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8288000" cy="10287000"/>
  <p:notesSz cx="6858000" cy="9144000"/>
  <p:embeddedFontLst>
    <p:embeddedFont>
      <p:font typeface="Cerebri Heavy" charset="1" panose="00000A00000000000000"/>
      <p:regular r:id="rId43"/>
    </p:embeddedFont>
    <p:embeddedFont>
      <p:font typeface="Moontime" charset="1" panose="00000000000000000000"/>
      <p:regular r:id="rId44"/>
    </p:embeddedFont>
    <p:embeddedFont>
      <p:font typeface="Cerebri" charset="1" panose="00000500000000000000"/>
      <p:regular r:id="rId45"/>
    </p:embeddedFont>
    <p:embeddedFont>
      <p:font typeface="DIN Pro 1" charset="1" panose="02000506040000090004"/>
      <p:regular r:id="rId52"/>
    </p:embeddedFont>
    <p:embeddedFont>
      <p:font typeface="Cerebri Bold" charset="1" panose="00000800000000000000"/>
      <p:regular r:id="rId59"/>
    </p:embeddedFont>
    <p:embeddedFont>
      <p:font typeface="DIN Pro 2" charset="1" panose="02000503040000020003"/>
      <p:regular r:id="rId66"/>
    </p:embeddedFont>
    <p:embeddedFont>
      <p:font typeface="Cerebri Heavy Italics" charset="1" panose="00000A00000000000000"/>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theme" Target="theme/theme2.xml"/><Relationship Id="rId63" Type="http://schemas.openxmlformats.org/officeDocument/2006/relationships/notesSlide" Target="notesSlides/notesSlide14.xml"/><Relationship Id="rId68" Type="http://schemas.openxmlformats.org/officeDocument/2006/relationships/font" Target="fonts/font68.fntdata"/><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5.fntdata"/><Relationship Id="rId53" Type="http://schemas.openxmlformats.org/officeDocument/2006/relationships/notesSlide" Target="notesSlides/notesSlide5.xml"/><Relationship Id="rId58" Type="http://schemas.openxmlformats.org/officeDocument/2006/relationships/notesSlide" Target="notesSlides/notesSlide10.xml"/><Relationship Id="rId66" Type="http://schemas.openxmlformats.org/officeDocument/2006/relationships/font" Target="fonts/font66.fntdata"/><Relationship Id="rId74" Type="http://schemas.openxmlformats.org/officeDocument/2006/relationships/customXml" Target="../customXml/item2.xml"/><Relationship Id="rId5" Type="http://schemas.openxmlformats.org/officeDocument/2006/relationships/tableStyles" Target="tableStyles.xml"/><Relationship Id="rId61" Type="http://schemas.openxmlformats.org/officeDocument/2006/relationships/notesSlide" Target="notesSlides/notesSlide1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3.fntdata"/><Relationship Id="rId48" Type="http://schemas.openxmlformats.org/officeDocument/2006/relationships/notesSlide" Target="notesSlides/notesSlide1.xml"/><Relationship Id="rId56" Type="http://schemas.openxmlformats.org/officeDocument/2006/relationships/notesSlide" Target="notesSlides/notesSlide8.xml"/><Relationship Id="rId64" Type="http://schemas.openxmlformats.org/officeDocument/2006/relationships/notesSlide" Target="notesSlides/notesSlide15.xml"/><Relationship Id="rId69" Type="http://schemas.openxmlformats.org/officeDocument/2006/relationships/notesSlide" Target="notesSlides/notesSlide18.xml"/><Relationship Id="rId51" Type="http://schemas.openxmlformats.org/officeDocument/2006/relationships/notesSlide" Target="notesSlides/notesSlide4.xml"/><Relationship Id="rId72" Type="http://schemas.openxmlformats.org/officeDocument/2006/relationships/notesSlide" Target="notesSlides/notesSlide21.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59.fntdata"/><Relationship Id="rId67" Type="http://schemas.openxmlformats.org/officeDocument/2006/relationships/notesSlide" Target="notesSlides/notesSlide17.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Slide" Target="notesSlides/notesSlide6.xml"/><Relationship Id="rId62" Type="http://schemas.openxmlformats.org/officeDocument/2006/relationships/notesSlide" Target="notesSlides/notesSlide13.xml"/><Relationship Id="rId70" Type="http://schemas.openxmlformats.org/officeDocument/2006/relationships/notesSlide" Target="notesSlides/notesSlide19.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Slide" Target="notesSlides/notesSlide2.xml"/><Relationship Id="rId57" Type="http://schemas.openxmlformats.org/officeDocument/2006/relationships/notesSlide" Target="notesSlides/notesSlide9.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4.fntdata"/><Relationship Id="rId52" Type="http://schemas.openxmlformats.org/officeDocument/2006/relationships/font" Target="fonts/font52.fntdata"/><Relationship Id="rId60" Type="http://schemas.openxmlformats.org/officeDocument/2006/relationships/notesSlide" Target="notesSlides/notesSlide11.xml"/><Relationship Id="rId65" Type="http://schemas.openxmlformats.org/officeDocument/2006/relationships/notesSlide" Target="notesSlides/notesSlide16.xml"/><Relationship Id="rId73" Type="http://schemas.openxmlformats.org/officeDocument/2006/relationships/customXml" Target="../customXml/item1.xml"/><Relationship Id="rId4" Type="http://schemas.openxmlformats.org/officeDocument/2006/relationships/theme" Target="theme/theme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notesSlide" Target="notesSlides/notesSlide3.xml"/><Relationship Id="rId55" Type="http://schemas.openxmlformats.org/officeDocument/2006/relationships/notesSlide" Target="notesSlides/notesSlide7.xml"/><Relationship Id="rId7" Type="http://schemas.openxmlformats.org/officeDocument/2006/relationships/slide" Target="slides/slide2.xml"/><Relationship Id="rId71" Type="http://schemas.openxmlformats.org/officeDocument/2006/relationships/notesSlide" Target="notesSlides/notesSlide20.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Should I say all of this?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WHY WE CARE.  The populations we serve are more likely to have eating disorders, to engage in dangerous eating practices, and they may need us to help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That leads us to talk about weight stigma, you were polled on this earlier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WHY WE CARE.  The populations we serve are more likely to have eating disorders, to engage in dangerous eating practices, and they may need us to help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 favorite dietitian would always say, If you think you don't treat or work with people with eating disorders, you do".  They may not be aware, they may not feel safe with you, etc.  Here are some things we can look out for, and again, knowing the previous slide, eating disorders DO not have a look, and it is OK for us to ask!</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Health professionals do this A LOT.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felt like we all needed to have a conversation.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felt like we all needed to have a conversation.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Should I say all of this?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Should I say all of this?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Should I say all of this?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actually first heard of this story here at the University of Minnesota pursuing my graduate degree.  This is exactly how I felt being a clinician in 2021, in the pandemic, seeing people suffer, and feeling like we don't have enough resources to prevent "babies being thrown into the river"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Should I say all of this?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Should I say all of this?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know in the pandemic, that rates of eating disorders, food insecurity, mental health, etc increased.  My practice was full and people were not even to get into programs.  Most facilities were on several month waits, most practitioners stopped accepting new clients.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Health professionals do this A LOT.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is a blatant example of weight stigma.  It is not limited to physicians telling patients with pain to lose weight before completing proper medical workups, its not limited to fat people earning less money or being perceived as lazy in the workplace.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felt like we all needed to have a conversation.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lot of public health policies tend to be focused on obesity prevention, and its time for us all to really consider the potential harms caused by this.  </a:t>
            </a:r>
          </a:p>
          <a:p>
            <a:r>
              <a:rPr lang="en-US"/>
              <a:t/>
            </a:r>
          </a:p>
          <a:p>
            <a:r>
              <a:rPr lang="en-US"/>
              <a:t>we know that when we focus on weight, that people tend to avoid medical offices for routine care, why would this be any different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felt like we all needed to have a conversation.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 favorite dietitian would always say, If you think you don't treat or work with people with eating disorders, you do".  They may not be aware, they may not feel safe with you, etc.  Here are some things we can look out for, and again, knowing the previous slide, eating disorders DO not have a look, and it is OK for us to ask!</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svg" Type="http://schemas.openxmlformats.org/officeDocument/2006/relationships/image"/><Relationship Id="rId2" Target="../notesSlides/notesSlide9.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5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8.png" Type="http://schemas.openxmlformats.org/officeDocument/2006/relationships/image"/><Relationship Id="rId4" Target="../media/image49.sv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 Id="rId7" Target="../media/image56.png" Type="http://schemas.openxmlformats.org/officeDocument/2006/relationships/image"/><Relationship Id="rId8" Target="../media/image5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9.png" Type="http://schemas.openxmlformats.org/officeDocument/2006/relationships/image"/><Relationship Id="rId4" Target="../media/image30.sv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8.png" Type="http://schemas.openxmlformats.org/officeDocument/2006/relationships/image"/><Relationship Id="rId4" Target="../media/image49.sv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 Id="rId7" Target="../media/image56.png" Type="http://schemas.openxmlformats.org/officeDocument/2006/relationships/image"/><Relationship Id="rId8" Target="../media/image5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svg" Type="http://schemas.openxmlformats.org/officeDocument/2006/relationships/image"/><Relationship Id="rId11" Target="../media/image62.png" Type="http://schemas.openxmlformats.org/officeDocument/2006/relationships/image"/><Relationship Id="rId12" Target="../media/image63.svg" Type="http://schemas.openxmlformats.org/officeDocument/2006/relationships/image"/><Relationship Id="rId2" Target="../notesSlides/notesSlide13.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6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64.png" Type="http://schemas.openxmlformats.org/officeDocument/2006/relationships/image"/><Relationship Id="rId8" Target="../media/image6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8.png" Type="http://schemas.openxmlformats.org/officeDocument/2006/relationships/image"/><Relationship Id="rId4" Target="../media/image49.sv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 Id="rId7" Target="../media/image52.png" Type="http://schemas.openxmlformats.org/officeDocument/2006/relationships/image"/><Relationship Id="rId8" Target="../media/image5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48.png" Type="http://schemas.openxmlformats.org/officeDocument/2006/relationships/image"/><Relationship Id="rId4" Target="../media/image49.sv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 Id="rId7" Target="../media/image52.png" Type="http://schemas.openxmlformats.org/officeDocument/2006/relationships/image"/><Relationship Id="rId8" Target="../media/image5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2" Target="../notesSlides/notesSlide1.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8.svg" Type="http://schemas.openxmlformats.org/officeDocument/2006/relationships/image"/><Relationship Id="rId11" Target="../media/image79.png" Type="http://schemas.openxmlformats.org/officeDocument/2006/relationships/image"/><Relationship Id="rId2" Target="../media/image70.png" Type="http://schemas.openxmlformats.org/officeDocument/2006/relationships/image"/><Relationship Id="rId3" Target="../media/image71.sv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 Id="rId8" Target="../media/image76.png" Type="http://schemas.openxmlformats.org/officeDocument/2006/relationships/image"/><Relationship Id="rId9" Target="../media/image7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8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png" Type="http://schemas.openxmlformats.org/officeDocument/2006/relationships/image"/><Relationship Id="rId11" Target="../media/image88.svg" Type="http://schemas.openxmlformats.org/officeDocument/2006/relationships/image"/><Relationship Id="rId12" Target="../media/image89.png" Type="http://schemas.openxmlformats.org/officeDocument/2006/relationships/image"/><Relationship Id="rId13" Target="../media/image90.sv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83.png" Type="http://schemas.openxmlformats.org/officeDocument/2006/relationships/image"/><Relationship Id="rId7" Target="../media/image84.svg" Type="http://schemas.openxmlformats.org/officeDocument/2006/relationships/image"/><Relationship Id="rId8" Target="../media/image85.png" Type="http://schemas.openxmlformats.org/officeDocument/2006/relationships/image"/><Relationship Id="rId9" Target="../media/image8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9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9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93.png" Type="http://schemas.openxmlformats.org/officeDocument/2006/relationships/image"/><Relationship Id="rId7" Target="../media/image94.png" Type="http://schemas.openxmlformats.org/officeDocument/2006/relationships/image"/><Relationship Id="rId8" Target="../media/image95.png" Type="http://schemas.openxmlformats.org/officeDocument/2006/relationships/image"/><Relationship Id="rId9" Target="../media/image96.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97.png" Type="http://schemas.openxmlformats.org/officeDocument/2006/relationships/image"/><Relationship Id="rId15" Target="../media/image98.svg" Type="http://schemas.openxmlformats.org/officeDocument/2006/relationships/image"/><Relationship Id="rId16" Target="../media/image99.png" Type="http://schemas.openxmlformats.org/officeDocument/2006/relationships/image"/><Relationship Id="rId17" Target="../media/image100.svg" Type="http://schemas.openxmlformats.org/officeDocument/2006/relationships/image"/><Relationship Id="rId2" Target="../notesSlides/notesSlide17.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10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102.png" Type="http://schemas.openxmlformats.org/officeDocument/2006/relationships/image"/><Relationship Id="rId5" Target="../media/image103.png" Type="http://schemas.openxmlformats.org/officeDocument/2006/relationships/image"/><Relationship Id="rId6" Target="../media/image104.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105.png" Type="http://schemas.openxmlformats.org/officeDocument/2006/relationships/image"/><Relationship Id="rId15" Target="../media/image106.svg" Type="http://schemas.openxmlformats.org/officeDocument/2006/relationships/image"/><Relationship Id="rId2" Target="../notesSlides/notesSlide18.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2" Target="../notesSlides/notesSlide2.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105.png" Type="http://schemas.openxmlformats.org/officeDocument/2006/relationships/image"/><Relationship Id="rId15" Target="../media/image106.svg" Type="http://schemas.openxmlformats.org/officeDocument/2006/relationships/image"/><Relationship Id="rId16" Target="../media/image107.png" Type="http://schemas.openxmlformats.org/officeDocument/2006/relationships/image"/><Relationship Id="rId2" Target="../notesSlides/notesSlide19.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10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97.png" Type="http://schemas.openxmlformats.org/officeDocument/2006/relationships/image"/><Relationship Id="rId15" Target="../media/image98.svg" Type="http://schemas.openxmlformats.org/officeDocument/2006/relationships/image"/><Relationship Id="rId2" Target="../notesSlides/notesSlide20.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2" Target="../notesSlides/notesSlide21.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109.png" Type="http://schemas.openxmlformats.org/officeDocument/2006/relationships/image"/><Relationship Id="rId5" Target="../media/image110.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111.png" Type="http://schemas.openxmlformats.org/officeDocument/2006/relationships/image"/><Relationship Id="rId5" Target="../media/image112.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png" Type="http://schemas.openxmlformats.org/officeDocument/2006/relationships/image"/><Relationship Id="rId11" Target="../media/image75.svg" Type="http://schemas.openxmlformats.org/officeDocument/2006/relationships/image"/><Relationship Id="rId12" Target="../media/image121.png" Type="http://schemas.openxmlformats.org/officeDocument/2006/relationships/image"/><Relationship Id="rId13" Target="../media/image122.svg" Type="http://schemas.openxmlformats.org/officeDocument/2006/relationships/image"/><Relationship Id="rId2" Target="../media/image113.png" Type="http://schemas.openxmlformats.org/officeDocument/2006/relationships/image"/><Relationship Id="rId3" Target="../media/image114.svg" Type="http://schemas.openxmlformats.org/officeDocument/2006/relationships/image"/><Relationship Id="rId4" Target="../media/image115.png" Type="http://schemas.openxmlformats.org/officeDocument/2006/relationships/image"/><Relationship Id="rId5" Target="../media/image116.svg" Type="http://schemas.openxmlformats.org/officeDocument/2006/relationships/image"/><Relationship Id="rId6" Target="../media/image117.png" Type="http://schemas.openxmlformats.org/officeDocument/2006/relationships/image"/><Relationship Id="rId7" Target="../media/image118.svg" Type="http://schemas.openxmlformats.org/officeDocument/2006/relationships/image"/><Relationship Id="rId8" Target="../media/image119.png" Type="http://schemas.openxmlformats.org/officeDocument/2006/relationships/image"/><Relationship Id="rId9" Target="../media/image120.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png" Type="http://schemas.openxmlformats.org/officeDocument/2006/relationships/image"/><Relationship Id="rId11" Target="../media/image75.svg" Type="http://schemas.openxmlformats.org/officeDocument/2006/relationships/image"/><Relationship Id="rId12" Target="../media/image123.png" Type="http://schemas.openxmlformats.org/officeDocument/2006/relationships/image"/><Relationship Id="rId2" Target="../media/image113.png" Type="http://schemas.openxmlformats.org/officeDocument/2006/relationships/image"/><Relationship Id="rId3" Target="../media/image114.svg" Type="http://schemas.openxmlformats.org/officeDocument/2006/relationships/image"/><Relationship Id="rId4" Target="../media/image115.png" Type="http://schemas.openxmlformats.org/officeDocument/2006/relationships/image"/><Relationship Id="rId5" Target="../media/image116.svg" Type="http://schemas.openxmlformats.org/officeDocument/2006/relationships/image"/><Relationship Id="rId6" Target="../media/image117.png" Type="http://schemas.openxmlformats.org/officeDocument/2006/relationships/image"/><Relationship Id="rId7" Target="../media/image118.svg" Type="http://schemas.openxmlformats.org/officeDocument/2006/relationships/image"/><Relationship Id="rId8" Target="../media/image119.png" Type="http://schemas.openxmlformats.org/officeDocument/2006/relationships/image"/><Relationship Id="rId9" Target="../media/image1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7.png" Type="http://schemas.openxmlformats.org/officeDocument/2006/relationships/image"/><Relationship Id="rId4" Target="../media/image38.sv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2" Target="../notesSlides/notesSlide7.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4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8.png" Type="http://schemas.openxmlformats.org/officeDocument/2006/relationships/image"/><Relationship Id="rId4" Target="../media/image49.sv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 Id="rId7" Target="../media/image52.png" Type="http://schemas.openxmlformats.org/officeDocument/2006/relationships/image"/><Relationship Id="rId8" Target="../media/image5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true" flipV="false" rot="-6483684">
            <a:off x="-2468732" y="3299949"/>
            <a:ext cx="11101298" cy="8381480"/>
          </a:xfrm>
          <a:custGeom>
            <a:avLst/>
            <a:gdLst/>
            <a:ahLst/>
            <a:cxnLst/>
            <a:rect r="r" b="b" t="t" l="l"/>
            <a:pathLst>
              <a:path h="8381480" w="11101298">
                <a:moveTo>
                  <a:pt x="11101297" y="0"/>
                </a:moveTo>
                <a:lnTo>
                  <a:pt x="0" y="0"/>
                </a:lnTo>
                <a:lnTo>
                  <a:pt x="0" y="8381480"/>
                </a:lnTo>
                <a:lnTo>
                  <a:pt x="11101297" y="8381480"/>
                </a:lnTo>
                <a:lnTo>
                  <a:pt x="1110129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73258">
            <a:off x="-1166560" y="2495049"/>
            <a:ext cx="8496952" cy="10085403"/>
          </a:xfrm>
          <a:custGeom>
            <a:avLst/>
            <a:gdLst/>
            <a:ahLst/>
            <a:cxnLst/>
            <a:rect r="r" b="b" t="t" l="l"/>
            <a:pathLst>
              <a:path h="10085403" w="8496952">
                <a:moveTo>
                  <a:pt x="0" y="0"/>
                </a:moveTo>
                <a:lnTo>
                  <a:pt x="8496952" y="0"/>
                </a:lnTo>
                <a:lnTo>
                  <a:pt x="8496952" y="10085403"/>
                </a:lnTo>
                <a:lnTo>
                  <a:pt x="0" y="100854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140774">
            <a:off x="15723623" y="8003694"/>
            <a:ext cx="1341963" cy="1413946"/>
          </a:xfrm>
          <a:custGeom>
            <a:avLst/>
            <a:gdLst/>
            <a:ahLst/>
            <a:cxnLst/>
            <a:rect r="r" b="b" t="t" l="l"/>
            <a:pathLst>
              <a:path h="1413946" w="1341963">
                <a:moveTo>
                  <a:pt x="0" y="0"/>
                </a:moveTo>
                <a:lnTo>
                  <a:pt x="1341964" y="0"/>
                </a:lnTo>
                <a:lnTo>
                  <a:pt x="1341964" y="1413946"/>
                </a:lnTo>
                <a:lnTo>
                  <a:pt x="0" y="14139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92673" y="5165710"/>
            <a:ext cx="5433981" cy="2880010"/>
          </a:xfrm>
          <a:custGeom>
            <a:avLst/>
            <a:gdLst/>
            <a:ahLst/>
            <a:cxnLst/>
            <a:rect r="r" b="b" t="t" l="l"/>
            <a:pathLst>
              <a:path h="2880010" w="5433981">
                <a:moveTo>
                  <a:pt x="0" y="0"/>
                </a:moveTo>
                <a:lnTo>
                  <a:pt x="5433981" y="0"/>
                </a:lnTo>
                <a:lnTo>
                  <a:pt x="5433981" y="2880009"/>
                </a:lnTo>
                <a:lnTo>
                  <a:pt x="0" y="2880009"/>
                </a:lnTo>
                <a:lnTo>
                  <a:pt x="0" y="0"/>
                </a:lnTo>
                <a:close/>
              </a:path>
            </a:pathLst>
          </a:custGeom>
          <a:blipFill>
            <a:blip r:embed="rId8"/>
            <a:stretch>
              <a:fillRect l="0" t="0" r="0" b="0"/>
            </a:stretch>
          </a:blipFill>
        </p:spPr>
      </p:sp>
      <p:sp>
        <p:nvSpPr>
          <p:cNvPr name="Freeform 6" id="6"/>
          <p:cNvSpPr/>
          <p:nvPr/>
        </p:nvSpPr>
        <p:spPr>
          <a:xfrm flipH="false" flipV="false" rot="-882171">
            <a:off x="3842074" y="600757"/>
            <a:ext cx="1549309" cy="2079610"/>
          </a:xfrm>
          <a:custGeom>
            <a:avLst/>
            <a:gdLst/>
            <a:ahLst/>
            <a:cxnLst/>
            <a:rect r="r" b="b" t="t" l="l"/>
            <a:pathLst>
              <a:path h="2079610" w="1549309">
                <a:moveTo>
                  <a:pt x="0" y="0"/>
                </a:moveTo>
                <a:lnTo>
                  <a:pt x="1549310" y="0"/>
                </a:lnTo>
                <a:lnTo>
                  <a:pt x="1549310" y="2079610"/>
                </a:lnTo>
                <a:lnTo>
                  <a:pt x="0" y="20796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797225" y="648301"/>
            <a:ext cx="1626878" cy="1476022"/>
          </a:xfrm>
          <a:custGeom>
            <a:avLst/>
            <a:gdLst/>
            <a:ahLst/>
            <a:cxnLst/>
            <a:rect r="r" b="b" t="t" l="l"/>
            <a:pathLst>
              <a:path h="1476022" w="1626878">
                <a:moveTo>
                  <a:pt x="0" y="0"/>
                </a:moveTo>
                <a:lnTo>
                  <a:pt x="1626878" y="0"/>
                </a:lnTo>
                <a:lnTo>
                  <a:pt x="1626878" y="1476022"/>
                </a:lnTo>
                <a:lnTo>
                  <a:pt x="0" y="147602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8073843" y="1390856"/>
            <a:ext cx="8907186" cy="6024100"/>
          </a:xfrm>
          <a:prstGeom prst="rect">
            <a:avLst/>
          </a:prstGeom>
        </p:spPr>
        <p:txBody>
          <a:bodyPr anchor="t" rtlCol="false" tIns="0" lIns="0" bIns="0" rIns="0">
            <a:spAutoFit/>
          </a:bodyPr>
          <a:lstStyle/>
          <a:p>
            <a:pPr algn="l">
              <a:lnSpc>
                <a:spcPts val="10692"/>
              </a:lnSpc>
            </a:pPr>
            <a:r>
              <a:rPr lang="en-US" sz="11497" b="true">
                <a:solidFill>
                  <a:srgbClr val="373737"/>
                </a:solidFill>
                <a:latin typeface="Cerebri Heavy"/>
                <a:ea typeface="Cerebri Heavy"/>
                <a:cs typeface="Cerebri Heavy"/>
                <a:sym typeface="Cerebri Heavy"/>
              </a:rPr>
              <a:t>Making Shift Happen: </a:t>
            </a:r>
          </a:p>
          <a:p>
            <a:pPr algn="l">
              <a:lnSpc>
                <a:spcPts val="7624"/>
              </a:lnSpc>
            </a:pPr>
            <a:r>
              <a:rPr lang="en-US" sz="8198">
                <a:solidFill>
                  <a:srgbClr val="373737"/>
                </a:solidFill>
                <a:latin typeface="Moontime"/>
                <a:ea typeface="Moontime"/>
                <a:cs typeface="Moontime"/>
                <a:sym typeface="Moontime"/>
              </a:rPr>
              <a:t>Applying Weight Inclusive Approaches to Practice</a:t>
            </a:r>
          </a:p>
        </p:txBody>
      </p:sp>
      <p:sp>
        <p:nvSpPr>
          <p:cNvPr name="TextBox 9" id="9"/>
          <p:cNvSpPr txBox="true"/>
          <p:nvPr/>
        </p:nvSpPr>
        <p:spPr>
          <a:xfrm rot="0">
            <a:off x="8307628" y="7657341"/>
            <a:ext cx="4713545" cy="389255"/>
          </a:xfrm>
          <a:prstGeom prst="rect">
            <a:avLst/>
          </a:prstGeom>
        </p:spPr>
        <p:txBody>
          <a:bodyPr anchor="t" rtlCol="false" tIns="0" lIns="0" bIns="0" rIns="0">
            <a:spAutoFit/>
          </a:bodyPr>
          <a:lstStyle/>
          <a:p>
            <a:pPr algn="ctr">
              <a:lnSpc>
                <a:spcPts val="3220"/>
              </a:lnSpc>
              <a:spcBef>
                <a:spcPct val="0"/>
              </a:spcBef>
            </a:pPr>
            <a:r>
              <a:rPr lang="en-US" b="true" sz="2300">
                <a:solidFill>
                  <a:srgbClr val="373737"/>
                </a:solidFill>
                <a:latin typeface="Cerebri Heavy"/>
                <a:ea typeface="Cerebri Heavy"/>
                <a:cs typeface="Cerebri Heavy"/>
                <a:sym typeface="Cerebri Heavy"/>
              </a:rPr>
              <a:t>Emily Moree, MPA, RDN, IBCLC</a:t>
            </a:r>
          </a:p>
        </p:txBody>
      </p:sp>
      <p:sp>
        <p:nvSpPr>
          <p:cNvPr name="TextBox 10" id="10"/>
          <p:cNvSpPr txBox="true"/>
          <p:nvPr/>
        </p:nvSpPr>
        <p:spPr>
          <a:xfrm rot="0">
            <a:off x="8338907" y="8094114"/>
            <a:ext cx="4997951" cy="824865"/>
          </a:xfrm>
          <a:prstGeom prst="rect">
            <a:avLst/>
          </a:prstGeom>
        </p:spPr>
        <p:txBody>
          <a:bodyPr anchor="t" rtlCol="false" tIns="0" lIns="0" bIns="0" rIns="0">
            <a:spAutoFit/>
          </a:bodyPr>
          <a:lstStyle/>
          <a:p>
            <a:pPr algn="ctr">
              <a:lnSpc>
                <a:spcPts val="3359"/>
              </a:lnSpc>
              <a:spcBef>
                <a:spcPct val="0"/>
              </a:spcBef>
            </a:pPr>
            <a:r>
              <a:rPr lang="en-US" sz="2399">
                <a:solidFill>
                  <a:srgbClr val="373737"/>
                </a:solidFill>
                <a:latin typeface="Cerebri"/>
                <a:ea typeface="Cerebri"/>
                <a:cs typeface="Cerebri"/>
                <a:sym typeface="Cerebri"/>
              </a:rPr>
              <a:t>WIC Nutrition Services Manager with the Arizona WIC Program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5127736" y="897023"/>
            <a:ext cx="2658952" cy="2462854"/>
          </a:xfrm>
          <a:custGeom>
            <a:avLst/>
            <a:gdLst/>
            <a:ahLst/>
            <a:cxnLst/>
            <a:rect r="r" b="b" t="t" l="l"/>
            <a:pathLst>
              <a:path h="2462854" w="2658952">
                <a:moveTo>
                  <a:pt x="0" y="0"/>
                </a:moveTo>
                <a:lnTo>
                  <a:pt x="2658952" y="0"/>
                </a:lnTo>
                <a:lnTo>
                  <a:pt x="2658952" y="2462854"/>
                </a:lnTo>
                <a:lnTo>
                  <a:pt x="0" y="24628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752263" y="668655"/>
            <a:ext cx="16590026" cy="1950720"/>
          </a:xfrm>
          <a:prstGeom prst="rect">
            <a:avLst/>
          </a:prstGeom>
        </p:spPr>
        <p:txBody>
          <a:bodyPr anchor="t" rtlCol="false" tIns="0" lIns="0" bIns="0" rIns="0">
            <a:spAutoFit/>
          </a:bodyPr>
          <a:lstStyle/>
          <a:p>
            <a:pPr algn="ctr">
              <a:lnSpc>
                <a:spcPts val="7440"/>
              </a:lnSpc>
            </a:pPr>
            <a:r>
              <a:rPr lang="en-US" sz="8000" b="true">
                <a:solidFill>
                  <a:srgbClr val="373737"/>
                </a:solidFill>
                <a:latin typeface="Cerebri Heavy"/>
                <a:ea typeface="Cerebri Heavy"/>
                <a:cs typeface="Cerebri Heavy"/>
                <a:sym typeface="Cerebri Heavy"/>
              </a:rPr>
              <a:t>Signs and Symptoms of </a:t>
            </a:r>
          </a:p>
          <a:p>
            <a:pPr algn="ctr">
              <a:lnSpc>
                <a:spcPts val="7440"/>
              </a:lnSpc>
            </a:pPr>
            <a:r>
              <a:rPr lang="en-US" b="true" sz="8000">
                <a:solidFill>
                  <a:srgbClr val="373737"/>
                </a:solidFill>
                <a:latin typeface="Cerebri Heavy"/>
                <a:ea typeface="Cerebri Heavy"/>
                <a:cs typeface="Cerebri Heavy"/>
                <a:sym typeface="Cerebri Heavy"/>
              </a:rPr>
              <a:t>Eating Disorders</a:t>
            </a:r>
          </a:p>
        </p:txBody>
      </p:sp>
      <p:sp>
        <p:nvSpPr>
          <p:cNvPr name="TextBox 8" id="8"/>
          <p:cNvSpPr txBox="true"/>
          <p:nvPr/>
        </p:nvSpPr>
        <p:spPr>
          <a:xfrm rot="0">
            <a:off x="1775609" y="3095828"/>
            <a:ext cx="7664657" cy="6684646"/>
          </a:xfrm>
          <a:prstGeom prst="rect">
            <a:avLst/>
          </a:prstGeom>
        </p:spPr>
        <p:txBody>
          <a:bodyPr anchor="t" rtlCol="false" tIns="0" lIns="0" bIns="0" rIns="0">
            <a:spAutoFit/>
          </a:bodyPr>
          <a:lstStyle/>
          <a:p>
            <a:pPr algn="l" marL="582925" indent="-291463" lvl="1">
              <a:lnSpc>
                <a:spcPts val="3779"/>
              </a:lnSpc>
              <a:buFont typeface="Arial"/>
              <a:buChar char="•"/>
            </a:pPr>
            <a:r>
              <a:rPr lang="en-US" sz="2699">
                <a:solidFill>
                  <a:srgbClr val="373737"/>
                </a:solidFill>
                <a:latin typeface="Cerebri"/>
                <a:ea typeface="Cerebri"/>
                <a:cs typeface="Cerebri"/>
                <a:sym typeface="Cerebri"/>
              </a:rPr>
              <a:t>Abdominal pain/discomfort, bloating, abnormal bowel sounds</a:t>
            </a:r>
          </a:p>
          <a:p>
            <a:pPr algn="l" marL="582925" indent="-291463" lvl="1">
              <a:lnSpc>
                <a:spcPts val="3779"/>
              </a:lnSpc>
              <a:buFont typeface="Arial"/>
              <a:buChar char="•"/>
            </a:pPr>
            <a:r>
              <a:rPr lang="en-US" sz="2699">
                <a:solidFill>
                  <a:srgbClr val="373737"/>
                </a:solidFill>
                <a:latin typeface="Cerebri"/>
                <a:ea typeface="Cerebri"/>
                <a:cs typeface="Cerebri"/>
                <a:sym typeface="Cerebri"/>
              </a:rPr>
              <a:t>Apathy, anxiety, depression, irritable mood</a:t>
            </a:r>
          </a:p>
          <a:p>
            <a:pPr algn="l" marL="582925" indent="-291463" lvl="1">
              <a:lnSpc>
                <a:spcPts val="3779"/>
              </a:lnSpc>
              <a:buFont typeface="Arial"/>
              <a:buChar char="•"/>
            </a:pPr>
            <a:r>
              <a:rPr lang="en-US" sz="2699">
                <a:solidFill>
                  <a:srgbClr val="373737"/>
                </a:solidFill>
                <a:latin typeface="Cerebri"/>
                <a:ea typeface="Cerebri"/>
                <a:cs typeface="Cerebri"/>
                <a:sym typeface="Cerebri"/>
              </a:rPr>
              <a:t>Change in hair (i.e loss, dry, brittle)</a:t>
            </a:r>
          </a:p>
          <a:p>
            <a:pPr algn="l" marL="582925" indent="-291463" lvl="1">
              <a:lnSpc>
                <a:spcPts val="3779"/>
              </a:lnSpc>
              <a:buFont typeface="Arial"/>
              <a:buChar char="•"/>
            </a:pPr>
            <a:r>
              <a:rPr lang="en-US" sz="2699">
                <a:solidFill>
                  <a:srgbClr val="373737"/>
                </a:solidFill>
                <a:latin typeface="Cerebri"/>
                <a:ea typeface="Cerebri"/>
                <a:cs typeface="Cerebri"/>
                <a:sym typeface="Cerebri"/>
              </a:rPr>
              <a:t>Chest pain, bradycardia, arrhythmias</a:t>
            </a:r>
          </a:p>
          <a:p>
            <a:pPr algn="l" marL="582925" indent="-291463" lvl="1">
              <a:lnSpc>
                <a:spcPts val="3779"/>
              </a:lnSpc>
              <a:buFont typeface="Arial"/>
              <a:buChar char="•"/>
            </a:pPr>
            <a:r>
              <a:rPr lang="en-US" sz="2699">
                <a:solidFill>
                  <a:srgbClr val="373737"/>
                </a:solidFill>
                <a:latin typeface="Cerebri"/>
                <a:ea typeface="Cerebri"/>
                <a:cs typeface="Cerebri"/>
                <a:sym typeface="Cerebri"/>
              </a:rPr>
              <a:t>Cold intolerance</a:t>
            </a:r>
          </a:p>
          <a:p>
            <a:pPr algn="l" marL="582925" indent="-291463" lvl="1">
              <a:lnSpc>
                <a:spcPts val="3779"/>
              </a:lnSpc>
              <a:buFont typeface="Arial"/>
              <a:buChar char="•"/>
            </a:pPr>
            <a:r>
              <a:rPr lang="en-US" sz="2699">
                <a:solidFill>
                  <a:srgbClr val="373737"/>
                </a:solidFill>
                <a:latin typeface="Cerebri"/>
                <a:ea typeface="Cerebri"/>
                <a:cs typeface="Cerebri"/>
                <a:sym typeface="Cerebri"/>
              </a:rPr>
              <a:t>Constipation</a:t>
            </a:r>
          </a:p>
          <a:p>
            <a:pPr algn="l" marL="582925" indent="-291463" lvl="1">
              <a:lnSpc>
                <a:spcPts val="3779"/>
              </a:lnSpc>
              <a:buFont typeface="Arial"/>
              <a:buChar char="•"/>
            </a:pPr>
            <a:r>
              <a:rPr lang="en-US" sz="2699">
                <a:solidFill>
                  <a:srgbClr val="373737"/>
                </a:solidFill>
                <a:latin typeface="Cerebri"/>
                <a:ea typeface="Cerebri"/>
                <a:cs typeface="Cerebri"/>
                <a:sym typeface="Cerebri"/>
              </a:rPr>
              <a:t>Dehydration</a:t>
            </a:r>
          </a:p>
          <a:p>
            <a:pPr algn="l" marL="626104" indent="-313052" lvl="1">
              <a:lnSpc>
                <a:spcPts val="4059"/>
              </a:lnSpc>
              <a:buFont typeface="Arial"/>
              <a:buChar char="•"/>
            </a:pPr>
            <a:r>
              <a:rPr lang="en-US" sz="2899">
                <a:solidFill>
                  <a:srgbClr val="373737"/>
                </a:solidFill>
                <a:latin typeface="Cerebri"/>
                <a:ea typeface="Cerebri"/>
                <a:cs typeface="Cerebri"/>
                <a:sym typeface="Cerebri"/>
              </a:rPr>
              <a:t>Dental decay</a:t>
            </a:r>
          </a:p>
          <a:p>
            <a:pPr algn="l" marL="582925" indent="-291463" lvl="1">
              <a:lnSpc>
                <a:spcPts val="3779"/>
              </a:lnSpc>
              <a:buFont typeface="Arial"/>
              <a:buChar char="•"/>
            </a:pPr>
            <a:r>
              <a:rPr lang="en-US" sz="2699">
                <a:solidFill>
                  <a:srgbClr val="373737"/>
                </a:solidFill>
                <a:latin typeface="Cerebri"/>
                <a:ea typeface="Cerebri"/>
                <a:cs typeface="Cerebri"/>
                <a:sym typeface="Cerebri"/>
              </a:rPr>
              <a:t>Dizziness</a:t>
            </a:r>
          </a:p>
          <a:p>
            <a:pPr algn="l" marL="582925" indent="-291463" lvl="1">
              <a:lnSpc>
                <a:spcPts val="3779"/>
              </a:lnSpc>
              <a:buFont typeface="Arial"/>
              <a:buChar char="•"/>
            </a:pPr>
            <a:r>
              <a:rPr lang="en-US" sz="2699">
                <a:solidFill>
                  <a:srgbClr val="373737"/>
                </a:solidFill>
                <a:latin typeface="Cerebri"/>
                <a:ea typeface="Cerebri"/>
                <a:cs typeface="Cerebri"/>
                <a:sym typeface="Cerebri"/>
              </a:rPr>
              <a:t>Dyspnea</a:t>
            </a:r>
          </a:p>
          <a:p>
            <a:pPr algn="l" marL="582925" indent="-291463" lvl="1">
              <a:lnSpc>
                <a:spcPts val="3779"/>
              </a:lnSpc>
              <a:buFont typeface="Arial"/>
              <a:buChar char="•"/>
            </a:pPr>
            <a:r>
              <a:rPr lang="en-US" sz="2699">
                <a:solidFill>
                  <a:srgbClr val="373737"/>
                </a:solidFill>
                <a:latin typeface="Cerebri"/>
                <a:ea typeface="Cerebri"/>
                <a:cs typeface="Cerebri"/>
                <a:sym typeface="Cerebri"/>
              </a:rPr>
              <a:t>Enlarged salivary glands</a:t>
            </a:r>
          </a:p>
          <a:p>
            <a:pPr algn="l" marL="582925" indent="-291463" lvl="1">
              <a:lnSpc>
                <a:spcPts val="3779"/>
              </a:lnSpc>
              <a:buFont typeface="Arial"/>
              <a:buChar char="•"/>
            </a:pPr>
            <a:r>
              <a:rPr lang="en-US" sz="2699">
                <a:solidFill>
                  <a:srgbClr val="373737"/>
                </a:solidFill>
                <a:latin typeface="Cerebri"/>
                <a:ea typeface="Cerebri"/>
                <a:cs typeface="Cerebri"/>
                <a:sym typeface="Cerebri"/>
              </a:rPr>
              <a:t>Heartburn, acid reflux, abdominal distention</a:t>
            </a:r>
          </a:p>
          <a:p>
            <a:pPr algn="l" marL="582925" indent="-291463" lvl="1">
              <a:lnSpc>
                <a:spcPts val="3779"/>
              </a:lnSpc>
              <a:buFont typeface="Arial"/>
              <a:buChar char="•"/>
            </a:pPr>
            <a:r>
              <a:rPr lang="en-US" sz="2699">
                <a:solidFill>
                  <a:srgbClr val="373737"/>
                </a:solidFill>
                <a:latin typeface="Cerebri"/>
                <a:ea typeface="Cerebri"/>
                <a:cs typeface="Cerebri"/>
                <a:sym typeface="Cerebri"/>
              </a:rPr>
              <a:t>Irregular periods or amenorrhea</a:t>
            </a:r>
          </a:p>
        </p:txBody>
      </p:sp>
      <p:sp>
        <p:nvSpPr>
          <p:cNvPr name="TextBox 9" id="9"/>
          <p:cNvSpPr txBox="true"/>
          <p:nvPr/>
        </p:nvSpPr>
        <p:spPr>
          <a:xfrm rot="0">
            <a:off x="10122031" y="2876753"/>
            <a:ext cx="7664657" cy="6646546"/>
          </a:xfrm>
          <a:prstGeom prst="rect">
            <a:avLst/>
          </a:prstGeom>
        </p:spPr>
        <p:txBody>
          <a:bodyPr anchor="t" rtlCol="false" tIns="0" lIns="0" bIns="0" rIns="0">
            <a:spAutoFit/>
          </a:bodyPr>
          <a:lstStyle/>
          <a:p>
            <a:pPr algn="l">
              <a:lnSpc>
                <a:spcPts val="3779"/>
              </a:lnSpc>
            </a:pPr>
          </a:p>
          <a:p>
            <a:pPr algn="l" marL="582925" indent="-291463" lvl="1">
              <a:lnSpc>
                <a:spcPts val="3779"/>
              </a:lnSpc>
              <a:buFont typeface="Arial"/>
              <a:buChar char="•"/>
            </a:pPr>
            <a:r>
              <a:rPr lang="en-US" sz="2699">
                <a:solidFill>
                  <a:srgbClr val="373737"/>
                </a:solidFill>
                <a:latin typeface="Cerebri"/>
                <a:ea typeface="Cerebri"/>
                <a:cs typeface="Cerebri"/>
                <a:sym typeface="Cerebri"/>
              </a:rPr>
              <a:t>Orthostatic hypotension</a:t>
            </a:r>
          </a:p>
          <a:p>
            <a:pPr algn="l" marL="582925" indent="-291463" lvl="1">
              <a:lnSpc>
                <a:spcPts val="3779"/>
              </a:lnSpc>
              <a:buFont typeface="Arial"/>
              <a:buChar char="•"/>
            </a:pPr>
            <a:r>
              <a:rPr lang="en-US" sz="2699">
                <a:solidFill>
                  <a:srgbClr val="373737"/>
                </a:solidFill>
                <a:latin typeface="Cerebri"/>
                <a:ea typeface="Cerebri"/>
                <a:cs typeface="Cerebri"/>
                <a:sym typeface="Cerebri"/>
              </a:rPr>
              <a:t>Palpitations</a:t>
            </a:r>
          </a:p>
          <a:p>
            <a:pPr algn="l" marL="582925" indent="-291463" lvl="1">
              <a:lnSpc>
                <a:spcPts val="3779"/>
              </a:lnSpc>
              <a:buFont typeface="Arial"/>
              <a:buChar char="•"/>
            </a:pPr>
            <a:r>
              <a:rPr lang="en-US" sz="2699">
                <a:solidFill>
                  <a:srgbClr val="373737"/>
                </a:solidFill>
                <a:latin typeface="Cerebri"/>
                <a:ea typeface="Cerebri"/>
                <a:cs typeface="Cerebri"/>
                <a:sym typeface="Cerebri"/>
              </a:rPr>
              <a:t>Poor concentration, cognitive impairment</a:t>
            </a:r>
          </a:p>
          <a:p>
            <a:pPr algn="l" marL="582925" indent="-291463" lvl="1">
              <a:lnSpc>
                <a:spcPts val="3779"/>
              </a:lnSpc>
              <a:buFont typeface="Arial"/>
              <a:buChar char="•"/>
            </a:pPr>
            <a:r>
              <a:rPr lang="en-US" sz="2699">
                <a:solidFill>
                  <a:srgbClr val="373737"/>
                </a:solidFill>
                <a:latin typeface="Cerebri"/>
                <a:ea typeface="Cerebri"/>
                <a:cs typeface="Cerebri"/>
                <a:sym typeface="Cerebri"/>
              </a:rPr>
              <a:t>Self-injury marks</a:t>
            </a:r>
          </a:p>
          <a:p>
            <a:pPr algn="l" marL="582925" indent="-291463" lvl="1">
              <a:lnSpc>
                <a:spcPts val="3779"/>
              </a:lnSpc>
              <a:buFont typeface="Arial"/>
              <a:buChar char="•"/>
            </a:pPr>
            <a:r>
              <a:rPr lang="en-US" sz="2699">
                <a:solidFill>
                  <a:srgbClr val="373737"/>
                </a:solidFill>
                <a:latin typeface="Cerebri"/>
                <a:ea typeface="Cerebri"/>
                <a:cs typeface="Cerebri"/>
                <a:sym typeface="Cerebri"/>
              </a:rPr>
              <a:t>Slowed development of secondary sexual characteristics</a:t>
            </a:r>
          </a:p>
          <a:p>
            <a:pPr algn="l" marL="582925" indent="-291463" lvl="1">
              <a:lnSpc>
                <a:spcPts val="3779"/>
              </a:lnSpc>
              <a:buFont typeface="Arial"/>
              <a:buChar char="•"/>
            </a:pPr>
            <a:r>
              <a:rPr lang="en-US" sz="2699">
                <a:solidFill>
                  <a:srgbClr val="373737"/>
                </a:solidFill>
                <a:latin typeface="Cerebri"/>
                <a:ea typeface="Cerebri"/>
                <a:cs typeface="Cerebri"/>
                <a:sym typeface="Cerebri"/>
              </a:rPr>
              <a:t>Sore throat, erythema of pharynx</a:t>
            </a:r>
          </a:p>
          <a:p>
            <a:pPr algn="l" marL="582925" indent="-291463" lvl="1">
              <a:lnSpc>
                <a:spcPts val="3779"/>
              </a:lnSpc>
              <a:buFont typeface="Arial"/>
              <a:buChar char="•"/>
            </a:pPr>
            <a:r>
              <a:rPr lang="en-US" sz="2699">
                <a:solidFill>
                  <a:srgbClr val="373737"/>
                </a:solidFill>
                <a:latin typeface="Cerebri"/>
                <a:ea typeface="Cerebri"/>
                <a:cs typeface="Cerebri"/>
                <a:sym typeface="Cerebri"/>
              </a:rPr>
              <a:t>Vomiting</a:t>
            </a:r>
          </a:p>
          <a:p>
            <a:pPr algn="l" marL="582925" indent="-291463" lvl="1">
              <a:lnSpc>
                <a:spcPts val="3779"/>
              </a:lnSpc>
              <a:buFont typeface="Arial"/>
              <a:buChar char="•"/>
            </a:pPr>
            <a:r>
              <a:rPr lang="en-US" sz="2699">
                <a:solidFill>
                  <a:srgbClr val="373737"/>
                </a:solidFill>
                <a:latin typeface="Cerebri"/>
                <a:ea typeface="Cerebri"/>
                <a:cs typeface="Cerebri"/>
                <a:sym typeface="Cerebri"/>
              </a:rPr>
              <a:t>Weak irregular pulse</a:t>
            </a:r>
          </a:p>
          <a:p>
            <a:pPr algn="l" marL="582925" indent="-291463" lvl="1">
              <a:lnSpc>
                <a:spcPts val="3779"/>
              </a:lnSpc>
              <a:buFont typeface="Arial"/>
              <a:buChar char="•"/>
            </a:pPr>
            <a:r>
              <a:rPr lang="en-US" sz="2699">
                <a:solidFill>
                  <a:srgbClr val="373737"/>
                </a:solidFill>
                <a:latin typeface="Cerebri"/>
                <a:ea typeface="Cerebri"/>
                <a:cs typeface="Cerebri"/>
                <a:sym typeface="Cerebri"/>
              </a:rPr>
              <a:t>Weakness, fatigue</a:t>
            </a:r>
          </a:p>
          <a:p>
            <a:pPr algn="l" marL="582925" indent="-291463" lvl="1">
              <a:lnSpc>
                <a:spcPts val="3779"/>
              </a:lnSpc>
              <a:buFont typeface="Arial"/>
              <a:buChar char="•"/>
            </a:pPr>
            <a:r>
              <a:rPr lang="en-US" sz="2699">
                <a:solidFill>
                  <a:srgbClr val="373737"/>
                </a:solidFill>
                <a:latin typeface="Cerebri"/>
                <a:ea typeface="Cerebri"/>
                <a:cs typeface="Cerebri"/>
                <a:sym typeface="Cerebri"/>
              </a:rPr>
              <a:t>Weight loss or low body weight (or weight fluctuation)</a:t>
            </a:r>
          </a:p>
          <a:p>
            <a:pPr algn="l" marL="582925" indent="-291463" lvl="1">
              <a:lnSpc>
                <a:spcPts val="3779"/>
              </a:lnSpc>
              <a:buFont typeface="Arial"/>
              <a:buChar char="•"/>
            </a:pPr>
            <a:r>
              <a:rPr lang="en-US" sz="2699">
                <a:solidFill>
                  <a:srgbClr val="373737"/>
                </a:solidFill>
                <a:latin typeface="Cerebri"/>
                <a:ea typeface="Cerebri"/>
                <a:cs typeface="Cerebri"/>
                <a:sym typeface="Cerebri"/>
              </a:rPr>
              <a:t>Yellowing of skin, lanugo</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grpSp>
        <p:nvGrpSpPr>
          <p:cNvPr name="Group 2" id="2"/>
          <p:cNvGrpSpPr/>
          <p:nvPr/>
        </p:nvGrpSpPr>
        <p:grpSpPr>
          <a:xfrm rot="0">
            <a:off x="1730265" y="2057911"/>
            <a:ext cx="14627884" cy="1835661"/>
            <a:chOff x="0" y="0"/>
            <a:chExt cx="5262548" cy="660400"/>
          </a:xfrm>
        </p:grpSpPr>
        <p:sp>
          <p:nvSpPr>
            <p:cNvPr name="Freeform 3" id="3"/>
            <p:cNvSpPr/>
            <p:nvPr/>
          </p:nvSpPr>
          <p:spPr>
            <a:xfrm flipH="false" flipV="false" rot="0">
              <a:off x="0" y="0"/>
              <a:ext cx="5262548" cy="660400"/>
            </a:xfrm>
            <a:custGeom>
              <a:avLst/>
              <a:gdLst/>
              <a:ahLst/>
              <a:cxnLst/>
              <a:rect r="r" b="b" t="t" l="l"/>
              <a:pathLst>
                <a:path h="660400" w="5262548">
                  <a:moveTo>
                    <a:pt x="5138088" y="660400"/>
                  </a:moveTo>
                  <a:lnTo>
                    <a:pt x="124460" y="660400"/>
                  </a:lnTo>
                  <a:cubicBezTo>
                    <a:pt x="55880" y="660400"/>
                    <a:pt x="0" y="604520"/>
                    <a:pt x="0" y="535940"/>
                  </a:cubicBezTo>
                  <a:lnTo>
                    <a:pt x="0" y="124460"/>
                  </a:lnTo>
                  <a:cubicBezTo>
                    <a:pt x="0" y="55880"/>
                    <a:pt x="55880" y="0"/>
                    <a:pt x="124460" y="0"/>
                  </a:cubicBezTo>
                  <a:lnTo>
                    <a:pt x="5138088" y="0"/>
                  </a:lnTo>
                  <a:cubicBezTo>
                    <a:pt x="5206667" y="0"/>
                    <a:pt x="5262548" y="55880"/>
                    <a:pt x="5262548" y="124460"/>
                  </a:cubicBezTo>
                  <a:lnTo>
                    <a:pt x="5262548" y="535940"/>
                  </a:lnTo>
                  <a:cubicBezTo>
                    <a:pt x="5262548" y="604520"/>
                    <a:pt x="5206667" y="660400"/>
                    <a:pt x="5138088" y="660400"/>
                  </a:cubicBezTo>
                  <a:close/>
                </a:path>
              </a:pathLst>
            </a:custGeom>
            <a:solidFill>
              <a:srgbClr val="FFE5BD"/>
            </a:solidFill>
          </p:spPr>
        </p:sp>
      </p:grpSp>
      <p:sp>
        <p:nvSpPr>
          <p:cNvPr name="TextBox 4" id="4"/>
          <p:cNvSpPr txBox="true"/>
          <p:nvPr/>
        </p:nvSpPr>
        <p:spPr>
          <a:xfrm rot="0">
            <a:off x="1323239" y="811225"/>
            <a:ext cx="15517335" cy="904113"/>
          </a:xfrm>
          <a:prstGeom prst="rect">
            <a:avLst/>
          </a:prstGeom>
        </p:spPr>
        <p:txBody>
          <a:bodyPr anchor="t" rtlCol="false" tIns="0" lIns="0" bIns="0" rIns="0">
            <a:spAutoFit/>
          </a:bodyPr>
          <a:lstStyle/>
          <a:p>
            <a:pPr algn="ctr">
              <a:lnSpc>
                <a:spcPts val="6696"/>
              </a:lnSpc>
            </a:pPr>
            <a:r>
              <a:rPr lang="en-US" b="true" sz="7200">
                <a:solidFill>
                  <a:srgbClr val="373737"/>
                </a:solidFill>
                <a:latin typeface="Cerebri Bold"/>
                <a:ea typeface="Cerebri Bold"/>
                <a:cs typeface="Cerebri Bold"/>
                <a:sym typeface="Cerebri Bold"/>
              </a:rPr>
              <a:t>Food Insecurity &amp; Eating Disorders</a:t>
            </a:r>
          </a:p>
        </p:txBody>
      </p:sp>
      <p:sp>
        <p:nvSpPr>
          <p:cNvPr name="Freeform 5" id="5"/>
          <p:cNvSpPr/>
          <p:nvPr/>
        </p:nvSpPr>
        <p:spPr>
          <a:xfrm flipH="false" flipV="false" rot="0">
            <a:off x="16840301" y="620725"/>
            <a:ext cx="1270213" cy="1270213"/>
          </a:xfrm>
          <a:custGeom>
            <a:avLst/>
            <a:gdLst/>
            <a:ahLst/>
            <a:cxnLst/>
            <a:rect r="r" b="b" t="t" l="l"/>
            <a:pathLst>
              <a:path h="1270213" w="1270213">
                <a:moveTo>
                  <a:pt x="0" y="0"/>
                </a:moveTo>
                <a:lnTo>
                  <a:pt x="1270213" y="0"/>
                </a:lnTo>
                <a:lnTo>
                  <a:pt x="1270213" y="1270213"/>
                </a:lnTo>
                <a:lnTo>
                  <a:pt x="0" y="12702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308372" y="620725"/>
            <a:ext cx="1099311" cy="1270213"/>
          </a:xfrm>
          <a:custGeom>
            <a:avLst/>
            <a:gdLst/>
            <a:ahLst/>
            <a:cxnLst/>
            <a:rect r="r" b="b" t="t" l="l"/>
            <a:pathLst>
              <a:path h="1270213" w="1099311">
                <a:moveTo>
                  <a:pt x="0" y="0"/>
                </a:moveTo>
                <a:lnTo>
                  <a:pt x="1099311" y="0"/>
                </a:lnTo>
                <a:lnTo>
                  <a:pt x="1099311" y="1270213"/>
                </a:lnTo>
                <a:lnTo>
                  <a:pt x="0" y="12702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752306" y="4001356"/>
            <a:ext cx="14508402" cy="1835661"/>
            <a:chOff x="0" y="0"/>
            <a:chExt cx="5219563" cy="660400"/>
          </a:xfrm>
        </p:grpSpPr>
        <p:sp>
          <p:nvSpPr>
            <p:cNvPr name="Freeform 8" id="8"/>
            <p:cNvSpPr/>
            <p:nvPr/>
          </p:nvSpPr>
          <p:spPr>
            <a:xfrm flipH="false" flipV="false" rot="0">
              <a:off x="0" y="0"/>
              <a:ext cx="5219563" cy="660400"/>
            </a:xfrm>
            <a:custGeom>
              <a:avLst/>
              <a:gdLst/>
              <a:ahLst/>
              <a:cxnLst/>
              <a:rect r="r" b="b" t="t" l="l"/>
              <a:pathLst>
                <a:path h="660400" w="5219563">
                  <a:moveTo>
                    <a:pt x="5095103" y="660400"/>
                  </a:moveTo>
                  <a:lnTo>
                    <a:pt x="124460" y="660400"/>
                  </a:lnTo>
                  <a:cubicBezTo>
                    <a:pt x="55880" y="660400"/>
                    <a:pt x="0" y="604520"/>
                    <a:pt x="0" y="535940"/>
                  </a:cubicBezTo>
                  <a:lnTo>
                    <a:pt x="0" y="124460"/>
                  </a:lnTo>
                  <a:cubicBezTo>
                    <a:pt x="0" y="55880"/>
                    <a:pt x="55880" y="0"/>
                    <a:pt x="124460" y="0"/>
                  </a:cubicBezTo>
                  <a:lnTo>
                    <a:pt x="5095103" y="0"/>
                  </a:lnTo>
                  <a:cubicBezTo>
                    <a:pt x="5163683" y="0"/>
                    <a:pt x="5219563" y="55880"/>
                    <a:pt x="5219563" y="124460"/>
                  </a:cubicBezTo>
                  <a:lnTo>
                    <a:pt x="5219563" y="535940"/>
                  </a:lnTo>
                  <a:cubicBezTo>
                    <a:pt x="5219563" y="604520"/>
                    <a:pt x="5163683" y="660400"/>
                    <a:pt x="5095103" y="660400"/>
                  </a:cubicBezTo>
                  <a:close/>
                </a:path>
              </a:pathLst>
            </a:custGeom>
            <a:solidFill>
              <a:srgbClr val="FFE5BD"/>
            </a:solidFill>
          </p:spPr>
        </p:sp>
      </p:grpSp>
      <p:grpSp>
        <p:nvGrpSpPr>
          <p:cNvPr name="Group 9" id="9"/>
          <p:cNvGrpSpPr/>
          <p:nvPr/>
        </p:nvGrpSpPr>
        <p:grpSpPr>
          <a:xfrm rot="0">
            <a:off x="1752306" y="6006924"/>
            <a:ext cx="14508402" cy="1835661"/>
            <a:chOff x="0" y="0"/>
            <a:chExt cx="5219563" cy="660400"/>
          </a:xfrm>
        </p:grpSpPr>
        <p:sp>
          <p:nvSpPr>
            <p:cNvPr name="Freeform 10" id="10"/>
            <p:cNvSpPr/>
            <p:nvPr/>
          </p:nvSpPr>
          <p:spPr>
            <a:xfrm flipH="false" flipV="false" rot="0">
              <a:off x="0" y="0"/>
              <a:ext cx="5219563" cy="660400"/>
            </a:xfrm>
            <a:custGeom>
              <a:avLst/>
              <a:gdLst/>
              <a:ahLst/>
              <a:cxnLst/>
              <a:rect r="r" b="b" t="t" l="l"/>
              <a:pathLst>
                <a:path h="660400" w="5219563">
                  <a:moveTo>
                    <a:pt x="5095103" y="660400"/>
                  </a:moveTo>
                  <a:lnTo>
                    <a:pt x="124460" y="660400"/>
                  </a:lnTo>
                  <a:cubicBezTo>
                    <a:pt x="55880" y="660400"/>
                    <a:pt x="0" y="604520"/>
                    <a:pt x="0" y="535940"/>
                  </a:cubicBezTo>
                  <a:lnTo>
                    <a:pt x="0" y="124460"/>
                  </a:lnTo>
                  <a:cubicBezTo>
                    <a:pt x="0" y="55880"/>
                    <a:pt x="55880" y="0"/>
                    <a:pt x="124460" y="0"/>
                  </a:cubicBezTo>
                  <a:lnTo>
                    <a:pt x="5095103" y="0"/>
                  </a:lnTo>
                  <a:cubicBezTo>
                    <a:pt x="5163683" y="0"/>
                    <a:pt x="5219563" y="55880"/>
                    <a:pt x="5219563" y="124460"/>
                  </a:cubicBezTo>
                  <a:lnTo>
                    <a:pt x="5219563" y="535940"/>
                  </a:lnTo>
                  <a:cubicBezTo>
                    <a:pt x="5219563" y="604520"/>
                    <a:pt x="5163683" y="660400"/>
                    <a:pt x="5095103" y="660400"/>
                  </a:cubicBezTo>
                  <a:close/>
                </a:path>
              </a:pathLst>
            </a:custGeom>
            <a:solidFill>
              <a:srgbClr val="FFE5BD"/>
            </a:solidFill>
          </p:spPr>
        </p:sp>
      </p:grpSp>
      <p:grpSp>
        <p:nvGrpSpPr>
          <p:cNvPr name="Group 11" id="11"/>
          <p:cNvGrpSpPr/>
          <p:nvPr/>
        </p:nvGrpSpPr>
        <p:grpSpPr>
          <a:xfrm rot="0">
            <a:off x="1752306" y="8012493"/>
            <a:ext cx="14583802" cy="1835661"/>
            <a:chOff x="0" y="0"/>
            <a:chExt cx="5246688" cy="660400"/>
          </a:xfrm>
        </p:grpSpPr>
        <p:sp>
          <p:nvSpPr>
            <p:cNvPr name="Freeform 12" id="12"/>
            <p:cNvSpPr/>
            <p:nvPr/>
          </p:nvSpPr>
          <p:spPr>
            <a:xfrm flipH="false" flipV="false" rot="0">
              <a:off x="0" y="0"/>
              <a:ext cx="5246689" cy="660400"/>
            </a:xfrm>
            <a:custGeom>
              <a:avLst/>
              <a:gdLst/>
              <a:ahLst/>
              <a:cxnLst/>
              <a:rect r="r" b="b" t="t" l="l"/>
              <a:pathLst>
                <a:path h="660400" w="5246689">
                  <a:moveTo>
                    <a:pt x="5122228" y="660400"/>
                  </a:moveTo>
                  <a:lnTo>
                    <a:pt x="124460" y="660400"/>
                  </a:lnTo>
                  <a:cubicBezTo>
                    <a:pt x="55880" y="660400"/>
                    <a:pt x="0" y="604520"/>
                    <a:pt x="0" y="535940"/>
                  </a:cubicBezTo>
                  <a:lnTo>
                    <a:pt x="0" y="124460"/>
                  </a:lnTo>
                  <a:cubicBezTo>
                    <a:pt x="0" y="55880"/>
                    <a:pt x="55880" y="0"/>
                    <a:pt x="124460" y="0"/>
                  </a:cubicBezTo>
                  <a:lnTo>
                    <a:pt x="5122228" y="0"/>
                  </a:lnTo>
                  <a:cubicBezTo>
                    <a:pt x="5190808" y="0"/>
                    <a:pt x="5246689" y="55880"/>
                    <a:pt x="5246689" y="124460"/>
                  </a:cubicBezTo>
                  <a:lnTo>
                    <a:pt x="5246689" y="535940"/>
                  </a:lnTo>
                  <a:cubicBezTo>
                    <a:pt x="5246689" y="604520"/>
                    <a:pt x="5190808" y="660400"/>
                    <a:pt x="5122228" y="660400"/>
                  </a:cubicBezTo>
                  <a:close/>
                </a:path>
              </a:pathLst>
            </a:custGeom>
            <a:solidFill>
              <a:srgbClr val="FFE5BD"/>
            </a:solidFill>
          </p:spPr>
        </p:sp>
      </p:grpSp>
      <p:sp>
        <p:nvSpPr>
          <p:cNvPr name="Freeform 13" id="13"/>
          <p:cNvSpPr/>
          <p:nvPr/>
        </p:nvSpPr>
        <p:spPr>
          <a:xfrm flipH="false" flipV="false" rot="0">
            <a:off x="15510796" y="6788618"/>
            <a:ext cx="3106623" cy="3597143"/>
          </a:xfrm>
          <a:custGeom>
            <a:avLst/>
            <a:gdLst/>
            <a:ahLst/>
            <a:cxnLst/>
            <a:rect r="r" b="b" t="t" l="l"/>
            <a:pathLst>
              <a:path h="3597143" w="3106623">
                <a:moveTo>
                  <a:pt x="0" y="0"/>
                </a:moveTo>
                <a:lnTo>
                  <a:pt x="3106623" y="0"/>
                </a:lnTo>
                <a:lnTo>
                  <a:pt x="3106623" y="3597143"/>
                </a:lnTo>
                <a:lnTo>
                  <a:pt x="0" y="35971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2409462" y="2566891"/>
            <a:ext cx="12763946" cy="976630"/>
          </a:xfrm>
          <a:prstGeom prst="rect">
            <a:avLst/>
          </a:prstGeom>
        </p:spPr>
        <p:txBody>
          <a:bodyPr anchor="t" rtlCol="false" tIns="0" lIns="0" bIns="0" rIns="0">
            <a:spAutoFit/>
          </a:bodyPr>
          <a:lstStyle/>
          <a:p>
            <a:pPr algn="ctr">
              <a:lnSpc>
                <a:spcPts val="3919"/>
              </a:lnSpc>
            </a:pPr>
            <a:r>
              <a:rPr lang="en-US" sz="2799">
                <a:solidFill>
                  <a:srgbClr val="000000"/>
                </a:solidFill>
                <a:latin typeface="Cerebri"/>
                <a:ea typeface="Cerebri"/>
                <a:cs typeface="Cerebri"/>
                <a:sym typeface="Cerebri"/>
              </a:rPr>
              <a:t>42 million people in the US experience food insecurity on a regular basis</a:t>
            </a:r>
          </a:p>
          <a:p>
            <a:pPr algn="ctr">
              <a:lnSpc>
                <a:spcPts val="3919"/>
              </a:lnSpc>
              <a:spcBef>
                <a:spcPct val="0"/>
              </a:spcBef>
            </a:pPr>
          </a:p>
        </p:txBody>
      </p:sp>
      <p:sp>
        <p:nvSpPr>
          <p:cNvPr name="TextBox 15" id="15"/>
          <p:cNvSpPr txBox="true"/>
          <p:nvPr/>
        </p:nvSpPr>
        <p:spPr>
          <a:xfrm rot="0">
            <a:off x="2409462" y="4473417"/>
            <a:ext cx="12763946" cy="1471930"/>
          </a:xfrm>
          <a:prstGeom prst="rect">
            <a:avLst/>
          </a:prstGeom>
        </p:spPr>
        <p:txBody>
          <a:bodyPr anchor="t" rtlCol="false" tIns="0" lIns="0" bIns="0" rIns="0">
            <a:spAutoFit/>
          </a:bodyPr>
          <a:lstStyle/>
          <a:p>
            <a:pPr algn="ctr">
              <a:lnSpc>
                <a:spcPts val="3919"/>
              </a:lnSpc>
            </a:pPr>
            <a:r>
              <a:rPr lang="en-US" sz="2799">
                <a:solidFill>
                  <a:srgbClr val="000000"/>
                </a:solidFill>
                <a:latin typeface="Cerebri"/>
                <a:ea typeface="Cerebri"/>
                <a:cs typeface="Cerebri"/>
                <a:sym typeface="Cerebri"/>
              </a:rPr>
              <a:t>People who experience food deprivation are more likely to engage in disordered eating behaviors</a:t>
            </a:r>
          </a:p>
          <a:p>
            <a:pPr algn="ctr">
              <a:lnSpc>
                <a:spcPts val="3919"/>
              </a:lnSpc>
              <a:spcBef>
                <a:spcPct val="0"/>
              </a:spcBef>
            </a:pPr>
          </a:p>
        </p:txBody>
      </p:sp>
      <p:sp>
        <p:nvSpPr>
          <p:cNvPr name="TextBox 16" id="16"/>
          <p:cNvSpPr txBox="true"/>
          <p:nvPr/>
        </p:nvSpPr>
        <p:spPr>
          <a:xfrm rot="0">
            <a:off x="2409462" y="6269435"/>
            <a:ext cx="12763946" cy="1471930"/>
          </a:xfrm>
          <a:prstGeom prst="rect">
            <a:avLst/>
          </a:prstGeom>
        </p:spPr>
        <p:txBody>
          <a:bodyPr anchor="t" rtlCol="false" tIns="0" lIns="0" bIns="0" rIns="0">
            <a:spAutoFit/>
          </a:bodyPr>
          <a:lstStyle/>
          <a:p>
            <a:pPr algn="ctr">
              <a:lnSpc>
                <a:spcPts val="3919"/>
              </a:lnSpc>
            </a:pPr>
            <a:r>
              <a:rPr lang="en-US" sz="2799">
                <a:solidFill>
                  <a:srgbClr val="000000"/>
                </a:solidFill>
                <a:latin typeface="Cerebri"/>
                <a:ea typeface="Cerebri"/>
                <a:cs typeface="Cerebri"/>
                <a:sym typeface="Cerebri"/>
              </a:rPr>
              <a:t>People who experience food insecurity are more likely to binge, purge, misuse laxatives, and skip meals</a:t>
            </a:r>
          </a:p>
          <a:p>
            <a:pPr algn="ctr">
              <a:lnSpc>
                <a:spcPts val="3919"/>
              </a:lnSpc>
              <a:spcBef>
                <a:spcPct val="0"/>
              </a:spcBef>
            </a:pPr>
          </a:p>
        </p:txBody>
      </p:sp>
      <p:sp>
        <p:nvSpPr>
          <p:cNvPr name="TextBox 17" id="17"/>
          <p:cNvSpPr txBox="true"/>
          <p:nvPr/>
        </p:nvSpPr>
        <p:spPr>
          <a:xfrm rot="0">
            <a:off x="2409462" y="8271211"/>
            <a:ext cx="12763946" cy="9766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erebri"/>
                <a:ea typeface="Cerebri"/>
                <a:cs typeface="Cerebri"/>
                <a:sym typeface="Cerebri"/>
              </a:rPr>
              <a:t>High food insecurity is more likely linked with increased body image concerns and increased experiences of weight stigma and bias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11216519" y="-1518866"/>
            <a:ext cx="3037732" cy="3037732"/>
          </a:xfrm>
          <a:custGeom>
            <a:avLst/>
            <a:gdLst/>
            <a:ahLst/>
            <a:cxnLst/>
            <a:rect r="r" b="b" t="t" l="l"/>
            <a:pathLst>
              <a:path h="3037732" w="3037732">
                <a:moveTo>
                  <a:pt x="0" y="0"/>
                </a:moveTo>
                <a:lnTo>
                  <a:pt x="3037732" y="0"/>
                </a:lnTo>
                <a:lnTo>
                  <a:pt x="3037732" y="3037732"/>
                </a:lnTo>
                <a:lnTo>
                  <a:pt x="0" y="3037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6839476" y="8768134"/>
            <a:ext cx="3037732" cy="3037732"/>
          </a:xfrm>
          <a:custGeom>
            <a:avLst/>
            <a:gdLst/>
            <a:ahLst/>
            <a:cxnLst/>
            <a:rect r="r" b="b" t="t" l="l"/>
            <a:pathLst>
              <a:path h="3037732" w="3037732">
                <a:moveTo>
                  <a:pt x="0" y="0"/>
                </a:moveTo>
                <a:lnTo>
                  <a:pt x="3037732" y="0"/>
                </a:lnTo>
                <a:lnTo>
                  <a:pt x="3037732" y="3037732"/>
                </a:lnTo>
                <a:lnTo>
                  <a:pt x="0" y="3037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6606078" y="6151925"/>
            <a:ext cx="3037732" cy="3037732"/>
          </a:xfrm>
          <a:custGeom>
            <a:avLst/>
            <a:gdLst/>
            <a:ahLst/>
            <a:cxnLst/>
            <a:rect r="r" b="b" t="t" l="l"/>
            <a:pathLst>
              <a:path h="3037732" w="3037732">
                <a:moveTo>
                  <a:pt x="0" y="0"/>
                </a:moveTo>
                <a:lnTo>
                  <a:pt x="3037733" y="0"/>
                </a:lnTo>
                <a:lnTo>
                  <a:pt x="3037733" y="3037732"/>
                </a:lnTo>
                <a:lnTo>
                  <a:pt x="0" y="3037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196799" y="2483970"/>
            <a:ext cx="13057452" cy="3099438"/>
          </a:xfrm>
          <a:prstGeom prst="rect">
            <a:avLst/>
          </a:prstGeom>
        </p:spPr>
        <p:txBody>
          <a:bodyPr anchor="t" rtlCol="false" tIns="0" lIns="0" bIns="0" rIns="0">
            <a:spAutoFit/>
          </a:bodyPr>
          <a:lstStyle/>
          <a:p>
            <a:pPr algn="l">
              <a:lnSpc>
                <a:spcPts val="6045"/>
              </a:lnSpc>
            </a:pPr>
            <a:r>
              <a:rPr lang="en-US" sz="6500" b="true">
                <a:solidFill>
                  <a:srgbClr val="373737"/>
                </a:solidFill>
                <a:latin typeface="Cerebri Heavy"/>
                <a:ea typeface="Cerebri Heavy"/>
                <a:cs typeface="Cerebri Heavy"/>
                <a:sym typeface="Cerebri Heavy"/>
              </a:rPr>
              <a:t>Eating Disorders are a Public Health Issue &amp; Eating Disorder Prevention is a Public Health Responsibility</a:t>
            </a:r>
          </a:p>
        </p:txBody>
      </p:sp>
      <p:sp>
        <p:nvSpPr>
          <p:cNvPr name="Freeform 6" id="6"/>
          <p:cNvSpPr/>
          <p:nvPr/>
        </p:nvSpPr>
        <p:spPr>
          <a:xfrm flipH="false" flipV="false" rot="0">
            <a:off x="12008350" y="5728606"/>
            <a:ext cx="6116595" cy="4114800"/>
          </a:xfrm>
          <a:custGeom>
            <a:avLst/>
            <a:gdLst/>
            <a:ahLst/>
            <a:cxnLst/>
            <a:rect r="r" b="b" t="t" l="l"/>
            <a:pathLst>
              <a:path h="4114800" w="6116595">
                <a:moveTo>
                  <a:pt x="0" y="0"/>
                </a:moveTo>
                <a:lnTo>
                  <a:pt x="6116595" y="0"/>
                </a:lnTo>
                <a:lnTo>
                  <a:pt x="61165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grpSp>
        <p:nvGrpSpPr>
          <p:cNvPr name="Group 2" id="2"/>
          <p:cNvGrpSpPr/>
          <p:nvPr/>
        </p:nvGrpSpPr>
        <p:grpSpPr>
          <a:xfrm rot="0">
            <a:off x="1730265" y="2057911"/>
            <a:ext cx="14627884" cy="1835661"/>
            <a:chOff x="0" y="0"/>
            <a:chExt cx="5262548" cy="660400"/>
          </a:xfrm>
        </p:grpSpPr>
        <p:sp>
          <p:nvSpPr>
            <p:cNvPr name="Freeform 3" id="3"/>
            <p:cNvSpPr/>
            <p:nvPr/>
          </p:nvSpPr>
          <p:spPr>
            <a:xfrm flipH="false" flipV="false" rot="0">
              <a:off x="0" y="0"/>
              <a:ext cx="5262548" cy="660400"/>
            </a:xfrm>
            <a:custGeom>
              <a:avLst/>
              <a:gdLst/>
              <a:ahLst/>
              <a:cxnLst/>
              <a:rect r="r" b="b" t="t" l="l"/>
              <a:pathLst>
                <a:path h="660400" w="5262548">
                  <a:moveTo>
                    <a:pt x="5138088" y="660400"/>
                  </a:moveTo>
                  <a:lnTo>
                    <a:pt x="124460" y="660400"/>
                  </a:lnTo>
                  <a:cubicBezTo>
                    <a:pt x="55880" y="660400"/>
                    <a:pt x="0" y="604520"/>
                    <a:pt x="0" y="535940"/>
                  </a:cubicBezTo>
                  <a:lnTo>
                    <a:pt x="0" y="124460"/>
                  </a:lnTo>
                  <a:cubicBezTo>
                    <a:pt x="0" y="55880"/>
                    <a:pt x="55880" y="0"/>
                    <a:pt x="124460" y="0"/>
                  </a:cubicBezTo>
                  <a:lnTo>
                    <a:pt x="5138088" y="0"/>
                  </a:lnTo>
                  <a:cubicBezTo>
                    <a:pt x="5206667" y="0"/>
                    <a:pt x="5262548" y="55880"/>
                    <a:pt x="5262548" y="124460"/>
                  </a:cubicBezTo>
                  <a:lnTo>
                    <a:pt x="5262548" y="535940"/>
                  </a:lnTo>
                  <a:cubicBezTo>
                    <a:pt x="5262548" y="604520"/>
                    <a:pt x="5206667" y="660400"/>
                    <a:pt x="5138088" y="660400"/>
                  </a:cubicBezTo>
                  <a:close/>
                </a:path>
              </a:pathLst>
            </a:custGeom>
            <a:solidFill>
              <a:srgbClr val="FFE5BD"/>
            </a:solidFill>
          </p:spPr>
        </p:sp>
      </p:grpSp>
      <p:sp>
        <p:nvSpPr>
          <p:cNvPr name="TextBox 4" id="4"/>
          <p:cNvSpPr txBox="true"/>
          <p:nvPr/>
        </p:nvSpPr>
        <p:spPr>
          <a:xfrm rot="0">
            <a:off x="1323239" y="754075"/>
            <a:ext cx="15517335" cy="654560"/>
          </a:xfrm>
          <a:prstGeom prst="rect">
            <a:avLst/>
          </a:prstGeom>
        </p:spPr>
        <p:txBody>
          <a:bodyPr anchor="t" rtlCol="false" tIns="0" lIns="0" bIns="0" rIns="0">
            <a:spAutoFit/>
          </a:bodyPr>
          <a:lstStyle/>
          <a:p>
            <a:pPr algn="ctr">
              <a:lnSpc>
                <a:spcPts val="4836"/>
              </a:lnSpc>
            </a:pPr>
            <a:r>
              <a:rPr lang="en-US" b="true" sz="5200">
                <a:solidFill>
                  <a:srgbClr val="373737"/>
                </a:solidFill>
                <a:latin typeface="Cerebri Bold"/>
                <a:ea typeface="Cerebri Bold"/>
                <a:cs typeface="Cerebri Bold"/>
                <a:sym typeface="Cerebri Bold"/>
              </a:rPr>
              <a:t>Why Eating Disorder Recognition Matters...</a:t>
            </a:r>
          </a:p>
        </p:txBody>
      </p:sp>
      <p:sp>
        <p:nvSpPr>
          <p:cNvPr name="Freeform 5" id="5"/>
          <p:cNvSpPr/>
          <p:nvPr/>
        </p:nvSpPr>
        <p:spPr>
          <a:xfrm flipH="false" flipV="false" rot="0">
            <a:off x="16840301" y="620725"/>
            <a:ext cx="1270213" cy="1270213"/>
          </a:xfrm>
          <a:custGeom>
            <a:avLst/>
            <a:gdLst/>
            <a:ahLst/>
            <a:cxnLst/>
            <a:rect r="r" b="b" t="t" l="l"/>
            <a:pathLst>
              <a:path h="1270213" w="1270213">
                <a:moveTo>
                  <a:pt x="0" y="0"/>
                </a:moveTo>
                <a:lnTo>
                  <a:pt x="1270213" y="0"/>
                </a:lnTo>
                <a:lnTo>
                  <a:pt x="1270213" y="1270213"/>
                </a:lnTo>
                <a:lnTo>
                  <a:pt x="0" y="12702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308372" y="620725"/>
            <a:ext cx="1099311" cy="1270213"/>
          </a:xfrm>
          <a:custGeom>
            <a:avLst/>
            <a:gdLst/>
            <a:ahLst/>
            <a:cxnLst/>
            <a:rect r="r" b="b" t="t" l="l"/>
            <a:pathLst>
              <a:path h="1270213" w="1099311">
                <a:moveTo>
                  <a:pt x="0" y="0"/>
                </a:moveTo>
                <a:lnTo>
                  <a:pt x="1099311" y="0"/>
                </a:lnTo>
                <a:lnTo>
                  <a:pt x="1099311" y="1270213"/>
                </a:lnTo>
                <a:lnTo>
                  <a:pt x="0" y="12702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752306" y="4001356"/>
            <a:ext cx="14508402" cy="1835661"/>
            <a:chOff x="0" y="0"/>
            <a:chExt cx="5219563" cy="660400"/>
          </a:xfrm>
        </p:grpSpPr>
        <p:sp>
          <p:nvSpPr>
            <p:cNvPr name="Freeform 8" id="8"/>
            <p:cNvSpPr/>
            <p:nvPr/>
          </p:nvSpPr>
          <p:spPr>
            <a:xfrm flipH="false" flipV="false" rot="0">
              <a:off x="0" y="0"/>
              <a:ext cx="5219563" cy="660400"/>
            </a:xfrm>
            <a:custGeom>
              <a:avLst/>
              <a:gdLst/>
              <a:ahLst/>
              <a:cxnLst/>
              <a:rect r="r" b="b" t="t" l="l"/>
              <a:pathLst>
                <a:path h="660400" w="5219563">
                  <a:moveTo>
                    <a:pt x="5095103" y="660400"/>
                  </a:moveTo>
                  <a:lnTo>
                    <a:pt x="124460" y="660400"/>
                  </a:lnTo>
                  <a:cubicBezTo>
                    <a:pt x="55880" y="660400"/>
                    <a:pt x="0" y="604520"/>
                    <a:pt x="0" y="535940"/>
                  </a:cubicBezTo>
                  <a:lnTo>
                    <a:pt x="0" y="124460"/>
                  </a:lnTo>
                  <a:cubicBezTo>
                    <a:pt x="0" y="55880"/>
                    <a:pt x="55880" y="0"/>
                    <a:pt x="124460" y="0"/>
                  </a:cubicBezTo>
                  <a:lnTo>
                    <a:pt x="5095103" y="0"/>
                  </a:lnTo>
                  <a:cubicBezTo>
                    <a:pt x="5163683" y="0"/>
                    <a:pt x="5219563" y="55880"/>
                    <a:pt x="5219563" y="124460"/>
                  </a:cubicBezTo>
                  <a:lnTo>
                    <a:pt x="5219563" y="535940"/>
                  </a:lnTo>
                  <a:cubicBezTo>
                    <a:pt x="5219563" y="604520"/>
                    <a:pt x="5163683" y="660400"/>
                    <a:pt x="5095103" y="660400"/>
                  </a:cubicBezTo>
                  <a:close/>
                </a:path>
              </a:pathLst>
            </a:custGeom>
            <a:solidFill>
              <a:srgbClr val="FFE5BD"/>
            </a:solidFill>
          </p:spPr>
        </p:sp>
      </p:grpSp>
      <p:grpSp>
        <p:nvGrpSpPr>
          <p:cNvPr name="Group 9" id="9"/>
          <p:cNvGrpSpPr/>
          <p:nvPr/>
        </p:nvGrpSpPr>
        <p:grpSpPr>
          <a:xfrm rot="0">
            <a:off x="1752306" y="6006924"/>
            <a:ext cx="14508402" cy="1835661"/>
            <a:chOff x="0" y="0"/>
            <a:chExt cx="5219563" cy="660400"/>
          </a:xfrm>
        </p:grpSpPr>
        <p:sp>
          <p:nvSpPr>
            <p:cNvPr name="Freeform 10" id="10"/>
            <p:cNvSpPr/>
            <p:nvPr/>
          </p:nvSpPr>
          <p:spPr>
            <a:xfrm flipH="false" flipV="false" rot="0">
              <a:off x="0" y="0"/>
              <a:ext cx="5219563" cy="660400"/>
            </a:xfrm>
            <a:custGeom>
              <a:avLst/>
              <a:gdLst/>
              <a:ahLst/>
              <a:cxnLst/>
              <a:rect r="r" b="b" t="t" l="l"/>
              <a:pathLst>
                <a:path h="660400" w="5219563">
                  <a:moveTo>
                    <a:pt x="5095103" y="660400"/>
                  </a:moveTo>
                  <a:lnTo>
                    <a:pt x="124460" y="660400"/>
                  </a:lnTo>
                  <a:cubicBezTo>
                    <a:pt x="55880" y="660400"/>
                    <a:pt x="0" y="604520"/>
                    <a:pt x="0" y="535940"/>
                  </a:cubicBezTo>
                  <a:lnTo>
                    <a:pt x="0" y="124460"/>
                  </a:lnTo>
                  <a:cubicBezTo>
                    <a:pt x="0" y="55880"/>
                    <a:pt x="55880" y="0"/>
                    <a:pt x="124460" y="0"/>
                  </a:cubicBezTo>
                  <a:lnTo>
                    <a:pt x="5095103" y="0"/>
                  </a:lnTo>
                  <a:cubicBezTo>
                    <a:pt x="5163683" y="0"/>
                    <a:pt x="5219563" y="55880"/>
                    <a:pt x="5219563" y="124460"/>
                  </a:cubicBezTo>
                  <a:lnTo>
                    <a:pt x="5219563" y="535940"/>
                  </a:lnTo>
                  <a:cubicBezTo>
                    <a:pt x="5219563" y="604520"/>
                    <a:pt x="5163683" y="660400"/>
                    <a:pt x="5095103" y="660400"/>
                  </a:cubicBezTo>
                  <a:close/>
                </a:path>
              </a:pathLst>
            </a:custGeom>
            <a:solidFill>
              <a:srgbClr val="FFE5BD"/>
            </a:solidFill>
          </p:spPr>
        </p:sp>
      </p:grpSp>
      <p:grpSp>
        <p:nvGrpSpPr>
          <p:cNvPr name="Group 11" id="11"/>
          <p:cNvGrpSpPr/>
          <p:nvPr/>
        </p:nvGrpSpPr>
        <p:grpSpPr>
          <a:xfrm rot="0">
            <a:off x="1752306" y="8012493"/>
            <a:ext cx="14583802" cy="1835661"/>
            <a:chOff x="0" y="0"/>
            <a:chExt cx="5246688" cy="660400"/>
          </a:xfrm>
        </p:grpSpPr>
        <p:sp>
          <p:nvSpPr>
            <p:cNvPr name="Freeform 12" id="12"/>
            <p:cNvSpPr/>
            <p:nvPr/>
          </p:nvSpPr>
          <p:spPr>
            <a:xfrm flipH="false" flipV="false" rot="0">
              <a:off x="0" y="0"/>
              <a:ext cx="5246689" cy="660400"/>
            </a:xfrm>
            <a:custGeom>
              <a:avLst/>
              <a:gdLst/>
              <a:ahLst/>
              <a:cxnLst/>
              <a:rect r="r" b="b" t="t" l="l"/>
              <a:pathLst>
                <a:path h="660400" w="5246689">
                  <a:moveTo>
                    <a:pt x="5122228" y="660400"/>
                  </a:moveTo>
                  <a:lnTo>
                    <a:pt x="124460" y="660400"/>
                  </a:lnTo>
                  <a:cubicBezTo>
                    <a:pt x="55880" y="660400"/>
                    <a:pt x="0" y="604520"/>
                    <a:pt x="0" y="535940"/>
                  </a:cubicBezTo>
                  <a:lnTo>
                    <a:pt x="0" y="124460"/>
                  </a:lnTo>
                  <a:cubicBezTo>
                    <a:pt x="0" y="55880"/>
                    <a:pt x="55880" y="0"/>
                    <a:pt x="124460" y="0"/>
                  </a:cubicBezTo>
                  <a:lnTo>
                    <a:pt x="5122228" y="0"/>
                  </a:lnTo>
                  <a:cubicBezTo>
                    <a:pt x="5190808" y="0"/>
                    <a:pt x="5246689" y="55880"/>
                    <a:pt x="5246689" y="124460"/>
                  </a:cubicBezTo>
                  <a:lnTo>
                    <a:pt x="5246689" y="535940"/>
                  </a:lnTo>
                  <a:cubicBezTo>
                    <a:pt x="5246689" y="604520"/>
                    <a:pt x="5190808" y="660400"/>
                    <a:pt x="5122228" y="660400"/>
                  </a:cubicBezTo>
                  <a:close/>
                </a:path>
              </a:pathLst>
            </a:custGeom>
            <a:solidFill>
              <a:srgbClr val="FFE5BD"/>
            </a:solidFill>
          </p:spPr>
        </p:sp>
      </p:grpSp>
      <p:sp>
        <p:nvSpPr>
          <p:cNvPr name="Freeform 13" id="13"/>
          <p:cNvSpPr/>
          <p:nvPr/>
        </p:nvSpPr>
        <p:spPr>
          <a:xfrm flipH="false" flipV="false" rot="0">
            <a:off x="15510796" y="6788618"/>
            <a:ext cx="3106623" cy="3597143"/>
          </a:xfrm>
          <a:custGeom>
            <a:avLst/>
            <a:gdLst/>
            <a:ahLst/>
            <a:cxnLst/>
            <a:rect r="r" b="b" t="t" l="l"/>
            <a:pathLst>
              <a:path h="3597143" w="3106623">
                <a:moveTo>
                  <a:pt x="0" y="0"/>
                </a:moveTo>
                <a:lnTo>
                  <a:pt x="3106623" y="0"/>
                </a:lnTo>
                <a:lnTo>
                  <a:pt x="3106623" y="3597143"/>
                </a:lnTo>
                <a:lnTo>
                  <a:pt x="0" y="35971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2409462" y="2566891"/>
            <a:ext cx="12763946" cy="4813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erebri"/>
                <a:ea typeface="Cerebri"/>
                <a:cs typeface="Cerebri"/>
                <a:sym typeface="Cerebri"/>
              </a:rPr>
              <a:t>Eating disorders have the second highest mortality rate of all mental illnesses</a:t>
            </a:r>
          </a:p>
        </p:txBody>
      </p:sp>
      <p:sp>
        <p:nvSpPr>
          <p:cNvPr name="TextBox 15" id="15"/>
          <p:cNvSpPr txBox="true"/>
          <p:nvPr/>
        </p:nvSpPr>
        <p:spPr>
          <a:xfrm rot="0">
            <a:off x="2409462" y="4473417"/>
            <a:ext cx="12763946" cy="9766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erebri"/>
                <a:ea typeface="Cerebri"/>
                <a:cs typeface="Cerebri"/>
                <a:sym typeface="Cerebri"/>
              </a:rPr>
              <a:t>Often missed in people in bigger bodies, adults, BIPOC, communities, and parents</a:t>
            </a:r>
          </a:p>
        </p:txBody>
      </p:sp>
      <p:sp>
        <p:nvSpPr>
          <p:cNvPr name="TextBox 16" id="16"/>
          <p:cNvSpPr txBox="true"/>
          <p:nvPr/>
        </p:nvSpPr>
        <p:spPr>
          <a:xfrm rot="0">
            <a:off x="2409462" y="6427567"/>
            <a:ext cx="12763946" cy="9766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erebri"/>
                <a:ea typeface="Cerebri"/>
                <a:cs typeface="Cerebri"/>
                <a:sym typeface="Cerebri"/>
              </a:rPr>
              <a:t>Many clients won’t meet the “textbook” stereotypes → less than 10% of people with eating disorders receive treatment</a:t>
            </a:r>
          </a:p>
        </p:txBody>
      </p:sp>
      <p:sp>
        <p:nvSpPr>
          <p:cNvPr name="TextBox 17" id="17"/>
          <p:cNvSpPr txBox="true"/>
          <p:nvPr/>
        </p:nvSpPr>
        <p:spPr>
          <a:xfrm rot="0">
            <a:off x="2409462" y="8661083"/>
            <a:ext cx="12763946" cy="4813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erebri"/>
                <a:ea typeface="Cerebri"/>
                <a:cs typeface="Cerebri"/>
                <a:sym typeface="Cerebri"/>
              </a:rPr>
              <a:t>Early recognition + compassionate referral = better outcomes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848025" y="923193"/>
            <a:ext cx="5352966" cy="2054201"/>
          </a:xfrm>
          <a:custGeom>
            <a:avLst/>
            <a:gdLst/>
            <a:ahLst/>
            <a:cxnLst/>
            <a:rect r="r" b="b" t="t" l="l"/>
            <a:pathLst>
              <a:path h="2054201" w="5352966">
                <a:moveTo>
                  <a:pt x="0" y="0"/>
                </a:moveTo>
                <a:lnTo>
                  <a:pt x="5352966" y="0"/>
                </a:lnTo>
                <a:lnTo>
                  <a:pt x="5352966" y="2054201"/>
                </a:lnTo>
                <a:lnTo>
                  <a:pt x="0" y="20542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1210974" y="977724"/>
            <a:ext cx="5352966" cy="2054201"/>
          </a:xfrm>
          <a:custGeom>
            <a:avLst/>
            <a:gdLst/>
            <a:ahLst/>
            <a:cxnLst/>
            <a:rect r="r" b="b" t="t" l="l"/>
            <a:pathLst>
              <a:path h="2054201" w="5352966">
                <a:moveTo>
                  <a:pt x="0" y="0"/>
                </a:moveTo>
                <a:lnTo>
                  <a:pt x="5352966" y="0"/>
                </a:lnTo>
                <a:lnTo>
                  <a:pt x="5352966" y="2054201"/>
                </a:lnTo>
                <a:lnTo>
                  <a:pt x="0" y="20542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7677282" y="977724"/>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848025" y="1681053"/>
            <a:ext cx="5352966" cy="4813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erebri"/>
                <a:ea typeface="Cerebri"/>
                <a:cs typeface="Cerebri"/>
                <a:sym typeface="Cerebri"/>
              </a:rPr>
              <a:t>Weight</a:t>
            </a:r>
          </a:p>
        </p:txBody>
      </p:sp>
      <p:sp>
        <p:nvSpPr>
          <p:cNvPr name="TextBox 10" id="10"/>
          <p:cNvSpPr txBox="true"/>
          <p:nvPr/>
        </p:nvSpPr>
        <p:spPr>
          <a:xfrm rot="0">
            <a:off x="11211057" y="1681053"/>
            <a:ext cx="5352966" cy="481330"/>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erebri"/>
                <a:ea typeface="Cerebri"/>
                <a:cs typeface="Cerebri"/>
                <a:sym typeface="Cerebri"/>
              </a:rPr>
              <a:t>Severity</a:t>
            </a:r>
          </a:p>
        </p:txBody>
      </p:sp>
      <p:sp>
        <p:nvSpPr>
          <p:cNvPr name="TextBox 11" id="11"/>
          <p:cNvSpPr txBox="true"/>
          <p:nvPr/>
        </p:nvSpPr>
        <p:spPr>
          <a:xfrm rot="0">
            <a:off x="3689304" y="3974261"/>
            <a:ext cx="9788426" cy="3948430"/>
          </a:xfrm>
          <a:prstGeom prst="rect">
            <a:avLst/>
          </a:prstGeom>
        </p:spPr>
        <p:txBody>
          <a:bodyPr anchor="t" rtlCol="false" tIns="0" lIns="0" bIns="0" rIns="0">
            <a:spAutoFit/>
          </a:bodyPr>
          <a:lstStyle/>
          <a:p>
            <a:pPr algn="l">
              <a:lnSpc>
                <a:spcPts val="3919"/>
              </a:lnSpc>
            </a:pPr>
            <a:r>
              <a:rPr lang="en-US" sz="2799">
                <a:solidFill>
                  <a:srgbClr val="000000"/>
                </a:solidFill>
                <a:latin typeface="Cerebri"/>
                <a:ea typeface="Cerebri"/>
                <a:cs typeface="Cerebri"/>
                <a:sym typeface="Cerebri"/>
              </a:rPr>
              <a:t>Common myths:</a:t>
            </a:r>
          </a:p>
          <a:p>
            <a:pPr algn="l">
              <a:lnSpc>
                <a:spcPts val="3919"/>
              </a:lnSpc>
            </a:pPr>
            <a:r>
              <a:rPr lang="en-US" sz="2799">
                <a:solidFill>
                  <a:srgbClr val="000000"/>
                </a:solidFill>
                <a:latin typeface="Cerebri"/>
                <a:ea typeface="Cerebri"/>
                <a:cs typeface="Cerebri"/>
                <a:sym typeface="Cerebri"/>
              </a:rPr>
              <a:t>❌ Eating disorders only occur in thin teens</a:t>
            </a:r>
          </a:p>
          <a:p>
            <a:pPr algn="l">
              <a:lnSpc>
                <a:spcPts val="3919"/>
              </a:lnSpc>
              <a:spcBef>
                <a:spcPct val="0"/>
              </a:spcBef>
            </a:pPr>
            <a:r>
              <a:rPr lang="en-US" sz="2799">
                <a:solidFill>
                  <a:srgbClr val="000000"/>
                </a:solidFill>
                <a:latin typeface="Cerebri"/>
                <a:ea typeface="Cerebri"/>
                <a:cs typeface="Cerebri"/>
                <a:sym typeface="Cerebri"/>
              </a:rPr>
              <a:t>❌ </a:t>
            </a:r>
            <a:r>
              <a:rPr lang="en-US" sz="2799">
                <a:solidFill>
                  <a:srgbClr val="000000"/>
                </a:solidFill>
                <a:latin typeface="Cerebri"/>
                <a:ea typeface="Cerebri"/>
                <a:cs typeface="Cerebri"/>
                <a:sym typeface="Cerebri"/>
              </a:rPr>
              <a:t>You can tell by looking at someone</a:t>
            </a:r>
          </a:p>
          <a:p>
            <a:pPr algn="l">
              <a:lnSpc>
                <a:spcPts val="3919"/>
              </a:lnSpc>
              <a:spcBef>
                <a:spcPct val="0"/>
              </a:spcBef>
            </a:pPr>
            <a:r>
              <a:rPr lang="en-US" sz="2799">
                <a:solidFill>
                  <a:srgbClr val="000000"/>
                </a:solidFill>
                <a:latin typeface="Cerebri"/>
                <a:ea typeface="Cerebri"/>
                <a:cs typeface="Cerebri"/>
                <a:sym typeface="Cerebri"/>
              </a:rPr>
              <a:t>❌ It’s just about vanity or dieting</a:t>
            </a:r>
          </a:p>
          <a:p>
            <a:pPr algn="l">
              <a:lnSpc>
                <a:spcPts val="3919"/>
              </a:lnSpc>
              <a:spcBef>
                <a:spcPct val="0"/>
              </a:spcBef>
            </a:pPr>
            <a:r>
              <a:rPr lang="en-US" sz="2799">
                <a:solidFill>
                  <a:srgbClr val="000000"/>
                </a:solidFill>
                <a:latin typeface="Cerebri"/>
                <a:ea typeface="Cerebri"/>
                <a:cs typeface="Cerebri"/>
                <a:sym typeface="Cerebri"/>
              </a:rPr>
              <a:t>Truth:</a:t>
            </a:r>
          </a:p>
          <a:p>
            <a:pPr algn="l" marL="604518" indent="-302259" lvl="1">
              <a:lnSpc>
                <a:spcPts val="3919"/>
              </a:lnSpc>
              <a:spcBef>
                <a:spcPct val="0"/>
              </a:spcBef>
              <a:buFont typeface="Arial"/>
              <a:buChar char="•"/>
            </a:pPr>
            <a:r>
              <a:rPr lang="en-US" sz="2799">
                <a:solidFill>
                  <a:srgbClr val="000000"/>
                </a:solidFill>
                <a:latin typeface="Cerebri"/>
                <a:ea typeface="Cerebri"/>
                <a:cs typeface="Cerebri"/>
                <a:sym typeface="Cerebri"/>
              </a:rPr>
              <a:t>Occur in all body sizes, genders, cultures, and ages</a:t>
            </a:r>
          </a:p>
          <a:p>
            <a:pPr algn="l" marL="604518" indent="-302259" lvl="1">
              <a:lnSpc>
                <a:spcPts val="3919"/>
              </a:lnSpc>
              <a:spcBef>
                <a:spcPct val="0"/>
              </a:spcBef>
              <a:buFont typeface="Arial"/>
              <a:buChar char="•"/>
            </a:pPr>
            <a:r>
              <a:rPr lang="en-US" sz="2799">
                <a:solidFill>
                  <a:srgbClr val="000000"/>
                </a:solidFill>
                <a:latin typeface="Cerebri"/>
                <a:ea typeface="Cerebri"/>
                <a:cs typeface="Cerebri"/>
                <a:sym typeface="Cerebri"/>
              </a:rPr>
              <a:t>Disordered eating often starts under the guise of “health”</a:t>
            </a:r>
          </a:p>
          <a:p>
            <a:pPr algn="ctr">
              <a:lnSpc>
                <a:spcPts val="391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true" flipV="false" rot="-6483684">
            <a:off x="-2561990" y="3524542"/>
            <a:ext cx="8439886" cy="6372114"/>
          </a:xfrm>
          <a:custGeom>
            <a:avLst/>
            <a:gdLst/>
            <a:ahLst/>
            <a:cxnLst/>
            <a:rect r="r" b="b" t="t" l="l"/>
            <a:pathLst>
              <a:path h="6372114" w="8439886">
                <a:moveTo>
                  <a:pt x="8439885" y="0"/>
                </a:moveTo>
                <a:lnTo>
                  <a:pt x="0" y="0"/>
                </a:lnTo>
                <a:lnTo>
                  <a:pt x="0" y="6372114"/>
                </a:lnTo>
                <a:lnTo>
                  <a:pt x="8439885" y="6372114"/>
                </a:lnTo>
                <a:lnTo>
                  <a:pt x="843988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true" flipV="false" rot="3072743">
            <a:off x="-4421451" y="2719949"/>
            <a:ext cx="8496952" cy="10085403"/>
          </a:xfrm>
          <a:custGeom>
            <a:avLst/>
            <a:gdLst/>
            <a:ahLst/>
            <a:cxnLst/>
            <a:rect r="r" b="b" t="t" l="l"/>
            <a:pathLst>
              <a:path h="10085403" w="8496952">
                <a:moveTo>
                  <a:pt x="8496952" y="0"/>
                </a:moveTo>
                <a:lnTo>
                  <a:pt x="0" y="0"/>
                </a:lnTo>
                <a:lnTo>
                  <a:pt x="0" y="10085403"/>
                </a:lnTo>
                <a:lnTo>
                  <a:pt x="8496952" y="10085403"/>
                </a:lnTo>
                <a:lnTo>
                  <a:pt x="84969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34368" y="470052"/>
            <a:ext cx="1247169" cy="1102185"/>
          </a:xfrm>
          <a:custGeom>
            <a:avLst/>
            <a:gdLst/>
            <a:ahLst/>
            <a:cxnLst/>
            <a:rect r="r" b="b" t="t" l="l"/>
            <a:pathLst>
              <a:path h="1102185" w="1247169">
                <a:moveTo>
                  <a:pt x="0" y="0"/>
                </a:moveTo>
                <a:lnTo>
                  <a:pt x="1247169" y="0"/>
                </a:lnTo>
                <a:lnTo>
                  <a:pt x="1247169" y="1102185"/>
                </a:lnTo>
                <a:lnTo>
                  <a:pt x="0" y="11021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5" id="5"/>
          <p:cNvSpPr txBox="true"/>
          <p:nvPr/>
        </p:nvSpPr>
        <p:spPr>
          <a:xfrm rot="0">
            <a:off x="2872484" y="660552"/>
            <a:ext cx="13269320" cy="926797"/>
          </a:xfrm>
          <a:prstGeom prst="rect">
            <a:avLst/>
          </a:prstGeom>
        </p:spPr>
        <p:txBody>
          <a:bodyPr anchor="t" rtlCol="false" tIns="0" lIns="0" bIns="0" rIns="0">
            <a:spAutoFit/>
          </a:bodyPr>
          <a:lstStyle/>
          <a:p>
            <a:pPr algn="l">
              <a:lnSpc>
                <a:spcPts val="6834"/>
              </a:lnSpc>
            </a:pPr>
            <a:r>
              <a:rPr lang="en-US" sz="7349" b="true">
                <a:solidFill>
                  <a:srgbClr val="373737"/>
                </a:solidFill>
                <a:latin typeface="Cerebri Heavy"/>
                <a:ea typeface="Cerebri Heavy"/>
                <a:cs typeface="Cerebri Heavy"/>
                <a:sym typeface="Cerebri Heavy"/>
              </a:rPr>
              <a:t>Red Flags in Appointments</a:t>
            </a:r>
          </a:p>
        </p:txBody>
      </p:sp>
      <p:sp>
        <p:nvSpPr>
          <p:cNvPr name="TextBox 6" id="6"/>
          <p:cNvSpPr txBox="true"/>
          <p:nvPr/>
        </p:nvSpPr>
        <p:spPr>
          <a:xfrm rot="0">
            <a:off x="5536106" y="1929199"/>
            <a:ext cx="12125842" cy="7580453"/>
          </a:xfrm>
          <a:prstGeom prst="rect">
            <a:avLst/>
          </a:prstGeom>
        </p:spPr>
        <p:txBody>
          <a:bodyPr anchor="t" rtlCol="false" tIns="0" lIns="0" bIns="0" rIns="0">
            <a:spAutoFit/>
          </a:bodyPr>
          <a:lstStyle/>
          <a:p>
            <a:pPr algn="just">
              <a:lnSpc>
                <a:spcPts val="4279"/>
              </a:lnSpc>
              <a:spcBef>
                <a:spcPct val="0"/>
              </a:spcBef>
            </a:pPr>
            <a:r>
              <a:rPr lang="en-US" sz="3056">
                <a:solidFill>
                  <a:srgbClr val="373737"/>
                </a:solidFill>
                <a:latin typeface="Cerebri"/>
                <a:ea typeface="Cerebri"/>
                <a:cs typeface="Cerebri"/>
                <a:sym typeface="Cerebri"/>
              </a:rPr>
              <a:t>Behavi</a:t>
            </a:r>
            <a:r>
              <a:rPr lang="en-US" sz="3056">
                <a:solidFill>
                  <a:srgbClr val="373737"/>
                </a:solidFill>
                <a:latin typeface="Cerebri"/>
                <a:ea typeface="Cerebri"/>
                <a:cs typeface="Cerebri"/>
                <a:sym typeface="Cerebri"/>
              </a:rPr>
              <a:t>oral signs</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Rigid “good/bad” food rules</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Fearfulness around meals or food groups</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Eating in secret</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Constant body checking</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Frequent bathroom use after meals</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Compensatory exercise patterns</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Extreme distress if routine changes</a:t>
            </a:r>
          </a:p>
          <a:p>
            <a:pPr algn="just">
              <a:lnSpc>
                <a:spcPts val="4279"/>
              </a:lnSpc>
              <a:spcBef>
                <a:spcPct val="0"/>
              </a:spcBef>
            </a:pPr>
            <a:r>
              <a:rPr lang="en-US" sz="3056">
                <a:solidFill>
                  <a:srgbClr val="373737"/>
                </a:solidFill>
                <a:latin typeface="Cerebri"/>
                <a:ea typeface="Cerebri"/>
                <a:cs typeface="Cerebri"/>
                <a:sym typeface="Cerebri"/>
              </a:rPr>
              <a:t>Language clues</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“I feel guilty when I eat”</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“I earned this meal”</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“I have to burn this off”</a:t>
            </a:r>
          </a:p>
          <a:p>
            <a:pPr algn="just" marL="660000" indent="-330000" lvl="1">
              <a:lnSpc>
                <a:spcPts val="4279"/>
              </a:lnSpc>
              <a:spcBef>
                <a:spcPct val="0"/>
              </a:spcBef>
              <a:buFont typeface="Arial"/>
              <a:buChar char="•"/>
            </a:pPr>
            <a:r>
              <a:rPr lang="en-US" sz="3056">
                <a:solidFill>
                  <a:srgbClr val="373737"/>
                </a:solidFill>
                <a:latin typeface="Cerebri"/>
                <a:ea typeface="Cerebri"/>
                <a:cs typeface="Cerebri"/>
                <a:sym typeface="Cerebri"/>
              </a:rPr>
              <a:t>“I’m so bad for eating that”</a:t>
            </a:r>
          </a:p>
          <a:p>
            <a:pPr algn="just" marL="660000" indent="-330000" lvl="1">
              <a:lnSpc>
                <a:spcPts val="4279"/>
              </a:lnSpc>
              <a:buFont typeface="Arial"/>
              <a:buChar char="•"/>
            </a:pPr>
            <a:r>
              <a:rPr lang="en-US" sz="3056">
                <a:solidFill>
                  <a:srgbClr val="373737"/>
                </a:solidFill>
                <a:latin typeface="Cerebri"/>
                <a:ea typeface="Cerebri"/>
                <a:cs typeface="Cerebri"/>
                <a:sym typeface="Cerebri"/>
              </a:rPr>
              <a:t>“I don’t deserve to eat today”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934133" y="3217545"/>
            <a:ext cx="12855773" cy="5033645"/>
          </a:xfrm>
          <a:prstGeom prst="rect">
            <a:avLst/>
          </a:prstGeom>
        </p:spPr>
        <p:txBody>
          <a:bodyPr anchor="t" rtlCol="false" tIns="0" lIns="0" bIns="0" rIns="0">
            <a:spAutoFit/>
          </a:bodyPr>
          <a:lstStyle/>
          <a:p>
            <a:pPr algn="l">
              <a:lnSpc>
                <a:spcPts val="4480"/>
              </a:lnSpc>
            </a:pPr>
            <a:r>
              <a:rPr lang="en-US" sz="3200">
                <a:solidFill>
                  <a:srgbClr val="373737"/>
                </a:solidFill>
                <a:latin typeface="Cerebri"/>
                <a:ea typeface="Cerebri"/>
                <a:cs typeface="Cerebri"/>
                <a:sym typeface="Cerebri"/>
              </a:rPr>
              <a:t>Use gentle, permissi</a:t>
            </a:r>
            <a:r>
              <a:rPr lang="en-US" sz="3200">
                <a:solidFill>
                  <a:srgbClr val="373737"/>
                </a:solidFill>
                <a:latin typeface="Cerebri"/>
                <a:ea typeface="Cerebri"/>
                <a:cs typeface="Cerebri"/>
                <a:sym typeface="Cerebri"/>
              </a:rPr>
              <a:t>on-based langu</a:t>
            </a:r>
            <a:r>
              <a:rPr lang="en-US" sz="3200">
                <a:solidFill>
                  <a:srgbClr val="373737"/>
                </a:solidFill>
                <a:latin typeface="Cerebri"/>
                <a:ea typeface="Cerebri"/>
                <a:cs typeface="Cerebri"/>
                <a:sym typeface="Cerebri"/>
              </a:rPr>
              <a:t>age:</a:t>
            </a:r>
          </a:p>
          <a:p>
            <a:pPr algn="l" marL="690882" indent="-345441" lvl="1">
              <a:lnSpc>
                <a:spcPts val="4480"/>
              </a:lnSpc>
              <a:buFont typeface="Arial"/>
              <a:buChar char="•"/>
            </a:pPr>
            <a:r>
              <a:rPr lang="en-US" sz="3200">
                <a:solidFill>
                  <a:srgbClr val="373737"/>
                </a:solidFill>
                <a:latin typeface="Cerebri"/>
                <a:ea typeface="Cerebri"/>
                <a:cs typeface="Cerebri"/>
                <a:sym typeface="Cerebri"/>
              </a:rPr>
              <a:t>“Would you be open to talking about your rel</a:t>
            </a:r>
            <a:r>
              <a:rPr lang="en-US" sz="3200">
                <a:solidFill>
                  <a:srgbClr val="373737"/>
                </a:solidFill>
                <a:latin typeface="Cerebri"/>
                <a:ea typeface="Cerebri"/>
                <a:cs typeface="Cerebri"/>
                <a:sym typeface="Cerebri"/>
              </a:rPr>
              <a:t>ationship with food?”</a:t>
            </a:r>
          </a:p>
          <a:p>
            <a:pPr algn="l" marL="690882" indent="-345441" lvl="1">
              <a:lnSpc>
                <a:spcPts val="4480"/>
              </a:lnSpc>
              <a:buFont typeface="Arial"/>
              <a:buChar char="•"/>
            </a:pPr>
            <a:r>
              <a:rPr lang="en-US" sz="3200">
                <a:solidFill>
                  <a:srgbClr val="373737"/>
                </a:solidFill>
                <a:latin typeface="Cerebri"/>
                <a:ea typeface="Cerebri"/>
                <a:cs typeface="Cerebri"/>
                <a:sym typeface="Cerebri"/>
              </a:rPr>
              <a:t>“Do you ever feel out of control around food?”</a:t>
            </a:r>
          </a:p>
          <a:p>
            <a:pPr algn="l" marL="690882" indent="-345441" lvl="1">
              <a:lnSpc>
                <a:spcPts val="4480"/>
              </a:lnSpc>
              <a:buFont typeface="Arial"/>
              <a:buChar char="•"/>
            </a:pPr>
            <a:r>
              <a:rPr lang="en-US" sz="3200">
                <a:solidFill>
                  <a:srgbClr val="373737"/>
                </a:solidFill>
                <a:latin typeface="Cerebri"/>
                <a:ea typeface="Cerebri"/>
                <a:cs typeface="Cerebri"/>
                <a:sym typeface="Cerebri"/>
              </a:rPr>
              <a:t>“Do certain foods bring up guilt or anxiety for you?”</a:t>
            </a:r>
          </a:p>
          <a:p>
            <a:pPr algn="l" marL="690882" indent="-345441" lvl="1">
              <a:lnSpc>
                <a:spcPts val="4480"/>
              </a:lnSpc>
              <a:buFont typeface="Arial"/>
              <a:buChar char="•"/>
            </a:pPr>
            <a:r>
              <a:rPr lang="en-US" sz="3200">
                <a:solidFill>
                  <a:srgbClr val="373737"/>
                </a:solidFill>
                <a:latin typeface="Cerebri"/>
                <a:ea typeface="Cerebri"/>
                <a:cs typeface="Cerebri"/>
                <a:sym typeface="Cerebri"/>
              </a:rPr>
              <a:t>“Have you ever felt the need to compensate after eating?”</a:t>
            </a:r>
          </a:p>
          <a:p>
            <a:pPr algn="l">
              <a:lnSpc>
                <a:spcPts val="4480"/>
              </a:lnSpc>
            </a:pPr>
            <a:r>
              <a:rPr lang="en-US" sz="3200">
                <a:solidFill>
                  <a:srgbClr val="373737"/>
                </a:solidFill>
                <a:latin typeface="Cerebri"/>
                <a:ea typeface="Cerebri"/>
                <a:cs typeface="Cerebri"/>
                <a:sym typeface="Cerebri"/>
              </a:rPr>
              <a:t>Affirmations to pair it with:</a:t>
            </a:r>
          </a:p>
          <a:p>
            <a:pPr algn="l" marL="690882" indent="-345441" lvl="1">
              <a:lnSpc>
                <a:spcPts val="4480"/>
              </a:lnSpc>
              <a:buFont typeface="Arial"/>
              <a:buChar char="•"/>
            </a:pPr>
            <a:r>
              <a:rPr lang="en-US" sz="3200">
                <a:solidFill>
                  <a:srgbClr val="373737"/>
                </a:solidFill>
                <a:latin typeface="Cerebri"/>
                <a:ea typeface="Cerebri"/>
                <a:cs typeface="Cerebri"/>
                <a:sym typeface="Cerebri"/>
              </a:rPr>
              <a:t>“Thank you for trusting me with that.”</a:t>
            </a:r>
          </a:p>
          <a:p>
            <a:pPr algn="l" marL="690882" indent="-345441" lvl="1">
              <a:lnSpc>
                <a:spcPts val="4480"/>
              </a:lnSpc>
              <a:buFont typeface="Arial"/>
              <a:buChar char="•"/>
            </a:pPr>
            <a:r>
              <a:rPr lang="en-US" sz="3200">
                <a:solidFill>
                  <a:srgbClr val="373737"/>
                </a:solidFill>
                <a:latin typeface="Cerebri"/>
                <a:ea typeface="Cerebri"/>
                <a:cs typeface="Cerebri"/>
                <a:sym typeface="Cerebri"/>
              </a:rPr>
              <a:t>“That sounds really heavy to carry alone.”</a:t>
            </a:r>
          </a:p>
          <a:p>
            <a:pPr algn="l" marL="690882" indent="-345441" lvl="1">
              <a:lnSpc>
                <a:spcPts val="4480"/>
              </a:lnSpc>
              <a:buFont typeface="Arial"/>
              <a:buChar char="•"/>
            </a:pPr>
            <a:r>
              <a:rPr lang="en-US" sz="3200">
                <a:solidFill>
                  <a:srgbClr val="373737"/>
                </a:solidFill>
                <a:latin typeface="Cerebri"/>
                <a:ea typeface="Cerebri"/>
                <a:cs typeface="Cerebri"/>
                <a:sym typeface="Cerebri"/>
              </a:rPr>
              <a:t>“You deserve support with this.”</a:t>
            </a:r>
          </a:p>
        </p:txBody>
      </p:sp>
      <p:sp>
        <p:nvSpPr>
          <p:cNvPr name="Freeform 5" id="5"/>
          <p:cNvSpPr/>
          <p:nvPr/>
        </p:nvSpPr>
        <p:spPr>
          <a:xfrm flipH="false" flipV="false" rot="0">
            <a:off x="344588" y="7681679"/>
            <a:ext cx="2478311" cy="2605321"/>
          </a:xfrm>
          <a:custGeom>
            <a:avLst/>
            <a:gdLst/>
            <a:ahLst/>
            <a:cxnLst/>
            <a:rect r="r" b="b" t="t" l="l"/>
            <a:pathLst>
              <a:path h="2605321" w="2478311">
                <a:moveTo>
                  <a:pt x="0" y="0"/>
                </a:moveTo>
                <a:lnTo>
                  <a:pt x="2478312" y="0"/>
                </a:lnTo>
                <a:lnTo>
                  <a:pt x="2478312" y="2605321"/>
                </a:lnTo>
                <a:lnTo>
                  <a:pt x="0" y="2605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252424" y="1218009"/>
            <a:ext cx="12164816" cy="904113"/>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How to Ask About It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grpSp>
        <p:nvGrpSpPr>
          <p:cNvPr name="Group 2" id="2"/>
          <p:cNvGrpSpPr/>
          <p:nvPr/>
        </p:nvGrpSpPr>
        <p:grpSpPr>
          <a:xfrm rot="0">
            <a:off x="6493383" y="2746760"/>
            <a:ext cx="5657850" cy="1952277"/>
            <a:chOff x="0" y="0"/>
            <a:chExt cx="1913890" cy="660400"/>
          </a:xfrm>
        </p:grpSpPr>
        <p:sp>
          <p:nvSpPr>
            <p:cNvPr name="Freeform 3" id="3"/>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4" id="4"/>
          <p:cNvGrpSpPr/>
          <p:nvPr/>
        </p:nvGrpSpPr>
        <p:grpSpPr>
          <a:xfrm rot="0">
            <a:off x="355101" y="2746760"/>
            <a:ext cx="5657850" cy="1952277"/>
            <a:chOff x="0" y="0"/>
            <a:chExt cx="1913890" cy="660400"/>
          </a:xfrm>
        </p:grpSpPr>
        <p:sp>
          <p:nvSpPr>
            <p:cNvPr name="Freeform 5" id="5"/>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6" id="6"/>
          <p:cNvGrpSpPr/>
          <p:nvPr/>
        </p:nvGrpSpPr>
        <p:grpSpPr>
          <a:xfrm rot="0">
            <a:off x="3322925" y="5208245"/>
            <a:ext cx="5657850" cy="1952277"/>
            <a:chOff x="0" y="0"/>
            <a:chExt cx="1913890" cy="660400"/>
          </a:xfrm>
        </p:grpSpPr>
        <p:sp>
          <p:nvSpPr>
            <p:cNvPr name="Freeform 7" id="7"/>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8" id="8"/>
          <p:cNvGrpSpPr/>
          <p:nvPr/>
        </p:nvGrpSpPr>
        <p:grpSpPr>
          <a:xfrm rot="0">
            <a:off x="12452664" y="2746760"/>
            <a:ext cx="5657850" cy="1952277"/>
            <a:chOff x="0" y="0"/>
            <a:chExt cx="1913890" cy="660400"/>
          </a:xfrm>
        </p:grpSpPr>
        <p:sp>
          <p:nvSpPr>
            <p:cNvPr name="Freeform 9" id="9"/>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0" id="10"/>
          <p:cNvGrpSpPr/>
          <p:nvPr/>
        </p:nvGrpSpPr>
        <p:grpSpPr>
          <a:xfrm rot="0">
            <a:off x="9583580" y="5208245"/>
            <a:ext cx="5657850" cy="1952277"/>
            <a:chOff x="0" y="0"/>
            <a:chExt cx="1913890" cy="660400"/>
          </a:xfrm>
        </p:grpSpPr>
        <p:sp>
          <p:nvSpPr>
            <p:cNvPr name="Freeform 11" id="11"/>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sp>
        <p:nvSpPr>
          <p:cNvPr name="TextBox 12" id="12"/>
          <p:cNvSpPr txBox="true"/>
          <p:nvPr/>
        </p:nvSpPr>
        <p:spPr>
          <a:xfrm rot="0">
            <a:off x="1323239" y="811225"/>
            <a:ext cx="15517335" cy="904113"/>
          </a:xfrm>
          <a:prstGeom prst="rect">
            <a:avLst/>
          </a:prstGeom>
        </p:spPr>
        <p:txBody>
          <a:bodyPr anchor="t" rtlCol="false" tIns="0" lIns="0" bIns="0" rIns="0">
            <a:spAutoFit/>
          </a:bodyPr>
          <a:lstStyle/>
          <a:p>
            <a:pPr algn="ctr">
              <a:lnSpc>
                <a:spcPts val="6696"/>
              </a:lnSpc>
            </a:pPr>
            <a:r>
              <a:rPr lang="en-US" b="true" sz="7200">
                <a:solidFill>
                  <a:srgbClr val="373737"/>
                </a:solidFill>
                <a:latin typeface="Cerebri Bold"/>
                <a:ea typeface="Cerebri Bold"/>
                <a:cs typeface="Cerebri Bold"/>
                <a:sym typeface="Cerebri Bold"/>
              </a:rPr>
              <a:t>When to Refer</a:t>
            </a:r>
          </a:p>
        </p:txBody>
      </p:sp>
      <p:sp>
        <p:nvSpPr>
          <p:cNvPr name="Freeform 13" id="13"/>
          <p:cNvSpPr/>
          <p:nvPr/>
        </p:nvSpPr>
        <p:spPr>
          <a:xfrm flipH="false" flipV="false" rot="0">
            <a:off x="15942572" y="735529"/>
            <a:ext cx="1270213" cy="1270213"/>
          </a:xfrm>
          <a:custGeom>
            <a:avLst/>
            <a:gdLst/>
            <a:ahLst/>
            <a:cxnLst/>
            <a:rect r="r" b="b" t="t" l="l"/>
            <a:pathLst>
              <a:path h="1270213" w="1270213">
                <a:moveTo>
                  <a:pt x="0" y="0"/>
                </a:moveTo>
                <a:lnTo>
                  <a:pt x="1270213" y="0"/>
                </a:lnTo>
                <a:lnTo>
                  <a:pt x="1270213" y="1270213"/>
                </a:lnTo>
                <a:lnTo>
                  <a:pt x="0" y="12702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006730" y="735529"/>
            <a:ext cx="1099311" cy="1270213"/>
          </a:xfrm>
          <a:custGeom>
            <a:avLst/>
            <a:gdLst/>
            <a:ahLst/>
            <a:cxnLst/>
            <a:rect r="r" b="b" t="t" l="l"/>
            <a:pathLst>
              <a:path h="1270213" w="1099311">
                <a:moveTo>
                  <a:pt x="0" y="0"/>
                </a:moveTo>
                <a:lnTo>
                  <a:pt x="1099311" y="0"/>
                </a:lnTo>
                <a:lnTo>
                  <a:pt x="1099311" y="1270213"/>
                </a:lnTo>
                <a:lnTo>
                  <a:pt x="0" y="12702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0" y="7483001"/>
            <a:ext cx="2141509" cy="2785702"/>
          </a:xfrm>
          <a:custGeom>
            <a:avLst/>
            <a:gdLst/>
            <a:ahLst/>
            <a:cxnLst/>
            <a:rect r="r" b="b" t="t" l="l"/>
            <a:pathLst>
              <a:path h="2785702" w="2141509">
                <a:moveTo>
                  <a:pt x="0" y="0"/>
                </a:moveTo>
                <a:lnTo>
                  <a:pt x="2141509" y="0"/>
                </a:lnTo>
                <a:lnTo>
                  <a:pt x="2141509" y="2785703"/>
                </a:lnTo>
                <a:lnTo>
                  <a:pt x="0" y="27857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6743335" y="3296179"/>
            <a:ext cx="5157945" cy="8153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Physical Symptoms that could be related</a:t>
            </a:r>
          </a:p>
        </p:txBody>
      </p:sp>
      <p:sp>
        <p:nvSpPr>
          <p:cNvPr name="TextBox 17" id="17"/>
          <p:cNvSpPr txBox="true"/>
          <p:nvPr/>
        </p:nvSpPr>
        <p:spPr>
          <a:xfrm rot="0">
            <a:off x="9882911" y="5967214"/>
            <a:ext cx="5059189" cy="3962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They ask for help</a:t>
            </a:r>
          </a:p>
        </p:txBody>
      </p:sp>
      <p:sp>
        <p:nvSpPr>
          <p:cNvPr name="TextBox 18" id="18"/>
          <p:cNvSpPr txBox="true"/>
          <p:nvPr/>
        </p:nvSpPr>
        <p:spPr>
          <a:xfrm rot="0">
            <a:off x="12884658" y="3357451"/>
            <a:ext cx="4713545" cy="3962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You feel out of scope</a:t>
            </a:r>
          </a:p>
        </p:txBody>
      </p:sp>
      <p:sp>
        <p:nvSpPr>
          <p:cNvPr name="TextBox 19" id="19"/>
          <p:cNvSpPr txBox="true"/>
          <p:nvPr/>
        </p:nvSpPr>
        <p:spPr>
          <a:xfrm rot="0">
            <a:off x="942772" y="3296458"/>
            <a:ext cx="4482507" cy="8153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Client expresses distress or shame related to food/body</a:t>
            </a:r>
          </a:p>
        </p:txBody>
      </p:sp>
      <p:sp>
        <p:nvSpPr>
          <p:cNvPr name="TextBox 20" id="20"/>
          <p:cNvSpPr txBox="true"/>
          <p:nvPr/>
        </p:nvSpPr>
        <p:spPr>
          <a:xfrm rot="0">
            <a:off x="3868224" y="5813365"/>
            <a:ext cx="4567252" cy="8153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Evidence of purging, restriction, binge/purge cycle</a:t>
            </a:r>
          </a:p>
        </p:txBody>
      </p:sp>
      <p:sp>
        <p:nvSpPr>
          <p:cNvPr name="TextBox 21" id="21"/>
          <p:cNvSpPr txBox="true"/>
          <p:nvPr/>
        </p:nvSpPr>
        <p:spPr>
          <a:xfrm rot="0">
            <a:off x="3549975" y="7743033"/>
            <a:ext cx="11544665" cy="16535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“What y</a:t>
            </a:r>
            <a:r>
              <a:rPr lang="en-US" sz="2400">
                <a:solidFill>
                  <a:srgbClr val="000000"/>
                </a:solidFill>
                <a:latin typeface="Cerebri"/>
                <a:ea typeface="Cerebri"/>
                <a:cs typeface="Cerebri"/>
                <a:sym typeface="Cerebri"/>
              </a:rPr>
              <a:t>ou’ve shared with me is really important. I appreciate your honesty. Many people go through this, and you don’t have to handle it alone. I’d like to connect you with a specialist who can support you in a deeper way. Would that be okay with you?”</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grpSp>
        <p:nvGrpSpPr>
          <p:cNvPr name="Group 2" id="2"/>
          <p:cNvGrpSpPr/>
          <p:nvPr/>
        </p:nvGrpSpPr>
        <p:grpSpPr>
          <a:xfrm rot="0">
            <a:off x="6493383" y="2746760"/>
            <a:ext cx="5657850" cy="1952277"/>
            <a:chOff x="0" y="0"/>
            <a:chExt cx="1913890" cy="660400"/>
          </a:xfrm>
        </p:grpSpPr>
        <p:sp>
          <p:nvSpPr>
            <p:cNvPr name="Freeform 3" id="3"/>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4" id="4"/>
          <p:cNvGrpSpPr/>
          <p:nvPr/>
        </p:nvGrpSpPr>
        <p:grpSpPr>
          <a:xfrm rot="0">
            <a:off x="355101" y="2746760"/>
            <a:ext cx="5657850" cy="1952277"/>
            <a:chOff x="0" y="0"/>
            <a:chExt cx="1913890" cy="660400"/>
          </a:xfrm>
        </p:grpSpPr>
        <p:sp>
          <p:nvSpPr>
            <p:cNvPr name="Freeform 5" id="5"/>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6" id="6"/>
          <p:cNvGrpSpPr/>
          <p:nvPr/>
        </p:nvGrpSpPr>
        <p:grpSpPr>
          <a:xfrm rot="0">
            <a:off x="3322925" y="5208245"/>
            <a:ext cx="5657850" cy="1952277"/>
            <a:chOff x="0" y="0"/>
            <a:chExt cx="1913890" cy="660400"/>
          </a:xfrm>
        </p:grpSpPr>
        <p:sp>
          <p:nvSpPr>
            <p:cNvPr name="Freeform 7" id="7"/>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8" id="8"/>
          <p:cNvGrpSpPr/>
          <p:nvPr/>
        </p:nvGrpSpPr>
        <p:grpSpPr>
          <a:xfrm rot="0">
            <a:off x="12452664" y="2746760"/>
            <a:ext cx="5657850" cy="1952277"/>
            <a:chOff x="0" y="0"/>
            <a:chExt cx="1913890" cy="660400"/>
          </a:xfrm>
        </p:grpSpPr>
        <p:sp>
          <p:nvSpPr>
            <p:cNvPr name="Freeform 9" id="9"/>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0" id="10"/>
          <p:cNvGrpSpPr/>
          <p:nvPr/>
        </p:nvGrpSpPr>
        <p:grpSpPr>
          <a:xfrm rot="0">
            <a:off x="9583580" y="5208245"/>
            <a:ext cx="5657850" cy="1952277"/>
            <a:chOff x="0" y="0"/>
            <a:chExt cx="1913890" cy="660400"/>
          </a:xfrm>
        </p:grpSpPr>
        <p:sp>
          <p:nvSpPr>
            <p:cNvPr name="Freeform 11" id="11"/>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sp>
        <p:nvSpPr>
          <p:cNvPr name="TextBox 12" id="12"/>
          <p:cNvSpPr txBox="true"/>
          <p:nvPr/>
        </p:nvSpPr>
        <p:spPr>
          <a:xfrm rot="0">
            <a:off x="1323239" y="811225"/>
            <a:ext cx="15517335" cy="904113"/>
          </a:xfrm>
          <a:prstGeom prst="rect">
            <a:avLst/>
          </a:prstGeom>
        </p:spPr>
        <p:txBody>
          <a:bodyPr anchor="t" rtlCol="false" tIns="0" lIns="0" bIns="0" rIns="0">
            <a:spAutoFit/>
          </a:bodyPr>
          <a:lstStyle/>
          <a:p>
            <a:pPr algn="ctr">
              <a:lnSpc>
                <a:spcPts val="6696"/>
              </a:lnSpc>
            </a:pPr>
            <a:r>
              <a:rPr lang="en-US" b="true" sz="7200">
                <a:solidFill>
                  <a:srgbClr val="373737"/>
                </a:solidFill>
                <a:latin typeface="Cerebri Bold"/>
                <a:ea typeface="Cerebri Bold"/>
                <a:cs typeface="Cerebri Bold"/>
                <a:sym typeface="Cerebri Bold"/>
              </a:rPr>
              <a:t>Who to Refer to</a:t>
            </a:r>
          </a:p>
        </p:txBody>
      </p:sp>
      <p:sp>
        <p:nvSpPr>
          <p:cNvPr name="Freeform 13" id="13"/>
          <p:cNvSpPr/>
          <p:nvPr/>
        </p:nvSpPr>
        <p:spPr>
          <a:xfrm flipH="false" flipV="false" rot="0">
            <a:off x="15942572" y="735529"/>
            <a:ext cx="1270213" cy="1270213"/>
          </a:xfrm>
          <a:custGeom>
            <a:avLst/>
            <a:gdLst/>
            <a:ahLst/>
            <a:cxnLst/>
            <a:rect r="r" b="b" t="t" l="l"/>
            <a:pathLst>
              <a:path h="1270213" w="1270213">
                <a:moveTo>
                  <a:pt x="0" y="0"/>
                </a:moveTo>
                <a:lnTo>
                  <a:pt x="1270213" y="0"/>
                </a:lnTo>
                <a:lnTo>
                  <a:pt x="1270213" y="1270213"/>
                </a:lnTo>
                <a:lnTo>
                  <a:pt x="0" y="12702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006730" y="735529"/>
            <a:ext cx="1099311" cy="1270213"/>
          </a:xfrm>
          <a:custGeom>
            <a:avLst/>
            <a:gdLst/>
            <a:ahLst/>
            <a:cxnLst/>
            <a:rect r="r" b="b" t="t" l="l"/>
            <a:pathLst>
              <a:path h="1270213" w="1099311">
                <a:moveTo>
                  <a:pt x="0" y="0"/>
                </a:moveTo>
                <a:lnTo>
                  <a:pt x="1099311" y="0"/>
                </a:lnTo>
                <a:lnTo>
                  <a:pt x="1099311" y="1270213"/>
                </a:lnTo>
                <a:lnTo>
                  <a:pt x="0" y="12702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0" y="7483001"/>
            <a:ext cx="2141509" cy="2785702"/>
          </a:xfrm>
          <a:custGeom>
            <a:avLst/>
            <a:gdLst/>
            <a:ahLst/>
            <a:cxnLst/>
            <a:rect r="r" b="b" t="t" l="l"/>
            <a:pathLst>
              <a:path h="2785702" w="2141509">
                <a:moveTo>
                  <a:pt x="0" y="0"/>
                </a:moveTo>
                <a:lnTo>
                  <a:pt x="2141509" y="0"/>
                </a:lnTo>
                <a:lnTo>
                  <a:pt x="2141509" y="2785703"/>
                </a:lnTo>
                <a:lnTo>
                  <a:pt x="0" y="27857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6743335" y="3357451"/>
            <a:ext cx="5157945" cy="3962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NEDA</a:t>
            </a:r>
          </a:p>
        </p:txBody>
      </p:sp>
      <p:sp>
        <p:nvSpPr>
          <p:cNvPr name="TextBox 17" id="17"/>
          <p:cNvSpPr txBox="true"/>
          <p:nvPr/>
        </p:nvSpPr>
        <p:spPr>
          <a:xfrm rot="0">
            <a:off x="9882911" y="5967214"/>
            <a:ext cx="5059189" cy="3962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Call 988 if immediate risk</a:t>
            </a:r>
          </a:p>
        </p:txBody>
      </p:sp>
      <p:sp>
        <p:nvSpPr>
          <p:cNvPr name="TextBox 18" id="18"/>
          <p:cNvSpPr txBox="true"/>
          <p:nvPr/>
        </p:nvSpPr>
        <p:spPr>
          <a:xfrm rot="0">
            <a:off x="12884658" y="3357451"/>
            <a:ext cx="4713545" cy="3962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FINDedhelp.com</a:t>
            </a:r>
          </a:p>
        </p:txBody>
      </p:sp>
      <p:sp>
        <p:nvSpPr>
          <p:cNvPr name="TextBox 19" id="19"/>
          <p:cNvSpPr txBox="true"/>
          <p:nvPr/>
        </p:nvSpPr>
        <p:spPr>
          <a:xfrm rot="0">
            <a:off x="942772" y="3296458"/>
            <a:ext cx="4482507" cy="3962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Primary Care Provider</a:t>
            </a:r>
          </a:p>
        </p:txBody>
      </p:sp>
      <p:sp>
        <p:nvSpPr>
          <p:cNvPr name="TextBox 20" id="20"/>
          <p:cNvSpPr txBox="true"/>
          <p:nvPr/>
        </p:nvSpPr>
        <p:spPr>
          <a:xfrm rot="0">
            <a:off x="3868224" y="5813365"/>
            <a:ext cx="4567252" cy="8153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Eating disorder-specialized Registered Dietitian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252424" y="3388720"/>
            <a:ext cx="7383146" cy="5595620"/>
          </a:xfrm>
          <a:prstGeom prst="rect">
            <a:avLst/>
          </a:prstGeom>
        </p:spPr>
        <p:txBody>
          <a:bodyPr anchor="t" rtlCol="false" tIns="0" lIns="0" bIns="0" rIns="0">
            <a:spAutoFit/>
          </a:bodyPr>
          <a:lstStyle/>
          <a:p>
            <a:pPr algn="l">
              <a:lnSpc>
                <a:spcPts val="4480"/>
              </a:lnSpc>
            </a:pPr>
            <a:r>
              <a:rPr lang="en-US" sz="3200">
                <a:solidFill>
                  <a:srgbClr val="373737"/>
                </a:solidFill>
                <a:latin typeface="Cerebri"/>
                <a:ea typeface="Cerebri"/>
                <a:cs typeface="Cerebri"/>
                <a:sym typeface="Cerebri"/>
              </a:rPr>
              <a:t>Y</a:t>
            </a:r>
            <a:r>
              <a:rPr lang="en-US" sz="3200">
                <a:solidFill>
                  <a:srgbClr val="373737"/>
                </a:solidFill>
                <a:latin typeface="Cerebri"/>
                <a:ea typeface="Cerebri"/>
                <a:cs typeface="Cerebri"/>
                <a:sym typeface="Cerebri"/>
              </a:rPr>
              <a:t>ou ar</a:t>
            </a:r>
            <a:r>
              <a:rPr lang="en-US" sz="3200">
                <a:solidFill>
                  <a:srgbClr val="373737"/>
                </a:solidFill>
                <a:latin typeface="Cerebri"/>
                <a:ea typeface="Cerebri"/>
                <a:cs typeface="Cerebri"/>
                <a:sym typeface="Cerebri"/>
              </a:rPr>
              <a:t>e:</a:t>
            </a:r>
          </a:p>
          <a:p>
            <a:pPr algn="l">
              <a:lnSpc>
                <a:spcPts val="4480"/>
              </a:lnSpc>
            </a:pPr>
            <a:r>
              <a:rPr lang="en-US" sz="3200">
                <a:solidFill>
                  <a:srgbClr val="373737"/>
                </a:solidFill>
                <a:latin typeface="Cerebri"/>
                <a:ea typeface="Cerebri"/>
                <a:cs typeface="Cerebri"/>
                <a:sym typeface="Cerebri"/>
              </a:rPr>
              <a:t> ✅</a:t>
            </a:r>
            <a:r>
              <a:rPr lang="en-US" sz="3200">
                <a:solidFill>
                  <a:srgbClr val="373737"/>
                </a:solidFill>
                <a:latin typeface="Cerebri"/>
                <a:ea typeface="Cerebri"/>
                <a:cs typeface="Cerebri"/>
                <a:sym typeface="Cerebri"/>
              </a:rPr>
              <a:t> A safe person</a:t>
            </a:r>
          </a:p>
          <a:p>
            <a:pPr algn="l">
              <a:lnSpc>
                <a:spcPts val="4480"/>
              </a:lnSpc>
            </a:pPr>
            <a:r>
              <a:rPr lang="en-US" sz="3200">
                <a:solidFill>
                  <a:srgbClr val="373737"/>
                </a:solidFill>
                <a:latin typeface="Cerebri"/>
                <a:ea typeface="Cerebri"/>
                <a:cs typeface="Cerebri"/>
                <a:sym typeface="Cerebri"/>
              </a:rPr>
              <a:t> ✅ A bridge</a:t>
            </a:r>
            <a:r>
              <a:rPr lang="en-US" sz="3200">
                <a:solidFill>
                  <a:srgbClr val="373737"/>
                </a:solidFill>
                <a:latin typeface="Cerebri"/>
                <a:ea typeface="Cerebri"/>
                <a:cs typeface="Cerebri"/>
                <a:sym typeface="Cerebri"/>
              </a:rPr>
              <a:t> to care</a:t>
            </a:r>
          </a:p>
          <a:p>
            <a:pPr algn="l">
              <a:lnSpc>
                <a:spcPts val="4480"/>
              </a:lnSpc>
            </a:pPr>
            <a:r>
              <a:rPr lang="en-US" sz="3200">
                <a:solidFill>
                  <a:srgbClr val="373737"/>
                </a:solidFill>
                <a:latin typeface="Cerebri"/>
                <a:ea typeface="Cerebri"/>
                <a:cs typeface="Cerebri"/>
                <a:sym typeface="Cerebri"/>
              </a:rPr>
              <a:t> ✅ A trusted voice</a:t>
            </a:r>
          </a:p>
          <a:p>
            <a:pPr algn="l">
              <a:lnSpc>
                <a:spcPts val="4480"/>
              </a:lnSpc>
            </a:pPr>
            <a:r>
              <a:rPr lang="en-US" sz="3200">
                <a:solidFill>
                  <a:srgbClr val="373737"/>
                </a:solidFill>
                <a:latin typeface="Cerebri"/>
                <a:ea typeface="Cerebri"/>
                <a:cs typeface="Cerebri"/>
                <a:sym typeface="Cerebri"/>
              </a:rPr>
              <a:t> ✅ A myth-breaker</a:t>
            </a:r>
          </a:p>
          <a:p>
            <a:pPr algn="l">
              <a:lnSpc>
                <a:spcPts val="4480"/>
              </a:lnSpc>
            </a:pPr>
            <a:r>
              <a:rPr lang="en-US" sz="3200">
                <a:solidFill>
                  <a:srgbClr val="373737"/>
                </a:solidFill>
                <a:latin typeface="Cerebri"/>
                <a:ea typeface="Cerebri"/>
                <a:cs typeface="Cerebri"/>
                <a:sym typeface="Cerebri"/>
              </a:rPr>
              <a:t>You are NOT:</a:t>
            </a:r>
          </a:p>
          <a:p>
            <a:pPr algn="l">
              <a:lnSpc>
                <a:spcPts val="4480"/>
              </a:lnSpc>
            </a:pPr>
            <a:r>
              <a:rPr lang="en-US" sz="3200">
                <a:solidFill>
                  <a:srgbClr val="373737"/>
                </a:solidFill>
                <a:latin typeface="Cerebri"/>
                <a:ea typeface="Cerebri"/>
                <a:cs typeface="Cerebri"/>
                <a:sym typeface="Cerebri"/>
              </a:rPr>
              <a:t> ❌ Their therapist</a:t>
            </a:r>
          </a:p>
          <a:p>
            <a:pPr algn="l">
              <a:lnSpc>
                <a:spcPts val="4480"/>
              </a:lnSpc>
            </a:pPr>
            <a:r>
              <a:rPr lang="en-US" sz="3200">
                <a:solidFill>
                  <a:srgbClr val="373737"/>
                </a:solidFill>
                <a:latin typeface="Cerebri"/>
                <a:ea typeface="Cerebri"/>
                <a:cs typeface="Cerebri"/>
                <a:sym typeface="Cerebri"/>
              </a:rPr>
              <a:t> ❌ Their diet rule-maker</a:t>
            </a:r>
          </a:p>
          <a:p>
            <a:pPr algn="l">
              <a:lnSpc>
                <a:spcPts val="4480"/>
              </a:lnSpc>
            </a:pPr>
            <a:r>
              <a:rPr lang="en-US" sz="3200">
                <a:solidFill>
                  <a:srgbClr val="373737"/>
                </a:solidFill>
                <a:latin typeface="Cerebri"/>
                <a:ea typeface="Cerebri"/>
                <a:cs typeface="Cerebri"/>
                <a:sym typeface="Cerebri"/>
              </a:rPr>
              <a:t> ❌ The “food police”</a:t>
            </a:r>
          </a:p>
          <a:p>
            <a:pPr algn="l">
              <a:lnSpc>
                <a:spcPts val="4480"/>
              </a:lnSpc>
            </a:pPr>
            <a:r>
              <a:rPr lang="en-US" sz="3200">
                <a:solidFill>
                  <a:srgbClr val="373737"/>
                </a:solidFill>
                <a:latin typeface="Cerebri"/>
                <a:ea typeface="Cerebri"/>
                <a:cs typeface="Cerebri"/>
                <a:sym typeface="Cerebri"/>
              </a:rPr>
              <a:t> ❌</a:t>
            </a:r>
            <a:r>
              <a:rPr lang="en-US" sz="3200">
                <a:solidFill>
                  <a:srgbClr val="373737"/>
                </a:solidFill>
                <a:latin typeface="Cerebri"/>
                <a:ea typeface="Cerebri"/>
                <a:cs typeface="Cerebri"/>
                <a:sym typeface="Cerebri"/>
              </a:rPr>
              <a:t> Responsible to fix it alone</a:t>
            </a:r>
          </a:p>
        </p:txBody>
      </p:sp>
      <p:sp>
        <p:nvSpPr>
          <p:cNvPr name="Freeform 5" id="5"/>
          <p:cNvSpPr/>
          <p:nvPr/>
        </p:nvSpPr>
        <p:spPr>
          <a:xfrm flipH="false" flipV="false" rot="0">
            <a:off x="13845066" y="6172200"/>
            <a:ext cx="4130289" cy="4114800"/>
          </a:xfrm>
          <a:custGeom>
            <a:avLst/>
            <a:gdLst/>
            <a:ahLst/>
            <a:cxnLst/>
            <a:rect r="r" b="b" t="t" l="l"/>
            <a:pathLst>
              <a:path h="4114800" w="4130289">
                <a:moveTo>
                  <a:pt x="0" y="0"/>
                </a:moveTo>
                <a:lnTo>
                  <a:pt x="4130289" y="0"/>
                </a:lnTo>
                <a:lnTo>
                  <a:pt x="41302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671051" y="2289581"/>
            <a:ext cx="13588249" cy="904113"/>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Your Role (and boundaries):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0"/>
            <a:ext cx="1541355" cy="1586980"/>
          </a:xfrm>
          <a:custGeom>
            <a:avLst/>
            <a:gdLst/>
            <a:ahLst/>
            <a:cxnLst/>
            <a:rect r="r" b="b" t="t" l="l"/>
            <a:pathLst>
              <a:path h="1586980" w="1541355">
                <a:moveTo>
                  <a:pt x="0" y="0"/>
                </a:moveTo>
                <a:lnTo>
                  <a:pt x="1541355" y="0"/>
                </a:lnTo>
                <a:lnTo>
                  <a:pt x="1541355" y="1586980"/>
                </a:lnTo>
                <a:lnTo>
                  <a:pt x="0" y="15869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777233" y="8918979"/>
            <a:ext cx="1510767" cy="1304925"/>
          </a:xfrm>
          <a:custGeom>
            <a:avLst/>
            <a:gdLst/>
            <a:ahLst/>
            <a:cxnLst/>
            <a:rect r="r" b="b" t="t" l="l"/>
            <a:pathLst>
              <a:path h="1304925" w="1510767">
                <a:moveTo>
                  <a:pt x="0" y="0"/>
                </a:moveTo>
                <a:lnTo>
                  <a:pt x="1510767" y="0"/>
                </a:lnTo>
                <a:lnTo>
                  <a:pt x="1510767" y="1304925"/>
                </a:lnTo>
                <a:lnTo>
                  <a:pt x="0" y="1304925"/>
                </a:lnTo>
                <a:lnTo>
                  <a:pt x="0" y="0"/>
                </a:lnTo>
                <a:close/>
              </a:path>
            </a:pathLst>
          </a:custGeom>
          <a:blipFill>
            <a:blip r:embed="rId11"/>
            <a:stretch>
              <a:fillRect l="0" t="0" r="0" b="0"/>
            </a:stretch>
          </a:blipFill>
        </p:spPr>
      </p:sp>
      <p:sp>
        <p:nvSpPr>
          <p:cNvPr name="Freeform 8" id="8"/>
          <p:cNvSpPr/>
          <p:nvPr/>
        </p:nvSpPr>
        <p:spPr>
          <a:xfrm flipH="false" flipV="false" rot="1676235">
            <a:off x="15537547" y="415088"/>
            <a:ext cx="1238483" cy="1461337"/>
          </a:xfrm>
          <a:custGeom>
            <a:avLst/>
            <a:gdLst/>
            <a:ahLst/>
            <a:cxnLst/>
            <a:rect r="r" b="b" t="t" l="l"/>
            <a:pathLst>
              <a:path h="1461337" w="1238483">
                <a:moveTo>
                  <a:pt x="0" y="0"/>
                </a:moveTo>
                <a:lnTo>
                  <a:pt x="1238483" y="0"/>
                </a:lnTo>
                <a:lnTo>
                  <a:pt x="1238483" y="1461337"/>
                </a:lnTo>
                <a:lnTo>
                  <a:pt x="0" y="14613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1156398">
            <a:off x="7678671" y="1308043"/>
            <a:ext cx="1451404" cy="855009"/>
          </a:xfrm>
          <a:custGeom>
            <a:avLst/>
            <a:gdLst/>
            <a:ahLst/>
            <a:cxnLst/>
            <a:rect r="r" b="b" t="t" l="l"/>
            <a:pathLst>
              <a:path h="855009" w="1451404">
                <a:moveTo>
                  <a:pt x="0" y="0"/>
                </a:moveTo>
                <a:lnTo>
                  <a:pt x="1451404" y="0"/>
                </a:lnTo>
                <a:lnTo>
                  <a:pt x="1451404" y="855008"/>
                </a:lnTo>
                <a:lnTo>
                  <a:pt x="0" y="8550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2116357" y="1269581"/>
            <a:ext cx="4784174" cy="1055756"/>
          </a:xfrm>
          <a:prstGeom prst="rect">
            <a:avLst/>
          </a:prstGeom>
        </p:spPr>
        <p:txBody>
          <a:bodyPr anchor="t" rtlCol="false" tIns="0" lIns="0" bIns="0" rIns="0">
            <a:spAutoFit/>
          </a:bodyPr>
          <a:lstStyle/>
          <a:p>
            <a:pPr algn="ctr">
              <a:lnSpc>
                <a:spcPts val="4092"/>
              </a:lnSpc>
            </a:pPr>
            <a:r>
              <a:rPr lang="en-US" b="true" sz="4400">
                <a:solidFill>
                  <a:srgbClr val="373737"/>
                </a:solidFill>
                <a:latin typeface="Cerebri Heavy"/>
                <a:ea typeface="Cerebri Heavy"/>
                <a:cs typeface="Cerebri Heavy"/>
                <a:sym typeface="Cerebri Heavy"/>
              </a:rPr>
              <a:t>Why This Training Matters</a:t>
            </a:r>
          </a:p>
        </p:txBody>
      </p:sp>
      <p:sp>
        <p:nvSpPr>
          <p:cNvPr name="TextBox 11" id="11"/>
          <p:cNvSpPr txBox="true"/>
          <p:nvPr/>
        </p:nvSpPr>
        <p:spPr>
          <a:xfrm rot="0">
            <a:off x="1286074" y="2733659"/>
            <a:ext cx="7118299" cy="3540672"/>
          </a:xfrm>
          <a:prstGeom prst="rect">
            <a:avLst/>
          </a:prstGeom>
        </p:spPr>
        <p:txBody>
          <a:bodyPr anchor="t" rtlCol="false" tIns="0" lIns="0" bIns="0" rIns="0">
            <a:spAutoFit/>
          </a:bodyPr>
          <a:lstStyle/>
          <a:p>
            <a:pPr algn="l" marL="621907" indent="-310954" lvl="1">
              <a:lnSpc>
                <a:spcPts val="4032"/>
              </a:lnSpc>
              <a:buFont typeface="Arial"/>
              <a:buChar char="•"/>
            </a:pPr>
            <a:r>
              <a:rPr lang="en-US" sz="2880">
                <a:solidFill>
                  <a:srgbClr val="373737"/>
                </a:solidFill>
                <a:latin typeface="Cerebri"/>
                <a:ea typeface="Cerebri"/>
                <a:cs typeface="Cerebri"/>
                <a:sym typeface="Cerebri"/>
              </a:rPr>
              <a:t>High rates of weight stigma across healthcare</a:t>
            </a:r>
          </a:p>
          <a:p>
            <a:pPr algn="l" marL="621907" indent="-310954" lvl="1">
              <a:lnSpc>
                <a:spcPts val="4032"/>
              </a:lnSpc>
              <a:buFont typeface="Arial"/>
              <a:buChar char="•"/>
            </a:pPr>
            <a:r>
              <a:rPr lang="en-US" sz="2880">
                <a:solidFill>
                  <a:srgbClr val="373737"/>
                </a:solidFill>
                <a:latin typeface="Cerebri"/>
                <a:ea typeface="Cerebri"/>
                <a:cs typeface="Cerebri"/>
                <a:sym typeface="Cerebri"/>
              </a:rPr>
              <a:t>Increased risk of disordered eating</a:t>
            </a:r>
          </a:p>
          <a:p>
            <a:pPr algn="l" marL="621907" indent="-310954" lvl="1">
              <a:lnSpc>
                <a:spcPts val="4032"/>
              </a:lnSpc>
              <a:buFont typeface="Arial"/>
              <a:buChar char="•"/>
            </a:pPr>
            <a:r>
              <a:rPr lang="en-US" sz="2880">
                <a:solidFill>
                  <a:srgbClr val="373737"/>
                </a:solidFill>
                <a:latin typeface="Cerebri"/>
                <a:ea typeface="Cerebri"/>
                <a:cs typeface="Cerebri"/>
                <a:sym typeface="Cerebri"/>
              </a:rPr>
              <a:t>Impact on engagement, trust and outcomes</a:t>
            </a:r>
          </a:p>
          <a:p>
            <a:pPr algn="l" marL="621907" indent="-310954" lvl="1">
              <a:lnSpc>
                <a:spcPts val="4032"/>
              </a:lnSpc>
              <a:buFont typeface="Arial"/>
              <a:buChar char="•"/>
            </a:pPr>
            <a:r>
              <a:rPr lang="en-US" sz="2880">
                <a:solidFill>
                  <a:srgbClr val="373737"/>
                </a:solidFill>
                <a:latin typeface="Cerebri"/>
                <a:ea typeface="Cerebri"/>
                <a:cs typeface="Cerebri"/>
                <a:sym typeface="Cerebri"/>
              </a:rPr>
              <a:t>Need for weight-inclusive approaches to participant services</a:t>
            </a:r>
          </a:p>
        </p:txBody>
      </p:sp>
      <p:sp>
        <p:nvSpPr>
          <p:cNvPr name="TextBox 12" id="12"/>
          <p:cNvSpPr txBox="true"/>
          <p:nvPr/>
        </p:nvSpPr>
        <p:spPr>
          <a:xfrm rot="0">
            <a:off x="9227947" y="1269581"/>
            <a:ext cx="6039444" cy="1055756"/>
          </a:xfrm>
          <a:prstGeom prst="rect">
            <a:avLst/>
          </a:prstGeom>
        </p:spPr>
        <p:txBody>
          <a:bodyPr anchor="t" rtlCol="false" tIns="0" lIns="0" bIns="0" rIns="0">
            <a:spAutoFit/>
          </a:bodyPr>
          <a:lstStyle/>
          <a:p>
            <a:pPr algn="ctr">
              <a:lnSpc>
                <a:spcPts val="4092"/>
              </a:lnSpc>
            </a:pPr>
            <a:r>
              <a:rPr lang="en-US" b="true" sz="4400">
                <a:solidFill>
                  <a:srgbClr val="373737"/>
                </a:solidFill>
                <a:latin typeface="Cerebri Heavy"/>
                <a:ea typeface="Cerebri Heavy"/>
                <a:cs typeface="Cerebri Heavy"/>
                <a:sym typeface="Cerebri Heavy"/>
              </a:rPr>
              <a:t>How We Can Make Shift Happen</a:t>
            </a:r>
          </a:p>
        </p:txBody>
      </p:sp>
      <p:sp>
        <p:nvSpPr>
          <p:cNvPr name="TextBox 13" id="13"/>
          <p:cNvSpPr txBox="true"/>
          <p:nvPr/>
        </p:nvSpPr>
        <p:spPr>
          <a:xfrm rot="0">
            <a:off x="9144000" y="2733659"/>
            <a:ext cx="7118299" cy="6589261"/>
          </a:xfrm>
          <a:prstGeom prst="rect">
            <a:avLst/>
          </a:prstGeom>
        </p:spPr>
        <p:txBody>
          <a:bodyPr anchor="t" rtlCol="false" tIns="0" lIns="0" bIns="0" rIns="0">
            <a:spAutoFit/>
          </a:bodyPr>
          <a:lstStyle/>
          <a:p>
            <a:pPr algn="l" marL="621907" indent="-310954" lvl="1">
              <a:lnSpc>
                <a:spcPts val="4032"/>
              </a:lnSpc>
              <a:buFont typeface="Arial"/>
              <a:buChar char="•"/>
            </a:pPr>
            <a:r>
              <a:rPr lang="en-US" sz="2880">
                <a:solidFill>
                  <a:srgbClr val="373737"/>
                </a:solidFill>
                <a:latin typeface="Cerebri"/>
                <a:ea typeface="Cerebri"/>
                <a:cs typeface="Cerebri"/>
                <a:sym typeface="Cerebri"/>
              </a:rPr>
              <a:t>Define weight stigma and explain how it contributes to disordered eating, healthcare avoidance, and poorer health outcomes</a:t>
            </a:r>
          </a:p>
          <a:p>
            <a:pPr algn="l" marL="621907" indent="-310954" lvl="1">
              <a:lnSpc>
                <a:spcPts val="4032"/>
              </a:lnSpc>
              <a:buFont typeface="Arial"/>
              <a:buChar char="•"/>
            </a:pPr>
            <a:r>
              <a:rPr lang="en-US" sz="2880">
                <a:solidFill>
                  <a:srgbClr val="373737"/>
                </a:solidFill>
                <a:latin typeface="Cerebri"/>
                <a:ea typeface="Cerebri"/>
                <a:cs typeface="Cerebri"/>
                <a:sym typeface="Cerebri"/>
              </a:rPr>
              <a:t>Recognize practices that reinforce weight bias</a:t>
            </a:r>
          </a:p>
          <a:p>
            <a:pPr algn="l" marL="621907" indent="-310954" lvl="1">
              <a:lnSpc>
                <a:spcPts val="4032"/>
              </a:lnSpc>
              <a:buFont typeface="Arial"/>
              <a:buChar char="•"/>
            </a:pPr>
            <a:r>
              <a:rPr lang="en-US" sz="2880">
                <a:solidFill>
                  <a:srgbClr val="373737"/>
                </a:solidFill>
                <a:latin typeface="Cerebri"/>
                <a:ea typeface="Cerebri"/>
                <a:cs typeface="Cerebri"/>
                <a:sym typeface="Cerebri"/>
              </a:rPr>
              <a:t>Assess how food insecurity, trauma history and cultural factors influence nutrition</a:t>
            </a:r>
          </a:p>
          <a:p>
            <a:pPr algn="l" marL="621907" indent="-310954" lvl="1">
              <a:lnSpc>
                <a:spcPts val="4032"/>
              </a:lnSpc>
              <a:buFont typeface="Arial"/>
              <a:buChar char="•"/>
            </a:pPr>
            <a:r>
              <a:rPr lang="en-US" sz="2880">
                <a:solidFill>
                  <a:srgbClr val="373737"/>
                </a:solidFill>
                <a:latin typeface="Cerebri"/>
                <a:ea typeface="Cerebri"/>
                <a:cs typeface="Cerebri"/>
                <a:sym typeface="Cerebri"/>
              </a:rPr>
              <a:t>Integrate weight-inclusive counseling strategies</a:t>
            </a:r>
          </a:p>
          <a:p>
            <a:pPr algn="l" marL="621907" indent="-310954" lvl="1">
              <a:lnSpc>
                <a:spcPts val="4032"/>
              </a:lnSpc>
              <a:buFont typeface="Arial"/>
              <a:buChar char="•"/>
            </a:pPr>
            <a:r>
              <a:rPr lang="en-US" sz="2880">
                <a:solidFill>
                  <a:srgbClr val="373737"/>
                </a:solidFill>
                <a:latin typeface="Cerebri"/>
                <a:ea typeface="Cerebri"/>
                <a:cs typeface="Cerebri"/>
                <a:sym typeface="Cerebri"/>
              </a:rPr>
              <a:t>Identify warning signs of disordered eating and form referral pathways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12103256" y="4818060"/>
            <a:ext cx="5156044" cy="4556653"/>
          </a:xfrm>
          <a:custGeom>
            <a:avLst/>
            <a:gdLst/>
            <a:ahLst/>
            <a:cxnLst/>
            <a:rect r="r" b="b" t="t" l="l"/>
            <a:pathLst>
              <a:path h="4556653" w="5156044">
                <a:moveTo>
                  <a:pt x="0" y="0"/>
                </a:moveTo>
                <a:lnTo>
                  <a:pt x="5156044" y="0"/>
                </a:lnTo>
                <a:lnTo>
                  <a:pt x="5156044" y="4556653"/>
                </a:lnTo>
                <a:lnTo>
                  <a:pt x="0" y="4556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565978" y="4818060"/>
            <a:ext cx="5156044" cy="4556653"/>
          </a:xfrm>
          <a:custGeom>
            <a:avLst/>
            <a:gdLst/>
            <a:ahLst/>
            <a:cxnLst/>
            <a:rect r="r" b="b" t="t" l="l"/>
            <a:pathLst>
              <a:path h="4556653" w="5156044">
                <a:moveTo>
                  <a:pt x="0" y="0"/>
                </a:moveTo>
                <a:lnTo>
                  <a:pt x="5156044" y="0"/>
                </a:lnTo>
                <a:lnTo>
                  <a:pt x="5156044" y="4556653"/>
                </a:lnTo>
                <a:lnTo>
                  <a:pt x="0" y="4556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8700" y="4818060"/>
            <a:ext cx="5156044" cy="4556653"/>
          </a:xfrm>
          <a:custGeom>
            <a:avLst/>
            <a:gdLst/>
            <a:ahLst/>
            <a:cxnLst/>
            <a:rect r="r" b="b" t="t" l="l"/>
            <a:pathLst>
              <a:path h="4556653" w="5156044">
                <a:moveTo>
                  <a:pt x="0" y="0"/>
                </a:moveTo>
                <a:lnTo>
                  <a:pt x="5156044" y="0"/>
                </a:lnTo>
                <a:lnTo>
                  <a:pt x="5156044" y="4556653"/>
                </a:lnTo>
                <a:lnTo>
                  <a:pt x="0" y="4556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3261649" y="4606478"/>
            <a:ext cx="558420" cy="385310"/>
          </a:xfrm>
          <a:custGeom>
            <a:avLst/>
            <a:gdLst/>
            <a:ahLst/>
            <a:cxnLst/>
            <a:rect r="r" b="b" t="t" l="l"/>
            <a:pathLst>
              <a:path h="385310" w="558420">
                <a:moveTo>
                  <a:pt x="0" y="0"/>
                </a:moveTo>
                <a:lnTo>
                  <a:pt x="558420" y="0"/>
                </a:lnTo>
                <a:lnTo>
                  <a:pt x="558420" y="385310"/>
                </a:lnTo>
                <a:lnTo>
                  <a:pt x="0" y="385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8864790" y="4606478"/>
            <a:ext cx="558420" cy="385310"/>
          </a:xfrm>
          <a:custGeom>
            <a:avLst/>
            <a:gdLst/>
            <a:ahLst/>
            <a:cxnLst/>
            <a:rect r="r" b="b" t="t" l="l"/>
            <a:pathLst>
              <a:path h="385310" w="558420">
                <a:moveTo>
                  <a:pt x="0" y="0"/>
                </a:moveTo>
                <a:lnTo>
                  <a:pt x="558420" y="0"/>
                </a:lnTo>
                <a:lnTo>
                  <a:pt x="558420" y="385310"/>
                </a:lnTo>
                <a:lnTo>
                  <a:pt x="0" y="385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4467931" y="4606478"/>
            <a:ext cx="558420" cy="385310"/>
          </a:xfrm>
          <a:custGeom>
            <a:avLst/>
            <a:gdLst/>
            <a:ahLst/>
            <a:cxnLst/>
            <a:rect r="r" b="b" t="t" l="l"/>
            <a:pathLst>
              <a:path h="385310" w="558420">
                <a:moveTo>
                  <a:pt x="0" y="0"/>
                </a:moveTo>
                <a:lnTo>
                  <a:pt x="558420" y="0"/>
                </a:lnTo>
                <a:lnTo>
                  <a:pt x="558420" y="385310"/>
                </a:lnTo>
                <a:lnTo>
                  <a:pt x="0" y="385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1936153">
            <a:off x="6468803" y="4244648"/>
            <a:ext cx="909344" cy="1683971"/>
          </a:xfrm>
          <a:custGeom>
            <a:avLst/>
            <a:gdLst/>
            <a:ahLst/>
            <a:cxnLst/>
            <a:rect r="r" b="b" t="t" l="l"/>
            <a:pathLst>
              <a:path h="1683971" w="909344">
                <a:moveTo>
                  <a:pt x="0" y="0"/>
                </a:moveTo>
                <a:lnTo>
                  <a:pt x="909345" y="0"/>
                </a:lnTo>
                <a:lnTo>
                  <a:pt x="909345" y="1683972"/>
                </a:lnTo>
                <a:lnTo>
                  <a:pt x="0" y="16839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1188309" y="242480"/>
            <a:ext cx="5156044" cy="4556653"/>
          </a:xfrm>
          <a:custGeom>
            <a:avLst/>
            <a:gdLst/>
            <a:ahLst/>
            <a:cxnLst/>
            <a:rect r="r" b="b" t="t" l="l"/>
            <a:pathLst>
              <a:path h="4556653" w="5156044">
                <a:moveTo>
                  <a:pt x="0" y="0"/>
                </a:moveTo>
                <a:lnTo>
                  <a:pt x="5156044" y="0"/>
                </a:lnTo>
                <a:lnTo>
                  <a:pt x="5156044" y="4556653"/>
                </a:lnTo>
                <a:lnTo>
                  <a:pt x="0" y="45566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487121" y="49825"/>
            <a:ext cx="558420" cy="385310"/>
          </a:xfrm>
          <a:custGeom>
            <a:avLst/>
            <a:gdLst/>
            <a:ahLst/>
            <a:cxnLst/>
            <a:rect r="r" b="b" t="t" l="l"/>
            <a:pathLst>
              <a:path h="385310" w="558420">
                <a:moveTo>
                  <a:pt x="0" y="0"/>
                </a:moveTo>
                <a:lnTo>
                  <a:pt x="558420" y="0"/>
                </a:lnTo>
                <a:lnTo>
                  <a:pt x="558420" y="385310"/>
                </a:lnTo>
                <a:lnTo>
                  <a:pt x="0" y="385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982119">
            <a:off x="16029179" y="840288"/>
            <a:ext cx="630347" cy="1551623"/>
          </a:xfrm>
          <a:custGeom>
            <a:avLst/>
            <a:gdLst/>
            <a:ahLst/>
            <a:cxnLst/>
            <a:rect r="r" b="b" t="t" l="l"/>
            <a:pathLst>
              <a:path h="1551623" w="630347">
                <a:moveTo>
                  <a:pt x="0" y="0"/>
                </a:moveTo>
                <a:lnTo>
                  <a:pt x="630347" y="0"/>
                </a:lnTo>
                <a:lnTo>
                  <a:pt x="630347" y="1551623"/>
                </a:lnTo>
                <a:lnTo>
                  <a:pt x="0" y="1551623"/>
                </a:lnTo>
                <a:lnTo>
                  <a:pt x="0" y="0"/>
                </a:lnTo>
                <a:close/>
              </a:path>
            </a:pathLst>
          </a:custGeom>
          <a:blipFill>
            <a:blip r:embed="rId8"/>
            <a:stretch>
              <a:fillRect l="0" t="0" r="0" b="0"/>
            </a:stretch>
          </a:blipFill>
        </p:spPr>
      </p:sp>
      <p:sp>
        <p:nvSpPr>
          <p:cNvPr name="Freeform 12" id="12"/>
          <p:cNvSpPr/>
          <p:nvPr/>
        </p:nvSpPr>
        <p:spPr>
          <a:xfrm flipH="false" flipV="false" rot="0">
            <a:off x="15533724" y="7042365"/>
            <a:ext cx="1992682" cy="1947847"/>
          </a:xfrm>
          <a:custGeom>
            <a:avLst/>
            <a:gdLst/>
            <a:ahLst/>
            <a:cxnLst/>
            <a:rect r="r" b="b" t="t" l="l"/>
            <a:pathLst>
              <a:path h="1947847" w="1992682">
                <a:moveTo>
                  <a:pt x="0" y="0"/>
                </a:moveTo>
                <a:lnTo>
                  <a:pt x="1992682" y="0"/>
                </a:lnTo>
                <a:lnTo>
                  <a:pt x="1992682" y="1947847"/>
                </a:lnTo>
                <a:lnTo>
                  <a:pt x="0" y="19478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028700" y="8207300"/>
            <a:ext cx="1391843" cy="782912"/>
          </a:xfrm>
          <a:custGeom>
            <a:avLst/>
            <a:gdLst/>
            <a:ahLst/>
            <a:cxnLst/>
            <a:rect r="r" b="b" t="t" l="l"/>
            <a:pathLst>
              <a:path h="782912" w="1391843">
                <a:moveTo>
                  <a:pt x="0" y="0"/>
                </a:moveTo>
                <a:lnTo>
                  <a:pt x="1391843" y="0"/>
                </a:lnTo>
                <a:lnTo>
                  <a:pt x="1391843" y="782912"/>
                </a:lnTo>
                <a:lnTo>
                  <a:pt x="0" y="782912"/>
                </a:lnTo>
                <a:lnTo>
                  <a:pt x="0" y="0"/>
                </a:lnTo>
                <a:close/>
              </a:path>
            </a:pathLst>
          </a:custGeom>
          <a:blipFill>
            <a:blip r:embed="rId11"/>
            <a:stretch>
              <a:fillRect l="0" t="-16777" r="0" b="-16777"/>
            </a:stretch>
          </a:blipFill>
        </p:spPr>
      </p:sp>
      <p:sp>
        <p:nvSpPr>
          <p:cNvPr name="TextBox 14" id="14"/>
          <p:cNvSpPr txBox="true"/>
          <p:nvPr/>
        </p:nvSpPr>
        <p:spPr>
          <a:xfrm rot="0">
            <a:off x="1269927" y="5941910"/>
            <a:ext cx="4673590" cy="1944370"/>
          </a:xfrm>
          <a:prstGeom prst="rect">
            <a:avLst/>
          </a:prstGeom>
        </p:spPr>
        <p:txBody>
          <a:bodyPr anchor="t" rtlCol="false" tIns="0" lIns="0" bIns="0" rIns="0">
            <a:spAutoFit/>
          </a:bodyPr>
          <a:lstStyle/>
          <a:p>
            <a:pPr algn="ctr">
              <a:lnSpc>
                <a:spcPts val="5179"/>
              </a:lnSpc>
              <a:spcBef>
                <a:spcPct val="0"/>
              </a:spcBef>
            </a:pPr>
            <a:r>
              <a:rPr lang="en-US" b="true" sz="3699">
                <a:solidFill>
                  <a:srgbClr val="875092"/>
                </a:solidFill>
                <a:latin typeface="Cerebri Bold"/>
                <a:ea typeface="Cerebri Bold"/>
                <a:cs typeface="Cerebri Bold"/>
                <a:sym typeface="Cerebri Bold"/>
              </a:rPr>
              <a:t>Using the Body Mass Index as an indicator of health</a:t>
            </a:r>
          </a:p>
        </p:txBody>
      </p:sp>
      <p:sp>
        <p:nvSpPr>
          <p:cNvPr name="TextBox 15" id="15"/>
          <p:cNvSpPr txBox="true"/>
          <p:nvPr/>
        </p:nvSpPr>
        <p:spPr>
          <a:xfrm rot="0">
            <a:off x="12453710" y="6091135"/>
            <a:ext cx="4586864" cy="622935"/>
          </a:xfrm>
          <a:prstGeom prst="rect">
            <a:avLst/>
          </a:prstGeom>
        </p:spPr>
        <p:txBody>
          <a:bodyPr anchor="t" rtlCol="false" tIns="0" lIns="0" bIns="0" rIns="0">
            <a:spAutoFit/>
          </a:bodyPr>
          <a:lstStyle/>
          <a:p>
            <a:pPr algn="ctr">
              <a:lnSpc>
                <a:spcPts val="5039"/>
              </a:lnSpc>
              <a:spcBef>
                <a:spcPct val="0"/>
              </a:spcBef>
            </a:pPr>
            <a:r>
              <a:rPr lang="en-US" b="true" sz="3599">
                <a:solidFill>
                  <a:srgbClr val="875092"/>
                </a:solidFill>
                <a:latin typeface="Cerebri Bold"/>
                <a:ea typeface="Cerebri Bold"/>
                <a:cs typeface="Cerebri Bold"/>
                <a:sym typeface="Cerebri Bold"/>
              </a:rPr>
              <a:t>Weighing patients</a:t>
            </a:r>
          </a:p>
        </p:txBody>
      </p:sp>
      <p:sp>
        <p:nvSpPr>
          <p:cNvPr name="TextBox 16" id="16"/>
          <p:cNvSpPr txBox="true"/>
          <p:nvPr/>
        </p:nvSpPr>
        <p:spPr>
          <a:xfrm rot="0">
            <a:off x="7528637" y="5451247"/>
            <a:ext cx="3230726" cy="2877186"/>
          </a:xfrm>
          <a:prstGeom prst="rect">
            <a:avLst/>
          </a:prstGeom>
        </p:spPr>
        <p:txBody>
          <a:bodyPr anchor="t" rtlCol="false" tIns="0" lIns="0" bIns="0" rIns="0">
            <a:spAutoFit/>
          </a:bodyPr>
          <a:lstStyle/>
          <a:p>
            <a:pPr algn="ctr">
              <a:lnSpc>
                <a:spcPts val="5739"/>
              </a:lnSpc>
              <a:spcBef>
                <a:spcPct val="0"/>
              </a:spcBef>
            </a:pPr>
            <a:r>
              <a:rPr lang="en-US" b="true" sz="4099">
                <a:solidFill>
                  <a:srgbClr val="875092"/>
                </a:solidFill>
                <a:latin typeface="Cerebri Bold"/>
                <a:ea typeface="Cerebri Bold"/>
                <a:cs typeface="Cerebri Bold"/>
                <a:sym typeface="Cerebri Bold"/>
              </a:rPr>
              <a:t>Recommend Calorie Counting for weight loss</a:t>
            </a:r>
          </a:p>
        </p:txBody>
      </p:sp>
      <p:sp>
        <p:nvSpPr>
          <p:cNvPr name="TextBox 17" id="17"/>
          <p:cNvSpPr txBox="true"/>
          <p:nvPr/>
        </p:nvSpPr>
        <p:spPr>
          <a:xfrm rot="0">
            <a:off x="642635" y="707246"/>
            <a:ext cx="8015803" cy="3836670"/>
          </a:xfrm>
          <a:prstGeom prst="rect">
            <a:avLst/>
          </a:prstGeom>
        </p:spPr>
        <p:txBody>
          <a:bodyPr anchor="t" rtlCol="false" tIns="0" lIns="0" bIns="0" rIns="0">
            <a:spAutoFit/>
          </a:bodyPr>
          <a:lstStyle/>
          <a:p>
            <a:pPr algn="l" marL="0" indent="0" lvl="0">
              <a:lnSpc>
                <a:spcPts val="7440"/>
              </a:lnSpc>
              <a:spcBef>
                <a:spcPct val="0"/>
              </a:spcBef>
            </a:pPr>
            <a:r>
              <a:rPr lang="en-US" b="true" sz="8000">
                <a:solidFill>
                  <a:srgbClr val="373737"/>
                </a:solidFill>
                <a:latin typeface="Cerebri Bold"/>
                <a:ea typeface="Cerebri Bold"/>
                <a:cs typeface="Cerebri Bold"/>
                <a:sym typeface="Cerebri Bold"/>
              </a:rPr>
              <a:t>"Interventions" we use that likely cause harm...</a:t>
            </a:r>
          </a:p>
        </p:txBody>
      </p:sp>
      <p:sp>
        <p:nvSpPr>
          <p:cNvPr name="TextBox 18" id="18"/>
          <p:cNvSpPr txBox="true"/>
          <p:nvPr/>
        </p:nvSpPr>
        <p:spPr>
          <a:xfrm rot="0">
            <a:off x="11575779" y="1176848"/>
            <a:ext cx="4381104" cy="1826859"/>
          </a:xfrm>
          <a:prstGeom prst="rect">
            <a:avLst/>
          </a:prstGeom>
        </p:spPr>
        <p:txBody>
          <a:bodyPr anchor="t" rtlCol="false" tIns="0" lIns="0" bIns="0" rIns="0">
            <a:spAutoFit/>
          </a:bodyPr>
          <a:lstStyle/>
          <a:p>
            <a:pPr algn="ctr">
              <a:lnSpc>
                <a:spcPts val="4855"/>
              </a:lnSpc>
              <a:spcBef>
                <a:spcPct val="0"/>
              </a:spcBef>
            </a:pPr>
            <a:r>
              <a:rPr lang="en-US" b="true" sz="3468">
                <a:solidFill>
                  <a:srgbClr val="875092"/>
                </a:solidFill>
                <a:latin typeface="Cerebri Bold"/>
                <a:ea typeface="Cerebri Bold"/>
                <a:cs typeface="Cerebri Bold"/>
                <a:sym typeface="Cerebri Bold"/>
              </a:rPr>
              <a:t>Teaching curriculum on "Good foods" versus "Bad Foods"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018271" y="3667137"/>
            <a:ext cx="3780568" cy="5778062"/>
          </a:xfrm>
          <a:custGeom>
            <a:avLst/>
            <a:gdLst/>
            <a:ahLst/>
            <a:cxnLst/>
            <a:rect r="r" b="b" t="t" l="l"/>
            <a:pathLst>
              <a:path h="5778062" w="3780568">
                <a:moveTo>
                  <a:pt x="0" y="0"/>
                </a:moveTo>
                <a:lnTo>
                  <a:pt x="3780568" y="0"/>
                </a:lnTo>
                <a:lnTo>
                  <a:pt x="3780568" y="5778063"/>
                </a:lnTo>
                <a:lnTo>
                  <a:pt x="0" y="5778063"/>
                </a:lnTo>
                <a:lnTo>
                  <a:pt x="0" y="0"/>
                </a:lnTo>
                <a:close/>
              </a:path>
            </a:pathLst>
          </a:custGeom>
          <a:blipFill>
            <a:blip r:embed="rId4"/>
            <a:stretch>
              <a:fillRect l="0" t="0" r="0" b="0"/>
            </a:stretch>
          </a:blipFill>
        </p:spPr>
      </p:sp>
      <p:sp>
        <p:nvSpPr>
          <p:cNvPr name="TextBox 5" id="5"/>
          <p:cNvSpPr txBox="true"/>
          <p:nvPr/>
        </p:nvSpPr>
        <p:spPr>
          <a:xfrm rot="0">
            <a:off x="4252424" y="1218009"/>
            <a:ext cx="12164816" cy="1751838"/>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Ellyn Satter's Hierachy of Food Needs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028700" y="5609835"/>
            <a:ext cx="1313806" cy="1313806"/>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880"/>
            </a:solidFill>
          </p:spPr>
        </p:sp>
      </p:grpSp>
      <p:grpSp>
        <p:nvGrpSpPr>
          <p:cNvPr name="Group 6" id="6"/>
          <p:cNvGrpSpPr/>
          <p:nvPr/>
        </p:nvGrpSpPr>
        <p:grpSpPr>
          <a:xfrm rot="0">
            <a:off x="8487097" y="5543160"/>
            <a:ext cx="1313806" cy="1313806"/>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3C156"/>
            </a:solidFill>
          </p:spPr>
        </p:sp>
      </p:grpSp>
      <p:grpSp>
        <p:nvGrpSpPr>
          <p:cNvPr name="Group 8" id="8"/>
          <p:cNvGrpSpPr/>
          <p:nvPr/>
        </p:nvGrpSpPr>
        <p:grpSpPr>
          <a:xfrm rot="0">
            <a:off x="1028700" y="7537460"/>
            <a:ext cx="1313806" cy="1313806"/>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18ABB"/>
            </a:solidFill>
          </p:spPr>
        </p:sp>
      </p:grpSp>
      <p:grpSp>
        <p:nvGrpSpPr>
          <p:cNvPr name="Group 10" id="10"/>
          <p:cNvGrpSpPr/>
          <p:nvPr/>
        </p:nvGrpSpPr>
        <p:grpSpPr>
          <a:xfrm rot="0">
            <a:off x="8523708" y="7537460"/>
            <a:ext cx="1313806" cy="1313806"/>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9D1F4"/>
            </a:solidFill>
          </p:spPr>
        </p:sp>
      </p:grpSp>
      <p:sp>
        <p:nvSpPr>
          <p:cNvPr name="Freeform 12" id="12"/>
          <p:cNvSpPr/>
          <p:nvPr/>
        </p:nvSpPr>
        <p:spPr>
          <a:xfrm flipH="false" flipV="false" rot="0">
            <a:off x="1226304" y="7750566"/>
            <a:ext cx="918598" cy="887595"/>
          </a:xfrm>
          <a:custGeom>
            <a:avLst/>
            <a:gdLst/>
            <a:ahLst/>
            <a:cxnLst/>
            <a:rect r="r" b="b" t="t" l="l"/>
            <a:pathLst>
              <a:path h="887595" w="918598">
                <a:moveTo>
                  <a:pt x="0" y="0"/>
                </a:moveTo>
                <a:lnTo>
                  <a:pt x="918598" y="0"/>
                </a:lnTo>
                <a:lnTo>
                  <a:pt x="918598" y="887595"/>
                </a:lnTo>
                <a:lnTo>
                  <a:pt x="0" y="8875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8638958" y="5741647"/>
            <a:ext cx="1010085" cy="1050183"/>
          </a:xfrm>
          <a:custGeom>
            <a:avLst/>
            <a:gdLst/>
            <a:ahLst/>
            <a:cxnLst/>
            <a:rect r="r" b="b" t="t" l="l"/>
            <a:pathLst>
              <a:path h="1050183" w="1010085">
                <a:moveTo>
                  <a:pt x="0" y="0"/>
                </a:moveTo>
                <a:lnTo>
                  <a:pt x="1010084" y="0"/>
                </a:lnTo>
                <a:lnTo>
                  <a:pt x="1010084" y="1050182"/>
                </a:lnTo>
                <a:lnTo>
                  <a:pt x="0" y="10501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165812" y="5860216"/>
            <a:ext cx="1024309" cy="813045"/>
          </a:xfrm>
          <a:custGeom>
            <a:avLst/>
            <a:gdLst/>
            <a:ahLst/>
            <a:cxnLst/>
            <a:rect r="r" b="b" t="t" l="l"/>
            <a:pathLst>
              <a:path h="813045" w="1024309">
                <a:moveTo>
                  <a:pt x="0" y="0"/>
                </a:moveTo>
                <a:lnTo>
                  <a:pt x="1024309" y="0"/>
                </a:lnTo>
                <a:lnTo>
                  <a:pt x="1024309" y="813045"/>
                </a:lnTo>
                <a:lnTo>
                  <a:pt x="0" y="8130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8617943" y="7652886"/>
            <a:ext cx="1125335" cy="1125335"/>
          </a:xfrm>
          <a:custGeom>
            <a:avLst/>
            <a:gdLst/>
            <a:ahLst/>
            <a:cxnLst/>
            <a:rect r="r" b="b" t="t" l="l"/>
            <a:pathLst>
              <a:path h="1125335" w="1125335">
                <a:moveTo>
                  <a:pt x="0" y="0"/>
                </a:moveTo>
                <a:lnTo>
                  <a:pt x="1125335" y="0"/>
                </a:lnTo>
                <a:lnTo>
                  <a:pt x="1125335" y="1125334"/>
                </a:lnTo>
                <a:lnTo>
                  <a:pt x="0" y="11253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14260527" y="6136963"/>
            <a:ext cx="3893630" cy="4114800"/>
          </a:xfrm>
          <a:custGeom>
            <a:avLst/>
            <a:gdLst/>
            <a:ahLst/>
            <a:cxnLst/>
            <a:rect r="r" b="b" t="t" l="l"/>
            <a:pathLst>
              <a:path h="4114800" w="3893630">
                <a:moveTo>
                  <a:pt x="0" y="0"/>
                </a:moveTo>
                <a:lnTo>
                  <a:pt x="3893630" y="0"/>
                </a:lnTo>
                <a:lnTo>
                  <a:pt x="389363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7" id="17"/>
          <p:cNvSpPr txBox="true"/>
          <p:nvPr/>
        </p:nvSpPr>
        <p:spPr>
          <a:xfrm rot="0">
            <a:off x="4252424" y="1218009"/>
            <a:ext cx="12164816" cy="1751838"/>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Trauma Informed Approaches</a:t>
            </a:r>
          </a:p>
        </p:txBody>
      </p:sp>
      <p:sp>
        <p:nvSpPr>
          <p:cNvPr name="TextBox 18" id="18"/>
          <p:cNvSpPr txBox="true"/>
          <p:nvPr/>
        </p:nvSpPr>
        <p:spPr>
          <a:xfrm rot="0">
            <a:off x="4078580" y="3193933"/>
            <a:ext cx="7609213" cy="1243965"/>
          </a:xfrm>
          <a:prstGeom prst="rect">
            <a:avLst/>
          </a:prstGeom>
        </p:spPr>
        <p:txBody>
          <a:bodyPr anchor="t" rtlCol="false" tIns="0" lIns="0" bIns="0" rIns="0">
            <a:spAutoFit/>
          </a:bodyPr>
          <a:lstStyle/>
          <a:p>
            <a:pPr algn="l">
              <a:lnSpc>
                <a:spcPts val="3359"/>
              </a:lnSpc>
              <a:spcBef>
                <a:spcPct val="0"/>
              </a:spcBef>
            </a:pPr>
            <a:r>
              <a:rPr lang="en-US" sz="2399">
                <a:solidFill>
                  <a:srgbClr val="373737"/>
                </a:solidFill>
                <a:latin typeface="Cerebri"/>
                <a:ea typeface="Cerebri"/>
                <a:cs typeface="Cerebri"/>
                <a:sym typeface="Cerebri"/>
              </a:rPr>
              <a:t>The Centers for Disease Control (CDC) has identified early adverse experiences as a significant factor negatively impacting health.</a:t>
            </a:r>
          </a:p>
        </p:txBody>
      </p:sp>
      <p:sp>
        <p:nvSpPr>
          <p:cNvPr name="TextBox 19" id="19"/>
          <p:cNvSpPr txBox="true"/>
          <p:nvPr/>
        </p:nvSpPr>
        <p:spPr>
          <a:xfrm rot="0">
            <a:off x="901922" y="4775445"/>
            <a:ext cx="12917889" cy="396240"/>
          </a:xfrm>
          <a:prstGeom prst="rect">
            <a:avLst/>
          </a:prstGeom>
        </p:spPr>
        <p:txBody>
          <a:bodyPr anchor="t" rtlCol="false" tIns="0" lIns="0" bIns="0" rIns="0">
            <a:spAutoFit/>
          </a:bodyPr>
          <a:lstStyle/>
          <a:p>
            <a:pPr algn="l">
              <a:lnSpc>
                <a:spcPts val="3359"/>
              </a:lnSpc>
              <a:spcBef>
                <a:spcPct val="0"/>
              </a:spcBef>
            </a:pPr>
            <a:r>
              <a:rPr lang="en-US" b="true" sz="2400">
                <a:solidFill>
                  <a:srgbClr val="373737"/>
                </a:solidFill>
                <a:latin typeface="Cerebri Heavy"/>
                <a:ea typeface="Cerebri Heavy"/>
                <a:cs typeface="Cerebri Heavy"/>
                <a:sym typeface="Cerebri Heavy"/>
              </a:rPr>
              <a:t>Early Trauma can have a lifelong effect in almost all areas of functioning:</a:t>
            </a:r>
          </a:p>
        </p:txBody>
      </p:sp>
      <p:sp>
        <p:nvSpPr>
          <p:cNvPr name="TextBox 20" id="20"/>
          <p:cNvSpPr txBox="true"/>
          <p:nvPr/>
        </p:nvSpPr>
        <p:spPr>
          <a:xfrm rot="0">
            <a:off x="2647321" y="6049568"/>
            <a:ext cx="4713545" cy="396240"/>
          </a:xfrm>
          <a:prstGeom prst="rect">
            <a:avLst/>
          </a:prstGeom>
        </p:spPr>
        <p:txBody>
          <a:bodyPr anchor="t" rtlCol="false" tIns="0" lIns="0" bIns="0" rIns="0">
            <a:spAutoFit/>
          </a:bodyPr>
          <a:lstStyle/>
          <a:p>
            <a:pPr algn="l">
              <a:lnSpc>
                <a:spcPts val="3359"/>
              </a:lnSpc>
              <a:spcBef>
                <a:spcPct val="0"/>
              </a:spcBef>
            </a:pPr>
            <a:r>
              <a:rPr lang="en-US" b="true" sz="2400">
                <a:solidFill>
                  <a:srgbClr val="373737"/>
                </a:solidFill>
                <a:latin typeface="Cerebri Heavy"/>
                <a:ea typeface="Cerebri Heavy"/>
                <a:cs typeface="Cerebri Heavy"/>
                <a:sym typeface="Cerebri Heavy"/>
              </a:rPr>
              <a:t>Physical &amp; Emotional Health</a:t>
            </a:r>
          </a:p>
        </p:txBody>
      </p:sp>
      <p:sp>
        <p:nvSpPr>
          <p:cNvPr name="TextBox 21" id="21"/>
          <p:cNvSpPr txBox="true"/>
          <p:nvPr/>
        </p:nvSpPr>
        <p:spPr>
          <a:xfrm rot="0">
            <a:off x="2647321" y="7977193"/>
            <a:ext cx="4713545" cy="396240"/>
          </a:xfrm>
          <a:prstGeom prst="rect">
            <a:avLst/>
          </a:prstGeom>
        </p:spPr>
        <p:txBody>
          <a:bodyPr anchor="t" rtlCol="false" tIns="0" lIns="0" bIns="0" rIns="0">
            <a:spAutoFit/>
          </a:bodyPr>
          <a:lstStyle/>
          <a:p>
            <a:pPr algn="l">
              <a:lnSpc>
                <a:spcPts val="3359"/>
              </a:lnSpc>
              <a:spcBef>
                <a:spcPct val="0"/>
              </a:spcBef>
            </a:pPr>
            <a:r>
              <a:rPr lang="en-US" b="true" sz="2400">
                <a:solidFill>
                  <a:srgbClr val="373737"/>
                </a:solidFill>
                <a:latin typeface="Cerebri Heavy"/>
                <a:ea typeface="Cerebri Heavy"/>
                <a:cs typeface="Cerebri Heavy"/>
                <a:sym typeface="Cerebri Heavy"/>
              </a:rPr>
              <a:t>Ability to Learn</a:t>
            </a:r>
          </a:p>
        </p:txBody>
      </p:sp>
      <p:sp>
        <p:nvSpPr>
          <p:cNvPr name="TextBox 22" id="22"/>
          <p:cNvSpPr txBox="true"/>
          <p:nvPr/>
        </p:nvSpPr>
        <p:spPr>
          <a:xfrm rot="0">
            <a:off x="10105703" y="6049568"/>
            <a:ext cx="4713545" cy="396240"/>
          </a:xfrm>
          <a:prstGeom prst="rect">
            <a:avLst/>
          </a:prstGeom>
        </p:spPr>
        <p:txBody>
          <a:bodyPr anchor="t" rtlCol="false" tIns="0" lIns="0" bIns="0" rIns="0">
            <a:spAutoFit/>
          </a:bodyPr>
          <a:lstStyle/>
          <a:p>
            <a:pPr algn="l">
              <a:lnSpc>
                <a:spcPts val="3359"/>
              </a:lnSpc>
              <a:spcBef>
                <a:spcPct val="0"/>
              </a:spcBef>
            </a:pPr>
            <a:r>
              <a:rPr lang="en-US" b="true" sz="2400">
                <a:solidFill>
                  <a:srgbClr val="373737"/>
                </a:solidFill>
                <a:latin typeface="Cerebri Heavy"/>
                <a:ea typeface="Cerebri Heavy"/>
                <a:cs typeface="Cerebri Heavy"/>
                <a:sym typeface="Cerebri Heavy"/>
              </a:rPr>
              <a:t>Relationship Abilities</a:t>
            </a:r>
          </a:p>
        </p:txBody>
      </p:sp>
      <p:sp>
        <p:nvSpPr>
          <p:cNvPr name="TextBox 23" id="23"/>
          <p:cNvSpPr txBox="true"/>
          <p:nvPr/>
        </p:nvSpPr>
        <p:spPr>
          <a:xfrm rot="0">
            <a:off x="10142314" y="8055533"/>
            <a:ext cx="4713545" cy="396240"/>
          </a:xfrm>
          <a:prstGeom prst="rect">
            <a:avLst/>
          </a:prstGeom>
        </p:spPr>
        <p:txBody>
          <a:bodyPr anchor="t" rtlCol="false" tIns="0" lIns="0" bIns="0" rIns="0">
            <a:spAutoFit/>
          </a:bodyPr>
          <a:lstStyle/>
          <a:p>
            <a:pPr algn="l">
              <a:lnSpc>
                <a:spcPts val="3359"/>
              </a:lnSpc>
              <a:spcBef>
                <a:spcPct val="0"/>
              </a:spcBef>
            </a:pPr>
            <a:r>
              <a:rPr lang="en-US" b="true" sz="2400">
                <a:solidFill>
                  <a:srgbClr val="373737"/>
                </a:solidFill>
                <a:latin typeface="Cerebri Heavy"/>
                <a:ea typeface="Cerebri Heavy"/>
                <a:cs typeface="Cerebri Heavy"/>
                <a:sym typeface="Cerebri Heavy"/>
              </a:rPr>
              <a:t>Employment Capacity</a:t>
            </a:r>
          </a:p>
        </p:txBody>
      </p:sp>
      <p:sp>
        <p:nvSpPr>
          <p:cNvPr name="TextBox 24" id="24"/>
          <p:cNvSpPr txBox="true"/>
          <p:nvPr/>
        </p:nvSpPr>
        <p:spPr>
          <a:xfrm rot="0">
            <a:off x="0" y="9994266"/>
            <a:ext cx="8771980" cy="311785"/>
          </a:xfrm>
          <a:prstGeom prst="rect">
            <a:avLst/>
          </a:prstGeom>
        </p:spPr>
        <p:txBody>
          <a:bodyPr anchor="t" rtlCol="false" tIns="0" lIns="0" bIns="0" rIns="0">
            <a:spAutoFit/>
          </a:bodyPr>
          <a:lstStyle/>
          <a:p>
            <a:pPr algn="ctr">
              <a:lnSpc>
                <a:spcPts val="2239"/>
              </a:lnSpc>
            </a:pPr>
            <a:r>
              <a:rPr lang="en-US" sz="1599">
                <a:solidFill>
                  <a:srgbClr val="373737"/>
                </a:solidFill>
                <a:latin typeface="DIN Pro 2"/>
                <a:ea typeface="DIN Pro 2"/>
                <a:cs typeface="DIN Pro 2"/>
                <a:sym typeface="DIN Pro 2"/>
              </a:rPr>
              <a:t>https://blogs.cdc.gov/publichealthmatters/2022/05/trauma-informed/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107475">
            <a:off x="10385744" y="1327838"/>
            <a:ext cx="12796271" cy="8733455"/>
          </a:xfrm>
          <a:custGeom>
            <a:avLst/>
            <a:gdLst/>
            <a:ahLst/>
            <a:cxnLst/>
            <a:rect r="r" b="b" t="t" l="l"/>
            <a:pathLst>
              <a:path h="8733455" w="12796271">
                <a:moveTo>
                  <a:pt x="0" y="0"/>
                </a:moveTo>
                <a:lnTo>
                  <a:pt x="12796271" y="0"/>
                </a:lnTo>
                <a:lnTo>
                  <a:pt x="12796271" y="8733455"/>
                </a:lnTo>
                <a:lnTo>
                  <a:pt x="0" y="87334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284178">
            <a:off x="8779919" y="3551352"/>
            <a:ext cx="9442342" cy="6527019"/>
          </a:xfrm>
          <a:custGeom>
            <a:avLst/>
            <a:gdLst/>
            <a:ahLst/>
            <a:cxnLst/>
            <a:rect r="r" b="b" t="t" l="l"/>
            <a:pathLst>
              <a:path h="6527019" w="9442342">
                <a:moveTo>
                  <a:pt x="0" y="0"/>
                </a:moveTo>
                <a:lnTo>
                  <a:pt x="9442342" y="0"/>
                </a:lnTo>
                <a:lnTo>
                  <a:pt x="9442342" y="6527019"/>
                </a:lnTo>
                <a:lnTo>
                  <a:pt x="0" y="65270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087485" y="0"/>
            <a:ext cx="13188496" cy="10187598"/>
          </a:xfrm>
          <a:custGeom>
            <a:avLst/>
            <a:gdLst/>
            <a:ahLst/>
            <a:cxnLst/>
            <a:rect r="r" b="b" t="t" l="l"/>
            <a:pathLst>
              <a:path h="10187598" w="13188496">
                <a:moveTo>
                  <a:pt x="0" y="0"/>
                </a:moveTo>
                <a:lnTo>
                  <a:pt x="13188496" y="0"/>
                </a:lnTo>
                <a:lnTo>
                  <a:pt x="13188496" y="10187598"/>
                </a:lnTo>
                <a:lnTo>
                  <a:pt x="0" y="10187598"/>
                </a:lnTo>
                <a:lnTo>
                  <a:pt x="0" y="0"/>
                </a:lnTo>
                <a:close/>
              </a:path>
            </a:pathLst>
          </a:custGeom>
          <a:blipFill>
            <a:blip r:embed="rId6"/>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677932" y="5646610"/>
            <a:ext cx="2665336" cy="3970705"/>
          </a:xfrm>
          <a:custGeom>
            <a:avLst/>
            <a:gdLst/>
            <a:ahLst/>
            <a:cxnLst/>
            <a:rect r="r" b="b" t="t" l="l"/>
            <a:pathLst>
              <a:path h="3970705" w="2665336">
                <a:moveTo>
                  <a:pt x="0" y="0"/>
                </a:moveTo>
                <a:lnTo>
                  <a:pt x="2665336" y="0"/>
                </a:lnTo>
                <a:lnTo>
                  <a:pt x="2665336" y="3970705"/>
                </a:lnTo>
                <a:lnTo>
                  <a:pt x="0" y="3970705"/>
                </a:lnTo>
                <a:lnTo>
                  <a:pt x="0" y="0"/>
                </a:lnTo>
                <a:close/>
              </a:path>
            </a:pathLst>
          </a:custGeom>
          <a:blipFill>
            <a:blip r:embed="rId8"/>
            <a:stretch>
              <a:fillRect l="0" t="0" r="0" b="0"/>
            </a:stretch>
          </a:blipFill>
        </p:spPr>
      </p:sp>
      <p:sp>
        <p:nvSpPr>
          <p:cNvPr name="TextBox 7" id="7"/>
          <p:cNvSpPr txBox="true"/>
          <p:nvPr/>
        </p:nvSpPr>
        <p:spPr>
          <a:xfrm rot="0">
            <a:off x="1215574" y="3090540"/>
            <a:ext cx="15663404" cy="4048770"/>
          </a:xfrm>
          <a:prstGeom prst="rect">
            <a:avLst/>
          </a:prstGeom>
        </p:spPr>
        <p:txBody>
          <a:bodyPr anchor="t" rtlCol="false" tIns="0" lIns="0" bIns="0" rIns="0">
            <a:spAutoFit/>
          </a:bodyPr>
          <a:lstStyle/>
          <a:p>
            <a:pPr algn="l" marL="621907" indent="-310954" lvl="1">
              <a:lnSpc>
                <a:spcPts val="4032"/>
              </a:lnSpc>
              <a:buFont typeface="Arial"/>
              <a:buChar char="•"/>
            </a:pPr>
            <a:r>
              <a:rPr lang="en-US" sz="2880">
                <a:solidFill>
                  <a:srgbClr val="373737"/>
                </a:solidFill>
                <a:latin typeface="Cerebri"/>
                <a:ea typeface="Cerebri"/>
                <a:cs typeface="Cerebri"/>
                <a:sym typeface="Cerebri"/>
              </a:rPr>
              <a:t>Lack of or limited access to foods or beverages</a:t>
            </a:r>
          </a:p>
          <a:p>
            <a:pPr algn="l" marL="621907" indent="-310954" lvl="1">
              <a:lnSpc>
                <a:spcPts val="4032"/>
              </a:lnSpc>
              <a:buFont typeface="Arial"/>
              <a:buChar char="•"/>
            </a:pPr>
            <a:r>
              <a:rPr lang="en-US" sz="2880">
                <a:solidFill>
                  <a:srgbClr val="373737"/>
                </a:solidFill>
                <a:latin typeface="Cerebri"/>
                <a:ea typeface="Cerebri"/>
                <a:cs typeface="Cerebri"/>
                <a:sym typeface="Cerebri"/>
              </a:rPr>
              <a:t>Non-potable or unsafe water or food supply</a:t>
            </a:r>
          </a:p>
          <a:p>
            <a:pPr algn="l" marL="621907" indent="-310954" lvl="1">
              <a:lnSpc>
                <a:spcPts val="4032"/>
              </a:lnSpc>
              <a:buFont typeface="Arial"/>
              <a:buChar char="•"/>
            </a:pPr>
            <a:r>
              <a:rPr lang="en-US" sz="2880">
                <a:solidFill>
                  <a:srgbClr val="373737"/>
                </a:solidFill>
                <a:latin typeface="Cerebri"/>
                <a:ea typeface="Cerebri"/>
                <a:cs typeface="Cerebri"/>
                <a:sym typeface="Cerebri"/>
              </a:rPr>
              <a:t>Historical trauma and cultural oppression</a:t>
            </a:r>
          </a:p>
          <a:p>
            <a:pPr algn="l" marL="621907" indent="-310954" lvl="1">
              <a:lnSpc>
                <a:spcPts val="4032"/>
              </a:lnSpc>
              <a:buFont typeface="Arial"/>
              <a:buChar char="•"/>
            </a:pPr>
            <a:r>
              <a:rPr lang="en-US" sz="2880">
                <a:solidFill>
                  <a:srgbClr val="373737"/>
                </a:solidFill>
                <a:latin typeface="Cerebri"/>
                <a:ea typeface="Cerebri"/>
                <a:cs typeface="Cerebri"/>
                <a:sym typeface="Cerebri"/>
              </a:rPr>
              <a:t>Bullying or stigma around appearance, weight, or use of food assistance</a:t>
            </a:r>
          </a:p>
          <a:p>
            <a:pPr algn="l" marL="621907" indent="-310954" lvl="1">
              <a:lnSpc>
                <a:spcPts val="4032"/>
              </a:lnSpc>
              <a:buFont typeface="Arial"/>
              <a:buChar char="•"/>
            </a:pPr>
            <a:r>
              <a:rPr lang="en-US" sz="2880">
                <a:solidFill>
                  <a:srgbClr val="373737"/>
                </a:solidFill>
                <a:latin typeface="Cerebri"/>
                <a:ea typeface="Cerebri"/>
                <a:cs typeface="Cerebri"/>
                <a:sym typeface="Cerebri"/>
              </a:rPr>
              <a:t>History of disordered eating patterns or eating disorders for self or loved ones</a:t>
            </a:r>
          </a:p>
          <a:p>
            <a:pPr algn="l" marL="621907" indent="-310954" lvl="1">
              <a:lnSpc>
                <a:spcPts val="4032"/>
              </a:lnSpc>
              <a:buFont typeface="Arial"/>
              <a:buChar char="•"/>
            </a:pPr>
            <a:r>
              <a:rPr lang="en-US" sz="2880">
                <a:solidFill>
                  <a:srgbClr val="373737"/>
                </a:solidFill>
                <a:latin typeface="Cerebri"/>
                <a:ea typeface="Cerebri"/>
                <a:cs typeface="Cerebri"/>
                <a:sym typeface="Cerebri"/>
              </a:rPr>
              <a:t>Bullying, teasing, or shaming one’s food choices </a:t>
            </a:r>
          </a:p>
          <a:p>
            <a:pPr algn="l" marL="621907" indent="-310954" lvl="1">
              <a:lnSpc>
                <a:spcPts val="4032"/>
              </a:lnSpc>
              <a:buFont typeface="Arial"/>
              <a:buChar char="•"/>
            </a:pPr>
            <a:r>
              <a:rPr lang="en-US" sz="2880">
                <a:solidFill>
                  <a:srgbClr val="373737"/>
                </a:solidFill>
                <a:latin typeface="Cerebri"/>
                <a:ea typeface="Cerebri"/>
                <a:cs typeface="Cerebri"/>
                <a:sym typeface="Cerebri"/>
              </a:rPr>
              <a:t>Adverse events or experiences surrounding particular foods</a:t>
            </a:r>
          </a:p>
          <a:p>
            <a:pPr algn="l" marL="621907" indent="-310954" lvl="1">
              <a:lnSpc>
                <a:spcPts val="4032"/>
              </a:lnSpc>
              <a:buFont typeface="Arial"/>
              <a:buChar char="•"/>
            </a:pPr>
            <a:r>
              <a:rPr lang="en-US" sz="2880">
                <a:solidFill>
                  <a:srgbClr val="373737"/>
                </a:solidFill>
                <a:latin typeface="Cerebri"/>
                <a:ea typeface="Cerebri"/>
                <a:cs typeface="Cerebri"/>
                <a:sym typeface="Cerebri"/>
              </a:rPr>
              <a:t>Food being used as punishment or reward</a:t>
            </a:r>
          </a:p>
        </p:txBody>
      </p:sp>
      <p:sp>
        <p:nvSpPr>
          <p:cNvPr name="TextBox 8" id="8"/>
          <p:cNvSpPr txBox="true"/>
          <p:nvPr/>
        </p:nvSpPr>
        <p:spPr>
          <a:xfrm rot="0">
            <a:off x="752263" y="668655"/>
            <a:ext cx="16590026" cy="1950721"/>
          </a:xfrm>
          <a:prstGeom prst="rect">
            <a:avLst/>
          </a:prstGeom>
        </p:spPr>
        <p:txBody>
          <a:bodyPr anchor="t" rtlCol="false" tIns="0" lIns="0" bIns="0" rIns="0">
            <a:spAutoFit/>
          </a:bodyPr>
          <a:lstStyle/>
          <a:p>
            <a:pPr algn="ctr">
              <a:lnSpc>
                <a:spcPts val="7440"/>
              </a:lnSpc>
            </a:pPr>
            <a:r>
              <a:rPr lang="en-US" b="true" sz="8000">
                <a:solidFill>
                  <a:srgbClr val="373737"/>
                </a:solidFill>
                <a:latin typeface="Cerebri Bold"/>
                <a:ea typeface="Cerebri Bold"/>
                <a:cs typeface="Cerebri Bold"/>
                <a:sym typeface="Cerebri Bold"/>
              </a:rPr>
              <a:t>Some Forms of Food &amp; Nutrition Related Adversities</a:t>
            </a:r>
          </a:p>
        </p:txBody>
      </p:sp>
      <p:sp>
        <p:nvSpPr>
          <p:cNvPr name="TextBox 9" id="9"/>
          <p:cNvSpPr txBox="true"/>
          <p:nvPr/>
        </p:nvSpPr>
        <p:spPr>
          <a:xfrm rot="0">
            <a:off x="1948998" y="8373451"/>
            <a:ext cx="1748433" cy="398781"/>
          </a:xfrm>
          <a:prstGeom prst="rect">
            <a:avLst/>
          </a:prstGeom>
        </p:spPr>
        <p:txBody>
          <a:bodyPr anchor="t" rtlCol="false" tIns="0" lIns="0" bIns="0" rIns="0">
            <a:spAutoFit/>
          </a:bodyPr>
          <a:lstStyle/>
          <a:p>
            <a:pPr algn="ctr">
              <a:lnSpc>
                <a:spcPts val="3219"/>
              </a:lnSpc>
            </a:pPr>
            <a:r>
              <a:rPr lang="en-US" sz="2299">
                <a:solidFill>
                  <a:srgbClr val="373737"/>
                </a:solidFill>
                <a:latin typeface="Cerebri"/>
                <a:ea typeface="Cerebri"/>
                <a:cs typeface="Cerebri"/>
                <a:sym typeface="Cerebri"/>
              </a:rPr>
              <a:t>Leah's Pantry</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107475">
            <a:off x="10385744" y="1327838"/>
            <a:ext cx="12796271" cy="8733455"/>
          </a:xfrm>
          <a:custGeom>
            <a:avLst/>
            <a:gdLst/>
            <a:ahLst/>
            <a:cxnLst/>
            <a:rect r="r" b="b" t="t" l="l"/>
            <a:pathLst>
              <a:path h="8733455" w="12796271">
                <a:moveTo>
                  <a:pt x="0" y="0"/>
                </a:moveTo>
                <a:lnTo>
                  <a:pt x="12796271" y="0"/>
                </a:lnTo>
                <a:lnTo>
                  <a:pt x="12796271" y="8733455"/>
                </a:lnTo>
                <a:lnTo>
                  <a:pt x="0" y="87334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284178">
            <a:off x="8779919" y="3551352"/>
            <a:ext cx="9442342" cy="6527019"/>
          </a:xfrm>
          <a:custGeom>
            <a:avLst/>
            <a:gdLst/>
            <a:ahLst/>
            <a:cxnLst/>
            <a:rect r="r" b="b" t="t" l="l"/>
            <a:pathLst>
              <a:path h="6527019" w="9442342">
                <a:moveTo>
                  <a:pt x="0" y="0"/>
                </a:moveTo>
                <a:lnTo>
                  <a:pt x="9442342" y="0"/>
                </a:lnTo>
                <a:lnTo>
                  <a:pt x="9442342" y="6527019"/>
                </a:lnTo>
                <a:lnTo>
                  <a:pt x="0" y="65270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395240" y="4647635"/>
            <a:ext cx="9314849" cy="5639365"/>
          </a:xfrm>
          <a:custGeom>
            <a:avLst/>
            <a:gdLst/>
            <a:ahLst/>
            <a:cxnLst/>
            <a:rect r="r" b="b" t="t" l="l"/>
            <a:pathLst>
              <a:path h="5639365" w="9314849">
                <a:moveTo>
                  <a:pt x="0" y="0"/>
                </a:moveTo>
                <a:lnTo>
                  <a:pt x="9314849" y="0"/>
                </a:lnTo>
                <a:lnTo>
                  <a:pt x="9314849" y="5639365"/>
                </a:lnTo>
                <a:lnTo>
                  <a:pt x="0" y="5639365"/>
                </a:lnTo>
                <a:lnTo>
                  <a:pt x="0" y="0"/>
                </a:lnTo>
                <a:close/>
              </a:path>
            </a:pathLst>
          </a:custGeom>
          <a:blipFill>
            <a:blip r:embed="rId6"/>
            <a:stretch>
              <a:fillRect l="0" t="0" r="0" b="0"/>
            </a:stretch>
          </a:blipFill>
        </p:spPr>
      </p:sp>
      <p:sp>
        <p:nvSpPr>
          <p:cNvPr name="Freeform 5" id="5"/>
          <p:cNvSpPr/>
          <p:nvPr/>
        </p:nvSpPr>
        <p:spPr>
          <a:xfrm flipH="true" flipV="false" rot="-1898640">
            <a:off x="13147675" y="1959471"/>
            <a:ext cx="4237159" cy="2431070"/>
          </a:xfrm>
          <a:custGeom>
            <a:avLst/>
            <a:gdLst/>
            <a:ahLst/>
            <a:cxnLst/>
            <a:rect r="r" b="b" t="t" l="l"/>
            <a:pathLst>
              <a:path h="2431070" w="4237159">
                <a:moveTo>
                  <a:pt x="4237159" y="0"/>
                </a:moveTo>
                <a:lnTo>
                  <a:pt x="0" y="0"/>
                </a:lnTo>
                <a:lnTo>
                  <a:pt x="0" y="2431070"/>
                </a:lnTo>
                <a:lnTo>
                  <a:pt x="4237159" y="2431070"/>
                </a:lnTo>
                <a:lnTo>
                  <a:pt x="4237159" y="0"/>
                </a:lnTo>
                <a:close/>
              </a:path>
            </a:pathLst>
          </a:custGeom>
          <a:blipFill>
            <a:blip r:embed="rId7"/>
            <a:stretch>
              <a:fillRect l="0" t="0" r="0" b="0"/>
            </a:stretch>
          </a:blipFill>
        </p:spPr>
      </p:sp>
      <p:sp>
        <p:nvSpPr>
          <p:cNvPr name="Freeform 6" id="6"/>
          <p:cNvSpPr/>
          <p:nvPr/>
        </p:nvSpPr>
        <p:spPr>
          <a:xfrm flipH="false" flipV="false" rot="0">
            <a:off x="1028700" y="6172200"/>
            <a:ext cx="2021396" cy="4114800"/>
          </a:xfrm>
          <a:custGeom>
            <a:avLst/>
            <a:gdLst/>
            <a:ahLst/>
            <a:cxnLst/>
            <a:rect r="r" b="b" t="t" l="l"/>
            <a:pathLst>
              <a:path h="4114800" w="2021396">
                <a:moveTo>
                  <a:pt x="0" y="0"/>
                </a:moveTo>
                <a:lnTo>
                  <a:pt x="2021396" y="0"/>
                </a:lnTo>
                <a:lnTo>
                  <a:pt x="202139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829478" y="1219200"/>
            <a:ext cx="8442946" cy="3642139"/>
          </a:xfrm>
          <a:prstGeom prst="rect">
            <a:avLst/>
          </a:prstGeom>
        </p:spPr>
        <p:txBody>
          <a:bodyPr anchor="t" rtlCol="false" tIns="0" lIns="0" bIns="0" rIns="0">
            <a:spAutoFit/>
          </a:bodyPr>
          <a:lstStyle/>
          <a:p>
            <a:pPr algn="l">
              <a:lnSpc>
                <a:spcPts val="7105"/>
              </a:lnSpc>
            </a:pPr>
            <a:r>
              <a:rPr lang="en-US" sz="7640" b="true">
                <a:solidFill>
                  <a:srgbClr val="373737"/>
                </a:solidFill>
                <a:latin typeface="Cerebri Heavy"/>
                <a:ea typeface="Cerebri Heavy"/>
                <a:cs typeface="Cerebri Heavy"/>
                <a:sym typeface="Cerebri Heavy"/>
              </a:rPr>
              <a:t>Seeds of Change in WIC: </a:t>
            </a:r>
          </a:p>
          <a:p>
            <a:pPr algn="l">
              <a:lnSpc>
                <a:spcPts val="7105"/>
              </a:lnSpc>
            </a:pPr>
            <a:r>
              <a:rPr lang="en-US" sz="7640" b="true">
                <a:solidFill>
                  <a:srgbClr val="373737"/>
                </a:solidFill>
                <a:latin typeface="Cerebri Heavy"/>
                <a:ea typeface="Cerebri Heavy"/>
                <a:cs typeface="Cerebri Heavy"/>
                <a:sym typeface="Cerebri Heavy"/>
              </a:rPr>
              <a:t>Weight-Neutral Approaches</a:t>
            </a:r>
          </a:p>
        </p:txBody>
      </p:sp>
      <p:sp>
        <p:nvSpPr>
          <p:cNvPr name="TextBox 8" id="8"/>
          <p:cNvSpPr txBox="true"/>
          <p:nvPr/>
        </p:nvSpPr>
        <p:spPr>
          <a:xfrm rot="0">
            <a:off x="537699" y="4873196"/>
            <a:ext cx="8514369" cy="1153798"/>
          </a:xfrm>
          <a:prstGeom prst="rect">
            <a:avLst/>
          </a:prstGeom>
        </p:spPr>
        <p:txBody>
          <a:bodyPr anchor="t" rtlCol="false" tIns="0" lIns="0" bIns="0" rIns="0">
            <a:spAutoFit/>
          </a:bodyPr>
          <a:lstStyle/>
          <a:p>
            <a:pPr algn="l">
              <a:lnSpc>
                <a:spcPts val="9379"/>
              </a:lnSpc>
              <a:spcBef>
                <a:spcPct val="0"/>
              </a:spcBef>
            </a:pPr>
            <a:r>
              <a:rPr lang="en-US" sz="6699">
                <a:solidFill>
                  <a:srgbClr val="373737"/>
                </a:solidFill>
                <a:latin typeface="Moontime"/>
                <a:ea typeface="Moontime"/>
                <a:cs typeface="Moontime"/>
                <a:sym typeface="Moontime"/>
              </a:rPr>
              <a:t>Overview &amp; Practical Applications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0"/>
            <a:ext cx="1541355" cy="1586980"/>
          </a:xfrm>
          <a:custGeom>
            <a:avLst/>
            <a:gdLst/>
            <a:ahLst/>
            <a:cxnLst/>
            <a:rect r="r" b="b" t="t" l="l"/>
            <a:pathLst>
              <a:path h="1586980" w="1541355">
                <a:moveTo>
                  <a:pt x="0" y="0"/>
                </a:moveTo>
                <a:lnTo>
                  <a:pt x="1541355" y="0"/>
                </a:lnTo>
                <a:lnTo>
                  <a:pt x="1541355" y="1586980"/>
                </a:lnTo>
                <a:lnTo>
                  <a:pt x="0" y="15869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777233" y="8918979"/>
            <a:ext cx="1510767" cy="1304925"/>
          </a:xfrm>
          <a:custGeom>
            <a:avLst/>
            <a:gdLst/>
            <a:ahLst/>
            <a:cxnLst/>
            <a:rect r="r" b="b" t="t" l="l"/>
            <a:pathLst>
              <a:path h="1304925" w="1510767">
                <a:moveTo>
                  <a:pt x="0" y="0"/>
                </a:moveTo>
                <a:lnTo>
                  <a:pt x="1510767" y="0"/>
                </a:lnTo>
                <a:lnTo>
                  <a:pt x="1510767" y="1304925"/>
                </a:lnTo>
                <a:lnTo>
                  <a:pt x="0" y="1304925"/>
                </a:lnTo>
                <a:lnTo>
                  <a:pt x="0" y="0"/>
                </a:lnTo>
                <a:close/>
              </a:path>
            </a:pathLst>
          </a:custGeom>
          <a:blipFill>
            <a:blip r:embed="rId11"/>
            <a:stretch>
              <a:fillRect l="0" t="0" r="0" b="0"/>
            </a:stretch>
          </a:blipFill>
        </p:spPr>
      </p:sp>
      <p:sp>
        <p:nvSpPr>
          <p:cNvPr name="Freeform 8" id="8"/>
          <p:cNvSpPr/>
          <p:nvPr/>
        </p:nvSpPr>
        <p:spPr>
          <a:xfrm flipH="false" flipV="false" rot="1676235">
            <a:off x="15537547" y="415088"/>
            <a:ext cx="1238483" cy="1461337"/>
          </a:xfrm>
          <a:custGeom>
            <a:avLst/>
            <a:gdLst/>
            <a:ahLst/>
            <a:cxnLst/>
            <a:rect r="r" b="b" t="t" l="l"/>
            <a:pathLst>
              <a:path h="1461337" w="1238483">
                <a:moveTo>
                  <a:pt x="0" y="0"/>
                </a:moveTo>
                <a:lnTo>
                  <a:pt x="1238483" y="0"/>
                </a:lnTo>
                <a:lnTo>
                  <a:pt x="1238483" y="1461337"/>
                </a:lnTo>
                <a:lnTo>
                  <a:pt x="0" y="14613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3092438" y="3344589"/>
            <a:ext cx="10975957" cy="3540672"/>
          </a:xfrm>
          <a:prstGeom prst="rect">
            <a:avLst/>
          </a:prstGeom>
        </p:spPr>
        <p:txBody>
          <a:bodyPr anchor="t" rtlCol="false" tIns="0" lIns="0" bIns="0" rIns="0">
            <a:spAutoFit/>
          </a:bodyPr>
          <a:lstStyle/>
          <a:p>
            <a:pPr algn="l" marL="621907" indent="-310954" lvl="1">
              <a:lnSpc>
                <a:spcPts val="4032"/>
              </a:lnSpc>
              <a:buFont typeface="Arial"/>
              <a:buChar char="•"/>
            </a:pPr>
            <a:r>
              <a:rPr lang="en-US" sz="2880">
                <a:solidFill>
                  <a:srgbClr val="373737"/>
                </a:solidFill>
                <a:latin typeface="Cerebri"/>
                <a:ea typeface="Cerebri"/>
                <a:cs typeface="Cerebri"/>
                <a:sym typeface="Cerebri"/>
              </a:rPr>
              <a:t>Weight stigma is a barrier to care, trust and enagement</a:t>
            </a:r>
          </a:p>
          <a:p>
            <a:pPr algn="l" marL="621907" indent="-310954" lvl="1">
              <a:lnSpc>
                <a:spcPts val="4032"/>
              </a:lnSpc>
              <a:buFont typeface="Arial"/>
              <a:buChar char="•"/>
            </a:pPr>
            <a:r>
              <a:rPr lang="en-US" sz="2880">
                <a:solidFill>
                  <a:srgbClr val="373737"/>
                </a:solidFill>
                <a:latin typeface="Cerebri"/>
                <a:ea typeface="Cerebri"/>
                <a:cs typeface="Cerebri"/>
                <a:sym typeface="Cerebri"/>
              </a:rPr>
              <a:t>Impacts on mental health, avoidance of care and physiologic stress</a:t>
            </a:r>
          </a:p>
          <a:p>
            <a:pPr algn="l" marL="621907" indent="-310954" lvl="1">
              <a:lnSpc>
                <a:spcPts val="4032"/>
              </a:lnSpc>
              <a:buFont typeface="Arial"/>
              <a:buChar char="•"/>
            </a:pPr>
            <a:r>
              <a:rPr lang="en-US" sz="2880">
                <a:solidFill>
                  <a:srgbClr val="373737"/>
                </a:solidFill>
                <a:latin typeface="Cerebri"/>
                <a:ea typeface="Cerebri"/>
                <a:cs typeface="Cerebri"/>
                <a:sym typeface="Cerebri"/>
              </a:rPr>
              <a:t>Weight-inclusive counseling improves outcomes without focusing on weight loss</a:t>
            </a:r>
          </a:p>
          <a:p>
            <a:pPr algn="l" marL="621907" indent="-310954" lvl="1">
              <a:lnSpc>
                <a:spcPts val="4032"/>
              </a:lnSpc>
              <a:buFont typeface="Arial"/>
              <a:buChar char="•"/>
            </a:pPr>
            <a:r>
              <a:rPr lang="en-US" sz="2880">
                <a:solidFill>
                  <a:srgbClr val="373737"/>
                </a:solidFill>
                <a:latin typeface="Cerebri"/>
                <a:ea typeface="Cerebri"/>
                <a:cs typeface="Cerebri"/>
                <a:sym typeface="Cerebri"/>
              </a:rPr>
              <a:t>Aligns with trauma-informed and patient-centered care models</a:t>
            </a:r>
          </a:p>
        </p:txBody>
      </p:sp>
      <p:sp>
        <p:nvSpPr>
          <p:cNvPr name="Freeform 10" id="10"/>
          <p:cNvSpPr/>
          <p:nvPr/>
        </p:nvSpPr>
        <p:spPr>
          <a:xfrm flipH="false" flipV="false" rot="0">
            <a:off x="-574878" y="6200978"/>
            <a:ext cx="3667316" cy="4114800"/>
          </a:xfrm>
          <a:custGeom>
            <a:avLst/>
            <a:gdLst/>
            <a:ahLst/>
            <a:cxnLst/>
            <a:rect r="r" b="b" t="t" l="l"/>
            <a:pathLst>
              <a:path h="4114800" w="3667316">
                <a:moveTo>
                  <a:pt x="0" y="0"/>
                </a:moveTo>
                <a:lnTo>
                  <a:pt x="3667316" y="0"/>
                </a:lnTo>
                <a:lnTo>
                  <a:pt x="3667316"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14692527" y="5474174"/>
            <a:ext cx="2928523" cy="1650955"/>
          </a:xfrm>
          <a:custGeom>
            <a:avLst/>
            <a:gdLst/>
            <a:ahLst/>
            <a:cxnLst/>
            <a:rect r="r" b="b" t="t" l="l"/>
            <a:pathLst>
              <a:path h="1650955" w="2928523">
                <a:moveTo>
                  <a:pt x="0" y="0"/>
                </a:moveTo>
                <a:lnTo>
                  <a:pt x="2928523" y="0"/>
                </a:lnTo>
                <a:lnTo>
                  <a:pt x="2928523" y="1650955"/>
                </a:lnTo>
                <a:lnTo>
                  <a:pt x="0" y="165095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2" id="12"/>
          <p:cNvSpPr txBox="true"/>
          <p:nvPr/>
        </p:nvSpPr>
        <p:spPr>
          <a:xfrm rot="0">
            <a:off x="2116357" y="1269581"/>
            <a:ext cx="12928120" cy="541406"/>
          </a:xfrm>
          <a:prstGeom prst="rect">
            <a:avLst/>
          </a:prstGeom>
        </p:spPr>
        <p:txBody>
          <a:bodyPr anchor="t" rtlCol="false" tIns="0" lIns="0" bIns="0" rIns="0">
            <a:spAutoFit/>
          </a:bodyPr>
          <a:lstStyle/>
          <a:p>
            <a:pPr algn="ctr">
              <a:lnSpc>
                <a:spcPts val="4092"/>
              </a:lnSpc>
            </a:pPr>
            <a:r>
              <a:rPr lang="en-US" b="true" sz="4400">
                <a:solidFill>
                  <a:srgbClr val="373737"/>
                </a:solidFill>
                <a:latin typeface="Cerebri Heavy"/>
                <a:ea typeface="Cerebri Heavy"/>
                <a:cs typeface="Cerebri Heavy"/>
                <a:sym typeface="Cerebri Heavy"/>
              </a:rPr>
              <a:t>Why Weight Inclusive Counseling Matters...</a:t>
            </a:r>
          </a:p>
        </p:txBody>
      </p:sp>
      <p:sp>
        <p:nvSpPr>
          <p:cNvPr name="TextBox 13" id="13"/>
          <p:cNvSpPr txBox="true"/>
          <p:nvPr/>
        </p:nvSpPr>
        <p:spPr>
          <a:xfrm rot="0">
            <a:off x="2116357" y="2475677"/>
            <a:ext cx="12928120" cy="347098"/>
          </a:xfrm>
          <a:prstGeom prst="rect">
            <a:avLst/>
          </a:prstGeom>
        </p:spPr>
        <p:txBody>
          <a:bodyPr anchor="t" rtlCol="false" tIns="0" lIns="0" bIns="0" rIns="0">
            <a:spAutoFit/>
          </a:bodyPr>
          <a:lstStyle/>
          <a:p>
            <a:pPr algn="ctr">
              <a:lnSpc>
                <a:spcPts val="2697"/>
              </a:lnSpc>
            </a:pPr>
            <a:r>
              <a:rPr lang="en-US" b="true" sz="2900" i="true">
                <a:solidFill>
                  <a:srgbClr val="373737"/>
                </a:solidFill>
                <a:latin typeface="Cerebri Heavy Italics"/>
                <a:ea typeface="Cerebri Heavy Italics"/>
                <a:cs typeface="Cerebri Heavy Italics"/>
                <a:sym typeface="Cerebri Heavy Italics"/>
              </a:rPr>
              <a:t>“First do no harm”...</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209917">
            <a:off x="529339" y="6891729"/>
            <a:ext cx="3214165" cy="3093634"/>
          </a:xfrm>
          <a:custGeom>
            <a:avLst/>
            <a:gdLst/>
            <a:ahLst/>
            <a:cxnLst/>
            <a:rect r="r" b="b" t="t" l="l"/>
            <a:pathLst>
              <a:path h="3093634" w="3214165">
                <a:moveTo>
                  <a:pt x="0" y="0"/>
                </a:moveTo>
                <a:lnTo>
                  <a:pt x="3214165" y="0"/>
                </a:lnTo>
                <a:lnTo>
                  <a:pt x="3214165" y="3093634"/>
                </a:lnTo>
                <a:lnTo>
                  <a:pt x="0" y="3093634"/>
                </a:lnTo>
                <a:lnTo>
                  <a:pt x="0" y="0"/>
                </a:lnTo>
                <a:close/>
              </a:path>
            </a:pathLst>
          </a:custGeom>
          <a:blipFill>
            <a:blip r:embed="rId4"/>
            <a:stretch>
              <a:fillRect l="0" t="0" r="0" b="0"/>
            </a:stretch>
          </a:blipFill>
        </p:spPr>
      </p:sp>
      <p:sp>
        <p:nvSpPr>
          <p:cNvPr name="TextBox 5" id="5"/>
          <p:cNvSpPr txBox="true"/>
          <p:nvPr/>
        </p:nvSpPr>
        <p:spPr>
          <a:xfrm rot="0">
            <a:off x="3743504" y="3318764"/>
            <a:ext cx="14544496" cy="3804285"/>
          </a:xfrm>
          <a:prstGeom prst="rect">
            <a:avLst/>
          </a:prstGeom>
        </p:spPr>
        <p:txBody>
          <a:bodyPr anchor="t" rtlCol="false" tIns="0" lIns="0" bIns="0" rIns="0">
            <a:spAutoFit/>
          </a:bodyPr>
          <a:lstStyle/>
          <a:p>
            <a:pPr algn="l" marL="777240" indent="-388620" lvl="1">
              <a:lnSpc>
                <a:spcPts val="5040"/>
              </a:lnSpc>
              <a:buFont typeface="Arial"/>
              <a:buChar char="•"/>
            </a:pPr>
            <a:r>
              <a:rPr lang="en-US" sz="3600">
                <a:solidFill>
                  <a:srgbClr val="373737"/>
                </a:solidFill>
                <a:latin typeface="Cerebri"/>
                <a:ea typeface="Cerebri"/>
                <a:cs typeface="Cerebri"/>
                <a:sym typeface="Cerebri"/>
              </a:rPr>
              <a:t>Prioritizes health behaviors over weight outcomes</a:t>
            </a:r>
          </a:p>
          <a:p>
            <a:pPr algn="l" marL="777240" indent="-388620" lvl="1">
              <a:lnSpc>
                <a:spcPts val="5040"/>
              </a:lnSpc>
              <a:buFont typeface="Arial"/>
              <a:buChar char="•"/>
            </a:pPr>
            <a:r>
              <a:rPr lang="en-US" sz="3600">
                <a:solidFill>
                  <a:srgbClr val="373737"/>
                </a:solidFill>
                <a:latin typeface="Cerebri"/>
                <a:ea typeface="Cerebri"/>
                <a:cs typeface="Cerebri"/>
                <a:sym typeface="Cerebri"/>
              </a:rPr>
              <a:t>Recognizes that weight is influenced by genetics, hormones, medications, trauma and access</a:t>
            </a:r>
          </a:p>
          <a:p>
            <a:pPr algn="l" marL="777240" indent="-388620" lvl="1">
              <a:lnSpc>
                <a:spcPts val="5040"/>
              </a:lnSpc>
              <a:buFont typeface="Arial"/>
              <a:buChar char="•"/>
            </a:pPr>
            <a:r>
              <a:rPr lang="en-US" sz="3600">
                <a:solidFill>
                  <a:srgbClr val="373737"/>
                </a:solidFill>
                <a:latin typeface="Cerebri"/>
                <a:ea typeface="Cerebri"/>
                <a:cs typeface="Cerebri"/>
                <a:sym typeface="Cerebri"/>
              </a:rPr>
              <a:t>Focuses on dignity, respect and autonomy</a:t>
            </a:r>
          </a:p>
          <a:p>
            <a:pPr algn="l" marL="777240" indent="-388620" lvl="1">
              <a:lnSpc>
                <a:spcPts val="5040"/>
              </a:lnSpc>
              <a:buFont typeface="Arial"/>
              <a:buChar char="•"/>
            </a:pPr>
            <a:r>
              <a:rPr lang="en-US" sz="3600">
                <a:solidFill>
                  <a:srgbClr val="373737"/>
                </a:solidFill>
                <a:latin typeface="Cerebri"/>
                <a:ea typeface="Cerebri"/>
                <a:cs typeface="Cerebri"/>
                <a:sym typeface="Cerebri"/>
              </a:rPr>
              <a:t>Rooted in: Health At Every Size (conceptually), motivational interviewing and trauma-informed care</a:t>
            </a:r>
          </a:p>
        </p:txBody>
      </p:sp>
      <p:sp>
        <p:nvSpPr>
          <p:cNvPr name="TextBox 6" id="6"/>
          <p:cNvSpPr txBox="true"/>
          <p:nvPr/>
        </p:nvSpPr>
        <p:spPr>
          <a:xfrm rot="0">
            <a:off x="4252424" y="1218009"/>
            <a:ext cx="12164816" cy="1751838"/>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What is a Weight Inclusive Approach?</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718982">
            <a:off x="787872" y="5820103"/>
            <a:ext cx="3917064" cy="4286801"/>
          </a:xfrm>
          <a:custGeom>
            <a:avLst/>
            <a:gdLst/>
            <a:ahLst/>
            <a:cxnLst/>
            <a:rect r="r" b="b" t="t" l="l"/>
            <a:pathLst>
              <a:path h="4286801" w="3917064">
                <a:moveTo>
                  <a:pt x="0" y="0"/>
                </a:moveTo>
                <a:lnTo>
                  <a:pt x="3917064" y="0"/>
                </a:lnTo>
                <a:lnTo>
                  <a:pt x="3917064" y="4286800"/>
                </a:lnTo>
                <a:lnTo>
                  <a:pt x="0" y="4286800"/>
                </a:lnTo>
                <a:lnTo>
                  <a:pt x="0" y="0"/>
                </a:lnTo>
                <a:close/>
              </a:path>
            </a:pathLst>
          </a:custGeom>
          <a:blipFill>
            <a:blip r:embed="rId4"/>
            <a:stretch>
              <a:fillRect l="0" t="0" r="0" b="0"/>
            </a:stretch>
          </a:blipFill>
        </p:spPr>
      </p:sp>
      <p:sp>
        <p:nvSpPr>
          <p:cNvPr name="TextBox 5" id="5"/>
          <p:cNvSpPr txBox="true"/>
          <p:nvPr/>
        </p:nvSpPr>
        <p:spPr>
          <a:xfrm rot="0">
            <a:off x="3988435" y="2742391"/>
            <a:ext cx="12895213" cy="3804285"/>
          </a:xfrm>
          <a:prstGeom prst="rect">
            <a:avLst/>
          </a:prstGeom>
        </p:spPr>
        <p:txBody>
          <a:bodyPr anchor="t" rtlCol="false" tIns="0" lIns="0" bIns="0" rIns="0">
            <a:spAutoFit/>
          </a:bodyPr>
          <a:lstStyle/>
          <a:p>
            <a:pPr algn="l" marL="777240" indent="-388620" lvl="1">
              <a:lnSpc>
                <a:spcPts val="5040"/>
              </a:lnSpc>
              <a:buFont typeface="Arial"/>
              <a:buChar char="•"/>
            </a:pPr>
            <a:r>
              <a:rPr lang="en-US" sz="3600">
                <a:solidFill>
                  <a:srgbClr val="373737"/>
                </a:solidFill>
                <a:latin typeface="Cerebri"/>
                <a:ea typeface="Cerebri"/>
                <a:cs typeface="Cerebri"/>
                <a:sym typeface="Cerebri"/>
              </a:rPr>
              <a:t>Start with Self-Work (Harvard Implicit Bias Test)</a:t>
            </a:r>
          </a:p>
          <a:p>
            <a:pPr algn="l" marL="777240" indent="-388620" lvl="1">
              <a:lnSpc>
                <a:spcPts val="5040"/>
              </a:lnSpc>
              <a:buFont typeface="Arial"/>
              <a:buChar char="•"/>
            </a:pPr>
            <a:r>
              <a:rPr lang="en-US" sz="3600">
                <a:solidFill>
                  <a:srgbClr val="373737"/>
                </a:solidFill>
                <a:latin typeface="Cerebri"/>
                <a:ea typeface="Cerebri"/>
                <a:cs typeface="Cerebri"/>
                <a:sym typeface="Cerebri"/>
              </a:rPr>
              <a:t>Commit to the long-term</a:t>
            </a:r>
          </a:p>
          <a:p>
            <a:pPr algn="l" marL="1554480" indent="-518160" lvl="2">
              <a:lnSpc>
                <a:spcPts val="5040"/>
              </a:lnSpc>
              <a:buFont typeface="Arial"/>
              <a:buChar char="⚬"/>
            </a:pPr>
            <a:r>
              <a:rPr lang="en-US" sz="3600">
                <a:solidFill>
                  <a:srgbClr val="373737"/>
                </a:solidFill>
                <a:latin typeface="Cerebri"/>
                <a:ea typeface="Cerebri"/>
                <a:cs typeface="Cerebri"/>
                <a:sym typeface="Cerebri"/>
              </a:rPr>
              <a:t>It may take time</a:t>
            </a:r>
          </a:p>
          <a:p>
            <a:pPr algn="l" marL="777240" indent="-388620" lvl="1">
              <a:lnSpc>
                <a:spcPts val="5040"/>
              </a:lnSpc>
              <a:buFont typeface="Arial"/>
              <a:buChar char="•"/>
            </a:pPr>
            <a:r>
              <a:rPr lang="en-US" sz="3600">
                <a:solidFill>
                  <a:srgbClr val="373737"/>
                </a:solidFill>
                <a:latin typeface="Cerebri"/>
                <a:ea typeface="Cerebri"/>
                <a:cs typeface="Cerebri"/>
                <a:sym typeface="Cerebri"/>
              </a:rPr>
              <a:t>Practice self-care</a:t>
            </a:r>
          </a:p>
          <a:p>
            <a:pPr algn="l" marL="777240" indent="-388620" lvl="1">
              <a:lnSpc>
                <a:spcPts val="5040"/>
              </a:lnSpc>
              <a:buFont typeface="Arial"/>
              <a:buChar char="•"/>
            </a:pPr>
            <a:r>
              <a:rPr lang="en-US" sz="3600">
                <a:solidFill>
                  <a:srgbClr val="373737"/>
                </a:solidFill>
                <a:latin typeface="Cerebri"/>
                <a:ea typeface="Cerebri"/>
                <a:cs typeface="Cerebri"/>
                <a:sym typeface="Cerebri"/>
              </a:rPr>
              <a:t>Connect to other organizations and people doing this work</a:t>
            </a:r>
          </a:p>
          <a:p>
            <a:pPr algn="l" marL="777240" indent="-388620" lvl="1">
              <a:lnSpc>
                <a:spcPts val="5040"/>
              </a:lnSpc>
              <a:buFont typeface="Arial"/>
              <a:buChar char="•"/>
            </a:pPr>
            <a:r>
              <a:rPr lang="en-US" sz="3600">
                <a:solidFill>
                  <a:srgbClr val="373737"/>
                </a:solidFill>
                <a:latin typeface="Cerebri"/>
                <a:ea typeface="Cerebri"/>
                <a:cs typeface="Cerebri"/>
                <a:sym typeface="Cerebri"/>
              </a:rPr>
              <a:t>Learn from other practitioners</a:t>
            </a:r>
          </a:p>
        </p:txBody>
      </p:sp>
      <p:sp>
        <p:nvSpPr>
          <p:cNvPr name="Freeform 6" id="6"/>
          <p:cNvSpPr/>
          <p:nvPr/>
        </p:nvSpPr>
        <p:spPr>
          <a:xfrm flipH="false" flipV="false" rot="0">
            <a:off x="14394226" y="7232476"/>
            <a:ext cx="3297424" cy="2497799"/>
          </a:xfrm>
          <a:custGeom>
            <a:avLst/>
            <a:gdLst/>
            <a:ahLst/>
            <a:cxnLst/>
            <a:rect r="r" b="b" t="t" l="l"/>
            <a:pathLst>
              <a:path h="2497799" w="3297424">
                <a:moveTo>
                  <a:pt x="0" y="0"/>
                </a:moveTo>
                <a:lnTo>
                  <a:pt x="3297424" y="0"/>
                </a:lnTo>
                <a:lnTo>
                  <a:pt x="3297424" y="2497799"/>
                </a:lnTo>
                <a:lnTo>
                  <a:pt x="0" y="24977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252424" y="1218009"/>
            <a:ext cx="12164816" cy="904113"/>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Where to Start...</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0"/>
            <a:ext cx="1541355" cy="1586980"/>
          </a:xfrm>
          <a:custGeom>
            <a:avLst/>
            <a:gdLst/>
            <a:ahLst/>
            <a:cxnLst/>
            <a:rect r="r" b="b" t="t" l="l"/>
            <a:pathLst>
              <a:path h="1586980" w="1541355">
                <a:moveTo>
                  <a:pt x="0" y="0"/>
                </a:moveTo>
                <a:lnTo>
                  <a:pt x="1541355" y="0"/>
                </a:lnTo>
                <a:lnTo>
                  <a:pt x="1541355" y="1586980"/>
                </a:lnTo>
                <a:lnTo>
                  <a:pt x="0" y="15869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777233" y="8918979"/>
            <a:ext cx="1510767" cy="1304925"/>
          </a:xfrm>
          <a:custGeom>
            <a:avLst/>
            <a:gdLst/>
            <a:ahLst/>
            <a:cxnLst/>
            <a:rect r="r" b="b" t="t" l="l"/>
            <a:pathLst>
              <a:path h="1304925" w="1510767">
                <a:moveTo>
                  <a:pt x="0" y="0"/>
                </a:moveTo>
                <a:lnTo>
                  <a:pt x="1510767" y="0"/>
                </a:lnTo>
                <a:lnTo>
                  <a:pt x="1510767" y="1304925"/>
                </a:lnTo>
                <a:lnTo>
                  <a:pt x="0" y="1304925"/>
                </a:lnTo>
                <a:lnTo>
                  <a:pt x="0" y="0"/>
                </a:lnTo>
                <a:close/>
              </a:path>
            </a:pathLst>
          </a:custGeom>
          <a:blipFill>
            <a:blip r:embed="rId11"/>
            <a:stretch>
              <a:fillRect l="0" t="0" r="0" b="0"/>
            </a:stretch>
          </a:blipFill>
        </p:spPr>
      </p:sp>
      <p:sp>
        <p:nvSpPr>
          <p:cNvPr name="Freeform 8" id="8"/>
          <p:cNvSpPr/>
          <p:nvPr/>
        </p:nvSpPr>
        <p:spPr>
          <a:xfrm flipH="false" flipV="false" rot="1676235">
            <a:off x="15537547" y="415088"/>
            <a:ext cx="1238483" cy="1461337"/>
          </a:xfrm>
          <a:custGeom>
            <a:avLst/>
            <a:gdLst/>
            <a:ahLst/>
            <a:cxnLst/>
            <a:rect r="r" b="b" t="t" l="l"/>
            <a:pathLst>
              <a:path h="1461337" w="1238483">
                <a:moveTo>
                  <a:pt x="0" y="0"/>
                </a:moveTo>
                <a:lnTo>
                  <a:pt x="1238483" y="0"/>
                </a:lnTo>
                <a:lnTo>
                  <a:pt x="1238483" y="1461337"/>
                </a:lnTo>
                <a:lnTo>
                  <a:pt x="0" y="14613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870246" y="2554960"/>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2116357" y="1269581"/>
            <a:ext cx="12928120" cy="1055756"/>
          </a:xfrm>
          <a:prstGeom prst="rect">
            <a:avLst/>
          </a:prstGeom>
        </p:spPr>
        <p:txBody>
          <a:bodyPr anchor="t" rtlCol="false" tIns="0" lIns="0" bIns="0" rIns="0">
            <a:spAutoFit/>
          </a:bodyPr>
          <a:lstStyle/>
          <a:p>
            <a:pPr algn="ctr">
              <a:lnSpc>
                <a:spcPts val="4092"/>
              </a:lnSpc>
            </a:pPr>
            <a:r>
              <a:rPr lang="en-US" b="true" sz="4400">
                <a:solidFill>
                  <a:srgbClr val="373737"/>
                </a:solidFill>
                <a:latin typeface="Cerebri Heavy"/>
                <a:ea typeface="Cerebri Heavy"/>
                <a:cs typeface="Cerebri Heavy"/>
                <a:sym typeface="Cerebri Heavy"/>
              </a:rPr>
              <a:t>Core Principles of Trauma-Informed Communication</a:t>
            </a:r>
          </a:p>
        </p:txBody>
      </p:sp>
      <p:sp>
        <p:nvSpPr>
          <p:cNvPr name="Freeform 11" id="11"/>
          <p:cNvSpPr/>
          <p:nvPr/>
        </p:nvSpPr>
        <p:spPr>
          <a:xfrm flipH="false" flipV="false" rot="0">
            <a:off x="3073941" y="5600604"/>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5844038" y="2554960"/>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8485013" y="5406669"/>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11156604" y="2554960"/>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4203322" y="5269714"/>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6" id="16"/>
          <p:cNvSpPr txBox="true"/>
          <p:nvPr/>
        </p:nvSpPr>
        <p:spPr>
          <a:xfrm rot="0">
            <a:off x="1541355" y="3457042"/>
            <a:ext cx="1776287" cy="396240"/>
          </a:xfrm>
          <a:prstGeom prst="rect">
            <a:avLst/>
          </a:prstGeom>
        </p:spPr>
        <p:txBody>
          <a:bodyPr anchor="t" rtlCol="false" tIns="0" lIns="0" bIns="0" rIns="0">
            <a:spAutoFit/>
          </a:bodyPr>
          <a:lstStyle/>
          <a:p>
            <a:pPr algn="ctr">
              <a:lnSpc>
                <a:spcPts val="3359"/>
              </a:lnSpc>
              <a:spcBef>
                <a:spcPct val="0"/>
              </a:spcBef>
            </a:pPr>
            <a:r>
              <a:rPr lang="en-US" b="true" sz="2400">
                <a:solidFill>
                  <a:srgbClr val="373737"/>
                </a:solidFill>
                <a:latin typeface="Cerebri Heavy"/>
                <a:ea typeface="Cerebri Heavy"/>
                <a:cs typeface="Cerebri Heavy"/>
                <a:sym typeface="Cerebri Heavy"/>
              </a:rPr>
              <a:t>Safety</a:t>
            </a:r>
          </a:p>
        </p:txBody>
      </p:sp>
      <p:sp>
        <p:nvSpPr>
          <p:cNvPr name="TextBox 17" id="17"/>
          <p:cNvSpPr txBox="true"/>
          <p:nvPr/>
        </p:nvSpPr>
        <p:spPr>
          <a:xfrm rot="0">
            <a:off x="3536804" y="6350866"/>
            <a:ext cx="2130252" cy="815340"/>
          </a:xfrm>
          <a:prstGeom prst="rect">
            <a:avLst/>
          </a:prstGeom>
        </p:spPr>
        <p:txBody>
          <a:bodyPr anchor="t" rtlCol="false" tIns="0" lIns="0" bIns="0" rIns="0">
            <a:spAutoFit/>
          </a:bodyPr>
          <a:lstStyle/>
          <a:p>
            <a:pPr algn="ctr">
              <a:lnSpc>
                <a:spcPts val="3359"/>
              </a:lnSpc>
              <a:spcBef>
                <a:spcPct val="0"/>
              </a:spcBef>
            </a:pPr>
            <a:r>
              <a:rPr lang="en-US" b="true" sz="2400">
                <a:solidFill>
                  <a:srgbClr val="373737"/>
                </a:solidFill>
                <a:latin typeface="Cerebri Heavy"/>
                <a:ea typeface="Cerebri Heavy"/>
                <a:cs typeface="Cerebri Heavy"/>
                <a:sym typeface="Cerebri Heavy"/>
              </a:rPr>
              <a:t>Trust &amp; Transparency</a:t>
            </a:r>
          </a:p>
        </p:txBody>
      </p:sp>
      <p:sp>
        <p:nvSpPr>
          <p:cNvPr name="TextBox 18" id="18"/>
          <p:cNvSpPr txBox="true"/>
          <p:nvPr/>
        </p:nvSpPr>
        <p:spPr>
          <a:xfrm rot="0">
            <a:off x="6354761" y="3457042"/>
            <a:ext cx="2130252" cy="396240"/>
          </a:xfrm>
          <a:prstGeom prst="rect">
            <a:avLst/>
          </a:prstGeom>
        </p:spPr>
        <p:txBody>
          <a:bodyPr anchor="t" rtlCol="false" tIns="0" lIns="0" bIns="0" rIns="0">
            <a:spAutoFit/>
          </a:bodyPr>
          <a:lstStyle/>
          <a:p>
            <a:pPr algn="ctr">
              <a:lnSpc>
                <a:spcPts val="3359"/>
              </a:lnSpc>
              <a:spcBef>
                <a:spcPct val="0"/>
              </a:spcBef>
            </a:pPr>
            <a:r>
              <a:rPr lang="en-US" b="true" sz="2400">
                <a:solidFill>
                  <a:srgbClr val="373737"/>
                </a:solidFill>
                <a:latin typeface="Cerebri Heavy"/>
                <a:ea typeface="Cerebri Heavy"/>
                <a:cs typeface="Cerebri Heavy"/>
                <a:sym typeface="Cerebri Heavy"/>
              </a:rPr>
              <a:t>Peer Support</a:t>
            </a:r>
          </a:p>
        </p:txBody>
      </p:sp>
      <p:sp>
        <p:nvSpPr>
          <p:cNvPr name="TextBox 19" id="19"/>
          <p:cNvSpPr txBox="true"/>
          <p:nvPr/>
        </p:nvSpPr>
        <p:spPr>
          <a:xfrm rot="0">
            <a:off x="9026352" y="6197784"/>
            <a:ext cx="2130252" cy="815340"/>
          </a:xfrm>
          <a:prstGeom prst="rect">
            <a:avLst/>
          </a:prstGeom>
        </p:spPr>
        <p:txBody>
          <a:bodyPr anchor="t" rtlCol="false" tIns="0" lIns="0" bIns="0" rIns="0">
            <a:spAutoFit/>
          </a:bodyPr>
          <a:lstStyle/>
          <a:p>
            <a:pPr algn="ctr">
              <a:lnSpc>
                <a:spcPts val="3359"/>
              </a:lnSpc>
              <a:spcBef>
                <a:spcPct val="0"/>
              </a:spcBef>
            </a:pPr>
            <a:r>
              <a:rPr lang="en-US" b="true" sz="2400">
                <a:solidFill>
                  <a:srgbClr val="373737"/>
                </a:solidFill>
                <a:latin typeface="Cerebri Heavy"/>
                <a:ea typeface="Cerebri Heavy"/>
                <a:cs typeface="Cerebri Heavy"/>
                <a:sym typeface="Cerebri Heavy"/>
              </a:rPr>
              <a:t>Collaboration &amp; mutuality</a:t>
            </a:r>
          </a:p>
        </p:txBody>
      </p:sp>
      <p:sp>
        <p:nvSpPr>
          <p:cNvPr name="TextBox 20" id="20"/>
          <p:cNvSpPr txBox="true"/>
          <p:nvPr/>
        </p:nvSpPr>
        <p:spPr>
          <a:xfrm rot="0">
            <a:off x="11652558" y="3247492"/>
            <a:ext cx="2130252" cy="727710"/>
          </a:xfrm>
          <a:prstGeom prst="rect">
            <a:avLst/>
          </a:prstGeom>
        </p:spPr>
        <p:txBody>
          <a:bodyPr anchor="t" rtlCol="false" tIns="0" lIns="0" bIns="0" rIns="0">
            <a:spAutoFit/>
          </a:bodyPr>
          <a:lstStyle/>
          <a:p>
            <a:pPr algn="ctr">
              <a:lnSpc>
                <a:spcPts val="2940"/>
              </a:lnSpc>
              <a:spcBef>
                <a:spcPct val="0"/>
              </a:spcBef>
            </a:pPr>
            <a:r>
              <a:rPr lang="en-US" b="true" sz="2100">
                <a:solidFill>
                  <a:srgbClr val="373737"/>
                </a:solidFill>
                <a:latin typeface="Cerebri Heavy"/>
                <a:ea typeface="Cerebri Heavy"/>
                <a:cs typeface="Cerebri Heavy"/>
                <a:sym typeface="Cerebri Heavy"/>
              </a:rPr>
              <a:t>Empowerment, voice &amp; choice</a:t>
            </a:r>
          </a:p>
        </p:txBody>
      </p:sp>
      <p:sp>
        <p:nvSpPr>
          <p:cNvPr name="TextBox 21" id="21"/>
          <p:cNvSpPr txBox="true"/>
          <p:nvPr/>
        </p:nvSpPr>
        <p:spPr>
          <a:xfrm rot="0">
            <a:off x="14765542" y="5913939"/>
            <a:ext cx="2130252" cy="1099185"/>
          </a:xfrm>
          <a:prstGeom prst="rect">
            <a:avLst/>
          </a:prstGeom>
        </p:spPr>
        <p:txBody>
          <a:bodyPr anchor="t" rtlCol="false" tIns="0" lIns="0" bIns="0" rIns="0">
            <a:spAutoFit/>
          </a:bodyPr>
          <a:lstStyle/>
          <a:p>
            <a:pPr algn="ctr">
              <a:lnSpc>
                <a:spcPts val="2940"/>
              </a:lnSpc>
              <a:spcBef>
                <a:spcPct val="0"/>
              </a:spcBef>
            </a:pPr>
            <a:r>
              <a:rPr lang="en-US" b="true" sz="2100">
                <a:solidFill>
                  <a:srgbClr val="373737"/>
                </a:solidFill>
                <a:latin typeface="Cerebri Heavy"/>
                <a:ea typeface="Cerebri Heavy"/>
                <a:cs typeface="Cerebri Heavy"/>
                <a:sym typeface="Cerebri Heavy"/>
              </a:rPr>
              <a:t>Cultural, historical and gender issues</a:t>
            </a:r>
          </a:p>
        </p:txBody>
      </p:sp>
      <p:sp>
        <p:nvSpPr>
          <p:cNvPr name="TextBox 22" id="22"/>
          <p:cNvSpPr txBox="true"/>
          <p:nvPr/>
        </p:nvSpPr>
        <p:spPr>
          <a:xfrm rot="0">
            <a:off x="10698779" y="9129454"/>
            <a:ext cx="4568612" cy="271145"/>
          </a:xfrm>
          <a:prstGeom prst="rect">
            <a:avLst/>
          </a:prstGeom>
        </p:spPr>
        <p:txBody>
          <a:bodyPr anchor="t" rtlCol="false" tIns="0" lIns="0" bIns="0" rIns="0">
            <a:spAutoFit/>
          </a:bodyPr>
          <a:lstStyle/>
          <a:p>
            <a:pPr algn="ctr">
              <a:lnSpc>
                <a:spcPts val="2380"/>
              </a:lnSpc>
              <a:spcBef>
                <a:spcPct val="0"/>
              </a:spcBef>
            </a:pPr>
            <a:r>
              <a:rPr lang="en-US" b="true" sz="1700">
                <a:solidFill>
                  <a:srgbClr val="373737"/>
                </a:solidFill>
                <a:latin typeface="Cerebri Heavy"/>
                <a:ea typeface="Cerebri Heavy"/>
                <a:cs typeface="Cerebri Heavy"/>
                <a:sym typeface="Cerebri Heavy"/>
              </a:rPr>
              <a:t>Source: SAHMSA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072743">
            <a:off x="13010824" y="2815199"/>
            <a:ext cx="8496952" cy="10085403"/>
          </a:xfrm>
          <a:custGeom>
            <a:avLst/>
            <a:gdLst/>
            <a:ahLst/>
            <a:cxnLst/>
            <a:rect r="r" b="b" t="t" l="l"/>
            <a:pathLst>
              <a:path h="10085403" w="8496952">
                <a:moveTo>
                  <a:pt x="0" y="0"/>
                </a:moveTo>
                <a:lnTo>
                  <a:pt x="8496952" y="0"/>
                </a:lnTo>
                <a:lnTo>
                  <a:pt x="8496952" y="10085403"/>
                </a:lnTo>
                <a:lnTo>
                  <a:pt x="0" y="100854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7069604">
            <a:off x="10709007" y="5000238"/>
            <a:ext cx="8439886" cy="6372114"/>
          </a:xfrm>
          <a:custGeom>
            <a:avLst/>
            <a:gdLst/>
            <a:ahLst/>
            <a:cxnLst/>
            <a:rect r="r" b="b" t="t" l="l"/>
            <a:pathLst>
              <a:path h="6372114" w="8439886">
                <a:moveTo>
                  <a:pt x="0" y="0"/>
                </a:moveTo>
                <a:lnTo>
                  <a:pt x="8439886" y="0"/>
                </a:lnTo>
                <a:lnTo>
                  <a:pt x="8439886" y="6372114"/>
                </a:lnTo>
                <a:lnTo>
                  <a:pt x="0" y="63721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644433" y="-287753"/>
            <a:ext cx="5241799" cy="3616841"/>
          </a:xfrm>
          <a:custGeom>
            <a:avLst/>
            <a:gdLst/>
            <a:ahLst/>
            <a:cxnLst/>
            <a:rect r="r" b="b" t="t" l="l"/>
            <a:pathLst>
              <a:path h="3616841" w="5241799">
                <a:moveTo>
                  <a:pt x="0" y="0"/>
                </a:moveTo>
                <a:lnTo>
                  <a:pt x="5241798" y="0"/>
                </a:lnTo>
                <a:lnTo>
                  <a:pt x="5241798" y="3616841"/>
                </a:lnTo>
                <a:lnTo>
                  <a:pt x="0" y="36168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12506572" y="196360"/>
            <a:ext cx="3959360" cy="3761392"/>
          </a:xfrm>
          <a:custGeom>
            <a:avLst/>
            <a:gdLst/>
            <a:ahLst/>
            <a:cxnLst/>
            <a:rect r="r" b="b" t="t" l="l"/>
            <a:pathLst>
              <a:path h="3761392" w="3959360">
                <a:moveTo>
                  <a:pt x="0" y="0"/>
                </a:moveTo>
                <a:lnTo>
                  <a:pt x="3959360" y="0"/>
                </a:lnTo>
                <a:lnTo>
                  <a:pt x="3959360" y="3761392"/>
                </a:lnTo>
                <a:lnTo>
                  <a:pt x="0" y="37613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6" id="6"/>
          <p:cNvSpPr txBox="true"/>
          <p:nvPr/>
        </p:nvSpPr>
        <p:spPr>
          <a:xfrm rot="0">
            <a:off x="1451457" y="2098880"/>
            <a:ext cx="9833822" cy="1950720"/>
          </a:xfrm>
          <a:prstGeom prst="rect">
            <a:avLst/>
          </a:prstGeom>
        </p:spPr>
        <p:txBody>
          <a:bodyPr anchor="t" rtlCol="false" tIns="0" lIns="0" bIns="0" rIns="0">
            <a:spAutoFit/>
          </a:bodyPr>
          <a:lstStyle/>
          <a:p>
            <a:pPr algn="l">
              <a:lnSpc>
                <a:spcPts val="7440"/>
              </a:lnSpc>
            </a:pPr>
            <a:r>
              <a:rPr lang="en-US" sz="8000" b="true">
                <a:solidFill>
                  <a:srgbClr val="373737"/>
                </a:solidFill>
                <a:latin typeface="Cerebri Heavy"/>
                <a:ea typeface="Cerebri Heavy"/>
                <a:cs typeface="Cerebri Heavy"/>
                <a:sym typeface="Cerebri Heavy"/>
              </a:rPr>
              <a:t>The Story of River Babies</a:t>
            </a:r>
          </a:p>
        </p:txBody>
      </p:sp>
      <p:sp>
        <p:nvSpPr>
          <p:cNvPr name="TextBox 7" id="7"/>
          <p:cNvSpPr txBox="true"/>
          <p:nvPr/>
        </p:nvSpPr>
        <p:spPr>
          <a:xfrm rot="0">
            <a:off x="1028700" y="4254010"/>
            <a:ext cx="15809241" cy="5091295"/>
          </a:xfrm>
          <a:prstGeom prst="rect">
            <a:avLst/>
          </a:prstGeom>
        </p:spPr>
        <p:txBody>
          <a:bodyPr anchor="t" rtlCol="false" tIns="0" lIns="0" bIns="0" rIns="0">
            <a:spAutoFit/>
          </a:bodyPr>
          <a:lstStyle/>
          <a:p>
            <a:pPr algn="l">
              <a:lnSpc>
                <a:spcPts val="3718"/>
              </a:lnSpc>
            </a:pPr>
            <a:r>
              <a:rPr lang="en-US" sz="2655">
                <a:solidFill>
                  <a:srgbClr val="373737"/>
                </a:solidFill>
                <a:latin typeface="Cerebri"/>
                <a:ea typeface="Cerebri"/>
                <a:cs typeface="Cerebri"/>
                <a:sym typeface="Cerebri"/>
              </a:rPr>
              <a:t>One summer in the village, the people in the town gathered for a picnic. As they leisurely shared food and conversation, someone noticed a baby in the river, struggling and crying. The baby was going to drown! </a:t>
            </a:r>
          </a:p>
          <a:p>
            <a:pPr algn="l">
              <a:lnSpc>
                <a:spcPts val="3718"/>
              </a:lnSpc>
            </a:pPr>
            <a:r>
              <a:rPr lang="en-US" sz="2655">
                <a:solidFill>
                  <a:srgbClr val="373737"/>
                </a:solidFill>
                <a:latin typeface="Cerebri"/>
                <a:ea typeface="Cerebri"/>
                <a:cs typeface="Cerebri"/>
                <a:sym typeface="Cerebri"/>
              </a:rPr>
              <a:t>Someone rushed to save the baby. Then, they noticed another screaming baby in the river, and they pulled that baby out. Soon, more babies were seen drowning in the river, and the townspeople were pulling them out as fast as they could. It took great effort, and they began to organize their activities in order to save the babies as they came down the river. As everyone else was busy in the rescue efforts to save the babies, two of the townspeople started to run away along the shore of the river.</a:t>
            </a:r>
          </a:p>
          <a:p>
            <a:pPr algn="l">
              <a:lnSpc>
                <a:spcPts val="3718"/>
              </a:lnSpc>
            </a:pPr>
            <a:r>
              <a:rPr lang="en-US" sz="2655">
                <a:solidFill>
                  <a:srgbClr val="373737"/>
                </a:solidFill>
                <a:latin typeface="Cerebri"/>
                <a:ea typeface="Cerebri"/>
                <a:cs typeface="Cerebri"/>
                <a:sym typeface="Cerebri"/>
              </a:rPr>
              <a:t>"Where are you going?" shouted one of the rescuers. "We need you here to help us save these babies!"</a:t>
            </a:r>
          </a:p>
          <a:p>
            <a:pPr algn="l">
              <a:lnSpc>
                <a:spcPts val="3718"/>
              </a:lnSpc>
            </a:pPr>
            <a:r>
              <a:rPr lang="en-US" sz="2655">
                <a:solidFill>
                  <a:srgbClr val="373737"/>
                </a:solidFill>
                <a:latin typeface="Cerebri"/>
                <a:ea typeface="Cerebri"/>
                <a:cs typeface="Cerebri"/>
                <a:sym typeface="Cerebri"/>
              </a:rPr>
              <a:t>"We are going upstream to stop whoever is throwing them in!"</a:t>
            </a:r>
          </a:p>
          <a:p>
            <a:pPr algn="l">
              <a:lnSpc>
                <a:spcPts val="3718"/>
              </a:lnSpc>
              <a:spcBef>
                <a:spcPct val="0"/>
              </a:spcBef>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0"/>
            <a:ext cx="1541355" cy="1586980"/>
          </a:xfrm>
          <a:custGeom>
            <a:avLst/>
            <a:gdLst/>
            <a:ahLst/>
            <a:cxnLst/>
            <a:rect r="r" b="b" t="t" l="l"/>
            <a:pathLst>
              <a:path h="1586980" w="1541355">
                <a:moveTo>
                  <a:pt x="0" y="0"/>
                </a:moveTo>
                <a:lnTo>
                  <a:pt x="1541355" y="0"/>
                </a:lnTo>
                <a:lnTo>
                  <a:pt x="1541355" y="1586980"/>
                </a:lnTo>
                <a:lnTo>
                  <a:pt x="0" y="15869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777233" y="8918979"/>
            <a:ext cx="1510767" cy="1304925"/>
          </a:xfrm>
          <a:custGeom>
            <a:avLst/>
            <a:gdLst/>
            <a:ahLst/>
            <a:cxnLst/>
            <a:rect r="r" b="b" t="t" l="l"/>
            <a:pathLst>
              <a:path h="1304925" w="1510767">
                <a:moveTo>
                  <a:pt x="0" y="0"/>
                </a:moveTo>
                <a:lnTo>
                  <a:pt x="1510767" y="0"/>
                </a:lnTo>
                <a:lnTo>
                  <a:pt x="1510767" y="1304925"/>
                </a:lnTo>
                <a:lnTo>
                  <a:pt x="0" y="1304925"/>
                </a:lnTo>
                <a:lnTo>
                  <a:pt x="0" y="0"/>
                </a:lnTo>
                <a:close/>
              </a:path>
            </a:pathLst>
          </a:custGeom>
          <a:blipFill>
            <a:blip r:embed="rId11"/>
            <a:stretch>
              <a:fillRect l="0" t="0" r="0" b="0"/>
            </a:stretch>
          </a:blipFill>
        </p:spPr>
      </p:sp>
      <p:sp>
        <p:nvSpPr>
          <p:cNvPr name="Freeform 8" id="8"/>
          <p:cNvSpPr/>
          <p:nvPr/>
        </p:nvSpPr>
        <p:spPr>
          <a:xfrm flipH="false" flipV="false" rot="1676235">
            <a:off x="15537547" y="415088"/>
            <a:ext cx="1238483" cy="1461337"/>
          </a:xfrm>
          <a:custGeom>
            <a:avLst/>
            <a:gdLst/>
            <a:ahLst/>
            <a:cxnLst/>
            <a:rect r="r" b="b" t="t" l="l"/>
            <a:pathLst>
              <a:path h="1461337" w="1238483">
                <a:moveTo>
                  <a:pt x="0" y="0"/>
                </a:moveTo>
                <a:lnTo>
                  <a:pt x="1238483" y="0"/>
                </a:lnTo>
                <a:lnTo>
                  <a:pt x="1238483" y="1461337"/>
                </a:lnTo>
                <a:lnTo>
                  <a:pt x="0" y="14613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9649569" y="2349356"/>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9417851" y="5269714"/>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13516488" y="2678274"/>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13563673" y="5761946"/>
            <a:ext cx="3055978" cy="2238504"/>
          </a:xfrm>
          <a:custGeom>
            <a:avLst/>
            <a:gdLst/>
            <a:ahLst/>
            <a:cxnLst/>
            <a:rect r="r" b="b" t="t" l="l"/>
            <a:pathLst>
              <a:path h="2238504" w="3055978">
                <a:moveTo>
                  <a:pt x="0" y="0"/>
                </a:moveTo>
                <a:lnTo>
                  <a:pt x="3055978" y="0"/>
                </a:lnTo>
                <a:lnTo>
                  <a:pt x="3055978" y="2238504"/>
                </a:lnTo>
                <a:lnTo>
                  <a:pt x="0" y="2238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265715" y="3030168"/>
            <a:ext cx="8532674" cy="4970283"/>
          </a:xfrm>
          <a:custGeom>
            <a:avLst/>
            <a:gdLst/>
            <a:ahLst/>
            <a:cxnLst/>
            <a:rect r="r" b="b" t="t" l="l"/>
            <a:pathLst>
              <a:path h="4970283" w="8532674">
                <a:moveTo>
                  <a:pt x="0" y="0"/>
                </a:moveTo>
                <a:lnTo>
                  <a:pt x="8532674" y="0"/>
                </a:lnTo>
                <a:lnTo>
                  <a:pt x="8532674" y="4970282"/>
                </a:lnTo>
                <a:lnTo>
                  <a:pt x="0" y="4970282"/>
                </a:lnTo>
                <a:lnTo>
                  <a:pt x="0" y="0"/>
                </a:lnTo>
                <a:close/>
              </a:path>
            </a:pathLst>
          </a:custGeom>
          <a:blipFill>
            <a:blip r:embed="rId16"/>
            <a:stretch>
              <a:fillRect l="0" t="0" r="0" b="0"/>
            </a:stretch>
          </a:blipFill>
        </p:spPr>
      </p:sp>
      <p:sp>
        <p:nvSpPr>
          <p:cNvPr name="TextBox 14" id="14"/>
          <p:cNvSpPr txBox="true"/>
          <p:nvPr/>
        </p:nvSpPr>
        <p:spPr>
          <a:xfrm rot="0">
            <a:off x="2116357" y="1269581"/>
            <a:ext cx="12928120" cy="1055756"/>
          </a:xfrm>
          <a:prstGeom prst="rect">
            <a:avLst/>
          </a:prstGeom>
        </p:spPr>
        <p:txBody>
          <a:bodyPr anchor="t" rtlCol="false" tIns="0" lIns="0" bIns="0" rIns="0">
            <a:spAutoFit/>
          </a:bodyPr>
          <a:lstStyle/>
          <a:p>
            <a:pPr algn="ctr">
              <a:lnSpc>
                <a:spcPts val="4092"/>
              </a:lnSpc>
            </a:pPr>
            <a:r>
              <a:rPr lang="en-US" b="true" sz="4400">
                <a:solidFill>
                  <a:srgbClr val="373737"/>
                </a:solidFill>
                <a:latin typeface="Cerebri Heavy"/>
                <a:ea typeface="Cerebri Heavy"/>
                <a:cs typeface="Cerebri Heavy"/>
                <a:sym typeface="Cerebri Heavy"/>
              </a:rPr>
              <a:t>The Language of Health → Counseling Framework</a:t>
            </a:r>
          </a:p>
        </p:txBody>
      </p:sp>
      <p:sp>
        <p:nvSpPr>
          <p:cNvPr name="TextBox 15" id="15"/>
          <p:cNvSpPr txBox="true"/>
          <p:nvPr/>
        </p:nvSpPr>
        <p:spPr>
          <a:xfrm rot="0">
            <a:off x="10112432" y="2832338"/>
            <a:ext cx="2130252" cy="1234440"/>
          </a:xfrm>
          <a:prstGeom prst="rect">
            <a:avLst/>
          </a:prstGeom>
        </p:spPr>
        <p:txBody>
          <a:bodyPr anchor="t" rtlCol="false" tIns="0" lIns="0" bIns="0" rIns="0">
            <a:spAutoFit/>
          </a:bodyPr>
          <a:lstStyle/>
          <a:p>
            <a:pPr algn="ctr">
              <a:lnSpc>
                <a:spcPts val="3359"/>
              </a:lnSpc>
              <a:spcBef>
                <a:spcPct val="0"/>
              </a:spcBef>
            </a:pPr>
            <a:r>
              <a:rPr lang="en-US" b="true" sz="2400">
                <a:solidFill>
                  <a:srgbClr val="373737"/>
                </a:solidFill>
                <a:latin typeface="Cerebri Heavy"/>
                <a:ea typeface="Cerebri Heavy"/>
                <a:cs typeface="Cerebri Heavy"/>
                <a:sym typeface="Cerebri Heavy"/>
              </a:rPr>
              <a:t>Weight-inclusive phrasing</a:t>
            </a:r>
          </a:p>
        </p:txBody>
      </p:sp>
      <p:sp>
        <p:nvSpPr>
          <p:cNvPr name="TextBox 16" id="16"/>
          <p:cNvSpPr txBox="true"/>
          <p:nvPr/>
        </p:nvSpPr>
        <p:spPr>
          <a:xfrm rot="0">
            <a:off x="9880714" y="5846312"/>
            <a:ext cx="2130252" cy="1234440"/>
          </a:xfrm>
          <a:prstGeom prst="rect">
            <a:avLst/>
          </a:prstGeom>
        </p:spPr>
        <p:txBody>
          <a:bodyPr anchor="t" rtlCol="false" tIns="0" lIns="0" bIns="0" rIns="0">
            <a:spAutoFit/>
          </a:bodyPr>
          <a:lstStyle/>
          <a:p>
            <a:pPr algn="ctr">
              <a:lnSpc>
                <a:spcPts val="3359"/>
              </a:lnSpc>
              <a:spcBef>
                <a:spcPct val="0"/>
              </a:spcBef>
            </a:pPr>
            <a:r>
              <a:rPr lang="en-US" b="true" sz="2400">
                <a:solidFill>
                  <a:srgbClr val="373737"/>
                </a:solidFill>
                <a:latin typeface="Cerebri Heavy"/>
                <a:ea typeface="Cerebri Heavy"/>
                <a:cs typeface="Cerebri Heavy"/>
                <a:sym typeface="Cerebri Heavy"/>
              </a:rPr>
              <a:t>Avoid moralizing language</a:t>
            </a:r>
          </a:p>
        </p:txBody>
      </p:sp>
      <p:sp>
        <p:nvSpPr>
          <p:cNvPr name="TextBox 17" id="17"/>
          <p:cNvSpPr txBox="true"/>
          <p:nvPr/>
        </p:nvSpPr>
        <p:spPr>
          <a:xfrm rot="0">
            <a:off x="14026537" y="3430508"/>
            <a:ext cx="2130252" cy="815340"/>
          </a:xfrm>
          <a:prstGeom prst="rect">
            <a:avLst/>
          </a:prstGeom>
        </p:spPr>
        <p:txBody>
          <a:bodyPr anchor="t" rtlCol="false" tIns="0" lIns="0" bIns="0" rIns="0">
            <a:spAutoFit/>
          </a:bodyPr>
          <a:lstStyle/>
          <a:p>
            <a:pPr algn="ctr">
              <a:lnSpc>
                <a:spcPts val="3359"/>
              </a:lnSpc>
              <a:spcBef>
                <a:spcPct val="0"/>
              </a:spcBef>
            </a:pPr>
            <a:r>
              <a:rPr lang="en-US" b="true" sz="2400">
                <a:solidFill>
                  <a:srgbClr val="373737"/>
                </a:solidFill>
                <a:latin typeface="Cerebri Heavy"/>
                <a:ea typeface="Cerebri Heavy"/>
                <a:cs typeface="Cerebri Heavy"/>
                <a:sym typeface="Cerebri Heavy"/>
              </a:rPr>
              <a:t>How to adapt materials</a:t>
            </a:r>
          </a:p>
        </p:txBody>
      </p:sp>
      <p:sp>
        <p:nvSpPr>
          <p:cNvPr name="TextBox 18" id="18"/>
          <p:cNvSpPr txBox="true"/>
          <p:nvPr/>
        </p:nvSpPr>
        <p:spPr>
          <a:xfrm rot="0">
            <a:off x="14026537" y="6350866"/>
            <a:ext cx="2130252" cy="1099185"/>
          </a:xfrm>
          <a:prstGeom prst="rect">
            <a:avLst/>
          </a:prstGeom>
        </p:spPr>
        <p:txBody>
          <a:bodyPr anchor="t" rtlCol="false" tIns="0" lIns="0" bIns="0" rIns="0">
            <a:spAutoFit/>
          </a:bodyPr>
          <a:lstStyle/>
          <a:p>
            <a:pPr algn="ctr">
              <a:lnSpc>
                <a:spcPts val="2940"/>
              </a:lnSpc>
              <a:spcBef>
                <a:spcPct val="0"/>
              </a:spcBef>
            </a:pPr>
            <a:r>
              <a:rPr lang="en-US" b="true" sz="2100">
                <a:solidFill>
                  <a:srgbClr val="373737"/>
                </a:solidFill>
                <a:latin typeface="Cerebri Heavy"/>
                <a:ea typeface="Cerebri Heavy"/>
                <a:cs typeface="Cerebri Heavy"/>
                <a:sym typeface="Cerebri Heavy"/>
              </a:rPr>
              <a:t>How to validate client experiences</a:t>
            </a:r>
          </a:p>
        </p:txBody>
      </p:sp>
      <p:sp>
        <p:nvSpPr>
          <p:cNvPr name="TextBox 19" id="19"/>
          <p:cNvSpPr txBox="true"/>
          <p:nvPr/>
        </p:nvSpPr>
        <p:spPr>
          <a:xfrm rot="0">
            <a:off x="10698779" y="9129454"/>
            <a:ext cx="4568612" cy="271145"/>
          </a:xfrm>
          <a:prstGeom prst="rect">
            <a:avLst/>
          </a:prstGeom>
        </p:spPr>
        <p:txBody>
          <a:bodyPr anchor="t" rtlCol="false" tIns="0" lIns="0" bIns="0" rIns="0">
            <a:spAutoFit/>
          </a:bodyPr>
          <a:lstStyle/>
          <a:p>
            <a:pPr algn="ctr">
              <a:lnSpc>
                <a:spcPts val="2380"/>
              </a:lnSpc>
              <a:spcBef>
                <a:spcPct val="0"/>
              </a:spcBef>
            </a:pPr>
            <a:r>
              <a:rPr lang="en-US" b="true" sz="1700">
                <a:solidFill>
                  <a:srgbClr val="373737"/>
                </a:solidFill>
                <a:latin typeface="Cerebri Heavy"/>
                <a:ea typeface="Cerebri Heavy"/>
                <a:cs typeface="Cerebri Heavy"/>
                <a:sym typeface="Cerebri Heavy"/>
              </a:rPr>
              <a:t>Source: The Language of Health</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34902" y="7462703"/>
            <a:ext cx="1630376" cy="2700924"/>
          </a:xfrm>
          <a:custGeom>
            <a:avLst/>
            <a:gdLst/>
            <a:ahLst/>
            <a:cxnLst/>
            <a:rect r="r" b="b" t="t" l="l"/>
            <a:pathLst>
              <a:path h="2700924" w="1630376">
                <a:moveTo>
                  <a:pt x="0" y="0"/>
                </a:moveTo>
                <a:lnTo>
                  <a:pt x="1630376" y="0"/>
                </a:lnTo>
                <a:lnTo>
                  <a:pt x="1630376" y="2700924"/>
                </a:lnTo>
                <a:lnTo>
                  <a:pt x="0" y="2700924"/>
                </a:lnTo>
                <a:lnTo>
                  <a:pt x="0" y="0"/>
                </a:lnTo>
                <a:close/>
              </a:path>
            </a:pathLst>
          </a:custGeom>
          <a:blipFill>
            <a:blip r:embed="rId4"/>
            <a:stretch>
              <a:fillRect l="0" t="0" r="0" b="0"/>
            </a:stretch>
          </a:blipFill>
        </p:spPr>
      </p:sp>
      <p:sp>
        <p:nvSpPr>
          <p:cNvPr name="TextBox 5" id="5"/>
          <p:cNvSpPr txBox="true"/>
          <p:nvPr/>
        </p:nvSpPr>
        <p:spPr>
          <a:xfrm rot="0">
            <a:off x="3934133" y="3217545"/>
            <a:ext cx="13815120" cy="5595620"/>
          </a:xfrm>
          <a:prstGeom prst="rect">
            <a:avLst/>
          </a:prstGeom>
        </p:spPr>
        <p:txBody>
          <a:bodyPr anchor="t" rtlCol="false" tIns="0" lIns="0" bIns="0" rIns="0">
            <a:spAutoFit/>
          </a:bodyPr>
          <a:lstStyle/>
          <a:p>
            <a:pPr algn="l" marL="690882" indent="-345441" lvl="1">
              <a:lnSpc>
                <a:spcPts val="4480"/>
              </a:lnSpc>
              <a:buFont typeface="Arial"/>
              <a:buChar char="•"/>
            </a:pPr>
            <a:r>
              <a:rPr lang="en-US" sz="3200">
                <a:solidFill>
                  <a:srgbClr val="373737"/>
                </a:solidFill>
                <a:latin typeface="Cerebri"/>
                <a:ea typeface="Cerebri"/>
                <a:cs typeface="Cerebri"/>
                <a:sym typeface="Cerebri"/>
              </a:rPr>
              <a:t>Asset framing is a powerful tool</a:t>
            </a:r>
          </a:p>
          <a:p>
            <a:pPr algn="l" marL="1381764" indent="-460588" lvl="2">
              <a:lnSpc>
                <a:spcPts val="4480"/>
              </a:lnSpc>
              <a:buFont typeface="Arial"/>
              <a:buChar char="⚬"/>
            </a:pPr>
            <a:r>
              <a:rPr lang="en-US" sz="3200">
                <a:solidFill>
                  <a:srgbClr val="373737"/>
                </a:solidFill>
                <a:latin typeface="Cerebri"/>
                <a:ea typeface="Cerebri"/>
                <a:cs typeface="Cerebri"/>
                <a:sym typeface="Cerebri"/>
              </a:rPr>
              <a:t>Shift from deficits → capacities</a:t>
            </a:r>
          </a:p>
          <a:p>
            <a:pPr algn="l" marL="690882" indent="-345441" lvl="1">
              <a:lnSpc>
                <a:spcPts val="4480"/>
              </a:lnSpc>
              <a:buFont typeface="Arial"/>
              <a:buChar char="•"/>
            </a:pPr>
            <a:r>
              <a:rPr lang="en-US" sz="3200">
                <a:solidFill>
                  <a:srgbClr val="373737"/>
                </a:solidFill>
                <a:latin typeface="Cerebri"/>
                <a:ea typeface="Cerebri"/>
                <a:cs typeface="Cerebri"/>
                <a:sym typeface="Cerebri"/>
              </a:rPr>
              <a:t>Focus on what clients ARE doing</a:t>
            </a:r>
          </a:p>
          <a:p>
            <a:pPr algn="l" marL="690882" indent="-345441" lvl="1">
              <a:lnSpc>
                <a:spcPts val="4480"/>
              </a:lnSpc>
              <a:buFont typeface="Arial"/>
              <a:buChar char="•"/>
            </a:pPr>
            <a:r>
              <a:rPr lang="en-US" sz="3200">
                <a:solidFill>
                  <a:srgbClr val="373737"/>
                </a:solidFill>
                <a:latin typeface="Cerebri"/>
                <a:ea typeface="Cerebri"/>
                <a:cs typeface="Cerebri"/>
                <a:sym typeface="Cerebri"/>
              </a:rPr>
              <a:t>Examples:</a:t>
            </a:r>
          </a:p>
          <a:p>
            <a:pPr algn="l" marL="1381764" indent="-460588" lvl="2">
              <a:lnSpc>
                <a:spcPts val="4480"/>
              </a:lnSpc>
              <a:buFont typeface="Arial"/>
              <a:buChar char="⚬"/>
            </a:pPr>
            <a:r>
              <a:rPr lang="en-US" sz="3200">
                <a:solidFill>
                  <a:srgbClr val="373737"/>
                </a:solidFill>
                <a:latin typeface="Cerebri"/>
                <a:ea typeface="Cerebri"/>
                <a:cs typeface="Cerebri"/>
                <a:sym typeface="Cerebri"/>
              </a:rPr>
              <a:t>“What’s been working for you lately?</a:t>
            </a:r>
          </a:p>
          <a:p>
            <a:pPr algn="l" marL="1381764" indent="-460588" lvl="2">
              <a:lnSpc>
                <a:spcPts val="4480"/>
              </a:lnSpc>
              <a:buFont typeface="Arial"/>
              <a:buChar char="⚬"/>
            </a:pPr>
            <a:r>
              <a:rPr lang="en-US" sz="3200">
                <a:solidFill>
                  <a:srgbClr val="373737"/>
                </a:solidFill>
                <a:latin typeface="Cerebri"/>
                <a:ea typeface="Cerebri"/>
                <a:cs typeface="Cerebri"/>
                <a:sym typeface="Cerebri"/>
              </a:rPr>
              <a:t>“What is one strength you bring to your health?”</a:t>
            </a:r>
          </a:p>
          <a:p>
            <a:pPr algn="l" marL="1381764" indent="-460588" lvl="2">
              <a:lnSpc>
                <a:spcPts val="4480"/>
              </a:lnSpc>
              <a:buFont typeface="Arial"/>
              <a:buChar char="⚬"/>
            </a:pPr>
            <a:r>
              <a:rPr lang="en-US" sz="3200">
                <a:solidFill>
                  <a:srgbClr val="373737"/>
                </a:solidFill>
                <a:latin typeface="Cerebri"/>
                <a:ea typeface="Cerebri"/>
                <a:cs typeface="Cerebri"/>
                <a:sym typeface="Cerebri"/>
              </a:rPr>
              <a:t>“I can tell you care about deeply about your health and your family.”</a:t>
            </a:r>
          </a:p>
          <a:p>
            <a:pPr algn="l" marL="1381764" indent="-460588" lvl="2">
              <a:lnSpc>
                <a:spcPts val="4480"/>
              </a:lnSpc>
              <a:buFont typeface="Arial"/>
              <a:buChar char="⚬"/>
            </a:pPr>
            <a:r>
              <a:rPr lang="en-US" sz="3200">
                <a:solidFill>
                  <a:srgbClr val="373737"/>
                </a:solidFill>
                <a:latin typeface="Cerebri"/>
                <a:ea typeface="Cerebri"/>
                <a:cs typeface="Cerebri"/>
                <a:sym typeface="Cerebri"/>
              </a:rPr>
              <a:t>“You are really in tune with your body.”</a:t>
            </a:r>
          </a:p>
          <a:p>
            <a:pPr algn="l" marL="1381764" indent="-460588" lvl="2">
              <a:lnSpc>
                <a:spcPts val="4480"/>
              </a:lnSpc>
              <a:buFont typeface="Arial"/>
              <a:buChar char="⚬"/>
            </a:pPr>
            <a:r>
              <a:rPr lang="en-US" sz="3200">
                <a:solidFill>
                  <a:srgbClr val="373737"/>
                </a:solidFill>
                <a:latin typeface="Cerebri"/>
                <a:ea typeface="Cerebri"/>
                <a:cs typeface="Cerebri"/>
                <a:sym typeface="Cerebri"/>
              </a:rPr>
              <a:t>“You get to decide what feels right for you.”</a:t>
            </a:r>
          </a:p>
          <a:p>
            <a:pPr algn="l" marL="1381764" indent="-460588" lvl="2">
              <a:lnSpc>
                <a:spcPts val="4480"/>
              </a:lnSpc>
              <a:buFont typeface="Arial"/>
              <a:buChar char="⚬"/>
            </a:pPr>
            <a:r>
              <a:rPr lang="en-US" sz="3200">
                <a:solidFill>
                  <a:srgbClr val="373737"/>
                </a:solidFill>
                <a:latin typeface="Cerebri"/>
                <a:ea typeface="Cerebri"/>
                <a:cs typeface="Cerebri"/>
                <a:sym typeface="Cerebri"/>
              </a:rPr>
              <a:t>“This is a very human response to stress and change.”</a:t>
            </a:r>
          </a:p>
        </p:txBody>
      </p:sp>
      <p:sp>
        <p:nvSpPr>
          <p:cNvPr name="TextBox 6" id="6"/>
          <p:cNvSpPr txBox="true"/>
          <p:nvPr/>
        </p:nvSpPr>
        <p:spPr>
          <a:xfrm rot="0">
            <a:off x="4252424" y="1218009"/>
            <a:ext cx="12164816" cy="1751838"/>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Strengths-Based Counseling in Practice</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0"/>
            <a:ext cx="1541355" cy="1586980"/>
          </a:xfrm>
          <a:custGeom>
            <a:avLst/>
            <a:gdLst/>
            <a:ahLst/>
            <a:cxnLst/>
            <a:rect r="r" b="b" t="t" l="l"/>
            <a:pathLst>
              <a:path h="1586980" w="1541355">
                <a:moveTo>
                  <a:pt x="0" y="0"/>
                </a:moveTo>
                <a:lnTo>
                  <a:pt x="1541355" y="0"/>
                </a:lnTo>
                <a:lnTo>
                  <a:pt x="1541355" y="1586980"/>
                </a:lnTo>
                <a:lnTo>
                  <a:pt x="0" y="15869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777233" y="8918979"/>
            <a:ext cx="1510767" cy="1304925"/>
          </a:xfrm>
          <a:custGeom>
            <a:avLst/>
            <a:gdLst/>
            <a:ahLst/>
            <a:cxnLst/>
            <a:rect r="r" b="b" t="t" l="l"/>
            <a:pathLst>
              <a:path h="1304925" w="1510767">
                <a:moveTo>
                  <a:pt x="0" y="0"/>
                </a:moveTo>
                <a:lnTo>
                  <a:pt x="1510767" y="0"/>
                </a:lnTo>
                <a:lnTo>
                  <a:pt x="1510767" y="1304925"/>
                </a:lnTo>
                <a:lnTo>
                  <a:pt x="0" y="1304925"/>
                </a:lnTo>
                <a:lnTo>
                  <a:pt x="0" y="0"/>
                </a:lnTo>
                <a:close/>
              </a:path>
            </a:pathLst>
          </a:custGeom>
          <a:blipFill>
            <a:blip r:embed="rId11"/>
            <a:stretch>
              <a:fillRect l="0" t="0" r="0" b="0"/>
            </a:stretch>
          </a:blipFill>
        </p:spPr>
      </p:sp>
      <p:sp>
        <p:nvSpPr>
          <p:cNvPr name="Freeform 8" id="8"/>
          <p:cNvSpPr/>
          <p:nvPr/>
        </p:nvSpPr>
        <p:spPr>
          <a:xfrm flipH="false" flipV="false" rot="1676235">
            <a:off x="15537547" y="415088"/>
            <a:ext cx="1238483" cy="1461337"/>
          </a:xfrm>
          <a:custGeom>
            <a:avLst/>
            <a:gdLst/>
            <a:ahLst/>
            <a:cxnLst/>
            <a:rect r="r" b="b" t="t" l="l"/>
            <a:pathLst>
              <a:path h="1461337" w="1238483">
                <a:moveTo>
                  <a:pt x="0" y="0"/>
                </a:moveTo>
                <a:lnTo>
                  <a:pt x="1238483" y="0"/>
                </a:lnTo>
                <a:lnTo>
                  <a:pt x="1238483" y="1461337"/>
                </a:lnTo>
                <a:lnTo>
                  <a:pt x="0" y="14613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2878124" y="4184601"/>
            <a:ext cx="10975957" cy="2016377"/>
          </a:xfrm>
          <a:prstGeom prst="rect">
            <a:avLst/>
          </a:prstGeom>
        </p:spPr>
        <p:txBody>
          <a:bodyPr anchor="t" rtlCol="false" tIns="0" lIns="0" bIns="0" rIns="0">
            <a:spAutoFit/>
          </a:bodyPr>
          <a:lstStyle/>
          <a:p>
            <a:pPr algn="l">
              <a:lnSpc>
                <a:spcPts val="4032"/>
              </a:lnSpc>
            </a:pPr>
            <a:r>
              <a:rPr lang="en-US" sz="2880">
                <a:solidFill>
                  <a:srgbClr val="373737"/>
                </a:solidFill>
                <a:latin typeface="Cerebri"/>
                <a:ea typeface="Cerebri"/>
                <a:cs typeface="Cerebri"/>
                <a:sym typeface="Cerebri"/>
              </a:rPr>
              <a:t>“Before we get started, I want you to know: my goal is not to focus on weight. I am here to support your overall health. Would it be okay if we talked about your energy, stress, sleep and relationship with food today instead of weight?”</a:t>
            </a:r>
          </a:p>
        </p:txBody>
      </p:sp>
      <p:sp>
        <p:nvSpPr>
          <p:cNvPr name="Freeform 10" id="10"/>
          <p:cNvSpPr/>
          <p:nvPr/>
        </p:nvSpPr>
        <p:spPr>
          <a:xfrm flipH="false" flipV="false" rot="0">
            <a:off x="-574878" y="6200978"/>
            <a:ext cx="3667316" cy="4114800"/>
          </a:xfrm>
          <a:custGeom>
            <a:avLst/>
            <a:gdLst/>
            <a:ahLst/>
            <a:cxnLst/>
            <a:rect r="r" b="b" t="t" l="l"/>
            <a:pathLst>
              <a:path h="4114800" w="3667316">
                <a:moveTo>
                  <a:pt x="0" y="0"/>
                </a:moveTo>
                <a:lnTo>
                  <a:pt x="3667316" y="0"/>
                </a:lnTo>
                <a:lnTo>
                  <a:pt x="3667316"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2177589" y="2693241"/>
            <a:ext cx="12928120" cy="541406"/>
          </a:xfrm>
          <a:prstGeom prst="rect">
            <a:avLst/>
          </a:prstGeom>
        </p:spPr>
        <p:txBody>
          <a:bodyPr anchor="t" rtlCol="false" tIns="0" lIns="0" bIns="0" rIns="0">
            <a:spAutoFit/>
          </a:bodyPr>
          <a:lstStyle/>
          <a:p>
            <a:pPr algn="ctr">
              <a:lnSpc>
                <a:spcPts val="4092"/>
              </a:lnSpc>
            </a:pPr>
            <a:r>
              <a:rPr lang="en-US" b="true" sz="4400">
                <a:solidFill>
                  <a:srgbClr val="373737"/>
                </a:solidFill>
                <a:latin typeface="Cerebri Heavy"/>
                <a:ea typeface="Cerebri Heavy"/>
                <a:cs typeface="Cerebri Heavy"/>
                <a:sym typeface="Cerebri Heavy"/>
              </a:rPr>
              <a:t>Sample Script: Weight-Inclusive Counseling</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664583">
            <a:off x="15078496" y="6624584"/>
            <a:ext cx="4721033" cy="5985461"/>
          </a:xfrm>
          <a:custGeom>
            <a:avLst/>
            <a:gdLst/>
            <a:ahLst/>
            <a:cxnLst/>
            <a:rect r="r" b="b" t="t" l="l"/>
            <a:pathLst>
              <a:path h="5985461" w="4721033">
                <a:moveTo>
                  <a:pt x="0" y="0"/>
                </a:moveTo>
                <a:lnTo>
                  <a:pt x="4721033" y="0"/>
                </a:lnTo>
                <a:lnTo>
                  <a:pt x="4721033" y="5985461"/>
                </a:lnTo>
                <a:lnTo>
                  <a:pt x="0" y="59854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82164">
            <a:off x="-1331816" y="6975120"/>
            <a:ext cx="4721033" cy="5985461"/>
          </a:xfrm>
          <a:custGeom>
            <a:avLst/>
            <a:gdLst/>
            <a:ahLst/>
            <a:cxnLst/>
            <a:rect r="r" b="b" t="t" l="l"/>
            <a:pathLst>
              <a:path h="5985461" w="4721033">
                <a:moveTo>
                  <a:pt x="0" y="0"/>
                </a:moveTo>
                <a:lnTo>
                  <a:pt x="4721032" y="0"/>
                </a:lnTo>
                <a:lnTo>
                  <a:pt x="4721032" y="5985462"/>
                </a:lnTo>
                <a:lnTo>
                  <a:pt x="0" y="5985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4031954">
            <a:off x="5925389" y="8453942"/>
            <a:ext cx="3158109" cy="4114800"/>
          </a:xfrm>
          <a:custGeom>
            <a:avLst/>
            <a:gdLst/>
            <a:ahLst/>
            <a:cxnLst/>
            <a:rect r="r" b="b" t="t" l="l"/>
            <a:pathLst>
              <a:path h="4114800" w="3158109">
                <a:moveTo>
                  <a:pt x="0" y="0"/>
                </a:moveTo>
                <a:lnTo>
                  <a:pt x="3158109" y="0"/>
                </a:lnTo>
                <a:lnTo>
                  <a:pt x="315810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013002" y="8918979"/>
            <a:ext cx="3279113" cy="963239"/>
          </a:xfrm>
          <a:custGeom>
            <a:avLst/>
            <a:gdLst/>
            <a:ahLst/>
            <a:cxnLst/>
            <a:rect r="r" b="b" t="t" l="l"/>
            <a:pathLst>
              <a:path h="963239" w="3279113">
                <a:moveTo>
                  <a:pt x="0" y="0"/>
                </a:moveTo>
                <a:lnTo>
                  <a:pt x="3279113" y="0"/>
                </a:lnTo>
                <a:lnTo>
                  <a:pt x="3279113" y="963239"/>
                </a:lnTo>
                <a:lnTo>
                  <a:pt x="0" y="9632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0"/>
            <a:ext cx="1541355" cy="1586980"/>
          </a:xfrm>
          <a:custGeom>
            <a:avLst/>
            <a:gdLst/>
            <a:ahLst/>
            <a:cxnLst/>
            <a:rect r="r" b="b" t="t" l="l"/>
            <a:pathLst>
              <a:path h="1586980" w="1541355">
                <a:moveTo>
                  <a:pt x="0" y="0"/>
                </a:moveTo>
                <a:lnTo>
                  <a:pt x="1541355" y="0"/>
                </a:lnTo>
                <a:lnTo>
                  <a:pt x="1541355" y="1586980"/>
                </a:lnTo>
                <a:lnTo>
                  <a:pt x="0" y="15869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777233" y="8918979"/>
            <a:ext cx="1510767" cy="1304925"/>
          </a:xfrm>
          <a:custGeom>
            <a:avLst/>
            <a:gdLst/>
            <a:ahLst/>
            <a:cxnLst/>
            <a:rect r="r" b="b" t="t" l="l"/>
            <a:pathLst>
              <a:path h="1304925" w="1510767">
                <a:moveTo>
                  <a:pt x="0" y="0"/>
                </a:moveTo>
                <a:lnTo>
                  <a:pt x="1510767" y="0"/>
                </a:lnTo>
                <a:lnTo>
                  <a:pt x="1510767" y="1304925"/>
                </a:lnTo>
                <a:lnTo>
                  <a:pt x="0" y="1304925"/>
                </a:lnTo>
                <a:lnTo>
                  <a:pt x="0" y="0"/>
                </a:lnTo>
                <a:close/>
              </a:path>
            </a:pathLst>
          </a:custGeom>
          <a:blipFill>
            <a:blip r:embed="rId11"/>
            <a:stretch>
              <a:fillRect l="0" t="0" r="0" b="0"/>
            </a:stretch>
          </a:blipFill>
        </p:spPr>
      </p:sp>
      <p:sp>
        <p:nvSpPr>
          <p:cNvPr name="Freeform 8" id="8"/>
          <p:cNvSpPr/>
          <p:nvPr/>
        </p:nvSpPr>
        <p:spPr>
          <a:xfrm flipH="false" flipV="false" rot="1676235">
            <a:off x="15537547" y="415088"/>
            <a:ext cx="1238483" cy="1461337"/>
          </a:xfrm>
          <a:custGeom>
            <a:avLst/>
            <a:gdLst/>
            <a:ahLst/>
            <a:cxnLst/>
            <a:rect r="r" b="b" t="t" l="l"/>
            <a:pathLst>
              <a:path h="1461337" w="1238483">
                <a:moveTo>
                  <a:pt x="0" y="0"/>
                </a:moveTo>
                <a:lnTo>
                  <a:pt x="1238483" y="0"/>
                </a:lnTo>
                <a:lnTo>
                  <a:pt x="1238483" y="1461337"/>
                </a:lnTo>
                <a:lnTo>
                  <a:pt x="0" y="14613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1156398">
            <a:off x="7678671" y="1308043"/>
            <a:ext cx="1451404" cy="855009"/>
          </a:xfrm>
          <a:custGeom>
            <a:avLst/>
            <a:gdLst/>
            <a:ahLst/>
            <a:cxnLst/>
            <a:rect r="r" b="b" t="t" l="l"/>
            <a:pathLst>
              <a:path h="855009" w="1451404">
                <a:moveTo>
                  <a:pt x="0" y="0"/>
                </a:moveTo>
                <a:lnTo>
                  <a:pt x="1451404" y="0"/>
                </a:lnTo>
                <a:lnTo>
                  <a:pt x="1451404" y="855008"/>
                </a:lnTo>
                <a:lnTo>
                  <a:pt x="0" y="8550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2332204" y="3422216"/>
            <a:ext cx="12144337" cy="4556868"/>
          </a:xfrm>
          <a:prstGeom prst="rect">
            <a:avLst/>
          </a:prstGeom>
        </p:spPr>
        <p:txBody>
          <a:bodyPr anchor="t" rtlCol="false" tIns="0" lIns="0" bIns="0" rIns="0">
            <a:spAutoFit/>
          </a:bodyPr>
          <a:lstStyle/>
          <a:p>
            <a:pPr algn="l" marL="621907" indent="-310954" lvl="1">
              <a:lnSpc>
                <a:spcPts val="4032"/>
              </a:lnSpc>
              <a:buFont typeface="Arial"/>
              <a:buChar char="•"/>
            </a:pPr>
            <a:r>
              <a:rPr lang="en-US" sz="2880">
                <a:solidFill>
                  <a:srgbClr val="373737"/>
                </a:solidFill>
                <a:latin typeface="Cerebri"/>
                <a:ea typeface="Cerebri"/>
                <a:cs typeface="Cerebri"/>
                <a:sym typeface="Cerebri"/>
              </a:rPr>
              <a:t>Expand provider thinking</a:t>
            </a:r>
          </a:p>
          <a:p>
            <a:pPr algn="l" marL="621907" indent="-310954" lvl="1">
              <a:lnSpc>
                <a:spcPts val="4032"/>
              </a:lnSpc>
              <a:buFont typeface="Arial"/>
              <a:buChar char="•"/>
            </a:pPr>
            <a:r>
              <a:rPr lang="en-US" sz="2880">
                <a:solidFill>
                  <a:srgbClr val="373737"/>
                </a:solidFill>
                <a:latin typeface="Cerebri"/>
                <a:ea typeface="Cerebri"/>
                <a:cs typeface="Cerebri"/>
                <a:sym typeface="Cerebri"/>
              </a:rPr>
              <a:t>Examples of non-weight outcomes:</a:t>
            </a:r>
          </a:p>
          <a:p>
            <a:pPr algn="l" marL="1243814" indent="-414605" lvl="2">
              <a:lnSpc>
                <a:spcPts val="4032"/>
              </a:lnSpc>
              <a:buFont typeface="Arial"/>
              <a:buChar char="⚬"/>
            </a:pPr>
            <a:r>
              <a:rPr lang="en-US" sz="2880">
                <a:solidFill>
                  <a:srgbClr val="373737"/>
                </a:solidFill>
                <a:latin typeface="Cerebri"/>
                <a:ea typeface="Cerebri"/>
                <a:cs typeface="Cerebri"/>
                <a:sym typeface="Cerebri"/>
              </a:rPr>
              <a:t>Blood pressure patterns</a:t>
            </a:r>
          </a:p>
          <a:p>
            <a:pPr algn="l" marL="1243814" indent="-414605" lvl="2">
              <a:lnSpc>
                <a:spcPts val="4032"/>
              </a:lnSpc>
              <a:buFont typeface="Arial"/>
              <a:buChar char="⚬"/>
            </a:pPr>
            <a:r>
              <a:rPr lang="en-US" sz="2880">
                <a:solidFill>
                  <a:srgbClr val="373737"/>
                </a:solidFill>
                <a:latin typeface="Cerebri"/>
                <a:ea typeface="Cerebri"/>
                <a:cs typeface="Cerebri"/>
                <a:sym typeface="Cerebri"/>
              </a:rPr>
              <a:t>A1C/glucose trends</a:t>
            </a:r>
          </a:p>
          <a:p>
            <a:pPr algn="l" marL="1243814" indent="-414605" lvl="2">
              <a:lnSpc>
                <a:spcPts val="4032"/>
              </a:lnSpc>
              <a:buFont typeface="Arial"/>
              <a:buChar char="⚬"/>
            </a:pPr>
            <a:r>
              <a:rPr lang="en-US" sz="2880">
                <a:solidFill>
                  <a:srgbClr val="373737"/>
                </a:solidFill>
                <a:latin typeface="Cerebri"/>
                <a:ea typeface="Cerebri"/>
                <a:cs typeface="Cerebri"/>
                <a:sym typeface="Cerebri"/>
              </a:rPr>
              <a:t>Mobility and joint comfort</a:t>
            </a:r>
          </a:p>
          <a:p>
            <a:pPr algn="l" marL="1243814" indent="-414605" lvl="2">
              <a:lnSpc>
                <a:spcPts val="4032"/>
              </a:lnSpc>
              <a:buFont typeface="Arial"/>
              <a:buChar char="⚬"/>
            </a:pPr>
            <a:r>
              <a:rPr lang="en-US" sz="2880">
                <a:solidFill>
                  <a:srgbClr val="373737"/>
                </a:solidFill>
                <a:latin typeface="Cerebri"/>
                <a:ea typeface="Cerebri"/>
                <a:cs typeface="Cerebri"/>
                <a:sym typeface="Cerebri"/>
              </a:rPr>
              <a:t>Energy levels</a:t>
            </a:r>
          </a:p>
          <a:p>
            <a:pPr algn="l" marL="1243814" indent="-414605" lvl="2">
              <a:lnSpc>
                <a:spcPts val="4032"/>
              </a:lnSpc>
              <a:buFont typeface="Arial"/>
              <a:buChar char="⚬"/>
            </a:pPr>
            <a:r>
              <a:rPr lang="en-US" sz="2880">
                <a:solidFill>
                  <a:srgbClr val="373737"/>
                </a:solidFill>
                <a:latin typeface="Cerebri"/>
                <a:ea typeface="Cerebri"/>
                <a:cs typeface="Cerebri"/>
                <a:sym typeface="Cerebri"/>
              </a:rPr>
              <a:t>Mood and sleep</a:t>
            </a:r>
          </a:p>
          <a:p>
            <a:pPr algn="l" marL="1243814" indent="-414605" lvl="2">
              <a:lnSpc>
                <a:spcPts val="4032"/>
              </a:lnSpc>
              <a:buFont typeface="Arial"/>
              <a:buChar char="⚬"/>
            </a:pPr>
            <a:r>
              <a:rPr lang="en-US" sz="2880">
                <a:solidFill>
                  <a:srgbClr val="373737"/>
                </a:solidFill>
                <a:latin typeface="Cerebri"/>
                <a:ea typeface="Cerebri"/>
                <a:cs typeface="Cerebri"/>
                <a:sym typeface="Cerebri"/>
              </a:rPr>
              <a:t>Food security and confidence</a:t>
            </a:r>
          </a:p>
          <a:p>
            <a:pPr algn="l" marL="1243814" indent="-414605" lvl="2">
              <a:lnSpc>
                <a:spcPts val="4032"/>
              </a:lnSpc>
              <a:buFont typeface="Arial"/>
              <a:buChar char="⚬"/>
            </a:pPr>
            <a:r>
              <a:rPr lang="en-US" sz="2880">
                <a:solidFill>
                  <a:srgbClr val="373737"/>
                </a:solidFill>
                <a:latin typeface="Cerebri"/>
                <a:ea typeface="Cerebri"/>
                <a:cs typeface="Cerebri"/>
                <a:sym typeface="Cerebri"/>
              </a:rPr>
              <a:t>Medication tolerability</a:t>
            </a:r>
          </a:p>
        </p:txBody>
      </p:sp>
      <p:sp>
        <p:nvSpPr>
          <p:cNvPr name="Freeform 11" id="11"/>
          <p:cNvSpPr/>
          <p:nvPr/>
        </p:nvSpPr>
        <p:spPr>
          <a:xfrm flipH="false" flipV="false" rot="910943">
            <a:off x="12928882" y="4986620"/>
            <a:ext cx="2145030" cy="2234407"/>
          </a:xfrm>
          <a:custGeom>
            <a:avLst/>
            <a:gdLst/>
            <a:ahLst/>
            <a:cxnLst/>
            <a:rect r="r" b="b" t="t" l="l"/>
            <a:pathLst>
              <a:path h="2234407" w="2145030">
                <a:moveTo>
                  <a:pt x="0" y="0"/>
                </a:moveTo>
                <a:lnTo>
                  <a:pt x="2145031" y="0"/>
                </a:lnTo>
                <a:lnTo>
                  <a:pt x="2145031" y="2234406"/>
                </a:lnTo>
                <a:lnTo>
                  <a:pt x="0" y="22344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2" id="12"/>
          <p:cNvSpPr txBox="true"/>
          <p:nvPr/>
        </p:nvSpPr>
        <p:spPr>
          <a:xfrm rot="0">
            <a:off x="2116357" y="1279106"/>
            <a:ext cx="4784174" cy="1241684"/>
          </a:xfrm>
          <a:prstGeom prst="rect">
            <a:avLst/>
          </a:prstGeom>
        </p:spPr>
        <p:txBody>
          <a:bodyPr anchor="t" rtlCol="false" tIns="0" lIns="0" bIns="0" rIns="0">
            <a:spAutoFit/>
          </a:bodyPr>
          <a:lstStyle/>
          <a:p>
            <a:pPr algn="ctr">
              <a:lnSpc>
                <a:spcPts val="4743"/>
              </a:lnSpc>
            </a:pPr>
            <a:r>
              <a:rPr lang="en-US" b="true" sz="5100">
                <a:solidFill>
                  <a:srgbClr val="373737"/>
                </a:solidFill>
                <a:latin typeface="Cerebri Heavy"/>
                <a:ea typeface="Cerebri Heavy"/>
                <a:cs typeface="Cerebri Heavy"/>
                <a:sym typeface="Cerebri Heavy"/>
              </a:rPr>
              <a:t>Shifting the Focus</a:t>
            </a:r>
          </a:p>
        </p:txBody>
      </p:sp>
      <p:sp>
        <p:nvSpPr>
          <p:cNvPr name="TextBox 13" id="13"/>
          <p:cNvSpPr txBox="true"/>
          <p:nvPr/>
        </p:nvSpPr>
        <p:spPr>
          <a:xfrm rot="0">
            <a:off x="10590374" y="926840"/>
            <a:ext cx="4677017" cy="1841759"/>
          </a:xfrm>
          <a:prstGeom prst="rect">
            <a:avLst/>
          </a:prstGeom>
        </p:spPr>
        <p:txBody>
          <a:bodyPr anchor="t" rtlCol="false" tIns="0" lIns="0" bIns="0" rIns="0">
            <a:spAutoFit/>
          </a:bodyPr>
          <a:lstStyle/>
          <a:p>
            <a:pPr algn="ctr">
              <a:lnSpc>
                <a:spcPts val="4743"/>
              </a:lnSpc>
            </a:pPr>
            <a:r>
              <a:rPr lang="en-US" b="true" sz="5100">
                <a:solidFill>
                  <a:srgbClr val="373737"/>
                </a:solidFill>
                <a:latin typeface="Cerebri Heavy"/>
                <a:ea typeface="Cerebri Heavy"/>
                <a:cs typeface="Cerebri Heavy"/>
                <a:sym typeface="Cerebri Heavy"/>
              </a:rPr>
              <a:t>Health Beyond the Scale</a:t>
            </a:r>
          </a:p>
        </p:txBody>
      </p:sp>
      <p:sp>
        <p:nvSpPr>
          <p:cNvPr name="TextBox 14" id="14"/>
          <p:cNvSpPr txBox="true"/>
          <p:nvPr/>
        </p:nvSpPr>
        <p:spPr>
          <a:xfrm rot="0">
            <a:off x="6220712" y="2803831"/>
            <a:ext cx="4538662" cy="396240"/>
          </a:xfrm>
          <a:prstGeom prst="rect">
            <a:avLst/>
          </a:prstGeom>
        </p:spPr>
        <p:txBody>
          <a:bodyPr anchor="t" rtlCol="false" tIns="0" lIns="0" bIns="0" rIns="0">
            <a:spAutoFit/>
          </a:bodyPr>
          <a:lstStyle/>
          <a:p>
            <a:pPr algn="ctr">
              <a:lnSpc>
                <a:spcPts val="3359"/>
              </a:lnSpc>
              <a:spcBef>
                <a:spcPct val="0"/>
              </a:spcBef>
            </a:pPr>
            <a:r>
              <a:rPr lang="en-US" b="true" sz="2400" i="true">
                <a:solidFill>
                  <a:srgbClr val="373737"/>
                </a:solidFill>
                <a:latin typeface="Cerebri Heavy Italics"/>
                <a:ea typeface="Cerebri Heavy Italics"/>
                <a:cs typeface="Cerebri Heavy Italics"/>
                <a:sym typeface="Cerebri Heavy Italics"/>
              </a:rPr>
              <a:t>“Health is multi-dimensional”</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441469" y="3407078"/>
            <a:ext cx="13566279" cy="5851222"/>
          </a:xfrm>
          <a:prstGeom prst="rect">
            <a:avLst/>
          </a:prstGeom>
        </p:spPr>
        <p:txBody>
          <a:bodyPr anchor="t" rtlCol="false" tIns="0" lIns="0" bIns="0" rIns="0">
            <a:spAutoFit/>
          </a:bodyPr>
          <a:lstStyle/>
          <a:p>
            <a:pPr algn="l" marL="769019" indent="-384510" lvl="1">
              <a:lnSpc>
                <a:spcPts val="4986"/>
              </a:lnSpc>
              <a:buFont typeface="Arial"/>
              <a:buChar char="•"/>
            </a:pPr>
            <a:r>
              <a:rPr lang="en-US" sz="3561">
                <a:solidFill>
                  <a:srgbClr val="373737"/>
                </a:solidFill>
                <a:latin typeface="Cerebri"/>
                <a:ea typeface="Cerebri"/>
                <a:cs typeface="Cerebri"/>
                <a:sym typeface="Cerebri"/>
              </a:rPr>
              <a:t>AZ Department of Health Services Language of Health</a:t>
            </a:r>
          </a:p>
          <a:p>
            <a:pPr algn="l" marL="769019" indent="-384510" lvl="1">
              <a:lnSpc>
                <a:spcPts val="4986"/>
              </a:lnSpc>
              <a:buFont typeface="Arial"/>
              <a:buChar char="•"/>
            </a:pPr>
            <a:r>
              <a:rPr lang="en-US" sz="3561">
                <a:solidFill>
                  <a:srgbClr val="373737"/>
                </a:solidFill>
                <a:latin typeface="Cerebri"/>
                <a:ea typeface="Cerebri"/>
                <a:cs typeface="Cerebri"/>
                <a:sym typeface="Cerebri"/>
              </a:rPr>
              <a:t>SAHMSA</a:t>
            </a:r>
          </a:p>
          <a:p>
            <a:pPr algn="l" marL="769019" indent="-384510" lvl="1">
              <a:lnSpc>
                <a:spcPts val="4986"/>
              </a:lnSpc>
              <a:buFont typeface="Arial"/>
              <a:buChar char="•"/>
            </a:pPr>
            <a:r>
              <a:rPr lang="en-US" sz="3561">
                <a:solidFill>
                  <a:srgbClr val="373737"/>
                </a:solidFill>
                <a:latin typeface="Cerebri"/>
                <a:ea typeface="Cerebri"/>
                <a:cs typeface="Cerebri"/>
                <a:sym typeface="Cerebri"/>
              </a:rPr>
              <a:t>Leah's Pantry for Curriculums &amp; Trauma Informed PSE Trainings</a:t>
            </a:r>
          </a:p>
          <a:p>
            <a:pPr algn="l" marL="769019" indent="-384510" lvl="1">
              <a:lnSpc>
                <a:spcPts val="4986"/>
              </a:lnSpc>
              <a:buFont typeface="Arial"/>
              <a:buChar char="•"/>
            </a:pPr>
            <a:r>
              <a:rPr lang="en-US" sz="3561">
                <a:solidFill>
                  <a:srgbClr val="373737"/>
                </a:solidFill>
                <a:latin typeface="Cerebri"/>
                <a:ea typeface="Cerebri"/>
                <a:cs typeface="Cerebri"/>
                <a:sym typeface="Cerebri"/>
              </a:rPr>
              <a:t>HAES Health Sheets</a:t>
            </a:r>
          </a:p>
          <a:p>
            <a:pPr algn="l" marL="769019" indent="-384510" lvl="1">
              <a:lnSpc>
                <a:spcPts val="4986"/>
              </a:lnSpc>
              <a:buFont typeface="Arial"/>
              <a:buChar char="•"/>
            </a:pPr>
            <a:r>
              <a:rPr lang="en-US" sz="3561">
                <a:solidFill>
                  <a:srgbClr val="373737"/>
                </a:solidFill>
                <a:latin typeface="Cerebri"/>
                <a:ea typeface="Cerebri"/>
                <a:cs typeface="Cerebri"/>
                <a:sym typeface="Cerebri"/>
              </a:rPr>
              <a:t>Arizona WIC Power of Our Words Resource Guide</a:t>
            </a:r>
          </a:p>
          <a:p>
            <a:pPr algn="l" marL="769019" indent="-384510" lvl="1">
              <a:lnSpc>
                <a:spcPts val="4986"/>
              </a:lnSpc>
              <a:buFont typeface="Arial"/>
              <a:buChar char="•"/>
            </a:pPr>
            <a:r>
              <a:rPr lang="en-US" sz="3561">
                <a:solidFill>
                  <a:srgbClr val="373737"/>
                </a:solidFill>
                <a:latin typeface="Cerebri"/>
                <a:ea typeface="Cerebri"/>
                <a:cs typeface="Cerebri"/>
                <a:sym typeface="Cerebri"/>
              </a:rPr>
              <a:t>Training Opportunities</a:t>
            </a:r>
          </a:p>
          <a:p>
            <a:pPr algn="l" marL="1278965" indent="-426322" lvl="2">
              <a:lnSpc>
                <a:spcPts val="4146"/>
              </a:lnSpc>
              <a:buFont typeface="Arial"/>
              <a:buChar char="⚬"/>
            </a:pPr>
            <a:r>
              <a:rPr lang="en-US" sz="2961">
                <a:solidFill>
                  <a:srgbClr val="373737"/>
                </a:solidFill>
                <a:latin typeface="Cerebri"/>
                <a:ea typeface="Cerebri"/>
                <a:cs typeface="Cerebri"/>
                <a:sym typeface="Cerebri"/>
              </a:rPr>
              <a:t>Taylor Aasand</a:t>
            </a:r>
          </a:p>
          <a:p>
            <a:pPr algn="l" marL="1278965" indent="-426322" lvl="2">
              <a:lnSpc>
                <a:spcPts val="4146"/>
              </a:lnSpc>
              <a:buFont typeface="Arial"/>
              <a:buChar char="⚬"/>
            </a:pPr>
            <a:r>
              <a:rPr lang="en-US" sz="2961">
                <a:solidFill>
                  <a:srgbClr val="373737"/>
                </a:solidFill>
                <a:latin typeface="Cerebri"/>
                <a:ea typeface="Cerebri"/>
                <a:cs typeface="Cerebri"/>
                <a:sym typeface="Cerebri"/>
              </a:rPr>
              <a:t>Ellyn Satter</a:t>
            </a:r>
          </a:p>
          <a:p>
            <a:pPr algn="l" marL="1278965" indent="-426322" lvl="2">
              <a:lnSpc>
                <a:spcPts val="4146"/>
              </a:lnSpc>
              <a:buFont typeface="Arial"/>
              <a:buChar char="⚬"/>
            </a:pPr>
            <a:r>
              <a:rPr lang="en-US" sz="2961">
                <a:solidFill>
                  <a:srgbClr val="373737"/>
                </a:solidFill>
                <a:latin typeface="Cerebri"/>
                <a:ea typeface="Cerebri"/>
                <a:cs typeface="Cerebri"/>
                <a:sym typeface="Cerebri"/>
              </a:rPr>
              <a:t>Leslie Schilling</a:t>
            </a:r>
          </a:p>
          <a:p>
            <a:pPr algn="l" marL="1278965" indent="-426322" lvl="2">
              <a:lnSpc>
                <a:spcPts val="4146"/>
              </a:lnSpc>
              <a:buFont typeface="Arial"/>
              <a:buChar char="⚬"/>
            </a:pPr>
            <a:r>
              <a:rPr lang="en-US" sz="2961">
                <a:solidFill>
                  <a:srgbClr val="373737"/>
                </a:solidFill>
                <a:latin typeface="Cerebri"/>
                <a:ea typeface="Cerebri"/>
                <a:cs typeface="Cerebri"/>
                <a:sym typeface="Cerebri"/>
              </a:rPr>
              <a:t>Michelle May</a:t>
            </a:r>
          </a:p>
        </p:txBody>
      </p:sp>
      <p:sp>
        <p:nvSpPr>
          <p:cNvPr name="Freeform 5" id="5"/>
          <p:cNvSpPr/>
          <p:nvPr/>
        </p:nvSpPr>
        <p:spPr>
          <a:xfrm flipH="false" flipV="false" rot="0">
            <a:off x="0" y="6172200"/>
            <a:ext cx="3441469" cy="4114800"/>
          </a:xfrm>
          <a:custGeom>
            <a:avLst/>
            <a:gdLst/>
            <a:ahLst/>
            <a:cxnLst/>
            <a:rect r="r" b="b" t="t" l="l"/>
            <a:pathLst>
              <a:path h="4114800" w="3441469">
                <a:moveTo>
                  <a:pt x="0" y="0"/>
                </a:moveTo>
                <a:lnTo>
                  <a:pt x="3441469" y="0"/>
                </a:lnTo>
                <a:lnTo>
                  <a:pt x="34414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252424" y="1218009"/>
            <a:ext cx="12164816" cy="1751838"/>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Resources that can help you do the work....</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820947" y="-606952"/>
            <a:ext cx="4809382" cy="4809382"/>
          </a:xfrm>
          <a:custGeom>
            <a:avLst/>
            <a:gdLst/>
            <a:ahLst/>
            <a:cxnLst/>
            <a:rect r="r" b="b" t="t" l="l"/>
            <a:pathLst>
              <a:path h="4809382" w="4809382">
                <a:moveTo>
                  <a:pt x="0" y="0"/>
                </a:moveTo>
                <a:lnTo>
                  <a:pt x="4809382" y="0"/>
                </a:lnTo>
                <a:lnTo>
                  <a:pt x="4809382" y="4809382"/>
                </a:lnTo>
                <a:lnTo>
                  <a:pt x="0" y="4809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829345" y="786411"/>
            <a:ext cx="2022655" cy="2022655"/>
          </a:xfrm>
          <a:custGeom>
            <a:avLst/>
            <a:gdLst/>
            <a:ahLst/>
            <a:cxnLst/>
            <a:rect r="r" b="b" t="t" l="l"/>
            <a:pathLst>
              <a:path h="2022655" w="2022655">
                <a:moveTo>
                  <a:pt x="0" y="0"/>
                </a:moveTo>
                <a:lnTo>
                  <a:pt x="2022655" y="0"/>
                </a:lnTo>
                <a:lnTo>
                  <a:pt x="2022655" y="2022655"/>
                </a:lnTo>
                <a:lnTo>
                  <a:pt x="0" y="20226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781051" y="4561205"/>
            <a:ext cx="12429976" cy="2223770"/>
          </a:xfrm>
          <a:prstGeom prst="rect">
            <a:avLst/>
          </a:prstGeom>
        </p:spPr>
        <p:txBody>
          <a:bodyPr anchor="t" rtlCol="false" tIns="0" lIns="0" bIns="0" rIns="0">
            <a:spAutoFit/>
          </a:bodyPr>
          <a:lstStyle/>
          <a:p>
            <a:pPr algn="l" marL="690882" indent="-345441" lvl="1">
              <a:lnSpc>
                <a:spcPts val="4480"/>
              </a:lnSpc>
              <a:buFont typeface="Arial"/>
              <a:buChar char="•"/>
            </a:pPr>
            <a:r>
              <a:rPr lang="en-US" sz="3200">
                <a:solidFill>
                  <a:srgbClr val="373737"/>
                </a:solidFill>
                <a:latin typeface="Cerebri"/>
                <a:ea typeface="Cerebri"/>
                <a:cs typeface="Cerebri"/>
                <a:sym typeface="Cerebri"/>
              </a:rPr>
              <a:t>Weight inclusive seating and equipment</a:t>
            </a:r>
          </a:p>
          <a:p>
            <a:pPr algn="l" marL="690882" indent="-345441" lvl="1">
              <a:lnSpc>
                <a:spcPts val="4480"/>
              </a:lnSpc>
              <a:buFont typeface="Arial"/>
              <a:buChar char="•"/>
            </a:pPr>
            <a:r>
              <a:rPr lang="en-US" sz="3200">
                <a:solidFill>
                  <a:srgbClr val="373737"/>
                </a:solidFill>
                <a:latin typeface="Cerebri"/>
                <a:ea typeface="Cerebri"/>
                <a:cs typeface="Cerebri"/>
                <a:sym typeface="Cerebri"/>
              </a:rPr>
              <a:t>Neutral scale practices (ask permission; optional blind weight)</a:t>
            </a:r>
          </a:p>
          <a:p>
            <a:pPr algn="l" marL="690882" indent="-345441" lvl="1">
              <a:lnSpc>
                <a:spcPts val="4480"/>
              </a:lnSpc>
              <a:buFont typeface="Arial"/>
              <a:buChar char="•"/>
            </a:pPr>
            <a:r>
              <a:rPr lang="en-US" sz="3200">
                <a:solidFill>
                  <a:srgbClr val="373737"/>
                </a:solidFill>
                <a:latin typeface="Cerebri"/>
                <a:ea typeface="Cerebri"/>
                <a:cs typeface="Cerebri"/>
                <a:sym typeface="Cerebri"/>
              </a:rPr>
              <a:t>Inclusive forms and imagery</a:t>
            </a:r>
          </a:p>
          <a:p>
            <a:pPr algn="l" marL="690882" indent="-345441" lvl="1">
              <a:lnSpc>
                <a:spcPts val="4480"/>
              </a:lnSpc>
              <a:buFont typeface="Arial"/>
              <a:buChar char="•"/>
            </a:pPr>
            <a:r>
              <a:rPr lang="en-US" sz="3200">
                <a:solidFill>
                  <a:srgbClr val="373737"/>
                </a:solidFill>
                <a:latin typeface="Cerebri"/>
                <a:ea typeface="Cerebri"/>
                <a:cs typeface="Cerebri"/>
                <a:sym typeface="Cerebri"/>
              </a:rPr>
              <a:t>Continuous learning and conversations with community partners</a:t>
            </a:r>
          </a:p>
        </p:txBody>
      </p:sp>
      <p:sp>
        <p:nvSpPr>
          <p:cNvPr name="Freeform 5" id="5"/>
          <p:cNvSpPr/>
          <p:nvPr/>
        </p:nvSpPr>
        <p:spPr>
          <a:xfrm flipH="false" flipV="false" rot="0">
            <a:off x="-300639" y="7200900"/>
            <a:ext cx="4775397" cy="3086100"/>
          </a:xfrm>
          <a:custGeom>
            <a:avLst/>
            <a:gdLst/>
            <a:ahLst/>
            <a:cxnLst/>
            <a:rect r="r" b="b" t="t" l="l"/>
            <a:pathLst>
              <a:path h="3086100" w="4775397">
                <a:moveTo>
                  <a:pt x="0" y="0"/>
                </a:moveTo>
                <a:lnTo>
                  <a:pt x="4775397" y="0"/>
                </a:lnTo>
                <a:lnTo>
                  <a:pt x="4775397" y="3086100"/>
                </a:lnTo>
                <a:lnTo>
                  <a:pt x="0" y="30861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095592" y="1789233"/>
            <a:ext cx="12164816" cy="1751838"/>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Environmental &amp; System Level Support</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12722314" y="5252943"/>
            <a:ext cx="6041307" cy="5678829"/>
          </a:xfrm>
          <a:custGeom>
            <a:avLst/>
            <a:gdLst/>
            <a:ahLst/>
            <a:cxnLst/>
            <a:rect r="r" b="b" t="t" l="l"/>
            <a:pathLst>
              <a:path h="5678829" w="6041307">
                <a:moveTo>
                  <a:pt x="0" y="0"/>
                </a:moveTo>
                <a:lnTo>
                  <a:pt x="6041307" y="0"/>
                </a:lnTo>
                <a:lnTo>
                  <a:pt x="6041307" y="5678829"/>
                </a:lnTo>
                <a:lnTo>
                  <a:pt x="0" y="56788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295061" y="-425886"/>
            <a:ext cx="6041307" cy="5678829"/>
          </a:xfrm>
          <a:custGeom>
            <a:avLst/>
            <a:gdLst/>
            <a:ahLst/>
            <a:cxnLst/>
            <a:rect r="r" b="b" t="t" l="l"/>
            <a:pathLst>
              <a:path h="5678829" w="6041307">
                <a:moveTo>
                  <a:pt x="6041307" y="5678829"/>
                </a:moveTo>
                <a:lnTo>
                  <a:pt x="0" y="5678829"/>
                </a:lnTo>
                <a:lnTo>
                  <a:pt x="0" y="0"/>
                </a:lnTo>
                <a:lnTo>
                  <a:pt x="6041307" y="0"/>
                </a:lnTo>
                <a:lnTo>
                  <a:pt x="6041307" y="567882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40409" y="1337966"/>
            <a:ext cx="9007181" cy="7611068"/>
          </a:xfrm>
          <a:custGeom>
            <a:avLst/>
            <a:gdLst/>
            <a:ahLst/>
            <a:cxnLst/>
            <a:rect r="r" b="b" t="t" l="l"/>
            <a:pathLst>
              <a:path h="7611068" w="9007181">
                <a:moveTo>
                  <a:pt x="0" y="0"/>
                </a:moveTo>
                <a:lnTo>
                  <a:pt x="9007182" y="0"/>
                </a:lnTo>
                <a:lnTo>
                  <a:pt x="9007182" y="7611068"/>
                </a:lnTo>
                <a:lnTo>
                  <a:pt x="0" y="76110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147067">
            <a:off x="15430206" y="1163686"/>
            <a:ext cx="1160086" cy="1993898"/>
          </a:xfrm>
          <a:custGeom>
            <a:avLst/>
            <a:gdLst/>
            <a:ahLst/>
            <a:cxnLst/>
            <a:rect r="r" b="b" t="t" l="l"/>
            <a:pathLst>
              <a:path h="1993898" w="1160086">
                <a:moveTo>
                  <a:pt x="0" y="0"/>
                </a:moveTo>
                <a:lnTo>
                  <a:pt x="1160087" y="0"/>
                </a:lnTo>
                <a:lnTo>
                  <a:pt x="1160087" y="1993899"/>
                </a:lnTo>
                <a:lnTo>
                  <a:pt x="0" y="19938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330035">
            <a:off x="1755478" y="7115357"/>
            <a:ext cx="1940230" cy="1523962"/>
          </a:xfrm>
          <a:custGeom>
            <a:avLst/>
            <a:gdLst/>
            <a:ahLst/>
            <a:cxnLst/>
            <a:rect r="r" b="b" t="t" l="l"/>
            <a:pathLst>
              <a:path h="1523962" w="1940230">
                <a:moveTo>
                  <a:pt x="0" y="0"/>
                </a:moveTo>
                <a:lnTo>
                  <a:pt x="1940230" y="0"/>
                </a:lnTo>
                <a:lnTo>
                  <a:pt x="1940230" y="1523962"/>
                </a:lnTo>
                <a:lnTo>
                  <a:pt x="0" y="15239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739265">
            <a:off x="15901144" y="6235758"/>
            <a:ext cx="1135328" cy="2102459"/>
          </a:xfrm>
          <a:custGeom>
            <a:avLst/>
            <a:gdLst/>
            <a:ahLst/>
            <a:cxnLst/>
            <a:rect r="r" b="b" t="t" l="l"/>
            <a:pathLst>
              <a:path h="2102459" w="1135328">
                <a:moveTo>
                  <a:pt x="0" y="0"/>
                </a:moveTo>
                <a:lnTo>
                  <a:pt x="1135328" y="0"/>
                </a:lnTo>
                <a:lnTo>
                  <a:pt x="1135328" y="2102459"/>
                </a:lnTo>
                <a:lnTo>
                  <a:pt x="0" y="210245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7025699" y="3086100"/>
            <a:ext cx="4236602" cy="4114800"/>
          </a:xfrm>
          <a:custGeom>
            <a:avLst/>
            <a:gdLst/>
            <a:ahLst/>
            <a:cxnLst/>
            <a:rect r="r" b="b" t="t" l="l"/>
            <a:pathLst>
              <a:path h="4114800" w="4236602">
                <a:moveTo>
                  <a:pt x="0" y="0"/>
                </a:moveTo>
                <a:lnTo>
                  <a:pt x="4236602" y="0"/>
                </a:lnTo>
                <a:lnTo>
                  <a:pt x="423660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2277751" y="6665262"/>
            <a:ext cx="13732499" cy="1299591"/>
          </a:xfrm>
          <a:prstGeom prst="rect">
            <a:avLst/>
          </a:prstGeom>
        </p:spPr>
        <p:txBody>
          <a:bodyPr anchor="t" rtlCol="false" tIns="0" lIns="0" bIns="0" rIns="0">
            <a:spAutoFit/>
          </a:bodyPr>
          <a:lstStyle/>
          <a:p>
            <a:pPr algn="ctr">
              <a:lnSpc>
                <a:spcPts val="9672"/>
              </a:lnSpc>
            </a:pPr>
            <a:r>
              <a:rPr lang="en-US" b="true" sz="10400">
                <a:solidFill>
                  <a:srgbClr val="373737"/>
                </a:solidFill>
                <a:latin typeface="Cerebri Heavy"/>
                <a:ea typeface="Cerebri Heavy"/>
                <a:cs typeface="Cerebri Heavy"/>
                <a:sym typeface="Cerebri Heavy"/>
              </a:rPr>
              <a:t>QUESTIONS?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12722314" y="5252943"/>
            <a:ext cx="6041307" cy="5678829"/>
          </a:xfrm>
          <a:custGeom>
            <a:avLst/>
            <a:gdLst/>
            <a:ahLst/>
            <a:cxnLst/>
            <a:rect r="r" b="b" t="t" l="l"/>
            <a:pathLst>
              <a:path h="5678829" w="6041307">
                <a:moveTo>
                  <a:pt x="0" y="0"/>
                </a:moveTo>
                <a:lnTo>
                  <a:pt x="6041307" y="0"/>
                </a:lnTo>
                <a:lnTo>
                  <a:pt x="6041307" y="5678829"/>
                </a:lnTo>
                <a:lnTo>
                  <a:pt x="0" y="56788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295061" y="-425886"/>
            <a:ext cx="6041307" cy="5678829"/>
          </a:xfrm>
          <a:custGeom>
            <a:avLst/>
            <a:gdLst/>
            <a:ahLst/>
            <a:cxnLst/>
            <a:rect r="r" b="b" t="t" l="l"/>
            <a:pathLst>
              <a:path h="5678829" w="6041307">
                <a:moveTo>
                  <a:pt x="6041307" y="5678829"/>
                </a:moveTo>
                <a:lnTo>
                  <a:pt x="0" y="5678829"/>
                </a:lnTo>
                <a:lnTo>
                  <a:pt x="0" y="0"/>
                </a:lnTo>
                <a:lnTo>
                  <a:pt x="6041307" y="0"/>
                </a:lnTo>
                <a:lnTo>
                  <a:pt x="6041307" y="567882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40409" y="1337966"/>
            <a:ext cx="9007181" cy="7611068"/>
          </a:xfrm>
          <a:custGeom>
            <a:avLst/>
            <a:gdLst/>
            <a:ahLst/>
            <a:cxnLst/>
            <a:rect r="r" b="b" t="t" l="l"/>
            <a:pathLst>
              <a:path h="7611068" w="9007181">
                <a:moveTo>
                  <a:pt x="0" y="0"/>
                </a:moveTo>
                <a:lnTo>
                  <a:pt x="9007182" y="0"/>
                </a:lnTo>
                <a:lnTo>
                  <a:pt x="9007182" y="7611068"/>
                </a:lnTo>
                <a:lnTo>
                  <a:pt x="0" y="76110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147067">
            <a:off x="15430206" y="1163686"/>
            <a:ext cx="1160086" cy="1993898"/>
          </a:xfrm>
          <a:custGeom>
            <a:avLst/>
            <a:gdLst/>
            <a:ahLst/>
            <a:cxnLst/>
            <a:rect r="r" b="b" t="t" l="l"/>
            <a:pathLst>
              <a:path h="1993898" w="1160086">
                <a:moveTo>
                  <a:pt x="0" y="0"/>
                </a:moveTo>
                <a:lnTo>
                  <a:pt x="1160087" y="0"/>
                </a:lnTo>
                <a:lnTo>
                  <a:pt x="1160087" y="1993899"/>
                </a:lnTo>
                <a:lnTo>
                  <a:pt x="0" y="19938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330035">
            <a:off x="1755478" y="7115357"/>
            <a:ext cx="1940230" cy="1523962"/>
          </a:xfrm>
          <a:custGeom>
            <a:avLst/>
            <a:gdLst/>
            <a:ahLst/>
            <a:cxnLst/>
            <a:rect r="r" b="b" t="t" l="l"/>
            <a:pathLst>
              <a:path h="1523962" w="1940230">
                <a:moveTo>
                  <a:pt x="0" y="0"/>
                </a:moveTo>
                <a:lnTo>
                  <a:pt x="1940230" y="0"/>
                </a:lnTo>
                <a:lnTo>
                  <a:pt x="1940230" y="1523962"/>
                </a:lnTo>
                <a:lnTo>
                  <a:pt x="0" y="15239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739265">
            <a:off x="15901144" y="6235758"/>
            <a:ext cx="1135328" cy="2102459"/>
          </a:xfrm>
          <a:custGeom>
            <a:avLst/>
            <a:gdLst/>
            <a:ahLst/>
            <a:cxnLst/>
            <a:rect r="r" b="b" t="t" l="l"/>
            <a:pathLst>
              <a:path h="2102459" w="1135328">
                <a:moveTo>
                  <a:pt x="0" y="0"/>
                </a:moveTo>
                <a:lnTo>
                  <a:pt x="1135328" y="0"/>
                </a:lnTo>
                <a:lnTo>
                  <a:pt x="1135328" y="2102459"/>
                </a:lnTo>
                <a:lnTo>
                  <a:pt x="0" y="210245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7889308" y="3680302"/>
            <a:ext cx="2509385" cy="2926396"/>
          </a:xfrm>
          <a:custGeom>
            <a:avLst/>
            <a:gdLst/>
            <a:ahLst/>
            <a:cxnLst/>
            <a:rect r="r" b="b" t="t" l="l"/>
            <a:pathLst>
              <a:path h="2926396" w="2509385">
                <a:moveTo>
                  <a:pt x="0" y="0"/>
                </a:moveTo>
                <a:lnTo>
                  <a:pt x="2509384" y="0"/>
                </a:lnTo>
                <a:lnTo>
                  <a:pt x="2509384" y="2926396"/>
                </a:lnTo>
                <a:lnTo>
                  <a:pt x="0" y="2926396"/>
                </a:lnTo>
                <a:lnTo>
                  <a:pt x="0" y="0"/>
                </a:lnTo>
                <a:close/>
              </a:path>
            </a:pathLst>
          </a:custGeom>
          <a:blipFill>
            <a:blip r:embed="rId12"/>
            <a:stretch>
              <a:fillRect l="0" t="0" r="0" b="0"/>
            </a:stretch>
          </a:blipFill>
        </p:spPr>
      </p:sp>
      <p:sp>
        <p:nvSpPr>
          <p:cNvPr name="TextBox 9" id="9"/>
          <p:cNvSpPr txBox="true"/>
          <p:nvPr/>
        </p:nvSpPr>
        <p:spPr>
          <a:xfrm rot="0">
            <a:off x="2277751" y="6661691"/>
            <a:ext cx="13732499" cy="1306735"/>
          </a:xfrm>
          <a:prstGeom prst="rect">
            <a:avLst/>
          </a:prstGeom>
        </p:spPr>
        <p:txBody>
          <a:bodyPr anchor="t" rtlCol="false" tIns="0" lIns="0" bIns="0" rIns="0">
            <a:spAutoFit/>
          </a:bodyPr>
          <a:lstStyle/>
          <a:p>
            <a:pPr algn="ctr">
              <a:lnSpc>
                <a:spcPts val="9672"/>
              </a:lnSpc>
            </a:pPr>
            <a:r>
              <a:rPr lang="en-US" b="true" sz="10400">
                <a:solidFill>
                  <a:srgbClr val="373737"/>
                </a:solidFill>
                <a:latin typeface="Cerebri Heavy"/>
                <a:ea typeface="Cerebri Heavy"/>
                <a:cs typeface="Cerebri Heavy"/>
                <a:sym typeface="Cerebri Heavy"/>
              </a:rPr>
              <a:t>THANK YOU</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0">
            <a:off x="11216519" y="-1518866"/>
            <a:ext cx="3037732" cy="3037732"/>
          </a:xfrm>
          <a:custGeom>
            <a:avLst/>
            <a:gdLst/>
            <a:ahLst/>
            <a:cxnLst/>
            <a:rect r="r" b="b" t="t" l="l"/>
            <a:pathLst>
              <a:path h="3037732" w="3037732">
                <a:moveTo>
                  <a:pt x="0" y="0"/>
                </a:moveTo>
                <a:lnTo>
                  <a:pt x="3037732" y="0"/>
                </a:lnTo>
                <a:lnTo>
                  <a:pt x="3037732" y="3037732"/>
                </a:lnTo>
                <a:lnTo>
                  <a:pt x="0" y="3037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6839476" y="8768134"/>
            <a:ext cx="3037732" cy="3037732"/>
          </a:xfrm>
          <a:custGeom>
            <a:avLst/>
            <a:gdLst/>
            <a:ahLst/>
            <a:cxnLst/>
            <a:rect r="r" b="b" t="t" l="l"/>
            <a:pathLst>
              <a:path h="3037732" w="3037732">
                <a:moveTo>
                  <a:pt x="0" y="0"/>
                </a:moveTo>
                <a:lnTo>
                  <a:pt x="3037732" y="0"/>
                </a:lnTo>
                <a:lnTo>
                  <a:pt x="3037732" y="3037732"/>
                </a:lnTo>
                <a:lnTo>
                  <a:pt x="0" y="3037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6606078" y="6151925"/>
            <a:ext cx="3037732" cy="3037732"/>
          </a:xfrm>
          <a:custGeom>
            <a:avLst/>
            <a:gdLst/>
            <a:ahLst/>
            <a:cxnLst/>
            <a:rect r="r" b="b" t="t" l="l"/>
            <a:pathLst>
              <a:path h="3037732" w="3037732">
                <a:moveTo>
                  <a:pt x="0" y="0"/>
                </a:moveTo>
                <a:lnTo>
                  <a:pt x="3037733" y="0"/>
                </a:lnTo>
                <a:lnTo>
                  <a:pt x="3037733" y="3037732"/>
                </a:lnTo>
                <a:lnTo>
                  <a:pt x="0" y="30377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024041" y="2994413"/>
            <a:ext cx="10242925" cy="3463676"/>
          </a:xfrm>
          <a:prstGeom prst="rect">
            <a:avLst/>
          </a:prstGeom>
        </p:spPr>
        <p:txBody>
          <a:bodyPr anchor="t" rtlCol="false" tIns="0" lIns="0" bIns="0" rIns="0">
            <a:spAutoFit/>
          </a:bodyPr>
          <a:lstStyle/>
          <a:p>
            <a:pPr algn="l">
              <a:lnSpc>
                <a:spcPts val="4557"/>
              </a:lnSpc>
            </a:pPr>
            <a:r>
              <a:rPr lang="en-US" sz="4900" b="true">
                <a:solidFill>
                  <a:srgbClr val="373737"/>
                </a:solidFill>
                <a:latin typeface="Cerebri Heavy"/>
                <a:ea typeface="Cerebri Heavy"/>
                <a:cs typeface="Cerebri Heavy"/>
                <a:sym typeface="Cerebri Heavy"/>
              </a:rPr>
              <a:t>“We cannot only treat downstream symptoms (weight, labs, behaviors); we must identify and address upstream drivers (stigma, trauma, food insecurity, systems barriers).”</a:t>
            </a:r>
          </a:p>
        </p:txBody>
      </p:sp>
      <p:sp>
        <p:nvSpPr>
          <p:cNvPr name="Freeform 6" id="6"/>
          <p:cNvSpPr/>
          <p:nvPr/>
        </p:nvSpPr>
        <p:spPr>
          <a:xfrm flipH="false" flipV="false" rot="0">
            <a:off x="13144500" y="223022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true" flipV="false" rot="-6483684">
            <a:off x="-2561990" y="3524542"/>
            <a:ext cx="8439886" cy="6372114"/>
          </a:xfrm>
          <a:custGeom>
            <a:avLst/>
            <a:gdLst/>
            <a:ahLst/>
            <a:cxnLst/>
            <a:rect r="r" b="b" t="t" l="l"/>
            <a:pathLst>
              <a:path h="6372114" w="8439886">
                <a:moveTo>
                  <a:pt x="8439885" y="0"/>
                </a:moveTo>
                <a:lnTo>
                  <a:pt x="0" y="0"/>
                </a:lnTo>
                <a:lnTo>
                  <a:pt x="0" y="6372114"/>
                </a:lnTo>
                <a:lnTo>
                  <a:pt x="8439885" y="6372114"/>
                </a:lnTo>
                <a:lnTo>
                  <a:pt x="843988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true" flipV="false" rot="3072743">
            <a:off x="-4421451" y="2719949"/>
            <a:ext cx="8496952" cy="10085403"/>
          </a:xfrm>
          <a:custGeom>
            <a:avLst/>
            <a:gdLst/>
            <a:ahLst/>
            <a:cxnLst/>
            <a:rect r="r" b="b" t="t" l="l"/>
            <a:pathLst>
              <a:path h="10085403" w="8496952">
                <a:moveTo>
                  <a:pt x="8496952" y="0"/>
                </a:moveTo>
                <a:lnTo>
                  <a:pt x="0" y="0"/>
                </a:lnTo>
                <a:lnTo>
                  <a:pt x="0" y="10085403"/>
                </a:lnTo>
                <a:lnTo>
                  <a:pt x="8496952" y="10085403"/>
                </a:lnTo>
                <a:lnTo>
                  <a:pt x="84969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028700" y="1115540"/>
            <a:ext cx="3849305" cy="8142760"/>
          </a:xfrm>
          <a:custGeom>
            <a:avLst/>
            <a:gdLst/>
            <a:ahLst/>
            <a:cxnLst/>
            <a:rect r="r" b="b" t="t" l="l"/>
            <a:pathLst>
              <a:path h="8142760" w="3849305">
                <a:moveTo>
                  <a:pt x="0" y="0"/>
                </a:moveTo>
                <a:lnTo>
                  <a:pt x="3849305" y="0"/>
                </a:lnTo>
                <a:lnTo>
                  <a:pt x="3849305" y="8142760"/>
                </a:lnTo>
                <a:lnTo>
                  <a:pt x="0" y="81427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 id="5"/>
          <p:cNvGrpSpPr/>
          <p:nvPr/>
        </p:nvGrpSpPr>
        <p:grpSpPr>
          <a:xfrm rot="0">
            <a:off x="6224036" y="3520294"/>
            <a:ext cx="1189196" cy="1189196"/>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880"/>
            </a:solidFill>
          </p:spPr>
        </p:sp>
      </p:grpSp>
      <p:sp>
        <p:nvSpPr>
          <p:cNvPr name="Freeform 7" id="7"/>
          <p:cNvSpPr/>
          <p:nvPr/>
        </p:nvSpPr>
        <p:spPr>
          <a:xfrm flipH="false" flipV="false" rot="0">
            <a:off x="6419072" y="3798433"/>
            <a:ext cx="843890" cy="632918"/>
          </a:xfrm>
          <a:custGeom>
            <a:avLst/>
            <a:gdLst/>
            <a:ahLst/>
            <a:cxnLst/>
            <a:rect r="r" b="b" t="t" l="l"/>
            <a:pathLst>
              <a:path h="632918" w="843890">
                <a:moveTo>
                  <a:pt x="0" y="0"/>
                </a:moveTo>
                <a:lnTo>
                  <a:pt x="843890" y="0"/>
                </a:lnTo>
                <a:lnTo>
                  <a:pt x="843890" y="632918"/>
                </a:lnTo>
                <a:lnTo>
                  <a:pt x="0" y="63291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5995351" y="910007"/>
            <a:ext cx="11263949" cy="1792089"/>
          </a:xfrm>
          <a:prstGeom prst="rect">
            <a:avLst/>
          </a:prstGeom>
        </p:spPr>
        <p:txBody>
          <a:bodyPr anchor="t" rtlCol="false" tIns="0" lIns="0" bIns="0" rIns="0">
            <a:spAutoFit/>
          </a:bodyPr>
          <a:lstStyle/>
          <a:p>
            <a:pPr algn="l">
              <a:lnSpc>
                <a:spcPts val="6834"/>
              </a:lnSpc>
            </a:pPr>
            <a:r>
              <a:rPr lang="en-US" sz="7349" b="true">
                <a:solidFill>
                  <a:srgbClr val="373737"/>
                </a:solidFill>
                <a:latin typeface="Cerebri Heavy"/>
                <a:ea typeface="Cerebri Heavy"/>
                <a:cs typeface="Cerebri Heavy"/>
                <a:sym typeface="Cerebri Heavy"/>
              </a:rPr>
              <a:t>What is Weight Stigma?</a:t>
            </a:r>
          </a:p>
        </p:txBody>
      </p:sp>
      <p:sp>
        <p:nvSpPr>
          <p:cNvPr name="TextBox 9" id="9"/>
          <p:cNvSpPr txBox="true"/>
          <p:nvPr/>
        </p:nvSpPr>
        <p:spPr>
          <a:xfrm rot="0">
            <a:off x="8063135" y="3743655"/>
            <a:ext cx="8372435" cy="3299460"/>
          </a:xfrm>
          <a:prstGeom prst="rect">
            <a:avLst/>
          </a:prstGeom>
        </p:spPr>
        <p:txBody>
          <a:bodyPr anchor="t" rtlCol="false" tIns="0" lIns="0" bIns="0" rIns="0">
            <a:spAutoFit/>
          </a:bodyPr>
          <a:lstStyle/>
          <a:p>
            <a:pPr algn="l">
              <a:lnSpc>
                <a:spcPts val="3720"/>
              </a:lnSpc>
            </a:pPr>
            <a:r>
              <a:rPr lang="en-US" sz="4000" b="true">
                <a:solidFill>
                  <a:srgbClr val="875092"/>
                </a:solidFill>
                <a:latin typeface="Cerebri Heavy"/>
                <a:ea typeface="Cerebri Heavy"/>
                <a:cs typeface="Cerebri Heavy"/>
                <a:sym typeface="Cerebri Heavy"/>
              </a:rPr>
              <a:t>"Weight Stigma is weight-based discrimination arising as a result of dominant culture attitudes and beliefs held about individuals or groups of people based on their weight, shape or size."</a:t>
            </a:r>
          </a:p>
        </p:txBody>
      </p:sp>
      <p:sp>
        <p:nvSpPr>
          <p:cNvPr name="TextBox 10" id="10"/>
          <p:cNvSpPr txBox="true"/>
          <p:nvPr/>
        </p:nvSpPr>
        <p:spPr>
          <a:xfrm rot="0">
            <a:off x="13321726" y="6749745"/>
            <a:ext cx="2112615" cy="472440"/>
          </a:xfrm>
          <a:prstGeom prst="rect">
            <a:avLst/>
          </a:prstGeom>
        </p:spPr>
        <p:txBody>
          <a:bodyPr anchor="t" rtlCol="false" tIns="0" lIns="0" bIns="0" rIns="0">
            <a:spAutoFit/>
          </a:bodyPr>
          <a:lstStyle/>
          <a:p>
            <a:pPr algn="ctr">
              <a:lnSpc>
                <a:spcPts val="3359"/>
              </a:lnSpc>
            </a:pPr>
            <a:r>
              <a:rPr lang="en-US" sz="2400">
                <a:solidFill>
                  <a:srgbClr val="000000"/>
                </a:solidFill>
                <a:latin typeface="DIN Pro 1"/>
                <a:ea typeface="DIN Pro 1"/>
                <a:cs typeface="DIN Pro 1"/>
                <a:sym typeface="DIN Pro 1"/>
              </a:rPr>
              <a:t>-HAES Australia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107475">
            <a:off x="10385744" y="1327838"/>
            <a:ext cx="12796271" cy="8733455"/>
          </a:xfrm>
          <a:custGeom>
            <a:avLst/>
            <a:gdLst/>
            <a:ahLst/>
            <a:cxnLst/>
            <a:rect r="r" b="b" t="t" l="l"/>
            <a:pathLst>
              <a:path h="8733455" w="12796271">
                <a:moveTo>
                  <a:pt x="0" y="0"/>
                </a:moveTo>
                <a:lnTo>
                  <a:pt x="12796271" y="0"/>
                </a:lnTo>
                <a:lnTo>
                  <a:pt x="12796271" y="8733455"/>
                </a:lnTo>
                <a:lnTo>
                  <a:pt x="0" y="87334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6284178">
            <a:off x="8779919" y="3551352"/>
            <a:ext cx="9442342" cy="6527019"/>
          </a:xfrm>
          <a:custGeom>
            <a:avLst/>
            <a:gdLst/>
            <a:ahLst/>
            <a:cxnLst/>
            <a:rect r="r" b="b" t="t" l="l"/>
            <a:pathLst>
              <a:path h="6527019" w="9442342">
                <a:moveTo>
                  <a:pt x="0" y="0"/>
                </a:moveTo>
                <a:lnTo>
                  <a:pt x="9442342" y="0"/>
                </a:lnTo>
                <a:lnTo>
                  <a:pt x="9442342" y="6527019"/>
                </a:lnTo>
                <a:lnTo>
                  <a:pt x="0" y="65270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4551067" y="2402541"/>
            <a:ext cx="8387198" cy="6525240"/>
          </a:xfrm>
          <a:custGeom>
            <a:avLst/>
            <a:gdLst/>
            <a:ahLst/>
            <a:cxnLst/>
            <a:rect r="r" b="b" t="t" l="l"/>
            <a:pathLst>
              <a:path h="6525240" w="8387198">
                <a:moveTo>
                  <a:pt x="0" y="0"/>
                </a:moveTo>
                <a:lnTo>
                  <a:pt x="8387198" y="0"/>
                </a:lnTo>
                <a:lnTo>
                  <a:pt x="8387198" y="6525240"/>
                </a:lnTo>
                <a:lnTo>
                  <a:pt x="0" y="6525240"/>
                </a:lnTo>
                <a:lnTo>
                  <a:pt x="0" y="0"/>
                </a:lnTo>
                <a:close/>
              </a:path>
            </a:pathLst>
          </a:custGeom>
          <a:blipFill>
            <a:blip r:embed="rId7"/>
            <a:stretch>
              <a:fillRect l="0" t="0" r="0" b="0"/>
            </a:stretch>
          </a:blipFill>
        </p:spPr>
      </p:sp>
      <p:sp>
        <p:nvSpPr>
          <p:cNvPr name="TextBox 5" id="5"/>
          <p:cNvSpPr txBox="true"/>
          <p:nvPr/>
        </p:nvSpPr>
        <p:spPr>
          <a:xfrm rot="0">
            <a:off x="1180122" y="514731"/>
            <a:ext cx="7867650" cy="904113"/>
          </a:xfrm>
          <a:prstGeom prst="rect">
            <a:avLst/>
          </a:prstGeom>
        </p:spPr>
        <p:txBody>
          <a:bodyPr anchor="t" rtlCol="false" tIns="0" lIns="0" bIns="0" rIns="0">
            <a:spAutoFit/>
          </a:bodyPr>
          <a:lstStyle/>
          <a:p>
            <a:pPr algn="l">
              <a:lnSpc>
                <a:spcPts val="6696"/>
              </a:lnSpc>
            </a:pPr>
            <a:r>
              <a:rPr lang="en-US" sz="7200" b="true">
                <a:solidFill>
                  <a:srgbClr val="373737"/>
                </a:solidFill>
                <a:latin typeface="Cerebri Heavy"/>
                <a:ea typeface="Cerebri Heavy"/>
                <a:cs typeface="Cerebri Heavy"/>
                <a:sym typeface="Cerebri Heavy"/>
              </a:rPr>
              <a:t>Weight Stigma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grpSp>
        <p:nvGrpSpPr>
          <p:cNvPr name="Group 2" id="2"/>
          <p:cNvGrpSpPr/>
          <p:nvPr/>
        </p:nvGrpSpPr>
        <p:grpSpPr>
          <a:xfrm rot="0">
            <a:off x="6493383" y="2746760"/>
            <a:ext cx="5657850" cy="1952277"/>
            <a:chOff x="0" y="0"/>
            <a:chExt cx="1913890" cy="660400"/>
          </a:xfrm>
        </p:grpSpPr>
        <p:sp>
          <p:nvSpPr>
            <p:cNvPr name="Freeform 3" id="3"/>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4" id="4"/>
          <p:cNvGrpSpPr/>
          <p:nvPr/>
        </p:nvGrpSpPr>
        <p:grpSpPr>
          <a:xfrm rot="0">
            <a:off x="355101" y="2746760"/>
            <a:ext cx="5657850" cy="1952277"/>
            <a:chOff x="0" y="0"/>
            <a:chExt cx="1913890" cy="660400"/>
          </a:xfrm>
        </p:grpSpPr>
        <p:sp>
          <p:nvSpPr>
            <p:cNvPr name="Freeform 5" id="5"/>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6" id="6"/>
          <p:cNvGrpSpPr/>
          <p:nvPr/>
        </p:nvGrpSpPr>
        <p:grpSpPr>
          <a:xfrm rot="0">
            <a:off x="355101" y="5177765"/>
            <a:ext cx="5657850" cy="1952277"/>
            <a:chOff x="0" y="0"/>
            <a:chExt cx="1913890" cy="660400"/>
          </a:xfrm>
        </p:grpSpPr>
        <p:sp>
          <p:nvSpPr>
            <p:cNvPr name="Freeform 7" id="7"/>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8" id="8"/>
          <p:cNvGrpSpPr/>
          <p:nvPr/>
        </p:nvGrpSpPr>
        <p:grpSpPr>
          <a:xfrm rot="0">
            <a:off x="12452664" y="5143500"/>
            <a:ext cx="5657850" cy="1952277"/>
            <a:chOff x="0" y="0"/>
            <a:chExt cx="1913890" cy="660400"/>
          </a:xfrm>
        </p:grpSpPr>
        <p:sp>
          <p:nvSpPr>
            <p:cNvPr name="Freeform 9" id="9"/>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0" id="10"/>
          <p:cNvGrpSpPr/>
          <p:nvPr/>
        </p:nvGrpSpPr>
        <p:grpSpPr>
          <a:xfrm rot="0">
            <a:off x="12452664" y="2746760"/>
            <a:ext cx="5657850" cy="1952277"/>
            <a:chOff x="0" y="0"/>
            <a:chExt cx="1913890" cy="660400"/>
          </a:xfrm>
        </p:grpSpPr>
        <p:sp>
          <p:nvSpPr>
            <p:cNvPr name="Freeform 11" id="11"/>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2" id="12"/>
          <p:cNvGrpSpPr/>
          <p:nvPr/>
        </p:nvGrpSpPr>
        <p:grpSpPr>
          <a:xfrm rot="0">
            <a:off x="6493383" y="5177765"/>
            <a:ext cx="5657850" cy="1952277"/>
            <a:chOff x="0" y="0"/>
            <a:chExt cx="1913890" cy="660400"/>
          </a:xfrm>
        </p:grpSpPr>
        <p:sp>
          <p:nvSpPr>
            <p:cNvPr name="Freeform 13" id="13"/>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4" id="14"/>
          <p:cNvGrpSpPr/>
          <p:nvPr/>
        </p:nvGrpSpPr>
        <p:grpSpPr>
          <a:xfrm rot="0">
            <a:off x="3424056" y="7483001"/>
            <a:ext cx="5657850" cy="1952277"/>
            <a:chOff x="0" y="0"/>
            <a:chExt cx="1913890" cy="660400"/>
          </a:xfrm>
        </p:grpSpPr>
        <p:sp>
          <p:nvSpPr>
            <p:cNvPr name="Freeform 15" id="15"/>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6" id="16"/>
          <p:cNvGrpSpPr/>
          <p:nvPr/>
        </p:nvGrpSpPr>
        <p:grpSpPr>
          <a:xfrm rot="0">
            <a:off x="9623739" y="7483001"/>
            <a:ext cx="5657850" cy="1952277"/>
            <a:chOff x="0" y="0"/>
            <a:chExt cx="1913890" cy="660400"/>
          </a:xfrm>
        </p:grpSpPr>
        <p:sp>
          <p:nvSpPr>
            <p:cNvPr name="Freeform 17" id="17"/>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sp>
        <p:nvSpPr>
          <p:cNvPr name="Freeform 18" id="18"/>
          <p:cNvSpPr/>
          <p:nvPr/>
        </p:nvSpPr>
        <p:spPr>
          <a:xfrm flipH="false" flipV="false" rot="-1023827">
            <a:off x="355101" y="7642860"/>
            <a:ext cx="2145030" cy="2234407"/>
          </a:xfrm>
          <a:custGeom>
            <a:avLst/>
            <a:gdLst/>
            <a:ahLst/>
            <a:cxnLst/>
            <a:rect r="r" b="b" t="t" l="l"/>
            <a:pathLst>
              <a:path h="2234407" w="2145030">
                <a:moveTo>
                  <a:pt x="0" y="0"/>
                </a:moveTo>
                <a:lnTo>
                  <a:pt x="2145030" y="0"/>
                </a:lnTo>
                <a:lnTo>
                  <a:pt x="2145030" y="2234407"/>
                </a:lnTo>
                <a:lnTo>
                  <a:pt x="0" y="22344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1323239" y="811225"/>
            <a:ext cx="15517335" cy="904113"/>
          </a:xfrm>
          <a:prstGeom prst="rect">
            <a:avLst/>
          </a:prstGeom>
        </p:spPr>
        <p:txBody>
          <a:bodyPr anchor="t" rtlCol="false" tIns="0" lIns="0" bIns="0" rIns="0">
            <a:spAutoFit/>
          </a:bodyPr>
          <a:lstStyle/>
          <a:p>
            <a:pPr algn="ctr">
              <a:lnSpc>
                <a:spcPts val="6696"/>
              </a:lnSpc>
            </a:pPr>
            <a:r>
              <a:rPr lang="en-US" b="true" sz="7200">
                <a:solidFill>
                  <a:srgbClr val="373737"/>
                </a:solidFill>
                <a:latin typeface="Cerebri Heavy"/>
                <a:ea typeface="Cerebri Heavy"/>
                <a:cs typeface="Cerebri Heavy"/>
                <a:sym typeface="Cerebri Heavy"/>
              </a:rPr>
              <a:t>Weight Stigma Statistics</a:t>
            </a:r>
          </a:p>
        </p:txBody>
      </p:sp>
      <p:sp>
        <p:nvSpPr>
          <p:cNvPr name="TextBox 20" id="20"/>
          <p:cNvSpPr txBox="true"/>
          <p:nvPr/>
        </p:nvSpPr>
        <p:spPr>
          <a:xfrm rot="0">
            <a:off x="6792713" y="2877079"/>
            <a:ext cx="5157945" cy="1234440"/>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Cerebri"/>
                <a:ea typeface="Cerebri"/>
                <a:cs typeface="Cerebri"/>
                <a:sym typeface="Cerebri"/>
              </a:rPr>
              <a:t> In a study of 2400 women, 72% of participants reported experiencing weight bias from family members, </a:t>
            </a:r>
          </a:p>
        </p:txBody>
      </p:sp>
      <p:sp>
        <p:nvSpPr>
          <p:cNvPr name="TextBox 21" id="21"/>
          <p:cNvSpPr txBox="true"/>
          <p:nvPr/>
        </p:nvSpPr>
        <p:spPr>
          <a:xfrm rot="0">
            <a:off x="12924816" y="5483369"/>
            <a:ext cx="4713545" cy="1234440"/>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Cerebri"/>
                <a:ea typeface="Cerebri"/>
                <a:cs typeface="Cerebri"/>
                <a:sym typeface="Cerebri"/>
              </a:rPr>
              <a:t>Research shows that body shaming and anti-fat bias actually leads to weight gain</a:t>
            </a:r>
          </a:p>
        </p:txBody>
      </p:sp>
      <p:sp>
        <p:nvSpPr>
          <p:cNvPr name="TextBox 22" id="22"/>
          <p:cNvSpPr txBox="true"/>
          <p:nvPr/>
        </p:nvSpPr>
        <p:spPr>
          <a:xfrm rot="0">
            <a:off x="6842091" y="5308084"/>
            <a:ext cx="5059189" cy="1653540"/>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Cerebri"/>
                <a:ea typeface="Cerebri"/>
                <a:cs typeface="Cerebri"/>
                <a:sym typeface="Cerebri"/>
              </a:rPr>
              <a:t>Research shows that negative attitudes toward higher-weight children begin as early as preschool age, from 3 to 5 years old</a:t>
            </a:r>
          </a:p>
        </p:txBody>
      </p:sp>
      <p:sp>
        <p:nvSpPr>
          <p:cNvPr name="TextBox 23" id="23"/>
          <p:cNvSpPr txBox="true"/>
          <p:nvPr/>
        </p:nvSpPr>
        <p:spPr>
          <a:xfrm rot="0">
            <a:off x="12825143" y="2854444"/>
            <a:ext cx="5023074" cy="2072640"/>
          </a:xfrm>
          <a:prstGeom prst="rect">
            <a:avLst/>
          </a:prstGeom>
        </p:spPr>
        <p:txBody>
          <a:bodyPr anchor="t" rtlCol="false" tIns="0" lIns="0" bIns="0" rIns="0">
            <a:spAutoFit/>
          </a:bodyPr>
          <a:lstStyle/>
          <a:p>
            <a:pPr algn="l">
              <a:lnSpc>
                <a:spcPts val="3359"/>
              </a:lnSpc>
            </a:pPr>
            <a:r>
              <a:rPr lang="en-US" sz="2400">
                <a:solidFill>
                  <a:srgbClr val="000000"/>
                </a:solidFill>
                <a:latin typeface="Cerebri"/>
                <a:ea typeface="Cerebri"/>
                <a:cs typeface="Cerebri"/>
                <a:sym typeface="Cerebri"/>
              </a:rPr>
              <a:t>69% of higher-weight people report being stigmatized by doctors and 52% reported doctors stigmatizing them on more than 1 occasion</a:t>
            </a:r>
          </a:p>
          <a:p>
            <a:pPr algn="l">
              <a:lnSpc>
                <a:spcPts val="3359"/>
              </a:lnSpc>
              <a:spcBef>
                <a:spcPct val="0"/>
              </a:spcBef>
            </a:pPr>
          </a:p>
        </p:txBody>
      </p:sp>
      <p:sp>
        <p:nvSpPr>
          <p:cNvPr name="TextBox 24" id="24"/>
          <p:cNvSpPr txBox="true"/>
          <p:nvPr/>
        </p:nvSpPr>
        <p:spPr>
          <a:xfrm rot="0">
            <a:off x="849806" y="5308084"/>
            <a:ext cx="4567252" cy="1653540"/>
          </a:xfrm>
          <a:prstGeom prst="rect">
            <a:avLst/>
          </a:prstGeom>
        </p:spPr>
        <p:txBody>
          <a:bodyPr anchor="t" rtlCol="false" tIns="0" lIns="0" bIns="0" rIns="0">
            <a:spAutoFit/>
          </a:bodyPr>
          <a:lstStyle/>
          <a:p>
            <a:pPr algn="just">
              <a:lnSpc>
                <a:spcPts val="3359"/>
              </a:lnSpc>
            </a:pPr>
            <a:r>
              <a:rPr lang="en-US" sz="2400">
                <a:solidFill>
                  <a:srgbClr val="000000"/>
                </a:solidFill>
                <a:latin typeface="Cerebri"/>
                <a:ea typeface="Cerebri"/>
                <a:cs typeface="Cerebri"/>
                <a:sym typeface="Cerebri"/>
              </a:rPr>
              <a:t>Dietitians are more likely to label patients in fat or larger bodies as non compliant and lazy </a:t>
            </a:r>
          </a:p>
          <a:p>
            <a:pPr algn="r">
              <a:lnSpc>
                <a:spcPts val="3359"/>
              </a:lnSpc>
              <a:spcBef>
                <a:spcPct val="0"/>
              </a:spcBef>
            </a:pPr>
          </a:p>
        </p:txBody>
      </p:sp>
      <p:sp>
        <p:nvSpPr>
          <p:cNvPr name="TextBox 25" id="25"/>
          <p:cNvSpPr txBox="true"/>
          <p:nvPr/>
        </p:nvSpPr>
        <p:spPr>
          <a:xfrm rot="0">
            <a:off x="3969355" y="7604760"/>
            <a:ext cx="4567252" cy="1653540"/>
          </a:xfrm>
          <a:prstGeom prst="rect">
            <a:avLst/>
          </a:prstGeom>
        </p:spPr>
        <p:txBody>
          <a:bodyPr anchor="t" rtlCol="false" tIns="0" lIns="0" bIns="0" rIns="0">
            <a:spAutoFit/>
          </a:bodyPr>
          <a:lstStyle/>
          <a:p>
            <a:pPr algn="r">
              <a:lnSpc>
                <a:spcPts val="3359"/>
              </a:lnSpc>
              <a:spcBef>
                <a:spcPct val="0"/>
              </a:spcBef>
            </a:pPr>
            <a:r>
              <a:rPr lang="en-US" sz="2400">
                <a:solidFill>
                  <a:srgbClr val="000000"/>
                </a:solidFill>
                <a:latin typeface="Cerebri"/>
                <a:ea typeface="Cerebri"/>
                <a:cs typeface="Cerebri"/>
                <a:sym typeface="Cerebri"/>
              </a:rPr>
              <a:t> </a:t>
            </a:r>
            <a:r>
              <a:rPr lang="en-US" sz="2400">
                <a:solidFill>
                  <a:srgbClr val="000000"/>
                </a:solidFill>
                <a:latin typeface="Cerebri"/>
                <a:ea typeface="Cerebri"/>
                <a:cs typeface="Cerebri"/>
                <a:sym typeface="Cerebri"/>
              </a:rPr>
              <a:t>79% of binge-eaters who internalize and blame themselves report more frequent binge eating to cope.</a:t>
            </a:r>
          </a:p>
        </p:txBody>
      </p:sp>
      <p:sp>
        <p:nvSpPr>
          <p:cNvPr name="TextBox 26" id="26"/>
          <p:cNvSpPr txBox="true"/>
          <p:nvPr/>
        </p:nvSpPr>
        <p:spPr>
          <a:xfrm rot="0">
            <a:off x="9889190" y="7530093"/>
            <a:ext cx="5126947" cy="1999902"/>
          </a:xfrm>
          <a:prstGeom prst="rect">
            <a:avLst/>
          </a:prstGeom>
        </p:spPr>
        <p:txBody>
          <a:bodyPr anchor="t" rtlCol="false" tIns="0" lIns="0" bIns="0" rIns="0">
            <a:spAutoFit/>
          </a:bodyPr>
          <a:lstStyle/>
          <a:p>
            <a:pPr algn="just">
              <a:lnSpc>
                <a:spcPts val="3224"/>
              </a:lnSpc>
            </a:pPr>
            <a:r>
              <a:rPr lang="en-US" sz="2302">
                <a:solidFill>
                  <a:srgbClr val="000000"/>
                </a:solidFill>
                <a:latin typeface="Cerebri"/>
                <a:ea typeface="Cerebri"/>
                <a:cs typeface="Cerebri"/>
                <a:sym typeface="Cerebri"/>
              </a:rPr>
              <a:t>Weight stigma leads to less frequent pursuits of healthcare and  health seeking behaviors, and  is linked to increased mortality</a:t>
            </a:r>
          </a:p>
          <a:p>
            <a:pPr algn="r">
              <a:lnSpc>
                <a:spcPts val="3224"/>
              </a:lnSpc>
              <a:spcBef>
                <a:spcPct val="0"/>
              </a:spcBef>
            </a:pPr>
          </a:p>
        </p:txBody>
      </p:sp>
      <p:sp>
        <p:nvSpPr>
          <p:cNvPr name="TextBox 27" id="27"/>
          <p:cNvSpPr txBox="true"/>
          <p:nvPr/>
        </p:nvSpPr>
        <p:spPr>
          <a:xfrm rot="0">
            <a:off x="13198891" y="9648825"/>
            <a:ext cx="4627215" cy="273388"/>
          </a:xfrm>
          <a:prstGeom prst="rect">
            <a:avLst/>
          </a:prstGeom>
        </p:spPr>
        <p:txBody>
          <a:bodyPr anchor="t" rtlCol="false" tIns="0" lIns="0" bIns="0" rIns="0">
            <a:spAutoFit/>
          </a:bodyPr>
          <a:lstStyle/>
          <a:p>
            <a:pPr algn="ctr">
              <a:lnSpc>
                <a:spcPts val="2256"/>
              </a:lnSpc>
              <a:spcBef>
                <a:spcPct val="0"/>
              </a:spcBef>
            </a:pPr>
            <a:r>
              <a:rPr lang="en-US" b="true" sz="1611">
                <a:solidFill>
                  <a:srgbClr val="000000"/>
                </a:solidFill>
                <a:latin typeface="Cerebri Heavy"/>
                <a:ea typeface="Cerebri Heavy"/>
                <a:cs typeface="Cerebri Heavy"/>
                <a:sym typeface="Cerebri Heavy"/>
              </a:rPr>
              <a:t>Source: National Eating Disorder Association</a:t>
            </a:r>
          </a:p>
        </p:txBody>
      </p:sp>
      <p:sp>
        <p:nvSpPr>
          <p:cNvPr name="TextBox 28" id="28"/>
          <p:cNvSpPr txBox="true"/>
          <p:nvPr/>
        </p:nvSpPr>
        <p:spPr>
          <a:xfrm rot="0">
            <a:off x="355101" y="2877079"/>
            <a:ext cx="5657850" cy="815340"/>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Cerebri"/>
                <a:ea typeface="Cerebri"/>
                <a:cs typeface="Cerebri"/>
                <a:sym typeface="Cerebri"/>
              </a:rPr>
              <a:t>40% of adults, across all body sizes report experiencing weight stigma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sp>
        <p:nvSpPr>
          <p:cNvPr name="Freeform 2" id="2"/>
          <p:cNvSpPr/>
          <p:nvPr/>
        </p:nvSpPr>
        <p:spPr>
          <a:xfrm flipH="false" flipV="false" rot="3072743">
            <a:off x="13010824" y="2815199"/>
            <a:ext cx="8496952" cy="10085403"/>
          </a:xfrm>
          <a:custGeom>
            <a:avLst/>
            <a:gdLst/>
            <a:ahLst/>
            <a:cxnLst/>
            <a:rect r="r" b="b" t="t" l="l"/>
            <a:pathLst>
              <a:path h="10085403" w="8496952">
                <a:moveTo>
                  <a:pt x="0" y="0"/>
                </a:moveTo>
                <a:lnTo>
                  <a:pt x="8496952" y="0"/>
                </a:lnTo>
                <a:lnTo>
                  <a:pt x="8496952" y="10085403"/>
                </a:lnTo>
                <a:lnTo>
                  <a:pt x="0" y="100854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7069604">
            <a:off x="10709007" y="5000238"/>
            <a:ext cx="8439886" cy="6372114"/>
          </a:xfrm>
          <a:custGeom>
            <a:avLst/>
            <a:gdLst/>
            <a:ahLst/>
            <a:cxnLst/>
            <a:rect r="r" b="b" t="t" l="l"/>
            <a:pathLst>
              <a:path h="6372114" w="8439886">
                <a:moveTo>
                  <a:pt x="0" y="0"/>
                </a:moveTo>
                <a:lnTo>
                  <a:pt x="8439886" y="0"/>
                </a:lnTo>
                <a:lnTo>
                  <a:pt x="8439886" y="6372114"/>
                </a:lnTo>
                <a:lnTo>
                  <a:pt x="0" y="63721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644433" y="-287753"/>
            <a:ext cx="5241799" cy="3616841"/>
          </a:xfrm>
          <a:custGeom>
            <a:avLst/>
            <a:gdLst/>
            <a:ahLst/>
            <a:cxnLst/>
            <a:rect r="r" b="b" t="t" l="l"/>
            <a:pathLst>
              <a:path h="3616841" w="5241799">
                <a:moveTo>
                  <a:pt x="0" y="0"/>
                </a:moveTo>
                <a:lnTo>
                  <a:pt x="5241798" y="0"/>
                </a:lnTo>
                <a:lnTo>
                  <a:pt x="5241798" y="3616841"/>
                </a:lnTo>
                <a:lnTo>
                  <a:pt x="0" y="36168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5" id="5"/>
          <p:cNvSpPr txBox="true"/>
          <p:nvPr/>
        </p:nvSpPr>
        <p:spPr>
          <a:xfrm rot="0">
            <a:off x="4597365" y="2305111"/>
            <a:ext cx="9833822" cy="5067680"/>
          </a:xfrm>
          <a:prstGeom prst="rect">
            <a:avLst/>
          </a:prstGeom>
        </p:spPr>
        <p:txBody>
          <a:bodyPr anchor="t" rtlCol="false" tIns="0" lIns="0" bIns="0" rIns="0">
            <a:spAutoFit/>
          </a:bodyPr>
          <a:lstStyle/>
          <a:p>
            <a:pPr algn="l">
              <a:lnSpc>
                <a:spcPts val="3626"/>
              </a:lnSpc>
            </a:pPr>
            <a:r>
              <a:rPr lang="en-US" sz="3899" b="true">
                <a:solidFill>
                  <a:srgbClr val="373737"/>
                </a:solidFill>
                <a:latin typeface="Cerebri Heavy"/>
                <a:ea typeface="Cerebri Heavy"/>
                <a:cs typeface="Cerebri Heavy"/>
                <a:sym typeface="Cerebri Heavy"/>
              </a:rPr>
              <a:t>“An unintended consequence of [weight loss-focused] policies and programs is excessive weight preoccupation among the population, which can lead to stigma, body dissatisfaction, dieting, disordered eating, and even death from its effects of extreme dieting, anorexia, and weight loss surgery complications or from bullying that results from weight based bullying”</a:t>
            </a:r>
          </a:p>
        </p:txBody>
      </p:sp>
      <p:sp>
        <p:nvSpPr>
          <p:cNvPr name="Freeform 6" id="6"/>
          <p:cNvSpPr/>
          <p:nvPr/>
        </p:nvSpPr>
        <p:spPr>
          <a:xfrm flipH="false" flipV="false" rot="0">
            <a:off x="0" y="5979570"/>
            <a:ext cx="3970782" cy="4114800"/>
          </a:xfrm>
          <a:custGeom>
            <a:avLst/>
            <a:gdLst/>
            <a:ahLst/>
            <a:cxnLst/>
            <a:rect r="r" b="b" t="t" l="l"/>
            <a:pathLst>
              <a:path h="4114800" w="3970782">
                <a:moveTo>
                  <a:pt x="0" y="0"/>
                </a:moveTo>
                <a:lnTo>
                  <a:pt x="3970782" y="0"/>
                </a:lnTo>
                <a:lnTo>
                  <a:pt x="397078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5417081" y="676525"/>
            <a:ext cx="2489454" cy="4114800"/>
          </a:xfrm>
          <a:custGeom>
            <a:avLst/>
            <a:gdLst/>
            <a:ahLst/>
            <a:cxnLst/>
            <a:rect r="r" b="b" t="t" l="l"/>
            <a:pathLst>
              <a:path h="4114800" w="2489454">
                <a:moveTo>
                  <a:pt x="0" y="0"/>
                </a:moveTo>
                <a:lnTo>
                  <a:pt x="2489454" y="0"/>
                </a:lnTo>
                <a:lnTo>
                  <a:pt x="248945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7614345" y="7564530"/>
            <a:ext cx="7117407" cy="472440"/>
          </a:xfrm>
          <a:prstGeom prst="rect">
            <a:avLst/>
          </a:prstGeom>
        </p:spPr>
        <p:txBody>
          <a:bodyPr anchor="t" rtlCol="false" tIns="0" lIns="0" bIns="0" rIns="0">
            <a:spAutoFit/>
          </a:bodyPr>
          <a:lstStyle/>
          <a:p>
            <a:pPr algn="ctr">
              <a:lnSpc>
                <a:spcPts val="3359"/>
              </a:lnSpc>
            </a:pPr>
            <a:r>
              <a:rPr lang="en-US" sz="2400">
                <a:solidFill>
                  <a:srgbClr val="373737"/>
                </a:solidFill>
                <a:latin typeface="DIN Pro 1"/>
                <a:ea typeface="DIN Pro 1"/>
                <a:cs typeface="DIN Pro 1"/>
                <a:sym typeface="DIN Pro 1"/>
              </a:rPr>
              <a:t>-Ramos-Salas Canadian Journal of Public Health, 2015</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5E6"/>
        </a:solidFill>
      </p:bgPr>
    </p:bg>
    <p:spTree>
      <p:nvGrpSpPr>
        <p:cNvPr id="1" name=""/>
        <p:cNvGrpSpPr/>
        <p:nvPr/>
      </p:nvGrpSpPr>
      <p:grpSpPr>
        <a:xfrm>
          <a:off x="0" y="0"/>
          <a:ext cx="0" cy="0"/>
          <a:chOff x="0" y="0"/>
          <a:chExt cx="0" cy="0"/>
        </a:xfrm>
      </p:grpSpPr>
      <p:grpSp>
        <p:nvGrpSpPr>
          <p:cNvPr name="Group 2" id="2"/>
          <p:cNvGrpSpPr/>
          <p:nvPr/>
        </p:nvGrpSpPr>
        <p:grpSpPr>
          <a:xfrm rot="0">
            <a:off x="6493383" y="2746760"/>
            <a:ext cx="5657850" cy="1952277"/>
            <a:chOff x="0" y="0"/>
            <a:chExt cx="1913890" cy="660400"/>
          </a:xfrm>
        </p:grpSpPr>
        <p:sp>
          <p:nvSpPr>
            <p:cNvPr name="Freeform 3" id="3"/>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4" id="4"/>
          <p:cNvGrpSpPr/>
          <p:nvPr/>
        </p:nvGrpSpPr>
        <p:grpSpPr>
          <a:xfrm rot="0">
            <a:off x="355101" y="2746760"/>
            <a:ext cx="5657850" cy="1952277"/>
            <a:chOff x="0" y="0"/>
            <a:chExt cx="1913890" cy="660400"/>
          </a:xfrm>
        </p:grpSpPr>
        <p:sp>
          <p:nvSpPr>
            <p:cNvPr name="Freeform 5" id="5"/>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6" id="6"/>
          <p:cNvGrpSpPr/>
          <p:nvPr/>
        </p:nvGrpSpPr>
        <p:grpSpPr>
          <a:xfrm rot="0">
            <a:off x="355101" y="5177765"/>
            <a:ext cx="5657850" cy="1952277"/>
            <a:chOff x="0" y="0"/>
            <a:chExt cx="1913890" cy="660400"/>
          </a:xfrm>
        </p:grpSpPr>
        <p:sp>
          <p:nvSpPr>
            <p:cNvPr name="Freeform 7" id="7"/>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8" id="8"/>
          <p:cNvGrpSpPr/>
          <p:nvPr/>
        </p:nvGrpSpPr>
        <p:grpSpPr>
          <a:xfrm rot="0">
            <a:off x="12452664" y="5143500"/>
            <a:ext cx="5657850" cy="1952277"/>
            <a:chOff x="0" y="0"/>
            <a:chExt cx="1913890" cy="660400"/>
          </a:xfrm>
        </p:grpSpPr>
        <p:sp>
          <p:nvSpPr>
            <p:cNvPr name="Freeform 9" id="9"/>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0" id="10"/>
          <p:cNvGrpSpPr/>
          <p:nvPr/>
        </p:nvGrpSpPr>
        <p:grpSpPr>
          <a:xfrm rot="0">
            <a:off x="12452664" y="2746760"/>
            <a:ext cx="5657850" cy="1952277"/>
            <a:chOff x="0" y="0"/>
            <a:chExt cx="1913890" cy="660400"/>
          </a:xfrm>
        </p:grpSpPr>
        <p:sp>
          <p:nvSpPr>
            <p:cNvPr name="Freeform 11" id="11"/>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2" id="12"/>
          <p:cNvGrpSpPr/>
          <p:nvPr/>
        </p:nvGrpSpPr>
        <p:grpSpPr>
          <a:xfrm rot="0">
            <a:off x="6493383" y="5177765"/>
            <a:ext cx="5657850" cy="1952277"/>
            <a:chOff x="0" y="0"/>
            <a:chExt cx="1913890" cy="660400"/>
          </a:xfrm>
        </p:grpSpPr>
        <p:sp>
          <p:nvSpPr>
            <p:cNvPr name="Freeform 13" id="13"/>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sp>
        <p:nvSpPr>
          <p:cNvPr name="TextBox 14" id="14"/>
          <p:cNvSpPr txBox="true"/>
          <p:nvPr/>
        </p:nvSpPr>
        <p:spPr>
          <a:xfrm rot="0">
            <a:off x="1323239" y="811225"/>
            <a:ext cx="15517335" cy="1751838"/>
          </a:xfrm>
          <a:prstGeom prst="rect">
            <a:avLst/>
          </a:prstGeom>
        </p:spPr>
        <p:txBody>
          <a:bodyPr anchor="t" rtlCol="false" tIns="0" lIns="0" bIns="0" rIns="0">
            <a:spAutoFit/>
          </a:bodyPr>
          <a:lstStyle/>
          <a:p>
            <a:pPr algn="ctr">
              <a:lnSpc>
                <a:spcPts val="6696"/>
              </a:lnSpc>
            </a:pPr>
            <a:r>
              <a:rPr lang="en-US" sz="7200" b="true">
                <a:solidFill>
                  <a:srgbClr val="373737"/>
                </a:solidFill>
                <a:latin typeface="Cerebri Heavy"/>
                <a:ea typeface="Cerebri Heavy"/>
                <a:cs typeface="Cerebri Heavy"/>
                <a:sym typeface="Cerebri Heavy"/>
              </a:rPr>
              <a:t>Eating Disorders &amp;</a:t>
            </a:r>
          </a:p>
          <a:p>
            <a:pPr algn="ctr">
              <a:lnSpc>
                <a:spcPts val="6696"/>
              </a:lnSpc>
            </a:pPr>
            <a:r>
              <a:rPr lang="en-US" b="true" sz="7200">
                <a:solidFill>
                  <a:srgbClr val="373737"/>
                </a:solidFill>
                <a:latin typeface="Cerebri Heavy"/>
                <a:ea typeface="Cerebri Heavy"/>
                <a:cs typeface="Cerebri Heavy"/>
                <a:sym typeface="Cerebri Heavy"/>
              </a:rPr>
              <a:t> Disordered Eating</a:t>
            </a:r>
          </a:p>
        </p:txBody>
      </p:sp>
      <p:sp>
        <p:nvSpPr>
          <p:cNvPr name="Freeform 15" id="15"/>
          <p:cNvSpPr/>
          <p:nvPr/>
        </p:nvSpPr>
        <p:spPr>
          <a:xfrm flipH="false" flipV="false" rot="0">
            <a:off x="15942572" y="735529"/>
            <a:ext cx="1270213" cy="1270213"/>
          </a:xfrm>
          <a:custGeom>
            <a:avLst/>
            <a:gdLst/>
            <a:ahLst/>
            <a:cxnLst/>
            <a:rect r="r" b="b" t="t" l="l"/>
            <a:pathLst>
              <a:path h="1270213" w="1270213">
                <a:moveTo>
                  <a:pt x="0" y="0"/>
                </a:moveTo>
                <a:lnTo>
                  <a:pt x="1270213" y="0"/>
                </a:lnTo>
                <a:lnTo>
                  <a:pt x="1270213" y="1270213"/>
                </a:lnTo>
                <a:lnTo>
                  <a:pt x="0" y="12702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006730" y="735529"/>
            <a:ext cx="1099311" cy="1270213"/>
          </a:xfrm>
          <a:custGeom>
            <a:avLst/>
            <a:gdLst/>
            <a:ahLst/>
            <a:cxnLst/>
            <a:rect r="r" b="b" t="t" l="l"/>
            <a:pathLst>
              <a:path h="1270213" w="1099311">
                <a:moveTo>
                  <a:pt x="0" y="0"/>
                </a:moveTo>
                <a:lnTo>
                  <a:pt x="1099311" y="0"/>
                </a:lnTo>
                <a:lnTo>
                  <a:pt x="1099311" y="1270213"/>
                </a:lnTo>
                <a:lnTo>
                  <a:pt x="0" y="12702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3424056" y="7483001"/>
            <a:ext cx="5657850" cy="1952277"/>
            <a:chOff x="0" y="0"/>
            <a:chExt cx="1913890" cy="660400"/>
          </a:xfrm>
        </p:grpSpPr>
        <p:sp>
          <p:nvSpPr>
            <p:cNvPr name="Freeform 18" id="18"/>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grpSp>
        <p:nvGrpSpPr>
          <p:cNvPr name="Group 19" id="19"/>
          <p:cNvGrpSpPr/>
          <p:nvPr/>
        </p:nvGrpSpPr>
        <p:grpSpPr>
          <a:xfrm rot="0">
            <a:off x="9623739" y="7483001"/>
            <a:ext cx="5657850" cy="1952277"/>
            <a:chOff x="0" y="0"/>
            <a:chExt cx="1913890" cy="660400"/>
          </a:xfrm>
        </p:grpSpPr>
        <p:sp>
          <p:nvSpPr>
            <p:cNvPr name="Freeform 20" id="20"/>
            <p:cNvSpPr/>
            <p:nvPr/>
          </p:nvSpPr>
          <p:spPr>
            <a:xfrm flipH="false" flipV="false" rot="0">
              <a:off x="0" y="0"/>
              <a:ext cx="1913890" cy="660400"/>
            </a:xfrm>
            <a:custGeom>
              <a:avLst/>
              <a:gdLst/>
              <a:ahLst/>
              <a:cxnLst/>
              <a:rect r="r" b="b" t="t" l="l"/>
              <a:pathLst>
                <a:path h="660400" w="191389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E5BD"/>
            </a:solidFill>
          </p:spPr>
        </p:sp>
      </p:grpSp>
      <p:sp>
        <p:nvSpPr>
          <p:cNvPr name="Freeform 21" id="21"/>
          <p:cNvSpPr/>
          <p:nvPr/>
        </p:nvSpPr>
        <p:spPr>
          <a:xfrm flipH="false" flipV="false" rot="0">
            <a:off x="0" y="7483001"/>
            <a:ext cx="2141509" cy="2785702"/>
          </a:xfrm>
          <a:custGeom>
            <a:avLst/>
            <a:gdLst/>
            <a:ahLst/>
            <a:cxnLst/>
            <a:rect r="r" b="b" t="t" l="l"/>
            <a:pathLst>
              <a:path h="2785702" w="2141509">
                <a:moveTo>
                  <a:pt x="0" y="0"/>
                </a:moveTo>
                <a:lnTo>
                  <a:pt x="2141509" y="0"/>
                </a:lnTo>
                <a:lnTo>
                  <a:pt x="2141509" y="2785703"/>
                </a:lnTo>
                <a:lnTo>
                  <a:pt x="0" y="27857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6743335" y="3057513"/>
            <a:ext cx="5157945" cy="1653540"/>
          </a:xfrm>
          <a:prstGeom prst="rect">
            <a:avLst/>
          </a:prstGeom>
        </p:spPr>
        <p:txBody>
          <a:bodyPr anchor="t" rtlCol="false" tIns="0" lIns="0" bIns="0" rIns="0">
            <a:spAutoFit/>
          </a:bodyPr>
          <a:lstStyle/>
          <a:p>
            <a:pPr algn="l">
              <a:lnSpc>
                <a:spcPts val="3359"/>
              </a:lnSpc>
            </a:pPr>
            <a:r>
              <a:rPr lang="en-US" sz="2400">
                <a:solidFill>
                  <a:srgbClr val="000000"/>
                </a:solidFill>
                <a:latin typeface="Cerebri"/>
                <a:ea typeface="Cerebri"/>
                <a:cs typeface="Cerebri"/>
                <a:sym typeface="Cerebri"/>
              </a:rPr>
              <a:t>Eating disorders are among the deadliest mental illnesses, second only to opioid overdose</a:t>
            </a:r>
          </a:p>
          <a:p>
            <a:pPr algn="l">
              <a:lnSpc>
                <a:spcPts val="3359"/>
              </a:lnSpc>
              <a:spcBef>
                <a:spcPct val="0"/>
              </a:spcBef>
            </a:pPr>
          </a:p>
        </p:txBody>
      </p:sp>
      <p:sp>
        <p:nvSpPr>
          <p:cNvPr name="TextBox 23" id="23"/>
          <p:cNvSpPr txBox="true"/>
          <p:nvPr/>
        </p:nvSpPr>
        <p:spPr>
          <a:xfrm rot="0">
            <a:off x="12979908" y="5664300"/>
            <a:ext cx="4713545" cy="815340"/>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Cerebri"/>
                <a:ea typeface="Cerebri"/>
                <a:cs typeface="Cerebri"/>
                <a:sym typeface="Cerebri"/>
              </a:rPr>
              <a:t>Only 10% of people with eating disorders ever receive treatment</a:t>
            </a:r>
          </a:p>
        </p:txBody>
      </p:sp>
      <p:sp>
        <p:nvSpPr>
          <p:cNvPr name="TextBox 24" id="24"/>
          <p:cNvSpPr txBox="true"/>
          <p:nvPr/>
        </p:nvSpPr>
        <p:spPr>
          <a:xfrm rot="0">
            <a:off x="6842091" y="5308084"/>
            <a:ext cx="5059189" cy="1653540"/>
          </a:xfrm>
          <a:prstGeom prst="rect">
            <a:avLst/>
          </a:prstGeom>
        </p:spPr>
        <p:txBody>
          <a:bodyPr anchor="t" rtlCol="false" tIns="0" lIns="0" bIns="0" rIns="0">
            <a:spAutoFit/>
          </a:bodyPr>
          <a:lstStyle/>
          <a:p>
            <a:pPr algn="l">
              <a:lnSpc>
                <a:spcPts val="3359"/>
              </a:lnSpc>
            </a:pPr>
            <a:r>
              <a:rPr lang="en-US" sz="2400">
                <a:solidFill>
                  <a:srgbClr val="000000"/>
                </a:solidFill>
                <a:latin typeface="Cerebri"/>
                <a:ea typeface="Cerebri"/>
                <a:cs typeface="Cerebri"/>
                <a:sym typeface="Cerebri"/>
              </a:rPr>
              <a:t>10,200 deaths each year are the direct result of an eating disorder—that’s one death every 52 minutes</a:t>
            </a:r>
          </a:p>
          <a:p>
            <a:pPr algn="l">
              <a:lnSpc>
                <a:spcPts val="3359"/>
              </a:lnSpc>
              <a:spcBef>
                <a:spcPct val="0"/>
              </a:spcBef>
            </a:pPr>
          </a:p>
        </p:txBody>
      </p:sp>
      <p:sp>
        <p:nvSpPr>
          <p:cNvPr name="TextBox 25" id="25"/>
          <p:cNvSpPr txBox="true"/>
          <p:nvPr/>
        </p:nvSpPr>
        <p:spPr>
          <a:xfrm rot="0">
            <a:off x="12924816" y="3128171"/>
            <a:ext cx="4713545" cy="815340"/>
          </a:xfrm>
          <a:prstGeom prst="rect">
            <a:avLst/>
          </a:prstGeom>
        </p:spPr>
        <p:txBody>
          <a:bodyPr anchor="t" rtlCol="false" tIns="0" lIns="0" bIns="0" rIns="0">
            <a:spAutoFit/>
          </a:bodyPr>
          <a:lstStyle/>
          <a:p>
            <a:pPr algn="l">
              <a:lnSpc>
                <a:spcPts val="3359"/>
              </a:lnSpc>
              <a:spcBef>
                <a:spcPct val="0"/>
              </a:spcBef>
            </a:pPr>
            <a:r>
              <a:rPr lang="en-US" sz="2400">
                <a:solidFill>
                  <a:srgbClr val="000000"/>
                </a:solidFill>
                <a:latin typeface="Cerebri"/>
                <a:ea typeface="Cerebri"/>
                <a:cs typeface="Cerebri"/>
                <a:sym typeface="Cerebri"/>
              </a:rPr>
              <a:t>81% of 10 year old children are afraid of being fat</a:t>
            </a:r>
          </a:p>
        </p:txBody>
      </p:sp>
      <p:sp>
        <p:nvSpPr>
          <p:cNvPr name="TextBox 26" id="26"/>
          <p:cNvSpPr txBox="true"/>
          <p:nvPr/>
        </p:nvSpPr>
        <p:spPr>
          <a:xfrm rot="0">
            <a:off x="942772" y="3128171"/>
            <a:ext cx="4482507" cy="1234440"/>
          </a:xfrm>
          <a:prstGeom prst="rect">
            <a:avLst/>
          </a:prstGeom>
        </p:spPr>
        <p:txBody>
          <a:bodyPr anchor="t" rtlCol="false" tIns="0" lIns="0" bIns="0" rIns="0">
            <a:spAutoFit/>
          </a:bodyPr>
          <a:lstStyle/>
          <a:p>
            <a:pPr algn="l">
              <a:lnSpc>
                <a:spcPts val="3359"/>
              </a:lnSpc>
            </a:pPr>
            <a:r>
              <a:rPr lang="en-US" sz="2400">
                <a:solidFill>
                  <a:srgbClr val="000000"/>
                </a:solidFill>
                <a:latin typeface="Cerebri"/>
                <a:ea typeface="Cerebri"/>
                <a:cs typeface="Cerebri"/>
                <a:sym typeface="Cerebri"/>
              </a:rPr>
              <a:t>Eating Disorders affect at least 9% of the population worldwide</a:t>
            </a:r>
          </a:p>
          <a:p>
            <a:pPr algn="l">
              <a:lnSpc>
                <a:spcPts val="3359"/>
              </a:lnSpc>
              <a:spcBef>
                <a:spcPct val="0"/>
              </a:spcBef>
            </a:pPr>
          </a:p>
        </p:txBody>
      </p:sp>
      <p:sp>
        <p:nvSpPr>
          <p:cNvPr name="TextBox 27" id="27"/>
          <p:cNvSpPr txBox="true"/>
          <p:nvPr/>
        </p:nvSpPr>
        <p:spPr>
          <a:xfrm rot="0">
            <a:off x="858028" y="5308084"/>
            <a:ext cx="4567252" cy="1653540"/>
          </a:xfrm>
          <a:prstGeom prst="rect">
            <a:avLst/>
          </a:prstGeom>
        </p:spPr>
        <p:txBody>
          <a:bodyPr anchor="t" rtlCol="false" tIns="0" lIns="0" bIns="0" rIns="0">
            <a:spAutoFit/>
          </a:bodyPr>
          <a:lstStyle/>
          <a:p>
            <a:pPr algn="just">
              <a:lnSpc>
                <a:spcPts val="3359"/>
              </a:lnSpc>
            </a:pPr>
            <a:r>
              <a:rPr lang="en-US" sz="2400">
                <a:solidFill>
                  <a:srgbClr val="000000"/>
                </a:solidFill>
                <a:latin typeface="Cerebri"/>
                <a:ea typeface="Cerebri"/>
                <a:cs typeface="Cerebri"/>
                <a:sym typeface="Cerebri"/>
              </a:rPr>
              <a:t>Less than 6% of people with eating disorders are medically diagnosed as “underweight”</a:t>
            </a:r>
          </a:p>
          <a:p>
            <a:pPr algn="r">
              <a:lnSpc>
                <a:spcPts val="3359"/>
              </a:lnSpc>
              <a:spcBef>
                <a:spcPct val="0"/>
              </a:spcBef>
            </a:pPr>
          </a:p>
        </p:txBody>
      </p:sp>
      <p:sp>
        <p:nvSpPr>
          <p:cNvPr name="TextBox 28" id="28"/>
          <p:cNvSpPr txBox="true"/>
          <p:nvPr/>
        </p:nvSpPr>
        <p:spPr>
          <a:xfrm rot="0">
            <a:off x="3969355" y="7604760"/>
            <a:ext cx="4567252" cy="2072640"/>
          </a:xfrm>
          <a:prstGeom prst="rect">
            <a:avLst/>
          </a:prstGeom>
        </p:spPr>
        <p:txBody>
          <a:bodyPr anchor="t" rtlCol="false" tIns="0" lIns="0" bIns="0" rIns="0">
            <a:spAutoFit/>
          </a:bodyPr>
          <a:lstStyle/>
          <a:p>
            <a:pPr algn="just">
              <a:lnSpc>
                <a:spcPts val="3359"/>
              </a:lnSpc>
            </a:pPr>
            <a:r>
              <a:rPr lang="en-US" sz="2400">
                <a:solidFill>
                  <a:srgbClr val="000000"/>
                </a:solidFill>
                <a:latin typeface="Cerebri"/>
                <a:ea typeface="Cerebri"/>
                <a:cs typeface="Cerebri"/>
                <a:sym typeface="Cerebri"/>
              </a:rPr>
              <a:t>Binging and purging behaviors are more common among Black and Latina women than white women</a:t>
            </a:r>
          </a:p>
          <a:p>
            <a:pPr algn="r">
              <a:lnSpc>
                <a:spcPts val="3359"/>
              </a:lnSpc>
              <a:spcBef>
                <a:spcPct val="0"/>
              </a:spcBef>
            </a:pPr>
          </a:p>
        </p:txBody>
      </p:sp>
      <p:sp>
        <p:nvSpPr>
          <p:cNvPr name="TextBox 29" id="29"/>
          <p:cNvSpPr txBox="true"/>
          <p:nvPr/>
        </p:nvSpPr>
        <p:spPr>
          <a:xfrm rot="0">
            <a:off x="10004446" y="7595235"/>
            <a:ext cx="5126947" cy="1999902"/>
          </a:xfrm>
          <a:prstGeom prst="rect">
            <a:avLst/>
          </a:prstGeom>
        </p:spPr>
        <p:txBody>
          <a:bodyPr anchor="t" rtlCol="false" tIns="0" lIns="0" bIns="0" rIns="0">
            <a:spAutoFit/>
          </a:bodyPr>
          <a:lstStyle/>
          <a:p>
            <a:pPr algn="just">
              <a:lnSpc>
                <a:spcPts val="3224"/>
              </a:lnSpc>
            </a:pPr>
            <a:r>
              <a:rPr lang="en-US" sz="2302">
                <a:solidFill>
                  <a:srgbClr val="000000"/>
                </a:solidFill>
                <a:latin typeface="Cerebri"/>
                <a:ea typeface="Cerebri"/>
                <a:cs typeface="Cerebri"/>
                <a:sym typeface="Cerebri"/>
              </a:rPr>
              <a:t>High body dissatisfaction and unhealthy weight control behaviors were more common among low-income girls</a:t>
            </a:r>
          </a:p>
          <a:p>
            <a:pPr algn="r">
              <a:lnSpc>
                <a:spcPts val="3224"/>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https://www-auth.oregon.gov/oha/PH/HEALTHYPEOPLEFAMILIES/WIC/Documents/lawn/Making-Shift-Happen-Applying-Weight-Inclusive-Approaches-to-Practice-Presentation.pptx</Url>
      <Description>Making-Shift-Happen-Applying-Weight-Inclusive-Approaches-to-Practice-Presentation</Description>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E6204D7-A95E-4E89-917B-9D7B26257CCD}"/>
</file>

<file path=customXml/itemProps2.xml><?xml version="1.0" encoding="utf-8"?>
<ds:datastoreItem xmlns:ds="http://schemas.openxmlformats.org/officeDocument/2006/customXml" ds:itemID="{C7A23384-3571-4CA1-8E46-B32E29209DEF}"/>
</file>

<file path=customXml/itemProps3.xml><?xml version="1.0" encoding="utf-8"?>
<ds:datastoreItem xmlns:ds="http://schemas.openxmlformats.org/officeDocument/2006/customXml" ds:itemID="{EDD9FD78-70AF-4FA9-9478-FB350A8F9DC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WIC Presentation</dc:title>
  <cp:revision>1</cp:revision>
  <dcterms:created xsi:type="dcterms:W3CDTF">2006-08-16T00:00:00Z</dcterms:created>
  <dcterms:modified xsi:type="dcterms:W3CDTF">2011-08-01T06:04:30Z</dcterms:modified>
  <dc:identifier>DAG5KCoedSE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ies>
</file>