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4.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diagrams/drawing3.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diagrams/layout3.xml" ContentType="application/vnd.openxmlformats-officedocument.drawingml.diagramLayout+xml"/>
  <Override PartName="/ppt/notesMasters/notesMaster1.xml" ContentType="application/vnd.openxmlformats-officedocument.presentationml.notesMaster+xml"/>
  <Override PartName="/ppt/diagrams/colors2.xml" ContentType="application/vnd.openxmlformats-officedocument.drawingml.diagramColors+xml"/>
  <Override PartName="/ppt/diagrams/drawing2.xml" ContentType="application/vnd.ms-office.drawingml.diagramDrawing+xml"/>
  <Override PartName="/ppt/diagrams/layout2.xml" ContentType="application/vnd.openxmlformats-officedocument.drawingml.diagramLayout+xml"/>
  <Override PartName="/ppt/theme/theme2.xml" ContentType="application/vnd.openxmlformats-officedocument.theme+xml"/>
  <Override PartName="/ppt/diagrams/quickStyle2.xml" ContentType="application/vnd.openxmlformats-officedocument.drawingml.diagramStyle+xml"/>
  <Override PartName="/ppt/theme/theme1.xml" ContentType="application/vnd.openxmlformats-officedocument.theme+xml"/>
  <Override PartName="/ppt/diagrams/layout1.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21.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6.xml" ContentType="application/vnd.openxmlformats-officedocument.presentationml.tags+xml"/>
  <Override PartName="/ppt/tags/tag29.xml" ContentType="application/vnd.openxmlformats-officedocument.presentationml.tags+xml"/>
  <Override PartName="/ppt/tags/tag39.xml" ContentType="application/vnd.openxmlformats-officedocument.presentationml.tags+xml"/>
  <Override PartName="/ppt/tags/tag6.xml" ContentType="application/vnd.openxmlformats-officedocument.presentationml.tags+xml"/>
  <Override PartName="/ppt/tags/tag28.xml" ContentType="application/vnd.openxmlformats-officedocument.presentationml.tags+xml"/>
  <Override PartName="/ppt/tags/tag7.xml" ContentType="application/vnd.openxmlformats-officedocument.presentationml.tags+xml"/>
  <Override PartName="/ppt/tags/tag35.xml" ContentType="application/vnd.openxmlformats-officedocument.presentationml.tags+xml"/>
  <Override PartName="/ppt/tags/tag5.xml" ContentType="application/vnd.openxmlformats-officedocument.presentationml.tags+xml"/>
  <Override PartName="/ppt/tags/tag30.xml" ContentType="application/vnd.openxmlformats-officedocument.presentationml.tags+xml"/>
  <Override PartName="/ppt/tags/tag34.xml" ContentType="application/vnd.openxmlformats-officedocument.presentationml.tags+xml"/>
  <Override PartName="/ppt/tags/tag2.xml" ContentType="application/vnd.openxmlformats-officedocument.presentationml.tags+xml"/>
  <Override PartName="/ppt/tags/tag33.xml" ContentType="application/vnd.openxmlformats-officedocument.presentationml.tags+xml"/>
  <Override PartName="/ppt/tags/tag3.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8.xml" ContentType="application/vnd.openxmlformats-officedocument.presentationml.tags+xml"/>
  <Override PartName="/ppt/tags/tag25.xml" ContentType="application/vnd.openxmlformats-officedocument.presentationml.tags+xml"/>
  <Override PartName="/ppt/tags/tag16.xml" ContentType="application/vnd.openxmlformats-officedocument.presentationml.tags+xml"/>
  <Override PartName="/ppt/tags/tag24.xml" ContentType="application/vnd.openxmlformats-officedocument.presentationml.tags+xml"/>
  <Override PartName="/ppt/tags/tag17.xml" ContentType="application/vnd.openxmlformats-officedocument.presentationml.tags+xml"/>
  <Override PartName="/ppt/tags/tag23.xml" ContentType="application/vnd.openxmlformats-officedocument.presentationml.tags+xml"/>
  <Override PartName="/ppt/tags/tag18.xml" ContentType="application/vnd.openxmlformats-officedocument.presentationml.tags+xml"/>
  <Override PartName="/ppt/tags/tag22.xml" ContentType="application/vnd.openxmlformats-officedocument.presentationml.tags+xml"/>
  <Override PartName="/ppt/tags/tag19.xml" ContentType="application/vnd.openxmlformats-officedocument.presentationml.tags+xml"/>
  <Override PartName="/ppt/tags/tag15.xml" ContentType="application/vnd.openxmlformats-officedocument.presentationml.tags+xml"/>
  <Override PartName="/ppt/tags/tag26.xml" ContentType="application/vnd.openxmlformats-officedocument.presentationml.tags+xml"/>
  <Override PartName="/ppt/tags/tag14.xml" ContentType="application/vnd.openxmlformats-officedocument.presentationml.tags+xml"/>
  <Override PartName="/ppt/tags/tag1.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7.xml" ContentType="application/vnd.openxmlformats-officedocument.presentationml.tags+xml"/>
  <Override PartName="/ppt/tags/tag13.xml" ContentType="application/vnd.openxmlformats-officedocument.presentationml.tags+xml"/>
  <Override PartName="/ppt/tags/tag20.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notesMasterIdLst>
    <p:notesMasterId r:id="rId46"/>
  </p:notesMasterIdLst>
  <p:sldIdLst>
    <p:sldId id="261" r:id="rId2"/>
    <p:sldId id="312" r:id="rId3"/>
    <p:sldId id="311" r:id="rId4"/>
    <p:sldId id="314" r:id="rId5"/>
    <p:sldId id="257" r:id="rId6"/>
    <p:sldId id="297" r:id="rId7"/>
    <p:sldId id="286" r:id="rId8"/>
    <p:sldId id="305" r:id="rId9"/>
    <p:sldId id="288" r:id="rId10"/>
    <p:sldId id="287" r:id="rId11"/>
    <p:sldId id="298" r:id="rId12"/>
    <p:sldId id="290" r:id="rId13"/>
    <p:sldId id="258" r:id="rId14"/>
    <p:sldId id="316" r:id="rId15"/>
    <p:sldId id="273" r:id="rId16"/>
    <p:sldId id="266" r:id="rId17"/>
    <p:sldId id="259" r:id="rId18"/>
    <p:sldId id="317" r:id="rId19"/>
    <p:sldId id="276" r:id="rId20"/>
    <p:sldId id="313" r:id="rId21"/>
    <p:sldId id="278" r:id="rId22"/>
    <p:sldId id="277" r:id="rId23"/>
    <p:sldId id="262" r:id="rId24"/>
    <p:sldId id="307" r:id="rId25"/>
    <p:sldId id="318" r:id="rId26"/>
    <p:sldId id="306" r:id="rId27"/>
    <p:sldId id="300" r:id="rId28"/>
    <p:sldId id="292" r:id="rId29"/>
    <p:sldId id="296" r:id="rId30"/>
    <p:sldId id="294" r:id="rId31"/>
    <p:sldId id="283" r:id="rId32"/>
    <p:sldId id="301" r:id="rId33"/>
    <p:sldId id="263" r:id="rId34"/>
    <p:sldId id="308" r:id="rId35"/>
    <p:sldId id="264" r:id="rId36"/>
    <p:sldId id="320" r:id="rId37"/>
    <p:sldId id="319" r:id="rId38"/>
    <p:sldId id="302" r:id="rId39"/>
    <p:sldId id="303" r:id="rId40"/>
    <p:sldId id="285" r:id="rId41"/>
    <p:sldId id="310" r:id="rId42"/>
    <p:sldId id="321" r:id="rId43"/>
    <p:sldId id="291" r:id="rId44"/>
    <p:sldId id="322" r:id="rId45"/>
  </p:sldIdLst>
  <p:sldSz cx="12192000" cy="6858000"/>
  <p:notesSz cx="7010400" cy="92964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0E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66" d="100"/>
          <a:sy n="66" d="100"/>
        </p:scale>
        <p:origin x="30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C5332-1513-42D0-AFE6-9631AB17DD0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564ADDD-7C20-4F87-9A7B-F68E3CC00F0D}">
      <dgm:prSet custT="1"/>
      <dgm:spPr/>
      <dgm:t>
        <a:bodyPr/>
        <a:lstStyle/>
        <a:p>
          <a:r>
            <a:rPr lang="en-US" sz="2200" dirty="0"/>
            <a:t>Type in the risk title, risk number or a word in the title of the risk and click the search button to view the current risk information sheets</a:t>
          </a:r>
          <a:r>
            <a:rPr lang="en-US" sz="2700" dirty="0"/>
            <a:t>. </a:t>
          </a:r>
        </a:p>
      </dgm:t>
    </dgm:pt>
    <dgm:pt modelId="{B4B162CA-94C4-47E0-B12C-F80BFB45A3C4}" type="parTrans" cxnId="{E429B017-4E14-4420-BE99-EF40262D0272}">
      <dgm:prSet/>
      <dgm:spPr/>
      <dgm:t>
        <a:bodyPr/>
        <a:lstStyle/>
        <a:p>
          <a:endParaRPr lang="en-US"/>
        </a:p>
      </dgm:t>
    </dgm:pt>
    <dgm:pt modelId="{0C079A58-C4ED-4620-B0E3-8A279CDD30C9}" type="sibTrans" cxnId="{E429B017-4E14-4420-BE99-EF40262D0272}">
      <dgm:prSet/>
      <dgm:spPr/>
      <dgm:t>
        <a:bodyPr/>
        <a:lstStyle/>
        <a:p>
          <a:endParaRPr lang="en-US"/>
        </a:p>
      </dgm:t>
    </dgm:pt>
    <dgm:pt modelId="{959C18AF-8E59-4490-81DE-919F110EF310}">
      <dgm:prSet custT="1"/>
      <dgm:spPr/>
      <dgm:t>
        <a:bodyPr/>
        <a:lstStyle/>
        <a:p>
          <a:r>
            <a:rPr lang="en-US" sz="2200" dirty="0"/>
            <a:t>This is a good site to bookmark and refer to as needed during certification assessments.</a:t>
          </a:r>
        </a:p>
      </dgm:t>
    </dgm:pt>
    <dgm:pt modelId="{B3DDE255-3A2F-411F-B92E-F4D375FBAB13}" type="parTrans" cxnId="{2639BC6E-5FA1-48AD-AB0D-64CC4BF550E5}">
      <dgm:prSet/>
      <dgm:spPr/>
      <dgm:t>
        <a:bodyPr/>
        <a:lstStyle/>
        <a:p>
          <a:endParaRPr lang="en-US"/>
        </a:p>
      </dgm:t>
    </dgm:pt>
    <dgm:pt modelId="{F3C261C1-98FE-469A-AAA0-161874C95C9E}" type="sibTrans" cxnId="{2639BC6E-5FA1-48AD-AB0D-64CC4BF550E5}">
      <dgm:prSet/>
      <dgm:spPr/>
      <dgm:t>
        <a:bodyPr/>
        <a:lstStyle/>
        <a:p>
          <a:endParaRPr lang="en-US"/>
        </a:p>
      </dgm:t>
    </dgm:pt>
    <dgm:pt modelId="{BCFCEF6B-2E41-43F0-92E7-16FF358AA84D}">
      <dgm:prSet custT="1"/>
      <dgm:spPr/>
      <dgm:t>
        <a:bodyPr/>
        <a:lstStyle/>
        <a:p>
          <a:r>
            <a:rPr lang="en-US" sz="2200" dirty="0"/>
            <a:t>FYI…the updated risk info sheets included in this in-service will not be posted on the risk table until 10/1/2019!</a:t>
          </a:r>
        </a:p>
      </dgm:t>
    </dgm:pt>
    <dgm:pt modelId="{6B9DBC5A-4280-494A-B14C-B17F5A683234}" type="parTrans" cxnId="{ABA3266B-1602-4337-8CF8-58A5E9658423}">
      <dgm:prSet/>
      <dgm:spPr/>
      <dgm:t>
        <a:bodyPr/>
        <a:lstStyle/>
        <a:p>
          <a:endParaRPr lang="en-US"/>
        </a:p>
      </dgm:t>
    </dgm:pt>
    <dgm:pt modelId="{6DAECDB1-A986-4B3C-A075-FE490BCA97CB}" type="sibTrans" cxnId="{ABA3266B-1602-4337-8CF8-58A5E9658423}">
      <dgm:prSet/>
      <dgm:spPr/>
      <dgm:t>
        <a:bodyPr/>
        <a:lstStyle/>
        <a:p>
          <a:endParaRPr lang="en-US"/>
        </a:p>
      </dgm:t>
    </dgm:pt>
    <dgm:pt modelId="{B5F80C0A-A9CA-42D4-AC15-5166C0E4841F}" type="pres">
      <dgm:prSet presAssocID="{850C5332-1513-42D0-AFE6-9631AB17DD08}" presName="vert0" presStyleCnt="0">
        <dgm:presLayoutVars>
          <dgm:dir/>
          <dgm:animOne val="branch"/>
          <dgm:animLvl val="lvl"/>
        </dgm:presLayoutVars>
      </dgm:prSet>
      <dgm:spPr/>
    </dgm:pt>
    <dgm:pt modelId="{CC8F57C0-F7BC-4D12-B436-7B17886A7A82}" type="pres">
      <dgm:prSet presAssocID="{8564ADDD-7C20-4F87-9A7B-F68E3CC00F0D}" presName="thickLine" presStyleLbl="alignNode1" presStyleIdx="0" presStyleCnt="3"/>
      <dgm:spPr/>
    </dgm:pt>
    <dgm:pt modelId="{D74766DF-3DD0-4C65-97B8-4FFE75258A2E}" type="pres">
      <dgm:prSet presAssocID="{8564ADDD-7C20-4F87-9A7B-F68E3CC00F0D}" presName="horz1" presStyleCnt="0"/>
      <dgm:spPr/>
    </dgm:pt>
    <dgm:pt modelId="{286AB1CB-2B48-44C4-B53C-CE6742139F13}" type="pres">
      <dgm:prSet presAssocID="{8564ADDD-7C20-4F87-9A7B-F68E3CC00F0D}" presName="tx1" presStyleLbl="revTx" presStyleIdx="0" presStyleCnt="3"/>
      <dgm:spPr/>
    </dgm:pt>
    <dgm:pt modelId="{6455C0F9-BEE7-4DF5-9809-E46B4279CA50}" type="pres">
      <dgm:prSet presAssocID="{8564ADDD-7C20-4F87-9A7B-F68E3CC00F0D}" presName="vert1" presStyleCnt="0"/>
      <dgm:spPr/>
    </dgm:pt>
    <dgm:pt modelId="{55ED8770-D0AE-45E2-AB98-647C97F4AD7F}" type="pres">
      <dgm:prSet presAssocID="{959C18AF-8E59-4490-81DE-919F110EF310}" presName="thickLine" presStyleLbl="alignNode1" presStyleIdx="1" presStyleCnt="3"/>
      <dgm:spPr/>
    </dgm:pt>
    <dgm:pt modelId="{B5B709B2-DBF9-418B-8C28-25D767FDFBAF}" type="pres">
      <dgm:prSet presAssocID="{959C18AF-8E59-4490-81DE-919F110EF310}" presName="horz1" presStyleCnt="0"/>
      <dgm:spPr/>
    </dgm:pt>
    <dgm:pt modelId="{32AC613F-4E0A-4519-969D-AE9C0BCADEC5}" type="pres">
      <dgm:prSet presAssocID="{959C18AF-8E59-4490-81DE-919F110EF310}" presName="tx1" presStyleLbl="revTx" presStyleIdx="1" presStyleCnt="3"/>
      <dgm:spPr/>
    </dgm:pt>
    <dgm:pt modelId="{9FB0FEF9-E93A-416E-908B-80A489DAC389}" type="pres">
      <dgm:prSet presAssocID="{959C18AF-8E59-4490-81DE-919F110EF310}" presName="vert1" presStyleCnt="0"/>
      <dgm:spPr/>
    </dgm:pt>
    <dgm:pt modelId="{77D97474-2EF4-42A9-91A0-949A8946180E}" type="pres">
      <dgm:prSet presAssocID="{BCFCEF6B-2E41-43F0-92E7-16FF358AA84D}" presName="thickLine" presStyleLbl="alignNode1" presStyleIdx="2" presStyleCnt="3"/>
      <dgm:spPr/>
    </dgm:pt>
    <dgm:pt modelId="{42555FF2-4AFF-4062-8725-A122D80877CB}" type="pres">
      <dgm:prSet presAssocID="{BCFCEF6B-2E41-43F0-92E7-16FF358AA84D}" presName="horz1" presStyleCnt="0"/>
      <dgm:spPr/>
    </dgm:pt>
    <dgm:pt modelId="{0D580F57-3461-4C20-9DDC-ABB7F25972B5}" type="pres">
      <dgm:prSet presAssocID="{BCFCEF6B-2E41-43F0-92E7-16FF358AA84D}" presName="tx1" presStyleLbl="revTx" presStyleIdx="2" presStyleCnt="3"/>
      <dgm:spPr/>
    </dgm:pt>
    <dgm:pt modelId="{D09AC07D-6CA5-4F00-B0D4-9E8A00E6107E}" type="pres">
      <dgm:prSet presAssocID="{BCFCEF6B-2E41-43F0-92E7-16FF358AA84D}" presName="vert1" presStyleCnt="0"/>
      <dgm:spPr/>
    </dgm:pt>
  </dgm:ptLst>
  <dgm:cxnLst>
    <dgm:cxn modelId="{E429B017-4E14-4420-BE99-EF40262D0272}" srcId="{850C5332-1513-42D0-AFE6-9631AB17DD08}" destId="{8564ADDD-7C20-4F87-9A7B-F68E3CC00F0D}" srcOrd="0" destOrd="0" parTransId="{B4B162CA-94C4-47E0-B12C-F80BFB45A3C4}" sibTransId="{0C079A58-C4ED-4620-B0E3-8A279CDD30C9}"/>
    <dgm:cxn modelId="{C708A329-AF1F-4DB7-8586-92E4B8FAFC97}" type="presOf" srcId="{8564ADDD-7C20-4F87-9A7B-F68E3CC00F0D}" destId="{286AB1CB-2B48-44C4-B53C-CE6742139F13}" srcOrd="0" destOrd="0" presId="urn:microsoft.com/office/officeart/2008/layout/LinedList"/>
    <dgm:cxn modelId="{ABA3266B-1602-4337-8CF8-58A5E9658423}" srcId="{850C5332-1513-42D0-AFE6-9631AB17DD08}" destId="{BCFCEF6B-2E41-43F0-92E7-16FF358AA84D}" srcOrd="2" destOrd="0" parTransId="{6B9DBC5A-4280-494A-B14C-B17F5A683234}" sibTransId="{6DAECDB1-A986-4B3C-A075-FE490BCA97CB}"/>
    <dgm:cxn modelId="{2639BC6E-5FA1-48AD-AB0D-64CC4BF550E5}" srcId="{850C5332-1513-42D0-AFE6-9631AB17DD08}" destId="{959C18AF-8E59-4490-81DE-919F110EF310}" srcOrd="1" destOrd="0" parTransId="{B3DDE255-3A2F-411F-B92E-F4D375FBAB13}" sibTransId="{F3C261C1-98FE-469A-AAA0-161874C95C9E}"/>
    <dgm:cxn modelId="{B0F82381-AC25-4B8F-B59E-6363748922E2}" type="presOf" srcId="{850C5332-1513-42D0-AFE6-9631AB17DD08}" destId="{B5F80C0A-A9CA-42D4-AC15-5166C0E4841F}" srcOrd="0" destOrd="0" presId="urn:microsoft.com/office/officeart/2008/layout/LinedList"/>
    <dgm:cxn modelId="{DBE3F3DA-A23E-4A38-B3D3-B5E1D175C52B}" type="presOf" srcId="{BCFCEF6B-2E41-43F0-92E7-16FF358AA84D}" destId="{0D580F57-3461-4C20-9DDC-ABB7F25972B5}" srcOrd="0" destOrd="0" presId="urn:microsoft.com/office/officeart/2008/layout/LinedList"/>
    <dgm:cxn modelId="{5109B7DF-59F5-425F-A9FB-9081F0F2575B}" type="presOf" srcId="{959C18AF-8E59-4490-81DE-919F110EF310}" destId="{32AC613F-4E0A-4519-969D-AE9C0BCADEC5}" srcOrd="0" destOrd="0" presId="urn:microsoft.com/office/officeart/2008/layout/LinedList"/>
    <dgm:cxn modelId="{92CB848D-65D7-4167-9E57-04E353871EA2}" type="presParOf" srcId="{B5F80C0A-A9CA-42D4-AC15-5166C0E4841F}" destId="{CC8F57C0-F7BC-4D12-B436-7B17886A7A82}" srcOrd="0" destOrd="0" presId="urn:microsoft.com/office/officeart/2008/layout/LinedList"/>
    <dgm:cxn modelId="{C8F3735A-90B1-400A-ACB0-6DB8D691CF2A}" type="presParOf" srcId="{B5F80C0A-A9CA-42D4-AC15-5166C0E4841F}" destId="{D74766DF-3DD0-4C65-97B8-4FFE75258A2E}" srcOrd="1" destOrd="0" presId="urn:microsoft.com/office/officeart/2008/layout/LinedList"/>
    <dgm:cxn modelId="{2A74C4E0-B894-41F4-9AF0-FF8AADD9BF72}" type="presParOf" srcId="{D74766DF-3DD0-4C65-97B8-4FFE75258A2E}" destId="{286AB1CB-2B48-44C4-B53C-CE6742139F13}" srcOrd="0" destOrd="0" presId="urn:microsoft.com/office/officeart/2008/layout/LinedList"/>
    <dgm:cxn modelId="{ED564E08-CD1F-447E-B44F-09036409A245}" type="presParOf" srcId="{D74766DF-3DD0-4C65-97B8-4FFE75258A2E}" destId="{6455C0F9-BEE7-4DF5-9809-E46B4279CA50}" srcOrd="1" destOrd="0" presId="urn:microsoft.com/office/officeart/2008/layout/LinedList"/>
    <dgm:cxn modelId="{FCCBF13C-B0C3-4978-BA61-5E683B6EC650}" type="presParOf" srcId="{B5F80C0A-A9CA-42D4-AC15-5166C0E4841F}" destId="{55ED8770-D0AE-45E2-AB98-647C97F4AD7F}" srcOrd="2" destOrd="0" presId="urn:microsoft.com/office/officeart/2008/layout/LinedList"/>
    <dgm:cxn modelId="{4E93A3D1-6BB5-466E-8226-2C0E41F73630}" type="presParOf" srcId="{B5F80C0A-A9CA-42D4-AC15-5166C0E4841F}" destId="{B5B709B2-DBF9-418B-8C28-25D767FDFBAF}" srcOrd="3" destOrd="0" presId="urn:microsoft.com/office/officeart/2008/layout/LinedList"/>
    <dgm:cxn modelId="{806B57A8-BB87-430A-A154-C4A39D4BC63A}" type="presParOf" srcId="{B5B709B2-DBF9-418B-8C28-25D767FDFBAF}" destId="{32AC613F-4E0A-4519-969D-AE9C0BCADEC5}" srcOrd="0" destOrd="0" presId="urn:microsoft.com/office/officeart/2008/layout/LinedList"/>
    <dgm:cxn modelId="{AC849C90-E347-4552-AFC6-09286016F9E3}" type="presParOf" srcId="{B5B709B2-DBF9-418B-8C28-25D767FDFBAF}" destId="{9FB0FEF9-E93A-416E-908B-80A489DAC389}" srcOrd="1" destOrd="0" presId="urn:microsoft.com/office/officeart/2008/layout/LinedList"/>
    <dgm:cxn modelId="{B047786E-D751-4670-936B-73E25C17C1EB}" type="presParOf" srcId="{B5F80C0A-A9CA-42D4-AC15-5166C0E4841F}" destId="{77D97474-2EF4-42A9-91A0-949A8946180E}" srcOrd="4" destOrd="0" presId="urn:microsoft.com/office/officeart/2008/layout/LinedList"/>
    <dgm:cxn modelId="{BD26F6E6-5516-4654-A59A-497C111A2D0A}" type="presParOf" srcId="{B5F80C0A-A9CA-42D4-AC15-5166C0E4841F}" destId="{42555FF2-4AFF-4062-8725-A122D80877CB}" srcOrd="5" destOrd="0" presId="urn:microsoft.com/office/officeart/2008/layout/LinedList"/>
    <dgm:cxn modelId="{F9F685D2-D505-458D-AF09-3136F9A19E4F}" type="presParOf" srcId="{42555FF2-4AFF-4062-8725-A122D80877CB}" destId="{0D580F57-3461-4C20-9DDC-ABB7F25972B5}" srcOrd="0" destOrd="0" presId="urn:microsoft.com/office/officeart/2008/layout/LinedList"/>
    <dgm:cxn modelId="{3A02C9E4-C1EE-46FD-AAD8-74754C84AC1B}" type="presParOf" srcId="{42555FF2-4AFF-4062-8725-A122D80877CB}" destId="{D09AC07D-6CA5-4F00-B0D4-9E8A00E6107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DCA913-04CD-41FC-8F89-191BBC0583D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8C6EBF13-3AF0-434F-B9A7-A29AEE179597}">
      <dgm:prSet/>
      <dgm:spPr>
        <a:solidFill>
          <a:schemeClr val="tx2"/>
        </a:solidFill>
      </dgm:spPr>
      <dgm:t>
        <a:bodyPr/>
        <a:lstStyle/>
        <a:p>
          <a:r>
            <a:rPr lang="en-US" b="1" dirty="0"/>
            <a:t>Protein energy malnutrition</a:t>
          </a:r>
        </a:p>
      </dgm:t>
    </dgm:pt>
    <dgm:pt modelId="{DDC757E3-2A46-4955-9A2D-2B9ED7D0C9BB}" type="parTrans" cxnId="{CD6DD6C3-47EA-4B28-97DD-6F846F52F4E7}">
      <dgm:prSet/>
      <dgm:spPr/>
      <dgm:t>
        <a:bodyPr/>
        <a:lstStyle/>
        <a:p>
          <a:endParaRPr lang="en-US" b="1"/>
        </a:p>
      </dgm:t>
    </dgm:pt>
    <dgm:pt modelId="{9A04EC50-B9B9-4B10-9ACE-C398733BBAAF}" type="sibTrans" cxnId="{CD6DD6C3-47EA-4B28-97DD-6F846F52F4E7}">
      <dgm:prSet/>
      <dgm:spPr/>
      <dgm:t>
        <a:bodyPr/>
        <a:lstStyle/>
        <a:p>
          <a:endParaRPr lang="en-US" b="1"/>
        </a:p>
      </dgm:t>
    </dgm:pt>
    <dgm:pt modelId="{071E9AFC-488A-4870-B167-C6DDFA9F3971}">
      <dgm:prSet/>
      <dgm:spPr>
        <a:solidFill>
          <a:schemeClr val="tx2"/>
        </a:solidFill>
      </dgm:spPr>
      <dgm:t>
        <a:bodyPr/>
        <a:lstStyle/>
        <a:p>
          <a:r>
            <a:rPr lang="en-US" b="1"/>
            <a:t>Rickets</a:t>
          </a:r>
        </a:p>
      </dgm:t>
    </dgm:pt>
    <dgm:pt modelId="{4FC4B82D-0EF2-4FF2-B37A-92F3EEC9AFC0}" type="parTrans" cxnId="{1E6CD8FD-0B74-402F-ACCB-C2DDA62AA377}">
      <dgm:prSet/>
      <dgm:spPr/>
      <dgm:t>
        <a:bodyPr/>
        <a:lstStyle/>
        <a:p>
          <a:endParaRPr lang="en-US" b="1"/>
        </a:p>
      </dgm:t>
    </dgm:pt>
    <dgm:pt modelId="{18C145F0-D6D7-4930-B275-9397553A0015}" type="sibTrans" cxnId="{1E6CD8FD-0B74-402F-ACCB-C2DDA62AA377}">
      <dgm:prSet/>
      <dgm:spPr/>
      <dgm:t>
        <a:bodyPr/>
        <a:lstStyle/>
        <a:p>
          <a:endParaRPr lang="en-US" b="1"/>
        </a:p>
      </dgm:t>
    </dgm:pt>
    <dgm:pt modelId="{6A8EBBD4-BE77-4533-A5F7-AB9F930432F2}">
      <dgm:prSet/>
      <dgm:spPr>
        <a:solidFill>
          <a:schemeClr val="tx2"/>
        </a:solidFill>
      </dgm:spPr>
      <dgm:t>
        <a:bodyPr/>
        <a:lstStyle/>
        <a:p>
          <a:r>
            <a:rPr lang="en-US" b="1"/>
            <a:t>Scurvy</a:t>
          </a:r>
        </a:p>
      </dgm:t>
    </dgm:pt>
    <dgm:pt modelId="{9CEF9E96-656C-498D-AC9B-0B6CA7377A44}" type="parTrans" cxnId="{0B58D121-13F7-4A2E-A89F-8DA2EDB1CAB0}">
      <dgm:prSet/>
      <dgm:spPr/>
      <dgm:t>
        <a:bodyPr/>
        <a:lstStyle/>
        <a:p>
          <a:endParaRPr lang="en-US" b="1"/>
        </a:p>
      </dgm:t>
    </dgm:pt>
    <dgm:pt modelId="{85381406-94E7-403F-80D4-9F166C9497BB}" type="sibTrans" cxnId="{0B58D121-13F7-4A2E-A89F-8DA2EDB1CAB0}">
      <dgm:prSet/>
      <dgm:spPr/>
      <dgm:t>
        <a:bodyPr/>
        <a:lstStyle/>
        <a:p>
          <a:endParaRPr lang="en-US" b="1"/>
        </a:p>
      </dgm:t>
    </dgm:pt>
    <dgm:pt modelId="{01867977-0EA0-4755-8DF0-DFAE499875AF}">
      <dgm:prSet/>
      <dgm:spPr>
        <a:solidFill>
          <a:schemeClr val="tx2"/>
        </a:solidFill>
      </dgm:spPr>
      <dgm:t>
        <a:bodyPr/>
        <a:lstStyle/>
        <a:p>
          <a:r>
            <a:rPr lang="en-US" b="1"/>
            <a:t>Iron deficiency</a:t>
          </a:r>
        </a:p>
      </dgm:t>
    </dgm:pt>
    <dgm:pt modelId="{4983F915-AC02-430C-B097-A7A8A15117A2}" type="parTrans" cxnId="{1BAC5E4C-A714-4655-9E02-5F7F90F3CC7F}">
      <dgm:prSet/>
      <dgm:spPr/>
      <dgm:t>
        <a:bodyPr/>
        <a:lstStyle/>
        <a:p>
          <a:endParaRPr lang="en-US" b="1"/>
        </a:p>
      </dgm:t>
    </dgm:pt>
    <dgm:pt modelId="{08544ECB-891D-4B8E-86EE-EC924CB3A01E}" type="sibTrans" cxnId="{1BAC5E4C-A714-4655-9E02-5F7F90F3CC7F}">
      <dgm:prSet/>
      <dgm:spPr/>
      <dgm:t>
        <a:bodyPr/>
        <a:lstStyle/>
        <a:p>
          <a:endParaRPr lang="en-US" b="1"/>
        </a:p>
      </dgm:t>
    </dgm:pt>
    <dgm:pt modelId="{A0183AA7-D0D0-4329-A774-9D5BF7C8947F}">
      <dgm:prSet/>
      <dgm:spPr>
        <a:solidFill>
          <a:schemeClr val="tx2"/>
        </a:solidFill>
      </dgm:spPr>
      <dgm:t>
        <a:bodyPr/>
        <a:lstStyle/>
        <a:p>
          <a:r>
            <a:rPr lang="en-US" b="1" dirty="0"/>
            <a:t>Beriberi</a:t>
          </a:r>
        </a:p>
      </dgm:t>
    </dgm:pt>
    <dgm:pt modelId="{259C06A3-A4E3-4486-B1D2-752B83B3EC57}" type="parTrans" cxnId="{693CB683-DDE6-4345-A15B-4522669D1186}">
      <dgm:prSet/>
      <dgm:spPr/>
      <dgm:t>
        <a:bodyPr/>
        <a:lstStyle/>
        <a:p>
          <a:endParaRPr lang="en-US" b="1"/>
        </a:p>
      </dgm:t>
    </dgm:pt>
    <dgm:pt modelId="{017CF7BE-4D2F-4E51-8B18-29924B39C8D6}" type="sibTrans" cxnId="{693CB683-DDE6-4345-A15B-4522669D1186}">
      <dgm:prSet/>
      <dgm:spPr/>
      <dgm:t>
        <a:bodyPr/>
        <a:lstStyle/>
        <a:p>
          <a:endParaRPr lang="en-US" b="1"/>
        </a:p>
      </dgm:t>
    </dgm:pt>
    <dgm:pt modelId="{AAEA0064-E113-46A0-B397-9928E36C9F3D}">
      <dgm:prSet/>
      <dgm:spPr>
        <a:solidFill>
          <a:schemeClr val="tx2"/>
        </a:solidFill>
      </dgm:spPr>
      <dgm:t>
        <a:bodyPr/>
        <a:lstStyle/>
        <a:p>
          <a:r>
            <a:rPr lang="en-US" b="1"/>
            <a:t>Osteomalacia</a:t>
          </a:r>
        </a:p>
      </dgm:t>
    </dgm:pt>
    <dgm:pt modelId="{AA423998-2A26-4772-A7C1-CD3B9183270E}" type="parTrans" cxnId="{A6DEF851-7D5A-49BF-A8F1-FAEF78705480}">
      <dgm:prSet/>
      <dgm:spPr/>
      <dgm:t>
        <a:bodyPr/>
        <a:lstStyle/>
        <a:p>
          <a:endParaRPr lang="en-US" b="1"/>
        </a:p>
      </dgm:t>
    </dgm:pt>
    <dgm:pt modelId="{C3178D31-FBE5-407F-A857-D843F598D66C}" type="sibTrans" cxnId="{A6DEF851-7D5A-49BF-A8F1-FAEF78705480}">
      <dgm:prSet/>
      <dgm:spPr/>
      <dgm:t>
        <a:bodyPr/>
        <a:lstStyle/>
        <a:p>
          <a:endParaRPr lang="en-US" b="1"/>
        </a:p>
      </dgm:t>
    </dgm:pt>
    <dgm:pt modelId="{E4C8E74D-1551-4D7C-896F-E323FF92BA78}">
      <dgm:prSet/>
      <dgm:spPr>
        <a:solidFill>
          <a:schemeClr val="tx2"/>
        </a:solidFill>
      </dgm:spPr>
      <dgm:t>
        <a:bodyPr/>
        <a:lstStyle/>
        <a:p>
          <a:r>
            <a:rPr lang="en-US" b="1"/>
            <a:t>Hypocalcemia</a:t>
          </a:r>
        </a:p>
      </dgm:t>
    </dgm:pt>
    <dgm:pt modelId="{276B36F2-9E6E-42D7-BA9E-753FF82A3D40}" type="parTrans" cxnId="{56174EFF-A5F9-4297-AD64-F03BBEA5665D}">
      <dgm:prSet/>
      <dgm:spPr/>
      <dgm:t>
        <a:bodyPr/>
        <a:lstStyle/>
        <a:p>
          <a:endParaRPr lang="en-US" b="1"/>
        </a:p>
      </dgm:t>
    </dgm:pt>
    <dgm:pt modelId="{518A965E-9DC7-45CF-882A-94AB2476071E}" type="sibTrans" cxnId="{56174EFF-A5F9-4297-AD64-F03BBEA5665D}">
      <dgm:prSet/>
      <dgm:spPr/>
      <dgm:t>
        <a:bodyPr/>
        <a:lstStyle/>
        <a:p>
          <a:endParaRPr lang="en-US" b="1"/>
        </a:p>
      </dgm:t>
    </dgm:pt>
    <dgm:pt modelId="{531C0069-8253-4166-BF8A-1722EE591797}">
      <dgm:prSet/>
      <dgm:spPr>
        <a:solidFill>
          <a:schemeClr val="tx2"/>
        </a:solidFill>
      </dgm:spPr>
      <dgm:t>
        <a:bodyPr/>
        <a:lstStyle/>
        <a:p>
          <a:r>
            <a:rPr lang="en-US" b="1"/>
            <a:t>Vitamin K deficiency</a:t>
          </a:r>
        </a:p>
      </dgm:t>
    </dgm:pt>
    <dgm:pt modelId="{21CDB294-5C49-4A2B-8B43-DDBB64C44A92}" type="parTrans" cxnId="{D8687202-E918-4575-AF8C-4FD3D0A23C4E}">
      <dgm:prSet/>
      <dgm:spPr/>
      <dgm:t>
        <a:bodyPr/>
        <a:lstStyle/>
        <a:p>
          <a:endParaRPr lang="en-US" b="1"/>
        </a:p>
      </dgm:t>
    </dgm:pt>
    <dgm:pt modelId="{0FA3E9F5-256C-41F1-9545-F5B51A02B4C2}" type="sibTrans" cxnId="{D8687202-E918-4575-AF8C-4FD3D0A23C4E}">
      <dgm:prSet/>
      <dgm:spPr/>
      <dgm:t>
        <a:bodyPr/>
        <a:lstStyle/>
        <a:p>
          <a:endParaRPr lang="en-US" b="1"/>
        </a:p>
      </dgm:t>
    </dgm:pt>
    <dgm:pt modelId="{9D08DC89-9922-44BE-8E88-565D8B90A8B4}">
      <dgm:prSet/>
      <dgm:spPr>
        <a:solidFill>
          <a:schemeClr val="tx2"/>
        </a:solidFill>
      </dgm:spPr>
      <dgm:t>
        <a:bodyPr/>
        <a:lstStyle/>
        <a:p>
          <a:r>
            <a:rPr lang="en-US" b="1"/>
            <a:t>Pellagra</a:t>
          </a:r>
        </a:p>
      </dgm:t>
    </dgm:pt>
    <dgm:pt modelId="{7F63B2C5-91BF-4DCD-BBF0-A997FC65C3CB}" type="parTrans" cxnId="{25C4B19D-82E1-4D17-AE0D-A79D6337C060}">
      <dgm:prSet/>
      <dgm:spPr/>
      <dgm:t>
        <a:bodyPr/>
        <a:lstStyle/>
        <a:p>
          <a:endParaRPr lang="en-US" b="1"/>
        </a:p>
      </dgm:t>
    </dgm:pt>
    <dgm:pt modelId="{DBD55992-A950-4FC2-81DC-ED3BC5554144}" type="sibTrans" cxnId="{25C4B19D-82E1-4D17-AE0D-A79D6337C060}">
      <dgm:prSet/>
      <dgm:spPr/>
      <dgm:t>
        <a:bodyPr/>
        <a:lstStyle/>
        <a:p>
          <a:endParaRPr lang="en-US" b="1"/>
        </a:p>
      </dgm:t>
    </dgm:pt>
    <dgm:pt modelId="{B4FFF056-CBE4-4777-BEF4-050D4ADE919C}">
      <dgm:prSet/>
      <dgm:spPr>
        <a:solidFill>
          <a:schemeClr val="tx2"/>
        </a:solidFill>
      </dgm:spPr>
      <dgm:t>
        <a:bodyPr/>
        <a:lstStyle/>
        <a:p>
          <a:r>
            <a:rPr lang="en-US" b="1" dirty="0"/>
            <a:t>Xerophthalmia</a:t>
          </a:r>
        </a:p>
      </dgm:t>
    </dgm:pt>
    <dgm:pt modelId="{4A421D96-9456-412F-AC37-30BF6D01092A}" type="parTrans" cxnId="{C2D8469D-030A-4D76-9381-C52D13C76041}">
      <dgm:prSet/>
      <dgm:spPr/>
      <dgm:t>
        <a:bodyPr/>
        <a:lstStyle/>
        <a:p>
          <a:endParaRPr lang="en-US" b="1"/>
        </a:p>
      </dgm:t>
    </dgm:pt>
    <dgm:pt modelId="{25CA55B7-C835-4416-AA59-11757A6BFD4D}" type="sibTrans" cxnId="{C2D8469D-030A-4D76-9381-C52D13C76041}">
      <dgm:prSet/>
      <dgm:spPr/>
      <dgm:t>
        <a:bodyPr/>
        <a:lstStyle/>
        <a:p>
          <a:endParaRPr lang="en-US" b="1"/>
        </a:p>
      </dgm:t>
    </dgm:pt>
    <dgm:pt modelId="{260AD340-5806-4A7B-ADF3-1B00039C1802}" type="pres">
      <dgm:prSet presAssocID="{5CDCA913-04CD-41FC-8F89-191BBC0583D7}" presName="linear" presStyleCnt="0">
        <dgm:presLayoutVars>
          <dgm:animLvl val="lvl"/>
          <dgm:resizeHandles val="exact"/>
        </dgm:presLayoutVars>
      </dgm:prSet>
      <dgm:spPr/>
    </dgm:pt>
    <dgm:pt modelId="{86683FF1-1A37-47A1-82A9-187FB2435B0C}" type="pres">
      <dgm:prSet presAssocID="{8C6EBF13-3AF0-434F-B9A7-A29AEE179597}" presName="parentText" presStyleLbl="node1" presStyleIdx="0" presStyleCnt="10">
        <dgm:presLayoutVars>
          <dgm:chMax val="0"/>
          <dgm:bulletEnabled val="1"/>
        </dgm:presLayoutVars>
      </dgm:prSet>
      <dgm:spPr/>
    </dgm:pt>
    <dgm:pt modelId="{76289FEA-FDE7-48C2-A6CD-893E81AA5F86}" type="pres">
      <dgm:prSet presAssocID="{9A04EC50-B9B9-4B10-9ACE-C398733BBAAF}" presName="spacer" presStyleCnt="0"/>
      <dgm:spPr/>
    </dgm:pt>
    <dgm:pt modelId="{6D85B3A7-15FA-4CE8-9442-5D18320DA18A}" type="pres">
      <dgm:prSet presAssocID="{071E9AFC-488A-4870-B167-C6DDFA9F3971}" presName="parentText" presStyleLbl="node1" presStyleIdx="1" presStyleCnt="10">
        <dgm:presLayoutVars>
          <dgm:chMax val="0"/>
          <dgm:bulletEnabled val="1"/>
        </dgm:presLayoutVars>
      </dgm:prSet>
      <dgm:spPr/>
    </dgm:pt>
    <dgm:pt modelId="{47C496E3-D5F1-40CD-BA57-7E948303D891}" type="pres">
      <dgm:prSet presAssocID="{18C145F0-D6D7-4930-B275-9397553A0015}" presName="spacer" presStyleCnt="0"/>
      <dgm:spPr/>
    </dgm:pt>
    <dgm:pt modelId="{7F6AC9D8-7C5C-40B0-BC85-B22B6BC0959C}" type="pres">
      <dgm:prSet presAssocID="{6A8EBBD4-BE77-4533-A5F7-AB9F930432F2}" presName="parentText" presStyleLbl="node1" presStyleIdx="2" presStyleCnt="10">
        <dgm:presLayoutVars>
          <dgm:chMax val="0"/>
          <dgm:bulletEnabled val="1"/>
        </dgm:presLayoutVars>
      </dgm:prSet>
      <dgm:spPr/>
    </dgm:pt>
    <dgm:pt modelId="{8DB63F98-B070-4CE5-AADD-BF3F08B7DA80}" type="pres">
      <dgm:prSet presAssocID="{85381406-94E7-403F-80D4-9F166C9497BB}" presName="spacer" presStyleCnt="0"/>
      <dgm:spPr/>
    </dgm:pt>
    <dgm:pt modelId="{4378BDC3-0337-48E7-8CDC-3A00ACF77793}" type="pres">
      <dgm:prSet presAssocID="{01867977-0EA0-4755-8DF0-DFAE499875AF}" presName="parentText" presStyleLbl="node1" presStyleIdx="3" presStyleCnt="10">
        <dgm:presLayoutVars>
          <dgm:chMax val="0"/>
          <dgm:bulletEnabled val="1"/>
        </dgm:presLayoutVars>
      </dgm:prSet>
      <dgm:spPr/>
    </dgm:pt>
    <dgm:pt modelId="{901A4427-6C8A-43B4-ADF7-32A025CF8A48}" type="pres">
      <dgm:prSet presAssocID="{08544ECB-891D-4B8E-86EE-EC924CB3A01E}" presName="spacer" presStyleCnt="0"/>
      <dgm:spPr/>
    </dgm:pt>
    <dgm:pt modelId="{1473F134-91E1-44E1-91BE-10B0BDE34300}" type="pres">
      <dgm:prSet presAssocID="{A0183AA7-D0D0-4329-A774-9D5BF7C8947F}" presName="parentText" presStyleLbl="node1" presStyleIdx="4" presStyleCnt="10">
        <dgm:presLayoutVars>
          <dgm:chMax val="0"/>
          <dgm:bulletEnabled val="1"/>
        </dgm:presLayoutVars>
      </dgm:prSet>
      <dgm:spPr/>
    </dgm:pt>
    <dgm:pt modelId="{BE4FD224-6645-4363-8A02-F9F2C14BC755}" type="pres">
      <dgm:prSet presAssocID="{017CF7BE-4D2F-4E51-8B18-29924B39C8D6}" presName="spacer" presStyleCnt="0"/>
      <dgm:spPr/>
    </dgm:pt>
    <dgm:pt modelId="{181AD94F-13C6-4FE5-A79F-1EE316104D0F}" type="pres">
      <dgm:prSet presAssocID="{AAEA0064-E113-46A0-B397-9928E36C9F3D}" presName="parentText" presStyleLbl="node1" presStyleIdx="5" presStyleCnt="10">
        <dgm:presLayoutVars>
          <dgm:chMax val="0"/>
          <dgm:bulletEnabled val="1"/>
        </dgm:presLayoutVars>
      </dgm:prSet>
      <dgm:spPr/>
    </dgm:pt>
    <dgm:pt modelId="{B9FFB547-0040-4466-8785-8C78844BB274}" type="pres">
      <dgm:prSet presAssocID="{C3178D31-FBE5-407F-A857-D843F598D66C}" presName="spacer" presStyleCnt="0"/>
      <dgm:spPr/>
    </dgm:pt>
    <dgm:pt modelId="{C99327C8-6AB5-4939-B69F-6670FDB6FAAD}" type="pres">
      <dgm:prSet presAssocID="{E4C8E74D-1551-4D7C-896F-E323FF92BA78}" presName="parentText" presStyleLbl="node1" presStyleIdx="6" presStyleCnt="10">
        <dgm:presLayoutVars>
          <dgm:chMax val="0"/>
          <dgm:bulletEnabled val="1"/>
        </dgm:presLayoutVars>
      </dgm:prSet>
      <dgm:spPr/>
    </dgm:pt>
    <dgm:pt modelId="{8FE67235-5749-479E-A7D6-2C2F82000CA4}" type="pres">
      <dgm:prSet presAssocID="{518A965E-9DC7-45CF-882A-94AB2476071E}" presName="spacer" presStyleCnt="0"/>
      <dgm:spPr/>
    </dgm:pt>
    <dgm:pt modelId="{BBBFD940-6F7B-4E4D-B9AF-D3278EF0DC51}" type="pres">
      <dgm:prSet presAssocID="{531C0069-8253-4166-BF8A-1722EE591797}" presName="parentText" presStyleLbl="node1" presStyleIdx="7" presStyleCnt="10">
        <dgm:presLayoutVars>
          <dgm:chMax val="0"/>
          <dgm:bulletEnabled val="1"/>
        </dgm:presLayoutVars>
      </dgm:prSet>
      <dgm:spPr/>
    </dgm:pt>
    <dgm:pt modelId="{D20ACCC9-F29D-4D62-B201-AF8089E11970}" type="pres">
      <dgm:prSet presAssocID="{0FA3E9F5-256C-41F1-9545-F5B51A02B4C2}" presName="spacer" presStyleCnt="0"/>
      <dgm:spPr/>
    </dgm:pt>
    <dgm:pt modelId="{2A4C3848-E368-4E97-BE76-844BC268AEAD}" type="pres">
      <dgm:prSet presAssocID="{9D08DC89-9922-44BE-8E88-565D8B90A8B4}" presName="parentText" presStyleLbl="node1" presStyleIdx="8" presStyleCnt="10">
        <dgm:presLayoutVars>
          <dgm:chMax val="0"/>
          <dgm:bulletEnabled val="1"/>
        </dgm:presLayoutVars>
      </dgm:prSet>
      <dgm:spPr/>
    </dgm:pt>
    <dgm:pt modelId="{FC8B9693-6C11-4900-A809-04FCE199DA68}" type="pres">
      <dgm:prSet presAssocID="{DBD55992-A950-4FC2-81DC-ED3BC5554144}" presName="spacer" presStyleCnt="0"/>
      <dgm:spPr/>
    </dgm:pt>
    <dgm:pt modelId="{D5F64965-29F0-4F1F-A3A7-52502F3BD997}" type="pres">
      <dgm:prSet presAssocID="{B4FFF056-CBE4-4777-BEF4-050D4ADE919C}" presName="parentText" presStyleLbl="node1" presStyleIdx="9" presStyleCnt="10">
        <dgm:presLayoutVars>
          <dgm:chMax val="0"/>
          <dgm:bulletEnabled val="1"/>
        </dgm:presLayoutVars>
      </dgm:prSet>
      <dgm:spPr/>
    </dgm:pt>
  </dgm:ptLst>
  <dgm:cxnLst>
    <dgm:cxn modelId="{D8687202-E918-4575-AF8C-4FD3D0A23C4E}" srcId="{5CDCA913-04CD-41FC-8F89-191BBC0583D7}" destId="{531C0069-8253-4166-BF8A-1722EE591797}" srcOrd="7" destOrd="0" parTransId="{21CDB294-5C49-4A2B-8B43-DDBB64C44A92}" sibTransId="{0FA3E9F5-256C-41F1-9545-F5B51A02B4C2}"/>
    <dgm:cxn modelId="{F17BA318-F366-4EE9-A81A-67287F70EBF9}" type="presOf" srcId="{B4FFF056-CBE4-4777-BEF4-050D4ADE919C}" destId="{D5F64965-29F0-4F1F-A3A7-52502F3BD997}" srcOrd="0" destOrd="0" presId="urn:microsoft.com/office/officeart/2005/8/layout/vList2"/>
    <dgm:cxn modelId="{0B58D121-13F7-4A2E-A89F-8DA2EDB1CAB0}" srcId="{5CDCA913-04CD-41FC-8F89-191BBC0583D7}" destId="{6A8EBBD4-BE77-4533-A5F7-AB9F930432F2}" srcOrd="2" destOrd="0" parTransId="{9CEF9E96-656C-498D-AC9B-0B6CA7377A44}" sibTransId="{85381406-94E7-403F-80D4-9F166C9497BB}"/>
    <dgm:cxn modelId="{6030E35F-9299-40E3-9CCA-B915B8A3E467}" type="presOf" srcId="{01867977-0EA0-4755-8DF0-DFAE499875AF}" destId="{4378BDC3-0337-48E7-8CDC-3A00ACF77793}" srcOrd="0" destOrd="0" presId="urn:microsoft.com/office/officeart/2005/8/layout/vList2"/>
    <dgm:cxn modelId="{1BAC5E4C-A714-4655-9E02-5F7F90F3CC7F}" srcId="{5CDCA913-04CD-41FC-8F89-191BBC0583D7}" destId="{01867977-0EA0-4755-8DF0-DFAE499875AF}" srcOrd="3" destOrd="0" parTransId="{4983F915-AC02-430C-B097-A7A8A15117A2}" sibTransId="{08544ECB-891D-4B8E-86EE-EC924CB3A01E}"/>
    <dgm:cxn modelId="{7D91746D-F8CA-455D-B101-17CC82A13D3C}" type="presOf" srcId="{9D08DC89-9922-44BE-8E88-565D8B90A8B4}" destId="{2A4C3848-E368-4E97-BE76-844BC268AEAD}" srcOrd="0" destOrd="0" presId="urn:microsoft.com/office/officeart/2005/8/layout/vList2"/>
    <dgm:cxn modelId="{06D5786D-A0C1-4D91-920A-71A43AC3BCA4}" type="presOf" srcId="{071E9AFC-488A-4870-B167-C6DDFA9F3971}" destId="{6D85B3A7-15FA-4CE8-9442-5D18320DA18A}" srcOrd="0" destOrd="0" presId="urn:microsoft.com/office/officeart/2005/8/layout/vList2"/>
    <dgm:cxn modelId="{A2ADE071-B503-498C-94B6-C773271395CB}" type="presOf" srcId="{6A8EBBD4-BE77-4533-A5F7-AB9F930432F2}" destId="{7F6AC9D8-7C5C-40B0-BC85-B22B6BC0959C}" srcOrd="0" destOrd="0" presId="urn:microsoft.com/office/officeart/2005/8/layout/vList2"/>
    <dgm:cxn modelId="{A6DEF851-7D5A-49BF-A8F1-FAEF78705480}" srcId="{5CDCA913-04CD-41FC-8F89-191BBC0583D7}" destId="{AAEA0064-E113-46A0-B397-9928E36C9F3D}" srcOrd="5" destOrd="0" parTransId="{AA423998-2A26-4772-A7C1-CD3B9183270E}" sibTransId="{C3178D31-FBE5-407F-A857-D843F598D66C}"/>
    <dgm:cxn modelId="{693CB683-DDE6-4345-A15B-4522669D1186}" srcId="{5CDCA913-04CD-41FC-8F89-191BBC0583D7}" destId="{A0183AA7-D0D0-4329-A774-9D5BF7C8947F}" srcOrd="4" destOrd="0" parTransId="{259C06A3-A4E3-4486-B1D2-752B83B3EC57}" sibTransId="{017CF7BE-4D2F-4E51-8B18-29924B39C8D6}"/>
    <dgm:cxn modelId="{6113BE8A-3209-4247-B25D-F225702EAB8E}" type="presOf" srcId="{8C6EBF13-3AF0-434F-B9A7-A29AEE179597}" destId="{86683FF1-1A37-47A1-82A9-187FB2435B0C}" srcOrd="0" destOrd="0" presId="urn:microsoft.com/office/officeart/2005/8/layout/vList2"/>
    <dgm:cxn modelId="{C2D8469D-030A-4D76-9381-C52D13C76041}" srcId="{5CDCA913-04CD-41FC-8F89-191BBC0583D7}" destId="{B4FFF056-CBE4-4777-BEF4-050D4ADE919C}" srcOrd="9" destOrd="0" parTransId="{4A421D96-9456-412F-AC37-30BF6D01092A}" sibTransId="{25CA55B7-C835-4416-AA59-11757A6BFD4D}"/>
    <dgm:cxn modelId="{25C4B19D-82E1-4D17-AE0D-A79D6337C060}" srcId="{5CDCA913-04CD-41FC-8F89-191BBC0583D7}" destId="{9D08DC89-9922-44BE-8E88-565D8B90A8B4}" srcOrd="8" destOrd="0" parTransId="{7F63B2C5-91BF-4DCD-BBF0-A997FC65C3CB}" sibTransId="{DBD55992-A950-4FC2-81DC-ED3BC5554144}"/>
    <dgm:cxn modelId="{60A182A4-8082-4EF8-B373-4E35B6051B9D}" type="presOf" srcId="{531C0069-8253-4166-BF8A-1722EE591797}" destId="{BBBFD940-6F7B-4E4D-B9AF-D3278EF0DC51}" srcOrd="0" destOrd="0" presId="urn:microsoft.com/office/officeart/2005/8/layout/vList2"/>
    <dgm:cxn modelId="{E286DBB7-6A74-4D31-85B1-5F20F3584F97}" type="presOf" srcId="{A0183AA7-D0D0-4329-A774-9D5BF7C8947F}" destId="{1473F134-91E1-44E1-91BE-10B0BDE34300}" srcOrd="0" destOrd="0" presId="urn:microsoft.com/office/officeart/2005/8/layout/vList2"/>
    <dgm:cxn modelId="{CD6DD6C3-47EA-4B28-97DD-6F846F52F4E7}" srcId="{5CDCA913-04CD-41FC-8F89-191BBC0583D7}" destId="{8C6EBF13-3AF0-434F-B9A7-A29AEE179597}" srcOrd="0" destOrd="0" parTransId="{DDC757E3-2A46-4955-9A2D-2B9ED7D0C9BB}" sibTransId="{9A04EC50-B9B9-4B10-9ACE-C398733BBAAF}"/>
    <dgm:cxn modelId="{2B37DFC5-FE59-4775-8562-DF4F336589FB}" type="presOf" srcId="{E4C8E74D-1551-4D7C-896F-E323FF92BA78}" destId="{C99327C8-6AB5-4939-B69F-6670FDB6FAAD}" srcOrd="0" destOrd="0" presId="urn:microsoft.com/office/officeart/2005/8/layout/vList2"/>
    <dgm:cxn modelId="{B69989DF-FB7D-4737-855C-CEF8D221F547}" type="presOf" srcId="{5CDCA913-04CD-41FC-8F89-191BBC0583D7}" destId="{260AD340-5806-4A7B-ADF3-1B00039C1802}" srcOrd="0" destOrd="0" presId="urn:microsoft.com/office/officeart/2005/8/layout/vList2"/>
    <dgm:cxn modelId="{805691E3-7C71-4315-A698-2FBEBDEBEE3C}" type="presOf" srcId="{AAEA0064-E113-46A0-B397-9928E36C9F3D}" destId="{181AD94F-13C6-4FE5-A79F-1EE316104D0F}" srcOrd="0" destOrd="0" presId="urn:microsoft.com/office/officeart/2005/8/layout/vList2"/>
    <dgm:cxn modelId="{1E6CD8FD-0B74-402F-ACCB-C2DDA62AA377}" srcId="{5CDCA913-04CD-41FC-8F89-191BBC0583D7}" destId="{071E9AFC-488A-4870-B167-C6DDFA9F3971}" srcOrd="1" destOrd="0" parTransId="{4FC4B82D-0EF2-4FF2-B37A-92F3EEC9AFC0}" sibTransId="{18C145F0-D6D7-4930-B275-9397553A0015}"/>
    <dgm:cxn modelId="{56174EFF-A5F9-4297-AD64-F03BBEA5665D}" srcId="{5CDCA913-04CD-41FC-8F89-191BBC0583D7}" destId="{E4C8E74D-1551-4D7C-896F-E323FF92BA78}" srcOrd="6" destOrd="0" parTransId="{276B36F2-9E6E-42D7-BA9E-753FF82A3D40}" sibTransId="{518A965E-9DC7-45CF-882A-94AB2476071E}"/>
    <dgm:cxn modelId="{1644232F-8E6B-4B17-8A55-3BE26CA562FA}" type="presParOf" srcId="{260AD340-5806-4A7B-ADF3-1B00039C1802}" destId="{86683FF1-1A37-47A1-82A9-187FB2435B0C}" srcOrd="0" destOrd="0" presId="urn:microsoft.com/office/officeart/2005/8/layout/vList2"/>
    <dgm:cxn modelId="{5F65AEBA-7D79-4998-8225-6511A4F57508}" type="presParOf" srcId="{260AD340-5806-4A7B-ADF3-1B00039C1802}" destId="{76289FEA-FDE7-48C2-A6CD-893E81AA5F86}" srcOrd="1" destOrd="0" presId="urn:microsoft.com/office/officeart/2005/8/layout/vList2"/>
    <dgm:cxn modelId="{12DE0683-47DD-44B0-9FBB-8081A3795D09}" type="presParOf" srcId="{260AD340-5806-4A7B-ADF3-1B00039C1802}" destId="{6D85B3A7-15FA-4CE8-9442-5D18320DA18A}" srcOrd="2" destOrd="0" presId="urn:microsoft.com/office/officeart/2005/8/layout/vList2"/>
    <dgm:cxn modelId="{85450333-D9CE-4C70-8C1A-833652E51449}" type="presParOf" srcId="{260AD340-5806-4A7B-ADF3-1B00039C1802}" destId="{47C496E3-D5F1-40CD-BA57-7E948303D891}" srcOrd="3" destOrd="0" presId="urn:microsoft.com/office/officeart/2005/8/layout/vList2"/>
    <dgm:cxn modelId="{3D5BC944-5D50-44ED-A7E3-1D7FD36C3328}" type="presParOf" srcId="{260AD340-5806-4A7B-ADF3-1B00039C1802}" destId="{7F6AC9D8-7C5C-40B0-BC85-B22B6BC0959C}" srcOrd="4" destOrd="0" presId="urn:microsoft.com/office/officeart/2005/8/layout/vList2"/>
    <dgm:cxn modelId="{12D9F970-C521-4748-B1CF-4925DE1A09A0}" type="presParOf" srcId="{260AD340-5806-4A7B-ADF3-1B00039C1802}" destId="{8DB63F98-B070-4CE5-AADD-BF3F08B7DA80}" srcOrd="5" destOrd="0" presId="urn:microsoft.com/office/officeart/2005/8/layout/vList2"/>
    <dgm:cxn modelId="{BDBED0E4-441D-464D-A5B0-2B846A5AA701}" type="presParOf" srcId="{260AD340-5806-4A7B-ADF3-1B00039C1802}" destId="{4378BDC3-0337-48E7-8CDC-3A00ACF77793}" srcOrd="6" destOrd="0" presId="urn:microsoft.com/office/officeart/2005/8/layout/vList2"/>
    <dgm:cxn modelId="{9C353D5A-1751-4FC6-A5E2-E48432DD2A84}" type="presParOf" srcId="{260AD340-5806-4A7B-ADF3-1B00039C1802}" destId="{901A4427-6C8A-43B4-ADF7-32A025CF8A48}" srcOrd="7" destOrd="0" presId="urn:microsoft.com/office/officeart/2005/8/layout/vList2"/>
    <dgm:cxn modelId="{B0E8D992-A623-4B71-9C7B-EFDFB878A62E}" type="presParOf" srcId="{260AD340-5806-4A7B-ADF3-1B00039C1802}" destId="{1473F134-91E1-44E1-91BE-10B0BDE34300}" srcOrd="8" destOrd="0" presId="urn:microsoft.com/office/officeart/2005/8/layout/vList2"/>
    <dgm:cxn modelId="{F3FB7879-C217-4DD9-B247-AD6B6B77909C}" type="presParOf" srcId="{260AD340-5806-4A7B-ADF3-1B00039C1802}" destId="{BE4FD224-6645-4363-8A02-F9F2C14BC755}" srcOrd="9" destOrd="0" presId="urn:microsoft.com/office/officeart/2005/8/layout/vList2"/>
    <dgm:cxn modelId="{9BC84228-CE17-4A4A-B1A4-8AA05B6ED7FB}" type="presParOf" srcId="{260AD340-5806-4A7B-ADF3-1B00039C1802}" destId="{181AD94F-13C6-4FE5-A79F-1EE316104D0F}" srcOrd="10" destOrd="0" presId="urn:microsoft.com/office/officeart/2005/8/layout/vList2"/>
    <dgm:cxn modelId="{AE78DB9F-A8AB-41A7-9815-DD2CCBE99863}" type="presParOf" srcId="{260AD340-5806-4A7B-ADF3-1B00039C1802}" destId="{B9FFB547-0040-4466-8785-8C78844BB274}" srcOrd="11" destOrd="0" presId="urn:microsoft.com/office/officeart/2005/8/layout/vList2"/>
    <dgm:cxn modelId="{69730FC8-1E84-4267-8DE9-186501CDA6B7}" type="presParOf" srcId="{260AD340-5806-4A7B-ADF3-1B00039C1802}" destId="{C99327C8-6AB5-4939-B69F-6670FDB6FAAD}" srcOrd="12" destOrd="0" presId="urn:microsoft.com/office/officeart/2005/8/layout/vList2"/>
    <dgm:cxn modelId="{E59C76C2-5D4A-4DDB-B709-C768B296C8CB}" type="presParOf" srcId="{260AD340-5806-4A7B-ADF3-1B00039C1802}" destId="{8FE67235-5749-479E-A7D6-2C2F82000CA4}" srcOrd="13" destOrd="0" presId="urn:microsoft.com/office/officeart/2005/8/layout/vList2"/>
    <dgm:cxn modelId="{D6C06C25-8C26-4945-8771-C1D1C5CBBBE1}" type="presParOf" srcId="{260AD340-5806-4A7B-ADF3-1B00039C1802}" destId="{BBBFD940-6F7B-4E4D-B9AF-D3278EF0DC51}" srcOrd="14" destOrd="0" presId="urn:microsoft.com/office/officeart/2005/8/layout/vList2"/>
    <dgm:cxn modelId="{5E6A9F53-7B67-4728-BBA3-ABF12E0E81A8}" type="presParOf" srcId="{260AD340-5806-4A7B-ADF3-1B00039C1802}" destId="{D20ACCC9-F29D-4D62-B201-AF8089E11970}" srcOrd="15" destOrd="0" presId="urn:microsoft.com/office/officeart/2005/8/layout/vList2"/>
    <dgm:cxn modelId="{B446F417-1D94-4C16-AC6F-5A8AAE4CDA3F}" type="presParOf" srcId="{260AD340-5806-4A7B-ADF3-1B00039C1802}" destId="{2A4C3848-E368-4E97-BE76-844BC268AEAD}" srcOrd="16" destOrd="0" presId="urn:microsoft.com/office/officeart/2005/8/layout/vList2"/>
    <dgm:cxn modelId="{0C4E6EE6-4FDC-4A25-A0CF-FC251AC94C15}" type="presParOf" srcId="{260AD340-5806-4A7B-ADF3-1B00039C1802}" destId="{FC8B9693-6C11-4900-A809-04FCE199DA68}" srcOrd="17" destOrd="0" presId="urn:microsoft.com/office/officeart/2005/8/layout/vList2"/>
    <dgm:cxn modelId="{53397FEB-34FE-437A-AC2C-6A1125D8B53B}" type="presParOf" srcId="{260AD340-5806-4A7B-ADF3-1B00039C1802}" destId="{D5F64965-29F0-4F1F-A3A7-52502F3BD997}"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BBA6C3-312B-4F14-88C7-1C583CE4AC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AC0334A-C4DF-4D85-8EF2-287F4251460B}">
      <dgm:prSet/>
      <dgm:spPr/>
      <dgm:t>
        <a:bodyPr/>
        <a:lstStyle/>
        <a:p>
          <a:r>
            <a:rPr lang="en-US" dirty="0"/>
            <a:t>Documented or self reported </a:t>
          </a:r>
          <a:r>
            <a:rPr lang="en-US" b="1" dirty="0">
              <a:solidFill>
                <a:schemeClr val="tx2"/>
              </a:solidFill>
            </a:rPr>
            <a:t>misuse of alcohol, illegal substances, marijuana, or prescription medications. </a:t>
          </a:r>
        </a:p>
      </dgm:t>
    </dgm:pt>
    <dgm:pt modelId="{F2B3ECE2-7771-4747-AE45-EA4C7F1D2C6E}" type="parTrans" cxnId="{BB5C763C-6FCC-430A-9977-B97526EC2CA1}">
      <dgm:prSet/>
      <dgm:spPr/>
      <dgm:t>
        <a:bodyPr/>
        <a:lstStyle/>
        <a:p>
          <a:endParaRPr lang="en-US"/>
        </a:p>
      </dgm:t>
    </dgm:pt>
    <dgm:pt modelId="{5988E49B-7CAE-4C7F-9E3C-A2725EB35EF2}" type="sibTrans" cxnId="{BB5C763C-6FCC-430A-9977-B97526EC2CA1}">
      <dgm:prSet/>
      <dgm:spPr/>
      <dgm:t>
        <a:bodyPr/>
        <a:lstStyle/>
        <a:p>
          <a:endParaRPr lang="en-US"/>
        </a:p>
      </dgm:t>
    </dgm:pt>
    <dgm:pt modelId="{1D389A39-3E40-4586-8666-4CAFE5E45B42}">
      <dgm:prSet/>
      <dgm:spPr/>
      <dgm:t>
        <a:bodyPr/>
        <a:lstStyle/>
        <a:p>
          <a:r>
            <a:rPr lang="en-US" b="1" dirty="0">
              <a:solidFill>
                <a:schemeClr val="tx2"/>
              </a:solidFill>
            </a:rPr>
            <a:t>Mental illness</a:t>
          </a:r>
          <a:r>
            <a:rPr lang="en-US" dirty="0"/>
            <a:t>, including clinical depression, diagnosed by a physician or psychologist and self-reported by the participant or caregiver. </a:t>
          </a:r>
        </a:p>
      </dgm:t>
    </dgm:pt>
    <dgm:pt modelId="{8B1680B4-0E98-4230-BD1B-D2C8FE1D4BE7}" type="parTrans" cxnId="{02CADF68-378D-42C2-9496-B2226A19AED8}">
      <dgm:prSet/>
      <dgm:spPr/>
      <dgm:t>
        <a:bodyPr/>
        <a:lstStyle/>
        <a:p>
          <a:endParaRPr lang="en-US"/>
        </a:p>
      </dgm:t>
    </dgm:pt>
    <dgm:pt modelId="{FA8E57A8-6779-459C-8B53-CA395A0A66ED}" type="sibTrans" cxnId="{02CADF68-378D-42C2-9496-B2226A19AED8}">
      <dgm:prSet/>
      <dgm:spPr/>
      <dgm:t>
        <a:bodyPr/>
        <a:lstStyle/>
        <a:p>
          <a:endParaRPr lang="en-US"/>
        </a:p>
      </dgm:t>
    </dgm:pt>
    <dgm:pt modelId="{03389997-18B7-4ED2-B5D7-5B398F826755}">
      <dgm:prSet/>
      <dgm:spPr/>
      <dgm:t>
        <a:bodyPr/>
        <a:lstStyle/>
        <a:p>
          <a:r>
            <a:rPr lang="en-US" b="1" dirty="0">
              <a:solidFill>
                <a:schemeClr val="tx2"/>
              </a:solidFill>
            </a:rPr>
            <a:t>Intellectual disability</a:t>
          </a:r>
          <a:r>
            <a:rPr lang="en-US" dirty="0"/>
            <a:t>, such </a:t>
          </a:r>
          <a:r>
            <a:rPr lang="en-US"/>
            <a:t>as Down </a:t>
          </a:r>
          <a:r>
            <a:rPr lang="en-US" dirty="0"/>
            <a:t>syndrome, diagnosed by a physician or psychologist and self-reported by the participant or caregiver. </a:t>
          </a:r>
        </a:p>
      </dgm:t>
    </dgm:pt>
    <dgm:pt modelId="{5FC40D90-5354-4AD5-8630-BA4F3A3F4432}" type="parTrans" cxnId="{F2A22E7C-393D-432D-8D5E-3D584CBA36BB}">
      <dgm:prSet/>
      <dgm:spPr/>
      <dgm:t>
        <a:bodyPr/>
        <a:lstStyle/>
        <a:p>
          <a:endParaRPr lang="en-US"/>
        </a:p>
      </dgm:t>
    </dgm:pt>
    <dgm:pt modelId="{F110565F-2521-4FB6-B4C3-35290BC7F3D0}" type="sibTrans" cxnId="{F2A22E7C-393D-432D-8D5E-3D584CBA36BB}">
      <dgm:prSet/>
      <dgm:spPr/>
      <dgm:t>
        <a:bodyPr/>
        <a:lstStyle/>
        <a:p>
          <a:endParaRPr lang="en-US"/>
        </a:p>
      </dgm:t>
    </dgm:pt>
    <dgm:pt modelId="{903C6E3B-70D9-4579-98B8-3034534E5609}">
      <dgm:prSet/>
      <dgm:spPr/>
      <dgm:t>
        <a:bodyPr/>
        <a:lstStyle/>
        <a:p>
          <a:r>
            <a:rPr lang="en-US" b="1" dirty="0">
              <a:solidFill>
                <a:schemeClr val="tx2"/>
              </a:solidFill>
            </a:rPr>
            <a:t>Physical disability </a:t>
          </a:r>
          <a:r>
            <a:rPr lang="en-US" dirty="0"/>
            <a:t>to a degree which impairs ability to feed an infant or child or limits food preparation abilities. </a:t>
          </a:r>
        </a:p>
      </dgm:t>
    </dgm:pt>
    <dgm:pt modelId="{6084D99B-2734-43E6-81EE-4CD43E4E1E96}" type="parTrans" cxnId="{1582314F-4651-4D47-97D4-2911EDFBB6D0}">
      <dgm:prSet/>
      <dgm:spPr/>
      <dgm:t>
        <a:bodyPr/>
        <a:lstStyle/>
        <a:p>
          <a:endParaRPr lang="en-US"/>
        </a:p>
      </dgm:t>
    </dgm:pt>
    <dgm:pt modelId="{E36C4842-240C-48CC-B5D4-116BD3B05254}" type="sibTrans" cxnId="{1582314F-4651-4D47-97D4-2911EDFBB6D0}">
      <dgm:prSet/>
      <dgm:spPr/>
      <dgm:t>
        <a:bodyPr/>
        <a:lstStyle/>
        <a:p>
          <a:endParaRPr lang="en-US"/>
        </a:p>
      </dgm:t>
    </dgm:pt>
    <dgm:pt modelId="{BE303881-AC06-42A0-AFAA-F932B01ED048}">
      <dgm:prSet/>
      <dgm:spPr/>
      <dgm:t>
        <a:bodyPr/>
        <a:lstStyle/>
        <a:p>
          <a:r>
            <a:rPr lang="en-US" dirty="0"/>
            <a:t>Participant or caregiver is </a:t>
          </a:r>
          <a:r>
            <a:rPr lang="en-US" b="1" dirty="0">
              <a:solidFill>
                <a:schemeClr val="tx2"/>
              </a:solidFill>
            </a:rPr>
            <a:t>17 years </a:t>
          </a:r>
          <a:r>
            <a:rPr lang="en-US" dirty="0"/>
            <a:t>of age or younger. </a:t>
          </a:r>
        </a:p>
      </dgm:t>
    </dgm:pt>
    <dgm:pt modelId="{77EC3B9F-2451-4CE7-A620-303085BC2EB1}" type="parTrans" cxnId="{26F41040-B24C-4CB0-8540-B871C3D21C3E}">
      <dgm:prSet/>
      <dgm:spPr/>
      <dgm:t>
        <a:bodyPr/>
        <a:lstStyle/>
        <a:p>
          <a:endParaRPr lang="en-US"/>
        </a:p>
      </dgm:t>
    </dgm:pt>
    <dgm:pt modelId="{22856A1E-02EA-41F5-AEA9-AB26350899A5}" type="sibTrans" cxnId="{26F41040-B24C-4CB0-8540-B871C3D21C3E}">
      <dgm:prSet/>
      <dgm:spPr/>
      <dgm:t>
        <a:bodyPr/>
        <a:lstStyle/>
        <a:p>
          <a:endParaRPr lang="en-US"/>
        </a:p>
      </dgm:t>
    </dgm:pt>
    <dgm:pt modelId="{DF74DB99-00F8-49BC-AD6E-BCF4FA640938}" type="pres">
      <dgm:prSet presAssocID="{37BBA6C3-312B-4F14-88C7-1C583CE4AC79}" presName="vert0" presStyleCnt="0">
        <dgm:presLayoutVars>
          <dgm:dir/>
          <dgm:animOne val="branch"/>
          <dgm:animLvl val="lvl"/>
        </dgm:presLayoutVars>
      </dgm:prSet>
      <dgm:spPr/>
    </dgm:pt>
    <dgm:pt modelId="{78E836D2-5FF0-4F99-9A7C-05A0022EB601}" type="pres">
      <dgm:prSet presAssocID="{EAC0334A-C4DF-4D85-8EF2-287F4251460B}" presName="thickLine" presStyleLbl="alignNode1" presStyleIdx="0" presStyleCnt="5"/>
      <dgm:spPr/>
    </dgm:pt>
    <dgm:pt modelId="{8CF60168-91FE-4F08-A7B8-C92C6873C016}" type="pres">
      <dgm:prSet presAssocID="{EAC0334A-C4DF-4D85-8EF2-287F4251460B}" presName="horz1" presStyleCnt="0"/>
      <dgm:spPr/>
    </dgm:pt>
    <dgm:pt modelId="{848BCB5D-4CB6-44D8-A3E9-54E1491EF314}" type="pres">
      <dgm:prSet presAssocID="{EAC0334A-C4DF-4D85-8EF2-287F4251460B}" presName="tx1" presStyleLbl="revTx" presStyleIdx="0" presStyleCnt="5"/>
      <dgm:spPr/>
    </dgm:pt>
    <dgm:pt modelId="{D9A75E2E-BD83-4D45-AEA9-9AA421B57227}" type="pres">
      <dgm:prSet presAssocID="{EAC0334A-C4DF-4D85-8EF2-287F4251460B}" presName="vert1" presStyleCnt="0"/>
      <dgm:spPr/>
    </dgm:pt>
    <dgm:pt modelId="{56EC1AB2-C6A2-475B-A13C-D4AA21D068E5}" type="pres">
      <dgm:prSet presAssocID="{1D389A39-3E40-4586-8666-4CAFE5E45B42}" presName="thickLine" presStyleLbl="alignNode1" presStyleIdx="1" presStyleCnt="5"/>
      <dgm:spPr/>
    </dgm:pt>
    <dgm:pt modelId="{F5C702A2-DFDD-4D43-BFA2-A271B3D3B526}" type="pres">
      <dgm:prSet presAssocID="{1D389A39-3E40-4586-8666-4CAFE5E45B42}" presName="horz1" presStyleCnt="0"/>
      <dgm:spPr/>
    </dgm:pt>
    <dgm:pt modelId="{038D30CF-A37E-4A74-BF9F-B305F5FBCE56}" type="pres">
      <dgm:prSet presAssocID="{1D389A39-3E40-4586-8666-4CAFE5E45B42}" presName="tx1" presStyleLbl="revTx" presStyleIdx="1" presStyleCnt="5"/>
      <dgm:spPr/>
    </dgm:pt>
    <dgm:pt modelId="{D74F177F-DB50-4BE5-BF5E-148EE057CCA8}" type="pres">
      <dgm:prSet presAssocID="{1D389A39-3E40-4586-8666-4CAFE5E45B42}" presName="vert1" presStyleCnt="0"/>
      <dgm:spPr/>
    </dgm:pt>
    <dgm:pt modelId="{A3185515-9C11-42C3-9450-B2AD1768CD4F}" type="pres">
      <dgm:prSet presAssocID="{03389997-18B7-4ED2-B5D7-5B398F826755}" presName="thickLine" presStyleLbl="alignNode1" presStyleIdx="2" presStyleCnt="5"/>
      <dgm:spPr/>
    </dgm:pt>
    <dgm:pt modelId="{ECA09718-0042-492B-9AA3-2ED94555728E}" type="pres">
      <dgm:prSet presAssocID="{03389997-18B7-4ED2-B5D7-5B398F826755}" presName="horz1" presStyleCnt="0"/>
      <dgm:spPr/>
    </dgm:pt>
    <dgm:pt modelId="{35725C65-5211-4253-8A52-EA35B142D5FF}" type="pres">
      <dgm:prSet presAssocID="{03389997-18B7-4ED2-B5D7-5B398F826755}" presName="tx1" presStyleLbl="revTx" presStyleIdx="2" presStyleCnt="5"/>
      <dgm:spPr/>
    </dgm:pt>
    <dgm:pt modelId="{535607DD-6A24-4AF1-9EC1-EBD89ACB28B4}" type="pres">
      <dgm:prSet presAssocID="{03389997-18B7-4ED2-B5D7-5B398F826755}" presName="vert1" presStyleCnt="0"/>
      <dgm:spPr/>
    </dgm:pt>
    <dgm:pt modelId="{F5B744CE-7985-4A45-B7A4-0CF2E38AA19F}" type="pres">
      <dgm:prSet presAssocID="{903C6E3B-70D9-4579-98B8-3034534E5609}" presName="thickLine" presStyleLbl="alignNode1" presStyleIdx="3" presStyleCnt="5"/>
      <dgm:spPr/>
    </dgm:pt>
    <dgm:pt modelId="{64821385-A09F-490C-85E7-C28D55421FC0}" type="pres">
      <dgm:prSet presAssocID="{903C6E3B-70D9-4579-98B8-3034534E5609}" presName="horz1" presStyleCnt="0"/>
      <dgm:spPr/>
    </dgm:pt>
    <dgm:pt modelId="{55412B8D-504E-447C-BCAE-E26500F3C433}" type="pres">
      <dgm:prSet presAssocID="{903C6E3B-70D9-4579-98B8-3034534E5609}" presName="tx1" presStyleLbl="revTx" presStyleIdx="3" presStyleCnt="5"/>
      <dgm:spPr/>
    </dgm:pt>
    <dgm:pt modelId="{4B2F8F71-C98A-4EA8-9F9B-137F63D9B587}" type="pres">
      <dgm:prSet presAssocID="{903C6E3B-70D9-4579-98B8-3034534E5609}" presName="vert1" presStyleCnt="0"/>
      <dgm:spPr/>
    </dgm:pt>
    <dgm:pt modelId="{C320B519-7199-4D7F-B72A-01F0DE4B2BC6}" type="pres">
      <dgm:prSet presAssocID="{BE303881-AC06-42A0-AFAA-F932B01ED048}" presName="thickLine" presStyleLbl="alignNode1" presStyleIdx="4" presStyleCnt="5"/>
      <dgm:spPr/>
    </dgm:pt>
    <dgm:pt modelId="{1C2921DE-25D4-4E1D-87EB-87B426CA9A9D}" type="pres">
      <dgm:prSet presAssocID="{BE303881-AC06-42A0-AFAA-F932B01ED048}" presName="horz1" presStyleCnt="0"/>
      <dgm:spPr/>
    </dgm:pt>
    <dgm:pt modelId="{098A69CF-BE5C-45AF-AFE6-AC989CCE7EFD}" type="pres">
      <dgm:prSet presAssocID="{BE303881-AC06-42A0-AFAA-F932B01ED048}" presName="tx1" presStyleLbl="revTx" presStyleIdx="4" presStyleCnt="5"/>
      <dgm:spPr/>
    </dgm:pt>
    <dgm:pt modelId="{7AC853B6-E4FE-4CD5-8681-D3986F7CBB7D}" type="pres">
      <dgm:prSet presAssocID="{BE303881-AC06-42A0-AFAA-F932B01ED048}" presName="vert1" presStyleCnt="0"/>
      <dgm:spPr/>
    </dgm:pt>
  </dgm:ptLst>
  <dgm:cxnLst>
    <dgm:cxn modelId="{9DB9BC12-6654-4971-AE0D-F023992FFDFC}" type="presOf" srcId="{1D389A39-3E40-4586-8666-4CAFE5E45B42}" destId="{038D30CF-A37E-4A74-BF9F-B305F5FBCE56}" srcOrd="0" destOrd="0" presId="urn:microsoft.com/office/officeart/2008/layout/LinedList"/>
    <dgm:cxn modelId="{EAE7712A-97CC-446C-AB1C-C7EF62920B15}" type="presOf" srcId="{37BBA6C3-312B-4F14-88C7-1C583CE4AC79}" destId="{DF74DB99-00F8-49BC-AD6E-BCF4FA640938}" srcOrd="0" destOrd="0" presId="urn:microsoft.com/office/officeart/2008/layout/LinedList"/>
    <dgm:cxn modelId="{BB5C763C-6FCC-430A-9977-B97526EC2CA1}" srcId="{37BBA6C3-312B-4F14-88C7-1C583CE4AC79}" destId="{EAC0334A-C4DF-4D85-8EF2-287F4251460B}" srcOrd="0" destOrd="0" parTransId="{F2B3ECE2-7771-4747-AE45-EA4C7F1D2C6E}" sibTransId="{5988E49B-7CAE-4C7F-9E3C-A2725EB35EF2}"/>
    <dgm:cxn modelId="{EBB51E3F-81C4-4979-8FE8-A90666DF1362}" type="presOf" srcId="{BE303881-AC06-42A0-AFAA-F932B01ED048}" destId="{098A69CF-BE5C-45AF-AFE6-AC989CCE7EFD}" srcOrd="0" destOrd="0" presId="urn:microsoft.com/office/officeart/2008/layout/LinedList"/>
    <dgm:cxn modelId="{26F41040-B24C-4CB0-8540-B871C3D21C3E}" srcId="{37BBA6C3-312B-4F14-88C7-1C583CE4AC79}" destId="{BE303881-AC06-42A0-AFAA-F932B01ED048}" srcOrd="4" destOrd="0" parTransId="{77EC3B9F-2451-4CE7-A620-303085BC2EB1}" sibTransId="{22856A1E-02EA-41F5-AEA9-AB26350899A5}"/>
    <dgm:cxn modelId="{02CADF68-378D-42C2-9496-B2226A19AED8}" srcId="{37BBA6C3-312B-4F14-88C7-1C583CE4AC79}" destId="{1D389A39-3E40-4586-8666-4CAFE5E45B42}" srcOrd="1" destOrd="0" parTransId="{8B1680B4-0E98-4230-BD1B-D2C8FE1D4BE7}" sibTransId="{FA8E57A8-6779-459C-8B53-CA395A0A66ED}"/>
    <dgm:cxn modelId="{1582314F-4651-4D47-97D4-2911EDFBB6D0}" srcId="{37BBA6C3-312B-4F14-88C7-1C583CE4AC79}" destId="{903C6E3B-70D9-4579-98B8-3034534E5609}" srcOrd="3" destOrd="0" parTransId="{6084D99B-2734-43E6-81EE-4CD43E4E1E96}" sibTransId="{E36C4842-240C-48CC-B5D4-116BD3B05254}"/>
    <dgm:cxn modelId="{F2A22E7C-393D-432D-8D5E-3D584CBA36BB}" srcId="{37BBA6C3-312B-4F14-88C7-1C583CE4AC79}" destId="{03389997-18B7-4ED2-B5D7-5B398F826755}" srcOrd="2" destOrd="0" parTransId="{5FC40D90-5354-4AD5-8630-BA4F3A3F4432}" sibTransId="{F110565F-2521-4FB6-B4C3-35290BC7F3D0}"/>
    <dgm:cxn modelId="{AE74C789-93B9-495B-882C-CEA9F68C3D2D}" type="presOf" srcId="{EAC0334A-C4DF-4D85-8EF2-287F4251460B}" destId="{848BCB5D-4CB6-44D8-A3E9-54E1491EF314}" srcOrd="0" destOrd="0" presId="urn:microsoft.com/office/officeart/2008/layout/LinedList"/>
    <dgm:cxn modelId="{03F4BBA2-B4C2-4480-A59A-EF426CFDD041}" type="presOf" srcId="{03389997-18B7-4ED2-B5D7-5B398F826755}" destId="{35725C65-5211-4253-8A52-EA35B142D5FF}" srcOrd="0" destOrd="0" presId="urn:microsoft.com/office/officeart/2008/layout/LinedList"/>
    <dgm:cxn modelId="{780945AD-FED1-494A-ACA5-78B99028AD6D}" type="presOf" srcId="{903C6E3B-70D9-4579-98B8-3034534E5609}" destId="{55412B8D-504E-447C-BCAE-E26500F3C433}" srcOrd="0" destOrd="0" presId="urn:microsoft.com/office/officeart/2008/layout/LinedList"/>
    <dgm:cxn modelId="{1DE23E24-91B7-42EB-B14C-A1CF917D77E8}" type="presParOf" srcId="{DF74DB99-00F8-49BC-AD6E-BCF4FA640938}" destId="{78E836D2-5FF0-4F99-9A7C-05A0022EB601}" srcOrd="0" destOrd="0" presId="urn:microsoft.com/office/officeart/2008/layout/LinedList"/>
    <dgm:cxn modelId="{1B192D7F-F848-46E0-86C7-9373D4CAA098}" type="presParOf" srcId="{DF74DB99-00F8-49BC-AD6E-BCF4FA640938}" destId="{8CF60168-91FE-4F08-A7B8-C92C6873C016}" srcOrd="1" destOrd="0" presId="urn:microsoft.com/office/officeart/2008/layout/LinedList"/>
    <dgm:cxn modelId="{0CA494CD-D2E6-4D52-A027-4B02DB5C21A6}" type="presParOf" srcId="{8CF60168-91FE-4F08-A7B8-C92C6873C016}" destId="{848BCB5D-4CB6-44D8-A3E9-54E1491EF314}" srcOrd="0" destOrd="0" presId="urn:microsoft.com/office/officeart/2008/layout/LinedList"/>
    <dgm:cxn modelId="{B87E59B4-B4D0-4208-A19A-28A9D6E8DAD4}" type="presParOf" srcId="{8CF60168-91FE-4F08-A7B8-C92C6873C016}" destId="{D9A75E2E-BD83-4D45-AEA9-9AA421B57227}" srcOrd="1" destOrd="0" presId="urn:microsoft.com/office/officeart/2008/layout/LinedList"/>
    <dgm:cxn modelId="{1DE3B453-2DC0-4726-B5A2-1D1664BA3799}" type="presParOf" srcId="{DF74DB99-00F8-49BC-AD6E-BCF4FA640938}" destId="{56EC1AB2-C6A2-475B-A13C-D4AA21D068E5}" srcOrd="2" destOrd="0" presId="urn:microsoft.com/office/officeart/2008/layout/LinedList"/>
    <dgm:cxn modelId="{E6BB2808-419E-4DA2-BF9B-21544A4E20C5}" type="presParOf" srcId="{DF74DB99-00F8-49BC-AD6E-BCF4FA640938}" destId="{F5C702A2-DFDD-4D43-BFA2-A271B3D3B526}" srcOrd="3" destOrd="0" presId="urn:microsoft.com/office/officeart/2008/layout/LinedList"/>
    <dgm:cxn modelId="{EE3DC89C-116A-4BB1-93DF-A65700CFCAB8}" type="presParOf" srcId="{F5C702A2-DFDD-4D43-BFA2-A271B3D3B526}" destId="{038D30CF-A37E-4A74-BF9F-B305F5FBCE56}" srcOrd="0" destOrd="0" presId="urn:microsoft.com/office/officeart/2008/layout/LinedList"/>
    <dgm:cxn modelId="{0ADEEBF7-B51E-40A8-8E28-2B683078A4C2}" type="presParOf" srcId="{F5C702A2-DFDD-4D43-BFA2-A271B3D3B526}" destId="{D74F177F-DB50-4BE5-BF5E-148EE057CCA8}" srcOrd="1" destOrd="0" presId="urn:microsoft.com/office/officeart/2008/layout/LinedList"/>
    <dgm:cxn modelId="{CAC6ED15-5725-49A7-BC2C-A825ACDF5D74}" type="presParOf" srcId="{DF74DB99-00F8-49BC-AD6E-BCF4FA640938}" destId="{A3185515-9C11-42C3-9450-B2AD1768CD4F}" srcOrd="4" destOrd="0" presId="urn:microsoft.com/office/officeart/2008/layout/LinedList"/>
    <dgm:cxn modelId="{B5B328D3-67FB-450D-86C6-05655EB4977D}" type="presParOf" srcId="{DF74DB99-00F8-49BC-AD6E-BCF4FA640938}" destId="{ECA09718-0042-492B-9AA3-2ED94555728E}" srcOrd="5" destOrd="0" presId="urn:microsoft.com/office/officeart/2008/layout/LinedList"/>
    <dgm:cxn modelId="{0D325DB8-25FB-49B1-A45A-95637BC56AD7}" type="presParOf" srcId="{ECA09718-0042-492B-9AA3-2ED94555728E}" destId="{35725C65-5211-4253-8A52-EA35B142D5FF}" srcOrd="0" destOrd="0" presId="urn:microsoft.com/office/officeart/2008/layout/LinedList"/>
    <dgm:cxn modelId="{EF86FA50-7A63-417D-84D0-04BBBBECFC2E}" type="presParOf" srcId="{ECA09718-0042-492B-9AA3-2ED94555728E}" destId="{535607DD-6A24-4AF1-9EC1-EBD89ACB28B4}" srcOrd="1" destOrd="0" presId="urn:microsoft.com/office/officeart/2008/layout/LinedList"/>
    <dgm:cxn modelId="{0D5441F7-721D-4D41-B379-B5389958CC19}" type="presParOf" srcId="{DF74DB99-00F8-49BC-AD6E-BCF4FA640938}" destId="{F5B744CE-7985-4A45-B7A4-0CF2E38AA19F}" srcOrd="6" destOrd="0" presId="urn:microsoft.com/office/officeart/2008/layout/LinedList"/>
    <dgm:cxn modelId="{67450301-1A26-46EE-A8F6-E4C9381A8CE2}" type="presParOf" srcId="{DF74DB99-00F8-49BC-AD6E-BCF4FA640938}" destId="{64821385-A09F-490C-85E7-C28D55421FC0}" srcOrd="7" destOrd="0" presId="urn:microsoft.com/office/officeart/2008/layout/LinedList"/>
    <dgm:cxn modelId="{08E5A67F-DE74-4B4D-A8D7-7C9948F851D3}" type="presParOf" srcId="{64821385-A09F-490C-85E7-C28D55421FC0}" destId="{55412B8D-504E-447C-BCAE-E26500F3C433}" srcOrd="0" destOrd="0" presId="urn:microsoft.com/office/officeart/2008/layout/LinedList"/>
    <dgm:cxn modelId="{D5D06160-A0A0-4A97-8F2C-709CAEE29E80}" type="presParOf" srcId="{64821385-A09F-490C-85E7-C28D55421FC0}" destId="{4B2F8F71-C98A-4EA8-9F9B-137F63D9B587}" srcOrd="1" destOrd="0" presId="urn:microsoft.com/office/officeart/2008/layout/LinedList"/>
    <dgm:cxn modelId="{E8EB7ABA-104E-4530-BA74-972CEB00A5E0}" type="presParOf" srcId="{DF74DB99-00F8-49BC-AD6E-BCF4FA640938}" destId="{C320B519-7199-4D7F-B72A-01F0DE4B2BC6}" srcOrd="8" destOrd="0" presId="urn:microsoft.com/office/officeart/2008/layout/LinedList"/>
    <dgm:cxn modelId="{15D56D5C-C3A4-4A34-ADCC-506D34B62892}" type="presParOf" srcId="{DF74DB99-00F8-49BC-AD6E-BCF4FA640938}" destId="{1C2921DE-25D4-4E1D-87EB-87B426CA9A9D}" srcOrd="9" destOrd="0" presId="urn:microsoft.com/office/officeart/2008/layout/LinedList"/>
    <dgm:cxn modelId="{81924CCD-093D-4D73-8D3A-0C6D0C63DF8D}" type="presParOf" srcId="{1C2921DE-25D4-4E1D-87EB-87B426CA9A9D}" destId="{098A69CF-BE5C-45AF-AFE6-AC989CCE7EFD}" srcOrd="0" destOrd="0" presId="urn:microsoft.com/office/officeart/2008/layout/LinedList"/>
    <dgm:cxn modelId="{8185B5DA-19A9-488B-AA75-19A75E08A738}" type="presParOf" srcId="{1C2921DE-25D4-4E1D-87EB-87B426CA9A9D}" destId="{7AC853B6-E4FE-4CD5-8681-D3986F7CBB7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F57C0-F7BC-4D12-B436-7B17886A7A82}">
      <dsp:nvSpPr>
        <dsp:cNvPr id="0" name=""/>
        <dsp:cNvSpPr/>
      </dsp:nvSpPr>
      <dsp:spPr>
        <a:xfrm>
          <a:off x="0" y="2554"/>
          <a:ext cx="64813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6AB1CB-2B48-44C4-B53C-CE6742139F13}">
      <dsp:nvSpPr>
        <dsp:cNvPr id="0" name=""/>
        <dsp:cNvSpPr/>
      </dsp:nvSpPr>
      <dsp:spPr>
        <a:xfrm>
          <a:off x="0" y="2554"/>
          <a:ext cx="6481380" cy="174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Type in the risk title, risk number or a word in the title of the risk and click the search button to view the current risk information sheets</a:t>
          </a:r>
          <a:r>
            <a:rPr lang="en-US" sz="2700" kern="1200" dirty="0"/>
            <a:t>. </a:t>
          </a:r>
        </a:p>
      </dsp:txBody>
      <dsp:txXfrm>
        <a:off x="0" y="2554"/>
        <a:ext cx="6481380" cy="1741869"/>
      </dsp:txXfrm>
    </dsp:sp>
    <dsp:sp modelId="{55ED8770-D0AE-45E2-AB98-647C97F4AD7F}">
      <dsp:nvSpPr>
        <dsp:cNvPr id="0" name=""/>
        <dsp:cNvSpPr/>
      </dsp:nvSpPr>
      <dsp:spPr>
        <a:xfrm>
          <a:off x="0" y="1744424"/>
          <a:ext cx="6481380" cy="0"/>
        </a:xfrm>
        <a:prstGeom prst="line">
          <a:avLst/>
        </a:prstGeom>
        <a:solidFill>
          <a:schemeClr val="accent2">
            <a:hueOff val="-661686"/>
            <a:satOff val="746"/>
            <a:lumOff val="1765"/>
            <a:alphaOff val="0"/>
          </a:schemeClr>
        </a:solidFill>
        <a:ln w="12700"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AC613F-4E0A-4519-969D-AE9C0BCADEC5}">
      <dsp:nvSpPr>
        <dsp:cNvPr id="0" name=""/>
        <dsp:cNvSpPr/>
      </dsp:nvSpPr>
      <dsp:spPr>
        <a:xfrm>
          <a:off x="0" y="1744424"/>
          <a:ext cx="6481380" cy="174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This is a good site to bookmark and refer to as needed during certification assessments.</a:t>
          </a:r>
        </a:p>
      </dsp:txBody>
      <dsp:txXfrm>
        <a:off x="0" y="1744424"/>
        <a:ext cx="6481380" cy="1741869"/>
      </dsp:txXfrm>
    </dsp:sp>
    <dsp:sp modelId="{77D97474-2EF4-42A9-91A0-949A8946180E}">
      <dsp:nvSpPr>
        <dsp:cNvPr id="0" name=""/>
        <dsp:cNvSpPr/>
      </dsp:nvSpPr>
      <dsp:spPr>
        <a:xfrm>
          <a:off x="0" y="3486293"/>
          <a:ext cx="6481380" cy="0"/>
        </a:xfrm>
        <a:prstGeom prst="line">
          <a:avLst/>
        </a:prstGeom>
        <a:solidFill>
          <a:schemeClr val="accent2">
            <a:hueOff val="-1323373"/>
            <a:satOff val="1492"/>
            <a:lumOff val="3530"/>
            <a:alphaOff val="0"/>
          </a:schemeClr>
        </a:solidFill>
        <a:ln w="12700"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80F57-3461-4C20-9DDC-ABB7F25972B5}">
      <dsp:nvSpPr>
        <dsp:cNvPr id="0" name=""/>
        <dsp:cNvSpPr/>
      </dsp:nvSpPr>
      <dsp:spPr>
        <a:xfrm>
          <a:off x="0" y="3486293"/>
          <a:ext cx="6481380" cy="174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FYI…the updated risk info sheets included in this in-service will not be posted on the risk table until 10/1/2019!</a:t>
          </a:r>
        </a:p>
      </dsp:txBody>
      <dsp:txXfrm>
        <a:off x="0" y="3486293"/>
        <a:ext cx="6481380" cy="17418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83FF1-1A37-47A1-82A9-187FB2435B0C}">
      <dsp:nvSpPr>
        <dsp:cNvPr id="0" name=""/>
        <dsp:cNvSpPr/>
      </dsp:nvSpPr>
      <dsp:spPr>
        <a:xfrm>
          <a:off x="0" y="102362"/>
          <a:ext cx="6497950" cy="527670"/>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Protein energy malnutrition</a:t>
          </a:r>
        </a:p>
      </dsp:txBody>
      <dsp:txXfrm>
        <a:off x="25759" y="128121"/>
        <a:ext cx="6446432" cy="476152"/>
      </dsp:txXfrm>
    </dsp:sp>
    <dsp:sp modelId="{6D85B3A7-15FA-4CE8-9442-5D18320DA18A}">
      <dsp:nvSpPr>
        <dsp:cNvPr id="0" name=""/>
        <dsp:cNvSpPr/>
      </dsp:nvSpPr>
      <dsp:spPr>
        <a:xfrm>
          <a:off x="0" y="693392"/>
          <a:ext cx="6497950" cy="527670"/>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Rickets</a:t>
          </a:r>
        </a:p>
      </dsp:txBody>
      <dsp:txXfrm>
        <a:off x="25759" y="719151"/>
        <a:ext cx="6446432" cy="476152"/>
      </dsp:txXfrm>
    </dsp:sp>
    <dsp:sp modelId="{7F6AC9D8-7C5C-40B0-BC85-B22B6BC0959C}">
      <dsp:nvSpPr>
        <dsp:cNvPr id="0" name=""/>
        <dsp:cNvSpPr/>
      </dsp:nvSpPr>
      <dsp:spPr>
        <a:xfrm>
          <a:off x="0" y="1284422"/>
          <a:ext cx="6497950" cy="527670"/>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Scurvy</a:t>
          </a:r>
        </a:p>
      </dsp:txBody>
      <dsp:txXfrm>
        <a:off x="25759" y="1310181"/>
        <a:ext cx="6446432" cy="476152"/>
      </dsp:txXfrm>
    </dsp:sp>
    <dsp:sp modelId="{4378BDC3-0337-48E7-8CDC-3A00ACF77793}">
      <dsp:nvSpPr>
        <dsp:cNvPr id="0" name=""/>
        <dsp:cNvSpPr/>
      </dsp:nvSpPr>
      <dsp:spPr>
        <a:xfrm>
          <a:off x="0" y="1875452"/>
          <a:ext cx="6497950" cy="527670"/>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Iron deficiency</a:t>
          </a:r>
        </a:p>
      </dsp:txBody>
      <dsp:txXfrm>
        <a:off x="25759" y="1901211"/>
        <a:ext cx="6446432" cy="476152"/>
      </dsp:txXfrm>
    </dsp:sp>
    <dsp:sp modelId="{1473F134-91E1-44E1-91BE-10B0BDE34300}">
      <dsp:nvSpPr>
        <dsp:cNvPr id="0" name=""/>
        <dsp:cNvSpPr/>
      </dsp:nvSpPr>
      <dsp:spPr>
        <a:xfrm>
          <a:off x="0" y="2466482"/>
          <a:ext cx="6497950" cy="527670"/>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Beriberi</a:t>
          </a:r>
        </a:p>
      </dsp:txBody>
      <dsp:txXfrm>
        <a:off x="25759" y="2492241"/>
        <a:ext cx="6446432" cy="476152"/>
      </dsp:txXfrm>
    </dsp:sp>
    <dsp:sp modelId="{181AD94F-13C6-4FE5-A79F-1EE316104D0F}">
      <dsp:nvSpPr>
        <dsp:cNvPr id="0" name=""/>
        <dsp:cNvSpPr/>
      </dsp:nvSpPr>
      <dsp:spPr>
        <a:xfrm>
          <a:off x="0" y="3057512"/>
          <a:ext cx="6497950" cy="527670"/>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Osteomalacia</a:t>
          </a:r>
        </a:p>
      </dsp:txBody>
      <dsp:txXfrm>
        <a:off x="25759" y="3083271"/>
        <a:ext cx="6446432" cy="476152"/>
      </dsp:txXfrm>
    </dsp:sp>
    <dsp:sp modelId="{C99327C8-6AB5-4939-B69F-6670FDB6FAAD}">
      <dsp:nvSpPr>
        <dsp:cNvPr id="0" name=""/>
        <dsp:cNvSpPr/>
      </dsp:nvSpPr>
      <dsp:spPr>
        <a:xfrm>
          <a:off x="0" y="3648542"/>
          <a:ext cx="6497950" cy="527670"/>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Hypocalcemia</a:t>
          </a:r>
        </a:p>
      </dsp:txBody>
      <dsp:txXfrm>
        <a:off x="25759" y="3674301"/>
        <a:ext cx="6446432" cy="476152"/>
      </dsp:txXfrm>
    </dsp:sp>
    <dsp:sp modelId="{BBBFD940-6F7B-4E4D-B9AF-D3278EF0DC51}">
      <dsp:nvSpPr>
        <dsp:cNvPr id="0" name=""/>
        <dsp:cNvSpPr/>
      </dsp:nvSpPr>
      <dsp:spPr>
        <a:xfrm>
          <a:off x="0" y="4239572"/>
          <a:ext cx="6497950" cy="527670"/>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Vitamin K deficiency</a:t>
          </a:r>
        </a:p>
      </dsp:txBody>
      <dsp:txXfrm>
        <a:off x="25759" y="4265331"/>
        <a:ext cx="6446432" cy="476152"/>
      </dsp:txXfrm>
    </dsp:sp>
    <dsp:sp modelId="{2A4C3848-E368-4E97-BE76-844BC268AEAD}">
      <dsp:nvSpPr>
        <dsp:cNvPr id="0" name=""/>
        <dsp:cNvSpPr/>
      </dsp:nvSpPr>
      <dsp:spPr>
        <a:xfrm>
          <a:off x="0" y="4830602"/>
          <a:ext cx="6497950" cy="527670"/>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Pellagra</a:t>
          </a:r>
        </a:p>
      </dsp:txBody>
      <dsp:txXfrm>
        <a:off x="25759" y="4856361"/>
        <a:ext cx="6446432" cy="476152"/>
      </dsp:txXfrm>
    </dsp:sp>
    <dsp:sp modelId="{D5F64965-29F0-4F1F-A3A7-52502F3BD997}">
      <dsp:nvSpPr>
        <dsp:cNvPr id="0" name=""/>
        <dsp:cNvSpPr/>
      </dsp:nvSpPr>
      <dsp:spPr>
        <a:xfrm>
          <a:off x="0" y="5421632"/>
          <a:ext cx="6497950" cy="527670"/>
        </a:xfrm>
        <a:prstGeom prst="roundRect">
          <a:avLst/>
        </a:prstGeom>
        <a:solidFill>
          <a:schemeClr val="tx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Xerophthalmia</a:t>
          </a:r>
        </a:p>
      </dsp:txBody>
      <dsp:txXfrm>
        <a:off x="25759" y="5447391"/>
        <a:ext cx="6446432"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836D2-5FF0-4F99-9A7C-05A0022EB601}">
      <dsp:nvSpPr>
        <dsp:cNvPr id="0" name=""/>
        <dsp:cNvSpPr/>
      </dsp:nvSpPr>
      <dsp:spPr>
        <a:xfrm>
          <a:off x="0" y="638"/>
          <a:ext cx="59061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8BCB5D-4CB6-44D8-A3E9-54E1491EF314}">
      <dsp:nvSpPr>
        <dsp:cNvPr id="0" name=""/>
        <dsp:cNvSpPr/>
      </dsp:nvSpPr>
      <dsp:spPr>
        <a:xfrm>
          <a:off x="0" y="638"/>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Documented or self reported </a:t>
          </a:r>
          <a:r>
            <a:rPr lang="en-US" sz="2000" b="1" kern="1200" dirty="0">
              <a:solidFill>
                <a:schemeClr val="tx2"/>
              </a:solidFill>
            </a:rPr>
            <a:t>misuse of alcohol, illegal substances, marijuana, or prescription medications. </a:t>
          </a:r>
        </a:p>
      </dsp:txBody>
      <dsp:txXfrm>
        <a:off x="0" y="638"/>
        <a:ext cx="5906181" cy="1045888"/>
      </dsp:txXfrm>
    </dsp:sp>
    <dsp:sp modelId="{56EC1AB2-C6A2-475B-A13C-D4AA21D068E5}">
      <dsp:nvSpPr>
        <dsp:cNvPr id="0" name=""/>
        <dsp:cNvSpPr/>
      </dsp:nvSpPr>
      <dsp:spPr>
        <a:xfrm>
          <a:off x="0" y="1046526"/>
          <a:ext cx="5906181" cy="0"/>
        </a:xfrm>
        <a:prstGeom prst="line">
          <a:avLst/>
        </a:prstGeom>
        <a:solidFill>
          <a:schemeClr val="accent2">
            <a:hueOff val="-330843"/>
            <a:satOff val="373"/>
            <a:lumOff val="882"/>
            <a:alphaOff val="0"/>
          </a:schemeClr>
        </a:solidFill>
        <a:ln w="12700"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8D30CF-A37E-4A74-BF9F-B305F5FBCE56}">
      <dsp:nvSpPr>
        <dsp:cNvPr id="0" name=""/>
        <dsp:cNvSpPr/>
      </dsp:nvSpPr>
      <dsp:spPr>
        <a:xfrm>
          <a:off x="0" y="1046526"/>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rPr>
            <a:t>Mental illness</a:t>
          </a:r>
          <a:r>
            <a:rPr lang="en-US" sz="2000" kern="1200" dirty="0"/>
            <a:t>, including clinical depression, diagnosed by a physician or psychologist and self-reported by the participant or caregiver. </a:t>
          </a:r>
        </a:p>
      </dsp:txBody>
      <dsp:txXfrm>
        <a:off x="0" y="1046526"/>
        <a:ext cx="5906181" cy="1045888"/>
      </dsp:txXfrm>
    </dsp:sp>
    <dsp:sp modelId="{A3185515-9C11-42C3-9450-B2AD1768CD4F}">
      <dsp:nvSpPr>
        <dsp:cNvPr id="0" name=""/>
        <dsp:cNvSpPr/>
      </dsp:nvSpPr>
      <dsp:spPr>
        <a:xfrm>
          <a:off x="0" y="2092414"/>
          <a:ext cx="5906181" cy="0"/>
        </a:xfrm>
        <a:prstGeom prst="line">
          <a:avLst/>
        </a:prstGeom>
        <a:solidFill>
          <a:schemeClr val="accent2">
            <a:hueOff val="-661686"/>
            <a:satOff val="746"/>
            <a:lumOff val="1765"/>
            <a:alphaOff val="0"/>
          </a:schemeClr>
        </a:solidFill>
        <a:ln w="12700"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725C65-5211-4253-8A52-EA35B142D5FF}">
      <dsp:nvSpPr>
        <dsp:cNvPr id="0" name=""/>
        <dsp:cNvSpPr/>
      </dsp:nvSpPr>
      <dsp:spPr>
        <a:xfrm>
          <a:off x="0" y="2092414"/>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rPr>
            <a:t>Intellectual disability</a:t>
          </a:r>
          <a:r>
            <a:rPr lang="en-US" sz="2000" kern="1200" dirty="0"/>
            <a:t>, such </a:t>
          </a:r>
          <a:r>
            <a:rPr lang="en-US" sz="2000" kern="1200"/>
            <a:t>as Down </a:t>
          </a:r>
          <a:r>
            <a:rPr lang="en-US" sz="2000" kern="1200" dirty="0"/>
            <a:t>syndrome, diagnosed by a physician or psychologist and self-reported by the participant or caregiver. </a:t>
          </a:r>
        </a:p>
      </dsp:txBody>
      <dsp:txXfrm>
        <a:off x="0" y="2092414"/>
        <a:ext cx="5906181" cy="1045888"/>
      </dsp:txXfrm>
    </dsp:sp>
    <dsp:sp modelId="{F5B744CE-7985-4A45-B7A4-0CF2E38AA19F}">
      <dsp:nvSpPr>
        <dsp:cNvPr id="0" name=""/>
        <dsp:cNvSpPr/>
      </dsp:nvSpPr>
      <dsp:spPr>
        <a:xfrm>
          <a:off x="0" y="3138303"/>
          <a:ext cx="5906181" cy="0"/>
        </a:xfrm>
        <a:prstGeom prst="line">
          <a:avLst/>
        </a:prstGeom>
        <a:solidFill>
          <a:schemeClr val="accent2">
            <a:hueOff val="-992530"/>
            <a:satOff val="1119"/>
            <a:lumOff val="2647"/>
            <a:alphaOff val="0"/>
          </a:schemeClr>
        </a:solidFill>
        <a:ln w="12700"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412B8D-504E-447C-BCAE-E26500F3C433}">
      <dsp:nvSpPr>
        <dsp:cNvPr id="0" name=""/>
        <dsp:cNvSpPr/>
      </dsp:nvSpPr>
      <dsp:spPr>
        <a:xfrm>
          <a:off x="0" y="3138303"/>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rPr>
            <a:t>Physical disability </a:t>
          </a:r>
          <a:r>
            <a:rPr lang="en-US" sz="2000" kern="1200" dirty="0"/>
            <a:t>to a degree which impairs ability to feed an infant or child or limits food preparation abilities. </a:t>
          </a:r>
        </a:p>
      </dsp:txBody>
      <dsp:txXfrm>
        <a:off x="0" y="3138303"/>
        <a:ext cx="5906181" cy="1045888"/>
      </dsp:txXfrm>
    </dsp:sp>
    <dsp:sp modelId="{C320B519-7199-4D7F-B72A-01F0DE4B2BC6}">
      <dsp:nvSpPr>
        <dsp:cNvPr id="0" name=""/>
        <dsp:cNvSpPr/>
      </dsp:nvSpPr>
      <dsp:spPr>
        <a:xfrm>
          <a:off x="0" y="4184191"/>
          <a:ext cx="5906181" cy="0"/>
        </a:xfrm>
        <a:prstGeom prst="line">
          <a:avLst/>
        </a:prstGeom>
        <a:solidFill>
          <a:schemeClr val="accent2">
            <a:hueOff val="-1323373"/>
            <a:satOff val="1492"/>
            <a:lumOff val="3530"/>
            <a:alphaOff val="0"/>
          </a:schemeClr>
        </a:solidFill>
        <a:ln w="12700"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A69CF-BE5C-45AF-AFE6-AC989CCE7EFD}">
      <dsp:nvSpPr>
        <dsp:cNvPr id="0" name=""/>
        <dsp:cNvSpPr/>
      </dsp:nvSpPr>
      <dsp:spPr>
        <a:xfrm>
          <a:off x="0" y="4184191"/>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Participant or caregiver is </a:t>
          </a:r>
          <a:r>
            <a:rPr lang="en-US" sz="2000" b="1" kern="1200" dirty="0">
              <a:solidFill>
                <a:schemeClr val="tx2"/>
              </a:solidFill>
            </a:rPr>
            <a:t>17 years </a:t>
          </a:r>
          <a:r>
            <a:rPr lang="en-US" sz="2000" kern="1200" dirty="0"/>
            <a:t>of age or younger. </a:t>
          </a:r>
        </a:p>
      </dsp:txBody>
      <dsp:txXfrm>
        <a:off x="0" y="4184191"/>
        <a:ext cx="5906181" cy="104588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75AE10B-CA3C-4BB2-A199-E30AA3A8444A}" type="datetimeFigureOut">
              <a:rPr lang="en-US" smtClean="0"/>
              <a:t>6/4/2019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0C4198-E8B2-41C8-BC6D-04BAE33890DD}" type="slidenum">
              <a:rPr lang="en-US" smtClean="0"/>
              <a:t>‹#›</a:t>
            </a:fld>
            <a:endParaRPr lang="en-US"/>
          </a:p>
        </p:txBody>
      </p:sp>
    </p:spTree>
    <p:extLst>
      <p:ext uri="{BB962C8B-B14F-4D97-AF65-F5344CB8AC3E}">
        <p14:creationId xmlns:p14="http://schemas.microsoft.com/office/powerpoint/2010/main" val="841935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https://www.oregon.gov/OHA/PH/HEALTHYPEOPLEFAMILIES/WIC/Pages/modules.aspx </a:t>
            </a:r>
          </a:p>
        </p:txBody>
      </p:sp>
      <p:sp>
        <p:nvSpPr>
          <p:cNvPr id="4" name="Slide Number Placeholder 3"/>
          <p:cNvSpPr>
            <a:spLocks noGrp="1"/>
          </p:cNvSpPr>
          <p:nvPr>
            <p:ph type="sldNum" sz="quarter" idx="5"/>
          </p:nvPr>
        </p:nvSpPr>
        <p:spPr/>
        <p:txBody>
          <a:bodyPr/>
          <a:lstStyle/>
          <a:p>
            <a:fld id="{1C564B88-3958-4F12-8F61-605EABED8BD2}" type="slidenum">
              <a:rPr lang="en-US" smtClean="0"/>
              <a:t>3</a:t>
            </a:fld>
            <a:endParaRPr lang="en-US"/>
          </a:p>
        </p:txBody>
      </p:sp>
    </p:spTree>
    <p:extLst>
      <p:ext uri="{BB962C8B-B14F-4D97-AF65-F5344CB8AC3E}">
        <p14:creationId xmlns:p14="http://schemas.microsoft.com/office/powerpoint/2010/main" val="891776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smtClean="0"/>
              <a:t>6/4/2019</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374644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09661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0173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smtClean="0"/>
              <a:t>6/4/2019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371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smtClean="0"/>
              <a:t>6/4/2019</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7072981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4190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6/4/2019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83718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6/4/2019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7085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6/4/2019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7140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smtClean="0"/>
              <a:t>6/4/2019</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0523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smtClean="0"/>
              <a:t>6/4/2019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57512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smtClean="0"/>
              <a:t>6/4/2019</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0214872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oregon.gov/oha/PH/HEALTHYPEOPLEFAMILIES/WIC/Documents/modules/risk/131-low-prenatal-weight-gain.pdf"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oregon.gov/oha/PH/HEALTHYPEOPLEFAMILIES/WIC/Documents/modules/risk/341-nutrient-deficiency-disease.pdf"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hyperlink" Target="https://ods.od.nih.gov/factsheets/list-al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hyperlink" Target="https://www.oregon.gov/oha/PH/HEALTHYPEOPLEFAMILIES/WIC/Documents/modules/risk/372-alcohol-substance-use.pdf"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6.jpg"/><Relationship Id="rId5" Type="http://schemas.openxmlformats.org/officeDocument/2006/relationships/image" Target="../media/image23.jpg"/><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hyperlink" Target="https://wicworks.fns.usda.gov/resources/give-your-baby-healthy-start-tips-pregnant-women-and-new-mothers" TargetMode="Externa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6.jp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hyperlink" Target="https://www.oregon.gov/OHA/PH/HEALTHYPEOPLEFAMILIES/WIC/Pages/modules.aspx"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icworks.fns.usda.gov/resources/wic-substance-use-prevention-guide" TargetMode="Externa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6.jp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oregon.gov/oha/PH/HEALTHYPEOPLEFAMILIES/WIC/Documents/modules/risk/902-limited-ability-make-feeding-decisions.pdf"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0A2D-0EC6-4794-A6DE-40C1846CE648}"/>
              </a:ext>
            </a:extLst>
          </p:cNvPr>
          <p:cNvSpPr>
            <a:spLocks noGrp="1"/>
          </p:cNvSpPr>
          <p:nvPr>
            <p:ph type="title"/>
          </p:nvPr>
        </p:nvSpPr>
        <p:spPr/>
        <p:txBody>
          <a:bodyPr/>
          <a:lstStyle/>
          <a:p>
            <a:r>
              <a:rPr lang="en-US" dirty="0">
                <a:solidFill>
                  <a:schemeClr val="tx1">
                    <a:lumMod val="65000"/>
                    <a:lumOff val="35000"/>
                  </a:schemeClr>
                </a:solidFill>
              </a:rPr>
              <a:t>2019 risk update</a:t>
            </a:r>
          </a:p>
        </p:txBody>
      </p:sp>
      <p:sp>
        <p:nvSpPr>
          <p:cNvPr id="3" name="Text Placeholder 2">
            <a:extLst>
              <a:ext uri="{FF2B5EF4-FFF2-40B4-BE49-F238E27FC236}">
                <a16:creationId xmlns:a16="http://schemas.microsoft.com/office/drawing/2014/main" id="{D9B6F6D8-359D-411C-85F3-0A616CEFB1B4}"/>
              </a:ext>
            </a:extLst>
          </p:cNvPr>
          <p:cNvSpPr>
            <a:spLocks noGrp="1"/>
          </p:cNvSpPr>
          <p:nvPr>
            <p:ph type="body" idx="1"/>
          </p:nvPr>
        </p:nvSpPr>
        <p:spPr/>
        <p:txBody>
          <a:bodyPr>
            <a:noAutofit/>
          </a:bodyPr>
          <a:lstStyle/>
          <a:p>
            <a:r>
              <a:rPr lang="en-US" sz="2800" dirty="0"/>
              <a:t>Oregon WIC</a:t>
            </a:r>
          </a:p>
        </p:txBody>
      </p:sp>
      <p:pic>
        <p:nvPicPr>
          <p:cNvPr id="5" name="Picture 4">
            <a:extLst>
              <a:ext uri="{FF2B5EF4-FFF2-40B4-BE49-F238E27FC236}">
                <a16:creationId xmlns:a16="http://schemas.microsoft.com/office/drawing/2014/main" id="{D8CDC715-DD8A-4DF1-BAAF-2B3CEAD1607A}"/>
              </a:ext>
            </a:extLst>
          </p:cNvPr>
          <p:cNvPicPr>
            <a:picLocks noChangeAspect="1"/>
          </p:cNvPicPr>
          <p:nvPr/>
        </p:nvPicPr>
        <p:blipFill>
          <a:blip r:embed="rId3"/>
          <a:stretch>
            <a:fillRect/>
          </a:stretch>
        </p:blipFill>
        <p:spPr>
          <a:xfrm>
            <a:off x="4663299" y="4058666"/>
            <a:ext cx="3357922" cy="1246791"/>
          </a:xfrm>
          <a:prstGeom prst="rect">
            <a:avLst/>
          </a:prstGeom>
        </p:spPr>
      </p:pic>
    </p:spTree>
    <p:custDataLst>
      <p:tags r:id="rId1"/>
    </p:custDataLst>
    <p:extLst>
      <p:ext uri="{BB962C8B-B14F-4D97-AF65-F5344CB8AC3E}">
        <p14:creationId xmlns:p14="http://schemas.microsoft.com/office/powerpoint/2010/main" val="2923732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8FA2-BA99-432F-B326-CAB097DCF9BA}"/>
              </a:ext>
            </a:extLst>
          </p:cNvPr>
          <p:cNvSpPr>
            <a:spLocks noGrp="1"/>
          </p:cNvSpPr>
          <p:nvPr>
            <p:ph type="title"/>
          </p:nvPr>
        </p:nvSpPr>
        <p:spPr>
          <a:xfrm>
            <a:off x="2245489" y="642594"/>
            <a:ext cx="8542116" cy="1371600"/>
          </a:xfrm>
        </p:spPr>
        <p:txBody>
          <a:bodyPr>
            <a:normAutofit/>
          </a:bodyPr>
          <a:lstStyle/>
          <a:p>
            <a:r>
              <a:rPr lang="en-US" sz="4400" dirty="0">
                <a:solidFill>
                  <a:schemeClr val="tx2"/>
                </a:solidFill>
              </a:rPr>
              <a:t>New risk level designations:</a:t>
            </a:r>
          </a:p>
        </p:txBody>
      </p:sp>
      <p:graphicFrame>
        <p:nvGraphicFramePr>
          <p:cNvPr id="7" name="Content Placeholder 6">
            <a:extLst>
              <a:ext uri="{FF2B5EF4-FFF2-40B4-BE49-F238E27FC236}">
                <a16:creationId xmlns:a16="http://schemas.microsoft.com/office/drawing/2014/main" id="{118094DE-D6B1-49A1-B334-A7A00F4DC621}"/>
              </a:ext>
            </a:extLst>
          </p:cNvPr>
          <p:cNvGraphicFramePr>
            <a:graphicFrameLocks noGrp="1"/>
          </p:cNvGraphicFramePr>
          <p:nvPr>
            <p:ph idx="1"/>
            <p:extLst>
              <p:ext uri="{D42A27DB-BD31-4B8C-83A1-F6EECF244321}">
                <p14:modId xmlns:p14="http://schemas.microsoft.com/office/powerpoint/2010/main" val="439626617"/>
              </p:ext>
            </p:extLst>
          </p:nvPr>
        </p:nvGraphicFramePr>
        <p:xfrm>
          <a:off x="1066800" y="1787857"/>
          <a:ext cx="10058400" cy="4527451"/>
        </p:xfrm>
        <a:graphic>
          <a:graphicData uri="http://schemas.openxmlformats.org/drawingml/2006/table">
            <a:tbl>
              <a:tblPr firstRow="1" bandRow="1">
                <a:tableStyleId>{5C22544A-7EE6-4342-B048-85BDC9FD1C3A}</a:tableStyleId>
              </a:tblPr>
              <a:tblGrid>
                <a:gridCol w="1116842">
                  <a:extLst>
                    <a:ext uri="{9D8B030D-6E8A-4147-A177-3AD203B41FA5}">
                      <a16:colId xmlns:a16="http://schemas.microsoft.com/office/drawing/2014/main" val="475593720"/>
                    </a:ext>
                  </a:extLst>
                </a:gridCol>
                <a:gridCol w="2320119">
                  <a:extLst>
                    <a:ext uri="{9D8B030D-6E8A-4147-A177-3AD203B41FA5}">
                      <a16:colId xmlns:a16="http://schemas.microsoft.com/office/drawing/2014/main" val="1127279617"/>
                    </a:ext>
                  </a:extLst>
                </a:gridCol>
                <a:gridCol w="4981433">
                  <a:extLst>
                    <a:ext uri="{9D8B030D-6E8A-4147-A177-3AD203B41FA5}">
                      <a16:colId xmlns:a16="http://schemas.microsoft.com/office/drawing/2014/main" val="4207845291"/>
                    </a:ext>
                  </a:extLst>
                </a:gridCol>
                <a:gridCol w="1640006">
                  <a:extLst>
                    <a:ext uri="{9D8B030D-6E8A-4147-A177-3AD203B41FA5}">
                      <a16:colId xmlns:a16="http://schemas.microsoft.com/office/drawing/2014/main" val="3579099090"/>
                    </a:ext>
                  </a:extLst>
                </a:gridCol>
              </a:tblGrid>
              <a:tr h="747021">
                <a:tc>
                  <a:txBody>
                    <a:bodyPr/>
                    <a:lstStyle/>
                    <a:p>
                      <a:r>
                        <a:rPr lang="en-US" dirty="0"/>
                        <a:t>Risk Number</a:t>
                      </a:r>
                    </a:p>
                  </a:txBody>
                  <a:tcPr/>
                </a:tc>
                <a:tc>
                  <a:txBody>
                    <a:bodyPr/>
                    <a:lstStyle/>
                    <a:p>
                      <a:r>
                        <a:rPr lang="en-US" dirty="0"/>
                        <a:t>Risk Name</a:t>
                      </a:r>
                    </a:p>
                  </a:txBody>
                  <a:tcPr/>
                </a:tc>
                <a:tc>
                  <a:txBody>
                    <a:bodyPr/>
                    <a:lstStyle/>
                    <a:p>
                      <a:r>
                        <a:rPr lang="en-US" dirty="0"/>
                        <a:t>Previous requirement: Change risk level from medium to high if…</a:t>
                      </a:r>
                    </a:p>
                  </a:txBody>
                  <a:tcPr/>
                </a:tc>
                <a:tc>
                  <a:txBody>
                    <a:bodyPr/>
                    <a:lstStyle/>
                    <a:p>
                      <a:r>
                        <a:rPr lang="en-US" dirty="0"/>
                        <a:t>New TWIST risk level</a:t>
                      </a:r>
                    </a:p>
                  </a:txBody>
                  <a:tcPr/>
                </a:tc>
                <a:extLst>
                  <a:ext uri="{0D108BD9-81ED-4DB2-BD59-A6C34878D82A}">
                    <a16:rowId xmlns:a16="http://schemas.microsoft.com/office/drawing/2014/main" val="2216840567"/>
                  </a:ext>
                </a:extLst>
              </a:tr>
              <a:tr h="1204609">
                <a:tc>
                  <a:txBody>
                    <a:bodyPr/>
                    <a:lstStyle/>
                    <a:p>
                      <a:r>
                        <a:rPr lang="en-US" dirty="0"/>
                        <a:t>113</a:t>
                      </a:r>
                    </a:p>
                  </a:txBody>
                  <a:tcPr/>
                </a:tc>
                <a:tc>
                  <a:txBody>
                    <a:bodyPr/>
                    <a:lstStyle/>
                    <a:p>
                      <a:r>
                        <a:rPr lang="en-US" dirty="0"/>
                        <a:t>Overweight Children 2-5 years</a:t>
                      </a:r>
                    </a:p>
                  </a:txBody>
                  <a:tcPr/>
                </a:tc>
                <a:tc>
                  <a:txBody>
                    <a:bodyPr/>
                    <a:lstStyle/>
                    <a:p>
                      <a:r>
                        <a:rPr lang="en-US" dirty="0"/>
                        <a:t>Growth curve is above 95</a:t>
                      </a:r>
                      <a:r>
                        <a:rPr lang="en-US" baseline="30000" dirty="0"/>
                        <a:t>th</a:t>
                      </a:r>
                      <a:r>
                        <a:rPr lang="en-US" dirty="0"/>
                        <a:t> percentile and not staying parallel to the recommended growth pattern</a:t>
                      </a:r>
                    </a:p>
                  </a:txBody>
                  <a:tcPr/>
                </a:tc>
                <a:tc>
                  <a:txBody>
                    <a:bodyPr/>
                    <a:lstStyle/>
                    <a:p>
                      <a:r>
                        <a:rPr lang="en-US" b="1" u="none" dirty="0"/>
                        <a:t>Medium</a:t>
                      </a:r>
                    </a:p>
                  </a:txBody>
                  <a:tcPr/>
                </a:tc>
                <a:extLst>
                  <a:ext uri="{0D108BD9-81ED-4DB2-BD59-A6C34878D82A}">
                    <a16:rowId xmlns:a16="http://schemas.microsoft.com/office/drawing/2014/main" val="2727482377"/>
                  </a:ext>
                </a:extLst>
              </a:tr>
              <a:tr h="747021">
                <a:tc>
                  <a:txBody>
                    <a:bodyPr/>
                    <a:lstStyle/>
                    <a:p>
                      <a:r>
                        <a:rPr lang="en-US" dirty="0"/>
                        <a:t>131</a:t>
                      </a:r>
                    </a:p>
                  </a:txBody>
                  <a:tcPr/>
                </a:tc>
                <a:tc>
                  <a:txBody>
                    <a:bodyPr/>
                    <a:lstStyle/>
                    <a:p>
                      <a:r>
                        <a:rPr lang="en-US" dirty="0"/>
                        <a:t>Low Prenatal Weight Gain</a:t>
                      </a:r>
                    </a:p>
                  </a:txBody>
                  <a:tcPr/>
                </a:tc>
                <a:tc>
                  <a:txBody>
                    <a:bodyPr/>
                    <a:lstStyle/>
                    <a:p>
                      <a:r>
                        <a:rPr lang="en-US" dirty="0"/>
                        <a:t>Woman with low weight gain is pregnant with twins, triplets or more</a:t>
                      </a:r>
                    </a:p>
                  </a:txBody>
                  <a:tcPr/>
                </a:tc>
                <a:tc>
                  <a:txBody>
                    <a:bodyPr/>
                    <a:lstStyle/>
                    <a:p>
                      <a:r>
                        <a:rPr lang="en-US" b="1" u="none" dirty="0"/>
                        <a:t>Medium</a:t>
                      </a:r>
                    </a:p>
                  </a:txBody>
                  <a:tcPr/>
                </a:tc>
                <a:extLst>
                  <a:ext uri="{0D108BD9-81ED-4DB2-BD59-A6C34878D82A}">
                    <a16:rowId xmlns:a16="http://schemas.microsoft.com/office/drawing/2014/main" val="274340910"/>
                  </a:ext>
                </a:extLst>
              </a:tr>
              <a:tr h="432798">
                <a:tc>
                  <a:txBody>
                    <a:bodyPr/>
                    <a:lstStyle/>
                    <a:p>
                      <a:r>
                        <a:rPr lang="en-US" dirty="0"/>
                        <a:t>141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Birth Weight</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Birthweight was less than or equal to 3 pounds 5 ounces</a:t>
                      </a:r>
                    </a:p>
                    <a:p>
                      <a:endParaRPr lang="en-US" dirty="0"/>
                    </a:p>
                  </a:txBody>
                  <a:tcPr/>
                </a:tc>
                <a:tc>
                  <a:txBody>
                    <a:bodyPr/>
                    <a:lstStyle/>
                    <a:p>
                      <a:r>
                        <a:rPr lang="en-US" b="1" u="none" dirty="0"/>
                        <a:t>High</a:t>
                      </a:r>
                    </a:p>
                  </a:txBody>
                  <a:tcPr/>
                </a:tc>
                <a:extLst>
                  <a:ext uri="{0D108BD9-81ED-4DB2-BD59-A6C34878D82A}">
                    <a16:rowId xmlns:a16="http://schemas.microsoft.com/office/drawing/2014/main" val="125807235"/>
                  </a:ext>
                </a:extLst>
              </a:tr>
              <a:tr h="7470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331</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Pregnancy at a Young Age</a:t>
                      </a:r>
                    </a:p>
                    <a:p>
                      <a:endParaRPr lang="en-US" dirty="0"/>
                    </a:p>
                  </a:txBody>
                  <a:tcPr/>
                </a:tc>
                <a:tc>
                  <a:txBody>
                    <a:bodyPr/>
                    <a:lstStyle/>
                    <a:p>
                      <a:r>
                        <a:rPr lang="en-US" dirty="0"/>
                        <a:t>Age 15 years or younger</a:t>
                      </a:r>
                    </a:p>
                  </a:txBody>
                  <a:tcPr/>
                </a:tc>
                <a:tc>
                  <a:txBody>
                    <a:bodyPr/>
                    <a:lstStyle/>
                    <a:p>
                      <a:r>
                        <a:rPr lang="en-US" b="1" u="none" dirty="0"/>
                        <a:t>High</a:t>
                      </a:r>
                    </a:p>
                  </a:txBody>
                  <a:tcPr/>
                </a:tc>
                <a:extLst>
                  <a:ext uri="{0D108BD9-81ED-4DB2-BD59-A6C34878D82A}">
                    <a16:rowId xmlns:a16="http://schemas.microsoft.com/office/drawing/2014/main" val="4097258515"/>
                  </a:ext>
                </a:extLst>
              </a:tr>
            </a:tbl>
          </a:graphicData>
        </a:graphic>
      </p:graphicFrame>
      <p:pic>
        <p:nvPicPr>
          <p:cNvPr id="4" name="Picture 3">
            <a:extLst>
              <a:ext uri="{FF2B5EF4-FFF2-40B4-BE49-F238E27FC236}">
                <a16:creationId xmlns:a16="http://schemas.microsoft.com/office/drawing/2014/main" id="{F5A78F3D-5379-43CE-A64C-329BD22C5E81}"/>
              </a:ext>
            </a:extLst>
          </p:cNvPr>
          <p:cNvPicPr>
            <a:picLocks noChangeAspect="1"/>
          </p:cNvPicPr>
          <p:nvPr/>
        </p:nvPicPr>
        <p:blipFill>
          <a:blip r:embed="rId3"/>
          <a:stretch>
            <a:fillRect/>
          </a:stretch>
        </p:blipFill>
        <p:spPr>
          <a:xfrm>
            <a:off x="1066800" y="897294"/>
            <a:ext cx="1144505" cy="764275"/>
          </a:xfrm>
          <a:prstGeom prst="rect">
            <a:avLst/>
          </a:prstGeom>
          <a:ln w="38100">
            <a:solidFill>
              <a:schemeClr val="tx2"/>
            </a:solidFill>
          </a:ln>
        </p:spPr>
      </p:pic>
    </p:spTree>
    <p:custDataLst>
      <p:tags r:id="rId1"/>
    </p:custDataLst>
    <p:extLst>
      <p:ext uri="{BB962C8B-B14F-4D97-AF65-F5344CB8AC3E}">
        <p14:creationId xmlns:p14="http://schemas.microsoft.com/office/powerpoint/2010/main" val="829795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9D68-5799-4AC4-95DC-803763CEFD6A}"/>
              </a:ext>
            </a:extLst>
          </p:cNvPr>
          <p:cNvSpPr>
            <a:spLocks noGrp="1"/>
          </p:cNvSpPr>
          <p:nvPr>
            <p:ph type="title"/>
          </p:nvPr>
        </p:nvSpPr>
        <p:spPr>
          <a:xfrm>
            <a:off x="6251141" y="505343"/>
            <a:ext cx="5652049" cy="1645920"/>
          </a:xfrm>
        </p:spPr>
        <p:txBody>
          <a:bodyPr>
            <a:noAutofit/>
          </a:bodyPr>
          <a:lstStyle/>
          <a:p>
            <a:r>
              <a:rPr lang="en-US" sz="4400" dirty="0">
                <a:solidFill>
                  <a:schemeClr val="tx2"/>
                </a:solidFill>
              </a:rPr>
              <a:t>What does this mean for WIC staff?</a:t>
            </a:r>
          </a:p>
        </p:txBody>
      </p:sp>
      <p:sp>
        <p:nvSpPr>
          <p:cNvPr id="10" name="Rectangle 9">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5" name="Picture 4">
            <a:extLst>
              <a:ext uri="{FF2B5EF4-FFF2-40B4-BE49-F238E27FC236}">
                <a16:creationId xmlns:a16="http://schemas.microsoft.com/office/drawing/2014/main" id="{C1312A6B-F818-4FBE-91C9-A3493331F44F}"/>
              </a:ext>
            </a:extLst>
          </p:cNvPr>
          <p:cNvPicPr>
            <a:picLocks noChangeAspect="1"/>
          </p:cNvPicPr>
          <p:nvPr/>
        </p:nvPicPr>
        <p:blipFill>
          <a:blip r:embed="rId3"/>
          <a:stretch>
            <a:fillRect/>
          </a:stretch>
        </p:blipFill>
        <p:spPr>
          <a:xfrm>
            <a:off x="1204017" y="1928978"/>
            <a:ext cx="4414438" cy="3012853"/>
          </a:xfrm>
          <a:prstGeom prst="rect">
            <a:avLst/>
          </a:prstGeom>
        </p:spPr>
      </p:pic>
      <p:sp>
        <p:nvSpPr>
          <p:cNvPr id="3" name="Content Placeholder 2">
            <a:extLst>
              <a:ext uri="{FF2B5EF4-FFF2-40B4-BE49-F238E27FC236}">
                <a16:creationId xmlns:a16="http://schemas.microsoft.com/office/drawing/2014/main" id="{089BD1FE-BAA7-411D-BF35-2EDDD7B811A1}"/>
              </a:ext>
            </a:extLst>
          </p:cNvPr>
          <p:cNvSpPr>
            <a:spLocks noGrp="1"/>
          </p:cNvSpPr>
          <p:nvPr>
            <p:ph idx="1"/>
          </p:nvPr>
        </p:nvSpPr>
        <p:spPr>
          <a:xfrm>
            <a:off x="6094818" y="1928978"/>
            <a:ext cx="5652049" cy="4384624"/>
          </a:xfrm>
        </p:spPr>
        <p:txBody>
          <a:bodyPr>
            <a:noAutofit/>
          </a:bodyPr>
          <a:lstStyle/>
          <a:p>
            <a:r>
              <a:rPr lang="en-US" sz="2000" dirty="0"/>
              <a:t>Less confusion about when to change risk levels!</a:t>
            </a:r>
          </a:p>
          <a:p>
            <a:endParaRPr lang="en-US" sz="2000" dirty="0"/>
          </a:p>
          <a:p>
            <a:r>
              <a:rPr lang="en-US" sz="2000" dirty="0"/>
              <a:t>More pregnant teens and low birthweight infants will be referred to the RD resulting in enhanced follow up for these participants.</a:t>
            </a:r>
          </a:p>
          <a:p>
            <a:pPr marL="0" indent="0">
              <a:buNone/>
            </a:pPr>
            <a:r>
              <a:rPr lang="en-US" sz="2000" dirty="0"/>
              <a:t> </a:t>
            </a:r>
          </a:p>
          <a:p>
            <a:r>
              <a:rPr lang="en-US" sz="2000" dirty="0"/>
              <a:t>RDs can continue to review high risk participant records and if RD services are not needed, this can be documented in progress notes.</a:t>
            </a:r>
          </a:p>
        </p:txBody>
      </p:sp>
    </p:spTree>
    <p:custDataLst>
      <p:tags r:id="rId1"/>
    </p:custDataLst>
    <p:extLst>
      <p:ext uri="{BB962C8B-B14F-4D97-AF65-F5344CB8AC3E}">
        <p14:creationId xmlns:p14="http://schemas.microsoft.com/office/powerpoint/2010/main" val="15719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B832-FC53-4678-A1BC-9D27B58362C2}"/>
              </a:ext>
            </a:extLst>
          </p:cNvPr>
          <p:cNvSpPr>
            <a:spLocks noGrp="1"/>
          </p:cNvSpPr>
          <p:nvPr>
            <p:ph type="title"/>
          </p:nvPr>
        </p:nvSpPr>
        <p:spPr>
          <a:xfrm>
            <a:off x="6414857" y="714476"/>
            <a:ext cx="5122147" cy="1645920"/>
          </a:xfrm>
        </p:spPr>
        <p:txBody>
          <a:bodyPr>
            <a:normAutofit/>
          </a:bodyPr>
          <a:lstStyle/>
          <a:p>
            <a:r>
              <a:rPr lang="en-US" sz="4400" dirty="0">
                <a:solidFill>
                  <a:schemeClr val="tx2"/>
                </a:solidFill>
              </a:rPr>
              <a:t>Let’s talk about…</a:t>
            </a:r>
          </a:p>
        </p:txBody>
      </p:sp>
      <p:sp>
        <p:nvSpPr>
          <p:cNvPr id="10" name="Rectangle 9">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id="{6C59A1D8-8C92-492D-9BDA-9721F1794EEB}"/>
              </a:ext>
            </a:extLst>
          </p:cNvPr>
          <p:cNvSpPr>
            <a:spLocks noGrp="1"/>
          </p:cNvSpPr>
          <p:nvPr>
            <p:ph idx="1"/>
          </p:nvPr>
        </p:nvSpPr>
        <p:spPr>
          <a:xfrm>
            <a:off x="6251142" y="2145380"/>
            <a:ext cx="5285862" cy="3496120"/>
          </a:xfrm>
        </p:spPr>
        <p:txBody>
          <a:bodyPr>
            <a:noAutofit/>
          </a:bodyPr>
          <a:lstStyle/>
          <a:p>
            <a:r>
              <a:rPr lang="en-US" sz="2000" dirty="0"/>
              <a:t>What strategies can be used to help certifiers remember to change the risk level when needed?</a:t>
            </a:r>
          </a:p>
          <a:p>
            <a:endParaRPr lang="en-US" sz="2000" dirty="0"/>
          </a:p>
          <a:p>
            <a:r>
              <a:rPr lang="en-US" sz="2000" dirty="0"/>
              <a:t>If a blood test result is low when it is first taken, when should it be rechecked? </a:t>
            </a:r>
          </a:p>
          <a:p>
            <a:endParaRPr lang="en-US" sz="2000" dirty="0"/>
          </a:p>
          <a:p>
            <a:r>
              <a:rPr lang="en-US" sz="2000" dirty="0"/>
              <a:t>When should a blood test result trigger a referral to the heath care provider? What is our process for this?</a:t>
            </a:r>
          </a:p>
        </p:txBody>
      </p:sp>
      <p:pic>
        <p:nvPicPr>
          <p:cNvPr id="7" name="Picture 6">
            <a:extLst>
              <a:ext uri="{FF2B5EF4-FFF2-40B4-BE49-F238E27FC236}">
                <a16:creationId xmlns:a16="http://schemas.microsoft.com/office/drawing/2014/main" id="{406E24FC-03CD-4547-AA18-933FB0B9DFDB}"/>
              </a:ext>
            </a:extLst>
          </p:cNvPr>
          <p:cNvPicPr>
            <a:picLocks noChangeAspect="1"/>
          </p:cNvPicPr>
          <p:nvPr/>
        </p:nvPicPr>
        <p:blipFill>
          <a:blip r:embed="rId3"/>
          <a:stretch>
            <a:fillRect/>
          </a:stretch>
        </p:blipFill>
        <p:spPr>
          <a:xfrm>
            <a:off x="1204017" y="1928978"/>
            <a:ext cx="4414438" cy="3012853"/>
          </a:xfrm>
          <a:prstGeom prst="rect">
            <a:avLst/>
          </a:prstGeom>
        </p:spPr>
      </p:pic>
    </p:spTree>
    <p:custDataLst>
      <p:tags r:id="rId1"/>
    </p:custDataLst>
    <p:extLst>
      <p:ext uri="{BB962C8B-B14F-4D97-AF65-F5344CB8AC3E}">
        <p14:creationId xmlns:p14="http://schemas.microsoft.com/office/powerpoint/2010/main" val="3309363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E8DE22B-8B75-4824-9901-C77B721CED9B}"/>
              </a:ext>
            </a:extLst>
          </p:cNvPr>
          <p:cNvSpPr>
            <a:spLocks noGrp="1"/>
          </p:cNvSpPr>
          <p:nvPr>
            <p:ph type="title"/>
          </p:nvPr>
        </p:nvSpPr>
        <p:spPr>
          <a:xfrm>
            <a:off x="868680" y="1801368"/>
            <a:ext cx="6281928" cy="390238"/>
          </a:xfrm>
        </p:spPr>
        <p:txBody>
          <a:bodyPr>
            <a:noAutofit/>
          </a:bodyPr>
          <a:lstStyle/>
          <a:p>
            <a:r>
              <a:rPr lang="en-US" sz="4400" dirty="0">
                <a:solidFill>
                  <a:schemeClr val="tx2"/>
                </a:solidFill>
              </a:rPr>
              <a:t>Discontinue Risk 132: </a:t>
            </a:r>
            <a:br>
              <a:rPr lang="en-US" sz="4400" dirty="0">
                <a:solidFill>
                  <a:schemeClr val="tx2"/>
                </a:solidFill>
              </a:rPr>
            </a:br>
            <a:r>
              <a:rPr lang="en-US" sz="4400" dirty="0">
                <a:solidFill>
                  <a:schemeClr val="tx2"/>
                </a:solidFill>
              </a:rPr>
              <a:t>Combine with Risk 131</a:t>
            </a:r>
            <a:br>
              <a:rPr lang="en-US" sz="4400" b="1" dirty="0">
                <a:solidFill>
                  <a:schemeClr val="tx2"/>
                </a:solidFill>
              </a:rPr>
            </a:br>
            <a:br>
              <a:rPr lang="en-US" sz="4400" b="1" dirty="0">
                <a:solidFill>
                  <a:schemeClr val="tx2"/>
                </a:solidFill>
              </a:rPr>
            </a:br>
            <a:br>
              <a:rPr lang="en-US" sz="4400" dirty="0">
                <a:solidFill>
                  <a:schemeClr val="tx2"/>
                </a:solidFill>
              </a:rPr>
            </a:br>
            <a:endParaRPr lang="en-US" sz="4400" dirty="0">
              <a:solidFill>
                <a:schemeClr val="tx2"/>
              </a:solidFill>
            </a:endParaRPr>
          </a:p>
        </p:txBody>
      </p:sp>
      <p:sp>
        <p:nvSpPr>
          <p:cNvPr id="3" name="Content Placeholder 2">
            <a:extLst>
              <a:ext uri="{FF2B5EF4-FFF2-40B4-BE49-F238E27FC236}">
                <a16:creationId xmlns:a16="http://schemas.microsoft.com/office/drawing/2014/main" id="{F581C38E-71D8-4E9E-AD10-1C38AFE03B8A}"/>
              </a:ext>
            </a:extLst>
          </p:cNvPr>
          <p:cNvSpPr>
            <a:spLocks noGrp="1"/>
          </p:cNvSpPr>
          <p:nvPr>
            <p:ph idx="1"/>
          </p:nvPr>
        </p:nvSpPr>
        <p:spPr>
          <a:xfrm>
            <a:off x="868680" y="1956122"/>
            <a:ext cx="6281928" cy="4078918"/>
          </a:xfrm>
        </p:spPr>
        <p:txBody>
          <a:bodyPr>
            <a:normAutofit/>
          </a:bodyPr>
          <a:lstStyle/>
          <a:p>
            <a:pPr>
              <a:lnSpc>
                <a:spcPct val="90000"/>
              </a:lnSpc>
            </a:pPr>
            <a:r>
              <a:rPr lang="en-US" sz="2000" b="1" dirty="0">
                <a:solidFill>
                  <a:schemeClr val="tx2"/>
                </a:solidFill>
              </a:rPr>
              <a:t>Risk 132 Weight Loss During Pregnancy </a:t>
            </a:r>
            <a:r>
              <a:rPr lang="en-US" sz="2000" dirty="0"/>
              <a:t>will be discontinued on 10/1/2019. </a:t>
            </a:r>
          </a:p>
          <a:p>
            <a:pPr>
              <a:lnSpc>
                <a:spcPct val="90000"/>
              </a:lnSpc>
            </a:pPr>
            <a:endParaRPr lang="en-US" sz="2000" dirty="0"/>
          </a:p>
          <a:p>
            <a:pPr>
              <a:lnSpc>
                <a:spcPct val="90000"/>
              </a:lnSpc>
            </a:pPr>
            <a:r>
              <a:rPr lang="en-US" sz="2000" dirty="0"/>
              <a:t>Risk 132 will be combined with </a:t>
            </a:r>
            <a:r>
              <a:rPr lang="en-US" sz="2000" b="1" dirty="0">
                <a:solidFill>
                  <a:schemeClr val="tx2"/>
                </a:solidFill>
              </a:rPr>
              <a:t>Risk 131 Low Prenatal Weight Gain.</a:t>
            </a:r>
          </a:p>
          <a:p>
            <a:pPr>
              <a:lnSpc>
                <a:spcPct val="90000"/>
              </a:lnSpc>
            </a:pPr>
            <a:endParaRPr lang="en-US" sz="2000" b="1" dirty="0"/>
          </a:p>
          <a:p>
            <a:pPr>
              <a:lnSpc>
                <a:spcPct val="90000"/>
              </a:lnSpc>
            </a:pPr>
            <a:r>
              <a:rPr lang="en-US" sz="2000" dirty="0"/>
              <a:t>Weight loss during pregnancy will now be another criteria for assignment of Risk 131.</a:t>
            </a:r>
          </a:p>
          <a:p>
            <a:pPr>
              <a:lnSpc>
                <a:spcPct val="90000"/>
              </a:lnSpc>
            </a:pPr>
            <a:endParaRPr lang="en-US" sz="2000" dirty="0"/>
          </a:p>
          <a:p>
            <a:pPr>
              <a:lnSpc>
                <a:spcPct val="90000"/>
              </a:lnSpc>
            </a:pPr>
            <a:r>
              <a:rPr lang="en-US" sz="2000" dirty="0"/>
              <a:t>Risk 131 will continue to be a </a:t>
            </a:r>
            <a:r>
              <a:rPr lang="en-US" sz="2000" b="1" dirty="0">
                <a:solidFill>
                  <a:schemeClr val="tx2"/>
                </a:solidFill>
              </a:rPr>
              <a:t>medium risk level </a:t>
            </a:r>
            <a:r>
              <a:rPr lang="en-US" sz="2000" dirty="0"/>
              <a:t>assigned by the data system.</a:t>
            </a:r>
          </a:p>
          <a:p>
            <a:pPr>
              <a:lnSpc>
                <a:spcPct val="90000"/>
              </a:lnSpc>
            </a:pPr>
            <a:endParaRPr lang="en-US" dirty="0"/>
          </a:p>
        </p:txBody>
      </p:sp>
      <p:pic>
        <p:nvPicPr>
          <p:cNvPr id="7" name="Picture 6">
            <a:extLst>
              <a:ext uri="{FF2B5EF4-FFF2-40B4-BE49-F238E27FC236}">
                <a16:creationId xmlns:a16="http://schemas.microsoft.com/office/drawing/2014/main" id="{EF7EA384-CD0E-4F6B-92D7-5C9028168BC7}"/>
              </a:ext>
            </a:extLst>
          </p:cNvPr>
          <p:cNvPicPr>
            <a:picLocks noChangeAspect="1"/>
          </p:cNvPicPr>
          <p:nvPr/>
        </p:nvPicPr>
        <p:blipFill rotWithShape="1">
          <a:blip r:embed="rId3"/>
          <a:srcRect r="2769" b="1"/>
          <a:stretch/>
        </p:blipFill>
        <p:spPr>
          <a:xfrm rot="16200000">
            <a:off x="7176312" y="1694490"/>
            <a:ext cx="5740914" cy="3321198"/>
          </a:xfrm>
          <a:prstGeom prst="rect">
            <a:avLst/>
          </a:prstGeom>
        </p:spPr>
      </p:pic>
    </p:spTree>
    <p:custDataLst>
      <p:tags r:id="rId1"/>
    </p:custDataLst>
    <p:extLst>
      <p:ext uri="{BB962C8B-B14F-4D97-AF65-F5344CB8AC3E}">
        <p14:creationId xmlns:p14="http://schemas.microsoft.com/office/powerpoint/2010/main" val="1478102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DC515-DA08-4739-AA7B-266F405D8F86}"/>
              </a:ext>
            </a:extLst>
          </p:cNvPr>
          <p:cNvSpPr>
            <a:spLocks noGrp="1"/>
          </p:cNvSpPr>
          <p:nvPr>
            <p:ph type="title"/>
          </p:nvPr>
        </p:nvSpPr>
        <p:spPr>
          <a:xfrm>
            <a:off x="6846137" y="253548"/>
            <a:ext cx="4602152" cy="1718225"/>
          </a:xfrm>
        </p:spPr>
        <p:txBody>
          <a:bodyPr>
            <a:normAutofit/>
          </a:bodyPr>
          <a:lstStyle/>
          <a:p>
            <a:r>
              <a:rPr lang="en-US" sz="4400" dirty="0">
                <a:solidFill>
                  <a:schemeClr val="tx2"/>
                </a:solidFill>
              </a:rPr>
              <a:t>Activity:</a:t>
            </a:r>
          </a:p>
        </p:txBody>
      </p:sp>
      <p:sp>
        <p:nvSpPr>
          <p:cNvPr id="23" name="Rectangle 2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4" name="Picture 3">
            <a:extLst>
              <a:ext uri="{FF2B5EF4-FFF2-40B4-BE49-F238E27FC236}">
                <a16:creationId xmlns:a16="http://schemas.microsoft.com/office/drawing/2014/main" id="{6BFDDFF3-5207-40E0-885D-9A7DEB8E2E99}"/>
              </a:ext>
            </a:extLst>
          </p:cNvPr>
          <p:cNvPicPr>
            <a:picLocks noChangeAspect="1"/>
          </p:cNvPicPr>
          <p:nvPr/>
        </p:nvPicPr>
        <p:blipFill rotWithShape="1">
          <a:blip r:embed="rId2"/>
          <a:srcRect l="17789" r="20560" b="2"/>
          <a:stretch/>
        </p:blipFill>
        <p:spPr>
          <a:xfrm rot="16200000">
            <a:off x="142256" y="684468"/>
            <a:ext cx="6053328" cy="5522976"/>
          </a:xfrm>
          <a:prstGeom prst="rect">
            <a:avLst/>
          </a:prstGeom>
        </p:spPr>
      </p:pic>
      <p:sp>
        <p:nvSpPr>
          <p:cNvPr id="3" name="Content Placeholder 2">
            <a:extLst>
              <a:ext uri="{FF2B5EF4-FFF2-40B4-BE49-F238E27FC236}">
                <a16:creationId xmlns:a16="http://schemas.microsoft.com/office/drawing/2014/main" id="{1DAF678B-62D6-4259-98F3-B8A26C68873C}"/>
              </a:ext>
            </a:extLst>
          </p:cNvPr>
          <p:cNvSpPr>
            <a:spLocks noGrp="1"/>
          </p:cNvSpPr>
          <p:nvPr>
            <p:ph idx="1"/>
          </p:nvPr>
        </p:nvSpPr>
        <p:spPr>
          <a:xfrm>
            <a:off x="6846137" y="1794076"/>
            <a:ext cx="4602152" cy="4052356"/>
          </a:xfrm>
        </p:spPr>
        <p:txBody>
          <a:bodyPr>
            <a:normAutofit lnSpcReduction="10000"/>
          </a:bodyPr>
          <a:lstStyle/>
          <a:p>
            <a:r>
              <a:rPr lang="en-US" sz="2000" dirty="0"/>
              <a:t>Review the updated risk information sheet for </a:t>
            </a:r>
            <a:r>
              <a:rPr lang="en-US" sz="2000" b="1" dirty="0">
                <a:solidFill>
                  <a:schemeClr val="tx2"/>
                </a:solidFill>
              </a:rPr>
              <a:t>Risk 131 Low Prenatal Weight Gain</a:t>
            </a:r>
            <a:r>
              <a:rPr lang="en-US" sz="2000" dirty="0"/>
              <a:t>. Changes are highlighted.</a:t>
            </a:r>
          </a:p>
          <a:p>
            <a:r>
              <a:rPr lang="en-US" sz="2000" dirty="0">
                <a:hlinkClick r:id="rId3"/>
              </a:rPr>
              <a:t>https://www.oregon.gov/oha/PH/HEALTHYPEOPLEFAMILIES/WIC/Documents/modules/risk/131-low-prenatal-weight-gain.pdf</a:t>
            </a:r>
            <a:endParaRPr lang="en-US" sz="2000" dirty="0"/>
          </a:p>
          <a:p>
            <a:endParaRPr lang="en-US" sz="2000" dirty="0"/>
          </a:p>
          <a:p>
            <a:r>
              <a:rPr lang="en-US" sz="2000" dirty="0"/>
              <a:t>The updated info sheet will be posted on the Nutrition Risk table on 10/1/19.</a:t>
            </a:r>
          </a:p>
          <a:p>
            <a:endParaRPr lang="en-US" dirty="0"/>
          </a:p>
        </p:txBody>
      </p:sp>
    </p:spTree>
    <p:extLst>
      <p:ext uri="{BB962C8B-B14F-4D97-AF65-F5344CB8AC3E}">
        <p14:creationId xmlns:p14="http://schemas.microsoft.com/office/powerpoint/2010/main" val="3132684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D1B996-E9A4-4F8F-A75B-B046165DF9CE}"/>
              </a:ext>
            </a:extLst>
          </p:cNvPr>
          <p:cNvPicPr>
            <a:picLocks noChangeAspect="1"/>
          </p:cNvPicPr>
          <p:nvPr/>
        </p:nvPicPr>
        <p:blipFill rotWithShape="1">
          <a:blip r:embed="rId3"/>
          <a:srcRect t="13054" r="-2" b="2547"/>
          <a:stretch/>
        </p:blipFill>
        <p:spPr>
          <a:xfrm rot="5400000">
            <a:off x="-980393" y="1408983"/>
            <a:ext cx="6382512" cy="4040033"/>
          </a:xfrm>
          <a:prstGeom prst="rect">
            <a:avLst/>
          </a:prstGeom>
        </p:spPr>
      </p:pic>
      <p:sp>
        <p:nvSpPr>
          <p:cNvPr id="9" name="Rectangle 8">
            <a:extLst>
              <a:ext uri="{FF2B5EF4-FFF2-40B4-BE49-F238E27FC236}">
                <a16:creationId xmlns:a16="http://schemas.microsoft.com/office/drawing/2014/main" id="{BE7270DF-375F-4ECC-989A-D033E481A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9465"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C0EEB9-587A-4705-B5EC-F7F05E6E017F}"/>
              </a:ext>
            </a:extLst>
          </p:cNvPr>
          <p:cNvSpPr>
            <a:spLocks noGrp="1"/>
          </p:cNvSpPr>
          <p:nvPr>
            <p:ph type="title"/>
          </p:nvPr>
        </p:nvSpPr>
        <p:spPr>
          <a:xfrm>
            <a:off x="4462818" y="237743"/>
            <a:ext cx="6633075" cy="1746504"/>
          </a:xfrm>
        </p:spPr>
        <p:txBody>
          <a:bodyPr>
            <a:normAutofit/>
          </a:bodyPr>
          <a:lstStyle/>
          <a:p>
            <a:r>
              <a:rPr lang="en-US" sz="4400" dirty="0">
                <a:solidFill>
                  <a:schemeClr val="tx2"/>
                </a:solidFill>
              </a:rPr>
              <a:t>If this risk is assigned…</a:t>
            </a:r>
          </a:p>
        </p:txBody>
      </p:sp>
      <p:sp>
        <p:nvSpPr>
          <p:cNvPr id="3" name="Content Placeholder 2">
            <a:extLst>
              <a:ext uri="{FF2B5EF4-FFF2-40B4-BE49-F238E27FC236}">
                <a16:creationId xmlns:a16="http://schemas.microsoft.com/office/drawing/2014/main" id="{5DB0EF1C-26E7-405B-8DBE-4F462EB2DB19}"/>
              </a:ext>
            </a:extLst>
          </p:cNvPr>
          <p:cNvSpPr>
            <a:spLocks noGrp="1"/>
          </p:cNvSpPr>
          <p:nvPr>
            <p:ph idx="1"/>
          </p:nvPr>
        </p:nvSpPr>
        <p:spPr>
          <a:xfrm>
            <a:off x="4289465" y="1787857"/>
            <a:ext cx="7711689" cy="4832399"/>
          </a:xfrm>
        </p:spPr>
        <p:txBody>
          <a:bodyPr>
            <a:normAutofit/>
          </a:bodyPr>
          <a:lstStyle/>
          <a:p>
            <a:pPr marL="0" indent="0">
              <a:lnSpc>
                <a:spcPct val="90000"/>
              </a:lnSpc>
              <a:buNone/>
            </a:pPr>
            <a:endParaRPr lang="en-US" sz="1700" dirty="0">
              <a:latin typeface="Century Gothic" panose="020B0502020202020204" pitchFamily="34" charset="0"/>
            </a:endParaRPr>
          </a:p>
          <a:p>
            <a:pPr lvl="1">
              <a:lnSpc>
                <a:spcPct val="90000"/>
              </a:lnSpc>
            </a:pPr>
            <a:r>
              <a:rPr lang="en-US" sz="2000" dirty="0">
                <a:latin typeface="Century Gothic" panose="020B0502020202020204" pitchFamily="34" charset="0"/>
              </a:rPr>
              <a:t>Carefully assess for things that may be contributing to weight loss or low weight gain. </a:t>
            </a:r>
          </a:p>
          <a:p>
            <a:pPr lvl="1">
              <a:lnSpc>
                <a:spcPct val="90000"/>
              </a:lnSpc>
            </a:pPr>
            <a:endParaRPr lang="en-US" sz="2000" dirty="0">
              <a:latin typeface="Century Gothic" panose="020B0502020202020204" pitchFamily="34" charset="0"/>
            </a:endParaRPr>
          </a:p>
          <a:p>
            <a:pPr lvl="1">
              <a:lnSpc>
                <a:spcPct val="90000"/>
              </a:lnSpc>
            </a:pPr>
            <a:r>
              <a:rPr lang="en-US" sz="2000" dirty="0">
                <a:latin typeface="Century Gothic" panose="020B0502020202020204" pitchFamily="34" charset="0"/>
              </a:rPr>
              <a:t>Encourage smaller, more frequent meals and snacks if there is poor appetite or nausea. </a:t>
            </a:r>
          </a:p>
          <a:p>
            <a:pPr marL="274320" lvl="1" indent="0">
              <a:lnSpc>
                <a:spcPct val="90000"/>
              </a:lnSpc>
              <a:buNone/>
            </a:pPr>
            <a:endParaRPr lang="en-US" sz="2000" dirty="0">
              <a:latin typeface="Century Gothic" panose="020B0502020202020204" pitchFamily="34" charset="0"/>
            </a:endParaRPr>
          </a:p>
          <a:p>
            <a:pPr lvl="1">
              <a:lnSpc>
                <a:spcPct val="90000"/>
              </a:lnSpc>
            </a:pPr>
            <a:r>
              <a:rPr lang="en-US" sz="2000" dirty="0">
                <a:latin typeface="Century Gothic" panose="020B0502020202020204" pitchFamily="34" charset="0"/>
              </a:rPr>
              <a:t>Discuss healthy, high calorie snack options, if appropriate. Include suggestions for using higher calorie WIC foods like peanut butter, cheese and yogurt. </a:t>
            </a:r>
          </a:p>
          <a:p>
            <a:pPr>
              <a:lnSpc>
                <a:spcPct val="90000"/>
              </a:lnSpc>
            </a:pPr>
            <a:endParaRPr lang="en-US" sz="2000" dirty="0">
              <a:latin typeface="Century Gothic" panose="020B0502020202020204" pitchFamily="34" charset="0"/>
            </a:endParaRPr>
          </a:p>
          <a:p>
            <a:pPr lvl="1">
              <a:lnSpc>
                <a:spcPct val="90000"/>
              </a:lnSpc>
            </a:pPr>
            <a:r>
              <a:rPr lang="en-US" sz="2000" dirty="0">
                <a:latin typeface="Century Gothic" panose="020B0502020202020204" pitchFamily="34" charset="0"/>
              </a:rPr>
              <a:t>Refer to the health care provider if there is severe nausea and vomiting or if weight loss continues past the first trimester.</a:t>
            </a:r>
          </a:p>
          <a:p>
            <a:pPr marL="274320" lvl="1" indent="0">
              <a:lnSpc>
                <a:spcPct val="90000"/>
              </a:lnSpc>
              <a:buNone/>
            </a:pPr>
            <a:endParaRPr lang="en-US" sz="2200" dirty="0">
              <a:latin typeface="Century Gothic" panose="020B0502020202020204" pitchFamily="34" charset="0"/>
            </a:endParaRPr>
          </a:p>
          <a:p>
            <a:pPr lvl="1">
              <a:lnSpc>
                <a:spcPct val="90000"/>
              </a:lnSpc>
            </a:pPr>
            <a:endParaRPr lang="en-US" sz="17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61668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B832-FC53-4678-A1BC-9D27B58362C2}"/>
              </a:ext>
            </a:extLst>
          </p:cNvPr>
          <p:cNvSpPr>
            <a:spLocks noGrp="1"/>
          </p:cNvSpPr>
          <p:nvPr>
            <p:ph type="title"/>
          </p:nvPr>
        </p:nvSpPr>
        <p:spPr>
          <a:xfrm>
            <a:off x="6991425" y="396934"/>
            <a:ext cx="4791604" cy="1686508"/>
          </a:xfrm>
        </p:spPr>
        <p:txBody>
          <a:bodyPr>
            <a:noAutofit/>
          </a:bodyPr>
          <a:lstStyle/>
          <a:p>
            <a:r>
              <a:rPr lang="en-US" sz="4400" dirty="0">
                <a:solidFill>
                  <a:schemeClr val="tx2"/>
                </a:solidFill>
              </a:rPr>
              <a:t>Consider this graph…</a:t>
            </a:r>
          </a:p>
        </p:txBody>
      </p:sp>
      <p:sp useBgFill="1">
        <p:nvSpPr>
          <p:cNvPr id="9" name="Rectangle 8">
            <a:extLst>
              <a:ext uri="{FF2B5EF4-FFF2-40B4-BE49-F238E27FC236}">
                <a16:creationId xmlns:a16="http://schemas.microsoft.com/office/drawing/2014/main" id="{6936D704-5904-42AD-9DA1-E236DCE15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5">
            <a:extLst>
              <a:ext uri="{FF2B5EF4-FFF2-40B4-BE49-F238E27FC236}">
                <a16:creationId xmlns:a16="http://schemas.microsoft.com/office/drawing/2014/main" id="{2167D1AF-2024-4D3C-9A66-8A50230766AC}"/>
              </a:ext>
            </a:extLst>
          </p:cNvPr>
          <p:cNvPicPr>
            <a:picLocks noChangeAspect="1"/>
          </p:cNvPicPr>
          <p:nvPr/>
        </p:nvPicPr>
        <p:blipFill>
          <a:blip r:embed="rId3"/>
          <a:srcRect l="11269" r="11269"/>
          <a:stretch>
            <a:fillRect/>
          </a:stretch>
        </p:blipFill>
        <p:spPr>
          <a:xfrm>
            <a:off x="727654" y="1425617"/>
            <a:ext cx="5367165" cy="4019574"/>
          </a:xfrm>
          <a:prstGeom prst="rect">
            <a:avLst/>
          </a:prstGeom>
        </p:spPr>
      </p:pic>
      <p:sp>
        <p:nvSpPr>
          <p:cNvPr id="3" name="Content Placeholder 2">
            <a:extLst>
              <a:ext uri="{FF2B5EF4-FFF2-40B4-BE49-F238E27FC236}">
                <a16:creationId xmlns:a16="http://schemas.microsoft.com/office/drawing/2014/main" id="{6C59A1D8-8C92-492D-9BDA-9721F1794EEB}"/>
              </a:ext>
            </a:extLst>
          </p:cNvPr>
          <p:cNvSpPr>
            <a:spLocks noGrp="1"/>
          </p:cNvSpPr>
          <p:nvPr>
            <p:ph idx="1"/>
          </p:nvPr>
        </p:nvSpPr>
        <p:spPr>
          <a:xfrm>
            <a:off x="6991424" y="2083442"/>
            <a:ext cx="4472922" cy="4377624"/>
          </a:xfrm>
        </p:spPr>
        <p:txBody>
          <a:bodyPr>
            <a:noAutofit/>
          </a:bodyPr>
          <a:lstStyle/>
          <a:p>
            <a:r>
              <a:rPr lang="en-US" sz="2000" dirty="0"/>
              <a:t>Would this participant be assigned Risk 131?</a:t>
            </a:r>
          </a:p>
          <a:p>
            <a:r>
              <a:rPr lang="en-US" sz="2000" dirty="0"/>
              <a:t>When would follow up weight checks be a good idea?</a:t>
            </a:r>
          </a:p>
          <a:p>
            <a:r>
              <a:rPr lang="en-US" sz="2000" dirty="0"/>
              <a:t>Even though it is a medium risk, when would a referral to the RD be appropriate?</a:t>
            </a:r>
          </a:p>
          <a:p>
            <a:r>
              <a:rPr lang="en-US" sz="2000" dirty="0"/>
              <a:t>How do you respond when a pregnant woman expresses concerns about gaining weight?</a:t>
            </a:r>
          </a:p>
        </p:txBody>
      </p:sp>
    </p:spTree>
    <p:custDataLst>
      <p:tags r:id="rId1"/>
    </p:custDataLst>
    <p:extLst>
      <p:ext uri="{BB962C8B-B14F-4D97-AF65-F5344CB8AC3E}">
        <p14:creationId xmlns:p14="http://schemas.microsoft.com/office/powerpoint/2010/main" val="1621432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F4B87F2-F2E3-4FE0-9A74-601F3EEEA82D}"/>
              </a:ext>
            </a:extLst>
          </p:cNvPr>
          <p:cNvSpPr>
            <a:spLocks noGrp="1"/>
          </p:cNvSpPr>
          <p:nvPr>
            <p:ph type="title"/>
          </p:nvPr>
        </p:nvSpPr>
        <p:spPr>
          <a:xfrm>
            <a:off x="868680" y="642593"/>
            <a:ext cx="6281928" cy="1744183"/>
          </a:xfrm>
        </p:spPr>
        <p:txBody>
          <a:bodyPr>
            <a:noAutofit/>
          </a:bodyPr>
          <a:lstStyle/>
          <a:p>
            <a:r>
              <a:rPr lang="en-US" sz="4400" dirty="0">
                <a:solidFill>
                  <a:schemeClr val="tx2"/>
                </a:solidFill>
              </a:rPr>
              <a:t>Renamed Risk 341</a:t>
            </a:r>
            <a:br>
              <a:rPr lang="en-US" sz="4400" dirty="0">
                <a:solidFill>
                  <a:schemeClr val="tx2"/>
                </a:solidFill>
              </a:rPr>
            </a:br>
            <a:endParaRPr lang="en-US" sz="4400" dirty="0">
              <a:solidFill>
                <a:schemeClr val="tx2"/>
              </a:solidFill>
            </a:endParaRPr>
          </a:p>
        </p:txBody>
      </p:sp>
      <p:sp>
        <p:nvSpPr>
          <p:cNvPr id="3" name="Content Placeholder 2">
            <a:extLst>
              <a:ext uri="{FF2B5EF4-FFF2-40B4-BE49-F238E27FC236}">
                <a16:creationId xmlns:a16="http://schemas.microsoft.com/office/drawing/2014/main" id="{B9B64CC7-2B60-4EBB-AA20-FA80D4300721}"/>
              </a:ext>
            </a:extLst>
          </p:cNvPr>
          <p:cNvSpPr>
            <a:spLocks noGrp="1"/>
          </p:cNvSpPr>
          <p:nvPr>
            <p:ph idx="1"/>
          </p:nvPr>
        </p:nvSpPr>
        <p:spPr>
          <a:xfrm>
            <a:off x="628426" y="1817225"/>
            <a:ext cx="6883544" cy="3928448"/>
          </a:xfrm>
        </p:spPr>
        <p:txBody>
          <a:bodyPr>
            <a:normAutofit fontScale="92500"/>
          </a:bodyPr>
          <a:lstStyle/>
          <a:p>
            <a:r>
              <a:rPr lang="en-US" sz="2200" b="1" dirty="0">
                <a:solidFill>
                  <a:schemeClr val="tx2"/>
                </a:solidFill>
              </a:rPr>
              <a:t>Risk 341 Nutrient Deficiency or Disease </a:t>
            </a:r>
            <a:r>
              <a:rPr lang="en-US" sz="2200" dirty="0"/>
              <a:t>is renamed from “Nutrient Deficiency Diseases” to include both treated or untreated nutrient deficiencies </a:t>
            </a:r>
            <a:r>
              <a:rPr lang="en-US" sz="2200" b="1" dirty="0">
                <a:solidFill>
                  <a:schemeClr val="tx2"/>
                </a:solidFill>
              </a:rPr>
              <a:t>or </a:t>
            </a:r>
            <a:r>
              <a:rPr lang="en-US" sz="2200" dirty="0"/>
              <a:t>diseases.</a:t>
            </a:r>
          </a:p>
          <a:p>
            <a:endParaRPr lang="en-US" sz="2200" dirty="0"/>
          </a:p>
          <a:p>
            <a:r>
              <a:rPr lang="en-US" sz="2200" dirty="0"/>
              <a:t>A diagnosis from a health care provider is still required and can be self reported by a participant.</a:t>
            </a:r>
          </a:p>
          <a:p>
            <a:endParaRPr lang="en-US" sz="2200" dirty="0"/>
          </a:p>
          <a:p>
            <a:r>
              <a:rPr lang="en-US" sz="2200" dirty="0"/>
              <a:t>This risk is manually assigned by the certifier and continues to be a </a:t>
            </a:r>
            <a:r>
              <a:rPr lang="en-US" sz="2200" b="1" dirty="0">
                <a:solidFill>
                  <a:schemeClr val="tx2"/>
                </a:solidFill>
              </a:rPr>
              <a:t>high risk </a:t>
            </a:r>
            <a:r>
              <a:rPr lang="en-US" sz="2200" dirty="0"/>
              <a:t>level. </a:t>
            </a:r>
            <a:r>
              <a:rPr lang="en-US" sz="2200" b="1" dirty="0">
                <a:solidFill>
                  <a:schemeClr val="tx2"/>
                </a:solidFill>
              </a:rPr>
              <a:t>Referral to the RD</a:t>
            </a:r>
            <a:r>
              <a:rPr lang="en-US" sz="2200" dirty="0">
                <a:solidFill>
                  <a:schemeClr val="tx2"/>
                </a:solidFill>
              </a:rPr>
              <a:t> </a:t>
            </a:r>
            <a:r>
              <a:rPr lang="en-US" sz="2200" dirty="0"/>
              <a:t>is required.</a:t>
            </a:r>
          </a:p>
          <a:p>
            <a:pPr marL="0" indent="0">
              <a:buNone/>
            </a:pPr>
            <a:endParaRPr lang="en-US" dirty="0"/>
          </a:p>
          <a:p>
            <a:endParaRPr lang="en-US" dirty="0"/>
          </a:p>
        </p:txBody>
      </p:sp>
      <p:pic>
        <p:nvPicPr>
          <p:cNvPr id="6" name="Picture 5">
            <a:extLst>
              <a:ext uri="{FF2B5EF4-FFF2-40B4-BE49-F238E27FC236}">
                <a16:creationId xmlns:a16="http://schemas.microsoft.com/office/drawing/2014/main" id="{39FE102B-F977-4CDA-854E-C3C59E8A88B6}"/>
              </a:ext>
            </a:extLst>
          </p:cNvPr>
          <p:cNvPicPr>
            <a:picLocks noChangeAspect="1"/>
          </p:cNvPicPr>
          <p:nvPr/>
        </p:nvPicPr>
        <p:blipFill rotWithShape="1">
          <a:blip r:embed="rId3"/>
          <a:srcRect r="2769" b="1"/>
          <a:stretch/>
        </p:blipFill>
        <p:spPr>
          <a:xfrm rot="5400000">
            <a:off x="7176312" y="1694490"/>
            <a:ext cx="5740914" cy="3321198"/>
          </a:xfrm>
          <a:prstGeom prst="rect">
            <a:avLst/>
          </a:prstGeom>
        </p:spPr>
      </p:pic>
    </p:spTree>
    <p:custDataLst>
      <p:tags r:id="rId1"/>
    </p:custDataLst>
    <p:extLst>
      <p:ext uri="{BB962C8B-B14F-4D97-AF65-F5344CB8AC3E}">
        <p14:creationId xmlns:p14="http://schemas.microsoft.com/office/powerpoint/2010/main" val="3747422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59C1-4DDD-4DCF-A86E-BAC807F726C3}"/>
              </a:ext>
            </a:extLst>
          </p:cNvPr>
          <p:cNvSpPr>
            <a:spLocks noGrp="1"/>
          </p:cNvSpPr>
          <p:nvPr>
            <p:ph type="title"/>
          </p:nvPr>
        </p:nvSpPr>
        <p:spPr>
          <a:xfrm>
            <a:off x="6846137" y="447012"/>
            <a:ext cx="4602152" cy="1718225"/>
          </a:xfrm>
        </p:spPr>
        <p:txBody>
          <a:bodyPr>
            <a:normAutofit/>
          </a:bodyPr>
          <a:lstStyle/>
          <a:p>
            <a:r>
              <a:rPr lang="en-US" sz="4400" dirty="0">
                <a:solidFill>
                  <a:schemeClr val="tx2"/>
                </a:solidFill>
              </a:rPr>
              <a:t>Activity:</a:t>
            </a:r>
          </a:p>
        </p:txBody>
      </p:sp>
      <p:sp>
        <p:nvSpPr>
          <p:cNvPr id="9" name="Rectangle 8">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4" name="Picture 3">
            <a:extLst>
              <a:ext uri="{FF2B5EF4-FFF2-40B4-BE49-F238E27FC236}">
                <a16:creationId xmlns:a16="http://schemas.microsoft.com/office/drawing/2014/main" id="{CB4A3187-AE73-4D9B-8591-8C86A287365E}"/>
              </a:ext>
            </a:extLst>
          </p:cNvPr>
          <p:cNvPicPr>
            <a:picLocks noChangeAspect="1"/>
          </p:cNvPicPr>
          <p:nvPr/>
        </p:nvPicPr>
        <p:blipFill rotWithShape="1">
          <a:blip r:embed="rId2"/>
          <a:srcRect l="465" r="48214" b="1"/>
          <a:stretch/>
        </p:blipFill>
        <p:spPr>
          <a:xfrm>
            <a:off x="407432" y="419292"/>
            <a:ext cx="5522976" cy="6053328"/>
          </a:xfrm>
          <a:prstGeom prst="rect">
            <a:avLst/>
          </a:prstGeom>
        </p:spPr>
      </p:pic>
      <p:sp>
        <p:nvSpPr>
          <p:cNvPr id="3" name="Content Placeholder 2">
            <a:extLst>
              <a:ext uri="{FF2B5EF4-FFF2-40B4-BE49-F238E27FC236}">
                <a16:creationId xmlns:a16="http://schemas.microsoft.com/office/drawing/2014/main" id="{20C6D9C9-767A-4888-8F19-C4F90D8071AE}"/>
              </a:ext>
            </a:extLst>
          </p:cNvPr>
          <p:cNvSpPr>
            <a:spLocks noGrp="1"/>
          </p:cNvSpPr>
          <p:nvPr>
            <p:ph idx="1"/>
          </p:nvPr>
        </p:nvSpPr>
        <p:spPr>
          <a:xfrm>
            <a:off x="6846137" y="1724628"/>
            <a:ext cx="4602152" cy="4411171"/>
          </a:xfrm>
        </p:spPr>
        <p:txBody>
          <a:bodyPr>
            <a:normAutofit/>
          </a:bodyPr>
          <a:lstStyle/>
          <a:p>
            <a:r>
              <a:rPr lang="en-US" sz="2000" dirty="0"/>
              <a:t>Review the updated risk information sheet for </a:t>
            </a:r>
            <a:r>
              <a:rPr lang="en-US" sz="2000" b="1" dirty="0">
                <a:solidFill>
                  <a:schemeClr val="tx2"/>
                </a:solidFill>
              </a:rPr>
              <a:t>Risk 341 Nutrient Deficiency or Disease</a:t>
            </a:r>
            <a:r>
              <a:rPr lang="en-US" sz="2000" dirty="0"/>
              <a:t>. Changes are highlighted.</a:t>
            </a:r>
          </a:p>
          <a:p>
            <a:r>
              <a:rPr lang="en-US" sz="2000" dirty="0">
                <a:hlinkClick r:id="rId3"/>
              </a:rPr>
              <a:t>https://www.oregon.gov/oha/PH/HEALTHYPEOPLEFAMILIES/WIC/Documents/modules/risk/341-nutrient-deficiency-disease.pdf</a:t>
            </a:r>
            <a:endParaRPr lang="en-US" sz="2000" dirty="0"/>
          </a:p>
          <a:p>
            <a:pPr marL="0" indent="0">
              <a:buNone/>
            </a:pPr>
            <a:endParaRPr lang="en-US" sz="2000" dirty="0"/>
          </a:p>
          <a:p>
            <a:r>
              <a:rPr lang="en-US" sz="2000" dirty="0"/>
              <a:t>The updated risk info sheet will be posted on the Nutrition Risk table on 10/1/19.</a:t>
            </a:r>
          </a:p>
          <a:p>
            <a:endParaRPr lang="en-US" dirty="0"/>
          </a:p>
          <a:p>
            <a:endParaRPr lang="en-US" dirty="0"/>
          </a:p>
        </p:txBody>
      </p:sp>
    </p:spTree>
    <p:extLst>
      <p:ext uri="{BB962C8B-B14F-4D97-AF65-F5344CB8AC3E}">
        <p14:creationId xmlns:p14="http://schemas.microsoft.com/office/powerpoint/2010/main" val="24506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B343FB68-A2BD-4016-9120-39D27F6930F8}"/>
              </a:ext>
            </a:extLst>
          </p:cNvPr>
          <p:cNvSpPr>
            <a:spLocks noGrp="1"/>
          </p:cNvSpPr>
          <p:nvPr>
            <p:ph type="title"/>
          </p:nvPr>
        </p:nvSpPr>
        <p:spPr>
          <a:xfrm>
            <a:off x="6579450" y="727627"/>
            <a:ext cx="4957553" cy="1645920"/>
          </a:xfrm>
        </p:spPr>
        <p:txBody>
          <a:bodyPr vert="horz" lIns="91440" tIns="45720" rIns="91440" bIns="45720" rtlCol="0" anchor="ctr">
            <a:normAutofit/>
          </a:bodyPr>
          <a:lstStyle/>
          <a:p>
            <a:r>
              <a:rPr lang="en-US" sz="3700" dirty="0">
                <a:solidFill>
                  <a:schemeClr val="tx2"/>
                </a:solidFill>
              </a:rPr>
              <a:t>Definition of </a:t>
            </a:r>
            <a:br>
              <a:rPr lang="en-US" sz="3700" dirty="0">
                <a:solidFill>
                  <a:schemeClr val="tx2"/>
                </a:solidFill>
              </a:rPr>
            </a:br>
            <a:r>
              <a:rPr lang="en-US" sz="3700" dirty="0">
                <a:solidFill>
                  <a:schemeClr val="tx2"/>
                </a:solidFill>
              </a:rPr>
              <a:t>Nutrient Deficiency or Disease  </a:t>
            </a:r>
          </a:p>
        </p:txBody>
      </p:sp>
      <p:sp>
        <p:nvSpPr>
          <p:cNvPr id="18" name="Rectangle 17">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0" name="Rectangle 19">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11" name="Picture 10">
            <a:extLst>
              <a:ext uri="{FF2B5EF4-FFF2-40B4-BE49-F238E27FC236}">
                <a16:creationId xmlns:a16="http://schemas.microsoft.com/office/drawing/2014/main" id="{3EED96EA-2B14-4A0E-8DE1-FAC5342F25FE}"/>
              </a:ext>
            </a:extLst>
          </p:cNvPr>
          <p:cNvPicPr>
            <a:picLocks noChangeAspect="1"/>
          </p:cNvPicPr>
          <p:nvPr/>
        </p:nvPicPr>
        <p:blipFill>
          <a:blip r:embed="rId3"/>
          <a:stretch>
            <a:fillRect/>
          </a:stretch>
        </p:blipFill>
        <p:spPr>
          <a:xfrm rot="5400000">
            <a:off x="1182733" y="1766178"/>
            <a:ext cx="4457005" cy="3338451"/>
          </a:xfrm>
          <a:prstGeom prst="rect">
            <a:avLst/>
          </a:prstGeom>
        </p:spPr>
      </p:pic>
      <p:sp>
        <p:nvSpPr>
          <p:cNvPr id="4" name="Content Placeholder 3">
            <a:extLst>
              <a:ext uri="{FF2B5EF4-FFF2-40B4-BE49-F238E27FC236}">
                <a16:creationId xmlns:a16="http://schemas.microsoft.com/office/drawing/2014/main" id="{0380EB23-D0FB-4D2C-85C4-D290EC158B79}"/>
              </a:ext>
            </a:extLst>
          </p:cNvPr>
          <p:cNvSpPr>
            <a:spLocks noGrp="1"/>
          </p:cNvSpPr>
          <p:nvPr>
            <p:ph sz="half" idx="2"/>
          </p:nvPr>
        </p:nvSpPr>
        <p:spPr>
          <a:xfrm>
            <a:off x="6251141" y="2538919"/>
            <a:ext cx="5555035" cy="3496120"/>
          </a:xfrm>
        </p:spPr>
        <p:txBody>
          <a:bodyPr vert="horz" lIns="91440" tIns="45720" rIns="91440" bIns="45720" rtlCol="0">
            <a:normAutofit/>
          </a:bodyPr>
          <a:lstStyle/>
          <a:p>
            <a:r>
              <a:rPr lang="en-US" sz="2000" dirty="0"/>
              <a:t>Nutrient deficiencies and diseases are caused by insufficient intake or absorption of nutrients.</a:t>
            </a:r>
          </a:p>
          <a:p>
            <a:endParaRPr lang="en-US" sz="2000" dirty="0"/>
          </a:p>
          <a:p>
            <a:r>
              <a:rPr lang="en-US" sz="2000" dirty="0"/>
              <a:t>Detailed fact sheets about each nutrient can be found at the National Institutes of Health Office of Dietary Supplements website:</a:t>
            </a:r>
          </a:p>
          <a:p>
            <a:r>
              <a:rPr lang="en-US" dirty="0">
                <a:hlinkClick r:id="rId4"/>
              </a:rPr>
              <a:t>https://ods.od.nih.gov/factsheets/list-all/</a:t>
            </a:r>
            <a:endParaRPr lang="en-US" dirty="0"/>
          </a:p>
          <a:p>
            <a:endParaRPr lang="en-US" dirty="0"/>
          </a:p>
        </p:txBody>
      </p:sp>
    </p:spTree>
    <p:custDataLst>
      <p:tags r:id="rId1"/>
    </p:custDataLst>
    <p:extLst>
      <p:ext uri="{BB962C8B-B14F-4D97-AF65-F5344CB8AC3E}">
        <p14:creationId xmlns:p14="http://schemas.microsoft.com/office/powerpoint/2010/main" val="1633600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2F73EB-B46F-4F77-B3DC-7C374906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DDB10B3-CF45-4294-8994-0E8AD1FC6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5145417F-1D1B-48A7-B4DA-BAD73B02C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13CF9D9F-1672-4D0C-934E-CD9EE1BE5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1558C702-CA14-4264-B8FC-A5120F75D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7" name="Straight Connector 16">
              <a:extLst>
                <a:ext uri="{FF2B5EF4-FFF2-40B4-BE49-F238E27FC236}">
                  <a16:creationId xmlns:a16="http://schemas.microsoft.com/office/drawing/2014/main" id="{6621A72C-7343-4A22-8700-696C5860A2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44A4DC-7861-4DCC-9931-5A075855D6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6C316F-BFB5-424F-A951-E962A3B74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B66F8A2C-B8CF-4B20-9A73-2ADCF6302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180C23B1-7427-4DF4-BFF1-60CD7E93B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B5DD78E9-DE0D-47AF-A0DB-F475221E3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7" name="Rectangle 26">
            <a:extLst>
              <a:ext uri="{FF2B5EF4-FFF2-40B4-BE49-F238E27FC236}">
                <a16:creationId xmlns:a16="http://schemas.microsoft.com/office/drawing/2014/main" id="{A118D329-2010-4A15-B57C-429FFAE35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7B00F767-D183-4366-9938-228BFFC47AC4}"/>
              </a:ext>
            </a:extLst>
          </p:cNvPr>
          <p:cNvSpPr>
            <a:spLocks noGrp="1"/>
          </p:cNvSpPr>
          <p:nvPr>
            <p:ph type="title"/>
          </p:nvPr>
        </p:nvSpPr>
        <p:spPr>
          <a:xfrm>
            <a:off x="1263520" y="1272800"/>
            <a:ext cx="6544620" cy="4312402"/>
          </a:xfrm>
        </p:spPr>
        <p:txBody>
          <a:bodyPr vert="horz" lIns="91440" tIns="45720" rIns="91440" bIns="45720" rtlCol="0" anchor="ctr">
            <a:normAutofit/>
          </a:bodyPr>
          <a:lstStyle/>
          <a:p>
            <a:pPr algn="r"/>
            <a:r>
              <a:rPr lang="en-US" sz="4800" dirty="0">
                <a:solidFill>
                  <a:schemeClr val="tx1">
                    <a:lumMod val="65000"/>
                    <a:lumOff val="35000"/>
                  </a:schemeClr>
                </a:solidFill>
              </a:rPr>
              <a:t>Risk changes are in </a:t>
            </a:r>
            <a:br>
              <a:rPr lang="en-US" sz="4800" dirty="0">
                <a:solidFill>
                  <a:schemeClr val="tx1">
                    <a:lumMod val="65000"/>
                    <a:lumOff val="35000"/>
                  </a:schemeClr>
                </a:solidFill>
              </a:rPr>
            </a:br>
            <a:r>
              <a:rPr lang="en-US" sz="4800" dirty="0">
                <a:solidFill>
                  <a:schemeClr val="tx1">
                    <a:lumMod val="65000"/>
                    <a:lumOff val="35000"/>
                  </a:schemeClr>
                </a:solidFill>
              </a:rPr>
              <a:t>full </a:t>
            </a:r>
            <a:r>
              <a:rPr lang="en-US" sz="4800" dirty="0">
                <a:solidFill>
                  <a:srgbClr val="A40E99"/>
                </a:solidFill>
              </a:rPr>
              <a:t>bloom</a:t>
            </a:r>
            <a:r>
              <a:rPr lang="en-US" sz="4800" dirty="0">
                <a:solidFill>
                  <a:schemeClr val="tx1">
                    <a:lumMod val="65000"/>
                    <a:lumOff val="35000"/>
                  </a:schemeClr>
                </a:solidFill>
              </a:rPr>
              <a:t>  </a:t>
            </a:r>
            <a:br>
              <a:rPr lang="en-US" sz="4800" dirty="0">
                <a:solidFill>
                  <a:schemeClr val="tx1">
                    <a:lumMod val="65000"/>
                    <a:lumOff val="35000"/>
                  </a:schemeClr>
                </a:solidFill>
              </a:rPr>
            </a:br>
            <a:r>
              <a:rPr lang="en-US" sz="4800" dirty="0">
                <a:solidFill>
                  <a:schemeClr val="tx1">
                    <a:lumMod val="65000"/>
                    <a:lumOff val="35000"/>
                  </a:schemeClr>
                </a:solidFill>
              </a:rPr>
              <a:t>once again… </a:t>
            </a:r>
          </a:p>
        </p:txBody>
      </p:sp>
      <p:sp>
        <p:nvSpPr>
          <p:cNvPr id="3" name="Text Placeholder 2">
            <a:extLst>
              <a:ext uri="{FF2B5EF4-FFF2-40B4-BE49-F238E27FC236}">
                <a16:creationId xmlns:a16="http://schemas.microsoft.com/office/drawing/2014/main" id="{AD78711B-080C-4666-BA1D-52CF5256B724}"/>
              </a:ext>
            </a:extLst>
          </p:cNvPr>
          <p:cNvSpPr>
            <a:spLocks noGrp="1"/>
          </p:cNvSpPr>
          <p:nvPr>
            <p:ph type="body" idx="1"/>
          </p:nvPr>
        </p:nvSpPr>
        <p:spPr>
          <a:xfrm>
            <a:off x="8473440" y="1272800"/>
            <a:ext cx="2481307" cy="4312402"/>
          </a:xfrm>
        </p:spPr>
        <p:txBody>
          <a:bodyPr vert="horz" lIns="91440" tIns="45720" rIns="91440" bIns="45720" rtlCol="0" anchor="ctr">
            <a:normAutofit/>
          </a:bodyPr>
          <a:lstStyle/>
          <a:p>
            <a:pPr algn="l">
              <a:spcBef>
                <a:spcPts val="0"/>
              </a:spcBef>
            </a:pPr>
            <a:r>
              <a:rPr lang="en-US" sz="2000" spc="80" dirty="0"/>
              <a:t>And these are no </a:t>
            </a:r>
            <a:r>
              <a:rPr lang="en-US" sz="2000" spc="80" dirty="0">
                <a:solidFill>
                  <a:srgbClr val="A40E99"/>
                </a:solidFill>
              </a:rPr>
              <a:t>garden</a:t>
            </a:r>
            <a:r>
              <a:rPr lang="en-US" sz="2000" spc="80" dirty="0"/>
              <a:t> variety risks! </a:t>
            </a:r>
          </a:p>
          <a:p>
            <a:pPr algn="l">
              <a:spcBef>
                <a:spcPts val="0"/>
              </a:spcBef>
            </a:pPr>
            <a:endParaRPr lang="en-US" sz="2000" spc="80" dirty="0"/>
          </a:p>
          <a:p>
            <a:pPr algn="l">
              <a:spcBef>
                <a:spcPts val="0"/>
              </a:spcBef>
            </a:pPr>
            <a:r>
              <a:rPr lang="en-US" sz="2000" spc="80" dirty="0"/>
              <a:t>It’s time to risk a scroll through this </a:t>
            </a:r>
            <a:r>
              <a:rPr lang="en-US" sz="2000" spc="80" dirty="0">
                <a:solidFill>
                  <a:srgbClr val="A40E99"/>
                </a:solidFill>
              </a:rPr>
              <a:t>bouquet</a:t>
            </a:r>
            <a:r>
              <a:rPr lang="en-US" sz="2000" spc="80" dirty="0"/>
              <a:t> of updates… </a:t>
            </a:r>
          </a:p>
          <a:p>
            <a:pPr algn="l">
              <a:spcBef>
                <a:spcPts val="0"/>
              </a:spcBef>
            </a:pPr>
            <a:endParaRPr lang="en-US" sz="2000" spc="80" dirty="0"/>
          </a:p>
          <a:p>
            <a:pPr algn="l">
              <a:spcBef>
                <a:spcPts val="0"/>
              </a:spcBef>
            </a:pPr>
            <a:endParaRPr lang="en-US" sz="2000" spc="80" dirty="0"/>
          </a:p>
        </p:txBody>
      </p:sp>
      <p:cxnSp>
        <p:nvCxnSpPr>
          <p:cNvPr id="29" name="Straight Connector 28">
            <a:extLst>
              <a:ext uri="{FF2B5EF4-FFF2-40B4-BE49-F238E27FC236}">
                <a16:creationId xmlns:a16="http://schemas.microsoft.com/office/drawing/2014/main" id="{994262BC-EE98-4BD6-82DB-4955E8DCC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C9C496A-69E6-4826-9D33-F9C878F165E9}"/>
              </a:ext>
            </a:extLst>
          </p:cNvPr>
          <p:cNvPicPr>
            <a:picLocks noChangeAspect="1"/>
          </p:cNvPicPr>
          <p:nvPr/>
        </p:nvPicPr>
        <p:blipFill>
          <a:blip r:embed="rId4"/>
          <a:stretch>
            <a:fillRect/>
          </a:stretch>
        </p:blipFill>
        <p:spPr>
          <a:xfrm>
            <a:off x="9821983" y="4353636"/>
            <a:ext cx="1537043" cy="1537043"/>
          </a:xfrm>
          <a:prstGeom prst="rect">
            <a:avLst/>
          </a:prstGeom>
        </p:spPr>
      </p:pic>
    </p:spTree>
    <p:custDataLst>
      <p:tags r:id="rId1"/>
    </p:custDataLst>
    <p:extLst>
      <p:ext uri="{BB962C8B-B14F-4D97-AF65-F5344CB8AC3E}">
        <p14:creationId xmlns:p14="http://schemas.microsoft.com/office/powerpoint/2010/main" val="3566893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12" name="Rectangle 11">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B343FB68-A2BD-4016-9120-39D27F6930F8}"/>
              </a:ext>
            </a:extLst>
          </p:cNvPr>
          <p:cNvSpPr>
            <a:spLocks noGrp="1"/>
          </p:cNvSpPr>
          <p:nvPr>
            <p:ph type="title"/>
          </p:nvPr>
        </p:nvSpPr>
        <p:spPr>
          <a:xfrm>
            <a:off x="573409" y="559478"/>
            <a:ext cx="3765200" cy="4020852"/>
          </a:xfrm>
        </p:spPr>
        <p:txBody>
          <a:bodyPr vert="horz" lIns="91440" tIns="45720" rIns="91440" bIns="45720" rtlCol="0" anchor="ctr">
            <a:normAutofit/>
          </a:bodyPr>
          <a:lstStyle/>
          <a:p>
            <a:pPr algn="ctr"/>
            <a:r>
              <a:rPr lang="en-US" sz="4400" dirty="0">
                <a:solidFill>
                  <a:schemeClr val="tx2"/>
                </a:solidFill>
              </a:rPr>
              <a:t>Examples of nutrient deficiencies</a:t>
            </a:r>
            <a:br>
              <a:rPr lang="en-US" sz="4400" dirty="0">
                <a:solidFill>
                  <a:schemeClr val="tx2"/>
                </a:solidFill>
              </a:rPr>
            </a:br>
            <a:r>
              <a:rPr lang="en-US" sz="4400" dirty="0">
                <a:solidFill>
                  <a:schemeClr val="tx2"/>
                </a:solidFill>
              </a:rPr>
              <a:t> or diseases that might be reported: </a:t>
            </a:r>
          </a:p>
        </p:txBody>
      </p:sp>
      <p:graphicFrame>
        <p:nvGraphicFramePr>
          <p:cNvPr id="5" name="Content Placeholder 2">
            <a:extLst>
              <a:ext uri="{FF2B5EF4-FFF2-40B4-BE49-F238E27FC236}">
                <a16:creationId xmlns:a16="http://schemas.microsoft.com/office/drawing/2014/main" id="{2FC48116-C2FB-451C-8721-4E823988C50C}"/>
              </a:ext>
            </a:extLst>
          </p:cNvPr>
          <p:cNvGraphicFramePr>
            <a:graphicFrameLocks noGrp="1"/>
          </p:cNvGraphicFramePr>
          <p:nvPr>
            <p:ph sz="half" idx="1"/>
            <p:extLst>
              <p:ext uri="{D42A27DB-BD31-4B8C-83A1-F6EECF244321}">
                <p14:modId xmlns:p14="http://schemas.microsoft.com/office/powerpoint/2010/main" val="1062694207"/>
              </p:ext>
            </p:extLst>
          </p:nvPr>
        </p:nvGraphicFramePr>
        <p:xfrm>
          <a:off x="5120640" y="432261"/>
          <a:ext cx="6497951" cy="605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D8B9E75-B106-4668-88D2-B099BBFACF2C}"/>
              </a:ext>
            </a:extLst>
          </p:cNvPr>
          <p:cNvPicPr>
            <a:picLocks noChangeAspect="1"/>
          </p:cNvPicPr>
          <p:nvPr/>
        </p:nvPicPr>
        <p:blipFill>
          <a:blip r:embed="rId8"/>
          <a:stretch>
            <a:fillRect/>
          </a:stretch>
        </p:blipFill>
        <p:spPr>
          <a:xfrm rot="10800000">
            <a:off x="1389131" y="4755753"/>
            <a:ext cx="2255008" cy="1689079"/>
          </a:xfrm>
          <a:prstGeom prst="rect">
            <a:avLst/>
          </a:prstGeom>
          <a:ln w="38100">
            <a:solidFill>
              <a:schemeClr val="bg1"/>
            </a:solidFill>
          </a:ln>
        </p:spPr>
      </p:pic>
    </p:spTree>
    <p:custDataLst>
      <p:tags r:id="rId1"/>
    </p:custDataLst>
    <p:extLst>
      <p:ext uri="{BB962C8B-B14F-4D97-AF65-F5344CB8AC3E}">
        <p14:creationId xmlns:p14="http://schemas.microsoft.com/office/powerpoint/2010/main" val="427533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BBFBF-B4D0-48AD-9276-197330FF5672}"/>
              </a:ext>
            </a:extLst>
          </p:cNvPr>
          <p:cNvSpPr>
            <a:spLocks noGrp="1"/>
          </p:cNvSpPr>
          <p:nvPr>
            <p:ph type="title"/>
          </p:nvPr>
        </p:nvSpPr>
        <p:spPr>
          <a:xfrm>
            <a:off x="7095281" y="187266"/>
            <a:ext cx="3264061" cy="1645920"/>
          </a:xfrm>
        </p:spPr>
        <p:txBody>
          <a:bodyPr>
            <a:normAutofit/>
          </a:bodyPr>
          <a:lstStyle/>
          <a:p>
            <a:r>
              <a:rPr lang="en-US" sz="4400" dirty="0">
                <a:solidFill>
                  <a:schemeClr val="tx2"/>
                </a:solidFill>
              </a:rPr>
              <a:t>If this risk is assigned…</a:t>
            </a:r>
          </a:p>
        </p:txBody>
      </p:sp>
      <p:sp>
        <p:nvSpPr>
          <p:cNvPr id="10" name="Rectangle 9">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5" name="Picture 4">
            <a:extLst>
              <a:ext uri="{FF2B5EF4-FFF2-40B4-BE49-F238E27FC236}">
                <a16:creationId xmlns:a16="http://schemas.microsoft.com/office/drawing/2014/main" id="{487ECE70-8279-4D0E-81B3-B172691985C2}"/>
              </a:ext>
            </a:extLst>
          </p:cNvPr>
          <p:cNvPicPr>
            <a:picLocks noChangeAspect="1"/>
          </p:cNvPicPr>
          <p:nvPr/>
        </p:nvPicPr>
        <p:blipFill>
          <a:blip r:embed="rId3"/>
          <a:stretch>
            <a:fillRect/>
          </a:stretch>
        </p:blipFill>
        <p:spPr>
          <a:xfrm>
            <a:off x="1204017" y="1962086"/>
            <a:ext cx="4414438" cy="2946637"/>
          </a:xfrm>
          <a:prstGeom prst="rect">
            <a:avLst/>
          </a:prstGeom>
        </p:spPr>
      </p:pic>
      <p:sp>
        <p:nvSpPr>
          <p:cNvPr id="3" name="Content Placeholder 2">
            <a:extLst>
              <a:ext uri="{FF2B5EF4-FFF2-40B4-BE49-F238E27FC236}">
                <a16:creationId xmlns:a16="http://schemas.microsoft.com/office/drawing/2014/main" id="{CEE0598F-EEC1-44C4-A005-45207533EB9E}"/>
              </a:ext>
            </a:extLst>
          </p:cNvPr>
          <p:cNvSpPr>
            <a:spLocks noGrp="1"/>
          </p:cNvSpPr>
          <p:nvPr>
            <p:ph idx="1"/>
          </p:nvPr>
        </p:nvSpPr>
        <p:spPr>
          <a:xfrm>
            <a:off x="6258534" y="1724628"/>
            <a:ext cx="5582367" cy="4683537"/>
          </a:xfrm>
        </p:spPr>
        <p:txBody>
          <a:bodyPr>
            <a:normAutofit fontScale="92500"/>
          </a:bodyPr>
          <a:lstStyle/>
          <a:p>
            <a:pPr>
              <a:lnSpc>
                <a:spcPct val="90000"/>
              </a:lnSpc>
            </a:pPr>
            <a:r>
              <a:rPr lang="en-US" sz="2200" dirty="0"/>
              <a:t>Encourage use of whole grains, legumes, dairy products, lean protein, fruits, and vegetables. Highlight options from the WIC food package.</a:t>
            </a:r>
          </a:p>
          <a:p>
            <a:pPr>
              <a:lnSpc>
                <a:spcPct val="90000"/>
              </a:lnSpc>
            </a:pPr>
            <a:endParaRPr lang="en-US" sz="2200" dirty="0"/>
          </a:p>
          <a:p>
            <a:pPr>
              <a:lnSpc>
                <a:spcPct val="90000"/>
              </a:lnSpc>
            </a:pPr>
            <a:r>
              <a:rPr lang="en-US" sz="2200" dirty="0"/>
              <a:t>Provide information on foods that contain the specific nutrient(s) of concern.</a:t>
            </a:r>
          </a:p>
          <a:p>
            <a:pPr marL="0" indent="0">
              <a:lnSpc>
                <a:spcPct val="90000"/>
              </a:lnSpc>
              <a:buNone/>
            </a:pPr>
            <a:endParaRPr lang="en-US" sz="2200" dirty="0"/>
          </a:p>
          <a:p>
            <a:pPr>
              <a:lnSpc>
                <a:spcPct val="90000"/>
              </a:lnSpc>
            </a:pPr>
            <a:r>
              <a:rPr lang="en-US" sz="2200" dirty="0"/>
              <a:t>Refer food insecure participants to appropriate resources in the community such as SNAP and/or food pantries. </a:t>
            </a:r>
          </a:p>
          <a:p>
            <a:pPr marL="0" indent="0">
              <a:lnSpc>
                <a:spcPct val="90000"/>
              </a:lnSpc>
              <a:buNone/>
            </a:pPr>
            <a:endParaRPr lang="en-US" sz="2200" dirty="0"/>
          </a:p>
          <a:p>
            <a:pPr>
              <a:lnSpc>
                <a:spcPct val="90000"/>
              </a:lnSpc>
            </a:pPr>
            <a:r>
              <a:rPr lang="en-US" sz="2200" dirty="0"/>
              <a:t>Reinforce medical and dietary treatment plans prescribed by medical providers. </a:t>
            </a:r>
          </a:p>
          <a:p>
            <a:pPr>
              <a:lnSpc>
                <a:spcPct val="90000"/>
              </a:lnSpc>
            </a:pPr>
            <a:endParaRPr lang="en-US" sz="1400" dirty="0"/>
          </a:p>
        </p:txBody>
      </p:sp>
    </p:spTree>
    <p:custDataLst>
      <p:tags r:id="rId1"/>
    </p:custDataLst>
    <p:extLst>
      <p:ext uri="{BB962C8B-B14F-4D97-AF65-F5344CB8AC3E}">
        <p14:creationId xmlns:p14="http://schemas.microsoft.com/office/powerpoint/2010/main" val="1098608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05DBB-0E44-4DB4-91AA-E2159DDB5003}"/>
              </a:ext>
            </a:extLst>
          </p:cNvPr>
          <p:cNvSpPr>
            <a:spLocks noGrp="1"/>
          </p:cNvSpPr>
          <p:nvPr>
            <p:ph type="title"/>
          </p:nvPr>
        </p:nvSpPr>
        <p:spPr>
          <a:xfrm>
            <a:off x="6251142" y="347241"/>
            <a:ext cx="5624483" cy="1435260"/>
          </a:xfrm>
        </p:spPr>
        <p:txBody>
          <a:bodyPr>
            <a:noAutofit/>
          </a:bodyPr>
          <a:lstStyle/>
          <a:p>
            <a:r>
              <a:rPr lang="en-US" sz="4000" dirty="0">
                <a:solidFill>
                  <a:schemeClr val="tx2"/>
                </a:solidFill>
              </a:rPr>
              <a:t>Conditions that could result in this risk:</a:t>
            </a:r>
          </a:p>
        </p:txBody>
      </p:sp>
      <p:sp>
        <p:nvSpPr>
          <p:cNvPr id="18" name="Rectangle 17">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0" name="Rectangle 19">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13" name="Picture 12">
            <a:extLst>
              <a:ext uri="{FF2B5EF4-FFF2-40B4-BE49-F238E27FC236}">
                <a16:creationId xmlns:a16="http://schemas.microsoft.com/office/drawing/2014/main" id="{7FDF9B01-5FC7-4F30-8CBC-C7FA2D90304A}"/>
              </a:ext>
            </a:extLst>
          </p:cNvPr>
          <p:cNvPicPr>
            <a:picLocks noChangeAspect="1"/>
          </p:cNvPicPr>
          <p:nvPr/>
        </p:nvPicPr>
        <p:blipFill>
          <a:blip r:embed="rId3"/>
          <a:stretch>
            <a:fillRect/>
          </a:stretch>
        </p:blipFill>
        <p:spPr>
          <a:xfrm>
            <a:off x="1204017" y="1962086"/>
            <a:ext cx="4414438" cy="2946637"/>
          </a:xfrm>
          <a:prstGeom prst="rect">
            <a:avLst/>
          </a:prstGeom>
        </p:spPr>
      </p:pic>
      <p:sp>
        <p:nvSpPr>
          <p:cNvPr id="3" name="Content Placeholder 2">
            <a:extLst>
              <a:ext uri="{FF2B5EF4-FFF2-40B4-BE49-F238E27FC236}">
                <a16:creationId xmlns:a16="http://schemas.microsoft.com/office/drawing/2014/main" id="{29590A08-D741-4841-BED7-97F5C293C337}"/>
              </a:ext>
            </a:extLst>
          </p:cNvPr>
          <p:cNvSpPr>
            <a:spLocks noGrp="1"/>
          </p:cNvSpPr>
          <p:nvPr>
            <p:ph idx="1"/>
          </p:nvPr>
        </p:nvSpPr>
        <p:spPr>
          <a:xfrm>
            <a:off x="5525857" y="1614668"/>
            <a:ext cx="6573544" cy="4896091"/>
          </a:xfrm>
        </p:spPr>
        <p:txBody>
          <a:bodyPr>
            <a:noAutofit/>
          </a:bodyPr>
          <a:lstStyle/>
          <a:p>
            <a:pPr lvl="2">
              <a:lnSpc>
                <a:spcPct val="90000"/>
              </a:lnSpc>
              <a:buFont typeface="Wingdings" panose="05000000000000000000" pitchFamily="2" charset="2"/>
              <a:buChar char="Ø"/>
            </a:pPr>
            <a:r>
              <a:rPr lang="en-US" sz="1800" dirty="0"/>
              <a:t>food insecurity, homelessness, recent immigration</a:t>
            </a:r>
          </a:p>
          <a:p>
            <a:pPr lvl="2">
              <a:lnSpc>
                <a:spcPct val="90000"/>
              </a:lnSpc>
              <a:buFont typeface="Wingdings" panose="05000000000000000000" pitchFamily="2" charset="2"/>
              <a:buChar char="Ø"/>
            </a:pPr>
            <a:endParaRPr lang="en-US" sz="1800" dirty="0"/>
          </a:p>
          <a:p>
            <a:pPr lvl="2">
              <a:lnSpc>
                <a:spcPct val="90000"/>
              </a:lnSpc>
              <a:buFont typeface="Wingdings" panose="05000000000000000000" pitchFamily="2" charset="2"/>
              <a:buChar char="Ø"/>
            </a:pPr>
            <a:r>
              <a:rPr lang="en-US" sz="1800" dirty="0"/>
              <a:t>short interval between pregnancies</a:t>
            </a:r>
          </a:p>
          <a:p>
            <a:pPr lvl="2">
              <a:lnSpc>
                <a:spcPct val="90000"/>
              </a:lnSpc>
              <a:buFont typeface="Wingdings" panose="05000000000000000000" pitchFamily="2" charset="2"/>
              <a:buChar char="Ø"/>
            </a:pPr>
            <a:endParaRPr lang="en-US" sz="1800" dirty="0"/>
          </a:p>
          <a:p>
            <a:pPr lvl="2">
              <a:lnSpc>
                <a:spcPct val="90000"/>
              </a:lnSpc>
              <a:buFont typeface="Wingdings" panose="05000000000000000000" pitchFamily="2" charset="2"/>
              <a:buChar char="Ø"/>
            </a:pPr>
            <a:r>
              <a:rPr lang="en-US" sz="1800" dirty="0"/>
              <a:t>gastrointestinal disease or surgery that limits absorption of nutrients (i.e. celiac disease, Crohn’s disease, gastric bypass)</a:t>
            </a:r>
          </a:p>
          <a:p>
            <a:pPr lvl="2">
              <a:lnSpc>
                <a:spcPct val="90000"/>
              </a:lnSpc>
              <a:buFont typeface="Wingdings" panose="05000000000000000000" pitchFamily="2" charset="2"/>
              <a:buChar char="Ø"/>
            </a:pPr>
            <a:endParaRPr lang="en-US" sz="1800" dirty="0"/>
          </a:p>
          <a:p>
            <a:pPr lvl="2">
              <a:lnSpc>
                <a:spcPct val="90000"/>
              </a:lnSpc>
              <a:buFont typeface="Wingdings" panose="05000000000000000000" pitchFamily="2" charset="2"/>
              <a:buChar char="Ø"/>
            </a:pPr>
            <a:r>
              <a:rPr lang="en-US" sz="1800" dirty="0"/>
              <a:t>medical conditions that impact nutrient status (i.e. cystic fibrosis, renal disease, genetic disorders) </a:t>
            </a:r>
          </a:p>
          <a:p>
            <a:pPr lvl="2">
              <a:lnSpc>
                <a:spcPct val="90000"/>
              </a:lnSpc>
              <a:buFont typeface="Wingdings" panose="05000000000000000000" pitchFamily="2" charset="2"/>
              <a:buChar char="Ø"/>
            </a:pPr>
            <a:endParaRPr lang="en-US" sz="1800" dirty="0"/>
          </a:p>
          <a:p>
            <a:pPr lvl="2">
              <a:lnSpc>
                <a:spcPct val="90000"/>
              </a:lnSpc>
              <a:buFont typeface="Wingdings" panose="05000000000000000000" pitchFamily="2" charset="2"/>
              <a:buChar char="Ø"/>
            </a:pPr>
            <a:r>
              <a:rPr lang="en-US" sz="1800" dirty="0"/>
              <a:t>medications that interact with absorption or excretion of vitamins and minerals </a:t>
            </a:r>
          </a:p>
          <a:p>
            <a:pPr lvl="2">
              <a:lnSpc>
                <a:spcPct val="90000"/>
              </a:lnSpc>
              <a:buFont typeface="Wingdings" panose="05000000000000000000" pitchFamily="2" charset="2"/>
              <a:buChar char="Ø"/>
            </a:pPr>
            <a:endParaRPr lang="en-US" sz="1800" dirty="0"/>
          </a:p>
          <a:p>
            <a:pPr lvl="2">
              <a:lnSpc>
                <a:spcPct val="90000"/>
              </a:lnSpc>
              <a:buFont typeface="Wingdings" panose="05000000000000000000" pitchFamily="2" charset="2"/>
              <a:buChar char="Ø"/>
            </a:pPr>
            <a:r>
              <a:rPr lang="en-US" sz="1800" dirty="0"/>
              <a:t>substance abuse that interferes with intake, absorption or digestion</a:t>
            </a:r>
          </a:p>
        </p:txBody>
      </p:sp>
    </p:spTree>
    <p:custDataLst>
      <p:tags r:id="rId1"/>
    </p:custDataLst>
    <p:extLst>
      <p:ext uri="{BB962C8B-B14F-4D97-AF65-F5344CB8AC3E}">
        <p14:creationId xmlns:p14="http://schemas.microsoft.com/office/powerpoint/2010/main" val="254576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B06C75-C239-4529-B816-6C083B36E36C}"/>
              </a:ext>
            </a:extLst>
          </p:cNvPr>
          <p:cNvSpPr>
            <a:spLocks noGrp="1"/>
          </p:cNvSpPr>
          <p:nvPr>
            <p:ph type="title"/>
          </p:nvPr>
        </p:nvSpPr>
        <p:spPr>
          <a:xfrm>
            <a:off x="868680" y="484632"/>
            <a:ext cx="6281928" cy="1744183"/>
          </a:xfrm>
        </p:spPr>
        <p:txBody>
          <a:bodyPr>
            <a:normAutofit/>
          </a:bodyPr>
          <a:lstStyle/>
          <a:p>
            <a:r>
              <a:rPr lang="en-US" sz="4400" dirty="0">
                <a:solidFill>
                  <a:schemeClr val="tx2"/>
                </a:solidFill>
              </a:rPr>
              <a:t>Renamed Risk 372</a:t>
            </a:r>
          </a:p>
        </p:txBody>
      </p:sp>
      <p:sp>
        <p:nvSpPr>
          <p:cNvPr id="3" name="Content Placeholder 2">
            <a:extLst>
              <a:ext uri="{FF2B5EF4-FFF2-40B4-BE49-F238E27FC236}">
                <a16:creationId xmlns:a16="http://schemas.microsoft.com/office/drawing/2014/main" id="{D7CB3EDC-2DAB-4081-84CF-FA06F3C44C68}"/>
              </a:ext>
            </a:extLst>
          </p:cNvPr>
          <p:cNvSpPr>
            <a:spLocks noGrp="1"/>
          </p:cNvSpPr>
          <p:nvPr>
            <p:ph idx="1"/>
          </p:nvPr>
        </p:nvSpPr>
        <p:spPr>
          <a:xfrm>
            <a:off x="625882" y="1842573"/>
            <a:ext cx="6990259" cy="4245511"/>
          </a:xfrm>
        </p:spPr>
        <p:txBody>
          <a:bodyPr>
            <a:normAutofit/>
          </a:bodyPr>
          <a:lstStyle/>
          <a:p>
            <a:r>
              <a:rPr lang="en-US" sz="2000" b="1" dirty="0">
                <a:solidFill>
                  <a:schemeClr val="tx2"/>
                </a:solidFill>
              </a:rPr>
              <a:t>Risk 372 Alcohol and Substance Use </a:t>
            </a:r>
            <a:r>
              <a:rPr lang="en-US" sz="2000" dirty="0"/>
              <a:t>is renamed from “Alcohol and Illegal or Illicit Drug Use” so that the </a:t>
            </a:r>
            <a:r>
              <a:rPr lang="en-US" sz="2000" b="1" dirty="0">
                <a:solidFill>
                  <a:schemeClr val="tx2"/>
                </a:solidFill>
              </a:rPr>
              <a:t>legality of a substance </a:t>
            </a:r>
            <a:r>
              <a:rPr lang="en-US" sz="2000" dirty="0"/>
              <a:t>is not mistaken as criteria for assignment of this risk.  </a:t>
            </a:r>
          </a:p>
          <a:p>
            <a:pPr marL="0" indent="0">
              <a:buNone/>
            </a:pPr>
            <a:endParaRPr lang="en-US" sz="2000" dirty="0"/>
          </a:p>
          <a:p>
            <a:r>
              <a:rPr lang="en-US" sz="2000" dirty="0"/>
              <a:t>All women participants need to be given information on risks associated with drug or alcohol use.</a:t>
            </a:r>
          </a:p>
          <a:p>
            <a:endParaRPr lang="en-US" sz="2000" dirty="0"/>
          </a:p>
          <a:p>
            <a:r>
              <a:rPr lang="en-US" sz="2000" dirty="0"/>
              <a:t>This risk continues to be a </a:t>
            </a:r>
            <a:r>
              <a:rPr lang="en-US" sz="2000" b="1" dirty="0">
                <a:solidFill>
                  <a:schemeClr val="tx2"/>
                </a:solidFill>
              </a:rPr>
              <a:t>medium risk </a:t>
            </a:r>
            <a:r>
              <a:rPr lang="en-US" sz="2000" dirty="0"/>
              <a:t>level. If assigned, referral to drug and alcohol support groups or treatment resources is required.</a:t>
            </a:r>
          </a:p>
          <a:p>
            <a:endParaRPr lang="en-US" dirty="0"/>
          </a:p>
          <a:p>
            <a:endParaRPr lang="en-US" dirty="0"/>
          </a:p>
        </p:txBody>
      </p:sp>
      <p:pic>
        <p:nvPicPr>
          <p:cNvPr id="7" name="Picture 6">
            <a:extLst>
              <a:ext uri="{FF2B5EF4-FFF2-40B4-BE49-F238E27FC236}">
                <a16:creationId xmlns:a16="http://schemas.microsoft.com/office/drawing/2014/main" id="{F37224C3-7EF9-4F57-9CEA-6955E4B10323}"/>
              </a:ext>
            </a:extLst>
          </p:cNvPr>
          <p:cNvPicPr>
            <a:picLocks noChangeAspect="1"/>
          </p:cNvPicPr>
          <p:nvPr/>
        </p:nvPicPr>
        <p:blipFill rotWithShape="1">
          <a:blip r:embed="rId3"/>
          <a:srcRect r="2769" b="1"/>
          <a:stretch/>
        </p:blipFill>
        <p:spPr>
          <a:xfrm rot="5400000">
            <a:off x="7176312" y="1694490"/>
            <a:ext cx="5740914" cy="3321198"/>
          </a:xfrm>
          <a:prstGeom prst="rect">
            <a:avLst/>
          </a:prstGeom>
        </p:spPr>
      </p:pic>
    </p:spTree>
    <p:custDataLst>
      <p:tags r:id="rId1"/>
    </p:custDataLst>
    <p:extLst>
      <p:ext uri="{BB962C8B-B14F-4D97-AF65-F5344CB8AC3E}">
        <p14:creationId xmlns:p14="http://schemas.microsoft.com/office/powerpoint/2010/main" val="1356947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0" name="Rectangle 19">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B06C75-C239-4529-B816-6C083B36E36C}"/>
              </a:ext>
            </a:extLst>
          </p:cNvPr>
          <p:cNvSpPr>
            <a:spLocks noGrp="1"/>
          </p:cNvSpPr>
          <p:nvPr>
            <p:ph type="title"/>
          </p:nvPr>
        </p:nvSpPr>
        <p:spPr>
          <a:xfrm>
            <a:off x="993648" y="822960"/>
            <a:ext cx="6281928" cy="1744183"/>
          </a:xfrm>
        </p:spPr>
        <p:txBody>
          <a:bodyPr vert="horz" lIns="91440" tIns="45720" rIns="91440" bIns="45720" rtlCol="0" anchor="ctr">
            <a:noAutofit/>
          </a:bodyPr>
          <a:lstStyle/>
          <a:p>
            <a:r>
              <a:rPr lang="en-US" sz="4400" dirty="0">
                <a:solidFill>
                  <a:schemeClr val="tx2"/>
                </a:solidFill>
              </a:rPr>
              <a:t>Revised Criteria for</a:t>
            </a:r>
            <a:br>
              <a:rPr lang="en-US" sz="4400" dirty="0">
                <a:solidFill>
                  <a:schemeClr val="tx2"/>
                </a:solidFill>
              </a:rPr>
            </a:br>
            <a:r>
              <a:rPr lang="en-US" sz="4400" dirty="0">
                <a:solidFill>
                  <a:schemeClr val="tx2"/>
                </a:solidFill>
              </a:rPr>
              <a:t>Risk 372</a:t>
            </a:r>
            <a:br>
              <a:rPr lang="en-US" sz="4400" dirty="0">
                <a:solidFill>
                  <a:schemeClr val="tx2"/>
                </a:solidFill>
              </a:rPr>
            </a:br>
            <a:endParaRPr lang="en-US" sz="4400" dirty="0">
              <a:solidFill>
                <a:schemeClr val="tx2"/>
              </a:solidFill>
            </a:endParaRPr>
          </a:p>
        </p:txBody>
      </p:sp>
      <p:sp>
        <p:nvSpPr>
          <p:cNvPr id="3" name="Content Placeholder 2">
            <a:extLst>
              <a:ext uri="{FF2B5EF4-FFF2-40B4-BE49-F238E27FC236}">
                <a16:creationId xmlns:a16="http://schemas.microsoft.com/office/drawing/2014/main" id="{D7CB3EDC-2DAB-4081-84CF-FA06F3C44C68}"/>
              </a:ext>
            </a:extLst>
          </p:cNvPr>
          <p:cNvSpPr>
            <a:spLocks noGrp="1"/>
          </p:cNvSpPr>
          <p:nvPr>
            <p:ph idx="1"/>
          </p:nvPr>
        </p:nvSpPr>
        <p:spPr>
          <a:xfrm>
            <a:off x="868680" y="2386584"/>
            <a:ext cx="6281928" cy="3648456"/>
          </a:xfrm>
        </p:spPr>
        <p:txBody>
          <a:bodyPr vert="horz" lIns="91440" tIns="45720" rIns="91440" bIns="45720" rtlCol="0">
            <a:normAutofit fontScale="92500" lnSpcReduction="10000"/>
          </a:bodyPr>
          <a:lstStyle/>
          <a:p>
            <a:r>
              <a:rPr lang="en-US" sz="2000" b="1" dirty="0">
                <a:solidFill>
                  <a:schemeClr val="tx2"/>
                </a:solidFill>
              </a:rPr>
              <a:t>Marijuana</a:t>
            </a:r>
            <a:r>
              <a:rPr lang="en-US" sz="2000" b="1" dirty="0"/>
              <a:t> </a:t>
            </a:r>
            <a:r>
              <a:rPr lang="en-US" sz="2000" dirty="0"/>
              <a:t>use in any form is now considered a risk for pregnant and breastfeeding women regardless of the fact that it is legal to use in Oregon.</a:t>
            </a:r>
          </a:p>
          <a:p>
            <a:pPr marL="0"/>
            <a:endParaRPr lang="en-US" sz="2000" dirty="0"/>
          </a:p>
          <a:p>
            <a:r>
              <a:rPr lang="en-US" sz="2000" b="1" dirty="0">
                <a:solidFill>
                  <a:schemeClr val="tx2"/>
                </a:solidFill>
              </a:rPr>
              <a:t>Abuse of prescription medications </a:t>
            </a:r>
            <a:r>
              <a:rPr lang="en-US" sz="2000" dirty="0"/>
              <a:t>such as opioids has been added as a risk criteria for all women's categories.</a:t>
            </a:r>
          </a:p>
          <a:p>
            <a:pPr marL="0"/>
            <a:endParaRPr lang="en-US" sz="2000" dirty="0"/>
          </a:p>
          <a:p>
            <a:r>
              <a:rPr lang="en-US" sz="2000" dirty="0"/>
              <a:t>The frequency of </a:t>
            </a:r>
            <a:r>
              <a:rPr lang="en-US" sz="2000" b="1" dirty="0">
                <a:solidFill>
                  <a:schemeClr val="tx2"/>
                </a:solidFill>
              </a:rPr>
              <a:t>alcohol use </a:t>
            </a:r>
            <a:r>
              <a:rPr lang="en-US" sz="2000" dirty="0"/>
              <a:t>as a risk criteria for postpartum women has been revised.</a:t>
            </a:r>
          </a:p>
          <a:p>
            <a:endParaRPr lang="en-US" dirty="0"/>
          </a:p>
          <a:p>
            <a:endParaRPr lang="en-US" dirty="0"/>
          </a:p>
        </p:txBody>
      </p:sp>
      <p:pic>
        <p:nvPicPr>
          <p:cNvPr id="6" name="Picture 5" descr="A close up of a flower&#10;&#10;Description generated with very high confidence">
            <a:extLst>
              <a:ext uri="{FF2B5EF4-FFF2-40B4-BE49-F238E27FC236}">
                <a16:creationId xmlns:a16="http://schemas.microsoft.com/office/drawing/2014/main" id="{C5C119A0-2378-4710-97D6-F2F184857C76}"/>
              </a:ext>
            </a:extLst>
          </p:cNvPr>
          <p:cNvPicPr>
            <a:picLocks noChangeAspect="1"/>
          </p:cNvPicPr>
          <p:nvPr/>
        </p:nvPicPr>
        <p:blipFill rotWithShape="1">
          <a:blip r:embed="rId3"/>
          <a:srcRect r="2769" b="1"/>
          <a:stretch/>
        </p:blipFill>
        <p:spPr>
          <a:xfrm rot="5400000">
            <a:off x="7176312" y="1694490"/>
            <a:ext cx="5740914" cy="3321198"/>
          </a:xfrm>
          <a:prstGeom prst="rect">
            <a:avLst/>
          </a:prstGeom>
        </p:spPr>
      </p:pic>
    </p:spTree>
    <p:custDataLst>
      <p:tags r:id="rId1"/>
    </p:custDataLst>
    <p:extLst>
      <p:ext uri="{BB962C8B-B14F-4D97-AF65-F5344CB8AC3E}">
        <p14:creationId xmlns:p14="http://schemas.microsoft.com/office/powerpoint/2010/main" val="975436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0532D-40EA-452F-93B1-C286CC15FB77}"/>
              </a:ext>
            </a:extLst>
          </p:cNvPr>
          <p:cNvSpPr>
            <a:spLocks noGrp="1"/>
          </p:cNvSpPr>
          <p:nvPr>
            <p:ph type="title"/>
          </p:nvPr>
        </p:nvSpPr>
        <p:spPr>
          <a:xfrm>
            <a:off x="6846137" y="423863"/>
            <a:ext cx="4602152" cy="1718225"/>
          </a:xfrm>
        </p:spPr>
        <p:txBody>
          <a:bodyPr>
            <a:normAutofit/>
          </a:bodyPr>
          <a:lstStyle/>
          <a:p>
            <a:r>
              <a:rPr lang="en-US" sz="4400" dirty="0">
                <a:solidFill>
                  <a:schemeClr val="tx2"/>
                </a:solidFill>
              </a:rPr>
              <a:t>Activity:</a:t>
            </a:r>
          </a:p>
        </p:txBody>
      </p:sp>
      <p:sp>
        <p:nvSpPr>
          <p:cNvPr id="9" name="Rectangle 8">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4" name="Picture 3" descr="A close up of a flower&#10;&#10;Description generated with very high confidence">
            <a:extLst>
              <a:ext uri="{FF2B5EF4-FFF2-40B4-BE49-F238E27FC236}">
                <a16:creationId xmlns:a16="http://schemas.microsoft.com/office/drawing/2014/main" id="{023A42A8-528F-451B-9CF5-B4FC17750088}"/>
              </a:ext>
            </a:extLst>
          </p:cNvPr>
          <p:cNvPicPr>
            <a:picLocks noChangeAspect="1"/>
          </p:cNvPicPr>
          <p:nvPr/>
        </p:nvPicPr>
        <p:blipFill rotWithShape="1">
          <a:blip r:embed="rId2"/>
          <a:srcRect r="38350" b="2"/>
          <a:stretch/>
        </p:blipFill>
        <p:spPr>
          <a:xfrm rot="5400000">
            <a:off x="142256" y="684468"/>
            <a:ext cx="6053328" cy="5522976"/>
          </a:xfrm>
          <a:prstGeom prst="rect">
            <a:avLst/>
          </a:prstGeom>
        </p:spPr>
      </p:pic>
      <p:sp>
        <p:nvSpPr>
          <p:cNvPr id="3" name="Content Placeholder 2">
            <a:extLst>
              <a:ext uri="{FF2B5EF4-FFF2-40B4-BE49-F238E27FC236}">
                <a16:creationId xmlns:a16="http://schemas.microsoft.com/office/drawing/2014/main" id="{E035E21F-C1DF-4AF7-A127-096025BD8C37}"/>
              </a:ext>
            </a:extLst>
          </p:cNvPr>
          <p:cNvSpPr>
            <a:spLocks noGrp="1"/>
          </p:cNvSpPr>
          <p:nvPr>
            <p:ph idx="1"/>
          </p:nvPr>
        </p:nvSpPr>
        <p:spPr>
          <a:xfrm>
            <a:off x="6846137" y="1909823"/>
            <a:ext cx="4602152" cy="4225976"/>
          </a:xfrm>
        </p:spPr>
        <p:txBody>
          <a:bodyPr>
            <a:normAutofit/>
          </a:bodyPr>
          <a:lstStyle/>
          <a:p>
            <a:r>
              <a:rPr lang="en-US" sz="2000" dirty="0"/>
              <a:t>Review the updated risk information sheet for </a:t>
            </a:r>
            <a:r>
              <a:rPr lang="en-US" sz="2000" b="1" dirty="0">
                <a:solidFill>
                  <a:schemeClr val="tx2"/>
                </a:solidFill>
              </a:rPr>
              <a:t>Risk 372 Alcohol and Substance Use</a:t>
            </a:r>
            <a:r>
              <a:rPr lang="en-US" sz="2000" dirty="0"/>
              <a:t>. Changes are highlighted.</a:t>
            </a:r>
          </a:p>
          <a:p>
            <a:r>
              <a:rPr lang="en-US" sz="2000" dirty="0">
                <a:hlinkClick r:id="rId3"/>
              </a:rPr>
              <a:t>https://www.oregon.gov/oha/PH/HEALTHYPEOPLEFAMILIES/WIC/Documents/modules/risk/372-alcohol-substance-use.pdf</a:t>
            </a:r>
            <a:endParaRPr lang="en-US" sz="2000" dirty="0"/>
          </a:p>
          <a:p>
            <a:pPr marL="0" indent="0">
              <a:buNone/>
            </a:pPr>
            <a:endParaRPr lang="en-US" sz="2000" dirty="0"/>
          </a:p>
          <a:p>
            <a:r>
              <a:rPr lang="en-US" sz="2000" dirty="0"/>
              <a:t>The updated risk info sheet will be posted on the Nutrition Risk table on 10/1/19.</a:t>
            </a:r>
          </a:p>
          <a:p>
            <a:endParaRPr lang="en-US" dirty="0"/>
          </a:p>
        </p:txBody>
      </p:sp>
    </p:spTree>
    <p:extLst>
      <p:ext uri="{BB962C8B-B14F-4D97-AF65-F5344CB8AC3E}">
        <p14:creationId xmlns:p14="http://schemas.microsoft.com/office/powerpoint/2010/main" val="2946032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8E53-E27D-424F-9FFD-53DC431CD90F}"/>
              </a:ext>
            </a:extLst>
          </p:cNvPr>
          <p:cNvSpPr>
            <a:spLocks noGrp="1"/>
          </p:cNvSpPr>
          <p:nvPr>
            <p:ph type="title"/>
          </p:nvPr>
        </p:nvSpPr>
        <p:spPr>
          <a:xfrm>
            <a:off x="6435524" y="727627"/>
            <a:ext cx="5101479" cy="1645920"/>
          </a:xfrm>
        </p:spPr>
        <p:txBody>
          <a:bodyPr>
            <a:noAutofit/>
          </a:bodyPr>
          <a:lstStyle/>
          <a:p>
            <a:r>
              <a:rPr lang="en-US" sz="4400" dirty="0">
                <a:solidFill>
                  <a:schemeClr val="tx2"/>
                </a:solidFill>
              </a:rPr>
              <a:t>Pregnant Women and Risk 372</a:t>
            </a:r>
          </a:p>
        </p:txBody>
      </p:sp>
      <p:sp>
        <p:nvSpPr>
          <p:cNvPr id="33" name="Rectangle 32">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5" name="Rectangle 34">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8" name="Picture 7">
            <a:extLst>
              <a:ext uri="{FF2B5EF4-FFF2-40B4-BE49-F238E27FC236}">
                <a16:creationId xmlns:a16="http://schemas.microsoft.com/office/drawing/2014/main" id="{D0E4A79F-6037-4B08-9E09-0BE381F716A3}"/>
              </a:ext>
            </a:extLst>
          </p:cNvPr>
          <p:cNvPicPr>
            <a:picLocks noChangeAspect="1"/>
          </p:cNvPicPr>
          <p:nvPr/>
        </p:nvPicPr>
        <p:blipFill>
          <a:blip r:embed="rId3"/>
          <a:stretch>
            <a:fillRect/>
          </a:stretch>
        </p:blipFill>
        <p:spPr>
          <a:xfrm rot="16200000">
            <a:off x="1182733" y="1952437"/>
            <a:ext cx="4457005" cy="2965934"/>
          </a:xfrm>
          <a:prstGeom prst="rect">
            <a:avLst/>
          </a:prstGeom>
        </p:spPr>
      </p:pic>
      <p:sp>
        <p:nvSpPr>
          <p:cNvPr id="4" name="Content Placeholder 2">
            <a:extLst>
              <a:ext uri="{FF2B5EF4-FFF2-40B4-BE49-F238E27FC236}">
                <a16:creationId xmlns:a16="http://schemas.microsoft.com/office/drawing/2014/main" id="{FB742F5F-404A-4C01-BD16-32A4518FE365}"/>
              </a:ext>
            </a:extLst>
          </p:cNvPr>
          <p:cNvSpPr>
            <a:spLocks noGrp="1"/>
          </p:cNvSpPr>
          <p:nvPr>
            <p:ph idx="1"/>
          </p:nvPr>
        </p:nvSpPr>
        <p:spPr>
          <a:xfrm>
            <a:off x="6579450" y="2538919"/>
            <a:ext cx="4957554" cy="3496120"/>
          </a:xfrm>
        </p:spPr>
        <p:txBody>
          <a:bodyPr>
            <a:normAutofit/>
          </a:bodyPr>
          <a:lstStyle/>
          <a:p>
            <a:pPr marL="0" indent="0">
              <a:buNone/>
            </a:pPr>
            <a:r>
              <a:rPr lang="en-US" sz="2000" b="1" dirty="0">
                <a:solidFill>
                  <a:schemeClr val="tx2"/>
                </a:solidFill>
              </a:rPr>
              <a:t>For Pregnant Women</a:t>
            </a:r>
            <a:r>
              <a:rPr lang="en-US" sz="2000" b="1" dirty="0"/>
              <a:t>, </a:t>
            </a:r>
            <a:r>
              <a:rPr lang="en-US" sz="2000" dirty="0"/>
              <a:t>assign this risk if at </a:t>
            </a:r>
            <a:r>
              <a:rPr lang="en-US" sz="2000" b="1" dirty="0">
                <a:solidFill>
                  <a:schemeClr val="tx2"/>
                </a:solidFill>
              </a:rPr>
              <a:t>any time </a:t>
            </a:r>
            <a:r>
              <a:rPr lang="en-US" sz="2000" dirty="0"/>
              <a:t>during the pregnancy there is: </a:t>
            </a:r>
          </a:p>
          <a:p>
            <a:pPr lvl="2"/>
            <a:r>
              <a:rPr lang="en-US" sz="2000" b="1" dirty="0">
                <a:solidFill>
                  <a:schemeClr val="tx2"/>
                </a:solidFill>
              </a:rPr>
              <a:t>Any</a:t>
            </a:r>
            <a:r>
              <a:rPr lang="en-US" sz="2000" dirty="0"/>
              <a:t> alcohol use</a:t>
            </a:r>
          </a:p>
          <a:p>
            <a:pPr lvl="2"/>
            <a:r>
              <a:rPr lang="en-US" sz="2000" b="1" dirty="0">
                <a:solidFill>
                  <a:schemeClr val="tx2"/>
                </a:solidFill>
              </a:rPr>
              <a:t>Any</a:t>
            </a:r>
            <a:r>
              <a:rPr lang="en-US" sz="2000" dirty="0"/>
              <a:t> illegal substance use</a:t>
            </a:r>
          </a:p>
          <a:p>
            <a:pPr lvl="2"/>
            <a:r>
              <a:rPr lang="en-US" sz="2000" b="1" dirty="0">
                <a:solidFill>
                  <a:schemeClr val="tx2"/>
                </a:solidFill>
              </a:rPr>
              <a:t>Any</a:t>
            </a:r>
            <a:r>
              <a:rPr lang="en-US" sz="2000" dirty="0"/>
              <a:t> abuse of prescription medications </a:t>
            </a:r>
          </a:p>
          <a:p>
            <a:pPr lvl="2"/>
            <a:r>
              <a:rPr lang="en-US" sz="2000" b="1" dirty="0">
                <a:solidFill>
                  <a:schemeClr val="tx2"/>
                </a:solidFill>
              </a:rPr>
              <a:t>Any</a:t>
            </a:r>
            <a:r>
              <a:rPr lang="en-US" sz="2000" dirty="0"/>
              <a:t> marijuana use in any form </a:t>
            </a:r>
          </a:p>
          <a:p>
            <a:endParaRPr lang="en-US" dirty="0"/>
          </a:p>
        </p:txBody>
      </p:sp>
    </p:spTree>
    <p:custDataLst>
      <p:tags r:id="rId1"/>
    </p:custDataLst>
    <p:extLst>
      <p:ext uri="{BB962C8B-B14F-4D97-AF65-F5344CB8AC3E}">
        <p14:creationId xmlns:p14="http://schemas.microsoft.com/office/powerpoint/2010/main" val="3566304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14BD3-BD4B-43D7-85C3-38BC9D077A95}"/>
              </a:ext>
            </a:extLst>
          </p:cNvPr>
          <p:cNvSpPr>
            <a:spLocks noGrp="1"/>
          </p:cNvSpPr>
          <p:nvPr>
            <p:ph type="title"/>
          </p:nvPr>
        </p:nvSpPr>
        <p:spPr>
          <a:xfrm>
            <a:off x="6251141" y="383941"/>
            <a:ext cx="5682357" cy="1645920"/>
          </a:xfrm>
        </p:spPr>
        <p:txBody>
          <a:bodyPr>
            <a:noAutofit/>
          </a:bodyPr>
          <a:lstStyle/>
          <a:p>
            <a:r>
              <a:rPr lang="en-US" sz="4400" dirty="0">
                <a:solidFill>
                  <a:schemeClr val="tx2"/>
                </a:solidFill>
              </a:rPr>
              <a:t>Postpartum Women and Risk 372</a:t>
            </a:r>
          </a:p>
        </p:txBody>
      </p:sp>
      <p:sp>
        <p:nvSpPr>
          <p:cNvPr id="25" name="Rectangle 24">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7" name="Rectangle 26">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8" name="Picture 7">
            <a:extLst>
              <a:ext uri="{FF2B5EF4-FFF2-40B4-BE49-F238E27FC236}">
                <a16:creationId xmlns:a16="http://schemas.microsoft.com/office/drawing/2014/main" id="{C9FC7480-6739-49A3-8246-69383DF06332}"/>
              </a:ext>
            </a:extLst>
          </p:cNvPr>
          <p:cNvPicPr>
            <a:picLocks noChangeAspect="1"/>
          </p:cNvPicPr>
          <p:nvPr/>
        </p:nvPicPr>
        <p:blipFill>
          <a:blip r:embed="rId3"/>
          <a:stretch>
            <a:fillRect/>
          </a:stretch>
        </p:blipFill>
        <p:spPr>
          <a:xfrm rot="16200000">
            <a:off x="1182733" y="1952437"/>
            <a:ext cx="4457005" cy="2965934"/>
          </a:xfrm>
          <a:prstGeom prst="rect">
            <a:avLst/>
          </a:prstGeom>
        </p:spPr>
      </p:pic>
      <p:sp>
        <p:nvSpPr>
          <p:cNvPr id="10" name="Content Placeholder 9">
            <a:extLst>
              <a:ext uri="{FF2B5EF4-FFF2-40B4-BE49-F238E27FC236}">
                <a16:creationId xmlns:a16="http://schemas.microsoft.com/office/drawing/2014/main" id="{39FEB47E-2C78-4151-9EB5-60D5505BBF93}"/>
              </a:ext>
            </a:extLst>
          </p:cNvPr>
          <p:cNvSpPr>
            <a:spLocks noGrp="1"/>
          </p:cNvSpPr>
          <p:nvPr>
            <p:ph idx="1"/>
          </p:nvPr>
        </p:nvSpPr>
        <p:spPr>
          <a:xfrm>
            <a:off x="6251141" y="2029861"/>
            <a:ext cx="5682357" cy="4560173"/>
          </a:xfrm>
        </p:spPr>
        <p:txBody>
          <a:bodyPr>
            <a:noAutofit/>
          </a:bodyPr>
          <a:lstStyle/>
          <a:p>
            <a:pPr marL="0" indent="0">
              <a:buNone/>
            </a:pPr>
            <a:r>
              <a:rPr lang="en-US" sz="2000" b="1" dirty="0">
                <a:solidFill>
                  <a:schemeClr val="tx2"/>
                </a:solidFill>
              </a:rPr>
              <a:t>For Postpartum Women</a:t>
            </a:r>
            <a:r>
              <a:rPr lang="en-US" sz="2000" b="1" dirty="0"/>
              <a:t>, </a:t>
            </a:r>
            <a:r>
              <a:rPr lang="en-US" sz="2000" dirty="0"/>
              <a:t>assign this risk if there is:</a:t>
            </a:r>
          </a:p>
          <a:p>
            <a:pPr lvl="2"/>
            <a:r>
              <a:rPr lang="en-US" sz="2000" b="1" dirty="0">
                <a:solidFill>
                  <a:schemeClr val="tx2"/>
                </a:solidFill>
              </a:rPr>
              <a:t>High Risk Drinking</a:t>
            </a:r>
            <a:r>
              <a:rPr lang="en-US" sz="2000" dirty="0"/>
              <a:t>: Routinely having 8 or more drinks per week or 4 or more drinks on any day </a:t>
            </a:r>
          </a:p>
          <a:p>
            <a:pPr lvl="2"/>
            <a:r>
              <a:rPr lang="en-US" sz="2000" b="1" dirty="0">
                <a:solidFill>
                  <a:schemeClr val="tx2"/>
                </a:solidFill>
              </a:rPr>
              <a:t>Binge Drinking</a:t>
            </a:r>
            <a:r>
              <a:rPr lang="en-US" sz="2000" dirty="0"/>
              <a:t>: Routinely having 4 or more drinks within 2 hours</a:t>
            </a:r>
          </a:p>
          <a:p>
            <a:pPr lvl="2"/>
            <a:r>
              <a:rPr lang="en-US" sz="2000" b="1" dirty="0">
                <a:solidFill>
                  <a:schemeClr val="tx2"/>
                </a:solidFill>
              </a:rPr>
              <a:t>Any</a:t>
            </a:r>
            <a:r>
              <a:rPr lang="en-US" sz="2000" dirty="0"/>
              <a:t> illegal substance use </a:t>
            </a:r>
          </a:p>
          <a:p>
            <a:pPr lvl="2"/>
            <a:r>
              <a:rPr lang="en-US" sz="2000" b="1" dirty="0">
                <a:solidFill>
                  <a:schemeClr val="tx2"/>
                </a:solidFill>
              </a:rPr>
              <a:t>Any</a:t>
            </a:r>
            <a:r>
              <a:rPr lang="en-US" sz="2000" dirty="0"/>
              <a:t> abuse of prescription medications. </a:t>
            </a:r>
          </a:p>
          <a:p>
            <a:pPr lvl="2"/>
            <a:r>
              <a:rPr lang="en-US" sz="2000" b="1" dirty="0">
                <a:solidFill>
                  <a:schemeClr val="tx2"/>
                </a:solidFill>
              </a:rPr>
              <a:t>For breastfeeding women </a:t>
            </a:r>
            <a:r>
              <a:rPr lang="en-US" sz="2000" dirty="0"/>
              <a:t>only: </a:t>
            </a:r>
            <a:r>
              <a:rPr lang="en-US" sz="2000" b="1" dirty="0">
                <a:solidFill>
                  <a:schemeClr val="tx2"/>
                </a:solidFill>
              </a:rPr>
              <a:t>Any</a:t>
            </a:r>
            <a:r>
              <a:rPr lang="en-US" sz="2000" dirty="0"/>
              <a:t> marijuana use in any form </a:t>
            </a:r>
          </a:p>
        </p:txBody>
      </p:sp>
    </p:spTree>
    <p:custDataLst>
      <p:tags r:id="rId1"/>
    </p:custDataLst>
    <p:extLst>
      <p:ext uri="{BB962C8B-B14F-4D97-AF65-F5344CB8AC3E}">
        <p14:creationId xmlns:p14="http://schemas.microsoft.com/office/powerpoint/2010/main" val="1347815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FFE6-4519-4E1B-8FA7-6F2E870E6A08}"/>
              </a:ext>
            </a:extLst>
          </p:cNvPr>
          <p:cNvSpPr>
            <a:spLocks noGrp="1"/>
          </p:cNvSpPr>
          <p:nvPr>
            <p:ph type="title"/>
          </p:nvPr>
        </p:nvSpPr>
        <p:spPr>
          <a:xfrm>
            <a:off x="2013994" y="392479"/>
            <a:ext cx="8931509" cy="1371600"/>
          </a:xfrm>
        </p:spPr>
        <p:txBody>
          <a:bodyPr>
            <a:normAutofit/>
          </a:bodyPr>
          <a:lstStyle/>
          <a:p>
            <a:r>
              <a:rPr lang="en-US" sz="4400" dirty="0">
                <a:solidFill>
                  <a:schemeClr val="tx2"/>
                </a:solidFill>
              </a:rPr>
              <a:t>Resources for participants…</a:t>
            </a:r>
          </a:p>
        </p:txBody>
      </p:sp>
      <p:pic>
        <p:nvPicPr>
          <p:cNvPr id="5" name="Content Placeholder 4">
            <a:extLst>
              <a:ext uri="{FF2B5EF4-FFF2-40B4-BE49-F238E27FC236}">
                <a16:creationId xmlns:a16="http://schemas.microsoft.com/office/drawing/2014/main" id="{4D5EE162-7739-49CE-8856-7DC63C47050C}"/>
              </a:ext>
            </a:extLst>
          </p:cNvPr>
          <p:cNvPicPr>
            <a:picLocks noGrp="1" noChangeAspect="1"/>
          </p:cNvPicPr>
          <p:nvPr>
            <p:ph idx="1"/>
          </p:nvPr>
        </p:nvPicPr>
        <p:blipFill>
          <a:blip r:embed="rId3"/>
          <a:stretch>
            <a:fillRect/>
          </a:stretch>
        </p:blipFill>
        <p:spPr>
          <a:xfrm>
            <a:off x="1066800" y="3091654"/>
            <a:ext cx="2532772" cy="3123752"/>
          </a:xfrm>
          <a:ln w="38100">
            <a:solidFill>
              <a:schemeClr val="bg1">
                <a:lumMod val="65000"/>
              </a:schemeClr>
            </a:solidFill>
          </a:ln>
        </p:spPr>
      </p:pic>
      <p:pic>
        <p:nvPicPr>
          <p:cNvPr id="7" name="Picture 6">
            <a:extLst>
              <a:ext uri="{FF2B5EF4-FFF2-40B4-BE49-F238E27FC236}">
                <a16:creationId xmlns:a16="http://schemas.microsoft.com/office/drawing/2014/main" id="{1C989757-EDCE-4DE1-9034-64864F3A1FAD}"/>
              </a:ext>
            </a:extLst>
          </p:cNvPr>
          <p:cNvPicPr>
            <a:picLocks noChangeAspect="1"/>
          </p:cNvPicPr>
          <p:nvPr/>
        </p:nvPicPr>
        <p:blipFill>
          <a:blip r:embed="rId4"/>
          <a:stretch>
            <a:fillRect/>
          </a:stretch>
        </p:blipFill>
        <p:spPr>
          <a:xfrm>
            <a:off x="4922292" y="3091654"/>
            <a:ext cx="2532772" cy="3123752"/>
          </a:xfrm>
          <a:prstGeom prst="rect">
            <a:avLst/>
          </a:prstGeom>
          <a:ln w="38100">
            <a:solidFill>
              <a:schemeClr val="bg1">
                <a:lumMod val="65000"/>
              </a:schemeClr>
            </a:solidFill>
          </a:ln>
        </p:spPr>
      </p:pic>
      <p:pic>
        <p:nvPicPr>
          <p:cNvPr id="9" name="Picture 8">
            <a:extLst>
              <a:ext uri="{FF2B5EF4-FFF2-40B4-BE49-F238E27FC236}">
                <a16:creationId xmlns:a16="http://schemas.microsoft.com/office/drawing/2014/main" id="{9FCF6ACE-9B2D-4320-9C87-089E51F6AE3F}"/>
              </a:ext>
            </a:extLst>
          </p:cNvPr>
          <p:cNvPicPr>
            <a:picLocks noChangeAspect="1"/>
          </p:cNvPicPr>
          <p:nvPr/>
        </p:nvPicPr>
        <p:blipFill>
          <a:blip r:embed="rId5"/>
          <a:stretch>
            <a:fillRect/>
          </a:stretch>
        </p:blipFill>
        <p:spPr>
          <a:xfrm>
            <a:off x="8592430" y="2805456"/>
            <a:ext cx="2219325" cy="3409950"/>
          </a:xfrm>
          <a:prstGeom prst="rect">
            <a:avLst/>
          </a:prstGeom>
          <a:ln w="38100">
            <a:solidFill>
              <a:schemeClr val="bg1">
                <a:lumMod val="65000"/>
              </a:schemeClr>
            </a:solidFill>
          </a:ln>
        </p:spPr>
      </p:pic>
      <p:sp>
        <p:nvSpPr>
          <p:cNvPr id="12" name="TextBox 11">
            <a:extLst>
              <a:ext uri="{FF2B5EF4-FFF2-40B4-BE49-F238E27FC236}">
                <a16:creationId xmlns:a16="http://schemas.microsoft.com/office/drawing/2014/main" id="{64E5FB73-2BF4-4D1C-A7C5-1B89E9B044D3}"/>
              </a:ext>
            </a:extLst>
          </p:cNvPr>
          <p:cNvSpPr txBox="1"/>
          <p:nvPr/>
        </p:nvSpPr>
        <p:spPr>
          <a:xfrm>
            <a:off x="887104" y="1764079"/>
            <a:ext cx="10959152" cy="707886"/>
          </a:xfrm>
          <a:prstGeom prst="rect">
            <a:avLst/>
          </a:prstGeom>
          <a:noFill/>
        </p:spPr>
        <p:txBody>
          <a:bodyPr wrap="square" rtlCol="0">
            <a:spAutoFit/>
          </a:bodyPr>
          <a:lstStyle/>
          <a:p>
            <a:r>
              <a:rPr lang="en-US" sz="2000" dirty="0"/>
              <a:t>All women participants need to be given information on risks associated with drug or alcohol use. These handouts are available through Shopify:</a:t>
            </a:r>
          </a:p>
        </p:txBody>
      </p:sp>
      <p:pic>
        <p:nvPicPr>
          <p:cNvPr id="10" name="Picture 9">
            <a:extLst>
              <a:ext uri="{FF2B5EF4-FFF2-40B4-BE49-F238E27FC236}">
                <a16:creationId xmlns:a16="http://schemas.microsoft.com/office/drawing/2014/main" id="{EFB42723-382E-47A5-AF1D-21F7C33685C1}"/>
              </a:ext>
            </a:extLst>
          </p:cNvPr>
          <p:cNvPicPr>
            <a:picLocks noChangeAspect="1"/>
          </p:cNvPicPr>
          <p:nvPr/>
        </p:nvPicPr>
        <p:blipFill>
          <a:blip r:embed="rId6"/>
          <a:stretch>
            <a:fillRect/>
          </a:stretch>
        </p:blipFill>
        <p:spPr>
          <a:xfrm>
            <a:off x="925212" y="730186"/>
            <a:ext cx="1088781" cy="858454"/>
          </a:xfrm>
          <a:prstGeom prst="rect">
            <a:avLst/>
          </a:prstGeom>
          <a:ln w="38100">
            <a:solidFill>
              <a:schemeClr val="bg1"/>
            </a:solidFill>
          </a:ln>
        </p:spPr>
      </p:pic>
    </p:spTree>
    <p:custDataLst>
      <p:tags r:id="rId1"/>
    </p:custDataLst>
    <p:extLst>
      <p:ext uri="{BB962C8B-B14F-4D97-AF65-F5344CB8AC3E}">
        <p14:creationId xmlns:p14="http://schemas.microsoft.com/office/powerpoint/2010/main" val="2347834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91D-F49D-4157-BB68-707B037D0F46}"/>
              </a:ext>
            </a:extLst>
          </p:cNvPr>
          <p:cNvSpPr>
            <a:spLocks noGrp="1"/>
          </p:cNvSpPr>
          <p:nvPr>
            <p:ph type="title"/>
          </p:nvPr>
        </p:nvSpPr>
        <p:spPr>
          <a:xfrm>
            <a:off x="2106591" y="616662"/>
            <a:ext cx="8891229" cy="1371600"/>
          </a:xfrm>
        </p:spPr>
        <p:txBody>
          <a:bodyPr>
            <a:normAutofit/>
          </a:bodyPr>
          <a:lstStyle/>
          <a:p>
            <a:r>
              <a:rPr lang="en-US" sz="4400" dirty="0">
                <a:solidFill>
                  <a:schemeClr val="tx2"/>
                </a:solidFill>
              </a:rPr>
              <a:t>Resources for participants…</a:t>
            </a:r>
          </a:p>
        </p:txBody>
      </p:sp>
      <p:sp>
        <p:nvSpPr>
          <p:cNvPr id="3" name="Content Placeholder 2">
            <a:extLst>
              <a:ext uri="{FF2B5EF4-FFF2-40B4-BE49-F238E27FC236}">
                <a16:creationId xmlns:a16="http://schemas.microsoft.com/office/drawing/2014/main" id="{9B1ECB1A-34A6-44D8-8CF5-87765FFE71DC}"/>
              </a:ext>
            </a:extLst>
          </p:cNvPr>
          <p:cNvSpPr>
            <a:spLocks noGrp="1"/>
          </p:cNvSpPr>
          <p:nvPr>
            <p:ph idx="1"/>
          </p:nvPr>
        </p:nvSpPr>
        <p:spPr>
          <a:xfrm>
            <a:off x="939421" y="1988262"/>
            <a:ext cx="5279409" cy="3931920"/>
          </a:xfrm>
        </p:spPr>
        <p:txBody>
          <a:bodyPr/>
          <a:lstStyle/>
          <a:p>
            <a:pPr marL="0" indent="0">
              <a:buNone/>
            </a:pPr>
            <a:r>
              <a:rPr lang="en-US" sz="2000" dirty="0"/>
              <a:t>This USDA handout is available through WIC Works and could be used to offer information to women about the risks of smoking, drug and alcohol use.</a:t>
            </a:r>
          </a:p>
          <a:p>
            <a:pPr marL="0" indent="0">
              <a:buNone/>
            </a:pPr>
            <a:endParaRPr lang="en-US" sz="2200" dirty="0"/>
          </a:p>
          <a:p>
            <a:r>
              <a:rPr lang="en-US" dirty="0">
                <a:hlinkClick r:id="rId3"/>
              </a:rPr>
              <a:t>https://wicworks.fns.usda.gov/resources/give-your-baby-healthy-start-tips-pregnant-women-and-new-mothers</a:t>
            </a:r>
            <a:endParaRPr lang="en-US" dirty="0"/>
          </a:p>
          <a:p>
            <a:endParaRPr lang="en-US" dirty="0"/>
          </a:p>
        </p:txBody>
      </p:sp>
      <p:pic>
        <p:nvPicPr>
          <p:cNvPr id="4" name="Picture Placeholder 5">
            <a:extLst>
              <a:ext uri="{FF2B5EF4-FFF2-40B4-BE49-F238E27FC236}">
                <a16:creationId xmlns:a16="http://schemas.microsoft.com/office/drawing/2014/main" id="{20E0586B-87B7-415F-AF33-D8AB0D9D9A68}"/>
              </a:ext>
            </a:extLst>
          </p:cNvPr>
          <p:cNvPicPr>
            <a:picLocks noChangeAspect="1"/>
          </p:cNvPicPr>
          <p:nvPr/>
        </p:nvPicPr>
        <p:blipFill>
          <a:blip r:embed="rId4"/>
          <a:srcRect l="5417" r="5417"/>
          <a:stretch>
            <a:fillRect/>
          </a:stretch>
        </p:blipFill>
        <p:spPr>
          <a:xfrm>
            <a:off x="6537277" y="1923572"/>
            <a:ext cx="5174777" cy="4061301"/>
          </a:xfrm>
          <a:prstGeom prst="rect">
            <a:avLst/>
          </a:prstGeom>
          <a:ln w="38100">
            <a:solidFill>
              <a:schemeClr val="bg1">
                <a:lumMod val="65000"/>
              </a:schemeClr>
            </a:solidFill>
          </a:ln>
        </p:spPr>
      </p:pic>
      <p:pic>
        <p:nvPicPr>
          <p:cNvPr id="6" name="Picture 5">
            <a:extLst>
              <a:ext uri="{FF2B5EF4-FFF2-40B4-BE49-F238E27FC236}">
                <a16:creationId xmlns:a16="http://schemas.microsoft.com/office/drawing/2014/main" id="{CE801994-CA51-48E7-AC87-AB5B7D93A476}"/>
              </a:ext>
            </a:extLst>
          </p:cNvPr>
          <p:cNvPicPr>
            <a:picLocks noChangeAspect="1"/>
          </p:cNvPicPr>
          <p:nvPr/>
        </p:nvPicPr>
        <p:blipFill>
          <a:blip r:embed="rId5"/>
          <a:stretch>
            <a:fillRect/>
          </a:stretch>
        </p:blipFill>
        <p:spPr>
          <a:xfrm>
            <a:off x="939421" y="873235"/>
            <a:ext cx="1088781" cy="858454"/>
          </a:xfrm>
          <a:prstGeom prst="rect">
            <a:avLst/>
          </a:prstGeom>
          <a:ln w="38100">
            <a:solidFill>
              <a:schemeClr val="bg1"/>
            </a:solidFill>
          </a:ln>
        </p:spPr>
      </p:pic>
    </p:spTree>
    <p:custDataLst>
      <p:tags r:id="rId1"/>
    </p:custDataLst>
    <p:extLst>
      <p:ext uri="{BB962C8B-B14F-4D97-AF65-F5344CB8AC3E}">
        <p14:creationId xmlns:p14="http://schemas.microsoft.com/office/powerpoint/2010/main" val="3596310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7517-7E93-4E1F-A55D-E32AE2683B43}"/>
              </a:ext>
            </a:extLst>
          </p:cNvPr>
          <p:cNvSpPr>
            <a:spLocks noGrp="1"/>
          </p:cNvSpPr>
          <p:nvPr>
            <p:ph type="title"/>
          </p:nvPr>
        </p:nvSpPr>
        <p:spPr>
          <a:xfrm>
            <a:off x="6509858" y="498277"/>
            <a:ext cx="4938431" cy="3787119"/>
          </a:xfrm>
        </p:spPr>
        <p:txBody>
          <a:bodyPr>
            <a:normAutofit fontScale="90000"/>
          </a:bodyPr>
          <a:lstStyle/>
          <a:p>
            <a:r>
              <a:rPr lang="en-US" sz="4000" dirty="0"/>
              <a:t>    	Before   		beginning…</a:t>
            </a:r>
            <a:br>
              <a:rPr lang="en-US" sz="4000" dirty="0"/>
            </a:br>
            <a:br>
              <a:rPr lang="en-US" sz="4000" dirty="0"/>
            </a:br>
            <a:r>
              <a:rPr lang="en-US" sz="4900" dirty="0">
                <a:solidFill>
                  <a:schemeClr val="tx2"/>
                </a:solidFill>
              </a:rPr>
              <a:t>Check out this resource on the Oregon WIC website! </a:t>
            </a:r>
          </a:p>
        </p:txBody>
      </p:sp>
      <p:sp>
        <p:nvSpPr>
          <p:cNvPr id="9" name="Content Placeholder 8">
            <a:extLst>
              <a:ext uri="{FF2B5EF4-FFF2-40B4-BE49-F238E27FC236}">
                <a16:creationId xmlns:a16="http://schemas.microsoft.com/office/drawing/2014/main" id="{B87D154F-D924-47E1-B072-D1DC651BB414}"/>
              </a:ext>
            </a:extLst>
          </p:cNvPr>
          <p:cNvSpPr>
            <a:spLocks noGrp="1"/>
          </p:cNvSpPr>
          <p:nvPr>
            <p:ph idx="1"/>
          </p:nvPr>
        </p:nvSpPr>
        <p:spPr>
          <a:xfrm>
            <a:off x="6385725" y="4507550"/>
            <a:ext cx="4938431" cy="1852172"/>
          </a:xfrm>
        </p:spPr>
        <p:txBody>
          <a:bodyPr>
            <a:noAutofit/>
          </a:bodyPr>
          <a:lstStyle/>
          <a:p>
            <a:r>
              <a:rPr lang="en-US" sz="2200" dirty="0"/>
              <a:t>On the bottom of the </a:t>
            </a:r>
            <a:r>
              <a:rPr lang="en-US" sz="2200" dirty="0">
                <a:hlinkClick r:id="rId4"/>
              </a:rPr>
              <a:t>training module website </a:t>
            </a:r>
            <a:r>
              <a:rPr lang="en-US" sz="2200" dirty="0"/>
              <a:t>there is a table that allows you to quickly search for risk information sheets</a:t>
            </a:r>
          </a:p>
          <a:p>
            <a:endParaRPr lang="en-US" sz="2200" dirty="0"/>
          </a:p>
        </p:txBody>
      </p:sp>
      <p:pic>
        <p:nvPicPr>
          <p:cNvPr id="7" name="Content Placeholder 3">
            <a:extLst>
              <a:ext uri="{FF2B5EF4-FFF2-40B4-BE49-F238E27FC236}">
                <a16:creationId xmlns:a16="http://schemas.microsoft.com/office/drawing/2014/main" id="{8780D94F-56BF-4C35-A765-F36B5AEF09D4}"/>
              </a:ext>
            </a:extLst>
          </p:cNvPr>
          <p:cNvPicPr>
            <a:picLocks noChangeAspect="1"/>
          </p:cNvPicPr>
          <p:nvPr/>
        </p:nvPicPr>
        <p:blipFill rotWithShape="1">
          <a:blip r:embed="rId5"/>
          <a:srcRect l="3450" r="32454"/>
          <a:stretch/>
        </p:blipFill>
        <p:spPr>
          <a:xfrm>
            <a:off x="407432" y="419292"/>
            <a:ext cx="5522976" cy="6053328"/>
          </a:xfrm>
          <a:prstGeom prst="rect">
            <a:avLst/>
          </a:prstGeom>
        </p:spPr>
      </p:pic>
      <p:pic>
        <p:nvPicPr>
          <p:cNvPr id="5" name="Picture 4">
            <a:extLst>
              <a:ext uri="{FF2B5EF4-FFF2-40B4-BE49-F238E27FC236}">
                <a16:creationId xmlns:a16="http://schemas.microsoft.com/office/drawing/2014/main" id="{28FB2457-4819-4D99-8024-6923A4C66F0E}"/>
              </a:ext>
            </a:extLst>
          </p:cNvPr>
          <p:cNvPicPr>
            <a:picLocks noChangeAspect="1"/>
          </p:cNvPicPr>
          <p:nvPr/>
        </p:nvPicPr>
        <p:blipFill>
          <a:blip r:embed="rId6"/>
          <a:stretch>
            <a:fillRect/>
          </a:stretch>
        </p:blipFill>
        <p:spPr>
          <a:xfrm>
            <a:off x="6261594" y="498277"/>
            <a:ext cx="1050672" cy="828407"/>
          </a:xfrm>
          <a:prstGeom prst="rect">
            <a:avLst/>
          </a:prstGeom>
          <a:ln w="38100">
            <a:solidFill>
              <a:schemeClr val="bg1"/>
            </a:solidFill>
          </a:ln>
        </p:spPr>
      </p:pic>
    </p:spTree>
    <p:custDataLst>
      <p:tags r:id="rId1"/>
    </p:custDataLst>
    <p:extLst>
      <p:ext uri="{BB962C8B-B14F-4D97-AF65-F5344CB8AC3E}">
        <p14:creationId xmlns:p14="http://schemas.microsoft.com/office/powerpoint/2010/main" val="306306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D51C-5825-4BB7-9247-41CD92204522}"/>
              </a:ext>
            </a:extLst>
          </p:cNvPr>
          <p:cNvSpPr>
            <a:spLocks noGrp="1"/>
          </p:cNvSpPr>
          <p:nvPr>
            <p:ph type="title"/>
          </p:nvPr>
        </p:nvSpPr>
        <p:spPr>
          <a:xfrm>
            <a:off x="2453833" y="642594"/>
            <a:ext cx="8671367" cy="1371600"/>
          </a:xfrm>
        </p:spPr>
        <p:txBody>
          <a:bodyPr>
            <a:normAutofit/>
          </a:bodyPr>
          <a:lstStyle/>
          <a:p>
            <a:r>
              <a:rPr lang="en-US" sz="4400" dirty="0">
                <a:solidFill>
                  <a:schemeClr val="tx2"/>
                </a:solidFill>
              </a:rPr>
              <a:t>Resource for WIC staff…</a:t>
            </a:r>
          </a:p>
        </p:txBody>
      </p:sp>
      <p:sp>
        <p:nvSpPr>
          <p:cNvPr id="3" name="Content Placeholder 2">
            <a:extLst>
              <a:ext uri="{FF2B5EF4-FFF2-40B4-BE49-F238E27FC236}">
                <a16:creationId xmlns:a16="http://schemas.microsoft.com/office/drawing/2014/main" id="{C649D645-FBBB-4A13-9809-5D9E9C78E642}"/>
              </a:ext>
            </a:extLst>
          </p:cNvPr>
          <p:cNvSpPr>
            <a:spLocks noGrp="1"/>
          </p:cNvSpPr>
          <p:nvPr>
            <p:ph idx="1"/>
          </p:nvPr>
        </p:nvSpPr>
        <p:spPr>
          <a:xfrm>
            <a:off x="1066800" y="2103120"/>
            <a:ext cx="6275696" cy="3931920"/>
          </a:xfrm>
        </p:spPr>
        <p:txBody>
          <a:bodyPr/>
          <a:lstStyle/>
          <a:p>
            <a:pPr marL="0" indent="0">
              <a:buNone/>
            </a:pPr>
            <a:r>
              <a:rPr lang="en-US" sz="2000" dirty="0"/>
              <a:t>This staff resource on substance use screening, education and referrals is available from FNS/USDA through WIC Works.</a:t>
            </a:r>
          </a:p>
          <a:p>
            <a:pPr marL="0" indent="0">
              <a:buNone/>
            </a:pPr>
            <a:r>
              <a:rPr lang="en-US" sz="2000" dirty="0"/>
              <a:t> </a:t>
            </a:r>
          </a:p>
          <a:p>
            <a:pPr marL="0" indent="0">
              <a:buNone/>
            </a:pPr>
            <a:r>
              <a:rPr lang="en-US" dirty="0">
                <a:hlinkClick r:id="rId3"/>
              </a:rPr>
              <a:t>https://wicworks.fns.usda.gov/resources/wic-substance-use-prevention-guide</a:t>
            </a:r>
            <a:endParaRPr lang="en-US" dirty="0"/>
          </a:p>
          <a:p>
            <a:pPr marL="0" indent="0">
              <a:buNone/>
            </a:pPr>
            <a:endParaRPr lang="en-US" dirty="0"/>
          </a:p>
        </p:txBody>
      </p:sp>
      <p:pic>
        <p:nvPicPr>
          <p:cNvPr id="4" name="Picture 3">
            <a:extLst>
              <a:ext uri="{FF2B5EF4-FFF2-40B4-BE49-F238E27FC236}">
                <a16:creationId xmlns:a16="http://schemas.microsoft.com/office/drawing/2014/main" id="{978F9C09-D573-488F-A4FF-4F226A4BB6D2}"/>
              </a:ext>
            </a:extLst>
          </p:cNvPr>
          <p:cNvPicPr>
            <a:picLocks noChangeAspect="1"/>
          </p:cNvPicPr>
          <p:nvPr/>
        </p:nvPicPr>
        <p:blipFill>
          <a:blip r:embed="rId4"/>
          <a:stretch>
            <a:fillRect/>
          </a:stretch>
        </p:blipFill>
        <p:spPr>
          <a:xfrm>
            <a:off x="8061123" y="1752848"/>
            <a:ext cx="3580366" cy="4633415"/>
          </a:xfrm>
          <a:prstGeom prst="rect">
            <a:avLst/>
          </a:prstGeom>
          <a:ln w="38100">
            <a:solidFill>
              <a:schemeClr val="bg1">
                <a:lumMod val="50000"/>
              </a:schemeClr>
            </a:solidFill>
          </a:ln>
        </p:spPr>
      </p:pic>
      <p:pic>
        <p:nvPicPr>
          <p:cNvPr id="7" name="Picture 6">
            <a:extLst>
              <a:ext uri="{FF2B5EF4-FFF2-40B4-BE49-F238E27FC236}">
                <a16:creationId xmlns:a16="http://schemas.microsoft.com/office/drawing/2014/main" id="{A74A5C69-8F63-40B1-9D71-799000A69B44}"/>
              </a:ext>
            </a:extLst>
          </p:cNvPr>
          <p:cNvPicPr>
            <a:picLocks noChangeAspect="1"/>
          </p:cNvPicPr>
          <p:nvPr/>
        </p:nvPicPr>
        <p:blipFill>
          <a:blip r:embed="rId5"/>
          <a:stretch>
            <a:fillRect/>
          </a:stretch>
        </p:blipFill>
        <p:spPr>
          <a:xfrm>
            <a:off x="1257088" y="927196"/>
            <a:ext cx="1088781" cy="858454"/>
          </a:xfrm>
          <a:prstGeom prst="rect">
            <a:avLst/>
          </a:prstGeom>
          <a:ln w="38100">
            <a:solidFill>
              <a:schemeClr val="bg1"/>
            </a:solidFill>
          </a:ln>
        </p:spPr>
      </p:pic>
    </p:spTree>
    <p:custDataLst>
      <p:tags r:id="rId1"/>
    </p:custDataLst>
    <p:extLst>
      <p:ext uri="{BB962C8B-B14F-4D97-AF65-F5344CB8AC3E}">
        <p14:creationId xmlns:p14="http://schemas.microsoft.com/office/powerpoint/2010/main" val="827255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BBFBF-B4D0-48AD-9276-197330FF5672}"/>
              </a:ext>
            </a:extLst>
          </p:cNvPr>
          <p:cNvSpPr>
            <a:spLocks noGrp="1"/>
          </p:cNvSpPr>
          <p:nvPr>
            <p:ph type="title"/>
          </p:nvPr>
        </p:nvSpPr>
        <p:spPr>
          <a:xfrm>
            <a:off x="7025678" y="727628"/>
            <a:ext cx="3895639" cy="1645920"/>
          </a:xfrm>
        </p:spPr>
        <p:txBody>
          <a:bodyPr>
            <a:normAutofit/>
          </a:bodyPr>
          <a:lstStyle/>
          <a:p>
            <a:r>
              <a:rPr lang="en-US" sz="4400" dirty="0">
                <a:solidFill>
                  <a:schemeClr val="tx2"/>
                </a:solidFill>
              </a:rPr>
              <a:t>If this risk is assigned…</a:t>
            </a:r>
          </a:p>
        </p:txBody>
      </p:sp>
      <p:sp>
        <p:nvSpPr>
          <p:cNvPr id="16" name="Rectangle 15">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8" name="Rectangle 17">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7" name="Picture 6">
            <a:extLst>
              <a:ext uri="{FF2B5EF4-FFF2-40B4-BE49-F238E27FC236}">
                <a16:creationId xmlns:a16="http://schemas.microsoft.com/office/drawing/2014/main" id="{BFC8EDC1-1343-4C2F-B48C-6DDBB91535CA}"/>
              </a:ext>
            </a:extLst>
          </p:cNvPr>
          <p:cNvPicPr>
            <a:picLocks noChangeAspect="1"/>
          </p:cNvPicPr>
          <p:nvPr/>
        </p:nvPicPr>
        <p:blipFill rotWithShape="1">
          <a:blip r:embed="rId3"/>
          <a:srcRect t="3190" r="-2" b="-2"/>
          <a:stretch/>
        </p:blipFill>
        <p:spPr>
          <a:xfrm rot="16200000">
            <a:off x="1182733" y="1995330"/>
            <a:ext cx="4457005" cy="2880148"/>
          </a:xfrm>
          <a:prstGeom prst="rect">
            <a:avLst/>
          </a:prstGeom>
        </p:spPr>
      </p:pic>
      <p:sp>
        <p:nvSpPr>
          <p:cNvPr id="3" name="Content Placeholder 2">
            <a:extLst>
              <a:ext uri="{FF2B5EF4-FFF2-40B4-BE49-F238E27FC236}">
                <a16:creationId xmlns:a16="http://schemas.microsoft.com/office/drawing/2014/main" id="{CEE0598F-EEC1-44C4-A005-45207533EB9E}"/>
              </a:ext>
            </a:extLst>
          </p:cNvPr>
          <p:cNvSpPr>
            <a:spLocks noGrp="1"/>
          </p:cNvSpPr>
          <p:nvPr>
            <p:ph idx="1"/>
          </p:nvPr>
        </p:nvSpPr>
        <p:spPr>
          <a:xfrm>
            <a:off x="6400800" y="2373547"/>
            <a:ext cx="5473156" cy="3496120"/>
          </a:xfrm>
        </p:spPr>
        <p:txBody>
          <a:bodyPr>
            <a:normAutofit/>
          </a:bodyPr>
          <a:lstStyle/>
          <a:p>
            <a:endParaRPr lang="en-US" dirty="0"/>
          </a:p>
          <a:p>
            <a:r>
              <a:rPr lang="en-US" sz="2000" dirty="0"/>
              <a:t>Provide referrals for professional assessment and treatment. Document all referrals in TWIST.</a:t>
            </a:r>
          </a:p>
          <a:p>
            <a:endParaRPr lang="en-US" sz="2000" dirty="0"/>
          </a:p>
          <a:p>
            <a:r>
              <a:rPr lang="en-US" sz="2000" dirty="0"/>
              <a:t>Talk with women about improving health and nutrition. Concern for a child’s health and the desire to be a good parent can be powerful motivation to reduce or stop substance use. </a:t>
            </a:r>
          </a:p>
          <a:p>
            <a:endParaRPr lang="en-US" dirty="0"/>
          </a:p>
          <a:p>
            <a:endParaRPr lang="en-US" dirty="0"/>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3071519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7951-439C-40C7-80BB-D8CDB39505EE}"/>
              </a:ext>
            </a:extLst>
          </p:cNvPr>
          <p:cNvSpPr>
            <a:spLocks noGrp="1"/>
          </p:cNvSpPr>
          <p:nvPr>
            <p:ph type="title"/>
          </p:nvPr>
        </p:nvSpPr>
        <p:spPr>
          <a:xfrm>
            <a:off x="6579450" y="727627"/>
            <a:ext cx="4957553" cy="1645920"/>
          </a:xfrm>
        </p:spPr>
        <p:txBody>
          <a:bodyPr>
            <a:normAutofit/>
          </a:bodyPr>
          <a:lstStyle/>
          <a:p>
            <a:r>
              <a:rPr lang="en-US" sz="4400" dirty="0">
                <a:solidFill>
                  <a:schemeClr val="tx2"/>
                </a:solidFill>
              </a:rPr>
              <a:t>Let’s talk about…</a:t>
            </a:r>
          </a:p>
        </p:txBody>
      </p:sp>
      <p:sp>
        <p:nvSpPr>
          <p:cNvPr id="15" name="Rectangle 14">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7" name="Rectangle 16">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5" name="Picture 4">
            <a:extLst>
              <a:ext uri="{FF2B5EF4-FFF2-40B4-BE49-F238E27FC236}">
                <a16:creationId xmlns:a16="http://schemas.microsoft.com/office/drawing/2014/main" id="{7B262062-0A20-4893-BA6B-7EEB33EAE312}"/>
              </a:ext>
            </a:extLst>
          </p:cNvPr>
          <p:cNvPicPr>
            <a:picLocks noChangeAspect="1"/>
          </p:cNvPicPr>
          <p:nvPr/>
        </p:nvPicPr>
        <p:blipFill rotWithShape="1">
          <a:blip r:embed="rId3"/>
          <a:srcRect t="3190" r="-2" b="-2"/>
          <a:stretch/>
        </p:blipFill>
        <p:spPr>
          <a:xfrm rot="16200000">
            <a:off x="1182733" y="1995330"/>
            <a:ext cx="4457005" cy="2880148"/>
          </a:xfrm>
          <a:prstGeom prst="rect">
            <a:avLst/>
          </a:prstGeom>
        </p:spPr>
      </p:pic>
      <p:sp>
        <p:nvSpPr>
          <p:cNvPr id="3" name="Content Placeholder 2">
            <a:extLst>
              <a:ext uri="{FF2B5EF4-FFF2-40B4-BE49-F238E27FC236}">
                <a16:creationId xmlns:a16="http://schemas.microsoft.com/office/drawing/2014/main" id="{87982D31-66EA-47B8-BBC7-3467811EA7FF}"/>
              </a:ext>
            </a:extLst>
          </p:cNvPr>
          <p:cNvSpPr>
            <a:spLocks noGrp="1"/>
          </p:cNvSpPr>
          <p:nvPr>
            <p:ph idx="1"/>
          </p:nvPr>
        </p:nvSpPr>
        <p:spPr>
          <a:xfrm>
            <a:off x="6579450" y="2210765"/>
            <a:ext cx="4957554" cy="3824274"/>
          </a:xfrm>
        </p:spPr>
        <p:txBody>
          <a:bodyPr>
            <a:normAutofit/>
          </a:bodyPr>
          <a:lstStyle/>
          <a:p>
            <a:r>
              <a:rPr lang="en-US" sz="2000" dirty="0"/>
              <a:t>What types of substance use do you hear about in your clinic?</a:t>
            </a:r>
          </a:p>
          <a:p>
            <a:endParaRPr lang="en-US" sz="2000" dirty="0"/>
          </a:p>
          <a:p>
            <a:r>
              <a:rPr lang="en-US" sz="2000" dirty="0"/>
              <a:t>How do you talk to women about their marijuana use?</a:t>
            </a:r>
          </a:p>
          <a:p>
            <a:endParaRPr lang="en-US" sz="2000" dirty="0"/>
          </a:p>
          <a:p>
            <a:r>
              <a:rPr lang="en-US" sz="2000" dirty="0"/>
              <a:t>What alcohol and drug use support groups or treatment programs do you have in your community?</a:t>
            </a:r>
          </a:p>
        </p:txBody>
      </p:sp>
    </p:spTree>
    <p:custDataLst>
      <p:tags r:id="rId1"/>
    </p:custDataLst>
    <p:extLst>
      <p:ext uri="{BB962C8B-B14F-4D97-AF65-F5344CB8AC3E}">
        <p14:creationId xmlns:p14="http://schemas.microsoft.com/office/powerpoint/2010/main" val="2270911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D5A13B0-5BC6-43C2-9CB2-E1017EF3B038}"/>
              </a:ext>
            </a:extLst>
          </p:cNvPr>
          <p:cNvSpPr>
            <a:spLocks noGrp="1"/>
          </p:cNvSpPr>
          <p:nvPr>
            <p:ph type="title"/>
          </p:nvPr>
        </p:nvSpPr>
        <p:spPr>
          <a:xfrm>
            <a:off x="618469" y="595840"/>
            <a:ext cx="6281928" cy="1394551"/>
          </a:xfrm>
        </p:spPr>
        <p:txBody>
          <a:bodyPr>
            <a:normAutofit/>
          </a:bodyPr>
          <a:lstStyle/>
          <a:p>
            <a:r>
              <a:rPr lang="en-US" sz="4400" dirty="0">
                <a:solidFill>
                  <a:schemeClr val="tx2"/>
                </a:solidFill>
              </a:rPr>
              <a:t>Discontinue Risk 501</a:t>
            </a:r>
            <a:br>
              <a:rPr lang="en-US" b="1" dirty="0"/>
            </a:br>
            <a:endParaRPr lang="en-US" b="1" dirty="0"/>
          </a:p>
        </p:txBody>
      </p:sp>
      <p:sp>
        <p:nvSpPr>
          <p:cNvPr id="3" name="Content Placeholder 2">
            <a:extLst>
              <a:ext uri="{FF2B5EF4-FFF2-40B4-BE49-F238E27FC236}">
                <a16:creationId xmlns:a16="http://schemas.microsoft.com/office/drawing/2014/main" id="{BE03128B-B261-44CA-8B90-1060E6421273}"/>
              </a:ext>
            </a:extLst>
          </p:cNvPr>
          <p:cNvSpPr>
            <a:spLocks noGrp="1"/>
          </p:cNvSpPr>
          <p:nvPr>
            <p:ph idx="1"/>
          </p:nvPr>
        </p:nvSpPr>
        <p:spPr>
          <a:xfrm>
            <a:off x="484632" y="1530860"/>
            <a:ext cx="7038912" cy="4800491"/>
          </a:xfrm>
        </p:spPr>
        <p:txBody>
          <a:bodyPr>
            <a:normAutofit/>
          </a:bodyPr>
          <a:lstStyle/>
          <a:p>
            <a:pPr>
              <a:lnSpc>
                <a:spcPct val="90000"/>
              </a:lnSpc>
            </a:pPr>
            <a:r>
              <a:rPr lang="en-US" sz="2000" b="1" dirty="0">
                <a:solidFill>
                  <a:schemeClr val="tx2"/>
                </a:solidFill>
              </a:rPr>
              <a:t>Risk 501 Possibility of Regression </a:t>
            </a:r>
            <a:r>
              <a:rPr lang="en-US" sz="2000" dirty="0"/>
              <a:t>was formerly called “Preventive Maintenance” and was used to continue WIC services when no risks were assigned during a certification but risks had been assigned in the past.  It could be used one time. </a:t>
            </a:r>
          </a:p>
          <a:p>
            <a:pPr>
              <a:lnSpc>
                <a:spcPct val="90000"/>
              </a:lnSpc>
            </a:pPr>
            <a:endParaRPr lang="en-US" sz="2000" dirty="0"/>
          </a:p>
          <a:p>
            <a:pPr>
              <a:lnSpc>
                <a:spcPct val="90000"/>
              </a:lnSpc>
            </a:pPr>
            <a:r>
              <a:rPr lang="en-US" sz="2000" dirty="0"/>
              <a:t>Risk 501 is being discontinued because the presumed eligibility risks achieve the same outcome.</a:t>
            </a:r>
          </a:p>
          <a:p>
            <a:pPr>
              <a:lnSpc>
                <a:spcPct val="90000"/>
              </a:lnSpc>
            </a:pPr>
            <a:endParaRPr lang="en-US" sz="2000" dirty="0"/>
          </a:p>
          <a:p>
            <a:pPr>
              <a:lnSpc>
                <a:spcPct val="90000"/>
              </a:lnSpc>
            </a:pPr>
            <a:r>
              <a:rPr lang="en-US" sz="2000" dirty="0"/>
              <a:t>Use </a:t>
            </a:r>
            <a:r>
              <a:rPr lang="en-US" sz="2000" b="1" dirty="0">
                <a:solidFill>
                  <a:schemeClr val="tx2"/>
                </a:solidFill>
              </a:rPr>
              <a:t>Risk 401 Presumed Dietary Eligibility for Women and Children 2 – 5 years </a:t>
            </a:r>
            <a:r>
              <a:rPr lang="en-US" sz="2000" dirty="0"/>
              <a:t>and</a:t>
            </a:r>
            <a:r>
              <a:rPr lang="en-US" sz="2000" b="1" dirty="0"/>
              <a:t> </a:t>
            </a:r>
            <a:r>
              <a:rPr lang="en-US" sz="2000" b="1" dirty="0">
                <a:solidFill>
                  <a:schemeClr val="tx2"/>
                </a:solidFill>
              </a:rPr>
              <a:t>Risk 428 Presumed Dietary Eligibility for Infants and Children 4 to 23 months </a:t>
            </a:r>
            <a:r>
              <a:rPr lang="en-US" sz="2000" dirty="0"/>
              <a:t>instead of Risk 501.</a:t>
            </a:r>
          </a:p>
          <a:p>
            <a:pPr marL="0" indent="0">
              <a:lnSpc>
                <a:spcPct val="90000"/>
              </a:lnSpc>
              <a:buNone/>
            </a:pPr>
            <a:endParaRPr lang="en-US" sz="1500" b="1" dirty="0"/>
          </a:p>
          <a:p>
            <a:pPr>
              <a:lnSpc>
                <a:spcPct val="90000"/>
              </a:lnSpc>
            </a:pPr>
            <a:endParaRPr lang="en-US" sz="1500" dirty="0"/>
          </a:p>
          <a:p>
            <a:pPr>
              <a:lnSpc>
                <a:spcPct val="90000"/>
              </a:lnSpc>
            </a:pPr>
            <a:endParaRPr lang="en-US" sz="1500" dirty="0"/>
          </a:p>
          <a:p>
            <a:pPr>
              <a:lnSpc>
                <a:spcPct val="90000"/>
              </a:lnSpc>
            </a:pPr>
            <a:endParaRPr lang="en-US" sz="1500" dirty="0"/>
          </a:p>
        </p:txBody>
      </p:sp>
      <p:pic>
        <p:nvPicPr>
          <p:cNvPr id="7" name="Picture 6">
            <a:extLst>
              <a:ext uri="{FF2B5EF4-FFF2-40B4-BE49-F238E27FC236}">
                <a16:creationId xmlns:a16="http://schemas.microsoft.com/office/drawing/2014/main" id="{2F1977BE-00A7-48CC-A047-A0A6C04E495D}"/>
              </a:ext>
            </a:extLst>
          </p:cNvPr>
          <p:cNvPicPr>
            <a:picLocks noChangeAspect="1"/>
          </p:cNvPicPr>
          <p:nvPr/>
        </p:nvPicPr>
        <p:blipFill rotWithShape="1">
          <a:blip r:embed="rId3"/>
          <a:srcRect r="2769" b="1"/>
          <a:stretch/>
        </p:blipFill>
        <p:spPr>
          <a:xfrm rot="16200000">
            <a:off x="7176312" y="1694490"/>
            <a:ext cx="5740914" cy="3321198"/>
          </a:xfrm>
          <a:prstGeom prst="rect">
            <a:avLst/>
          </a:prstGeom>
        </p:spPr>
      </p:pic>
    </p:spTree>
    <p:custDataLst>
      <p:tags r:id="rId1"/>
    </p:custDataLst>
    <p:extLst>
      <p:ext uri="{BB962C8B-B14F-4D97-AF65-F5344CB8AC3E}">
        <p14:creationId xmlns:p14="http://schemas.microsoft.com/office/powerpoint/2010/main" val="1972134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D5A13B0-5BC6-43C2-9CB2-E1017EF3B038}"/>
              </a:ext>
            </a:extLst>
          </p:cNvPr>
          <p:cNvSpPr>
            <a:spLocks noGrp="1"/>
          </p:cNvSpPr>
          <p:nvPr>
            <p:ph type="title"/>
          </p:nvPr>
        </p:nvSpPr>
        <p:spPr>
          <a:xfrm>
            <a:off x="718209" y="677317"/>
            <a:ext cx="6281928" cy="1744183"/>
          </a:xfrm>
        </p:spPr>
        <p:txBody>
          <a:bodyPr>
            <a:normAutofit fontScale="90000"/>
          </a:bodyPr>
          <a:lstStyle/>
          <a:p>
            <a:r>
              <a:rPr lang="en-US" sz="4400" dirty="0">
                <a:solidFill>
                  <a:schemeClr val="tx2"/>
                </a:solidFill>
              </a:rPr>
              <a:t>Use Risk 401 and Risk 428 instead of Risk 501</a:t>
            </a:r>
            <a:br>
              <a:rPr lang="en-US" sz="2300" dirty="0"/>
            </a:br>
            <a:br>
              <a:rPr lang="en-US" sz="2300" dirty="0"/>
            </a:br>
            <a:endParaRPr lang="en-US" sz="2300" dirty="0"/>
          </a:p>
        </p:txBody>
      </p:sp>
      <p:sp>
        <p:nvSpPr>
          <p:cNvPr id="3" name="Content Placeholder 2">
            <a:extLst>
              <a:ext uri="{FF2B5EF4-FFF2-40B4-BE49-F238E27FC236}">
                <a16:creationId xmlns:a16="http://schemas.microsoft.com/office/drawing/2014/main" id="{BE03128B-B261-44CA-8B90-1060E6421273}"/>
              </a:ext>
            </a:extLst>
          </p:cNvPr>
          <p:cNvSpPr>
            <a:spLocks noGrp="1"/>
          </p:cNvSpPr>
          <p:nvPr>
            <p:ph idx="1"/>
          </p:nvPr>
        </p:nvSpPr>
        <p:spPr>
          <a:xfrm>
            <a:off x="536216" y="2189814"/>
            <a:ext cx="7002683" cy="3648456"/>
          </a:xfrm>
        </p:spPr>
        <p:txBody>
          <a:bodyPr>
            <a:normAutofit/>
          </a:bodyPr>
          <a:lstStyle/>
          <a:p>
            <a:r>
              <a:rPr lang="en-US" sz="2000" b="1" dirty="0">
                <a:solidFill>
                  <a:schemeClr val="tx2"/>
                </a:solidFill>
              </a:rPr>
              <a:t>Risk 401 Presumed Dietary Eligibility for Women and Children 2 – 5 years</a:t>
            </a:r>
            <a:r>
              <a:rPr lang="en-US" sz="2000" dirty="0"/>
              <a:t> and  </a:t>
            </a:r>
            <a:r>
              <a:rPr lang="en-US" sz="2000" b="1" dirty="0">
                <a:solidFill>
                  <a:schemeClr val="tx2"/>
                </a:solidFill>
              </a:rPr>
              <a:t>Risk 428 Presumed Dietary Eligibility for Infants and Children 4 to 23 months</a:t>
            </a:r>
            <a:r>
              <a:rPr lang="en-US" sz="2000" dirty="0"/>
              <a:t> can be used when a full assessment has been completed and no other risks have been assigned during the certification. They can be used more than once. </a:t>
            </a:r>
          </a:p>
          <a:p>
            <a:endParaRPr lang="en-US" sz="2000" dirty="0"/>
          </a:p>
          <a:p>
            <a:r>
              <a:rPr lang="en-US" sz="2000" dirty="0"/>
              <a:t>These risks assure that efforts to improve and maintain nutrition status are supported in a way consistent with the preventive nature of the WIC Program.</a:t>
            </a:r>
          </a:p>
          <a:p>
            <a:endParaRPr lang="en-US" b="1"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1C25D576-F6ED-4BD3-BF95-6D980E15C992}"/>
              </a:ext>
            </a:extLst>
          </p:cNvPr>
          <p:cNvPicPr>
            <a:picLocks noChangeAspect="1"/>
          </p:cNvPicPr>
          <p:nvPr/>
        </p:nvPicPr>
        <p:blipFill rotWithShape="1">
          <a:blip r:embed="rId3"/>
          <a:srcRect r="2769" b="1"/>
          <a:stretch/>
        </p:blipFill>
        <p:spPr>
          <a:xfrm rot="16200000">
            <a:off x="7176312" y="1694490"/>
            <a:ext cx="5740914" cy="3321198"/>
          </a:xfrm>
          <a:prstGeom prst="rect">
            <a:avLst/>
          </a:prstGeom>
        </p:spPr>
      </p:pic>
    </p:spTree>
    <p:custDataLst>
      <p:tags r:id="rId1"/>
    </p:custDataLst>
    <p:extLst>
      <p:ext uri="{BB962C8B-B14F-4D97-AF65-F5344CB8AC3E}">
        <p14:creationId xmlns:p14="http://schemas.microsoft.com/office/powerpoint/2010/main" val="2165354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A405E03-869A-4033-B138-3C05ADB3C6BF}"/>
              </a:ext>
            </a:extLst>
          </p:cNvPr>
          <p:cNvSpPr>
            <a:spLocks noGrp="1"/>
          </p:cNvSpPr>
          <p:nvPr>
            <p:ph type="title"/>
          </p:nvPr>
        </p:nvSpPr>
        <p:spPr>
          <a:xfrm>
            <a:off x="1059993" y="648108"/>
            <a:ext cx="6281928" cy="1255655"/>
          </a:xfrm>
        </p:spPr>
        <p:txBody>
          <a:bodyPr>
            <a:normAutofit fontScale="90000"/>
          </a:bodyPr>
          <a:lstStyle/>
          <a:p>
            <a:br>
              <a:rPr lang="en-US" dirty="0"/>
            </a:br>
            <a:r>
              <a:rPr lang="en-US" sz="4900" dirty="0">
                <a:solidFill>
                  <a:schemeClr val="tx2"/>
                </a:solidFill>
              </a:rPr>
              <a:t>Discontinue Risk 703: Use Risk 902</a:t>
            </a:r>
          </a:p>
        </p:txBody>
      </p:sp>
      <p:sp>
        <p:nvSpPr>
          <p:cNvPr id="3" name="Content Placeholder 2">
            <a:extLst>
              <a:ext uri="{FF2B5EF4-FFF2-40B4-BE49-F238E27FC236}">
                <a16:creationId xmlns:a16="http://schemas.microsoft.com/office/drawing/2014/main" id="{52FAC32B-BD76-4D8C-8CFD-DDD979AD860D}"/>
              </a:ext>
            </a:extLst>
          </p:cNvPr>
          <p:cNvSpPr>
            <a:spLocks noGrp="1"/>
          </p:cNvSpPr>
          <p:nvPr>
            <p:ph idx="1"/>
          </p:nvPr>
        </p:nvSpPr>
        <p:spPr>
          <a:xfrm>
            <a:off x="868680" y="2386584"/>
            <a:ext cx="6281928" cy="3648456"/>
          </a:xfrm>
        </p:spPr>
        <p:txBody>
          <a:bodyPr>
            <a:normAutofit/>
          </a:bodyPr>
          <a:lstStyle/>
          <a:p>
            <a:r>
              <a:rPr lang="en-US" sz="2000" b="1" dirty="0">
                <a:solidFill>
                  <a:schemeClr val="tx2"/>
                </a:solidFill>
              </a:rPr>
              <a:t>Risk 703 Infant of Woman with Alcohol or Drug Use or Mental Retardation </a:t>
            </a:r>
            <a:r>
              <a:rPr lang="en-US" sz="2000" dirty="0"/>
              <a:t>has been discontinued as it repeats criteria included in </a:t>
            </a:r>
            <a:r>
              <a:rPr lang="en-US" sz="2000" b="1" dirty="0">
                <a:solidFill>
                  <a:schemeClr val="tx2"/>
                </a:solidFill>
              </a:rPr>
              <a:t>Risk 902</a:t>
            </a:r>
            <a:r>
              <a:rPr lang="en-US" sz="2000" dirty="0">
                <a:solidFill>
                  <a:schemeClr val="tx2"/>
                </a:solidFill>
              </a:rPr>
              <a:t>.</a:t>
            </a:r>
          </a:p>
          <a:p>
            <a:endParaRPr lang="en-US" sz="2000" dirty="0">
              <a:solidFill>
                <a:schemeClr val="tx2"/>
              </a:solidFill>
            </a:endParaRPr>
          </a:p>
          <a:p>
            <a:r>
              <a:rPr lang="en-US" sz="2000" dirty="0"/>
              <a:t>An infant previously assigned this risk can now be assigned </a:t>
            </a:r>
            <a:r>
              <a:rPr lang="en-US" sz="2000" b="1" dirty="0">
                <a:solidFill>
                  <a:schemeClr val="tx2"/>
                </a:solidFill>
              </a:rPr>
              <a:t>Risk 902 Woman or Infant/Child of Primary Caregiver with Limited Ability to Make Feeding Decisions and/or Prepare Food.</a:t>
            </a:r>
          </a:p>
          <a:p>
            <a:endParaRPr lang="en-US" dirty="0"/>
          </a:p>
          <a:p>
            <a:endParaRPr lang="en-US" dirty="0"/>
          </a:p>
          <a:p>
            <a:endParaRPr lang="en-US" dirty="0"/>
          </a:p>
          <a:p>
            <a:pPr marL="0" indent="0">
              <a:buNone/>
            </a:pPr>
            <a:endParaRPr lang="en-US" dirty="0"/>
          </a:p>
          <a:p>
            <a:endParaRPr lang="en-US" dirty="0"/>
          </a:p>
          <a:p>
            <a:endParaRPr lang="en-US" dirty="0"/>
          </a:p>
        </p:txBody>
      </p:sp>
      <p:pic>
        <p:nvPicPr>
          <p:cNvPr id="7" name="Picture 6">
            <a:extLst>
              <a:ext uri="{FF2B5EF4-FFF2-40B4-BE49-F238E27FC236}">
                <a16:creationId xmlns:a16="http://schemas.microsoft.com/office/drawing/2014/main" id="{11BCA8D5-095D-4147-905B-7F007640E386}"/>
              </a:ext>
            </a:extLst>
          </p:cNvPr>
          <p:cNvPicPr>
            <a:picLocks noChangeAspect="1"/>
          </p:cNvPicPr>
          <p:nvPr/>
        </p:nvPicPr>
        <p:blipFill rotWithShape="1">
          <a:blip r:embed="rId3"/>
          <a:srcRect r="2769" b="1"/>
          <a:stretch/>
        </p:blipFill>
        <p:spPr>
          <a:xfrm rot="5400000">
            <a:off x="7176312" y="1694490"/>
            <a:ext cx="5740914" cy="3321198"/>
          </a:xfrm>
          <a:prstGeom prst="rect">
            <a:avLst/>
          </a:prstGeom>
        </p:spPr>
      </p:pic>
    </p:spTree>
    <p:custDataLst>
      <p:tags r:id="rId1"/>
    </p:custDataLst>
    <p:extLst>
      <p:ext uri="{BB962C8B-B14F-4D97-AF65-F5344CB8AC3E}">
        <p14:creationId xmlns:p14="http://schemas.microsoft.com/office/powerpoint/2010/main" val="3340755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DBF5EB9-EBE4-4FCE-8432-3D794CA5917A}"/>
              </a:ext>
            </a:extLst>
          </p:cNvPr>
          <p:cNvSpPr>
            <a:spLocks noGrp="1"/>
          </p:cNvSpPr>
          <p:nvPr>
            <p:ph type="title"/>
          </p:nvPr>
        </p:nvSpPr>
        <p:spPr>
          <a:xfrm>
            <a:off x="706635" y="445754"/>
            <a:ext cx="6281928" cy="1744183"/>
          </a:xfrm>
        </p:spPr>
        <p:txBody>
          <a:bodyPr>
            <a:normAutofit/>
          </a:bodyPr>
          <a:lstStyle/>
          <a:p>
            <a:r>
              <a:rPr lang="en-US" sz="4400" dirty="0">
                <a:solidFill>
                  <a:schemeClr val="tx2"/>
                </a:solidFill>
              </a:rPr>
              <a:t>Updated Risk 902</a:t>
            </a:r>
          </a:p>
        </p:txBody>
      </p:sp>
      <p:sp>
        <p:nvSpPr>
          <p:cNvPr id="10" name="Content Placeholder 2">
            <a:extLst>
              <a:ext uri="{FF2B5EF4-FFF2-40B4-BE49-F238E27FC236}">
                <a16:creationId xmlns:a16="http://schemas.microsoft.com/office/drawing/2014/main" id="{CF18F3E3-BBFA-46FF-B895-93EB96058EF8}"/>
              </a:ext>
            </a:extLst>
          </p:cNvPr>
          <p:cNvSpPr>
            <a:spLocks noGrp="1"/>
          </p:cNvSpPr>
          <p:nvPr>
            <p:ph idx="1"/>
          </p:nvPr>
        </p:nvSpPr>
        <p:spPr>
          <a:xfrm>
            <a:off x="484632" y="1914499"/>
            <a:ext cx="7154659" cy="4114278"/>
          </a:xfrm>
        </p:spPr>
        <p:txBody>
          <a:bodyPr>
            <a:normAutofit/>
          </a:bodyPr>
          <a:lstStyle/>
          <a:p>
            <a:r>
              <a:rPr lang="en-US" sz="2000" dirty="0"/>
              <a:t>Conditions that may result in assignment of Risk 902 have been expanded to include </a:t>
            </a:r>
            <a:r>
              <a:rPr lang="en-US" sz="2000" b="1" dirty="0">
                <a:solidFill>
                  <a:schemeClr val="tx2"/>
                </a:solidFill>
              </a:rPr>
              <a:t>intellectual disability, use of marijuana and misuse of prescription medications. </a:t>
            </a:r>
          </a:p>
          <a:p>
            <a:endParaRPr lang="en-US" sz="2000" dirty="0"/>
          </a:p>
          <a:p>
            <a:r>
              <a:rPr lang="en-US" sz="2000" dirty="0"/>
              <a:t>Certifiers must </a:t>
            </a:r>
            <a:r>
              <a:rPr lang="en-US" sz="2000" b="1" dirty="0">
                <a:solidFill>
                  <a:schemeClr val="tx2"/>
                </a:solidFill>
              </a:rPr>
              <a:t>assess</a:t>
            </a:r>
            <a:r>
              <a:rPr lang="en-US" sz="2000" dirty="0"/>
              <a:t> the ability of a participant or caregiver to make feeding decisions or prepare food. </a:t>
            </a:r>
          </a:p>
          <a:p>
            <a:endParaRPr lang="en-US" sz="2000" dirty="0"/>
          </a:p>
          <a:p>
            <a:r>
              <a:rPr lang="en-US" sz="2000" dirty="0"/>
              <a:t>This risk continues to be a </a:t>
            </a:r>
            <a:r>
              <a:rPr lang="en-US" sz="2000" b="1" dirty="0">
                <a:solidFill>
                  <a:schemeClr val="tx2"/>
                </a:solidFill>
              </a:rPr>
              <a:t>high risk </a:t>
            </a:r>
            <a:r>
              <a:rPr lang="en-US" sz="2000" dirty="0"/>
              <a:t>level and is manually assigned by the certifier. </a:t>
            </a:r>
            <a:r>
              <a:rPr lang="en-US" sz="2000" b="1" dirty="0">
                <a:solidFill>
                  <a:schemeClr val="tx2"/>
                </a:solidFill>
              </a:rPr>
              <a:t>Referral to the RD</a:t>
            </a:r>
            <a:r>
              <a:rPr lang="en-US" sz="2000" dirty="0">
                <a:solidFill>
                  <a:schemeClr val="tx2"/>
                </a:solidFill>
              </a:rPr>
              <a:t> </a:t>
            </a:r>
            <a:r>
              <a:rPr lang="en-US" sz="2000" dirty="0"/>
              <a:t>is required.</a:t>
            </a:r>
          </a:p>
          <a:p>
            <a:endParaRPr lang="en-US" dirty="0"/>
          </a:p>
          <a:p>
            <a:endParaRPr lang="en-US" dirty="0"/>
          </a:p>
        </p:txBody>
      </p:sp>
      <p:pic>
        <p:nvPicPr>
          <p:cNvPr id="7" name="Content Placeholder 3">
            <a:extLst>
              <a:ext uri="{FF2B5EF4-FFF2-40B4-BE49-F238E27FC236}">
                <a16:creationId xmlns:a16="http://schemas.microsoft.com/office/drawing/2014/main" id="{A1F8B5B7-FDE8-4A50-8380-C0F296E22D7A}"/>
              </a:ext>
            </a:extLst>
          </p:cNvPr>
          <p:cNvPicPr>
            <a:picLocks noChangeAspect="1"/>
          </p:cNvPicPr>
          <p:nvPr/>
        </p:nvPicPr>
        <p:blipFill rotWithShape="1">
          <a:blip r:embed="rId2"/>
          <a:srcRect l="26018" r="31606" b="2"/>
          <a:stretch/>
        </p:blipFill>
        <p:spPr>
          <a:xfrm>
            <a:off x="8386170" y="484632"/>
            <a:ext cx="3321198" cy="5740914"/>
          </a:xfrm>
          <a:prstGeom prst="rect">
            <a:avLst/>
          </a:prstGeom>
        </p:spPr>
      </p:pic>
    </p:spTree>
    <p:extLst>
      <p:ext uri="{BB962C8B-B14F-4D97-AF65-F5344CB8AC3E}">
        <p14:creationId xmlns:p14="http://schemas.microsoft.com/office/powerpoint/2010/main" val="1959711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FA6C-84F7-422F-A4EB-09B5336AE053}"/>
              </a:ext>
            </a:extLst>
          </p:cNvPr>
          <p:cNvSpPr>
            <a:spLocks noGrp="1"/>
          </p:cNvSpPr>
          <p:nvPr>
            <p:ph type="title"/>
          </p:nvPr>
        </p:nvSpPr>
        <p:spPr>
          <a:xfrm>
            <a:off x="6884869" y="419292"/>
            <a:ext cx="4602152" cy="1718225"/>
          </a:xfrm>
        </p:spPr>
        <p:txBody>
          <a:bodyPr>
            <a:normAutofit/>
          </a:bodyPr>
          <a:lstStyle/>
          <a:p>
            <a:r>
              <a:rPr lang="en-US" sz="4400" dirty="0">
                <a:solidFill>
                  <a:schemeClr val="tx2"/>
                </a:solidFill>
              </a:rPr>
              <a:t>Activity:</a:t>
            </a:r>
          </a:p>
        </p:txBody>
      </p:sp>
      <p:sp>
        <p:nvSpPr>
          <p:cNvPr id="27" name="Rectangle 26">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16" name="Picture 15">
            <a:extLst>
              <a:ext uri="{FF2B5EF4-FFF2-40B4-BE49-F238E27FC236}">
                <a16:creationId xmlns:a16="http://schemas.microsoft.com/office/drawing/2014/main" id="{D6D956C6-48C7-41FF-AD81-916832D67EEE}"/>
              </a:ext>
            </a:extLst>
          </p:cNvPr>
          <p:cNvPicPr>
            <a:picLocks noChangeAspect="1"/>
          </p:cNvPicPr>
          <p:nvPr/>
        </p:nvPicPr>
        <p:blipFill rotWithShape="1">
          <a:blip r:embed="rId2"/>
          <a:srcRect l="13790" r="19379" b="1"/>
          <a:stretch/>
        </p:blipFill>
        <p:spPr>
          <a:xfrm>
            <a:off x="407432" y="419292"/>
            <a:ext cx="5522976" cy="6053328"/>
          </a:xfrm>
          <a:prstGeom prst="rect">
            <a:avLst/>
          </a:prstGeom>
        </p:spPr>
      </p:pic>
      <p:sp>
        <p:nvSpPr>
          <p:cNvPr id="3" name="Content Placeholder 2">
            <a:extLst>
              <a:ext uri="{FF2B5EF4-FFF2-40B4-BE49-F238E27FC236}">
                <a16:creationId xmlns:a16="http://schemas.microsoft.com/office/drawing/2014/main" id="{B648CD4D-448F-4D48-9CE9-47BB059F857E}"/>
              </a:ext>
            </a:extLst>
          </p:cNvPr>
          <p:cNvSpPr>
            <a:spLocks noGrp="1"/>
          </p:cNvSpPr>
          <p:nvPr>
            <p:ph idx="1"/>
          </p:nvPr>
        </p:nvSpPr>
        <p:spPr>
          <a:xfrm>
            <a:off x="6587324" y="1713054"/>
            <a:ext cx="5197243" cy="4422746"/>
          </a:xfrm>
        </p:spPr>
        <p:txBody>
          <a:bodyPr>
            <a:normAutofit lnSpcReduction="10000"/>
          </a:bodyPr>
          <a:lstStyle/>
          <a:p>
            <a:r>
              <a:rPr lang="en-US" sz="2000" dirty="0"/>
              <a:t>Review the updated risk information sheet for </a:t>
            </a:r>
            <a:r>
              <a:rPr lang="en-US" sz="2000" b="1" dirty="0">
                <a:solidFill>
                  <a:schemeClr val="tx2"/>
                </a:solidFill>
              </a:rPr>
              <a:t>Risk 902 Woman or Infant/Child of Primary Caregiver with Limited Ability to Make Feeding Decisions and/or Prepare Food</a:t>
            </a:r>
            <a:r>
              <a:rPr lang="en-US" sz="2000" dirty="0"/>
              <a:t>. Changes are highlighted.</a:t>
            </a:r>
          </a:p>
          <a:p>
            <a:r>
              <a:rPr lang="en-US" sz="2000" dirty="0">
                <a:hlinkClick r:id="rId3"/>
              </a:rPr>
              <a:t>https://www.oregon.gov/oha/PH/HEALTHYPEOPLEFAMILIES/WIC/Documents/modules/risk/902-limited-ability-make-feeding-decisions.pdf</a:t>
            </a:r>
            <a:endParaRPr lang="en-US" sz="2000" dirty="0"/>
          </a:p>
          <a:p>
            <a:pPr marL="0" indent="0">
              <a:buNone/>
            </a:pPr>
            <a:endParaRPr lang="en-US" sz="2000" dirty="0"/>
          </a:p>
          <a:p>
            <a:r>
              <a:rPr lang="en-US" sz="2000" dirty="0"/>
              <a:t>The updated risk info sheet will be posted on the Nutrition Risk table on 10/1/19.</a:t>
            </a:r>
          </a:p>
          <a:p>
            <a:endParaRPr lang="en-US" dirty="0"/>
          </a:p>
        </p:txBody>
      </p:sp>
    </p:spTree>
    <p:extLst>
      <p:ext uri="{BB962C8B-B14F-4D97-AF65-F5344CB8AC3E}">
        <p14:creationId xmlns:p14="http://schemas.microsoft.com/office/powerpoint/2010/main" val="856440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97F04A97-B505-4C3D-940F-7844B8901C3C}"/>
              </a:ext>
            </a:extLst>
          </p:cNvPr>
          <p:cNvSpPr>
            <a:spLocks noGrp="1"/>
          </p:cNvSpPr>
          <p:nvPr>
            <p:ph type="title"/>
          </p:nvPr>
        </p:nvSpPr>
        <p:spPr>
          <a:xfrm>
            <a:off x="573408" y="604059"/>
            <a:ext cx="3765200" cy="4133898"/>
          </a:xfrm>
        </p:spPr>
        <p:txBody>
          <a:bodyPr>
            <a:normAutofit/>
          </a:bodyPr>
          <a:lstStyle/>
          <a:p>
            <a:pPr algn="ctr"/>
            <a:r>
              <a:rPr lang="en-US" sz="4400" dirty="0">
                <a:solidFill>
                  <a:schemeClr val="tx2"/>
                </a:solidFill>
              </a:rPr>
              <a:t>Conditions that could result in assignment of Risk 902:</a:t>
            </a:r>
          </a:p>
        </p:txBody>
      </p:sp>
      <p:graphicFrame>
        <p:nvGraphicFramePr>
          <p:cNvPr id="5" name="Content Placeholder 2">
            <a:extLst>
              <a:ext uri="{FF2B5EF4-FFF2-40B4-BE49-F238E27FC236}">
                <a16:creationId xmlns:a16="http://schemas.microsoft.com/office/drawing/2014/main" id="{3B1019AA-24B1-4715-A67D-56A074BD09EE}"/>
              </a:ext>
            </a:extLst>
          </p:cNvPr>
          <p:cNvGraphicFramePr>
            <a:graphicFrameLocks noGrp="1"/>
          </p:cNvGraphicFramePr>
          <p:nvPr>
            <p:ph idx="1"/>
            <p:extLst>
              <p:ext uri="{D42A27DB-BD31-4B8C-83A1-F6EECF244321}">
                <p14:modId xmlns:p14="http://schemas.microsoft.com/office/powerpoint/2010/main" val="1732223080"/>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AEB7D0ED-CCF9-40F9-B53A-67BA04597B01}"/>
              </a:ext>
            </a:extLst>
          </p:cNvPr>
          <p:cNvPicPr>
            <a:picLocks noChangeAspect="1"/>
          </p:cNvPicPr>
          <p:nvPr/>
        </p:nvPicPr>
        <p:blipFill>
          <a:blip r:embed="rId8"/>
          <a:stretch>
            <a:fillRect/>
          </a:stretch>
        </p:blipFill>
        <p:spPr>
          <a:xfrm>
            <a:off x="1667992" y="4722489"/>
            <a:ext cx="1576033" cy="1576033"/>
          </a:xfrm>
          <a:prstGeom prst="rect">
            <a:avLst/>
          </a:prstGeom>
          <a:ln w="38100">
            <a:solidFill>
              <a:schemeClr val="bg1"/>
            </a:solidFill>
          </a:ln>
        </p:spPr>
      </p:pic>
    </p:spTree>
    <p:custDataLst>
      <p:tags r:id="rId1"/>
    </p:custDataLst>
    <p:extLst>
      <p:ext uri="{BB962C8B-B14F-4D97-AF65-F5344CB8AC3E}">
        <p14:creationId xmlns:p14="http://schemas.microsoft.com/office/powerpoint/2010/main" val="1177331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9D68-5799-4AC4-95DC-803763CEFD6A}"/>
              </a:ext>
            </a:extLst>
          </p:cNvPr>
          <p:cNvSpPr>
            <a:spLocks noGrp="1"/>
          </p:cNvSpPr>
          <p:nvPr>
            <p:ph type="title"/>
          </p:nvPr>
        </p:nvSpPr>
        <p:spPr>
          <a:xfrm>
            <a:off x="6251142" y="461759"/>
            <a:ext cx="5651815" cy="1645920"/>
          </a:xfrm>
        </p:spPr>
        <p:txBody>
          <a:bodyPr>
            <a:noAutofit/>
          </a:bodyPr>
          <a:lstStyle/>
          <a:p>
            <a:r>
              <a:rPr lang="en-US" sz="4400" dirty="0">
                <a:solidFill>
                  <a:schemeClr val="tx2"/>
                </a:solidFill>
              </a:rPr>
              <a:t>What does this mean for WIC staff?</a:t>
            </a:r>
          </a:p>
        </p:txBody>
      </p:sp>
      <p:sp>
        <p:nvSpPr>
          <p:cNvPr id="26" name="Rectangle 25">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8" name="Rectangle 27">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id="{089BD1FE-BAA7-411D-BF35-2EDDD7B811A1}"/>
              </a:ext>
            </a:extLst>
          </p:cNvPr>
          <p:cNvSpPr>
            <a:spLocks noGrp="1"/>
          </p:cNvSpPr>
          <p:nvPr>
            <p:ph idx="1"/>
          </p:nvPr>
        </p:nvSpPr>
        <p:spPr>
          <a:xfrm>
            <a:off x="6094818" y="2011609"/>
            <a:ext cx="5769233" cy="4304696"/>
          </a:xfrm>
        </p:spPr>
        <p:txBody>
          <a:bodyPr>
            <a:normAutofit fontScale="92500" lnSpcReduction="10000"/>
          </a:bodyPr>
          <a:lstStyle/>
          <a:p>
            <a:pPr>
              <a:lnSpc>
                <a:spcPct val="90000"/>
              </a:lnSpc>
            </a:pPr>
            <a:r>
              <a:rPr lang="en-US" sz="2200" dirty="0"/>
              <a:t>Certifiers will use </a:t>
            </a:r>
            <a:r>
              <a:rPr lang="en-US" sz="2200" b="1" dirty="0"/>
              <a:t>critical thinking </a:t>
            </a:r>
            <a:r>
              <a:rPr lang="en-US" sz="2200" dirty="0"/>
              <a:t>to assess if conditions exist that affect the participant or caregiver’s ability to make feeding decisions or prepare food.</a:t>
            </a:r>
          </a:p>
          <a:p>
            <a:pPr>
              <a:lnSpc>
                <a:spcPct val="90000"/>
              </a:lnSpc>
            </a:pPr>
            <a:endParaRPr lang="en-US" sz="2200" dirty="0"/>
          </a:p>
          <a:p>
            <a:pPr>
              <a:lnSpc>
                <a:spcPct val="90000"/>
              </a:lnSpc>
            </a:pPr>
            <a:r>
              <a:rPr lang="en-US" sz="2200" dirty="0"/>
              <a:t>A participant could have risks assigned, such as Risk 331 Pregnancy at a Young Age, but not be assigned Risk 902 because their risk, such as age, does not impact their feeding behaviors.</a:t>
            </a:r>
          </a:p>
          <a:p>
            <a:pPr>
              <a:lnSpc>
                <a:spcPct val="90000"/>
              </a:lnSpc>
            </a:pPr>
            <a:endParaRPr lang="en-US" sz="2200" dirty="0"/>
          </a:p>
          <a:p>
            <a:pPr>
              <a:lnSpc>
                <a:spcPct val="90000"/>
              </a:lnSpc>
            </a:pPr>
            <a:r>
              <a:rPr lang="en-US" sz="2200" dirty="0"/>
              <a:t>There are no predetermined parameters for what level of impact qualifies for assignment of this risk, it is up to the discretion of the certifier.</a:t>
            </a:r>
          </a:p>
          <a:p>
            <a:pPr>
              <a:lnSpc>
                <a:spcPct val="90000"/>
              </a:lnSpc>
            </a:pPr>
            <a:endParaRPr lang="en-US" sz="1500" dirty="0"/>
          </a:p>
          <a:p>
            <a:pPr>
              <a:lnSpc>
                <a:spcPct val="90000"/>
              </a:lnSpc>
            </a:pPr>
            <a:endParaRPr lang="en-US" sz="1500" dirty="0"/>
          </a:p>
        </p:txBody>
      </p:sp>
      <p:pic>
        <p:nvPicPr>
          <p:cNvPr id="2050" name="Picture 2" descr="2a6311b3-b832-4527-878b-5058471e273c@namprd09">
            <a:extLst>
              <a:ext uri="{FF2B5EF4-FFF2-40B4-BE49-F238E27FC236}">
                <a16:creationId xmlns:a16="http://schemas.microsoft.com/office/drawing/2014/main" id="{FF03D5D2-F7F2-4D8E-8A3D-E4BF85C36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61" y="1523260"/>
            <a:ext cx="4734950" cy="35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626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C472C055-03C1-4F72-9586-458D44A5B5A2}"/>
              </a:ext>
            </a:extLst>
          </p:cNvPr>
          <p:cNvSpPr>
            <a:spLocks noGrp="1"/>
          </p:cNvSpPr>
          <p:nvPr>
            <p:ph type="title"/>
          </p:nvPr>
        </p:nvSpPr>
        <p:spPr>
          <a:xfrm>
            <a:off x="573409" y="559477"/>
            <a:ext cx="3765200" cy="5709931"/>
          </a:xfrm>
        </p:spPr>
        <p:txBody>
          <a:bodyPr>
            <a:normAutofit/>
          </a:bodyPr>
          <a:lstStyle/>
          <a:p>
            <a:pPr algn="ctr"/>
            <a:r>
              <a:rPr lang="en-US" sz="4400" dirty="0">
                <a:solidFill>
                  <a:schemeClr val="tx2"/>
                </a:solidFill>
              </a:rPr>
              <a:t>Activity:</a:t>
            </a:r>
            <a:br>
              <a:rPr lang="en-US" sz="4400" dirty="0">
                <a:solidFill>
                  <a:schemeClr val="tx2"/>
                </a:solidFill>
              </a:rPr>
            </a:br>
            <a:r>
              <a:rPr lang="en-US" sz="200" dirty="0">
                <a:solidFill>
                  <a:schemeClr val="tx2"/>
                </a:solidFill>
              </a:rPr>
              <a:t>a</a:t>
            </a:r>
            <a:r>
              <a:rPr lang="en-US" sz="4400" dirty="0">
                <a:solidFill>
                  <a:schemeClr val="tx2"/>
                </a:solidFill>
              </a:rPr>
              <a:t> </a:t>
            </a:r>
            <a:r>
              <a:rPr lang="en-US" sz="4400" dirty="0">
                <a:solidFill>
                  <a:schemeClr val="tx1">
                    <a:lumMod val="75000"/>
                    <a:lumOff val="25000"/>
                  </a:schemeClr>
                </a:solidFill>
              </a:rPr>
              <a:t>Test out the Nutrition </a:t>
            </a:r>
            <a:br>
              <a:rPr lang="en-US" sz="4400" dirty="0">
                <a:solidFill>
                  <a:schemeClr val="tx1">
                    <a:lumMod val="75000"/>
                    <a:lumOff val="25000"/>
                  </a:schemeClr>
                </a:solidFill>
              </a:rPr>
            </a:br>
            <a:r>
              <a:rPr lang="en-US" sz="4400" dirty="0">
                <a:solidFill>
                  <a:schemeClr val="tx1">
                    <a:lumMod val="75000"/>
                    <a:lumOff val="25000"/>
                  </a:schemeClr>
                </a:solidFill>
              </a:rPr>
              <a:t>Risk List   search table</a:t>
            </a:r>
          </a:p>
        </p:txBody>
      </p:sp>
      <p:graphicFrame>
        <p:nvGraphicFramePr>
          <p:cNvPr id="5" name="Content Placeholder 2">
            <a:extLst>
              <a:ext uri="{FF2B5EF4-FFF2-40B4-BE49-F238E27FC236}">
                <a16:creationId xmlns:a16="http://schemas.microsoft.com/office/drawing/2014/main" id="{2B2F2AC4-A950-498D-9D89-A86B1824C1B2}"/>
              </a:ext>
            </a:extLst>
          </p:cNvPr>
          <p:cNvGraphicFramePr>
            <a:graphicFrameLocks noGrp="1"/>
          </p:cNvGraphicFramePr>
          <p:nvPr>
            <p:ph idx="1"/>
            <p:extLst>
              <p:ext uri="{D42A27DB-BD31-4B8C-83A1-F6EECF244321}">
                <p14:modId xmlns:p14="http://schemas.microsoft.com/office/powerpoint/2010/main" val="4220181797"/>
              </p:ext>
            </p:extLst>
          </p:nvPr>
        </p:nvGraphicFramePr>
        <p:xfrm>
          <a:off x="5137211" y="559477"/>
          <a:ext cx="6481380" cy="5230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FCC2CB34-7606-47C9-A0BA-466B6C8806EF}"/>
              </a:ext>
            </a:extLst>
          </p:cNvPr>
          <p:cNvPicPr>
            <a:picLocks noChangeAspect="1"/>
          </p:cNvPicPr>
          <p:nvPr/>
        </p:nvPicPr>
        <p:blipFill>
          <a:blip r:embed="rId8"/>
          <a:stretch>
            <a:fillRect/>
          </a:stretch>
        </p:blipFill>
        <p:spPr>
          <a:xfrm>
            <a:off x="10683433" y="4689381"/>
            <a:ext cx="1422623" cy="2073085"/>
          </a:xfrm>
          <a:prstGeom prst="rect">
            <a:avLst/>
          </a:prstGeom>
        </p:spPr>
      </p:pic>
    </p:spTree>
    <p:custDataLst>
      <p:tags r:id="rId1"/>
    </p:custDataLst>
    <p:extLst>
      <p:ext uri="{BB962C8B-B14F-4D97-AF65-F5344CB8AC3E}">
        <p14:creationId xmlns:p14="http://schemas.microsoft.com/office/powerpoint/2010/main" val="3345986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BBFBF-B4D0-48AD-9276-197330FF5672}"/>
              </a:ext>
            </a:extLst>
          </p:cNvPr>
          <p:cNvSpPr>
            <a:spLocks noGrp="1"/>
          </p:cNvSpPr>
          <p:nvPr>
            <p:ph type="title"/>
          </p:nvPr>
        </p:nvSpPr>
        <p:spPr>
          <a:xfrm>
            <a:off x="6767600" y="405225"/>
            <a:ext cx="4957554" cy="1645920"/>
          </a:xfrm>
        </p:spPr>
        <p:txBody>
          <a:bodyPr>
            <a:normAutofit/>
          </a:bodyPr>
          <a:lstStyle/>
          <a:p>
            <a:r>
              <a:rPr lang="en-US" sz="4400" dirty="0">
                <a:solidFill>
                  <a:schemeClr val="tx2"/>
                </a:solidFill>
              </a:rPr>
              <a:t>If this risk is assigned…</a:t>
            </a:r>
          </a:p>
        </p:txBody>
      </p:sp>
      <p:sp>
        <p:nvSpPr>
          <p:cNvPr id="20" name="Rectangle 19">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2" name="Rectangle 21">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8" name="Picture 7">
            <a:extLst>
              <a:ext uri="{FF2B5EF4-FFF2-40B4-BE49-F238E27FC236}">
                <a16:creationId xmlns:a16="http://schemas.microsoft.com/office/drawing/2014/main" id="{2155FCA0-29A1-417E-AD0A-B5A7CC326A14}"/>
              </a:ext>
            </a:extLst>
          </p:cNvPr>
          <p:cNvPicPr>
            <a:picLocks noChangeAspect="1"/>
          </p:cNvPicPr>
          <p:nvPr/>
        </p:nvPicPr>
        <p:blipFill>
          <a:blip r:embed="rId3"/>
          <a:stretch>
            <a:fillRect/>
          </a:stretch>
        </p:blipFill>
        <p:spPr>
          <a:xfrm>
            <a:off x="1204017" y="1228185"/>
            <a:ext cx="4414438" cy="4414438"/>
          </a:xfrm>
          <a:prstGeom prst="rect">
            <a:avLst/>
          </a:prstGeom>
        </p:spPr>
      </p:pic>
      <p:sp>
        <p:nvSpPr>
          <p:cNvPr id="3" name="Content Placeholder 2">
            <a:extLst>
              <a:ext uri="{FF2B5EF4-FFF2-40B4-BE49-F238E27FC236}">
                <a16:creationId xmlns:a16="http://schemas.microsoft.com/office/drawing/2014/main" id="{CEE0598F-EEC1-44C4-A005-45207533EB9E}"/>
              </a:ext>
            </a:extLst>
          </p:cNvPr>
          <p:cNvSpPr>
            <a:spLocks noGrp="1"/>
          </p:cNvSpPr>
          <p:nvPr>
            <p:ph idx="1"/>
          </p:nvPr>
        </p:nvSpPr>
        <p:spPr>
          <a:xfrm>
            <a:off x="6251143" y="1921396"/>
            <a:ext cx="5612908" cy="4676173"/>
          </a:xfrm>
        </p:spPr>
        <p:txBody>
          <a:bodyPr>
            <a:normAutofit/>
          </a:bodyPr>
          <a:lstStyle/>
          <a:p>
            <a:pPr>
              <a:lnSpc>
                <a:spcPct val="90000"/>
              </a:lnSpc>
            </a:pPr>
            <a:r>
              <a:rPr lang="en-US" sz="2000" dirty="0"/>
              <a:t>Provide individualized nutrition education in an easy-to-understand format that is appropriate for the unique learning needs of the participant or caregiver. </a:t>
            </a:r>
          </a:p>
          <a:p>
            <a:pPr>
              <a:lnSpc>
                <a:spcPct val="90000"/>
              </a:lnSpc>
            </a:pPr>
            <a:endParaRPr lang="en-US" sz="2000" dirty="0"/>
          </a:p>
          <a:p>
            <a:pPr>
              <a:lnSpc>
                <a:spcPct val="90000"/>
              </a:lnSpc>
            </a:pPr>
            <a:r>
              <a:rPr lang="en-US" sz="2000" dirty="0"/>
              <a:t>Provide referrals that promote parenting and infant/child feeding skills such as local home visiting or parenting programs and early intervention services. </a:t>
            </a:r>
          </a:p>
          <a:p>
            <a:pPr>
              <a:lnSpc>
                <a:spcPct val="90000"/>
              </a:lnSpc>
            </a:pPr>
            <a:endParaRPr lang="en-US" sz="2000" dirty="0"/>
          </a:p>
          <a:p>
            <a:pPr>
              <a:lnSpc>
                <a:spcPct val="90000"/>
              </a:lnSpc>
            </a:pPr>
            <a:r>
              <a:rPr lang="en-US" sz="2000" dirty="0"/>
              <a:t>Provide referrals to community resources for support groups and/or professional treatment for participants or caregivers with substance misuse. </a:t>
            </a:r>
          </a:p>
          <a:p>
            <a:pPr marL="0" indent="0">
              <a:lnSpc>
                <a:spcPct val="90000"/>
              </a:lnSpc>
              <a:buNone/>
            </a:pPr>
            <a:endParaRPr lang="en-US" sz="1500" dirty="0"/>
          </a:p>
        </p:txBody>
      </p:sp>
    </p:spTree>
    <p:custDataLst>
      <p:tags r:id="rId1"/>
    </p:custDataLst>
    <p:extLst>
      <p:ext uri="{BB962C8B-B14F-4D97-AF65-F5344CB8AC3E}">
        <p14:creationId xmlns:p14="http://schemas.microsoft.com/office/powerpoint/2010/main" val="125600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BBFBF-B4D0-48AD-9276-197330FF5672}"/>
              </a:ext>
            </a:extLst>
          </p:cNvPr>
          <p:cNvSpPr>
            <a:spLocks noGrp="1"/>
          </p:cNvSpPr>
          <p:nvPr>
            <p:ph type="title"/>
          </p:nvPr>
        </p:nvSpPr>
        <p:spPr>
          <a:xfrm>
            <a:off x="6569322" y="714820"/>
            <a:ext cx="3854457" cy="1645920"/>
          </a:xfrm>
        </p:spPr>
        <p:txBody>
          <a:bodyPr>
            <a:normAutofit/>
          </a:bodyPr>
          <a:lstStyle/>
          <a:p>
            <a:r>
              <a:rPr lang="en-US" dirty="0">
                <a:solidFill>
                  <a:schemeClr val="tx2"/>
                </a:solidFill>
              </a:rPr>
              <a:t>If this risk is  assigned…</a:t>
            </a:r>
          </a:p>
        </p:txBody>
      </p:sp>
      <p:sp>
        <p:nvSpPr>
          <p:cNvPr id="10" name="Rectangle 9">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5" name="Picture 4">
            <a:extLst>
              <a:ext uri="{FF2B5EF4-FFF2-40B4-BE49-F238E27FC236}">
                <a16:creationId xmlns:a16="http://schemas.microsoft.com/office/drawing/2014/main" id="{5CAC9352-653D-40D6-BCE7-D4C650B6B5C8}"/>
              </a:ext>
            </a:extLst>
          </p:cNvPr>
          <p:cNvPicPr>
            <a:picLocks noChangeAspect="1"/>
          </p:cNvPicPr>
          <p:nvPr/>
        </p:nvPicPr>
        <p:blipFill>
          <a:blip r:embed="rId3"/>
          <a:stretch>
            <a:fillRect/>
          </a:stretch>
        </p:blipFill>
        <p:spPr>
          <a:xfrm>
            <a:off x="1204017" y="1228185"/>
            <a:ext cx="4414438" cy="4414438"/>
          </a:xfrm>
          <a:prstGeom prst="rect">
            <a:avLst/>
          </a:prstGeom>
        </p:spPr>
      </p:pic>
      <p:sp>
        <p:nvSpPr>
          <p:cNvPr id="3" name="Content Placeholder 2">
            <a:extLst>
              <a:ext uri="{FF2B5EF4-FFF2-40B4-BE49-F238E27FC236}">
                <a16:creationId xmlns:a16="http://schemas.microsoft.com/office/drawing/2014/main" id="{CEE0598F-EEC1-44C4-A005-45207533EB9E}"/>
              </a:ext>
            </a:extLst>
          </p:cNvPr>
          <p:cNvSpPr>
            <a:spLocks noGrp="1"/>
          </p:cNvSpPr>
          <p:nvPr>
            <p:ph idx="1"/>
          </p:nvPr>
        </p:nvSpPr>
        <p:spPr>
          <a:xfrm>
            <a:off x="6258534" y="2381638"/>
            <a:ext cx="5605517" cy="3761542"/>
          </a:xfrm>
        </p:spPr>
        <p:txBody>
          <a:bodyPr>
            <a:noAutofit/>
          </a:bodyPr>
          <a:lstStyle/>
          <a:p>
            <a:r>
              <a:rPr lang="en-US" sz="2000" dirty="0"/>
              <a:t>Encourage participants or caregivers to follow their medical provider’s care plan. Coordinate care with providers. </a:t>
            </a:r>
          </a:p>
          <a:p>
            <a:endParaRPr lang="en-US" sz="2000" dirty="0"/>
          </a:p>
          <a:p>
            <a:r>
              <a:rPr lang="en-US" sz="2000" dirty="0"/>
              <a:t>Tailor food packages if needed. For example, allow ready-to-feed formulas when caregivers may have difficulty correctly diluting powdered or concentrated formulas. </a:t>
            </a:r>
          </a:p>
        </p:txBody>
      </p:sp>
    </p:spTree>
    <p:custDataLst>
      <p:tags r:id="rId1"/>
    </p:custDataLst>
    <p:extLst>
      <p:ext uri="{BB962C8B-B14F-4D97-AF65-F5344CB8AC3E}">
        <p14:creationId xmlns:p14="http://schemas.microsoft.com/office/powerpoint/2010/main" val="1972241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BBFBF-B4D0-48AD-9276-197330FF5672}"/>
              </a:ext>
            </a:extLst>
          </p:cNvPr>
          <p:cNvSpPr>
            <a:spLocks noGrp="1"/>
          </p:cNvSpPr>
          <p:nvPr>
            <p:ph type="title"/>
          </p:nvPr>
        </p:nvSpPr>
        <p:spPr>
          <a:xfrm>
            <a:off x="6562846" y="405225"/>
            <a:ext cx="5000263" cy="1645920"/>
          </a:xfrm>
        </p:spPr>
        <p:txBody>
          <a:bodyPr>
            <a:normAutofit/>
          </a:bodyPr>
          <a:lstStyle/>
          <a:p>
            <a:r>
              <a:rPr lang="en-US" sz="4400" dirty="0">
                <a:solidFill>
                  <a:schemeClr val="tx2"/>
                </a:solidFill>
              </a:rPr>
              <a:t>Let’s talk about…</a:t>
            </a:r>
          </a:p>
        </p:txBody>
      </p:sp>
      <p:sp>
        <p:nvSpPr>
          <p:cNvPr id="10" name="Rectangle 9">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id="{CEE0598F-EEC1-44C4-A005-45207533EB9E}"/>
              </a:ext>
            </a:extLst>
          </p:cNvPr>
          <p:cNvSpPr>
            <a:spLocks noGrp="1"/>
          </p:cNvSpPr>
          <p:nvPr>
            <p:ph idx="1"/>
          </p:nvPr>
        </p:nvSpPr>
        <p:spPr>
          <a:xfrm>
            <a:off x="6379395" y="1803628"/>
            <a:ext cx="5367164" cy="4339552"/>
          </a:xfrm>
        </p:spPr>
        <p:txBody>
          <a:bodyPr>
            <a:noAutofit/>
          </a:bodyPr>
          <a:lstStyle/>
          <a:p>
            <a:r>
              <a:rPr lang="en-US" sz="2000" dirty="0"/>
              <a:t>What does limited ability to make feeding decisions or prepare food look like?</a:t>
            </a:r>
          </a:p>
          <a:p>
            <a:endParaRPr lang="en-US" sz="2000" dirty="0"/>
          </a:p>
          <a:p>
            <a:r>
              <a:rPr lang="en-US" sz="2000" dirty="0"/>
              <a:t>What level of alcohol or marijuana use would impact feeding?</a:t>
            </a:r>
          </a:p>
          <a:p>
            <a:endParaRPr lang="en-US" sz="2000" dirty="0"/>
          </a:p>
          <a:p>
            <a:r>
              <a:rPr lang="en-US" sz="2000" dirty="0"/>
              <a:t>What referrals /resources do you have in your community to support participants or caregivers with special circumstances? </a:t>
            </a:r>
          </a:p>
        </p:txBody>
      </p:sp>
      <p:pic>
        <p:nvPicPr>
          <p:cNvPr id="7" name="Picture 6">
            <a:extLst>
              <a:ext uri="{FF2B5EF4-FFF2-40B4-BE49-F238E27FC236}">
                <a16:creationId xmlns:a16="http://schemas.microsoft.com/office/drawing/2014/main" id="{F4B2BF2F-98F5-4BAB-9F36-619F8DCF77EC}"/>
              </a:ext>
            </a:extLst>
          </p:cNvPr>
          <p:cNvPicPr>
            <a:picLocks noChangeAspect="1"/>
          </p:cNvPicPr>
          <p:nvPr/>
        </p:nvPicPr>
        <p:blipFill>
          <a:blip r:embed="rId3"/>
          <a:stretch>
            <a:fillRect/>
          </a:stretch>
        </p:blipFill>
        <p:spPr>
          <a:xfrm rot="5400000">
            <a:off x="907079" y="2032040"/>
            <a:ext cx="4753111" cy="2793923"/>
          </a:xfrm>
          <a:prstGeom prst="rect">
            <a:avLst/>
          </a:prstGeom>
          <a:ln w="57150">
            <a:solidFill>
              <a:schemeClr val="bg1"/>
            </a:solidFill>
          </a:ln>
        </p:spPr>
      </p:pic>
    </p:spTree>
    <p:custDataLst>
      <p:tags r:id="rId1"/>
    </p:custDataLst>
    <p:extLst>
      <p:ext uri="{BB962C8B-B14F-4D97-AF65-F5344CB8AC3E}">
        <p14:creationId xmlns:p14="http://schemas.microsoft.com/office/powerpoint/2010/main" val="1230412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899A-38DC-49A3-BC56-FE454491596B}"/>
              </a:ext>
            </a:extLst>
          </p:cNvPr>
          <p:cNvSpPr>
            <a:spLocks noGrp="1"/>
          </p:cNvSpPr>
          <p:nvPr>
            <p:ph type="ctrTitle"/>
          </p:nvPr>
        </p:nvSpPr>
        <p:spPr>
          <a:xfrm>
            <a:off x="1561708" y="1449818"/>
            <a:ext cx="9068586" cy="2590800"/>
          </a:xfrm>
        </p:spPr>
        <p:txBody>
          <a:bodyPr/>
          <a:lstStyle/>
          <a:p>
            <a:r>
              <a:rPr lang="en-US" dirty="0">
                <a:solidFill>
                  <a:schemeClr val="tx2"/>
                </a:solidFill>
              </a:rPr>
              <a:t>   Questions?</a:t>
            </a:r>
          </a:p>
        </p:txBody>
      </p:sp>
      <p:sp>
        <p:nvSpPr>
          <p:cNvPr id="3" name="Subtitle 2">
            <a:extLst>
              <a:ext uri="{FF2B5EF4-FFF2-40B4-BE49-F238E27FC236}">
                <a16:creationId xmlns:a16="http://schemas.microsoft.com/office/drawing/2014/main" id="{4D50DBCF-7C02-424F-8541-049B2F0C6D26}"/>
              </a:ext>
            </a:extLst>
          </p:cNvPr>
          <p:cNvSpPr>
            <a:spLocks noGrp="1"/>
          </p:cNvSpPr>
          <p:nvPr>
            <p:ph type="subTitle" idx="1"/>
          </p:nvPr>
        </p:nvSpPr>
        <p:spPr>
          <a:xfrm>
            <a:off x="2025570" y="3429001"/>
            <a:ext cx="8606984" cy="1895354"/>
          </a:xfrm>
        </p:spPr>
        <p:txBody>
          <a:bodyPr>
            <a:noAutofit/>
          </a:bodyPr>
          <a:lstStyle/>
          <a:p>
            <a:pPr marL="342900" indent="-342900" algn="l">
              <a:buFont typeface="Wingdings" panose="05000000000000000000" pitchFamily="2" charset="2"/>
              <a:buChar char="Ø"/>
            </a:pPr>
            <a:r>
              <a:rPr lang="en-US" sz="2400" dirty="0"/>
              <a:t>Talk with your training supervisor or nutritionist</a:t>
            </a:r>
          </a:p>
          <a:p>
            <a:pPr marL="342900" indent="-342900" algn="l">
              <a:buFont typeface="Wingdings" panose="05000000000000000000" pitchFamily="2" charset="2"/>
              <a:buChar char="Ø"/>
            </a:pPr>
            <a:r>
              <a:rPr lang="en-US" sz="2400" dirty="0"/>
              <a:t>Ask your state nutrition consultant </a:t>
            </a:r>
          </a:p>
          <a:p>
            <a:pPr marL="342900" indent="-342900" algn="l">
              <a:buFont typeface="Wingdings" panose="05000000000000000000" pitchFamily="2" charset="2"/>
              <a:buChar char="Ø"/>
            </a:pPr>
            <a:r>
              <a:rPr lang="en-US" sz="2400" dirty="0"/>
              <a:t>Contact Vernita Reyna at the state WIC office</a:t>
            </a:r>
          </a:p>
          <a:p>
            <a:pPr algn="l"/>
            <a:r>
              <a:rPr lang="en-US" sz="2400" dirty="0"/>
              <a:t>   971-673-0047 or vernita.d.reyna@state.or.us</a:t>
            </a:r>
          </a:p>
          <a:p>
            <a:endParaRPr lang="en-US" sz="2400" dirty="0"/>
          </a:p>
        </p:txBody>
      </p:sp>
      <p:pic>
        <p:nvPicPr>
          <p:cNvPr id="4" name="Picture 3">
            <a:extLst>
              <a:ext uri="{FF2B5EF4-FFF2-40B4-BE49-F238E27FC236}">
                <a16:creationId xmlns:a16="http://schemas.microsoft.com/office/drawing/2014/main" id="{84CC55E4-ED6B-469C-ADEA-B590A1067EB0}"/>
              </a:ext>
            </a:extLst>
          </p:cNvPr>
          <p:cNvPicPr>
            <a:picLocks noChangeAspect="1"/>
          </p:cNvPicPr>
          <p:nvPr/>
        </p:nvPicPr>
        <p:blipFill>
          <a:blip r:embed="rId3"/>
          <a:stretch>
            <a:fillRect/>
          </a:stretch>
        </p:blipFill>
        <p:spPr>
          <a:xfrm>
            <a:off x="2529673" y="2363080"/>
            <a:ext cx="1144505" cy="764275"/>
          </a:xfrm>
          <a:prstGeom prst="rect">
            <a:avLst/>
          </a:prstGeom>
          <a:ln w="38100">
            <a:solidFill>
              <a:schemeClr val="tx2"/>
            </a:solidFill>
          </a:ln>
        </p:spPr>
      </p:pic>
    </p:spTree>
    <p:custDataLst>
      <p:tags r:id="rId1"/>
    </p:custDataLst>
    <p:extLst>
      <p:ext uri="{BB962C8B-B14F-4D97-AF65-F5344CB8AC3E}">
        <p14:creationId xmlns:p14="http://schemas.microsoft.com/office/powerpoint/2010/main" val="4164280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8" name="Straight Connector 17">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2BEE9E27-5550-4DAA-935D-B987C1160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4" name="Picture 3">
            <a:extLst>
              <a:ext uri="{FF2B5EF4-FFF2-40B4-BE49-F238E27FC236}">
                <a16:creationId xmlns:a16="http://schemas.microsoft.com/office/drawing/2014/main" id="{BABD2FD3-B012-4ED1-8339-F5B3AD4EDBE8}"/>
              </a:ext>
            </a:extLst>
          </p:cNvPr>
          <p:cNvPicPr>
            <a:picLocks noChangeAspect="1"/>
          </p:cNvPicPr>
          <p:nvPr/>
        </p:nvPicPr>
        <p:blipFill rotWithShape="1">
          <a:blip r:embed="rId3"/>
          <a:srcRect r="27274" b="-1"/>
          <a:stretch/>
        </p:blipFill>
        <p:spPr>
          <a:xfrm rot="5400000">
            <a:off x="6592767" y="1257727"/>
            <a:ext cx="5614416" cy="4342547"/>
          </a:xfrm>
          <a:prstGeom prst="rect">
            <a:avLst/>
          </a:prstGeom>
        </p:spPr>
      </p:pic>
      <p:sp>
        <p:nvSpPr>
          <p:cNvPr id="24" name="Rectangle 23">
            <a:extLst>
              <a:ext uri="{FF2B5EF4-FFF2-40B4-BE49-F238E27FC236}">
                <a16:creationId xmlns:a16="http://schemas.microsoft.com/office/drawing/2014/main" id="{9B4AF4B7-C89D-4321-877F-0944ED8F4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38B13A68-40B6-44DA-AE7D-BA4CB5B244D3}"/>
              </a:ext>
            </a:extLst>
          </p:cNvPr>
          <p:cNvSpPr>
            <a:spLocks noGrp="1"/>
          </p:cNvSpPr>
          <p:nvPr>
            <p:ph type="title"/>
          </p:nvPr>
        </p:nvSpPr>
        <p:spPr>
          <a:xfrm>
            <a:off x="616737" y="1188720"/>
            <a:ext cx="6439383" cy="4673763"/>
          </a:xfrm>
        </p:spPr>
        <p:txBody>
          <a:bodyPr vert="horz" lIns="91440" tIns="45720" rIns="91440" bIns="45720" rtlCol="0" anchor="ctr">
            <a:noAutofit/>
          </a:bodyPr>
          <a:lstStyle/>
          <a:p>
            <a:r>
              <a:rPr lang="en-US" sz="2400" dirty="0">
                <a:solidFill>
                  <a:schemeClr val="tx2"/>
                </a:solidFill>
              </a:rPr>
              <a:t>And that’s it for this garden party…</a:t>
            </a:r>
            <a:br>
              <a:rPr lang="en-US" sz="2400" dirty="0">
                <a:solidFill>
                  <a:schemeClr val="tx2"/>
                </a:solidFill>
              </a:rPr>
            </a:br>
            <a:br>
              <a:rPr lang="en-US" sz="3600" dirty="0">
                <a:solidFill>
                  <a:schemeClr val="tx2"/>
                </a:solidFill>
              </a:rPr>
            </a:br>
            <a:r>
              <a:rPr lang="en-US" sz="4800" dirty="0">
                <a:solidFill>
                  <a:srgbClr val="A40E99"/>
                </a:solidFill>
              </a:rPr>
              <a:t>Congratulations!</a:t>
            </a:r>
            <a:br>
              <a:rPr lang="en-US" sz="4400" dirty="0">
                <a:solidFill>
                  <a:schemeClr val="tx2"/>
                </a:solidFill>
              </a:rPr>
            </a:br>
            <a:r>
              <a:rPr lang="en-US" sz="4400" dirty="0">
                <a:solidFill>
                  <a:schemeClr val="tx2"/>
                </a:solidFill>
              </a:rPr>
              <a:t> </a:t>
            </a:r>
            <a:br>
              <a:rPr lang="en-US" sz="4400" dirty="0">
                <a:solidFill>
                  <a:schemeClr val="tx2"/>
                </a:solidFill>
              </a:rPr>
            </a:br>
            <a:r>
              <a:rPr lang="en-US" sz="4400" dirty="0">
                <a:solidFill>
                  <a:schemeClr val="tx2"/>
                </a:solidFill>
              </a:rPr>
              <a:t>another risk update completed!</a:t>
            </a:r>
            <a:br>
              <a:rPr lang="en-US" sz="4400" dirty="0">
                <a:solidFill>
                  <a:schemeClr val="tx2"/>
                </a:solidFill>
              </a:rPr>
            </a:br>
            <a:endParaRPr lang="en-US" sz="4400" dirty="0">
              <a:solidFill>
                <a:schemeClr val="tx2"/>
              </a:solidFill>
            </a:endParaRPr>
          </a:p>
        </p:txBody>
      </p:sp>
      <p:sp>
        <p:nvSpPr>
          <p:cNvPr id="3" name="Text Placeholder 2">
            <a:extLst>
              <a:ext uri="{FF2B5EF4-FFF2-40B4-BE49-F238E27FC236}">
                <a16:creationId xmlns:a16="http://schemas.microsoft.com/office/drawing/2014/main" id="{587C1576-560A-4B7C-8D70-5D8FB03F56DA}"/>
              </a:ext>
            </a:extLst>
          </p:cNvPr>
          <p:cNvSpPr>
            <a:spLocks noGrp="1"/>
          </p:cNvSpPr>
          <p:nvPr>
            <p:ph type="body" idx="1"/>
          </p:nvPr>
        </p:nvSpPr>
        <p:spPr>
          <a:xfrm>
            <a:off x="1186320" y="5132247"/>
            <a:ext cx="5355264" cy="545864"/>
          </a:xfrm>
        </p:spPr>
        <p:txBody>
          <a:bodyPr vert="horz" lIns="91440" tIns="45720" rIns="91440" bIns="45720" rtlCol="0">
            <a:normAutofit/>
          </a:bodyPr>
          <a:lstStyle/>
          <a:p>
            <a:pPr>
              <a:spcBef>
                <a:spcPts val="0"/>
              </a:spcBef>
            </a:pPr>
            <a:r>
              <a:rPr lang="en-US" sz="2000" b="1" spc="80" dirty="0">
                <a:solidFill>
                  <a:schemeClr val="tx2"/>
                </a:solidFill>
              </a:rPr>
              <a:t>~Ready for 10/1/2019~</a:t>
            </a:r>
          </a:p>
        </p:txBody>
      </p:sp>
      <p:sp>
        <p:nvSpPr>
          <p:cNvPr id="26" name="Rectangle 25">
            <a:extLst>
              <a:ext uri="{FF2B5EF4-FFF2-40B4-BE49-F238E27FC236}">
                <a16:creationId xmlns:a16="http://schemas.microsoft.com/office/drawing/2014/main" id="{486F1C7C-0D59-4A57-B9FF-60AF2D0EC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5735DC8C-B370-4340-B37D-4472C16391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404BB8C-445B-49D4-853C-25A9312862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45B8EE3-9336-45C5-ACE9-280CCFD2F8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517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8F9025-7459-4462-A935-0EAE4CC1A397}"/>
              </a:ext>
            </a:extLst>
          </p:cNvPr>
          <p:cNvSpPr>
            <a:spLocks noGrp="1"/>
          </p:cNvSpPr>
          <p:nvPr>
            <p:ph type="title"/>
          </p:nvPr>
        </p:nvSpPr>
        <p:spPr>
          <a:xfrm>
            <a:off x="868680" y="642593"/>
            <a:ext cx="6777376" cy="1744183"/>
          </a:xfrm>
        </p:spPr>
        <p:txBody>
          <a:bodyPr>
            <a:noAutofit/>
          </a:bodyPr>
          <a:lstStyle/>
          <a:p>
            <a:pPr algn="ctr"/>
            <a:r>
              <a:rPr lang="en-US" sz="4400" dirty="0">
                <a:solidFill>
                  <a:schemeClr val="tx2"/>
                </a:solidFill>
              </a:rPr>
              <a:t>Implement risk changes on 10 /1/ 2019</a:t>
            </a:r>
          </a:p>
        </p:txBody>
      </p:sp>
      <p:sp>
        <p:nvSpPr>
          <p:cNvPr id="3" name="Content Placeholder 2">
            <a:extLst>
              <a:ext uri="{FF2B5EF4-FFF2-40B4-BE49-F238E27FC236}">
                <a16:creationId xmlns:a16="http://schemas.microsoft.com/office/drawing/2014/main" id="{E29FE158-84EB-42F8-B921-4C94C2625B9C}"/>
              </a:ext>
            </a:extLst>
          </p:cNvPr>
          <p:cNvSpPr>
            <a:spLocks noGrp="1"/>
          </p:cNvSpPr>
          <p:nvPr>
            <p:ph idx="1"/>
          </p:nvPr>
        </p:nvSpPr>
        <p:spPr>
          <a:xfrm>
            <a:off x="868679" y="2386583"/>
            <a:ext cx="6777377" cy="4095239"/>
          </a:xfrm>
        </p:spPr>
        <p:txBody>
          <a:bodyPr>
            <a:normAutofit fontScale="85000" lnSpcReduction="20000"/>
          </a:bodyPr>
          <a:lstStyle/>
          <a:p>
            <a:pPr marL="0" indent="0">
              <a:buNone/>
            </a:pPr>
            <a:r>
              <a:rPr lang="en-US" sz="2400" dirty="0"/>
              <a:t>All certifying staff will complete training by </a:t>
            </a:r>
            <a:r>
              <a:rPr lang="en-US" sz="2400" b="1" dirty="0">
                <a:solidFill>
                  <a:schemeClr val="tx2"/>
                </a:solidFill>
              </a:rPr>
              <a:t>10/1/2019</a:t>
            </a:r>
            <a:r>
              <a:rPr lang="en-US" sz="2400" dirty="0"/>
              <a:t> for the following risk updates:</a:t>
            </a:r>
          </a:p>
          <a:p>
            <a:endParaRPr lang="en-US" sz="2200" dirty="0"/>
          </a:p>
          <a:p>
            <a:pPr lvl="1"/>
            <a:r>
              <a:rPr lang="en-US" sz="2400" dirty="0"/>
              <a:t>Redefine when to change risk levels from </a:t>
            </a:r>
            <a:r>
              <a:rPr lang="en-US" sz="2400" b="1" dirty="0">
                <a:solidFill>
                  <a:schemeClr val="tx2"/>
                </a:solidFill>
              </a:rPr>
              <a:t>medium</a:t>
            </a:r>
            <a:r>
              <a:rPr lang="en-US" sz="2400" dirty="0">
                <a:solidFill>
                  <a:schemeClr val="tx2"/>
                </a:solidFill>
              </a:rPr>
              <a:t> </a:t>
            </a:r>
            <a:r>
              <a:rPr lang="en-US" sz="2400" dirty="0"/>
              <a:t>to </a:t>
            </a:r>
            <a:r>
              <a:rPr lang="en-US" sz="2400" b="1" dirty="0">
                <a:solidFill>
                  <a:schemeClr val="tx2"/>
                </a:solidFill>
              </a:rPr>
              <a:t>high</a:t>
            </a:r>
            <a:endParaRPr lang="en-US" sz="2400" dirty="0">
              <a:solidFill>
                <a:schemeClr val="tx2"/>
              </a:solidFill>
            </a:endParaRPr>
          </a:p>
          <a:p>
            <a:pPr lvl="1"/>
            <a:r>
              <a:rPr lang="en-US" sz="2400" dirty="0"/>
              <a:t>Discontinue </a:t>
            </a:r>
            <a:r>
              <a:rPr lang="en-US" sz="2400" b="1" dirty="0">
                <a:solidFill>
                  <a:schemeClr val="tx2"/>
                </a:solidFill>
              </a:rPr>
              <a:t>Risk 132 </a:t>
            </a:r>
            <a:r>
              <a:rPr lang="en-US" sz="2400" dirty="0"/>
              <a:t>and combine it with </a:t>
            </a:r>
            <a:r>
              <a:rPr lang="en-US" sz="2400" b="1" dirty="0">
                <a:solidFill>
                  <a:schemeClr val="tx2"/>
                </a:solidFill>
              </a:rPr>
              <a:t>Risk 131</a:t>
            </a:r>
          </a:p>
          <a:p>
            <a:pPr lvl="1"/>
            <a:r>
              <a:rPr lang="en-US" sz="2400" dirty="0"/>
              <a:t>Rename </a:t>
            </a:r>
            <a:r>
              <a:rPr lang="en-US" sz="2400" b="1" dirty="0">
                <a:solidFill>
                  <a:schemeClr val="tx2"/>
                </a:solidFill>
              </a:rPr>
              <a:t>Risk 341</a:t>
            </a:r>
          </a:p>
          <a:p>
            <a:pPr lvl="1"/>
            <a:r>
              <a:rPr lang="en-US" sz="2400" dirty="0"/>
              <a:t>Rename </a:t>
            </a:r>
            <a:r>
              <a:rPr lang="en-US" sz="2400" b="1" dirty="0">
                <a:solidFill>
                  <a:schemeClr val="tx2"/>
                </a:solidFill>
              </a:rPr>
              <a:t>Risk 372</a:t>
            </a:r>
          </a:p>
          <a:p>
            <a:pPr lvl="1"/>
            <a:r>
              <a:rPr lang="en-US" sz="2400" dirty="0"/>
              <a:t>Discontinue </a:t>
            </a:r>
            <a:r>
              <a:rPr lang="en-US" sz="2400" b="1" dirty="0">
                <a:solidFill>
                  <a:schemeClr val="tx2"/>
                </a:solidFill>
              </a:rPr>
              <a:t>Risk 501</a:t>
            </a:r>
          </a:p>
          <a:p>
            <a:pPr lvl="1"/>
            <a:r>
              <a:rPr lang="en-US" sz="2400" dirty="0"/>
              <a:t>Discontinue </a:t>
            </a:r>
            <a:r>
              <a:rPr lang="en-US" sz="2400" b="1" dirty="0">
                <a:solidFill>
                  <a:schemeClr val="tx2"/>
                </a:solidFill>
              </a:rPr>
              <a:t>Risk 703</a:t>
            </a:r>
            <a:r>
              <a:rPr lang="en-US" sz="2400" dirty="0">
                <a:solidFill>
                  <a:schemeClr val="tx2"/>
                </a:solidFill>
              </a:rPr>
              <a:t>,</a:t>
            </a:r>
            <a:r>
              <a:rPr lang="en-US" sz="2400" b="1" dirty="0">
                <a:solidFill>
                  <a:schemeClr val="tx2"/>
                </a:solidFill>
              </a:rPr>
              <a:t> </a:t>
            </a:r>
            <a:r>
              <a:rPr lang="en-US" sz="2400" dirty="0"/>
              <a:t>use revised </a:t>
            </a:r>
            <a:r>
              <a:rPr lang="en-US" sz="2400" b="1" dirty="0">
                <a:solidFill>
                  <a:schemeClr val="tx2"/>
                </a:solidFill>
              </a:rPr>
              <a:t>Risk 902 </a:t>
            </a:r>
            <a:r>
              <a:rPr lang="en-US" sz="2400" dirty="0"/>
              <a:t>instead</a:t>
            </a:r>
          </a:p>
          <a:p>
            <a:pPr lvl="3"/>
            <a:endParaRPr lang="en-US" sz="2200" dirty="0"/>
          </a:p>
          <a:p>
            <a:pPr marL="274320" lvl="1" indent="0">
              <a:buNone/>
            </a:pPr>
            <a:r>
              <a:rPr lang="en-US" sz="2400" dirty="0"/>
              <a:t>Don’t recognize these risk numbers?  No worries!                                      Use the Nutrition Risk List search table or scroll on…</a:t>
            </a:r>
          </a:p>
          <a:p>
            <a:pPr>
              <a:lnSpc>
                <a:spcPct val="90000"/>
              </a:lnSpc>
            </a:pPr>
            <a:endParaRPr lang="en-US" dirty="0"/>
          </a:p>
        </p:txBody>
      </p:sp>
      <p:pic>
        <p:nvPicPr>
          <p:cNvPr id="5" name="Picture 4">
            <a:extLst>
              <a:ext uri="{FF2B5EF4-FFF2-40B4-BE49-F238E27FC236}">
                <a16:creationId xmlns:a16="http://schemas.microsoft.com/office/drawing/2014/main" id="{CF5CAD24-22EB-4157-A3A3-24DF7973899C}"/>
              </a:ext>
            </a:extLst>
          </p:cNvPr>
          <p:cNvPicPr>
            <a:picLocks noChangeAspect="1"/>
          </p:cNvPicPr>
          <p:nvPr/>
        </p:nvPicPr>
        <p:blipFill rotWithShape="1">
          <a:blip r:embed="rId3"/>
          <a:srcRect t="13065"/>
          <a:stretch/>
        </p:blipFill>
        <p:spPr>
          <a:xfrm rot="16200000">
            <a:off x="7176312" y="1694490"/>
            <a:ext cx="5740914" cy="3321198"/>
          </a:xfrm>
          <a:prstGeom prst="rect">
            <a:avLst/>
          </a:prstGeom>
        </p:spPr>
      </p:pic>
    </p:spTree>
    <p:custDataLst>
      <p:tags r:id="rId1"/>
    </p:custDataLst>
    <p:extLst>
      <p:ext uri="{BB962C8B-B14F-4D97-AF65-F5344CB8AC3E}">
        <p14:creationId xmlns:p14="http://schemas.microsoft.com/office/powerpoint/2010/main" val="2643400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7517-7E93-4E1F-A55D-E32AE2683B43}"/>
              </a:ext>
            </a:extLst>
          </p:cNvPr>
          <p:cNvSpPr>
            <a:spLocks noGrp="1"/>
          </p:cNvSpPr>
          <p:nvPr>
            <p:ph type="title"/>
          </p:nvPr>
        </p:nvSpPr>
        <p:spPr>
          <a:xfrm>
            <a:off x="1875098" y="642594"/>
            <a:ext cx="9684555" cy="1371600"/>
          </a:xfrm>
        </p:spPr>
        <p:txBody>
          <a:bodyPr>
            <a:normAutofit/>
          </a:bodyPr>
          <a:lstStyle/>
          <a:p>
            <a:r>
              <a:rPr lang="en-US" sz="4400" dirty="0">
                <a:solidFill>
                  <a:schemeClr val="tx2"/>
                </a:solidFill>
              </a:rPr>
              <a:t>Updates will happen on 10/1/2019!</a:t>
            </a:r>
          </a:p>
        </p:txBody>
      </p:sp>
      <p:sp>
        <p:nvSpPr>
          <p:cNvPr id="3" name="Content Placeholder 2">
            <a:extLst>
              <a:ext uri="{FF2B5EF4-FFF2-40B4-BE49-F238E27FC236}">
                <a16:creationId xmlns:a16="http://schemas.microsoft.com/office/drawing/2014/main" id="{81D818CD-1DF9-421F-980C-260FF1251341}"/>
              </a:ext>
            </a:extLst>
          </p:cNvPr>
          <p:cNvSpPr>
            <a:spLocks noGrp="1"/>
          </p:cNvSpPr>
          <p:nvPr>
            <p:ph idx="1"/>
          </p:nvPr>
        </p:nvSpPr>
        <p:spPr>
          <a:xfrm>
            <a:off x="943970" y="1891364"/>
            <a:ext cx="7394812" cy="4482140"/>
          </a:xfrm>
        </p:spPr>
        <p:txBody>
          <a:bodyPr>
            <a:normAutofit/>
          </a:bodyPr>
          <a:lstStyle/>
          <a:p>
            <a:pPr marL="0" indent="0">
              <a:buNone/>
            </a:pPr>
            <a:r>
              <a:rPr lang="en-US" sz="2000" dirty="0"/>
              <a:t>On the </a:t>
            </a:r>
            <a:r>
              <a:rPr lang="en-US" sz="2000" b="1" dirty="0">
                <a:solidFill>
                  <a:schemeClr val="tx2"/>
                </a:solidFill>
              </a:rPr>
              <a:t>Oregon WIC website</a:t>
            </a:r>
            <a:r>
              <a:rPr lang="en-US" sz="2000" dirty="0"/>
              <a:t>:</a:t>
            </a:r>
          </a:p>
          <a:p>
            <a:pPr lvl="1"/>
            <a:r>
              <a:rPr lang="en-US" sz="2000" dirty="0"/>
              <a:t>Updated risk information sheets will be added to the Nutrition Risk Table</a:t>
            </a:r>
          </a:p>
          <a:p>
            <a:pPr lvl="1"/>
            <a:r>
              <a:rPr lang="en-US" sz="2000" dirty="0"/>
              <a:t>The Nutrition Risk module will reflect changes</a:t>
            </a:r>
          </a:p>
          <a:p>
            <a:pPr lvl="1"/>
            <a:r>
              <a:rPr lang="en-US" sz="2000" dirty="0"/>
              <a:t>Revised Policy 675 Nutrition Risk Codes and Policy 661 Appropriate Counseling for Risk Levels will be posted</a:t>
            </a:r>
          </a:p>
          <a:p>
            <a:endParaRPr lang="en-US" sz="2000" dirty="0"/>
          </a:p>
          <a:p>
            <a:pPr marL="0" indent="0">
              <a:buNone/>
            </a:pPr>
            <a:r>
              <a:rPr lang="en-US" sz="2000" dirty="0"/>
              <a:t>In </a:t>
            </a:r>
            <a:r>
              <a:rPr lang="en-US" sz="2000" b="1" dirty="0">
                <a:solidFill>
                  <a:schemeClr val="tx2"/>
                </a:solidFill>
              </a:rPr>
              <a:t>TWIST</a:t>
            </a:r>
            <a:r>
              <a:rPr lang="en-US" sz="2000" dirty="0"/>
              <a:t>:</a:t>
            </a:r>
          </a:p>
          <a:p>
            <a:pPr lvl="1"/>
            <a:r>
              <a:rPr lang="en-US" sz="2000" dirty="0"/>
              <a:t>Discontinued risks will be removed</a:t>
            </a:r>
          </a:p>
          <a:p>
            <a:pPr lvl="1"/>
            <a:r>
              <a:rPr lang="en-US" sz="2000" dirty="0"/>
              <a:t>Risk titles will be changed</a:t>
            </a:r>
          </a:p>
          <a:p>
            <a:pPr lvl="1"/>
            <a:r>
              <a:rPr lang="en-US" sz="2000" dirty="0"/>
              <a:t>Risk level designations will be updated</a:t>
            </a:r>
          </a:p>
          <a:p>
            <a:pPr lvl="1"/>
            <a:endParaRPr lang="en-US" sz="2000" dirty="0"/>
          </a:p>
        </p:txBody>
      </p:sp>
      <p:pic>
        <p:nvPicPr>
          <p:cNvPr id="5" name="Picture 4">
            <a:extLst>
              <a:ext uri="{FF2B5EF4-FFF2-40B4-BE49-F238E27FC236}">
                <a16:creationId xmlns:a16="http://schemas.microsoft.com/office/drawing/2014/main" id="{E8D583B0-D1DA-49AF-9E5A-933739BAB078}"/>
              </a:ext>
            </a:extLst>
          </p:cNvPr>
          <p:cNvPicPr>
            <a:picLocks noChangeAspect="1"/>
          </p:cNvPicPr>
          <p:nvPr/>
        </p:nvPicPr>
        <p:blipFill>
          <a:blip r:embed="rId3"/>
          <a:stretch>
            <a:fillRect/>
          </a:stretch>
        </p:blipFill>
        <p:spPr>
          <a:xfrm>
            <a:off x="8461612" y="1891364"/>
            <a:ext cx="3249375" cy="4201212"/>
          </a:xfrm>
          <a:prstGeom prst="rect">
            <a:avLst/>
          </a:prstGeom>
          <a:ln w="57150">
            <a:solidFill>
              <a:schemeClr val="bg1">
                <a:lumMod val="50000"/>
              </a:schemeClr>
            </a:solidFill>
          </a:ln>
        </p:spPr>
      </p:pic>
      <p:pic>
        <p:nvPicPr>
          <p:cNvPr id="6" name="Picture 5">
            <a:extLst>
              <a:ext uri="{FF2B5EF4-FFF2-40B4-BE49-F238E27FC236}">
                <a16:creationId xmlns:a16="http://schemas.microsoft.com/office/drawing/2014/main" id="{EC38D4C3-F723-469A-AA1A-8E11619BB93C}"/>
              </a:ext>
            </a:extLst>
          </p:cNvPr>
          <p:cNvPicPr>
            <a:picLocks noChangeAspect="1"/>
          </p:cNvPicPr>
          <p:nvPr/>
        </p:nvPicPr>
        <p:blipFill>
          <a:blip r:embed="rId4"/>
          <a:stretch>
            <a:fillRect/>
          </a:stretch>
        </p:blipFill>
        <p:spPr>
          <a:xfrm>
            <a:off x="730593" y="946256"/>
            <a:ext cx="1144505" cy="764275"/>
          </a:xfrm>
          <a:prstGeom prst="rect">
            <a:avLst/>
          </a:prstGeom>
          <a:ln w="38100">
            <a:solidFill>
              <a:schemeClr val="tx2"/>
            </a:solidFill>
          </a:ln>
        </p:spPr>
      </p:pic>
    </p:spTree>
    <p:custDataLst>
      <p:tags r:id="rId1"/>
    </p:custDataLst>
    <p:extLst>
      <p:ext uri="{BB962C8B-B14F-4D97-AF65-F5344CB8AC3E}">
        <p14:creationId xmlns:p14="http://schemas.microsoft.com/office/powerpoint/2010/main" val="3444502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CAC5616-4717-4B3D-ADFA-D574D51B6DF2}"/>
              </a:ext>
            </a:extLst>
          </p:cNvPr>
          <p:cNvSpPr>
            <a:spLocks noGrp="1"/>
          </p:cNvSpPr>
          <p:nvPr>
            <p:ph type="title"/>
          </p:nvPr>
        </p:nvSpPr>
        <p:spPr>
          <a:xfrm>
            <a:off x="868680" y="642593"/>
            <a:ext cx="6281928" cy="1744183"/>
          </a:xfrm>
        </p:spPr>
        <p:txBody>
          <a:bodyPr>
            <a:normAutofit/>
          </a:bodyPr>
          <a:lstStyle/>
          <a:p>
            <a:r>
              <a:rPr lang="en-US" sz="4400" dirty="0">
                <a:solidFill>
                  <a:schemeClr val="tx2"/>
                </a:solidFill>
              </a:rPr>
              <a:t>Changing Risk Levels from Medium to High</a:t>
            </a:r>
          </a:p>
        </p:txBody>
      </p:sp>
      <p:sp>
        <p:nvSpPr>
          <p:cNvPr id="3" name="Content Placeholder 2">
            <a:extLst>
              <a:ext uri="{FF2B5EF4-FFF2-40B4-BE49-F238E27FC236}">
                <a16:creationId xmlns:a16="http://schemas.microsoft.com/office/drawing/2014/main" id="{8D409E7D-60BA-407B-A333-D5371BFEE472}"/>
              </a:ext>
            </a:extLst>
          </p:cNvPr>
          <p:cNvSpPr>
            <a:spLocks noGrp="1"/>
          </p:cNvSpPr>
          <p:nvPr>
            <p:ph idx="1"/>
          </p:nvPr>
        </p:nvSpPr>
        <p:spPr>
          <a:xfrm>
            <a:off x="698550" y="2458615"/>
            <a:ext cx="6678014" cy="3648456"/>
          </a:xfrm>
        </p:spPr>
        <p:txBody>
          <a:bodyPr>
            <a:normAutofit/>
          </a:bodyPr>
          <a:lstStyle/>
          <a:p>
            <a:r>
              <a:rPr lang="en-US" sz="2000" dirty="0"/>
              <a:t>In the past, manually changing risk levels from medium to high in TWIST was required for 5 risks when specific criteria were present. </a:t>
            </a:r>
          </a:p>
          <a:p>
            <a:endParaRPr lang="en-US" sz="2000" dirty="0"/>
          </a:p>
          <a:p>
            <a:r>
              <a:rPr lang="en-US" sz="2000" b="1" dirty="0">
                <a:solidFill>
                  <a:schemeClr val="tx2"/>
                </a:solidFill>
              </a:rPr>
              <a:t>4 of these 5 risks </a:t>
            </a:r>
            <a:r>
              <a:rPr lang="en-US" sz="2000" dirty="0"/>
              <a:t>will now have the risk level set in TWIST and will not need adjusting. </a:t>
            </a:r>
          </a:p>
          <a:p>
            <a:endParaRPr lang="en-US" sz="2000" dirty="0"/>
          </a:p>
          <a:p>
            <a:r>
              <a:rPr lang="en-US" sz="2000" dirty="0"/>
              <a:t>Participants with specialized needs can always be referred to the RD regardless of risk level.</a:t>
            </a:r>
          </a:p>
          <a:p>
            <a:endParaRPr lang="en-US" dirty="0"/>
          </a:p>
          <a:p>
            <a:pPr marL="0" indent="0">
              <a:buNone/>
            </a:pPr>
            <a:endParaRPr lang="en-US" dirty="0"/>
          </a:p>
        </p:txBody>
      </p:sp>
      <p:pic>
        <p:nvPicPr>
          <p:cNvPr id="7" name="Picture 6">
            <a:extLst>
              <a:ext uri="{FF2B5EF4-FFF2-40B4-BE49-F238E27FC236}">
                <a16:creationId xmlns:a16="http://schemas.microsoft.com/office/drawing/2014/main" id="{39CBFEC0-9780-4820-A218-B686F7D27F93}"/>
              </a:ext>
            </a:extLst>
          </p:cNvPr>
          <p:cNvPicPr>
            <a:picLocks noChangeAspect="1"/>
          </p:cNvPicPr>
          <p:nvPr/>
        </p:nvPicPr>
        <p:blipFill rotWithShape="1">
          <a:blip r:embed="rId3"/>
          <a:srcRect r="2769" b="1"/>
          <a:stretch/>
        </p:blipFill>
        <p:spPr>
          <a:xfrm rot="5400000">
            <a:off x="7176312" y="1694490"/>
            <a:ext cx="5740914" cy="3321198"/>
          </a:xfrm>
          <a:prstGeom prst="rect">
            <a:avLst/>
          </a:prstGeom>
        </p:spPr>
      </p:pic>
    </p:spTree>
    <p:custDataLst>
      <p:tags r:id="rId1"/>
    </p:custDataLst>
    <p:extLst>
      <p:ext uri="{BB962C8B-B14F-4D97-AF65-F5344CB8AC3E}">
        <p14:creationId xmlns:p14="http://schemas.microsoft.com/office/powerpoint/2010/main" val="387020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CAC5616-4717-4B3D-ADFA-D574D51B6DF2}"/>
              </a:ext>
            </a:extLst>
          </p:cNvPr>
          <p:cNvSpPr>
            <a:spLocks noGrp="1"/>
          </p:cNvSpPr>
          <p:nvPr>
            <p:ph type="title"/>
          </p:nvPr>
        </p:nvSpPr>
        <p:spPr>
          <a:xfrm>
            <a:off x="868680" y="642593"/>
            <a:ext cx="6281928" cy="1744183"/>
          </a:xfrm>
        </p:spPr>
        <p:txBody>
          <a:bodyPr>
            <a:normAutofit/>
          </a:bodyPr>
          <a:lstStyle/>
          <a:p>
            <a:r>
              <a:rPr lang="en-US" sz="4400" dirty="0">
                <a:solidFill>
                  <a:schemeClr val="tx2"/>
                </a:solidFill>
              </a:rPr>
              <a:t>Changing Risk Levels from Medium to High</a:t>
            </a:r>
          </a:p>
        </p:txBody>
      </p:sp>
      <p:sp>
        <p:nvSpPr>
          <p:cNvPr id="3" name="Content Placeholder 2">
            <a:extLst>
              <a:ext uri="{FF2B5EF4-FFF2-40B4-BE49-F238E27FC236}">
                <a16:creationId xmlns:a16="http://schemas.microsoft.com/office/drawing/2014/main" id="{8D409E7D-60BA-407B-A333-D5371BFEE472}"/>
              </a:ext>
            </a:extLst>
          </p:cNvPr>
          <p:cNvSpPr>
            <a:spLocks noGrp="1"/>
          </p:cNvSpPr>
          <p:nvPr>
            <p:ph idx="1"/>
          </p:nvPr>
        </p:nvSpPr>
        <p:spPr>
          <a:xfrm>
            <a:off x="694481" y="2386584"/>
            <a:ext cx="6647439" cy="3648456"/>
          </a:xfrm>
        </p:spPr>
        <p:txBody>
          <a:bodyPr>
            <a:normAutofit lnSpcReduction="10000"/>
          </a:bodyPr>
          <a:lstStyle/>
          <a:p>
            <a:r>
              <a:rPr lang="en-US" sz="2000" dirty="0"/>
              <a:t>After </a:t>
            </a:r>
            <a:r>
              <a:rPr lang="en-US" sz="2000" b="1" dirty="0">
                <a:solidFill>
                  <a:schemeClr val="tx2"/>
                </a:solidFill>
              </a:rPr>
              <a:t>10/1/2019</a:t>
            </a:r>
            <a:r>
              <a:rPr lang="en-US" sz="2000" dirty="0"/>
              <a:t>, only </a:t>
            </a:r>
            <a:r>
              <a:rPr lang="en-US" sz="2000" b="1" dirty="0">
                <a:solidFill>
                  <a:schemeClr val="tx2"/>
                </a:solidFill>
              </a:rPr>
              <a:t>Risk 201 Low Hemoglobin or Hematocrit</a:t>
            </a:r>
            <a:r>
              <a:rPr lang="en-US" sz="2000" b="1" dirty="0"/>
              <a:t> </a:t>
            </a:r>
            <a:r>
              <a:rPr lang="en-US" sz="2000" dirty="0"/>
              <a:t>will need the risk level changed to high when the blood test result is below the standard for the participant’s age or category according to Policy 626 Hemoglobin and Hematocrit Screening in WIC, Appendix A.</a:t>
            </a:r>
          </a:p>
          <a:p>
            <a:endParaRPr lang="en-US" sz="2000" dirty="0"/>
          </a:p>
          <a:p>
            <a:r>
              <a:rPr lang="en-US" sz="2000" b="1" dirty="0">
                <a:solidFill>
                  <a:schemeClr val="tx2"/>
                </a:solidFill>
              </a:rPr>
              <a:t>Referral to the RD </a:t>
            </a:r>
            <a:r>
              <a:rPr lang="en-US" sz="2000" dirty="0"/>
              <a:t>is still required when the risk level is changed to </a:t>
            </a:r>
            <a:r>
              <a:rPr lang="en-US" sz="2000" b="1" dirty="0">
                <a:solidFill>
                  <a:schemeClr val="tx2"/>
                </a:solidFill>
              </a:rPr>
              <a:t>high</a:t>
            </a:r>
            <a:r>
              <a:rPr lang="en-US" sz="2000" dirty="0"/>
              <a:t>. </a:t>
            </a:r>
          </a:p>
          <a:p>
            <a:endParaRPr lang="en-US" sz="2000" dirty="0"/>
          </a:p>
          <a:p>
            <a:r>
              <a:rPr lang="en-US" sz="2000" b="1" dirty="0">
                <a:solidFill>
                  <a:schemeClr val="tx2"/>
                </a:solidFill>
              </a:rPr>
              <a:t>Do not change risk levels for any other situation.</a:t>
            </a:r>
          </a:p>
          <a:p>
            <a:endParaRPr lang="en-US" sz="2000" dirty="0"/>
          </a:p>
          <a:p>
            <a:pPr marL="0" indent="0">
              <a:buNone/>
            </a:pPr>
            <a:endParaRPr lang="en-US" dirty="0"/>
          </a:p>
        </p:txBody>
      </p:sp>
      <p:pic>
        <p:nvPicPr>
          <p:cNvPr id="8" name="Picture 7">
            <a:extLst>
              <a:ext uri="{FF2B5EF4-FFF2-40B4-BE49-F238E27FC236}">
                <a16:creationId xmlns:a16="http://schemas.microsoft.com/office/drawing/2014/main" id="{AB7CD0C7-1BB3-49EC-A801-8109AB1F9005}"/>
              </a:ext>
            </a:extLst>
          </p:cNvPr>
          <p:cNvPicPr>
            <a:picLocks noChangeAspect="1"/>
          </p:cNvPicPr>
          <p:nvPr/>
        </p:nvPicPr>
        <p:blipFill rotWithShape="1">
          <a:blip r:embed="rId3"/>
          <a:srcRect r="2769" b="1"/>
          <a:stretch/>
        </p:blipFill>
        <p:spPr>
          <a:xfrm rot="5400000">
            <a:off x="7176312" y="1694490"/>
            <a:ext cx="5740914" cy="3321198"/>
          </a:xfrm>
          <a:prstGeom prst="rect">
            <a:avLst/>
          </a:prstGeom>
        </p:spPr>
      </p:pic>
    </p:spTree>
    <p:custDataLst>
      <p:tags r:id="rId1"/>
    </p:custDataLst>
    <p:extLst>
      <p:ext uri="{BB962C8B-B14F-4D97-AF65-F5344CB8AC3E}">
        <p14:creationId xmlns:p14="http://schemas.microsoft.com/office/powerpoint/2010/main" val="1110712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ABAC12-6F82-45FB-A0A2-18E4405B67A7}"/>
              </a:ext>
            </a:extLst>
          </p:cNvPr>
          <p:cNvSpPr>
            <a:spLocks noGrp="1"/>
          </p:cNvSpPr>
          <p:nvPr>
            <p:ph type="title"/>
          </p:nvPr>
        </p:nvSpPr>
        <p:spPr>
          <a:xfrm>
            <a:off x="1066800" y="410582"/>
            <a:ext cx="10669928" cy="1371600"/>
          </a:xfrm>
        </p:spPr>
        <p:txBody>
          <a:bodyPr>
            <a:normAutofit/>
          </a:bodyPr>
          <a:lstStyle/>
          <a:p>
            <a:r>
              <a:rPr lang="en-US" sz="4400" dirty="0">
                <a:solidFill>
                  <a:schemeClr val="tx2"/>
                </a:solidFill>
              </a:rPr>
              <a:t>Risk 201: Change risk level to high if…</a:t>
            </a:r>
          </a:p>
        </p:txBody>
      </p:sp>
      <p:graphicFrame>
        <p:nvGraphicFramePr>
          <p:cNvPr id="6" name="Content Placeholder 5">
            <a:extLst>
              <a:ext uri="{FF2B5EF4-FFF2-40B4-BE49-F238E27FC236}">
                <a16:creationId xmlns:a16="http://schemas.microsoft.com/office/drawing/2014/main" id="{B8684150-BA2F-47EF-B823-916B5DA06C74}"/>
              </a:ext>
            </a:extLst>
          </p:cNvPr>
          <p:cNvGraphicFramePr>
            <a:graphicFrameLocks noGrp="1"/>
          </p:cNvGraphicFramePr>
          <p:nvPr>
            <p:ph idx="1"/>
            <p:extLst>
              <p:ext uri="{D42A27DB-BD31-4B8C-83A1-F6EECF244321}">
                <p14:modId xmlns:p14="http://schemas.microsoft.com/office/powerpoint/2010/main" val="2194800007"/>
              </p:ext>
            </p:extLst>
          </p:nvPr>
        </p:nvGraphicFramePr>
        <p:xfrm>
          <a:off x="1066800" y="1424362"/>
          <a:ext cx="10058400" cy="5023056"/>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397329752"/>
                    </a:ext>
                  </a:extLst>
                </a:gridCol>
                <a:gridCol w="5029200">
                  <a:extLst>
                    <a:ext uri="{9D8B030D-6E8A-4147-A177-3AD203B41FA5}">
                      <a16:colId xmlns:a16="http://schemas.microsoft.com/office/drawing/2014/main" val="1790514310"/>
                    </a:ext>
                  </a:extLst>
                </a:gridCol>
              </a:tblGrid>
              <a:tr h="439025">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475284559"/>
                  </a:ext>
                </a:extLst>
              </a:tr>
              <a:tr h="1141464">
                <a:tc>
                  <a:txBody>
                    <a:bodyPr/>
                    <a:lstStyle/>
                    <a:p>
                      <a:r>
                        <a:rPr lang="en-US" sz="1800" b="1" kern="1200" dirty="0">
                          <a:solidFill>
                            <a:schemeClr val="dk1"/>
                          </a:solidFill>
                          <a:effectLst/>
                          <a:latin typeface="+mn-lt"/>
                          <a:ea typeface="+mn-ea"/>
                          <a:cs typeface="+mn-cs"/>
                        </a:rPr>
                        <a:t>Infants 9 to under 12 months</a:t>
                      </a:r>
                    </a:p>
                    <a:p>
                      <a:r>
                        <a:rPr lang="en-US" sz="1800" kern="1200" dirty="0" err="1">
                          <a:solidFill>
                            <a:schemeClr val="dk1"/>
                          </a:solidFill>
                          <a:effectLst/>
                          <a:latin typeface="+mn-lt"/>
                          <a:ea typeface="+mn-ea"/>
                          <a:cs typeface="+mn-cs"/>
                        </a:rPr>
                        <a:t>Hbg</a:t>
                      </a:r>
                      <a:r>
                        <a:rPr lang="en-US" sz="1800" kern="1200" dirty="0">
                          <a:solidFill>
                            <a:schemeClr val="dk1"/>
                          </a:solidFill>
                          <a:effectLst/>
                          <a:latin typeface="+mn-lt"/>
                          <a:ea typeface="+mn-ea"/>
                          <a:cs typeface="+mn-cs"/>
                        </a:rPr>
                        <a:t>: Below 10.0 </a:t>
                      </a:r>
                    </a:p>
                    <a:p>
                      <a:r>
                        <a:rPr lang="en-US" sz="1800" kern="1200" dirty="0" err="1">
                          <a:solidFill>
                            <a:schemeClr val="dk1"/>
                          </a:solidFill>
                          <a:effectLst/>
                          <a:latin typeface="+mn-lt"/>
                          <a:ea typeface="+mn-ea"/>
                          <a:cs typeface="+mn-cs"/>
                        </a:rPr>
                        <a:t>Hct</a:t>
                      </a:r>
                      <a:r>
                        <a:rPr lang="en-US" sz="1800" kern="1200" dirty="0">
                          <a:solidFill>
                            <a:schemeClr val="dk1"/>
                          </a:solidFill>
                          <a:effectLst/>
                          <a:latin typeface="+mn-lt"/>
                          <a:ea typeface="+mn-ea"/>
                          <a:cs typeface="+mn-cs"/>
                        </a:rPr>
                        <a:t>: Below 29.9%</a:t>
                      </a:r>
                      <a:endParaRPr lang="en-US" dirty="0"/>
                    </a:p>
                  </a:txBody>
                  <a:tcPr/>
                </a:tc>
                <a:tc>
                  <a:txBody>
                    <a:bodyPr/>
                    <a:lstStyle/>
                    <a:p>
                      <a:r>
                        <a:rPr lang="en-US" sz="1800" b="1" kern="1200" dirty="0">
                          <a:solidFill>
                            <a:schemeClr val="dk1"/>
                          </a:solidFill>
                          <a:effectLst/>
                          <a:latin typeface="+mn-lt"/>
                          <a:ea typeface="+mn-ea"/>
                          <a:cs typeface="+mn-cs"/>
                        </a:rPr>
                        <a:t>Pregnant women (0 to 13 weeks) </a:t>
                      </a:r>
                    </a:p>
                    <a:p>
                      <a:r>
                        <a:rPr lang="en-US" sz="1800" kern="1200" dirty="0" err="1">
                          <a:solidFill>
                            <a:schemeClr val="dk1"/>
                          </a:solidFill>
                          <a:effectLst/>
                          <a:latin typeface="+mn-lt"/>
                          <a:ea typeface="+mn-ea"/>
                          <a:cs typeface="+mn-cs"/>
                        </a:rPr>
                        <a:t>Hbg</a:t>
                      </a:r>
                      <a:r>
                        <a:rPr lang="en-US" sz="1800" kern="1200" dirty="0">
                          <a:solidFill>
                            <a:schemeClr val="dk1"/>
                          </a:solidFill>
                          <a:effectLst/>
                          <a:latin typeface="+mn-lt"/>
                          <a:ea typeface="+mn-ea"/>
                          <a:cs typeface="+mn-cs"/>
                        </a:rPr>
                        <a:t>: Below 10.0</a:t>
                      </a:r>
                    </a:p>
                    <a:p>
                      <a:r>
                        <a:rPr lang="en-US" sz="1800" kern="1200" dirty="0" err="1">
                          <a:solidFill>
                            <a:schemeClr val="dk1"/>
                          </a:solidFill>
                          <a:effectLst/>
                          <a:latin typeface="+mn-lt"/>
                          <a:ea typeface="+mn-ea"/>
                          <a:cs typeface="+mn-cs"/>
                        </a:rPr>
                        <a:t>Hct</a:t>
                      </a:r>
                      <a:r>
                        <a:rPr lang="en-US" sz="1800" kern="1200" dirty="0">
                          <a:solidFill>
                            <a:schemeClr val="dk1"/>
                          </a:solidFill>
                          <a:effectLst/>
                          <a:latin typeface="+mn-lt"/>
                          <a:ea typeface="+mn-ea"/>
                          <a:cs typeface="+mn-cs"/>
                        </a:rPr>
                        <a:t>: Below 29.9% </a:t>
                      </a:r>
                      <a:endParaRPr lang="en-US" dirty="0"/>
                    </a:p>
                  </a:txBody>
                  <a:tcPr/>
                </a:tc>
                <a:extLst>
                  <a:ext uri="{0D108BD9-81ED-4DB2-BD59-A6C34878D82A}">
                    <a16:rowId xmlns:a16="http://schemas.microsoft.com/office/drawing/2014/main" val="20825355"/>
                  </a:ext>
                </a:extLst>
              </a:tr>
              <a:tr h="1141464">
                <a:tc>
                  <a:txBody>
                    <a:bodyPr/>
                    <a:lstStyle/>
                    <a:p>
                      <a:r>
                        <a:rPr lang="en-US" sz="1800" b="1" kern="1200" dirty="0">
                          <a:solidFill>
                            <a:schemeClr val="dk1"/>
                          </a:solidFill>
                          <a:effectLst/>
                          <a:latin typeface="+mn-lt"/>
                          <a:ea typeface="+mn-ea"/>
                          <a:cs typeface="+mn-cs"/>
                        </a:rPr>
                        <a:t>Children 12 to under 24 months </a:t>
                      </a:r>
                    </a:p>
                    <a:p>
                      <a:r>
                        <a:rPr lang="en-US" sz="1800" kern="1200" dirty="0" err="1">
                          <a:solidFill>
                            <a:schemeClr val="dk1"/>
                          </a:solidFill>
                          <a:effectLst/>
                          <a:latin typeface="+mn-lt"/>
                          <a:ea typeface="+mn-ea"/>
                          <a:cs typeface="+mn-cs"/>
                        </a:rPr>
                        <a:t>Hbg</a:t>
                      </a:r>
                      <a:r>
                        <a:rPr lang="en-US" sz="1800" kern="1200" dirty="0">
                          <a:solidFill>
                            <a:schemeClr val="dk1"/>
                          </a:solidFill>
                          <a:effectLst/>
                          <a:latin typeface="+mn-lt"/>
                          <a:ea typeface="+mn-ea"/>
                          <a:cs typeface="+mn-cs"/>
                        </a:rPr>
                        <a:t>: Below 10.0 </a:t>
                      </a:r>
                    </a:p>
                    <a:p>
                      <a:r>
                        <a:rPr lang="en-US" sz="1800" kern="1200" dirty="0" err="1">
                          <a:solidFill>
                            <a:schemeClr val="dk1"/>
                          </a:solidFill>
                          <a:effectLst/>
                          <a:latin typeface="+mn-lt"/>
                          <a:ea typeface="+mn-ea"/>
                          <a:cs typeface="+mn-cs"/>
                        </a:rPr>
                        <a:t>Hct</a:t>
                      </a:r>
                      <a:r>
                        <a:rPr lang="en-US" sz="1800" kern="1200" dirty="0">
                          <a:solidFill>
                            <a:schemeClr val="dk1"/>
                          </a:solidFill>
                          <a:effectLst/>
                          <a:latin typeface="+mn-lt"/>
                          <a:ea typeface="+mn-ea"/>
                          <a:cs typeface="+mn-cs"/>
                        </a:rPr>
                        <a:t>: Below 29.9%</a:t>
                      </a:r>
                      <a:endParaRPr lang="en-US" dirty="0"/>
                    </a:p>
                  </a:txBody>
                  <a:tcPr/>
                </a:tc>
                <a:tc>
                  <a:txBody>
                    <a:bodyPr/>
                    <a:lstStyle/>
                    <a:p>
                      <a:r>
                        <a:rPr lang="en-US" sz="1800" b="1" kern="1200" dirty="0">
                          <a:solidFill>
                            <a:schemeClr val="dk1"/>
                          </a:solidFill>
                          <a:effectLst/>
                          <a:latin typeface="+mn-lt"/>
                          <a:ea typeface="+mn-ea"/>
                          <a:cs typeface="+mn-cs"/>
                        </a:rPr>
                        <a:t>Pregnant women (14 to 26 weeks) </a:t>
                      </a:r>
                    </a:p>
                    <a:p>
                      <a:r>
                        <a:rPr lang="en-US" sz="1800" kern="1200" dirty="0" err="1">
                          <a:solidFill>
                            <a:schemeClr val="dk1"/>
                          </a:solidFill>
                          <a:effectLst/>
                          <a:latin typeface="+mn-lt"/>
                          <a:ea typeface="+mn-ea"/>
                          <a:cs typeface="+mn-cs"/>
                        </a:rPr>
                        <a:t>Hbg</a:t>
                      </a:r>
                      <a:r>
                        <a:rPr lang="en-US" sz="1800" kern="1200" dirty="0">
                          <a:solidFill>
                            <a:schemeClr val="dk1"/>
                          </a:solidFill>
                          <a:effectLst/>
                          <a:latin typeface="+mn-lt"/>
                          <a:ea typeface="+mn-ea"/>
                          <a:cs typeface="+mn-cs"/>
                        </a:rPr>
                        <a:t>: Below 9.5 </a:t>
                      </a:r>
                    </a:p>
                    <a:p>
                      <a:r>
                        <a:rPr lang="en-US" sz="1800" kern="1200" dirty="0" err="1">
                          <a:solidFill>
                            <a:schemeClr val="dk1"/>
                          </a:solidFill>
                          <a:effectLst/>
                          <a:latin typeface="+mn-lt"/>
                          <a:ea typeface="+mn-ea"/>
                          <a:cs typeface="+mn-cs"/>
                        </a:rPr>
                        <a:t>Hct</a:t>
                      </a:r>
                      <a:r>
                        <a:rPr lang="en-US" sz="1800" kern="1200" dirty="0">
                          <a:solidFill>
                            <a:schemeClr val="dk1"/>
                          </a:solidFill>
                          <a:effectLst/>
                          <a:latin typeface="+mn-lt"/>
                          <a:ea typeface="+mn-ea"/>
                          <a:cs typeface="+mn-cs"/>
                        </a:rPr>
                        <a:t>: Below 28.9%</a:t>
                      </a:r>
                      <a:endParaRPr lang="en-US" dirty="0"/>
                    </a:p>
                  </a:txBody>
                  <a:tcPr/>
                </a:tc>
                <a:extLst>
                  <a:ext uri="{0D108BD9-81ED-4DB2-BD59-A6C34878D82A}">
                    <a16:rowId xmlns:a16="http://schemas.microsoft.com/office/drawing/2014/main" val="114248381"/>
                  </a:ext>
                </a:extLst>
              </a:tr>
              <a:tr h="1141464">
                <a:tc>
                  <a:txBody>
                    <a:bodyPr/>
                    <a:lstStyle/>
                    <a:p>
                      <a:r>
                        <a:rPr lang="en-US" sz="1800" b="1" kern="1200" dirty="0">
                          <a:solidFill>
                            <a:schemeClr val="dk1"/>
                          </a:solidFill>
                          <a:effectLst/>
                          <a:latin typeface="+mn-lt"/>
                          <a:ea typeface="+mn-ea"/>
                          <a:cs typeface="+mn-cs"/>
                        </a:rPr>
                        <a:t>Children 2 to 5 years </a:t>
                      </a:r>
                    </a:p>
                    <a:p>
                      <a:r>
                        <a:rPr lang="en-US" sz="1800" kern="1200" dirty="0" err="1">
                          <a:solidFill>
                            <a:schemeClr val="dk1"/>
                          </a:solidFill>
                          <a:effectLst/>
                          <a:latin typeface="+mn-lt"/>
                          <a:ea typeface="+mn-ea"/>
                          <a:cs typeface="+mn-cs"/>
                        </a:rPr>
                        <a:t>Hbg</a:t>
                      </a:r>
                      <a:r>
                        <a:rPr lang="en-US" sz="1800" kern="1200" dirty="0">
                          <a:solidFill>
                            <a:schemeClr val="dk1"/>
                          </a:solidFill>
                          <a:effectLst/>
                          <a:latin typeface="+mn-lt"/>
                          <a:ea typeface="+mn-ea"/>
                          <a:cs typeface="+mn-cs"/>
                        </a:rPr>
                        <a:t>: Below 10.1 </a:t>
                      </a:r>
                    </a:p>
                    <a:p>
                      <a:r>
                        <a:rPr lang="en-US" sz="1800" kern="1200" dirty="0" err="1">
                          <a:solidFill>
                            <a:schemeClr val="dk1"/>
                          </a:solidFill>
                          <a:effectLst/>
                          <a:latin typeface="+mn-lt"/>
                          <a:ea typeface="+mn-ea"/>
                          <a:cs typeface="+mn-cs"/>
                        </a:rPr>
                        <a:t>Hct</a:t>
                      </a:r>
                      <a:r>
                        <a:rPr lang="en-US" sz="1800" kern="1200" dirty="0">
                          <a:solidFill>
                            <a:schemeClr val="dk1"/>
                          </a:solidFill>
                          <a:effectLst/>
                          <a:latin typeface="+mn-lt"/>
                          <a:ea typeface="+mn-ea"/>
                          <a:cs typeface="+mn-cs"/>
                        </a:rPr>
                        <a:t>: Below 29.9% </a:t>
                      </a:r>
                      <a:endParaRPr lang="en-US" dirty="0"/>
                    </a:p>
                  </a:txBody>
                  <a:tcPr/>
                </a:tc>
                <a:tc>
                  <a:txBody>
                    <a:bodyPr/>
                    <a:lstStyle/>
                    <a:p>
                      <a:r>
                        <a:rPr lang="en-US" sz="1800" b="1" kern="1200" dirty="0">
                          <a:solidFill>
                            <a:schemeClr val="dk1"/>
                          </a:solidFill>
                          <a:effectLst/>
                          <a:latin typeface="+mn-lt"/>
                          <a:ea typeface="+mn-ea"/>
                          <a:cs typeface="+mn-cs"/>
                        </a:rPr>
                        <a:t>Pregnant women (27 to 40 weeks) </a:t>
                      </a:r>
                    </a:p>
                    <a:p>
                      <a:r>
                        <a:rPr lang="en-US" sz="1800" kern="1200" dirty="0" err="1">
                          <a:solidFill>
                            <a:schemeClr val="dk1"/>
                          </a:solidFill>
                          <a:effectLst/>
                          <a:latin typeface="+mn-lt"/>
                          <a:ea typeface="+mn-ea"/>
                          <a:cs typeface="+mn-cs"/>
                        </a:rPr>
                        <a:t>Hbg</a:t>
                      </a:r>
                      <a:r>
                        <a:rPr lang="en-US" sz="1800" kern="1200" dirty="0">
                          <a:solidFill>
                            <a:schemeClr val="dk1"/>
                          </a:solidFill>
                          <a:effectLst/>
                          <a:latin typeface="+mn-lt"/>
                          <a:ea typeface="+mn-ea"/>
                          <a:cs typeface="+mn-cs"/>
                        </a:rPr>
                        <a:t>: Below 10.0 </a:t>
                      </a:r>
                    </a:p>
                    <a:p>
                      <a:r>
                        <a:rPr lang="en-US" sz="1800" kern="1200" dirty="0" err="1">
                          <a:solidFill>
                            <a:schemeClr val="dk1"/>
                          </a:solidFill>
                          <a:effectLst/>
                          <a:latin typeface="+mn-lt"/>
                          <a:ea typeface="+mn-ea"/>
                          <a:cs typeface="+mn-cs"/>
                        </a:rPr>
                        <a:t>Hct</a:t>
                      </a:r>
                      <a:r>
                        <a:rPr lang="en-US" sz="1800" kern="1200" dirty="0">
                          <a:solidFill>
                            <a:schemeClr val="dk1"/>
                          </a:solidFill>
                          <a:effectLst/>
                          <a:latin typeface="+mn-lt"/>
                          <a:ea typeface="+mn-ea"/>
                          <a:cs typeface="+mn-cs"/>
                        </a:rPr>
                        <a:t>: Below 29.9% </a:t>
                      </a:r>
                      <a:endParaRPr lang="en-US" dirty="0"/>
                    </a:p>
                  </a:txBody>
                  <a:tcPr/>
                </a:tc>
                <a:extLst>
                  <a:ext uri="{0D108BD9-81ED-4DB2-BD59-A6C34878D82A}">
                    <a16:rowId xmlns:a16="http://schemas.microsoft.com/office/drawing/2014/main" val="3886576393"/>
                  </a:ext>
                </a:extLst>
              </a:tr>
              <a:tr h="1141464">
                <a:tc>
                  <a:txBody>
                    <a:bodyPr/>
                    <a:lstStyle/>
                    <a:p>
                      <a:endParaRPr lang="en-US" dirty="0"/>
                    </a:p>
                  </a:txBody>
                  <a:tcPr/>
                </a:tc>
                <a:tc>
                  <a:txBody>
                    <a:bodyPr/>
                    <a:lstStyle/>
                    <a:p>
                      <a:r>
                        <a:rPr lang="en-US" sz="1800" b="1" kern="1200" dirty="0">
                          <a:solidFill>
                            <a:schemeClr val="dk1"/>
                          </a:solidFill>
                          <a:effectLst/>
                          <a:latin typeface="+mn-lt"/>
                          <a:ea typeface="+mn-ea"/>
                          <a:cs typeface="+mn-cs"/>
                        </a:rPr>
                        <a:t>Postpartum women </a:t>
                      </a:r>
                    </a:p>
                    <a:p>
                      <a:r>
                        <a:rPr lang="en-US" sz="1800" kern="1200" dirty="0" err="1">
                          <a:solidFill>
                            <a:schemeClr val="dk1"/>
                          </a:solidFill>
                          <a:effectLst/>
                          <a:latin typeface="+mn-lt"/>
                          <a:ea typeface="+mn-ea"/>
                          <a:cs typeface="+mn-cs"/>
                        </a:rPr>
                        <a:t>Hbg</a:t>
                      </a:r>
                      <a:r>
                        <a:rPr lang="en-US" sz="1800" kern="1200" dirty="0">
                          <a:solidFill>
                            <a:schemeClr val="dk1"/>
                          </a:solidFill>
                          <a:effectLst/>
                          <a:latin typeface="+mn-lt"/>
                          <a:ea typeface="+mn-ea"/>
                          <a:cs typeface="+mn-cs"/>
                        </a:rPr>
                        <a:t>: Below 11.0 </a:t>
                      </a:r>
                    </a:p>
                    <a:p>
                      <a:r>
                        <a:rPr lang="en-US" sz="1800" kern="1200" dirty="0" err="1">
                          <a:solidFill>
                            <a:schemeClr val="dk1"/>
                          </a:solidFill>
                          <a:effectLst/>
                          <a:latin typeface="+mn-lt"/>
                          <a:ea typeface="+mn-ea"/>
                          <a:cs typeface="+mn-cs"/>
                        </a:rPr>
                        <a:t>Hct</a:t>
                      </a:r>
                      <a:r>
                        <a:rPr lang="en-US" sz="1800" kern="1200" dirty="0">
                          <a:solidFill>
                            <a:schemeClr val="dk1"/>
                          </a:solidFill>
                          <a:effectLst/>
                          <a:latin typeface="+mn-lt"/>
                          <a:ea typeface="+mn-ea"/>
                          <a:cs typeface="+mn-cs"/>
                        </a:rPr>
                        <a:t>: Below 32.9% </a:t>
                      </a:r>
                      <a:endParaRPr lang="en-US" dirty="0"/>
                    </a:p>
                  </a:txBody>
                  <a:tcPr/>
                </a:tc>
                <a:extLst>
                  <a:ext uri="{0D108BD9-81ED-4DB2-BD59-A6C34878D82A}">
                    <a16:rowId xmlns:a16="http://schemas.microsoft.com/office/drawing/2014/main" val="545754034"/>
                  </a:ext>
                </a:extLst>
              </a:tr>
            </a:tbl>
          </a:graphicData>
        </a:graphic>
      </p:graphicFrame>
      <p:pic>
        <p:nvPicPr>
          <p:cNvPr id="4" name="Picture 3">
            <a:extLst>
              <a:ext uri="{FF2B5EF4-FFF2-40B4-BE49-F238E27FC236}">
                <a16:creationId xmlns:a16="http://schemas.microsoft.com/office/drawing/2014/main" id="{53DC1783-2172-42A5-A0BB-1611C00828B2}"/>
              </a:ext>
            </a:extLst>
          </p:cNvPr>
          <p:cNvPicPr>
            <a:picLocks noChangeAspect="1"/>
          </p:cNvPicPr>
          <p:nvPr/>
        </p:nvPicPr>
        <p:blipFill>
          <a:blip r:embed="rId3"/>
          <a:stretch>
            <a:fillRect/>
          </a:stretch>
        </p:blipFill>
        <p:spPr>
          <a:xfrm>
            <a:off x="9980695" y="5683143"/>
            <a:ext cx="1144505" cy="764275"/>
          </a:xfrm>
          <a:prstGeom prst="rect">
            <a:avLst/>
          </a:prstGeom>
          <a:ln w="38100">
            <a:solidFill>
              <a:schemeClr val="tx2"/>
            </a:solidFill>
          </a:ln>
        </p:spPr>
      </p:pic>
    </p:spTree>
    <p:custDataLst>
      <p:tags r:id="rId1"/>
    </p:custDataLst>
    <p:extLst>
      <p:ext uri="{BB962C8B-B14F-4D97-AF65-F5344CB8AC3E}">
        <p14:creationId xmlns:p14="http://schemas.microsoft.com/office/powerpoint/2010/main" val="638270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0"/>
  <p:tag name="ARTICULATE_DESIGN_ID_SAVON" val="rbJshdrV"/>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012CDB5CCD2847B46468FD3DF1DE6F" ma:contentTypeVersion="18" ma:contentTypeDescription="Create a new document." ma:contentTypeScope="" ma:versionID="83cd168dfd4f560a5ae9f127886bf666">
  <xsd:schema xmlns:xsd="http://www.w3.org/2001/XMLSchema" xmlns:xs="http://www.w3.org/2001/XMLSchema" xmlns:p="http://schemas.microsoft.com/office/2006/metadata/properties" xmlns:ns1="http://schemas.microsoft.com/sharepoint/v3" xmlns:ns2="59da1016-2a1b-4f8a-9768-d7a4932f6f16" xmlns:ns3="f144fd3f-61b7-45a4-a8a5-a00a4ffd3675" targetNamespace="http://schemas.microsoft.com/office/2006/metadata/properties" ma:root="true" ma:fieldsID="d12f2be80cb9e9a210af77d7981c0c3e" ns1:_="" ns2:_="" ns3:_="">
    <xsd:import namespace="http://schemas.microsoft.com/sharepoint/v3"/>
    <xsd:import namespace="59da1016-2a1b-4f8a-9768-d7a4932f6f16"/>
    <xsd:import namespace="f144fd3f-61b7-45a4-a8a5-a00a4ffd367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4fd3f-61b7-45a4-a8a5-a00a4ffd367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https://www.oregon.gov/oha/PH/HEALTHYPEOPLEFAMILIES/WIC/Documents/modules/risk/risk-update-2019.pptx</Url>
      <Description>2019 risk update</Description>
    </URL>
    <PublishingExpirationDate xmlns="http://schemas.microsoft.com/sharepoint/v3" xsi:nil="true"/>
    <PublishingStartDate xmlns="http://schemas.microsoft.com/sharepoint/v3" xsi:nil="true"/>
    <IACategory xmlns="59da1016-2a1b-4f8a-9768-d7a4932f6f16" xsi:nil="true"/>
    <IASubtopic xmlns="59da1016-2a1b-4f8a-9768-d7a4932f6f16" xsi:nil="true"/>
    <Meta_x0020_Description xmlns="f144fd3f-61b7-45a4-a8a5-a00a4ffd3675" xsi:nil="true"/>
    <DocumentExpirationDate xmlns="59da1016-2a1b-4f8a-9768-d7a4932f6f16" xsi:nil="true"/>
    <IATopic xmlns="59da1016-2a1b-4f8a-9768-d7a4932f6f16" xsi:nil="true"/>
    <Meta_x0020_Keywords xmlns="f144fd3f-61b7-45a4-a8a5-a00a4ffd3675" xsi:nil="true"/>
  </documentManagement>
</p:properties>
</file>

<file path=customXml/itemProps1.xml><?xml version="1.0" encoding="utf-8"?>
<ds:datastoreItem xmlns:ds="http://schemas.openxmlformats.org/officeDocument/2006/customXml" ds:itemID="{A3E32DDC-F19C-495B-AE4F-B6D1BF6BE049}"/>
</file>

<file path=customXml/itemProps2.xml><?xml version="1.0" encoding="utf-8"?>
<ds:datastoreItem xmlns:ds="http://schemas.openxmlformats.org/officeDocument/2006/customXml" ds:itemID="{963AEE7E-AC47-409B-BCE0-5865735889B9}"/>
</file>

<file path=customXml/itemProps3.xml><?xml version="1.0" encoding="utf-8"?>
<ds:datastoreItem xmlns:ds="http://schemas.openxmlformats.org/officeDocument/2006/customXml" ds:itemID="{72516CEA-F60F-4AF6-B8C3-85D5C0D5EC4A}"/>
</file>

<file path=docProps/app.xml><?xml version="1.0" encoding="utf-8"?>
<Properties xmlns="http://schemas.openxmlformats.org/officeDocument/2006/extended-properties" xmlns:vt="http://schemas.openxmlformats.org/officeDocument/2006/docPropsVTypes">
  <TotalTime>313</TotalTime>
  <Words>2739</Words>
  <Application>Microsoft Office PowerPoint</Application>
  <PresentationFormat>Widescreen</PresentationFormat>
  <Paragraphs>297</Paragraphs>
  <Slides>44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Century Gothic</vt:lpstr>
      <vt:lpstr>Garamond</vt:lpstr>
      <vt:lpstr>Wingdings</vt:lpstr>
      <vt:lpstr>Savon</vt:lpstr>
      <vt:lpstr>2019 risk update</vt:lpstr>
      <vt:lpstr>Risk changes are in  full bloom   once again… </vt:lpstr>
      <vt:lpstr>     Before     beginning…  Check out this resource on the Oregon WIC website! </vt:lpstr>
      <vt:lpstr>Activity: a Test out the Nutrition  Risk List   search table</vt:lpstr>
      <vt:lpstr>Implement risk changes on 10 /1/ 2019</vt:lpstr>
      <vt:lpstr>Updates will happen on 10/1/2019!</vt:lpstr>
      <vt:lpstr>Changing Risk Levels from Medium to High</vt:lpstr>
      <vt:lpstr>Changing Risk Levels from Medium to High</vt:lpstr>
      <vt:lpstr>Risk 201: Change risk level to high if…</vt:lpstr>
      <vt:lpstr>New risk level designations:</vt:lpstr>
      <vt:lpstr>What does this mean for WIC staff?</vt:lpstr>
      <vt:lpstr>Let’s talk about…</vt:lpstr>
      <vt:lpstr>Discontinue Risk 132:  Combine with Risk 131   </vt:lpstr>
      <vt:lpstr>Activity:</vt:lpstr>
      <vt:lpstr>If this risk is assigned…</vt:lpstr>
      <vt:lpstr>Consider this graph…</vt:lpstr>
      <vt:lpstr>Renamed Risk 341 </vt:lpstr>
      <vt:lpstr>Activity:</vt:lpstr>
      <vt:lpstr>Definition of  Nutrient Deficiency or Disease  </vt:lpstr>
      <vt:lpstr>Examples of nutrient deficiencies  or diseases that might be reported: </vt:lpstr>
      <vt:lpstr>If this risk is assigned…</vt:lpstr>
      <vt:lpstr>Conditions that could result in this risk:</vt:lpstr>
      <vt:lpstr>Renamed Risk 372</vt:lpstr>
      <vt:lpstr>Revised Criteria for Risk 372 </vt:lpstr>
      <vt:lpstr>Activity:</vt:lpstr>
      <vt:lpstr>Pregnant Women and Risk 372</vt:lpstr>
      <vt:lpstr>Postpartum Women and Risk 372</vt:lpstr>
      <vt:lpstr>Resources for participants…</vt:lpstr>
      <vt:lpstr>Resources for participants…</vt:lpstr>
      <vt:lpstr>Resource for WIC staff…</vt:lpstr>
      <vt:lpstr>If this risk is assigned…</vt:lpstr>
      <vt:lpstr>Let’s talk about…</vt:lpstr>
      <vt:lpstr>Discontinue Risk 501 </vt:lpstr>
      <vt:lpstr>Use Risk 401 and Risk 428 instead of Risk 501  </vt:lpstr>
      <vt:lpstr> Discontinue Risk 703: Use Risk 902</vt:lpstr>
      <vt:lpstr>Updated Risk 902</vt:lpstr>
      <vt:lpstr>Activity:</vt:lpstr>
      <vt:lpstr>Conditions that could result in assignment of Risk 902:</vt:lpstr>
      <vt:lpstr>What does this mean for WIC staff?</vt:lpstr>
      <vt:lpstr>If this risk is assigned…</vt:lpstr>
      <vt:lpstr>If this risk is  assigned…</vt:lpstr>
      <vt:lpstr>Let’s talk about…</vt:lpstr>
      <vt:lpstr>   Questions?</vt:lpstr>
      <vt:lpstr>And that’s it for this garden party…  Congratulations!   another risk update completed!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risk update</dc:title>
  <dc:creator>Reyna Vernita D</dc:creator>
  <cp:lastModifiedBy>Reyna Vernita D</cp:lastModifiedBy>
  <cp:revision>35</cp:revision>
  <cp:lastPrinted>2019-05-31T23:42:26Z</cp:lastPrinted>
  <dcterms:created xsi:type="dcterms:W3CDTF">2019-05-31T18:56:01Z</dcterms:created>
  <dcterms:modified xsi:type="dcterms:W3CDTF">2019-06-04T18:43:26Z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0x01010079012CDB5CCD2847B46468FD3DF1DE6F</vt:lpwstr>
  </property>
  <property fmtid="{D5CDD505-2E9C-101B-9397-08002B2CF9AE}" pid="3" name="WorkflowChangePath">
    <vt:lpwstr>aaa31a6c-f6c9-4fc5-9570-171784a36020,2;</vt:lpwstr>
  </property>
</Properties>
</file>