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311" r:id="rId2"/>
    <p:sldId id="280" r:id="rId3"/>
    <p:sldId id="384" r:id="rId4"/>
    <p:sldId id="405" r:id="rId5"/>
    <p:sldId id="321" r:id="rId6"/>
    <p:sldId id="322" r:id="rId7"/>
    <p:sldId id="397" r:id="rId8"/>
    <p:sldId id="372" r:id="rId9"/>
    <p:sldId id="385" r:id="rId10"/>
    <p:sldId id="375" r:id="rId11"/>
    <p:sldId id="376" r:id="rId12"/>
    <p:sldId id="387" r:id="rId13"/>
    <p:sldId id="388" r:id="rId14"/>
    <p:sldId id="391" r:id="rId15"/>
    <p:sldId id="386" r:id="rId16"/>
    <p:sldId id="390" r:id="rId17"/>
    <p:sldId id="389" r:id="rId18"/>
    <p:sldId id="402" r:id="rId19"/>
    <p:sldId id="398" r:id="rId20"/>
    <p:sldId id="401" r:id="rId21"/>
    <p:sldId id="392" r:id="rId22"/>
    <p:sldId id="404" r:id="rId23"/>
    <p:sldId id="403" r:id="rId24"/>
    <p:sldId id="395" r:id="rId25"/>
    <p:sldId id="394" r:id="rId26"/>
    <p:sldId id="406" r:id="rId27"/>
    <p:sldId id="377" r:id="rId28"/>
    <p:sldId id="396" r:id="rId29"/>
    <p:sldId id="393" r:id="rId30"/>
    <p:sldId id="379" r:id="rId31"/>
    <p:sldId id="380" r:id="rId32"/>
    <p:sldId id="399" r:id="rId33"/>
    <p:sldId id="383" r:id="rId34"/>
    <p:sldId id="400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1B0A4-3C61-4D48-80CE-21D30B30D898}" type="doc">
      <dgm:prSet loTypeId="urn:microsoft.com/office/officeart/2005/8/layout/hierarchy2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E80BF14-8185-412F-BA7E-0EC38F8621BA}">
      <dgm:prSet phldrT="[Text]"/>
      <dgm:spPr/>
      <dgm:t>
        <a:bodyPr/>
        <a:lstStyle/>
        <a:p>
          <a:r>
            <a:rPr lang="en-US" dirty="0" smtClean="0"/>
            <a:t>Offer voter registration</a:t>
          </a:r>
          <a:endParaRPr lang="en-US" dirty="0"/>
        </a:p>
      </dgm:t>
    </dgm:pt>
    <dgm:pt modelId="{43D164B6-40D5-45C6-84E8-28948B02160D}" type="parTrans" cxnId="{33E6E6CF-A2B8-4DE4-9606-CCBE8DE27219}">
      <dgm:prSet/>
      <dgm:spPr/>
      <dgm:t>
        <a:bodyPr/>
        <a:lstStyle/>
        <a:p>
          <a:endParaRPr lang="en-US"/>
        </a:p>
      </dgm:t>
    </dgm:pt>
    <dgm:pt modelId="{96CF959B-3687-4F83-9D15-C121591FD88A}" type="sibTrans" cxnId="{33E6E6CF-A2B8-4DE4-9606-CCBE8DE27219}">
      <dgm:prSet/>
      <dgm:spPr/>
      <dgm:t>
        <a:bodyPr/>
        <a:lstStyle/>
        <a:p>
          <a:endParaRPr lang="en-US"/>
        </a:p>
      </dgm:t>
    </dgm:pt>
    <dgm:pt modelId="{C47AFA09-2F4A-4C7E-8DA7-A8760C14FCBD}">
      <dgm:prSet phldrT="[Text]"/>
      <dgm:spPr/>
      <dgm:t>
        <a:bodyPr/>
        <a:lstStyle/>
        <a:p>
          <a:r>
            <a:rPr lang="en-US" dirty="0" smtClean="0"/>
            <a:t>If yes, have complete the declination on Form SEL-503</a:t>
          </a:r>
          <a:endParaRPr lang="en-US" dirty="0"/>
        </a:p>
      </dgm:t>
    </dgm:pt>
    <dgm:pt modelId="{3EF6C0A9-AD04-42E6-900A-73401E419CBC}" type="parTrans" cxnId="{55C2231F-4F76-47BE-A0EE-BB4BCCB76E9A}">
      <dgm:prSet/>
      <dgm:spPr/>
      <dgm:t>
        <a:bodyPr/>
        <a:lstStyle/>
        <a:p>
          <a:endParaRPr lang="en-US"/>
        </a:p>
      </dgm:t>
    </dgm:pt>
    <dgm:pt modelId="{C42D41EF-EBCE-44E6-A925-B117D59A17AF}" type="sibTrans" cxnId="{55C2231F-4F76-47BE-A0EE-BB4BCCB76E9A}">
      <dgm:prSet/>
      <dgm:spPr/>
      <dgm:t>
        <a:bodyPr/>
        <a:lstStyle/>
        <a:p>
          <a:endParaRPr lang="en-US"/>
        </a:p>
      </dgm:t>
    </dgm:pt>
    <dgm:pt modelId="{30EA715A-7971-4DBE-8955-A3B8005E4A2D}">
      <dgm:prSet phldrT="[Text]"/>
      <dgm:spPr/>
      <dgm:t>
        <a:bodyPr/>
        <a:lstStyle/>
        <a:p>
          <a:r>
            <a:rPr lang="en-US" dirty="0" smtClean="0"/>
            <a:t>Retain declination portion</a:t>
          </a:r>
          <a:endParaRPr lang="en-US" dirty="0"/>
        </a:p>
      </dgm:t>
    </dgm:pt>
    <dgm:pt modelId="{694EDF10-2B19-489C-BDA0-9B1E4B8DD338}" type="parTrans" cxnId="{A1826240-7704-4A40-AB03-BF500FB3A9A7}">
      <dgm:prSet/>
      <dgm:spPr/>
      <dgm:t>
        <a:bodyPr/>
        <a:lstStyle/>
        <a:p>
          <a:endParaRPr lang="en-US"/>
        </a:p>
      </dgm:t>
    </dgm:pt>
    <dgm:pt modelId="{8C499859-55A1-405A-81AB-96F40F57D448}" type="sibTrans" cxnId="{A1826240-7704-4A40-AB03-BF500FB3A9A7}">
      <dgm:prSet/>
      <dgm:spPr/>
      <dgm:t>
        <a:bodyPr/>
        <a:lstStyle/>
        <a:p>
          <a:endParaRPr lang="en-US"/>
        </a:p>
      </dgm:t>
    </dgm:pt>
    <dgm:pt modelId="{9037CAB9-D685-47BF-AD24-6A07CE498BCB}">
      <dgm:prSet phldrT="[Text]"/>
      <dgm:spPr/>
      <dgm:t>
        <a:bodyPr/>
        <a:lstStyle/>
        <a:p>
          <a:r>
            <a:rPr lang="en-US" dirty="0" smtClean="0"/>
            <a:t>Give the registration portion to potential voter to complete</a:t>
          </a:r>
          <a:endParaRPr lang="en-US" dirty="0"/>
        </a:p>
      </dgm:t>
    </dgm:pt>
    <dgm:pt modelId="{64E2249D-46BB-4D97-9327-68F2CD2205A3}" type="parTrans" cxnId="{A051BF09-C5F6-4C84-AD4D-0FB453C7C472}">
      <dgm:prSet/>
      <dgm:spPr/>
      <dgm:t>
        <a:bodyPr/>
        <a:lstStyle/>
        <a:p>
          <a:endParaRPr lang="en-US"/>
        </a:p>
      </dgm:t>
    </dgm:pt>
    <dgm:pt modelId="{A9C301D1-8199-4D26-9C31-C7F9D8E1B931}" type="sibTrans" cxnId="{A051BF09-C5F6-4C84-AD4D-0FB453C7C472}">
      <dgm:prSet/>
      <dgm:spPr/>
      <dgm:t>
        <a:bodyPr/>
        <a:lstStyle/>
        <a:p>
          <a:endParaRPr lang="en-US"/>
        </a:p>
      </dgm:t>
    </dgm:pt>
    <dgm:pt modelId="{F0D5F549-EE56-49C7-8FE0-915038AFAE35}">
      <dgm:prSet phldrT="[Text]"/>
      <dgm:spPr/>
      <dgm:t>
        <a:bodyPr/>
        <a:lstStyle/>
        <a:p>
          <a:r>
            <a:rPr lang="en-US" dirty="0" smtClean="0"/>
            <a:t>If no, have complete the declination form SEL-503d</a:t>
          </a:r>
          <a:endParaRPr lang="en-US" dirty="0"/>
        </a:p>
      </dgm:t>
    </dgm:pt>
    <dgm:pt modelId="{4970D4A9-A8CB-46E2-AB24-5A009C64298E}" type="parTrans" cxnId="{34F60D22-A9E2-4EF1-BC53-53F8A5694602}">
      <dgm:prSet/>
      <dgm:spPr/>
      <dgm:t>
        <a:bodyPr/>
        <a:lstStyle/>
        <a:p>
          <a:endParaRPr lang="en-US"/>
        </a:p>
      </dgm:t>
    </dgm:pt>
    <dgm:pt modelId="{07ACDBD0-6839-4B1B-984F-B6FAF8584E40}" type="sibTrans" cxnId="{34F60D22-A9E2-4EF1-BC53-53F8A5694602}">
      <dgm:prSet/>
      <dgm:spPr/>
      <dgm:t>
        <a:bodyPr/>
        <a:lstStyle/>
        <a:p>
          <a:endParaRPr lang="en-US"/>
        </a:p>
      </dgm:t>
    </dgm:pt>
    <dgm:pt modelId="{1D97259D-42FD-46B7-A8AD-D1C570F96934}">
      <dgm:prSet phldrT="[Text]"/>
      <dgm:spPr/>
      <dgm:t>
        <a:bodyPr/>
        <a:lstStyle/>
        <a:p>
          <a:r>
            <a:rPr lang="en-US" dirty="0" smtClean="0"/>
            <a:t>Retain declination</a:t>
          </a:r>
          <a:endParaRPr lang="en-US" dirty="0"/>
        </a:p>
      </dgm:t>
    </dgm:pt>
    <dgm:pt modelId="{46EC2C3B-41FB-418E-916B-29AB022C4CFD}" type="parTrans" cxnId="{01F4AB44-5E2F-4DA3-92ED-0F185A5C7EB6}">
      <dgm:prSet/>
      <dgm:spPr/>
      <dgm:t>
        <a:bodyPr/>
        <a:lstStyle/>
        <a:p>
          <a:endParaRPr lang="en-US"/>
        </a:p>
      </dgm:t>
    </dgm:pt>
    <dgm:pt modelId="{99167002-CD90-4220-B577-A66164F15FCA}" type="sibTrans" cxnId="{01F4AB44-5E2F-4DA3-92ED-0F185A5C7EB6}">
      <dgm:prSet/>
      <dgm:spPr/>
      <dgm:t>
        <a:bodyPr/>
        <a:lstStyle/>
        <a:p>
          <a:endParaRPr lang="en-US"/>
        </a:p>
      </dgm:t>
    </dgm:pt>
    <dgm:pt modelId="{6A20C062-DED9-41B4-858B-EC3CBC062B6B}" type="pres">
      <dgm:prSet presAssocID="{8F61B0A4-3C61-4D48-80CE-21D30B30D8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2658DE-F461-470A-BACC-E680DCE3B084}" type="pres">
      <dgm:prSet presAssocID="{7E80BF14-8185-412F-BA7E-0EC38F8621BA}" presName="root1" presStyleCnt="0"/>
      <dgm:spPr/>
    </dgm:pt>
    <dgm:pt modelId="{96E3B040-5031-4D8D-952B-D2A46FFD5ACF}" type="pres">
      <dgm:prSet presAssocID="{7E80BF14-8185-412F-BA7E-0EC38F8621B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11386-534D-458D-87D3-2F6700926462}" type="pres">
      <dgm:prSet presAssocID="{7E80BF14-8185-412F-BA7E-0EC38F8621BA}" presName="level2hierChild" presStyleCnt="0"/>
      <dgm:spPr/>
    </dgm:pt>
    <dgm:pt modelId="{F15FBEBA-9795-46CF-8D76-EF7729CA1AB8}" type="pres">
      <dgm:prSet presAssocID="{3EF6C0A9-AD04-42E6-900A-73401E419CB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E5ED7A1-C979-4EFD-9A81-E17C2F879B66}" type="pres">
      <dgm:prSet presAssocID="{3EF6C0A9-AD04-42E6-900A-73401E419CB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60253B1-5C17-411C-806C-2933E2CAB9B3}" type="pres">
      <dgm:prSet presAssocID="{C47AFA09-2F4A-4C7E-8DA7-A8760C14FCBD}" presName="root2" presStyleCnt="0"/>
      <dgm:spPr/>
    </dgm:pt>
    <dgm:pt modelId="{7E893311-3B48-459E-B7A6-A41E6A3B6364}" type="pres">
      <dgm:prSet presAssocID="{C47AFA09-2F4A-4C7E-8DA7-A8760C14FCB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71EB0D-1AAA-42F0-BD7A-B5BEA1003D0D}" type="pres">
      <dgm:prSet presAssocID="{C47AFA09-2F4A-4C7E-8DA7-A8760C14FCBD}" presName="level3hierChild" presStyleCnt="0"/>
      <dgm:spPr/>
    </dgm:pt>
    <dgm:pt modelId="{13E31121-8BAF-4095-AE83-4971259498E5}" type="pres">
      <dgm:prSet presAssocID="{694EDF10-2B19-489C-BDA0-9B1E4B8DD338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3ED1904B-A83E-4096-82D8-CE9BFBF1E57A}" type="pres">
      <dgm:prSet presAssocID="{694EDF10-2B19-489C-BDA0-9B1E4B8DD338}" presName="connTx" presStyleLbl="parChTrans1D3" presStyleIdx="0" presStyleCnt="3"/>
      <dgm:spPr/>
      <dgm:t>
        <a:bodyPr/>
        <a:lstStyle/>
        <a:p>
          <a:endParaRPr lang="en-US"/>
        </a:p>
      </dgm:t>
    </dgm:pt>
    <dgm:pt modelId="{8F71731E-21EE-4DF2-AA31-0556F1001D24}" type="pres">
      <dgm:prSet presAssocID="{30EA715A-7971-4DBE-8955-A3B8005E4A2D}" presName="root2" presStyleCnt="0"/>
      <dgm:spPr/>
    </dgm:pt>
    <dgm:pt modelId="{D4ADF3B4-E3D7-4306-B1A8-2AC03869EE59}" type="pres">
      <dgm:prSet presAssocID="{30EA715A-7971-4DBE-8955-A3B8005E4A2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64ED35-A6B7-47EA-9F1C-EC28C65016AA}" type="pres">
      <dgm:prSet presAssocID="{30EA715A-7971-4DBE-8955-A3B8005E4A2D}" presName="level3hierChild" presStyleCnt="0"/>
      <dgm:spPr/>
    </dgm:pt>
    <dgm:pt modelId="{873DB6FD-92C7-4E9A-9E69-7150DD7E97D1}" type="pres">
      <dgm:prSet presAssocID="{64E2249D-46BB-4D97-9327-68F2CD2205A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6DCD3D40-B190-41A4-A773-918AD1E2F8F7}" type="pres">
      <dgm:prSet presAssocID="{64E2249D-46BB-4D97-9327-68F2CD2205A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ED0C21FC-6D97-47CD-AB54-4BADF42E7D8A}" type="pres">
      <dgm:prSet presAssocID="{9037CAB9-D685-47BF-AD24-6A07CE498BCB}" presName="root2" presStyleCnt="0"/>
      <dgm:spPr/>
    </dgm:pt>
    <dgm:pt modelId="{E0EC882D-67C9-4448-8800-5FCD3EA15356}" type="pres">
      <dgm:prSet presAssocID="{9037CAB9-D685-47BF-AD24-6A07CE498BC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562B5E-9D91-4B90-B357-741DC4AE38C6}" type="pres">
      <dgm:prSet presAssocID="{9037CAB9-D685-47BF-AD24-6A07CE498BCB}" presName="level3hierChild" presStyleCnt="0"/>
      <dgm:spPr/>
    </dgm:pt>
    <dgm:pt modelId="{9ECD3819-3EBA-4F0B-9B5A-A9431F9DEBA2}" type="pres">
      <dgm:prSet presAssocID="{4970D4A9-A8CB-46E2-AB24-5A009C64298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FA7598C-0B3B-480F-A2A0-1F85D4ED05D6}" type="pres">
      <dgm:prSet presAssocID="{4970D4A9-A8CB-46E2-AB24-5A009C64298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0A616C8-9D8A-4D63-A869-C53B8779D089}" type="pres">
      <dgm:prSet presAssocID="{F0D5F549-EE56-49C7-8FE0-915038AFAE35}" presName="root2" presStyleCnt="0"/>
      <dgm:spPr/>
    </dgm:pt>
    <dgm:pt modelId="{6AD921B2-D3EE-46EE-86A1-83E9D82E44F5}" type="pres">
      <dgm:prSet presAssocID="{F0D5F549-EE56-49C7-8FE0-915038AFAE3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C37B17-40E9-41C1-A337-3D05B6A9520F}" type="pres">
      <dgm:prSet presAssocID="{F0D5F549-EE56-49C7-8FE0-915038AFAE35}" presName="level3hierChild" presStyleCnt="0"/>
      <dgm:spPr/>
    </dgm:pt>
    <dgm:pt modelId="{E1E2C8E6-4777-4C09-B057-F0D17057B488}" type="pres">
      <dgm:prSet presAssocID="{46EC2C3B-41FB-418E-916B-29AB022C4CFD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72484EC2-25D3-43FB-9827-31AF645CDABA}" type="pres">
      <dgm:prSet presAssocID="{46EC2C3B-41FB-418E-916B-29AB022C4CFD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CC489EF-7632-4973-96FF-39B41621E4B2}" type="pres">
      <dgm:prSet presAssocID="{1D97259D-42FD-46B7-A8AD-D1C570F96934}" presName="root2" presStyleCnt="0"/>
      <dgm:spPr/>
    </dgm:pt>
    <dgm:pt modelId="{DA26B895-8036-4C59-BA12-1A13CE656F44}" type="pres">
      <dgm:prSet presAssocID="{1D97259D-42FD-46B7-A8AD-D1C570F96934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89D8E-F261-4506-97B6-7E3F9BAAECD6}" type="pres">
      <dgm:prSet presAssocID="{1D97259D-42FD-46B7-A8AD-D1C570F96934}" presName="level3hierChild" presStyleCnt="0"/>
      <dgm:spPr/>
    </dgm:pt>
  </dgm:ptLst>
  <dgm:cxnLst>
    <dgm:cxn modelId="{D7FA5CC8-FBE7-4D92-BD20-68F2AA18C66F}" type="presOf" srcId="{4970D4A9-A8CB-46E2-AB24-5A009C64298E}" destId="{9ECD3819-3EBA-4F0B-9B5A-A9431F9DEBA2}" srcOrd="0" destOrd="0" presId="urn:microsoft.com/office/officeart/2005/8/layout/hierarchy2"/>
    <dgm:cxn modelId="{33E6E6CF-A2B8-4DE4-9606-CCBE8DE27219}" srcId="{8F61B0A4-3C61-4D48-80CE-21D30B30D898}" destId="{7E80BF14-8185-412F-BA7E-0EC38F8621BA}" srcOrd="0" destOrd="0" parTransId="{43D164B6-40D5-45C6-84E8-28948B02160D}" sibTransId="{96CF959B-3687-4F83-9D15-C121591FD88A}"/>
    <dgm:cxn modelId="{55C2231F-4F76-47BE-A0EE-BB4BCCB76E9A}" srcId="{7E80BF14-8185-412F-BA7E-0EC38F8621BA}" destId="{C47AFA09-2F4A-4C7E-8DA7-A8760C14FCBD}" srcOrd="0" destOrd="0" parTransId="{3EF6C0A9-AD04-42E6-900A-73401E419CBC}" sibTransId="{C42D41EF-EBCE-44E6-A925-B117D59A17AF}"/>
    <dgm:cxn modelId="{3F85FCD4-D583-4047-9DA9-EEFECC81F94C}" type="presOf" srcId="{F0D5F549-EE56-49C7-8FE0-915038AFAE35}" destId="{6AD921B2-D3EE-46EE-86A1-83E9D82E44F5}" srcOrd="0" destOrd="0" presId="urn:microsoft.com/office/officeart/2005/8/layout/hierarchy2"/>
    <dgm:cxn modelId="{4898B6BB-7D7B-4137-86FD-3D98A0D67D79}" type="presOf" srcId="{46EC2C3B-41FB-418E-916B-29AB022C4CFD}" destId="{E1E2C8E6-4777-4C09-B057-F0D17057B488}" srcOrd="0" destOrd="0" presId="urn:microsoft.com/office/officeart/2005/8/layout/hierarchy2"/>
    <dgm:cxn modelId="{7119D1DC-7701-4A2A-A5AC-A5639425E75C}" type="presOf" srcId="{694EDF10-2B19-489C-BDA0-9B1E4B8DD338}" destId="{13E31121-8BAF-4095-AE83-4971259498E5}" srcOrd="0" destOrd="0" presId="urn:microsoft.com/office/officeart/2005/8/layout/hierarchy2"/>
    <dgm:cxn modelId="{A1826240-7704-4A40-AB03-BF500FB3A9A7}" srcId="{C47AFA09-2F4A-4C7E-8DA7-A8760C14FCBD}" destId="{30EA715A-7971-4DBE-8955-A3B8005E4A2D}" srcOrd="0" destOrd="0" parTransId="{694EDF10-2B19-489C-BDA0-9B1E4B8DD338}" sibTransId="{8C499859-55A1-405A-81AB-96F40F57D448}"/>
    <dgm:cxn modelId="{8BC832AC-4817-4D1E-A0E7-1D3BA13B776E}" type="presOf" srcId="{8F61B0A4-3C61-4D48-80CE-21D30B30D898}" destId="{6A20C062-DED9-41B4-858B-EC3CBC062B6B}" srcOrd="0" destOrd="0" presId="urn:microsoft.com/office/officeart/2005/8/layout/hierarchy2"/>
    <dgm:cxn modelId="{585EE847-09F7-4951-851F-C6D6C1BB1872}" type="presOf" srcId="{46EC2C3B-41FB-418E-916B-29AB022C4CFD}" destId="{72484EC2-25D3-43FB-9827-31AF645CDABA}" srcOrd="1" destOrd="0" presId="urn:microsoft.com/office/officeart/2005/8/layout/hierarchy2"/>
    <dgm:cxn modelId="{8C7CAF12-34DA-4739-92E8-C0C87401A18B}" type="presOf" srcId="{694EDF10-2B19-489C-BDA0-9B1E4B8DD338}" destId="{3ED1904B-A83E-4096-82D8-CE9BFBF1E57A}" srcOrd="1" destOrd="0" presId="urn:microsoft.com/office/officeart/2005/8/layout/hierarchy2"/>
    <dgm:cxn modelId="{20567316-FC38-4B02-BE21-B1D0EB18875F}" type="presOf" srcId="{3EF6C0A9-AD04-42E6-900A-73401E419CBC}" destId="{2E5ED7A1-C979-4EFD-9A81-E17C2F879B66}" srcOrd="1" destOrd="0" presId="urn:microsoft.com/office/officeart/2005/8/layout/hierarchy2"/>
    <dgm:cxn modelId="{2CF52C19-450A-4EBE-BCDF-8CD6DC7E9E10}" type="presOf" srcId="{1D97259D-42FD-46B7-A8AD-D1C570F96934}" destId="{DA26B895-8036-4C59-BA12-1A13CE656F44}" srcOrd="0" destOrd="0" presId="urn:microsoft.com/office/officeart/2005/8/layout/hierarchy2"/>
    <dgm:cxn modelId="{3A580BDB-B24C-4E29-BC62-473682B0B62E}" type="presOf" srcId="{30EA715A-7971-4DBE-8955-A3B8005E4A2D}" destId="{D4ADF3B4-E3D7-4306-B1A8-2AC03869EE59}" srcOrd="0" destOrd="0" presId="urn:microsoft.com/office/officeart/2005/8/layout/hierarchy2"/>
    <dgm:cxn modelId="{960A6FF2-E441-4F29-90DF-D10DB43ED06A}" type="presOf" srcId="{9037CAB9-D685-47BF-AD24-6A07CE498BCB}" destId="{E0EC882D-67C9-4448-8800-5FCD3EA15356}" srcOrd="0" destOrd="0" presId="urn:microsoft.com/office/officeart/2005/8/layout/hierarchy2"/>
    <dgm:cxn modelId="{34F60D22-A9E2-4EF1-BC53-53F8A5694602}" srcId="{7E80BF14-8185-412F-BA7E-0EC38F8621BA}" destId="{F0D5F549-EE56-49C7-8FE0-915038AFAE35}" srcOrd="1" destOrd="0" parTransId="{4970D4A9-A8CB-46E2-AB24-5A009C64298E}" sibTransId="{07ACDBD0-6839-4B1B-984F-B6FAF8584E40}"/>
    <dgm:cxn modelId="{F56E48BD-974B-4F72-BA0A-C1F6293FBECB}" type="presOf" srcId="{4970D4A9-A8CB-46E2-AB24-5A009C64298E}" destId="{EFA7598C-0B3B-480F-A2A0-1F85D4ED05D6}" srcOrd="1" destOrd="0" presId="urn:microsoft.com/office/officeart/2005/8/layout/hierarchy2"/>
    <dgm:cxn modelId="{A6BF4926-02BA-49E2-BB3E-98B6F8AB4C70}" type="presOf" srcId="{64E2249D-46BB-4D97-9327-68F2CD2205A3}" destId="{873DB6FD-92C7-4E9A-9E69-7150DD7E97D1}" srcOrd="0" destOrd="0" presId="urn:microsoft.com/office/officeart/2005/8/layout/hierarchy2"/>
    <dgm:cxn modelId="{20606A3C-CC81-4CD5-83BE-71D1B78460C0}" type="presOf" srcId="{3EF6C0A9-AD04-42E6-900A-73401E419CBC}" destId="{F15FBEBA-9795-46CF-8D76-EF7729CA1AB8}" srcOrd="0" destOrd="0" presId="urn:microsoft.com/office/officeart/2005/8/layout/hierarchy2"/>
    <dgm:cxn modelId="{9C389E3D-8EF3-4BEA-BDC8-06A96A91BFA6}" type="presOf" srcId="{7E80BF14-8185-412F-BA7E-0EC38F8621BA}" destId="{96E3B040-5031-4D8D-952B-D2A46FFD5ACF}" srcOrd="0" destOrd="0" presId="urn:microsoft.com/office/officeart/2005/8/layout/hierarchy2"/>
    <dgm:cxn modelId="{405CBE2D-D4F9-44B6-A78C-7896286A3B56}" type="presOf" srcId="{64E2249D-46BB-4D97-9327-68F2CD2205A3}" destId="{6DCD3D40-B190-41A4-A773-918AD1E2F8F7}" srcOrd="1" destOrd="0" presId="urn:microsoft.com/office/officeart/2005/8/layout/hierarchy2"/>
    <dgm:cxn modelId="{01F4AB44-5E2F-4DA3-92ED-0F185A5C7EB6}" srcId="{F0D5F549-EE56-49C7-8FE0-915038AFAE35}" destId="{1D97259D-42FD-46B7-A8AD-D1C570F96934}" srcOrd="0" destOrd="0" parTransId="{46EC2C3B-41FB-418E-916B-29AB022C4CFD}" sibTransId="{99167002-CD90-4220-B577-A66164F15FCA}"/>
    <dgm:cxn modelId="{C24B72A3-6DDB-4D3A-969E-B087C2DAD257}" type="presOf" srcId="{C47AFA09-2F4A-4C7E-8DA7-A8760C14FCBD}" destId="{7E893311-3B48-459E-B7A6-A41E6A3B6364}" srcOrd="0" destOrd="0" presId="urn:microsoft.com/office/officeart/2005/8/layout/hierarchy2"/>
    <dgm:cxn modelId="{A051BF09-C5F6-4C84-AD4D-0FB453C7C472}" srcId="{C47AFA09-2F4A-4C7E-8DA7-A8760C14FCBD}" destId="{9037CAB9-D685-47BF-AD24-6A07CE498BCB}" srcOrd="1" destOrd="0" parTransId="{64E2249D-46BB-4D97-9327-68F2CD2205A3}" sibTransId="{A9C301D1-8199-4D26-9C31-C7F9D8E1B931}"/>
    <dgm:cxn modelId="{8CECAFA4-DB67-4026-ADED-B2B482E7AFBD}" type="presParOf" srcId="{6A20C062-DED9-41B4-858B-EC3CBC062B6B}" destId="{D22658DE-F461-470A-BACC-E680DCE3B084}" srcOrd="0" destOrd="0" presId="urn:microsoft.com/office/officeart/2005/8/layout/hierarchy2"/>
    <dgm:cxn modelId="{48610A26-C1C8-4BC9-9A2C-8CF684044AEB}" type="presParOf" srcId="{D22658DE-F461-470A-BACC-E680DCE3B084}" destId="{96E3B040-5031-4D8D-952B-D2A46FFD5ACF}" srcOrd="0" destOrd="0" presId="urn:microsoft.com/office/officeart/2005/8/layout/hierarchy2"/>
    <dgm:cxn modelId="{C9D7DF3E-4022-4851-931D-F7154242D014}" type="presParOf" srcId="{D22658DE-F461-470A-BACC-E680DCE3B084}" destId="{4F811386-534D-458D-87D3-2F6700926462}" srcOrd="1" destOrd="0" presId="urn:microsoft.com/office/officeart/2005/8/layout/hierarchy2"/>
    <dgm:cxn modelId="{B3063066-583F-4205-B120-88A95DF2787E}" type="presParOf" srcId="{4F811386-534D-458D-87D3-2F6700926462}" destId="{F15FBEBA-9795-46CF-8D76-EF7729CA1AB8}" srcOrd="0" destOrd="0" presId="urn:microsoft.com/office/officeart/2005/8/layout/hierarchy2"/>
    <dgm:cxn modelId="{0D608A91-F0AF-49C5-8FB8-E10D5290D565}" type="presParOf" srcId="{F15FBEBA-9795-46CF-8D76-EF7729CA1AB8}" destId="{2E5ED7A1-C979-4EFD-9A81-E17C2F879B66}" srcOrd="0" destOrd="0" presId="urn:microsoft.com/office/officeart/2005/8/layout/hierarchy2"/>
    <dgm:cxn modelId="{B9CCB733-CC38-4A22-95C3-F262626EECA4}" type="presParOf" srcId="{4F811386-534D-458D-87D3-2F6700926462}" destId="{560253B1-5C17-411C-806C-2933E2CAB9B3}" srcOrd="1" destOrd="0" presId="urn:microsoft.com/office/officeart/2005/8/layout/hierarchy2"/>
    <dgm:cxn modelId="{B20333B6-38DD-46DD-ADCF-F08DF65B51F7}" type="presParOf" srcId="{560253B1-5C17-411C-806C-2933E2CAB9B3}" destId="{7E893311-3B48-459E-B7A6-A41E6A3B6364}" srcOrd="0" destOrd="0" presId="urn:microsoft.com/office/officeart/2005/8/layout/hierarchy2"/>
    <dgm:cxn modelId="{25C9E4D3-1AF7-4397-A091-E7D8978914A0}" type="presParOf" srcId="{560253B1-5C17-411C-806C-2933E2CAB9B3}" destId="{D771EB0D-1AAA-42F0-BD7A-B5BEA1003D0D}" srcOrd="1" destOrd="0" presId="urn:microsoft.com/office/officeart/2005/8/layout/hierarchy2"/>
    <dgm:cxn modelId="{F4E62B35-1F87-43FD-A751-4957E8A28846}" type="presParOf" srcId="{D771EB0D-1AAA-42F0-BD7A-B5BEA1003D0D}" destId="{13E31121-8BAF-4095-AE83-4971259498E5}" srcOrd="0" destOrd="0" presId="urn:microsoft.com/office/officeart/2005/8/layout/hierarchy2"/>
    <dgm:cxn modelId="{6368CA3B-FD44-4B41-9007-17DA34853F9D}" type="presParOf" srcId="{13E31121-8BAF-4095-AE83-4971259498E5}" destId="{3ED1904B-A83E-4096-82D8-CE9BFBF1E57A}" srcOrd="0" destOrd="0" presId="urn:microsoft.com/office/officeart/2005/8/layout/hierarchy2"/>
    <dgm:cxn modelId="{A2FCA850-D64E-443A-954A-E1C378CDE02E}" type="presParOf" srcId="{D771EB0D-1AAA-42F0-BD7A-B5BEA1003D0D}" destId="{8F71731E-21EE-4DF2-AA31-0556F1001D24}" srcOrd="1" destOrd="0" presId="urn:microsoft.com/office/officeart/2005/8/layout/hierarchy2"/>
    <dgm:cxn modelId="{A8542BB5-8657-495D-B2D3-099BA9A2200B}" type="presParOf" srcId="{8F71731E-21EE-4DF2-AA31-0556F1001D24}" destId="{D4ADF3B4-E3D7-4306-B1A8-2AC03869EE59}" srcOrd="0" destOrd="0" presId="urn:microsoft.com/office/officeart/2005/8/layout/hierarchy2"/>
    <dgm:cxn modelId="{550060A2-E392-4E29-9FD3-ADCC645D8301}" type="presParOf" srcId="{8F71731E-21EE-4DF2-AA31-0556F1001D24}" destId="{5764ED35-A6B7-47EA-9F1C-EC28C65016AA}" srcOrd="1" destOrd="0" presId="urn:microsoft.com/office/officeart/2005/8/layout/hierarchy2"/>
    <dgm:cxn modelId="{D2329BB6-3218-4868-B81E-6BE065996104}" type="presParOf" srcId="{D771EB0D-1AAA-42F0-BD7A-B5BEA1003D0D}" destId="{873DB6FD-92C7-4E9A-9E69-7150DD7E97D1}" srcOrd="2" destOrd="0" presId="urn:microsoft.com/office/officeart/2005/8/layout/hierarchy2"/>
    <dgm:cxn modelId="{2D7EC431-906D-4FEA-B4CF-A2F0C7867E0D}" type="presParOf" srcId="{873DB6FD-92C7-4E9A-9E69-7150DD7E97D1}" destId="{6DCD3D40-B190-41A4-A773-918AD1E2F8F7}" srcOrd="0" destOrd="0" presId="urn:microsoft.com/office/officeart/2005/8/layout/hierarchy2"/>
    <dgm:cxn modelId="{93284290-2D68-4CAA-A001-698D8D746C09}" type="presParOf" srcId="{D771EB0D-1AAA-42F0-BD7A-B5BEA1003D0D}" destId="{ED0C21FC-6D97-47CD-AB54-4BADF42E7D8A}" srcOrd="3" destOrd="0" presId="urn:microsoft.com/office/officeart/2005/8/layout/hierarchy2"/>
    <dgm:cxn modelId="{6535CE97-0F20-412C-9B7B-CC5E1F492A02}" type="presParOf" srcId="{ED0C21FC-6D97-47CD-AB54-4BADF42E7D8A}" destId="{E0EC882D-67C9-4448-8800-5FCD3EA15356}" srcOrd="0" destOrd="0" presId="urn:microsoft.com/office/officeart/2005/8/layout/hierarchy2"/>
    <dgm:cxn modelId="{302DBB16-5BC6-4CBD-9A95-D20D72FBAF9C}" type="presParOf" srcId="{ED0C21FC-6D97-47CD-AB54-4BADF42E7D8A}" destId="{82562B5E-9D91-4B90-B357-741DC4AE38C6}" srcOrd="1" destOrd="0" presId="urn:microsoft.com/office/officeart/2005/8/layout/hierarchy2"/>
    <dgm:cxn modelId="{2F0A3DA9-8660-472B-95D4-18E61AAE9EFB}" type="presParOf" srcId="{4F811386-534D-458D-87D3-2F6700926462}" destId="{9ECD3819-3EBA-4F0B-9B5A-A9431F9DEBA2}" srcOrd="2" destOrd="0" presId="urn:microsoft.com/office/officeart/2005/8/layout/hierarchy2"/>
    <dgm:cxn modelId="{7EBBB970-109B-4933-B034-49C1C965F82E}" type="presParOf" srcId="{9ECD3819-3EBA-4F0B-9B5A-A9431F9DEBA2}" destId="{EFA7598C-0B3B-480F-A2A0-1F85D4ED05D6}" srcOrd="0" destOrd="0" presId="urn:microsoft.com/office/officeart/2005/8/layout/hierarchy2"/>
    <dgm:cxn modelId="{A266AD1B-4430-4F81-AECC-34A1A17C7311}" type="presParOf" srcId="{4F811386-534D-458D-87D3-2F6700926462}" destId="{70A616C8-9D8A-4D63-A869-C53B8779D089}" srcOrd="3" destOrd="0" presId="urn:microsoft.com/office/officeart/2005/8/layout/hierarchy2"/>
    <dgm:cxn modelId="{F4D76179-5B21-46CC-AB13-3A81B79BA415}" type="presParOf" srcId="{70A616C8-9D8A-4D63-A869-C53B8779D089}" destId="{6AD921B2-D3EE-46EE-86A1-83E9D82E44F5}" srcOrd="0" destOrd="0" presId="urn:microsoft.com/office/officeart/2005/8/layout/hierarchy2"/>
    <dgm:cxn modelId="{A9E0EFC7-1992-4D56-850A-4E270DA95D64}" type="presParOf" srcId="{70A616C8-9D8A-4D63-A869-C53B8779D089}" destId="{B5C37B17-40E9-41C1-A337-3D05B6A9520F}" srcOrd="1" destOrd="0" presId="urn:microsoft.com/office/officeart/2005/8/layout/hierarchy2"/>
    <dgm:cxn modelId="{D83A188B-95B8-407F-AC9E-846B62E3721A}" type="presParOf" srcId="{B5C37B17-40E9-41C1-A337-3D05B6A9520F}" destId="{E1E2C8E6-4777-4C09-B057-F0D17057B488}" srcOrd="0" destOrd="0" presId="urn:microsoft.com/office/officeart/2005/8/layout/hierarchy2"/>
    <dgm:cxn modelId="{9BA0E67F-9165-4285-8B15-D46678D5C6F4}" type="presParOf" srcId="{E1E2C8E6-4777-4C09-B057-F0D17057B488}" destId="{72484EC2-25D3-43FB-9827-31AF645CDABA}" srcOrd="0" destOrd="0" presId="urn:microsoft.com/office/officeart/2005/8/layout/hierarchy2"/>
    <dgm:cxn modelId="{F030E3F3-7859-4403-BF80-D10431F1F9B6}" type="presParOf" srcId="{B5C37B17-40E9-41C1-A337-3D05B6A9520F}" destId="{CCC489EF-7632-4973-96FF-39B41621E4B2}" srcOrd="1" destOrd="0" presId="urn:microsoft.com/office/officeart/2005/8/layout/hierarchy2"/>
    <dgm:cxn modelId="{61C1F05B-8390-495E-9664-3558F1712DA8}" type="presParOf" srcId="{CCC489EF-7632-4973-96FF-39B41621E4B2}" destId="{DA26B895-8036-4C59-BA12-1A13CE656F44}" srcOrd="0" destOrd="0" presId="urn:microsoft.com/office/officeart/2005/8/layout/hierarchy2"/>
    <dgm:cxn modelId="{DEBB02FC-49B2-4937-A7BA-92749260A118}" type="presParOf" srcId="{CCC489EF-7632-4973-96FF-39B41621E4B2}" destId="{3AB89D8E-F261-4506-97B6-7E3F9BAAECD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1B0A4-3C61-4D48-80CE-21D30B30D898}" type="doc">
      <dgm:prSet loTypeId="urn:microsoft.com/office/officeart/2005/8/layout/hierarchy2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E80BF14-8185-412F-BA7E-0EC38F8621BA}">
      <dgm:prSet phldrT="[Text]"/>
      <dgm:spPr/>
      <dgm:t>
        <a:bodyPr/>
        <a:lstStyle/>
        <a:p>
          <a:r>
            <a:rPr lang="en-US" dirty="0" smtClean="0"/>
            <a:t>Offer voter registration</a:t>
          </a:r>
          <a:endParaRPr lang="en-US" dirty="0"/>
        </a:p>
      </dgm:t>
    </dgm:pt>
    <dgm:pt modelId="{43D164B6-40D5-45C6-84E8-28948B02160D}" type="parTrans" cxnId="{33E6E6CF-A2B8-4DE4-9606-CCBE8DE27219}">
      <dgm:prSet/>
      <dgm:spPr/>
      <dgm:t>
        <a:bodyPr/>
        <a:lstStyle/>
        <a:p>
          <a:endParaRPr lang="en-US"/>
        </a:p>
      </dgm:t>
    </dgm:pt>
    <dgm:pt modelId="{96CF959B-3687-4F83-9D15-C121591FD88A}" type="sibTrans" cxnId="{33E6E6CF-A2B8-4DE4-9606-CCBE8DE27219}">
      <dgm:prSet/>
      <dgm:spPr/>
      <dgm:t>
        <a:bodyPr/>
        <a:lstStyle/>
        <a:p>
          <a:endParaRPr lang="en-US"/>
        </a:p>
      </dgm:t>
    </dgm:pt>
    <dgm:pt modelId="{C47AFA09-2F4A-4C7E-8DA7-A8760C14FCBD}">
      <dgm:prSet phldrT="[Text]"/>
      <dgm:spPr/>
      <dgm:t>
        <a:bodyPr/>
        <a:lstStyle/>
        <a:p>
          <a:r>
            <a:rPr lang="en-US" dirty="0" smtClean="0"/>
            <a:t>If yes, ask if prefer form to be mailed or emailed</a:t>
          </a:r>
          <a:endParaRPr lang="en-US" dirty="0"/>
        </a:p>
      </dgm:t>
    </dgm:pt>
    <dgm:pt modelId="{3EF6C0A9-AD04-42E6-900A-73401E419CBC}" type="parTrans" cxnId="{55C2231F-4F76-47BE-A0EE-BB4BCCB76E9A}">
      <dgm:prSet/>
      <dgm:spPr/>
      <dgm:t>
        <a:bodyPr/>
        <a:lstStyle/>
        <a:p>
          <a:endParaRPr lang="en-US"/>
        </a:p>
      </dgm:t>
    </dgm:pt>
    <dgm:pt modelId="{C42D41EF-EBCE-44E6-A925-B117D59A17AF}" type="sibTrans" cxnId="{55C2231F-4F76-47BE-A0EE-BB4BCCB76E9A}">
      <dgm:prSet/>
      <dgm:spPr/>
      <dgm:t>
        <a:bodyPr/>
        <a:lstStyle/>
        <a:p>
          <a:endParaRPr lang="en-US"/>
        </a:p>
      </dgm:t>
    </dgm:pt>
    <dgm:pt modelId="{30EA715A-7971-4DBE-8955-A3B8005E4A2D}">
      <dgm:prSet phldrT="[Text]"/>
      <dgm:spPr/>
      <dgm:t>
        <a:bodyPr/>
        <a:lstStyle/>
        <a:p>
          <a:r>
            <a:rPr lang="en-US" dirty="0" smtClean="0"/>
            <a:t>If mailed, complete declination portion of Form SEL-503 and mail registration portion</a:t>
          </a:r>
          <a:endParaRPr lang="en-US" dirty="0"/>
        </a:p>
      </dgm:t>
    </dgm:pt>
    <dgm:pt modelId="{694EDF10-2B19-489C-BDA0-9B1E4B8DD338}" type="parTrans" cxnId="{A1826240-7704-4A40-AB03-BF500FB3A9A7}">
      <dgm:prSet/>
      <dgm:spPr/>
      <dgm:t>
        <a:bodyPr/>
        <a:lstStyle/>
        <a:p>
          <a:endParaRPr lang="en-US"/>
        </a:p>
      </dgm:t>
    </dgm:pt>
    <dgm:pt modelId="{8C499859-55A1-405A-81AB-96F40F57D448}" type="sibTrans" cxnId="{A1826240-7704-4A40-AB03-BF500FB3A9A7}">
      <dgm:prSet/>
      <dgm:spPr/>
      <dgm:t>
        <a:bodyPr/>
        <a:lstStyle/>
        <a:p>
          <a:endParaRPr lang="en-US"/>
        </a:p>
      </dgm:t>
    </dgm:pt>
    <dgm:pt modelId="{9037CAB9-D685-47BF-AD24-6A07CE498BCB}">
      <dgm:prSet phldrT="[Text]"/>
      <dgm:spPr/>
      <dgm:t>
        <a:bodyPr/>
        <a:lstStyle/>
        <a:p>
          <a:r>
            <a:rPr lang="en-US" dirty="0" smtClean="0"/>
            <a:t>If emailed, complete declination Form SEL-503d and email registration website</a:t>
          </a:r>
          <a:endParaRPr lang="en-US" dirty="0"/>
        </a:p>
      </dgm:t>
    </dgm:pt>
    <dgm:pt modelId="{64E2249D-46BB-4D97-9327-68F2CD2205A3}" type="parTrans" cxnId="{A051BF09-C5F6-4C84-AD4D-0FB453C7C472}">
      <dgm:prSet/>
      <dgm:spPr/>
      <dgm:t>
        <a:bodyPr/>
        <a:lstStyle/>
        <a:p>
          <a:endParaRPr lang="en-US"/>
        </a:p>
      </dgm:t>
    </dgm:pt>
    <dgm:pt modelId="{A9C301D1-8199-4D26-9C31-C7F9D8E1B931}" type="sibTrans" cxnId="{A051BF09-C5F6-4C84-AD4D-0FB453C7C472}">
      <dgm:prSet/>
      <dgm:spPr/>
      <dgm:t>
        <a:bodyPr/>
        <a:lstStyle/>
        <a:p>
          <a:endParaRPr lang="en-US"/>
        </a:p>
      </dgm:t>
    </dgm:pt>
    <dgm:pt modelId="{F0D5F549-EE56-49C7-8FE0-915038AFAE35}">
      <dgm:prSet phldrT="[Text]"/>
      <dgm:spPr/>
      <dgm:t>
        <a:bodyPr/>
        <a:lstStyle/>
        <a:p>
          <a:r>
            <a:rPr lang="en-US" dirty="0" smtClean="0"/>
            <a:t>If no, no action is needed</a:t>
          </a:r>
          <a:endParaRPr lang="en-US" dirty="0"/>
        </a:p>
      </dgm:t>
    </dgm:pt>
    <dgm:pt modelId="{4970D4A9-A8CB-46E2-AB24-5A009C64298E}" type="parTrans" cxnId="{34F60D22-A9E2-4EF1-BC53-53F8A5694602}">
      <dgm:prSet/>
      <dgm:spPr/>
      <dgm:t>
        <a:bodyPr/>
        <a:lstStyle/>
        <a:p>
          <a:endParaRPr lang="en-US"/>
        </a:p>
      </dgm:t>
    </dgm:pt>
    <dgm:pt modelId="{07ACDBD0-6839-4B1B-984F-B6FAF8584E40}" type="sibTrans" cxnId="{34F60D22-A9E2-4EF1-BC53-53F8A5694602}">
      <dgm:prSet/>
      <dgm:spPr/>
      <dgm:t>
        <a:bodyPr/>
        <a:lstStyle/>
        <a:p>
          <a:endParaRPr lang="en-US"/>
        </a:p>
      </dgm:t>
    </dgm:pt>
    <dgm:pt modelId="{6A20C062-DED9-41B4-858B-EC3CBC062B6B}" type="pres">
      <dgm:prSet presAssocID="{8F61B0A4-3C61-4D48-80CE-21D30B30D8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2658DE-F461-470A-BACC-E680DCE3B084}" type="pres">
      <dgm:prSet presAssocID="{7E80BF14-8185-412F-BA7E-0EC38F8621BA}" presName="root1" presStyleCnt="0"/>
      <dgm:spPr/>
    </dgm:pt>
    <dgm:pt modelId="{96E3B040-5031-4D8D-952B-D2A46FFD5ACF}" type="pres">
      <dgm:prSet presAssocID="{7E80BF14-8185-412F-BA7E-0EC38F8621B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11386-534D-458D-87D3-2F6700926462}" type="pres">
      <dgm:prSet presAssocID="{7E80BF14-8185-412F-BA7E-0EC38F8621BA}" presName="level2hierChild" presStyleCnt="0"/>
      <dgm:spPr/>
    </dgm:pt>
    <dgm:pt modelId="{F15FBEBA-9795-46CF-8D76-EF7729CA1AB8}" type="pres">
      <dgm:prSet presAssocID="{3EF6C0A9-AD04-42E6-900A-73401E419CB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E5ED7A1-C979-4EFD-9A81-E17C2F879B66}" type="pres">
      <dgm:prSet presAssocID="{3EF6C0A9-AD04-42E6-900A-73401E419CB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60253B1-5C17-411C-806C-2933E2CAB9B3}" type="pres">
      <dgm:prSet presAssocID="{C47AFA09-2F4A-4C7E-8DA7-A8760C14FCBD}" presName="root2" presStyleCnt="0"/>
      <dgm:spPr/>
    </dgm:pt>
    <dgm:pt modelId="{7E893311-3B48-459E-B7A6-A41E6A3B6364}" type="pres">
      <dgm:prSet presAssocID="{C47AFA09-2F4A-4C7E-8DA7-A8760C14FCB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71EB0D-1AAA-42F0-BD7A-B5BEA1003D0D}" type="pres">
      <dgm:prSet presAssocID="{C47AFA09-2F4A-4C7E-8DA7-A8760C14FCBD}" presName="level3hierChild" presStyleCnt="0"/>
      <dgm:spPr/>
    </dgm:pt>
    <dgm:pt modelId="{13E31121-8BAF-4095-AE83-4971259498E5}" type="pres">
      <dgm:prSet presAssocID="{694EDF10-2B19-489C-BDA0-9B1E4B8DD338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3ED1904B-A83E-4096-82D8-CE9BFBF1E57A}" type="pres">
      <dgm:prSet presAssocID="{694EDF10-2B19-489C-BDA0-9B1E4B8DD338}" presName="connTx" presStyleLbl="parChTrans1D3" presStyleIdx="0" presStyleCnt="2"/>
      <dgm:spPr/>
      <dgm:t>
        <a:bodyPr/>
        <a:lstStyle/>
        <a:p>
          <a:endParaRPr lang="en-US"/>
        </a:p>
      </dgm:t>
    </dgm:pt>
    <dgm:pt modelId="{8F71731E-21EE-4DF2-AA31-0556F1001D24}" type="pres">
      <dgm:prSet presAssocID="{30EA715A-7971-4DBE-8955-A3B8005E4A2D}" presName="root2" presStyleCnt="0"/>
      <dgm:spPr/>
    </dgm:pt>
    <dgm:pt modelId="{D4ADF3B4-E3D7-4306-B1A8-2AC03869EE59}" type="pres">
      <dgm:prSet presAssocID="{30EA715A-7971-4DBE-8955-A3B8005E4A2D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64ED35-A6B7-47EA-9F1C-EC28C65016AA}" type="pres">
      <dgm:prSet presAssocID="{30EA715A-7971-4DBE-8955-A3B8005E4A2D}" presName="level3hierChild" presStyleCnt="0"/>
      <dgm:spPr/>
    </dgm:pt>
    <dgm:pt modelId="{873DB6FD-92C7-4E9A-9E69-7150DD7E97D1}" type="pres">
      <dgm:prSet presAssocID="{64E2249D-46BB-4D97-9327-68F2CD2205A3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6DCD3D40-B190-41A4-A773-918AD1E2F8F7}" type="pres">
      <dgm:prSet presAssocID="{64E2249D-46BB-4D97-9327-68F2CD2205A3}" presName="connTx" presStyleLbl="parChTrans1D3" presStyleIdx="1" presStyleCnt="2"/>
      <dgm:spPr/>
      <dgm:t>
        <a:bodyPr/>
        <a:lstStyle/>
        <a:p>
          <a:endParaRPr lang="en-US"/>
        </a:p>
      </dgm:t>
    </dgm:pt>
    <dgm:pt modelId="{ED0C21FC-6D97-47CD-AB54-4BADF42E7D8A}" type="pres">
      <dgm:prSet presAssocID="{9037CAB9-D685-47BF-AD24-6A07CE498BCB}" presName="root2" presStyleCnt="0"/>
      <dgm:spPr/>
    </dgm:pt>
    <dgm:pt modelId="{E0EC882D-67C9-4448-8800-5FCD3EA15356}" type="pres">
      <dgm:prSet presAssocID="{9037CAB9-D685-47BF-AD24-6A07CE498BCB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562B5E-9D91-4B90-B357-741DC4AE38C6}" type="pres">
      <dgm:prSet presAssocID="{9037CAB9-D685-47BF-AD24-6A07CE498BCB}" presName="level3hierChild" presStyleCnt="0"/>
      <dgm:spPr/>
    </dgm:pt>
    <dgm:pt modelId="{9ECD3819-3EBA-4F0B-9B5A-A9431F9DEBA2}" type="pres">
      <dgm:prSet presAssocID="{4970D4A9-A8CB-46E2-AB24-5A009C64298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FA7598C-0B3B-480F-A2A0-1F85D4ED05D6}" type="pres">
      <dgm:prSet presAssocID="{4970D4A9-A8CB-46E2-AB24-5A009C64298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0A616C8-9D8A-4D63-A869-C53B8779D089}" type="pres">
      <dgm:prSet presAssocID="{F0D5F549-EE56-49C7-8FE0-915038AFAE35}" presName="root2" presStyleCnt="0"/>
      <dgm:spPr/>
    </dgm:pt>
    <dgm:pt modelId="{6AD921B2-D3EE-46EE-86A1-83E9D82E44F5}" type="pres">
      <dgm:prSet presAssocID="{F0D5F549-EE56-49C7-8FE0-915038AFAE3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C37B17-40E9-41C1-A337-3D05B6A9520F}" type="pres">
      <dgm:prSet presAssocID="{F0D5F549-EE56-49C7-8FE0-915038AFAE35}" presName="level3hierChild" presStyleCnt="0"/>
      <dgm:spPr/>
    </dgm:pt>
  </dgm:ptLst>
  <dgm:cxnLst>
    <dgm:cxn modelId="{33E6E6CF-A2B8-4DE4-9606-CCBE8DE27219}" srcId="{8F61B0A4-3C61-4D48-80CE-21D30B30D898}" destId="{7E80BF14-8185-412F-BA7E-0EC38F8621BA}" srcOrd="0" destOrd="0" parTransId="{43D164B6-40D5-45C6-84E8-28948B02160D}" sibTransId="{96CF959B-3687-4F83-9D15-C121591FD88A}"/>
    <dgm:cxn modelId="{64448548-3B94-4D64-9AFB-D77F66C76965}" type="presOf" srcId="{3EF6C0A9-AD04-42E6-900A-73401E419CBC}" destId="{F15FBEBA-9795-46CF-8D76-EF7729CA1AB8}" srcOrd="0" destOrd="0" presId="urn:microsoft.com/office/officeart/2005/8/layout/hierarchy2"/>
    <dgm:cxn modelId="{FFE9C9DA-6296-4A10-BD08-A849B4C1B367}" type="presOf" srcId="{F0D5F549-EE56-49C7-8FE0-915038AFAE35}" destId="{6AD921B2-D3EE-46EE-86A1-83E9D82E44F5}" srcOrd="0" destOrd="0" presId="urn:microsoft.com/office/officeart/2005/8/layout/hierarchy2"/>
    <dgm:cxn modelId="{C9DCF77B-58BC-4223-84A7-F0E83B2ADCA0}" type="presOf" srcId="{64E2249D-46BB-4D97-9327-68F2CD2205A3}" destId="{6DCD3D40-B190-41A4-A773-918AD1E2F8F7}" srcOrd="1" destOrd="0" presId="urn:microsoft.com/office/officeart/2005/8/layout/hierarchy2"/>
    <dgm:cxn modelId="{34F60D22-A9E2-4EF1-BC53-53F8A5694602}" srcId="{7E80BF14-8185-412F-BA7E-0EC38F8621BA}" destId="{F0D5F549-EE56-49C7-8FE0-915038AFAE35}" srcOrd="1" destOrd="0" parTransId="{4970D4A9-A8CB-46E2-AB24-5A009C64298E}" sibTransId="{07ACDBD0-6839-4B1B-984F-B6FAF8584E40}"/>
    <dgm:cxn modelId="{A1826240-7704-4A40-AB03-BF500FB3A9A7}" srcId="{C47AFA09-2F4A-4C7E-8DA7-A8760C14FCBD}" destId="{30EA715A-7971-4DBE-8955-A3B8005E4A2D}" srcOrd="0" destOrd="0" parTransId="{694EDF10-2B19-489C-BDA0-9B1E4B8DD338}" sibTransId="{8C499859-55A1-405A-81AB-96F40F57D448}"/>
    <dgm:cxn modelId="{851EB346-3DEC-4252-B8E6-7A5DF401A91A}" type="presOf" srcId="{4970D4A9-A8CB-46E2-AB24-5A009C64298E}" destId="{9ECD3819-3EBA-4F0B-9B5A-A9431F9DEBA2}" srcOrd="0" destOrd="0" presId="urn:microsoft.com/office/officeart/2005/8/layout/hierarchy2"/>
    <dgm:cxn modelId="{0E7867D5-2642-43FA-A3FC-1FBC40637739}" type="presOf" srcId="{7E80BF14-8185-412F-BA7E-0EC38F8621BA}" destId="{96E3B040-5031-4D8D-952B-D2A46FFD5ACF}" srcOrd="0" destOrd="0" presId="urn:microsoft.com/office/officeart/2005/8/layout/hierarchy2"/>
    <dgm:cxn modelId="{0A019219-2541-4336-9B4C-AACBE9E69DDE}" type="presOf" srcId="{4970D4A9-A8CB-46E2-AB24-5A009C64298E}" destId="{EFA7598C-0B3B-480F-A2A0-1F85D4ED05D6}" srcOrd="1" destOrd="0" presId="urn:microsoft.com/office/officeart/2005/8/layout/hierarchy2"/>
    <dgm:cxn modelId="{55C2231F-4F76-47BE-A0EE-BB4BCCB76E9A}" srcId="{7E80BF14-8185-412F-BA7E-0EC38F8621BA}" destId="{C47AFA09-2F4A-4C7E-8DA7-A8760C14FCBD}" srcOrd="0" destOrd="0" parTransId="{3EF6C0A9-AD04-42E6-900A-73401E419CBC}" sibTransId="{C42D41EF-EBCE-44E6-A925-B117D59A17AF}"/>
    <dgm:cxn modelId="{061C7CC5-31E0-47DC-9F5F-206BD21B7B22}" type="presOf" srcId="{3EF6C0A9-AD04-42E6-900A-73401E419CBC}" destId="{2E5ED7A1-C979-4EFD-9A81-E17C2F879B66}" srcOrd="1" destOrd="0" presId="urn:microsoft.com/office/officeart/2005/8/layout/hierarchy2"/>
    <dgm:cxn modelId="{85DC379C-9DE3-42B8-BEAB-BE7803EB0CFE}" type="presOf" srcId="{9037CAB9-D685-47BF-AD24-6A07CE498BCB}" destId="{E0EC882D-67C9-4448-8800-5FCD3EA15356}" srcOrd="0" destOrd="0" presId="urn:microsoft.com/office/officeart/2005/8/layout/hierarchy2"/>
    <dgm:cxn modelId="{273ACF6B-D7FD-4387-9EA7-F3B3967EB943}" type="presOf" srcId="{C47AFA09-2F4A-4C7E-8DA7-A8760C14FCBD}" destId="{7E893311-3B48-459E-B7A6-A41E6A3B6364}" srcOrd="0" destOrd="0" presId="urn:microsoft.com/office/officeart/2005/8/layout/hierarchy2"/>
    <dgm:cxn modelId="{A051BF09-C5F6-4C84-AD4D-0FB453C7C472}" srcId="{C47AFA09-2F4A-4C7E-8DA7-A8760C14FCBD}" destId="{9037CAB9-D685-47BF-AD24-6A07CE498BCB}" srcOrd="1" destOrd="0" parTransId="{64E2249D-46BB-4D97-9327-68F2CD2205A3}" sibTransId="{A9C301D1-8199-4D26-9C31-C7F9D8E1B931}"/>
    <dgm:cxn modelId="{C88803B3-1B45-42DA-BABC-D4DEB68AB8D2}" type="presOf" srcId="{694EDF10-2B19-489C-BDA0-9B1E4B8DD338}" destId="{3ED1904B-A83E-4096-82D8-CE9BFBF1E57A}" srcOrd="1" destOrd="0" presId="urn:microsoft.com/office/officeart/2005/8/layout/hierarchy2"/>
    <dgm:cxn modelId="{ADC5A3A8-F192-4F0E-9D8E-F4358C759664}" type="presOf" srcId="{30EA715A-7971-4DBE-8955-A3B8005E4A2D}" destId="{D4ADF3B4-E3D7-4306-B1A8-2AC03869EE59}" srcOrd="0" destOrd="0" presId="urn:microsoft.com/office/officeart/2005/8/layout/hierarchy2"/>
    <dgm:cxn modelId="{56D1CC9D-CFCE-4BF8-827B-4132B568C831}" type="presOf" srcId="{8F61B0A4-3C61-4D48-80CE-21D30B30D898}" destId="{6A20C062-DED9-41B4-858B-EC3CBC062B6B}" srcOrd="0" destOrd="0" presId="urn:microsoft.com/office/officeart/2005/8/layout/hierarchy2"/>
    <dgm:cxn modelId="{3184BE66-FD86-47AC-85DF-60C5CE83BC29}" type="presOf" srcId="{694EDF10-2B19-489C-BDA0-9B1E4B8DD338}" destId="{13E31121-8BAF-4095-AE83-4971259498E5}" srcOrd="0" destOrd="0" presId="urn:microsoft.com/office/officeart/2005/8/layout/hierarchy2"/>
    <dgm:cxn modelId="{D6C3774A-C6C8-470A-8458-6DDFCD248CDA}" type="presOf" srcId="{64E2249D-46BB-4D97-9327-68F2CD2205A3}" destId="{873DB6FD-92C7-4E9A-9E69-7150DD7E97D1}" srcOrd="0" destOrd="0" presId="urn:microsoft.com/office/officeart/2005/8/layout/hierarchy2"/>
    <dgm:cxn modelId="{15141895-25C9-4A96-9F32-D38E47BBCEE6}" type="presParOf" srcId="{6A20C062-DED9-41B4-858B-EC3CBC062B6B}" destId="{D22658DE-F461-470A-BACC-E680DCE3B084}" srcOrd="0" destOrd="0" presId="urn:microsoft.com/office/officeart/2005/8/layout/hierarchy2"/>
    <dgm:cxn modelId="{49A1EC1B-DE5B-4676-AA9E-DD1E4CBA8401}" type="presParOf" srcId="{D22658DE-F461-470A-BACC-E680DCE3B084}" destId="{96E3B040-5031-4D8D-952B-D2A46FFD5ACF}" srcOrd="0" destOrd="0" presId="urn:microsoft.com/office/officeart/2005/8/layout/hierarchy2"/>
    <dgm:cxn modelId="{B27CC279-F3DA-4DEC-9C5E-D4C2B8476B45}" type="presParOf" srcId="{D22658DE-F461-470A-BACC-E680DCE3B084}" destId="{4F811386-534D-458D-87D3-2F6700926462}" srcOrd="1" destOrd="0" presId="urn:microsoft.com/office/officeart/2005/8/layout/hierarchy2"/>
    <dgm:cxn modelId="{597CBA95-E862-4A3B-AB83-85CCCEC6C929}" type="presParOf" srcId="{4F811386-534D-458D-87D3-2F6700926462}" destId="{F15FBEBA-9795-46CF-8D76-EF7729CA1AB8}" srcOrd="0" destOrd="0" presId="urn:microsoft.com/office/officeart/2005/8/layout/hierarchy2"/>
    <dgm:cxn modelId="{D92604E2-CBAB-4601-96A1-1763F80A07BF}" type="presParOf" srcId="{F15FBEBA-9795-46CF-8D76-EF7729CA1AB8}" destId="{2E5ED7A1-C979-4EFD-9A81-E17C2F879B66}" srcOrd="0" destOrd="0" presId="urn:microsoft.com/office/officeart/2005/8/layout/hierarchy2"/>
    <dgm:cxn modelId="{CDFC96CF-49E2-45B3-803B-E9C3D6109F99}" type="presParOf" srcId="{4F811386-534D-458D-87D3-2F6700926462}" destId="{560253B1-5C17-411C-806C-2933E2CAB9B3}" srcOrd="1" destOrd="0" presId="urn:microsoft.com/office/officeart/2005/8/layout/hierarchy2"/>
    <dgm:cxn modelId="{AEF77CA4-0CAB-4B99-B459-9FDEE0EAA8C7}" type="presParOf" srcId="{560253B1-5C17-411C-806C-2933E2CAB9B3}" destId="{7E893311-3B48-459E-B7A6-A41E6A3B6364}" srcOrd="0" destOrd="0" presId="urn:microsoft.com/office/officeart/2005/8/layout/hierarchy2"/>
    <dgm:cxn modelId="{D3036758-050A-4412-8B85-3174ED085540}" type="presParOf" srcId="{560253B1-5C17-411C-806C-2933E2CAB9B3}" destId="{D771EB0D-1AAA-42F0-BD7A-B5BEA1003D0D}" srcOrd="1" destOrd="0" presId="urn:microsoft.com/office/officeart/2005/8/layout/hierarchy2"/>
    <dgm:cxn modelId="{8ADC0081-50EB-43E1-BD24-CEC35885DEF3}" type="presParOf" srcId="{D771EB0D-1AAA-42F0-BD7A-B5BEA1003D0D}" destId="{13E31121-8BAF-4095-AE83-4971259498E5}" srcOrd="0" destOrd="0" presId="urn:microsoft.com/office/officeart/2005/8/layout/hierarchy2"/>
    <dgm:cxn modelId="{8DAEE1B7-14C6-4BFE-A0CE-CF5A76D3923E}" type="presParOf" srcId="{13E31121-8BAF-4095-AE83-4971259498E5}" destId="{3ED1904B-A83E-4096-82D8-CE9BFBF1E57A}" srcOrd="0" destOrd="0" presId="urn:microsoft.com/office/officeart/2005/8/layout/hierarchy2"/>
    <dgm:cxn modelId="{2F723312-6078-4AA5-8BF7-B7E46522B0ED}" type="presParOf" srcId="{D771EB0D-1AAA-42F0-BD7A-B5BEA1003D0D}" destId="{8F71731E-21EE-4DF2-AA31-0556F1001D24}" srcOrd="1" destOrd="0" presId="urn:microsoft.com/office/officeart/2005/8/layout/hierarchy2"/>
    <dgm:cxn modelId="{8B16AF5A-1CA6-48D4-83B3-3F71A23E5272}" type="presParOf" srcId="{8F71731E-21EE-4DF2-AA31-0556F1001D24}" destId="{D4ADF3B4-E3D7-4306-B1A8-2AC03869EE59}" srcOrd="0" destOrd="0" presId="urn:microsoft.com/office/officeart/2005/8/layout/hierarchy2"/>
    <dgm:cxn modelId="{C68D4F74-90E5-4258-9EFB-77534F44BBA8}" type="presParOf" srcId="{8F71731E-21EE-4DF2-AA31-0556F1001D24}" destId="{5764ED35-A6B7-47EA-9F1C-EC28C65016AA}" srcOrd="1" destOrd="0" presId="urn:microsoft.com/office/officeart/2005/8/layout/hierarchy2"/>
    <dgm:cxn modelId="{C0A69FCC-007E-4472-820D-58A1CE5E07A6}" type="presParOf" srcId="{D771EB0D-1AAA-42F0-BD7A-B5BEA1003D0D}" destId="{873DB6FD-92C7-4E9A-9E69-7150DD7E97D1}" srcOrd="2" destOrd="0" presId="urn:microsoft.com/office/officeart/2005/8/layout/hierarchy2"/>
    <dgm:cxn modelId="{D35C18D6-35BD-4DD4-ADE8-BBE88E33AAF1}" type="presParOf" srcId="{873DB6FD-92C7-4E9A-9E69-7150DD7E97D1}" destId="{6DCD3D40-B190-41A4-A773-918AD1E2F8F7}" srcOrd="0" destOrd="0" presId="urn:microsoft.com/office/officeart/2005/8/layout/hierarchy2"/>
    <dgm:cxn modelId="{B7847890-E3A7-4E61-B488-499F9F84C92A}" type="presParOf" srcId="{D771EB0D-1AAA-42F0-BD7A-B5BEA1003D0D}" destId="{ED0C21FC-6D97-47CD-AB54-4BADF42E7D8A}" srcOrd="3" destOrd="0" presId="urn:microsoft.com/office/officeart/2005/8/layout/hierarchy2"/>
    <dgm:cxn modelId="{827525A3-4887-42C2-A3D7-3E1D676228B8}" type="presParOf" srcId="{ED0C21FC-6D97-47CD-AB54-4BADF42E7D8A}" destId="{E0EC882D-67C9-4448-8800-5FCD3EA15356}" srcOrd="0" destOrd="0" presId="urn:microsoft.com/office/officeart/2005/8/layout/hierarchy2"/>
    <dgm:cxn modelId="{857B1754-B709-4ACD-81A2-68C6B13D0858}" type="presParOf" srcId="{ED0C21FC-6D97-47CD-AB54-4BADF42E7D8A}" destId="{82562B5E-9D91-4B90-B357-741DC4AE38C6}" srcOrd="1" destOrd="0" presId="urn:microsoft.com/office/officeart/2005/8/layout/hierarchy2"/>
    <dgm:cxn modelId="{E731F026-FEC1-4A29-81CA-E74A2D0AFE8D}" type="presParOf" srcId="{4F811386-534D-458D-87D3-2F6700926462}" destId="{9ECD3819-3EBA-4F0B-9B5A-A9431F9DEBA2}" srcOrd="2" destOrd="0" presId="urn:microsoft.com/office/officeart/2005/8/layout/hierarchy2"/>
    <dgm:cxn modelId="{EE946B3E-C02C-43B2-9331-947972AA9C56}" type="presParOf" srcId="{9ECD3819-3EBA-4F0B-9B5A-A9431F9DEBA2}" destId="{EFA7598C-0B3B-480F-A2A0-1F85D4ED05D6}" srcOrd="0" destOrd="0" presId="urn:microsoft.com/office/officeart/2005/8/layout/hierarchy2"/>
    <dgm:cxn modelId="{0C21E91E-927C-4E1B-BCE1-017AABB6BC0A}" type="presParOf" srcId="{4F811386-534D-458D-87D3-2F6700926462}" destId="{70A616C8-9D8A-4D63-A869-C53B8779D089}" srcOrd="3" destOrd="0" presId="urn:microsoft.com/office/officeart/2005/8/layout/hierarchy2"/>
    <dgm:cxn modelId="{2FD5AB33-9AEC-468D-9793-472EA806318F}" type="presParOf" srcId="{70A616C8-9D8A-4D63-A869-C53B8779D089}" destId="{6AD921B2-D3EE-46EE-86A1-83E9D82E44F5}" srcOrd="0" destOrd="0" presId="urn:microsoft.com/office/officeart/2005/8/layout/hierarchy2"/>
    <dgm:cxn modelId="{77F78FF2-B69F-460C-AF59-AE6897449812}" type="presParOf" srcId="{70A616C8-9D8A-4D63-A869-C53B8779D089}" destId="{B5C37B17-40E9-41C1-A337-3D05B6A952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E3B040-5031-4D8D-952B-D2A46FFD5ACF}">
      <dsp:nvSpPr>
        <dsp:cNvPr id="0" name=""/>
        <dsp:cNvSpPr/>
      </dsp:nvSpPr>
      <dsp:spPr>
        <a:xfrm>
          <a:off x="1761" y="2241123"/>
          <a:ext cx="2215306" cy="1107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Offer voter registration</a:t>
          </a:r>
          <a:endParaRPr lang="en-US" sz="1900" kern="1200" dirty="0"/>
        </a:p>
      </dsp:txBody>
      <dsp:txXfrm>
        <a:off x="1761" y="2241123"/>
        <a:ext cx="2215306" cy="1107653"/>
      </dsp:txXfrm>
    </dsp:sp>
    <dsp:sp modelId="{F15FBEBA-9795-46CF-8D76-EF7729CA1AB8}">
      <dsp:nvSpPr>
        <dsp:cNvPr id="0" name=""/>
        <dsp:cNvSpPr/>
      </dsp:nvSpPr>
      <dsp:spPr>
        <a:xfrm rot="18770822">
          <a:off x="2008610" y="2297147"/>
          <a:ext cx="1303038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1303038" y="20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770822">
        <a:off x="2627553" y="2284698"/>
        <a:ext cx="65151" cy="65151"/>
      </dsp:txXfrm>
    </dsp:sp>
    <dsp:sp modelId="{7E893311-3B48-459E-B7A6-A41E6A3B6364}">
      <dsp:nvSpPr>
        <dsp:cNvPr id="0" name=""/>
        <dsp:cNvSpPr/>
      </dsp:nvSpPr>
      <dsp:spPr>
        <a:xfrm>
          <a:off x="3103190" y="1285772"/>
          <a:ext cx="2215306" cy="1107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If yes, have complete the declination on Form SEL-503</a:t>
          </a:r>
          <a:endParaRPr lang="en-US" sz="1900" kern="1200" dirty="0"/>
        </a:p>
      </dsp:txBody>
      <dsp:txXfrm>
        <a:off x="3103190" y="1285772"/>
        <a:ext cx="2215306" cy="1107653"/>
      </dsp:txXfrm>
    </dsp:sp>
    <dsp:sp modelId="{13E31121-8BAF-4095-AE83-4971259498E5}">
      <dsp:nvSpPr>
        <dsp:cNvPr id="0" name=""/>
        <dsp:cNvSpPr/>
      </dsp:nvSpPr>
      <dsp:spPr>
        <a:xfrm rot="19457599">
          <a:off x="5215926" y="1501022"/>
          <a:ext cx="1091263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1091263" y="20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5734277" y="1493867"/>
        <a:ext cx="54563" cy="54563"/>
      </dsp:txXfrm>
    </dsp:sp>
    <dsp:sp modelId="{D4ADF3B4-E3D7-4306-B1A8-2AC03869EE59}">
      <dsp:nvSpPr>
        <dsp:cNvPr id="0" name=""/>
        <dsp:cNvSpPr/>
      </dsp:nvSpPr>
      <dsp:spPr>
        <a:xfrm>
          <a:off x="6204619" y="648872"/>
          <a:ext cx="2215306" cy="1107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Retain declination portion</a:t>
          </a:r>
          <a:endParaRPr lang="en-US" sz="1900" kern="1200" dirty="0"/>
        </a:p>
      </dsp:txBody>
      <dsp:txXfrm>
        <a:off x="6204619" y="648872"/>
        <a:ext cx="2215306" cy="1107653"/>
      </dsp:txXfrm>
    </dsp:sp>
    <dsp:sp modelId="{873DB6FD-92C7-4E9A-9E69-7150DD7E97D1}">
      <dsp:nvSpPr>
        <dsp:cNvPr id="0" name=""/>
        <dsp:cNvSpPr/>
      </dsp:nvSpPr>
      <dsp:spPr>
        <a:xfrm rot="2142401">
          <a:off x="5215926" y="2137922"/>
          <a:ext cx="1091263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1091263" y="20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5734277" y="2130768"/>
        <a:ext cx="54563" cy="54563"/>
      </dsp:txXfrm>
    </dsp:sp>
    <dsp:sp modelId="{E0EC882D-67C9-4448-8800-5FCD3EA15356}">
      <dsp:nvSpPr>
        <dsp:cNvPr id="0" name=""/>
        <dsp:cNvSpPr/>
      </dsp:nvSpPr>
      <dsp:spPr>
        <a:xfrm>
          <a:off x="6204619" y="1922673"/>
          <a:ext cx="2215306" cy="1107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Give the registration portion to potential voter to complete</a:t>
          </a:r>
          <a:endParaRPr lang="en-US" sz="1900" kern="1200" dirty="0"/>
        </a:p>
      </dsp:txBody>
      <dsp:txXfrm>
        <a:off x="6204619" y="1922673"/>
        <a:ext cx="2215306" cy="1107653"/>
      </dsp:txXfrm>
    </dsp:sp>
    <dsp:sp modelId="{9ECD3819-3EBA-4F0B-9B5A-A9431F9DEBA2}">
      <dsp:nvSpPr>
        <dsp:cNvPr id="0" name=""/>
        <dsp:cNvSpPr/>
      </dsp:nvSpPr>
      <dsp:spPr>
        <a:xfrm rot="2829178">
          <a:off x="2008610" y="3252498"/>
          <a:ext cx="1303038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1303038" y="20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829178">
        <a:off x="2627553" y="3240049"/>
        <a:ext cx="65151" cy="65151"/>
      </dsp:txXfrm>
    </dsp:sp>
    <dsp:sp modelId="{6AD921B2-D3EE-46EE-86A1-83E9D82E44F5}">
      <dsp:nvSpPr>
        <dsp:cNvPr id="0" name=""/>
        <dsp:cNvSpPr/>
      </dsp:nvSpPr>
      <dsp:spPr>
        <a:xfrm>
          <a:off x="3103190" y="3196474"/>
          <a:ext cx="2215306" cy="1107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If no, have complete the declination form SEL-503d</a:t>
          </a:r>
          <a:endParaRPr lang="en-US" sz="1900" kern="1200" dirty="0"/>
        </a:p>
      </dsp:txBody>
      <dsp:txXfrm>
        <a:off x="3103190" y="3196474"/>
        <a:ext cx="2215306" cy="1107653"/>
      </dsp:txXfrm>
    </dsp:sp>
    <dsp:sp modelId="{E1E2C8E6-4777-4C09-B057-F0D17057B488}">
      <dsp:nvSpPr>
        <dsp:cNvPr id="0" name=""/>
        <dsp:cNvSpPr/>
      </dsp:nvSpPr>
      <dsp:spPr>
        <a:xfrm>
          <a:off x="5318497" y="3730174"/>
          <a:ext cx="886122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886122" y="20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39405" y="3728148"/>
        <a:ext cx="44306" cy="44306"/>
      </dsp:txXfrm>
    </dsp:sp>
    <dsp:sp modelId="{DA26B895-8036-4C59-BA12-1A13CE656F44}">
      <dsp:nvSpPr>
        <dsp:cNvPr id="0" name=""/>
        <dsp:cNvSpPr/>
      </dsp:nvSpPr>
      <dsp:spPr>
        <a:xfrm>
          <a:off x="6204619" y="3196474"/>
          <a:ext cx="2215306" cy="1107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Retain declination</a:t>
          </a:r>
          <a:endParaRPr lang="en-US" sz="1900" kern="1200" dirty="0"/>
        </a:p>
      </dsp:txBody>
      <dsp:txXfrm>
        <a:off x="6204619" y="3196474"/>
        <a:ext cx="2215306" cy="11076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E3B040-5031-4D8D-952B-D2A46FFD5ACF}">
      <dsp:nvSpPr>
        <dsp:cNvPr id="0" name=""/>
        <dsp:cNvSpPr/>
      </dsp:nvSpPr>
      <dsp:spPr>
        <a:xfrm>
          <a:off x="1761" y="2241123"/>
          <a:ext cx="2215306" cy="1107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Offer voter registration</a:t>
          </a:r>
          <a:endParaRPr lang="en-US" sz="1800" kern="1200" dirty="0"/>
        </a:p>
      </dsp:txBody>
      <dsp:txXfrm>
        <a:off x="1761" y="2241123"/>
        <a:ext cx="2215306" cy="1107653"/>
      </dsp:txXfrm>
    </dsp:sp>
    <dsp:sp modelId="{F15FBEBA-9795-46CF-8D76-EF7729CA1AB8}">
      <dsp:nvSpPr>
        <dsp:cNvPr id="0" name=""/>
        <dsp:cNvSpPr/>
      </dsp:nvSpPr>
      <dsp:spPr>
        <a:xfrm rot="19457599">
          <a:off x="2114497" y="2456373"/>
          <a:ext cx="1091263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1091263" y="20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2632847" y="2449218"/>
        <a:ext cx="54563" cy="54563"/>
      </dsp:txXfrm>
    </dsp:sp>
    <dsp:sp modelId="{7E893311-3B48-459E-B7A6-A41E6A3B6364}">
      <dsp:nvSpPr>
        <dsp:cNvPr id="0" name=""/>
        <dsp:cNvSpPr/>
      </dsp:nvSpPr>
      <dsp:spPr>
        <a:xfrm>
          <a:off x="3103190" y="1604223"/>
          <a:ext cx="2215306" cy="1107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If yes, ask if prefer form to be mailed or emailed</a:t>
          </a:r>
          <a:endParaRPr lang="en-US" sz="1800" kern="1200" dirty="0"/>
        </a:p>
      </dsp:txBody>
      <dsp:txXfrm>
        <a:off x="3103190" y="1604223"/>
        <a:ext cx="2215306" cy="1107653"/>
      </dsp:txXfrm>
    </dsp:sp>
    <dsp:sp modelId="{13E31121-8BAF-4095-AE83-4971259498E5}">
      <dsp:nvSpPr>
        <dsp:cNvPr id="0" name=""/>
        <dsp:cNvSpPr/>
      </dsp:nvSpPr>
      <dsp:spPr>
        <a:xfrm rot="19457599">
          <a:off x="5215926" y="1819472"/>
          <a:ext cx="1091263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1091263" y="20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5734277" y="1812317"/>
        <a:ext cx="54563" cy="54563"/>
      </dsp:txXfrm>
    </dsp:sp>
    <dsp:sp modelId="{D4ADF3B4-E3D7-4306-B1A8-2AC03869EE59}">
      <dsp:nvSpPr>
        <dsp:cNvPr id="0" name=""/>
        <dsp:cNvSpPr/>
      </dsp:nvSpPr>
      <dsp:spPr>
        <a:xfrm>
          <a:off x="6204619" y="967322"/>
          <a:ext cx="2215306" cy="1107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If mailed, complete declination portion of Form SEL-503 and mail registration portion</a:t>
          </a:r>
          <a:endParaRPr lang="en-US" sz="1800" kern="1200" dirty="0"/>
        </a:p>
      </dsp:txBody>
      <dsp:txXfrm>
        <a:off x="6204619" y="967322"/>
        <a:ext cx="2215306" cy="1107653"/>
      </dsp:txXfrm>
    </dsp:sp>
    <dsp:sp modelId="{873DB6FD-92C7-4E9A-9E69-7150DD7E97D1}">
      <dsp:nvSpPr>
        <dsp:cNvPr id="0" name=""/>
        <dsp:cNvSpPr/>
      </dsp:nvSpPr>
      <dsp:spPr>
        <a:xfrm rot="2142401">
          <a:off x="5215926" y="2456373"/>
          <a:ext cx="1091263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1091263" y="20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5734277" y="2449218"/>
        <a:ext cx="54563" cy="54563"/>
      </dsp:txXfrm>
    </dsp:sp>
    <dsp:sp modelId="{E0EC882D-67C9-4448-8800-5FCD3EA15356}">
      <dsp:nvSpPr>
        <dsp:cNvPr id="0" name=""/>
        <dsp:cNvSpPr/>
      </dsp:nvSpPr>
      <dsp:spPr>
        <a:xfrm>
          <a:off x="6204619" y="2241123"/>
          <a:ext cx="2215306" cy="1107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If emailed, complete declination Form SEL-503d and email registration website</a:t>
          </a:r>
          <a:endParaRPr lang="en-US" sz="1800" kern="1200" dirty="0"/>
        </a:p>
      </dsp:txBody>
      <dsp:txXfrm>
        <a:off x="6204619" y="2241123"/>
        <a:ext cx="2215306" cy="1107653"/>
      </dsp:txXfrm>
    </dsp:sp>
    <dsp:sp modelId="{9ECD3819-3EBA-4F0B-9B5A-A9431F9DEBA2}">
      <dsp:nvSpPr>
        <dsp:cNvPr id="0" name=""/>
        <dsp:cNvSpPr/>
      </dsp:nvSpPr>
      <dsp:spPr>
        <a:xfrm rot="2142401">
          <a:off x="2114497" y="3093273"/>
          <a:ext cx="1091263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1091263" y="20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2632847" y="3086119"/>
        <a:ext cx="54563" cy="54563"/>
      </dsp:txXfrm>
    </dsp:sp>
    <dsp:sp modelId="{6AD921B2-D3EE-46EE-86A1-83E9D82E44F5}">
      <dsp:nvSpPr>
        <dsp:cNvPr id="0" name=""/>
        <dsp:cNvSpPr/>
      </dsp:nvSpPr>
      <dsp:spPr>
        <a:xfrm>
          <a:off x="3103190" y="2878024"/>
          <a:ext cx="2215306" cy="1107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If no, no action is needed</a:t>
          </a:r>
          <a:endParaRPr lang="en-US" sz="1800" kern="1200" dirty="0"/>
        </a:p>
      </dsp:txBody>
      <dsp:txXfrm>
        <a:off x="3103190" y="2878024"/>
        <a:ext cx="2215306" cy="1107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E16459FF-72A0-4F5E-8153-365BEBE166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819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14340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819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7DE78743-CE76-4EE7-B4A9-667164BF3E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89197-C6A7-4C2F-B2D9-3F2D4208B6B0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228600"/>
            <a:ext cx="2181225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13" y="228600"/>
            <a:ext cx="6392862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13" y="1295400"/>
            <a:ext cx="428625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295400"/>
            <a:ext cx="4287837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913" y="1295400"/>
            <a:ext cx="87264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Univers 75 Black" pitchFamily="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Univers 75 Black" pitchFamily="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Univers 75 Black" pitchFamily="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Univers 75 Black" pitchFamily="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Univers 75 Blac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Univers 75 Blac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Univers 75 Blac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Univers 75 Black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Monotype Sorts" charset="2"/>
        <a:buChar char="Ô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Univers 55" pitchFamily="2" charset="0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Univers 55" pitchFamily="2" charset="0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Univers 55" pitchFamily="2" charset="0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Univers 55" pitchFamily="2" charset="0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Univers 55" pitchFamily="2" charset="0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Univers 55" pitchFamily="2" charset="0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Univers 55" pitchFamily="2" charset="0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Univers 55" pitchFamily="2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lec-reports.sos@state.or.us" TargetMode="External"/><Relationship Id="rId2" Type="http://schemas.openxmlformats.org/officeDocument/2006/relationships/hyperlink" Target="http://oregonvot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oregonvotes.gov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6"/>
          <p:cNvSpPr txBox="1">
            <a:spLocks noChangeArrowheads="1"/>
          </p:cNvSpPr>
          <p:nvPr/>
        </p:nvSpPr>
        <p:spPr bwMode="auto">
          <a:xfrm>
            <a:off x="0" y="3549539"/>
            <a:ext cx="9144000" cy="1403461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15000"/>
              </a:spcBef>
              <a:buSzPct val="80000"/>
              <a:buFont typeface="Monotype Sorts" charset="2"/>
              <a:buNone/>
            </a:pPr>
            <a:r>
              <a:rPr lang="en-US" sz="3000" b="1" dirty="0" smtClean="0">
                <a:latin typeface="Verdana" charset="0"/>
              </a:rPr>
              <a:t>Your Role in Voter Registration</a:t>
            </a:r>
            <a:endParaRPr lang="en-US" sz="3000" b="1" dirty="0">
              <a:latin typeface="Verdana" charset="0"/>
            </a:endParaRPr>
          </a:p>
          <a:p>
            <a:pPr algn="ctr">
              <a:spcBef>
                <a:spcPct val="15000"/>
              </a:spcBef>
              <a:buSzPct val="80000"/>
              <a:buFont typeface="Monotype Sorts" charset="2"/>
              <a:buNone/>
            </a:pPr>
            <a:r>
              <a:rPr lang="en-US" dirty="0" smtClean="0">
                <a:latin typeface="Verdana" charset="0"/>
              </a:rPr>
              <a:t>WIC Staff In-service</a:t>
            </a:r>
          </a:p>
          <a:p>
            <a:pPr algn="ctr">
              <a:spcBef>
                <a:spcPct val="15000"/>
              </a:spcBef>
              <a:buSzPct val="80000"/>
              <a:buFont typeface="Monotype Sorts" charset="2"/>
              <a:buNone/>
            </a:pPr>
            <a:r>
              <a:rPr lang="en-US" dirty="0" smtClean="0">
                <a:latin typeface="Verdana" charset="0"/>
              </a:rPr>
              <a:t>2013</a:t>
            </a:r>
          </a:p>
        </p:txBody>
      </p:sp>
      <p:pic>
        <p:nvPicPr>
          <p:cNvPr id="3" name="Picture 2" descr="http://www.marylhurst.edu/_resources/img/STU-vo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2133600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Every time a WIC participant, parent or caregiver does one of the following they must be offered an opportunity to register to vote: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+mn-lt"/>
              </a:rPr>
              <a:t>Certification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+mn-lt"/>
              </a:rPr>
              <a:t>Recertification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+mn-lt"/>
              </a:rPr>
              <a:t>Change their address</a:t>
            </a:r>
            <a:r>
              <a:rPr lang="en-US" sz="2400" dirty="0" smtClean="0">
                <a:latin typeface="+mn-lt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Step 1: Offer Registration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458" name="Picture 2" descr="http://tang.skidmore.edu/app/public/webroot/files/slides/wtp_voter_reg1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1769" y="4038600"/>
            <a:ext cx="3691631" cy="24436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26487" cy="4876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Voter registration must be offered to all participants, parents and caregivers.</a:t>
            </a:r>
          </a:p>
          <a:p>
            <a:pPr lvl="1" eaLnBrk="1" hangingPunct="1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Offer not just to women participants, but the parents and caregivers of infants and children as well.</a:t>
            </a:r>
          </a:p>
          <a:p>
            <a:pPr lvl="1" eaLnBrk="1" hangingPunct="1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It is not your responsibility to seek out all the eligible voters in a family, but make sure to offer voter registration to whomever is completing the Participant Signature Form.</a:t>
            </a:r>
          </a:p>
          <a:p>
            <a:pPr lvl="1" eaLnBrk="1" hangingPunct="1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Any WIC applicant signing the Participant Signature Form should be offered Voter registration and asked to complete the declination on the back of the form.</a:t>
            </a:r>
          </a:p>
          <a:p>
            <a:pPr lvl="1" eaLnBrk="1" hangingPunct="1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Anyone age 17 or over may register (they just won’t receive a ballot until the election on or after their 18</a:t>
            </a:r>
            <a:r>
              <a:rPr lang="en-US" sz="2400" baseline="30000" dirty="0" smtClean="0">
                <a:latin typeface="+mn-lt"/>
              </a:rPr>
              <a:t>th</a:t>
            </a:r>
            <a:r>
              <a:rPr lang="en-US" sz="2400" dirty="0" smtClean="0">
                <a:latin typeface="+mn-lt"/>
              </a:rPr>
              <a:t> birthday).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04800"/>
            <a:ext cx="79248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So what is different?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434" name="Picture 2" descr="http://www.salem-news.com/stimg/october142008/voter-registration.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1"/>
            <a:ext cx="1219199" cy="1529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oter registration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3457575"/>
            <a:ext cx="8486775" cy="3324225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Let’s review offering voter registration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atin typeface="+mj-lt"/>
                <a:cs typeface="ＭＳ Ｐゴシック" charset="-128"/>
              </a:rPr>
              <a:t>at </a:t>
            </a:r>
            <a:r>
              <a:rPr lang="en-US" sz="3200" b="1" kern="0" dirty="0" err="1" smtClean="0">
                <a:latin typeface="+mj-lt"/>
                <a:cs typeface="ＭＳ Ｐゴシック" charset="-128"/>
              </a:rPr>
              <a:t>Certs</a:t>
            </a:r>
            <a:r>
              <a:rPr lang="en-US" sz="3200" b="1" kern="0" dirty="0" smtClean="0">
                <a:latin typeface="+mj-lt"/>
                <a:cs typeface="ＭＳ Ｐゴシック" charset="-128"/>
              </a:rPr>
              <a:t> and </a:t>
            </a:r>
            <a:r>
              <a:rPr lang="en-US" sz="3200" b="1" kern="0" dirty="0" err="1" smtClean="0">
                <a:latin typeface="+mj-lt"/>
                <a:cs typeface="ＭＳ Ｐゴシック" charset="-128"/>
              </a:rPr>
              <a:t>Recerts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5240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Ask this question, just as it is written.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Have the potential voter mark their answer, sign and date the declination section of the Signature form.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If they say yes, provide the Voter Registration form.</a:t>
            </a:r>
            <a:endParaRPr lang="en-US" sz="28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0" y="3962400"/>
            <a:ext cx="7696200" cy="457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26487" cy="4876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Never assume – always offer.</a:t>
            </a:r>
          </a:p>
          <a:p>
            <a:pPr lvl="1" eaLnBrk="1" hangingPunct="1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Unless you 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know for sure </a:t>
            </a:r>
            <a:r>
              <a:rPr lang="en-US" sz="2400" dirty="0" smtClean="0">
                <a:latin typeface="+mn-lt"/>
              </a:rPr>
              <a:t>that the person is not a US citizen or is not over age 17, always offer registration. </a:t>
            </a:r>
          </a:p>
          <a:p>
            <a:pPr lvl="1" eaLnBrk="1" hangingPunct="1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WIC staff should never ask if a person is a US citizen before offering voter registration. Offer voter registration and let the potential voter decide and then let the Elections office do their checking.</a:t>
            </a:r>
          </a:p>
          <a:p>
            <a:pPr lvl="1" eaLnBrk="1" hangingPunct="1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You are not required to validate or check the ID the potential voter includes on the voter registration form.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What do 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do if I don’t think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they are eligible to vote?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386" name="Picture 2" descr="http://www.voxxi.com/wp-content/uploads/2012/09/Latino-Vo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0" y="4953000"/>
            <a:ext cx="25400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algn="ctr" eaLnBrk="1" hangingPunct="1"/>
            <a:r>
              <a:rPr lang="en-US" sz="3600" b="1" dirty="0" smtClean="0"/>
              <a:t>Think about it – talk about it</a:t>
            </a:r>
            <a:r>
              <a:rPr lang="en-US" sz="2800" b="1" dirty="0" smtClean="0">
                <a:latin typeface="Univers 55" pitchFamily="2" charset="0"/>
              </a:rPr>
              <a:t/>
            </a:r>
            <a:br>
              <a:rPr lang="en-US" sz="2800" b="1" dirty="0" smtClean="0">
                <a:latin typeface="Univers 55" pitchFamily="2" charset="0"/>
              </a:rPr>
            </a:br>
            <a:r>
              <a:rPr lang="en-US" sz="2800" b="1" dirty="0" smtClean="0">
                <a:latin typeface="Univers 55" pitchFamily="2" charset="0"/>
              </a:rPr>
              <a:t/>
            </a:r>
            <a:br>
              <a:rPr lang="en-US" sz="2800" b="1" dirty="0" smtClean="0">
                <a:latin typeface="Univers 55" pitchFamily="2" charset="0"/>
              </a:rPr>
            </a:br>
            <a:endParaRPr lang="en-US" sz="2800" i="1" dirty="0" smtClean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How does this compare to what is happening in your office now?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might need to change?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47800" y="3429000"/>
            <a:ext cx="5943600" cy="2133600"/>
            <a:chOff x="1295400" y="3505200"/>
            <a:chExt cx="5943600" cy="2133600"/>
          </a:xfrm>
        </p:grpSpPr>
        <p:sp>
          <p:nvSpPr>
            <p:cNvPr id="9" name="Cloud Callout 8"/>
            <p:cNvSpPr/>
            <p:nvPr/>
          </p:nvSpPr>
          <p:spPr bwMode="auto">
            <a:xfrm>
              <a:off x="1295400" y="3505200"/>
              <a:ext cx="2819400" cy="2133600"/>
            </a:xfrm>
            <a:prstGeom prst="cloudCallout">
              <a:avLst>
                <a:gd name="adj1" fmla="val 22689"/>
                <a:gd name="adj2" fmla="val 82970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1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Think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1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about it… </a:t>
              </a:r>
            </a:p>
          </p:txBody>
        </p:sp>
        <p:sp>
          <p:nvSpPr>
            <p:cNvPr id="10" name="Oval Callout 9"/>
            <p:cNvSpPr/>
            <p:nvPr/>
          </p:nvSpPr>
          <p:spPr bwMode="auto">
            <a:xfrm>
              <a:off x="4495800" y="3657600"/>
              <a:ext cx="2743200" cy="1752600"/>
            </a:xfrm>
            <a:prstGeom prst="wedgeEllipseCallout">
              <a:avLst>
                <a:gd name="adj1" fmla="val -38429"/>
                <a:gd name="adj2" fmla="val 98321"/>
              </a:avLst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Talk</a:t>
              </a:r>
              <a:r>
                <a:rPr kumimoji="0" lang="en-US" sz="3200" b="1" u="none" strike="noStrike" cap="all" normalizeH="0" baseline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charset="0"/>
                </a:rPr>
                <a:t>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>
                  <a:solidFill>
                    <a:schemeClr val="tx1"/>
                  </a:solidFill>
                  <a:latin typeface="Times New Roman" charset="0"/>
                </a:rPr>
                <a:t>about it…</a:t>
              </a:r>
              <a:endParaRPr kumimoji="0" lang="en-US" sz="3200" b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21687" cy="3810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Voter registrations must be offered whenever an address change occurs, whether in-person or over-the-phone.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So what else is different?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42" name="Picture 2" descr="http://4.bp.blogspot.com/-KnHcXDVjzLA/UBnp5GsUaLI/AAAAAAAAs_s/h8SoeshmdnU/s558/little-girl-talking-on-phon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048000"/>
            <a:ext cx="2524125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Why is it important to offer voter registration when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the address is changed?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3" y="1600200"/>
            <a:ext cx="8726487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Consider Oregon’s mail-in ballot voting system and the role a current address might play.</a:t>
            </a:r>
            <a:endParaRPr lang="en-US" dirty="0"/>
          </a:p>
        </p:txBody>
      </p:sp>
      <p:pic>
        <p:nvPicPr>
          <p:cNvPr id="36866" name="Picture 2" descr="http://media.oregonlive.com/mapes/photo/10460008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143250"/>
            <a:ext cx="3619500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21687" cy="4953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Offer voter registration to the </a:t>
            </a:r>
            <a:r>
              <a:rPr lang="en-US" dirty="0" smtClean="0"/>
              <a:t>participant, </a:t>
            </a:r>
            <a:r>
              <a:rPr lang="en-US" dirty="0" smtClean="0"/>
              <a:t>parent or caregiver that is making the address change.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If the </a:t>
            </a:r>
            <a:r>
              <a:rPr lang="en-US" dirty="0" smtClean="0"/>
              <a:t>potential voter </a:t>
            </a:r>
            <a:r>
              <a:rPr lang="en-US" dirty="0" smtClean="0"/>
              <a:t>selects yes, have them complete the declination on Form SEL-503.</a:t>
            </a:r>
          </a:p>
          <a:p>
            <a:pPr marL="914400" lvl="1" indent="-514350" eaLnBrk="1" hangingPunct="1">
              <a:buFont typeface="+mj-lt"/>
              <a:buAutoNum type="alphaLcParenR"/>
            </a:pPr>
            <a:r>
              <a:rPr lang="en-US" dirty="0" smtClean="0">
                <a:latin typeface="+mn-lt"/>
              </a:rPr>
              <a:t>Tear off and retain the declination portion.</a:t>
            </a:r>
          </a:p>
          <a:p>
            <a:pPr marL="914400" lvl="1" indent="-514350" eaLnBrk="1" hangingPunct="1">
              <a:buFont typeface="+mj-lt"/>
              <a:buAutoNum type="alphaLcParenR"/>
            </a:pPr>
            <a:r>
              <a:rPr lang="en-US" dirty="0" smtClean="0">
                <a:latin typeface="+mn-lt"/>
              </a:rPr>
              <a:t>Give them the registration portion to complete.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If they select no, have them complete the declination on Form SEL-503d. (This is a new declination only form.)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6800" y="304800"/>
            <a:ext cx="80772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Address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changes in the office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292" name="Picture 4" descr="http://jilmcintosh.typepad.com/.a/6a00e55024978b88340148c873d47f970c-12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151447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42168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6800" y="304800"/>
            <a:ext cx="80772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Address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changes in the office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292" name="Picture 4" descr="http://jilmcintosh.typepad.com/.a/6a00e55024978b88340148c873d47f970c-120w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143000" cy="151447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Form SEL-503</a:t>
            </a:r>
            <a:endParaRPr lang="en-US" sz="3200" dirty="0">
              <a:latin typeface="+mn-lt"/>
            </a:endParaRPr>
          </a:p>
        </p:txBody>
      </p:sp>
      <p:pic>
        <p:nvPicPr>
          <p:cNvPr id="4" name="Content Placeholder 3" descr="sel 5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656" y="1762125"/>
            <a:ext cx="7239000" cy="4400550"/>
          </a:xfrm>
        </p:spPr>
      </p:pic>
      <p:sp>
        <p:nvSpPr>
          <p:cNvPr id="5" name="Down Arrow 4"/>
          <p:cNvSpPr/>
          <p:nvPr/>
        </p:nvSpPr>
        <p:spPr bwMode="auto">
          <a:xfrm>
            <a:off x="6477000" y="304800"/>
            <a:ext cx="1752600" cy="1524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Declination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Portion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810000" y="304800"/>
            <a:ext cx="2667000" cy="1524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Registration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Portion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010400" cy="9906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algn="ctr" eaLnBrk="1" hangingPunct="1"/>
            <a:r>
              <a:rPr lang="en-US" sz="3600" b="1" dirty="0" smtClean="0"/>
              <a:t>What is NVRA?</a:t>
            </a:r>
            <a:r>
              <a:rPr lang="en-US" sz="2800" b="1" dirty="0" smtClean="0">
                <a:latin typeface="Univers 55" pitchFamily="2" charset="0"/>
              </a:rPr>
              <a:t> </a:t>
            </a:r>
            <a:br>
              <a:rPr lang="en-US" sz="2800" b="1" dirty="0" smtClean="0">
                <a:latin typeface="Univers 55" pitchFamily="2" charset="0"/>
              </a:rPr>
            </a:br>
            <a:r>
              <a:rPr lang="en-US" sz="2800" b="1" dirty="0" smtClean="0">
                <a:latin typeface="Univers 55" pitchFamily="2" charset="0"/>
              </a:rPr>
              <a:t>The National Voter Registration Act Of 1993</a:t>
            </a:r>
            <a:br>
              <a:rPr lang="en-US" sz="2800" b="1" dirty="0" smtClean="0">
                <a:latin typeface="Univers 55" pitchFamily="2" charset="0"/>
              </a:rPr>
            </a:br>
            <a:endParaRPr lang="en-US" sz="2800" i="1" dirty="0" smtClean="0">
              <a:solidFill>
                <a:srgbClr val="000099"/>
              </a:solidFill>
            </a:endParaRP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533400" y="1752600"/>
            <a:ext cx="81692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Congress </a:t>
            </a:r>
            <a:r>
              <a:rPr lang="en-US" sz="2800" dirty="0">
                <a:latin typeface="+mn-lt"/>
              </a:rPr>
              <a:t>enacted the National Voter Registration Act of 1993 (also known as the "NVRA" and the "Motor Voter </a:t>
            </a:r>
            <a:r>
              <a:rPr lang="en-US" sz="2800" dirty="0" smtClean="0">
                <a:latin typeface="+mn-lt"/>
              </a:rPr>
              <a:t>Act“) to</a:t>
            </a:r>
            <a:r>
              <a:rPr lang="en-US" sz="2800" dirty="0">
                <a:latin typeface="+mn-lt"/>
              </a:rPr>
              <a:t>: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cs typeface="Calibri" pitchFamily="34" charset="0"/>
              </a:rPr>
              <a:t>Enhance</a:t>
            </a:r>
            <a:r>
              <a:rPr lang="en-US" sz="2800" dirty="0">
                <a:latin typeface="+mn-lt"/>
              </a:rPr>
              <a:t> voting opportunities for every American by creating a seamless system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 Remove the vestiges of discrimination which have historically resulted in lower voter registration rates of minorities and persons with disabilities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 Keep voter registration rolls up-to-date and accurate</a:t>
            </a:r>
          </a:p>
        </p:txBody>
      </p:sp>
      <p:pic>
        <p:nvPicPr>
          <p:cNvPr id="20482" name="Picture 2" descr="http://img.docstoccdn.com/thumb/orig/423373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417" y="0"/>
            <a:ext cx="2439583" cy="182879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Form SEL-503d – Declination only</a:t>
            </a:r>
            <a:endParaRPr lang="en-US" sz="3200" dirty="0">
              <a:latin typeface="+mn-lt"/>
            </a:endParaRPr>
          </a:p>
        </p:txBody>
      </p:sp>
      <p:pic>
        <p:nvPicPr>
          <p:cNvPr id="4" name="Content Placeholder 3" descr="Declination only 50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956" y="1295400"/>
            <a:ext cx="8176401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21687" cy="5334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Offer voter registration to the </a:t>
            </a:r>
            <a:r>
              <a:rPr lang="en-US" sz="2800" dirty="0" smtClean="0"/>
              <a:t>participant, </a:t>
            </a:r>
            <a:r>
              <a:rPr lang="en-US" sz="2800" dirty="0" smtClean="0"/>
              <a:t>parent or caregiver that is making the address change.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If the potential voter says yes, offer to either mail the voter registration form or email them the Voter Registration Link.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 smtClean="0"/>
          </a:p>
          <a:p>
            <a:pPr marL="514350" indent="-514350" algn="ctr" eaLnBrk="1" hangingPunct="1">
              <a:buNone/>
            </a:pPr>
            <a:r>
              <a:rPr lang="en-US" sz="2800" dirty="0" smtClean="0"/>
              <a:t>Continued on next slide.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4676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Address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changes over the phone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266" name="Picture 2" descr="http://pzrservices.typepad.com/vintageadvertising/images/mrz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6835" cy="13716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en-US" sz="2400" dirty="0" smtClean="0"/>
              <a:t>3.   If mailing the voter registration, complete the declination on Form SEL-503.</a:t>
            </a:r>
          </a:p>
          <a:p>
            <a:pPr marL="914400" lvl="1" indent="-51435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200" dirty="0" smtClean="0">
                <a:latin typeface="+mn-lt"/>
              </a:rPr>
              <a:t>Check yes, fill in the voter’s name in the signature space, and date.</a:t>
            </a:r>
          </a:p>
          <a:p>
            <a:pPr marL="914400" lvl="1" indent="-51435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200" dirty="0" smtClean="0">
                <a:latin typeface="+mn-lt"/>
              </a:rPr>
              <a:t>Note the voter registration form is being mailed and initial the declination. </a:t>
            </a:r>
          </a:p>
          <a:p>
            <a:pPr marL="914400" lvl="1" indent="-51435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200" dirty="0" smtClean="0">
                <a:latin typeface="+mn-lt"/>
              </a:rPr>
              <a:t>Mail the Registration portion to the potential voter.</a:t>
            </a:r>
          </a:p>
          <a:p>
            <a:pPr marL="514350" indent="-514350" eaLnBrk="1" hangingPunct="1">
              <a:buNone/>
            </a:pPr>
            <a:r>
              <a:rPr lang="en-US" sz="2400" dirty="0" smtClean="0"/>
              <a:t>4.   If emailing voter registration info, complete the declination on Form SEL-503d.</a:t>
            </a:r>
          </a:p>
          <a:p>
            <a:pPr marL="914400" lvl="1" indent="-51435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200" dirty="0" smtClean="0">
                <a:latin typeface="+mn-lt"/>
              </a:rPr>
              <a:t>Check yes, fill in the voter’s name in the signature space, and date.</a:t>
            </a:r>
          </a:p>
          <a:p>
            <a:pPr marL="914400" lvl="1" indent="-51435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200" dirty="0" smtClean="0">
                <a:latin typeface="+mn-lt"/>
              </a:rPr>
              <a:t>Note the voter registration website is being emailed and initial the declination. </a:t>
            </a:r>
          </a:p>
          <a:p>
            <a:pPr marL="914400" lvl="1" indent="-51435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200" dirty="0" smtClean="0">
                <a:latin typeface="+mn-lt"/>
              </a:rPr>
              <a:t>Email the Voter Registration website to the potential voter.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47800" y="304800"/>
            <a:ext cx="79248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Address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changes over the phone (cont.)</a:t>
            </a:r>
            <a:endParaRPr kumimoji="0" lang="en-US" sz="16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266" name="Picture 2" descr="http://pzrservices.typepad.com/vintageadvertising/images/mrz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6835" cy="13716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21687" cy="5334000"/>
          </a:xfrm>
        </p:spPr>
        <p:txBody>
          <a:bodyPr/>
          <a:lstStyle/>
          <a:p>
            <a:pPr marL="514350" indent="-514350" eaLnBrk="1" hangingPunct="1">
              <a:buNone/>
            </a:pPr>
            <a:endParaRPr 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4676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Address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changes over the phone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266" name="Picture 2" descr="http://pzrservices.typepad.com/vintageadvertising/images/mrz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6835" cy="13716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304800" y="1524000"/>
          <a:ext cx="842168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21687" cy="3810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Registered voters may change the address of their voter registration on-line by selecting the </a:t>
            </a:r>
            <a:r>
              <a:rPr lang="en-US" b="1" i="1" dirty="0" smtClean="0"/>
              <a:t>My Vote </a:t>
            </a:r>
            <a:r>
              <a:rPr lang="en-US" dirty="0" smtClean="0"/>
              <a:t>link at </a:t>
            </a:r>
            <a:r>
              <a:rPr lang="en-US" dirty="0" smtClean="0">
                <a:hlinkClick r:id="rId2"/>
              </a:rPr>
              <a:t>http://oregonvotes.gov/</a:t>
            </a:r>
            <a:r>
              <a:rPr lang="en-US" dirty="0" smtClean="0"/>
              <a:t> 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Potential voters may register to vote online if they have an Oregon Drivers License or DMV issued ID by selecting the </a:t>
            </a:r>
            <a:r>
              <a:rPr lang="en-US" b="1" i="1" dirty="0" smtClean="0"/>
              <a:t>Register</a:t>
            </a:r>
            <a:r>
              <a:rPr lang="en-US" dirty="0" smtClean="0"/>
              <a:t> link at </a:t>
            </a:r>
            <a:r>
              <a:rPr lang="en-US" dirty="0" smtClean="0">
                <a:hlinkClick r:id="rId3"/>
              </a:rPr>
              <a:t>http://oregonvotes.gov/</a:t>
            </a:r>
            <a:r>
              <a:rPr lang="en-US" dirty="0" smtClean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How does </a:t>
            </a:r>
            <a:r>
              <a:rPr lang="en-US" sz="3200" b="1" kern="0" noProof="0" dirty="0" smtClean="0">
                <a:latin typeface="+mj-lt"/>
                <a:cs typeface="ＭＳ Ｐゴシック" charset="-128"/>
              </a:rPr>
              <a:t>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n-line voter </a:t>
            </a:r>
            <a:r>
              <a:rPr lang="en-US" sz="3200" b="1" kern="0" dirty="0" smtClean="0">
                <a:latin typeface="+mj-lt"/>
                <a:cs typeface="ＭＳ Ｐゴシック" charset="-128"/>
              </a:rPr>
              <a:t>r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egistration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work?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http://www.pcc.edu/resources/aspcc/cascade/images/vote-rectangle_blue_180x150_00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876800"/>
            <a:ext cx="22098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solidFill>
            <a:schemeClr val="bg1">
              <a:alpha val="50195"/>
            </a:schemeClr>
          </a:solidFill>
        </p:spPr>
        <p:txBody>
          <a:bodyPr tIns="182880"/>
          <a:lstStyle/>
          <a:p>
            <a:pPr algn="ctr" eaLnBrk="1" hangingPunct="1"/>
            <a:r>
              <a:rPr lang="en-US" sz="3600" b="1" dirty="0" smtClean="0"/>
              <a:t>Think about it – talk about it</a:t>
            </a:r>
            <a:r>
              <a:rPr lang="en-US" sz="2800" b="1" dirty="0" smtClean="0">
                <a:latin typeface="Univers 55" pitchFamily="2" charset="0"/>
              </a:rPr>
              <a:t/>
            </a:r>
            <a:br>
              <a:rPr lang="en-US" sz="2800" b="1" dirty="0" smtClean="0">
                <a:latin typeface="Univers 55" pitchFamily="2" charset="0"/>
              </a:rPr>
            </a:br>
            <a:r>
              <a:rPr lang="en-US" sz="2800" b="1" dirty="0" smtClean="0">
                <a:latin typeface="Univers 55" pitchFamily="2" charset="0"/>
              </a:rPr>
              <a:t/>
            </a:r>
            <a:br>
              <a:rPr lang="en-US" sz="2800" b="1" dirty="0" smtClean="0">
                <a:latin typeface="Univers 55" pitchFamily="2" charset="0"/>
              </a:rPr>
            </a:br>
            <a:endParaRPr lang="en-US" sz="2800" i="1" dirty="0" smtClean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How does this compare to what is happening in your office now?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might need to change?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3429000"/>
            <a:ext cx="5943600" cy="2133600"/>
            <a:chOff x="1295400" y="3505200"/>
            <a:chExt cx="5943600" cy="2133600"/>
          </a:xfrm>
        </p:grpSpPr>
        <p:sp>
          <p:nvSpPr>
            <p:cNvPr id="9" name="Cloud Callout 8"/>
            <p:cNvSpPr/>
            <p:nvPr/>
          </p:nvSpPr>
          <p:spPr bwMode="auto">
            <a:xfrm>
              <a:off x="1295400" y="3505200"/>
              <a:ext cx="2819400" cy="2133600"/>
            </a:xfrm>
            <a:prstGeom prst="cloudCallout">
              <a:avLst>
                <a:gd name="adj1" fmla="val 22689"/>
                <a:gd name="adj2" fmla="val 82970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1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Think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1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about it… </a:t>
              </a:r>
            </a:p>
          </p:txBody>
        </p:sp>
        <p:sp>
          <p:nvSpPr>
            <p:cNvPr id="10" name="Oval Callout 9"/>
            <p:cNvSpPr/>
            <p:nvPr/>
          </p:nvSpPr>
          <p:spPr bwMode="auto">
            <a:xfrm>
              <a:off x="4495800" y="3657600"/>
              <a:ext cx="2743200" cy="1752600"/>
            </a:xfrm>
            <a:prstGeom prst="wedgeEllipseCallout">
              <a:avLst>
                <a:gd name="adj1" fmla="val -38429"/>
                <a:gd name="adj2" fmla="val 98321"/>
              </a:avLst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Talk</a:t>
              </a:r>
              <a:r>
                <a:rPr kumimoji="0" lang="en-US" sz="3200" b="1" u="none" strike="noStrike" cap="all" normalizeH="0" baseline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charset="0"/>
                </a:rPr>
                <a:t>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>
                  <a:solidFill>
                    <a:schemeClr val="tx1"/>
                  </a:solidFill>
                  <a:latin typeface="Times New Roman" charset="0"/>
                </a:rPr>
                <a:t>about it…</a:t>
              </a:r>
              <a:endParaRPr kumimoji="0" lang="en-US" sz="3200" b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19200"/>
          </a:xfrm>
          <a:solidFill>
            <a:schemeClr val="bg1">
              <a:alpha val="50195"/>
            </a:schemeClr>
          </a:solidFill>
        </p:spPr>
        <p:txBody>
          <a:bodyPr tIns="91440"/>
          <a:lstStyle/>
          <a:p>
            <a:pPr algn="ctr" eaLnBrk="1" hangingPunct="1"/>
            <a:r>
              <a:rPr lang="en-US" sz="3600" b="1" dirty="0" smtClean="0"/>
              <a:t>Take a look at the rest of the Core Requirements</a:t>
            </a:r>
            <a:r>
              <a:rPr lang="en-US" sz="2800" b="1" dirty="0" smtClean="0">
                <a:latin typeface="Univers 55" pitchFamily="2" charset="0"/>
              </a:rPr>
              <a:t/>
            </a:r>
            <a:br>
              <a:rPr lang="en-US" sz="2800" b="1" dirty="0" smtClean="0">
                <a:latin typeface="Univers 55" pitchFamily="2" charset="0"/>
              </a:rPr>
            </a:br>
            <a:r>
              <a:rPr lang="en-US" sz="2800" b="1" dirty="0" smtClean="0">
                <a:latin typeface="Univers 55" pitchFamily="2" charset="0"/>
              </a:rPr>
              <a:t/>
            </a:r>
            <a:br>
              <a:rPr lang="en-US" sz="2800" b="1" dirty="0" smtClean="0">
                <a:latin typeface="Univers 55" pitchFamily="2" charset="0"/>
              </a:rPr>
            </a:br>
            <a:endParaRPr lang="en-US" sz="2800" i="1" dirty="0" smtClean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3" y="1676400"/>
            <a:ext cx="8726487" cy="4953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1028" name="Picture 4" descr="http://www.gerryriskin.com/uploads/image/iStock_000005602061X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71800"/>
            <a:ext cx="5162550" cy="2105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Reviewing a voter registration form is quick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Required sections include: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Two eligibility questions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Personal information (name, address, DOB)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Driver’s License or State ID number, or the last 4 digits of a SSN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Party affiliation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Signature and date</a:t>
            </a:r>
          </a:p>
          <a:p>
            <a:pPr eaLnBrk="1" hangingPunct="1">
              <a:buNone/>
            </a:pPr>
            <a:r>
              <a:rPr lang="en-US" sz="2800" dirty="0" smtClean="0"/>
              <a:t>(Note: You are not checking for accuracy or correctness, just that the field is complete. If it isn’t , let the potential voter know and they decide if they want to make changes.)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Step 2: Review for completeness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Date any completed voter registration forms that are handed in or returned to your office with today’s date.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Date can be stamped or handwritten.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Date should be to the right of the barcode. This indicates the date was added by an NVRA agency.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This is the date that the elections office will use to determine if the voter is eligible to receive a ballot for an upcoming election.</a:t>
            </a:r>
            <a:endParaRPr lang="en-US" sz="2800" dirty="0" smtClean="0"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Step 3: Date the form </a:t>
            </a:r>
          </a:p>
        </p:txBody>
      </p:sp>
      <p:pic>
        <p:nvPicPr>
          <p:cNvPr id="7170" name="Picture 2" descr="http://imageserver.grainger.com/is/image/Grainger/1DAA9_AS01?$productdetail$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105400"/>
            <a:ext cx="1543050" cy="15430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21687" cy="4572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Declinations must be kept confidential.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Form SEL-503 or SEL-503d Declinations have to be retained for 2 years.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Participant Signature Forms (which include the Declination) have to be retained for six years after the last date of service (See Policy 426).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Declinations on forms SEL-503 or -503d can be stored separately from the Participant Signature Forms.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04800"/>
            <a:ext cx="70104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Step 4: Retain declinations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70117" y="0"/>
            <a:ext cx="2173883" cy="2152650"/>
            <a:chOff x="6970117" y="0"/>
            <a:chExt cx="2173883" cy="2152650"/>
          </a:xfrm>
        </p:grpSpPr>
        <p:pic>
          <p:nvPicPr>
            <p:cNvPr id="38914" name="Picture 2" descr="http://s7d1.scene7.com/is/image/officedepot/352008?$OD-Large$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91350" y="0"/>
              <a:ext cx="2152650" cy="215265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 rot="1115070">
              <a:off x="6970117" y="980075"/>
              <a:ext cx="144405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2 years</a:t>
              </a:r>
              <a:endParaRPr lang="en-US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algn="ctr" eaLnBrk="1" hangingPunct="1"/>
            <a:r>
              <a:rPr lang="en-US" sz="3600" b="1" dirty="0" smtClean="0"/>
              <a:t>Think about it – talk about it</a:t>
            </a:r>
            <a:r>
              <a:rPr lang="en-US" sz="2800" b="1" dirty="0" smtClean="0">
                <a:latin typeface="Univers 55" pitchFamily="2" charset="0"/>
              </a:rPr>
              <a:t/>
            </a:r>
            <a:br>
              <a:rPr lang="en-US" sz="2800" b="1" dirty="0" smtClean="0">
                <a:latin typeface="Univers 55" pitchFamily="2" charset="0"/>
              </a:rPr>
            </a:br>
            <a:r>
              <a:rPr lang="en-US" sz="2800" b="1" dirty="0" smtClean="0">
                <a:latin typeface="Univers 55" pitchFamily="2" charset="0"/>
              </a:rPr>
              <a:t/>
            </a:r>
            <a:br>
              <a:rPr lang="en-US" sz="2800" b="1" dirty="0" smtClean="0">
                <a:latin typeface="Univers 55" pitchFamily="2" charset="0"/>
              </a:rPr>
            </a:br>
            <a:endParaRPr lang="en-US" sz="2800" i="1" dirty="0" smtClean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What kinds of things might keep WIC participants from voting? From registering to vote?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might be the impact if all the eligible WIC family members voted?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95400" y="3505200"/>
            <a:ext cx="5943600" cy="2133600"/>
            <a:chOff x="1295400" y="3505200"/>
            <a:chExt cx="5943600" cy="2133600"/>
          </a:xfrm>
        </p:grpSpPr>
        <p:sp>
          <p:nvSpPr>
            <p:cNvPr id="6" name="Cloud Callout 5"/>
            <p:cNvSpPr/>
            <p:nvPr/>
          </p:nvSpPr>
          <p:spPr bwMode="auto">
            <a:xfrm>
              <a:off x="1295400" y="3505200"/>
              <a:ext cx="2819400" cy="2133600"/>
            </a:xfrm>
            <a:prstGeom prst="cloudCallout">
              <a:avLst>
                <a:gd name="adj1" fmla="val 22689"/>
                <a:gd name="adj2" fmla="val 82970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1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Think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1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about it… </a:t>
              </a:r>
            </a:p>
          </p:txBody>
        </p:sp>
        <p:sp>
          <p:nvSpPr>
            <p:cNvPr id="7" name="Oval Callout 6"/>
            <p:cNvSpPr/>
            <p:nvPr/>
          </p:nvSpPr>
          <p:spPr bwMode="auto">
            <a:xfrm>
              <a:off x="4495800" y="3657600"/>
              <a:ext cx="2743200" cy="1752600"/>
            </a:xfrm>
            <a:prstGeom prst="wedgeEllipseCallout">
              <a:avLst>
                <a:gd name="adj1" fmla="val -38429"/>
                <a:gd name="adj2" fmla="val 98321"/>
              </a:avLst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Talk</a:t>
              </a:r>
              <a:r>
                <a:rPr kumimoji="0" lang="en-US" sz="3200" b="1" u="none" strike="noStrike" cap="all" normalizeH="0" baseline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charset="0"/>
                </a:rPr>
                <a:t>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>
                  <a:solidFill>
                    <a:schemeClr val="tx1"/>
                  </a:solidFill>
                  <a:latin typeface="Times New Roman" charset="0"/>
                </a:rPr>
                <a:t>about it…</a:t>
              </a:r>
              <a:endParaRPr kumimoji="0" lang="en-US" sz="3200" b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Completed voter registration forms must be submitted to a local county elections office within 5 calendar days.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Please return completed forms in the special SEL-505 envelope.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These envelopes allow elections officials to track the number of voter registrations being returned by NVRA agencies without being able to tell which agency a particular voter registration is associated with, maintaining the privacy of WIC families.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Step 5: Submit forms </a:t>
            </a:r>
          </a:p>
        </p:txBody>
      </p:sp>
      <p:pic>
        <p:nvPicPr>
          <p:cNvPr id="5122" name="Picture 2" descr="http://ecx.images-amazon.com/images/I/11GXxz4%2BWZL._SL500_AA3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75" y="0"/>
            <a:ext cx="1889125" cy="1889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Each WIC agency must report the total number of voter registration forms they sent to a local elections office to the Secretary of State </a:t>
            </a:r>
            <a:r>
              <a:rPr lang="en-US" b="1" u="sng" dirty="0" smtClean="0"/>
              <a:t>every month</a:t>
            </a: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Even if your agency receives no voter registration forms in a month, a report noting zero must be submitted at least monthly.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Every 2 years the Secretary of State’s office reports the total number of completed voter registration forms to the Federal Elections Commission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Step 6: Report the number of forms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  <a:solidFill>
            <a:schemeClr val="bg1">
              <a:alpha val="50195"/>
            </a:schemeClr>
          </a:solidFill>
        </p:spPr>
        <p:txBody>
          <a:bodyPr tIns="274320"/>
          <a:lstStyle/>
          <a:p>
            <a:pPr algn="ctr" eaLnBrk="1" hangingPunct="1"/>
            <a:r>
              <a:rPr lang="en-US" sz="3600" b="1" dirty="0" smtClean="0"/>
              <a:t>Think about it – talk about it</a:t>
            </a:r>
            <a:r>
              <a:rPr lang="en-US" sz="2800" b="1" dirty="0" smtClean="0">
                <a:latin typeface="Univers 55" pitchFamily="2" charset="0"/>
              </a:rPr>
              <a:t/>
            </a:r>
            <a:br>
              <a:rPr lang="en-US" sz="2800" b="1" dirty="0" smtClean="0">
                <a:latin typeface="Univers 55" pitchFamily="2" charset="0"/>
              </a:rPr>
            </a:br>
            <a:r>
              <a:rPr lang="en-US" sz="2800" b="1" dirty="0" smtClean="0">
                <a:latin typeface="Univers 55" pitchFamily="2" charset="0"/>
              </a:rPr>
              <a:t/>
            </a:r>
            <a:br>
              <a:rPr lang="en-US" sz="2800" b="1" dirty="0" smtClean="0">
                <a:latin typeface="Univers 55" pitchFamily="2" charset="0"/>
              </a:rPr>
            </a:br>
            <a:endParaRPr lang="en-US" sz="2800" i="1" dirty="0" smtClean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How does this compare to what is happening in your office now?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might need to change?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3429000"/>
            <a:ext cx="5943600" cy="2133600"/>
            <a:chOff x="1295400" y="3505200"/>
            <a:chExt cx="5943600" cy="2133600"/>
          </a:xfrm>
        </p:grpSpPr>
        <p:sp>
          <p:nvSpPr>
            <p:cNvPr id="9" name="Cloud Callout 8"/>
            <p:cNvSpPr/>
            <p:nvPr/>
          </p:nvSpPr>
          <p:spPr bwMode="auto">
            <a:xfrm>
              <a:off x="1295400" y="3505200"/>
              <a:ext cx="2819400" cy="2133600"/>
            </a:xfrm>
            <a:prstGeom prst="cloudCallout">
              <a:avLst>
                <a:gd name="adj1" fmla="val 22689"/>
                <a:gd name="adj2" fmla="val 82970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1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Think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1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about it… </a:t>
              </a:r>
            </a:p>
          </p:txBody>
        </p:sp>
        <p:sp>
          <p:nvSpPr>
            <p:cNvPr id="10" name="Oval Callout 9"/>
            <p:cNvSpPr/>
            <p:nvPr/>
          </p:nvSpPr>
          <p:spPr bwMode="auto">
            <a:xfrm>
              <a:off x="4495800" y="3657600"/>
              <a:ext cx="2743200" cy="1752600"/>
            </a:xfrm>
            <a:prstGeom prst="wedgeEllipseCallout">
              <a:avLst>
                <a:gd name="adj1" fmla="val -38429"/>
                <a:gd name="adj2" fmla="val 98321"/>
              </a:avLst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Talk</a:t>
              </a:r>
              <a:r>
                <a:rPr kumimoji="0" lang="en-US" sz="3200" b="1" u="none" strike="noStrike" cap="all" normalizeH="0" baseline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charset="0"/>
                </a:rPr>
                <a:t>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>
                  <a:solidFill>
                    <a:schemeClr val="tx1"/>
                  </a:solidFill>
                  <a:latin typeface="Times New Roman" charset="0"/>
                </a:rPr>
                <a:t>about it…</a:t>
              </a:r>
              <a:endParaRPr kumimoji="0" lang="en-US" sz="3200" b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If you have any questions please contact Kim McGee at the State WIC office or email the Elections Division at </a:t>
            </a:r>
            <a:r>
              <a:rPr lang="en-US" dirty="0" smtClean="0">
                <a:hlinkClick r:id="rId2"/>
              </a:rPr>
              <a:t>elec-reports.sos@state.or.us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6" name="Picture 2" descr="http://www.allencountygop.com/images/voting-questio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224690"/>
            <a:ext cx="3823433" cy="260461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Any changes you have identified should be implemented by March 31, 2013.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Thanks for all your hard work helping to register the citizens of Oregon to vote!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Next Steps</a:t>
            </a:r>
          </a:p>
        </p:txBody>
      </p:sp>
      <p:pic>
        <p:nvPicPr>
          <p:cNvPr id="41986" name="Picture 2" descr="http://www.motivatorscompanyblog.com/image.axd?picture=2012%2F11%2Feveryvotecou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581400"/>
            <a:ext cx="2695575" cy="26955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447800"/>
          </a:xfrm>
        </p:spPr>
        <p:txBody>
          <a:bodyPr/>
          <a:lstStyle/>
          <a:p>
            <a:r>
              <a:rPr lang="en-US" b="1" dirty="0" smtClean="0"/>
              <a:t>Think about it: </a:t>
            </a:r>
            <a:r>
              <a:rPr lang="en-US" dirty="0" smtClean="0"/>
              <a:t>Women weren’t able to vote in Oregon until 1912 . Some things have changed in the last 100 years. Some things haven’t.</a:t>
            </a:r>
            <a:endParaRPr lang="en-US" dirty="0"/>
          </a:p>
        </p:txBody>
      </p:sp>
      <p:pic>
        <p:nvPicPr>
          <p:cNvPr id="46082" name="Picture 2" descr="http://www.kxl.com/common/medialib/418/622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24025"/>
            <a:ext cx="7086600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324600" cy="1066800"/>
          </a:xfrm>
          <a:solidFill>
            <a:schemeClr val="bg1">
              <a:alpha val="50195"/>
            </a:schemeClr>
          </a:solidFill>
        </p:spPr>
        <p:txBody>
          <a:bodyPr tIns="182880"/>
          <a:lstStyle/>
          <a:p>
            <a:pPr algn="ctr" eaLnBrk="1" hangingPunct="1"/>
            <a:r>
              <a:rPr lang="en-US" sz="3600" b="1" dirty="0" smtClean="0"/>
              <a:t>It’s not just WIC</a:t>
            </a:r>
            <a:endParaRPr lang="en-US" sz="2800" i="1" dirty="0" smtClean="0">
              <a:solidFill>
                <a:srgbClr val="000099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" y="1707952"/>
            <a:ext cx="8229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Other public </a:t>
            </a:r>
            <a:r>
              <a:rPr lang="en-US" sz="2800" dirty="0">
                <a:latin typeface="+mn-lt"/>
              </a:rPr>
              <a:t>agencies </a:t>
            </a:r>
            <a:r>
              <a:rPr lang="en-US" sz="2800" dirty="0" smtClean="0">
                <a:latin typeface="+mn-lt"/>
              </a:rPr>
              <a:t>which offer voter registration include:</a:t>
            </a:r>
            <a:endParaRPr lang="en-US" sz="2800" dirty="0">
              <a:latin typeface="+mn-lt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 Division of Motor Vehicles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 All state agencies that provide public assistance or services to people with disabilities, such </a:t>
            </a:r>
            <a:r>
              <a:rPr lang="en-US" sz="2800" dirty="0" smtClean="0">
                <a:latin typeface="+mn-lt"/>
              </a:rPr>
              <a:t>as TANF, SNAP, OHP or </a:t>
            </a:r>
            <a:r>
              <a:rPr lang="en-US" sz="2800" dirty="0">
                <a:latin typeface="+mn-lt"/>
              </a:rPr>
              <a:t>the Commission for the Blind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 Other state agencies may be designated by the Secretary of State as “NVRA agencies,” </a:t>
            </a:r>
            <a:r>
              <a:rPr lang="en-US" sz="2800" dirty="0" smtClean="0">
                <a:latin typeface="+mn-lt"/>
              </a:rPr>
              <a:t>like the </a:t>
            </a:r>
            <a:r>
              <a:rPr lang="en-US" sz="2800" dirty="0">
                <a:latin typeface="+mn-lt"/>
              </a:rPr>
              <a:t>Oregon University System</a:t>
            </a:r>
          </a:p>
        </p:txBody>
      </p:sp>
      <p:pic>
        <p:nvPicPr>
          <p:cNvPr id="27650" name="Picture 2" descr="https://www.shapethefuture.org/voterregistration/images/register-to-vo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0"/>
            <a:ext cx="285750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924800" cy="1066800"/>
          </a:xfrm>
          <a:solidFill>
            <a:schemeClr val="bg1">
              <a:alpha val="50195"/>
            </a:schemeClr>
          </a:solidFill>
        </p:spPr>
        <p:txBody>
          <a:bodyPr tIns="274320"/>
          <a:lstStyle/>
          <a:p>
            <a:pPr algn="ctr" eaLnBrk="1" hangingPunct="1"/>
            <a:r>
              <a:rPr lang="en-US" sz="3200" b="1" dirty="0" smtClean="0"/>
              <a:t>Why are we talking about this now?</a:t>
            </a:r>
            <a:endParaRPr lang="en-US" sz="2400" i="1" dirty="0" smtClean="0">
              <a:solidFill>
                <a:srgbClr val="000099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93725" y="1219200"/>
            <a:ext cx="8016875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Even </a:t>
            </a:r>
            <a:r>
              <a:rPr lang="en-US" sz="2800" dirty="0">
                <a:latin typeface="+mn-lt"/>
              </a:rPr>
              <a:t>though the NVRA passed in 1993, the US Department of Justice did not provide </a:t>
            </a:r>
            <a:r>
              <a:rPr lang="en-US" sz="2800" dirty="0" smtClean="0">
                <a:latin typeface="+mn-lt"/>
              </a:rPr>
              <a:t>complete state </a:t>
            </a:r>
            <a:r>
              <a:rPr lang="en-US" sz="2800" dirty="0">
                <a:latin typeface="+mn-lt"/>
              </a:rPr>
              <a:t>guidelines on how to implement it until </a:t>
            </a:r>
            <a:r>
              <a:rPr lang="en-US" sz="2800" dirty="0" smtClean="0">
                <a:latin typeface="+mn-lt"/>
              </a:rPr>
              <a:t>2009.</a:t>
            </a:r>
            <a:endParaRPr lang="en-US" sz="2800" dirty="0">
              <a:latin typeface="+mn-lt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In 2011, the Oregon legislature created the National Voter Registration State Compliance Council to assess the new guidelines and report back to the legislature.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Lawsuits in other states have focused the attention on making sure we implement the most current guidelines.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Oregon’s mail in ballot system means current address is very important.</a:t>
            </a:r>
            <a:endParaRPr lang="en-US" sz="2800" dirty="0">
              <a:latin typeface="+mn-lt"/>
            </a:endParaRPr>
          </a:p>
        </p:txBody>
      </p:sp>
      <p:pic>
        <p:nvPicPr>
          <p:cNvPr id="26626" name="Picture 2" descr="http://cdn2-b.examiner.com/sites/default/files/styles/image_content_width/hash/87/36/87365d88db854dc57b3ffc63153bf9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  <a:solidFill>
            <a:schemeClr val="bg1">
              <a:alpha val="50195"/>
            </a:schemeClr>
          </a:solidFill>
        </p:spPr>
        <p:txBody>
          <a:bodyPr tIns="182880"/>
          <a:lstStyle/>
          <a:p>
            <a:pPr algn="ctr" eaLnBrk="1" hangingPunct="1"/>
            <a:r>
              <a:rPr lang="en-US" sz="3600" b="1" dirty="0" smtClean="0"/>
              <a:t>Review Voter Registration Basics</a:t>
            </a:r>
            <a:endParaRPr lang="en-US" sz="2800" i="1" dirty="0" smtClean="0">
              <a:solidFill>
                <a:srgbClr val="000099"/>
              </a:solidFill>
            </a:endParaRPr>
          </a:p>
        </p:txBody>
      </p:sp>
      <p:pic>
        <p:nvPicPr>
          <p:cNvPr id="6" name="Picture 5" descr="http://disabilityrightsgalaxy.com/wordpress/wp-content/uploads/2011/07/Every-Vote-Counts-Butt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825" y="2800350"/>
            <a:ext cx="3305175" cy="3295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33400" y="1600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How does the voter registration process work in your office? 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b="1" dirty="0" smtClean="0"/>
              <a:t>Offer Registration: </a:t>
            </a:r>
            <a:r>
              <a:rPr lang="en-US" dirty="0" smtClean="0"/>
              <a:t>Offer Voter Registration to all potential voters coming to WIC for certification, recertification, and address changes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 smtClean="0"/>
              <a:t>Review: </a:t>
            </a:r>
            <a:r>
              <a:rPr lang="en-US" dirty="0" smtClean="0"/>
              <a:t>Review registration forms for completeness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 smtClean="0"/>
              <a:t>Date: </a:t>
            </a:r>
            <a:r>
              <a:rPr lang="en-US" dirty="0" smtClean="0"/>
              <a:t>Date the voter registration form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 smtClean="0"/>
              <a:t>Retain: </a:t>
            </a:r>
            <a:r>
              <a:rPr lang="en-US" dirty="0" smtClean="0"/>
              <a:t>Retain the declination for 24 months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 smtClean="0"/>
              <a:t>Submit: </a:t>
            </a:r>
            <a:r>
              <a:rPr lang="en-US" dirty="0" smtClean="0"/>
              <a:t>Submit forms to local County Elections’ office within 5 days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 smtClean="0"/>
              <a:t>Report: </a:t>
            </a:r>
            <a:r>
              <a:rPr lang="en-US" dirty="0" smtClean="0"/>
              <a:t>Report the total forms to Secretary of State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6 Core NVRA Requirements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latin typeface="+mj-lt"/>
                <a:cs typeface="ＭＳ Ｐゴシック" charset="-128"/>
              </a:rPr>
              <a:t>Outlined in Policy 480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50195"/>
            </a:schemeClr>
          </a:solidFill>
        </p:spPr>
        <p:txBody>
          <a:bodyPr/>
          <a:lstStyle/>
          <a:p>
            <a:pPr algn="ctr" eaLnBrk="1" hangingPunct="1"/>
            <a:r>
              <a:rPr lang="en-US" sz="3600" b="1" dirty="0" smtClean="0"/>
              <a:t>Think about it – talk about it</a:t>
            </a:r>
            <a:r>
              <a:rPr lang="en-US" sz="2800" b="1" dirty="0" smtClean="0">
                <a:latin typeface="Univers 55" pitchFamily="2" charset="0"/>
              </a:rPr>
              <a:t/>
            </a:r>
            <a:br>
              <a:rPr lang="en-US" sz="2800" b="1" dirty="0" smtClean="0">
                <a:latin typeface="Univers 55" pitchFamily="2" charset="0"/>
              </a:rPr>
            </a:br>
            <a:r>
              <a:rPr lang="en-US" sz="2800" b="1" dirty="0" smtClean="0">
                <a:latin typeface="Univers 55" pitchFamily="2" charset="0"/>
              </a:rPr>
              <a:t/>
            </a:r>
            <a:br>
              <a:rPr lang="en-US" sz="2800" b="1" dirty="0" smtClean="0">
                <a:latin typeface="Univers 55" pitchFamily="2" charset="0"/>
              </a:rPr>
            </a:br>
            <a:endParaRPr lang="en-US" sz="2800" i="1" dirty="0" smtClean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How is your agency doing each of the 6 voter registration functions?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which of these 6 voter registration functions are you involved?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3581400"/>
            <a:ext cx="5943600" cy="2133600"/>
            <a:chOff x="1295400" y="3505200"/>
            <a:chExt cx="5943600" cy="2133600"/>
          </a:xfrm>
        </p:grpSpPr>
        <p:sp>
          <p:nvSpPr>
            <p:cNvPr id="9" name="Cloud Callout 8"/>
            <p:cNvSpPr/>
            <p:nvPr/>
          </p:nvSpPr>
          <p:spPr bwMode="auto">
            <a:xfrm>
              <a:off x="1295400" y="3505200"/>
              <a:ext cx="2819400" cy="2133600"/>
            </a:xfrm>
            <a:prstGeom prst="cloudCallout">
              <a:avLst>
                <a:gd name="adj1" fmla="val 22689"/>
                <a:gd name="adj2" fmla="val 82970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1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Think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1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about it… </a:t>
              </a:r>
            </a:p>
          </p:txBody>
        </p:sp>
        <p:sp>
          <p:nvSpPr>
            <p:cNvPr id="10" name="Oval Callout 9"/>
            <p:cNvSpPr/>
            <p:nvPr/>
          </p:nvSpPr>
          <p:spPr bwMode="auto">
            <a:xfrm>
              <a:off x="4495800" y="3657600"/>
              <a:ext cx="2743200" cy="1752600"/>
            </a:xfrm>
            <a:prstGeom prst="wedgeEllipseCallout">
              <a:avLst>
                <a:gd name="adj1" fmla="val -38429"/>
                <a:gd name="adj2" fmla="val 98321"/>
              </a:avLst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normalizeH="0" baseline="0" dirty="0" smtClean="0">
                  <a:solidFill>
                    <a:schemeClr val="tx1"/>
                  </a:solidFill>
                  <a:latin typeface="Times New Roman" charset="0"/>
                </a:rPr>
                <a:t>Talk</a:t>
              </a:r>
              <a:r>
                <a:rPr kumimoji="0" lang="en-US" sz="3200" b="1" u="none" strike="noStrike" cap="all" normalizeH="0" baseline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charset="0"/>
                </a:rPr>
                <a:t>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>
                  <a:solidFill>
                    <a:schemeClr val="tx1"/>
                  </a:solidFill>
                  <a:latin typeface="Times New Roman" charset="0"/>
                </a:rPr>
                <a:t>about it…</a:t>
              </a:r>
              <a:endParaRPr kumimoji="0" lang="en-US" sz="3200" b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EABD1"/>
      </a:accent1>
      <a:accent2>
        <a:srgbClr val="FF2400"/>
      </a:accent2>
      <a:accent3>
        <a:srgbClr val="FFFFFF"/>
      </a:accent3>
      <a:accent4>
        <a:srgbClr val="000000"/>
      </a:accent4>
      <a:accent5>
        <a:srgbClr val="C0D2E5"/>
      </a:accent5>
      <a:accent6>
        <a:srgbClr val="E72000"/>
      </a:accent6>
      <a:hlink>
        <a:srgbClr val="FF2300"/>
      </a:hlink>
      <a:folHlink>
        <a:srgbClr val="FF230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https://www.oregon.gov/oha/PH/HEALTHYPEOPLEFAMILIES/WIC/Documents/nvra-training-2013-presentation.pptx</Url>
      <Description>Public Meeting Discussion Groups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Meta_x0020_Description xmlns="f144fd3f-61b7-45a4-a8a5-a00a4ffd3675" xsi:nil="true"/>
    <DocumentExpirationDate xmlns="59da1016-2a1b-4f8a-9768-d7a4932f6f16">2018-12-31T08:00:00+00:00</DocumentExpirationDate>
    <IATopic xmlns="59da1016-2a1b-4f8a-9768-d7a4932f6f16">Public Health - Providers and Partners</IATopic>
    <Meta_x0020_Keywords xmlns="f144fd3f-61b7-45a4-a8a5-a00a4ffd36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F87539-8F9A-4BA3-9D1B-6D66D354E12B}"/>
</file>

<file path=customXml/itemProps2.xml><?xml version="1.0" encoding="utf-8"?>
<ds:datastoreItem xmlns:ds="http://schemas.openxmlformats.org/officeDocument/2006/customXml" ds:itemID="{05A920D3-8CAD-484F-A61D-0C84A268AADE}"/>
</file>

<file path=customXml/itemProps3.xml><?xml version="1.0" encoding="utf-8"?>
<ds:datastoreItem xmlns:ds="http://schemas.openxmlformats.org/officeDocument/2006/customXml" ds:itemID="{68F45D63-153D-4191-BD68-12CDDAE72A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4426</TotalTime>
  <Words>1754</Words>
  <Application>Microsoft Office PowerPoint</Application>
  <PresentationFormat>On-screen Show (4:3)</PresentationFormat>
  <Paragraphs>176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 Presentation</vt:lpstr>
      <vt:lpstr>Slide 1</vt:lpstr>
      <vt:lpstr>What is NVRA?  The National Voter Registration Act Of 1993 </vt:lpstr>
      <vt:lpstr>Think about it – talk about it  </vt:lpstr>
      <vt:lpstr>Think about it: Women weren’t able to vote in Oregon until 1912 . Some things have changed in the last 100 years. Some things haven’t.</vt:lpstr>
      <vt:lpstr>It’s not just WIC</vt:lpstr>
      <vt:lpstr>Why are we talking about this now?</vt:lpstr>
      <vt:lpstr>Review Voter Registration Basics</vt:lpstr>
      <vt:lpstr>Slide 8</vt:lpstr>
      <vt:lpstr>Think about it – talk about it  </vt:lpstr>
      <vt:lpstr>Slide 10</vt:lpstr>
      <vt:lpstr>Slide 11</vt:lpstr>
      <vt:lpstr>Slide 12</vt:lpstr>
      <vt:lpstr>Slide 13</vt:lpstr>
      <vt:lpstr>Think about it – talk about it  </vt:lpstr>
      <vt:lpstr>Slide 15</vt:lpstr>
      <vt:lpstr>Why is it important to offer voter registration when the address is changed?</vt:lpstr>
      <vt:lpstr>Slide 17</vt:lpstr>
      <vt:lpstr>Slide 18</vt:lpstr>
      <vt:lpstr>Form SEL-503</vt:lpstr>
      <vt:lpstr>Form SEL-503d – Declination only</vt:lpstr>
      <vt:lpstr>Slide 21</vt:lpstr>
      <vt:lpstr>Slide 22</vt:lpstr>
      <vt:lpstr>Slide 23</vt:lpstr>
      <vt:lpstr>Slide 24</vt:lpstr>
      <vt:lpstr>Think about it – talk about it  </vt:lpstr>
      <vt:lpstr>Take a look at the rest of the Core Requirements  </vt:lpstr>
      <vt:lpstr>Slide 27</vt:lpstr>
      <vt:lpstr>Slide 28</vt:lpstr>
      <vt:lpstr>Slide 29</vt:lpstr>
      <vt:lpstr>Slide 30</vt:lpstr>
      <vt:lpstr>Slide 31</vt:lpstr>
      <vt:lpstr>Think about it – talk about it  </vt:lpstr>
      <vt:lpstr>Slide 33</vt:lpstr>
      <vt:lpstr>Slide 34</vt:lpstr>
    </vt:vector>
  </TitlesOfParts>
  <Company>Oregon Secretary of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Meeting Discussion Groups</dc:title>
  <dc:creator>gennew</dc:creator>
  <cp:lastModifiedBy>Kim McGee</cp:lastModifiedBy>
  <cp:revision>259</cp:revision>
  <cp:lastPrinted>2005-02-08T23:35:48Z</cp:lastPrinted>
  <dcterms:created xsi:type="dcterms:W3CDTF">2012-10-12T22:01:10Z</dcterms:created>
  <dcterms:modified xsi:type="dcterms:W3CDTF">2012-12-21T20:33:07Z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  <property fmtid="{D5CDD505-2E9C-101B-9397-08002B2CF9AE}" pid="3" name="WorkflowChangePath">
    <vt:lpwstr>7a8214dd-047d-4ac3-b198-53133860870f,2;7a8214dd-047d-4ac3-b198-53133860870f,4;7a8214dd-047d-4ac3-b198-53133860870f,7;</vt:lpwstr>
  </property>
  <property fmtid="{D5CDD505-2E9C-101B-9397-08002B2CF9AE}" pid="4" name="Order">
    <vt:r8>115000</vt:r8>
  </property>
</Properties>
</file>