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5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8C8C8"/>
    <a:srgbClr val="EE3439"/>
    <a:srgbClr val="6C54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10" autoAdjust="0"/>
    <p:restoredTop sz="72957" autoAdjust="0"/>
  </p:normalViewPr>
  <p:slideViewPr>
    <p:cSldViewPr>
      <p:cViewPr varScale="1">
        <p:scale>
          <a:sx n="85" d="100"/>
          <a:sy n="85" d="100"/>
        </p:scale>
        <p:origin x="231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E87088-7C17-41E8-BB78-BA48C7BD261D}" type="datetimeFigureOut">
              <a:rPr lang="en-US" smtClean="0"/>
              <a:t>5/2/2017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455261-80E8-4EE9-B21F-C4FBF2CAB0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7757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063A2-3E72-4F23-9C05-3C5EA56532C0}" type="datetimeFigureOut">
              <a:rPr lang="en-US" smtClean="0"/>
              <a:t>5/2/2017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0D0E4-8D94-443E-820B-188B2E9A69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7753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7778" r="69166"/>
          <a:stretch/>
        </p:blipFill>
        <p:spPr>
          <a:xfrm>
            <a:off x="5486400" y="1680369"/>
            <a:ext cx="2819400" cy="3581400"/>
          </a:xfrm>
          <a:prstGeom prst="rect">
            <a:avLst/>
          </a:prstGeom>
        </p:spPr>
      </p:pic>
      <p:sp>
        <p:nvSpPr>
          <p:cNvPr id="10" name="Content Placeholder 3"/>
          <p:cNvSpPr>
            <a:spLocks noGrp="1"/>
          </p:cNvSpPr>
          <p:nvPr>
            <p:ph sz="half" idx="10" hasCustomPrompt="1"/>
          </p:nvPr>
        </p:nvSpPr>
        <p:spPr>
          <a:xfrm>
            <a:off x="609600" y="1295400"/>
            <a:ext cx="4724400" cy="4351338"/>
          </a:xfrm>
        </p:spPr>
        <p:txBody>
          <a:bodyPr/>
          <a:lstStyle>
            <a:lvl1pPr marL="0" indent="0">
              <a:buNone/>
              <a:defRPr sz="3200" b="1">
                <a:solidFill>
                  <a:schemeClr val="tx2"/>
                </a:solidFill>
              </a:defRPr>
            </a:lvl1pPr>
            <a:lvl2pPr marL="457200" indent="0">
              <a:buNone/>
              <a:defRPr sz="4400" b="1">
                <a:solidFill>
                  <a:schemeClr val="tx1"/>
                </a:solidFill>
              </a:defRPr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5288704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r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3"/>
          <p:cNvSpPr>
            <a:spLocks noGrp="1"/>
          </p:cNvSpPr>
          <p:nvPr>
            <p:ph sz="half" idx="10" hasCustomPrompt="1"/>
          </p:nvPr>
        </p:nvSpPr>
        <p:spPr>
          <a:xfrm>
            <a:off x="609600" y="1295400"/>
            <a:ext cx="4724400" cy="4351338"/>
          </a:xfrm>
        </p:spPr>
        <p:txBody>
          <a:bodyPr/>
          <a:lstStyle>
            <a:lvl1pPr marL="0" indent="0">
              <a:buNone/>
              <a:defRPr sz="3200" b="1">
                <a:solidFill>
                  <a:schemeClr val="tx2"/>
                </a:solidFill>
              </a:defRPr>
            </a:lvl1pPr>
            <a:lvl2pPr marL="457200" indent="0">
              <a:buNone/>
              <a:defRPr sz="4400" b="1">
                <a:solidFill>
                  <a:schemeClr val="tx1"/>
                </a:solidFill>
              </a:defRPr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2600" y="1642269"/>
            <a:ext cx="2743200" cy="365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13564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r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3"/>
          <p:cNvSpPr>
            <a:spLocks noGrp="1"/>
          </p:cNvSpPr>
          <p:nvPr>
            <p:ph sz="half" idx="10" hasCustomPrompt="1"/>
          </p:nvPr>
        </p:nvSpPr>
        <p:spPr>
          <a:xfrm>
            <a:off x="609600" y="1295400"/>
            <a:ext cx="4724400" cy="4351338"/>
          </a:xfrm>
        </p:spPr>
        <p:txBody>
          <a:bodyPr/>
          <a:lstStyle>
            <a:lvl1pPr marL="0" indent="0">
              <a:buNone/>
              <a:defRPr sz="3200" b="1">
                <a:solidFill>
                  <a:schemeClr val="tx2"/>
                </a:solidFill>
              </a:defRPr>
            </a:lvl1pPr>
            <a:lvl2pPr marL="457200" indent="0">
              <a:buNone/>
              <a:defRPr sz="4400" b="1">
                <a:solidFill>
                  <a:schemeClr val="tx1"/>
                </a:solidFill>
              </a:defRPr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0200" y="1771809"/>
            <a:ext cx="3536032" cy="3398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40936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41684" y="609600"/>
            <a:ext cx="7753350" cy="3581400"/>
          </a:xfrm>
        </p:spPr>
        <p:txBody>
          <a:bodyPr/>
          <a:lstStyle>
            <a:lvl1pPr marL="0" indent="0">
              <a:buNone/>
              <a:defRPr sz="3600" b="1"/>
            </a:lvl1pPr>
            <a:lvl2pPr marL="457200" indent="0">
              <a:buNone/>
              <a:defRPr sz="3600"/>
            </a:lvl2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684" y="4800600"/>
            <a:ext cx="2871216" cy="1487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28776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41684" y="609600"/>
            <a:ext cx="7753350" cy="3581400"/>
          </a:xfrm>
        </p:spPr>
        <p:txBody>
          <a:bodyPr/>
          <a:lstStyle>
            <a:lvl1pPr marL="0" indent="0">
              <a:buNone/>
              <a:defRPr sz="3600" b="1"/>
            </a:lvl1pPr>
            <a:lvl2pPr marL="457200" indent="0">
              <a:buNone/>
              <a:defRPr sz="3600"/>
            </a:lvl2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684" y="4724400"/>
            <a:ext cx="4014216" cy="1490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85505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41684" y="609600"/>
            <a:ext cx="7753350" cy="3581400"/>
          </a:xfrm>
        </p:spPr>
        <p:txBody>
          <a:bodyPr/>
          <a:lstStyle>
            <a:lvl1pPr marL="0" indent="0">
              <a:buNone/>
              <a:defRPr sz="3600" b="1"/>
            </a:lvl1pPr>
            <a:lvl2pPr marL="457200" indent="0">
              <a:buNone/>
              <a:defRPr sz="3600"/>
            </a:lvl2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684" y="4876800"/>
            <a:ext cx="4014216" cy="1490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6306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914" t="40234"/>
          <a:stretch/>
        </p:blipFill>
        <p:spPr>
          <a:xfrm>
            <a:off x="5562600" y="2911642"/>
            <a:ext cx="3733800" cy="409875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61449" y="367632"/>
            <a:ext cx="7772400" cy="2387600"/>
          </a:xfrm>
        </p:spPr>
        <p:txBody>
          <a:bodyPr anchor="b">
            <a:normAutofit/>
          </a:bodyPr>
          <a:lstStyle>
            <a:lvl1pPr algn="ctr">
              <a:defRPr sz="4400" b="1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1449" y="2894014"/>
            <a:ext cx="6420351" cy="1655762"/>
          </a:xfrm>
        </p:spPr>
        <p:txBody>
          <a:bodyPr/>
          <a:lstStyle>
            <a:lvl1pPr marL="0" indent="0" algn="ctr">
              <a:buNone/>
              <a:defRPr sz="2400" b="1">
                <a:solidFill>
                  <a:schemeClr val="tx2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58218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889" b="52164"/>
          <a:stretch/>
        </p:blipFill>
        <p:spPr>
          <a:xfrm>
            <a:off x="4495800" y="-152400"/>
            <a:ext cx="4800600" cy="328061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050758" y="2971800"/>
            <a:ext cx="6874042" cy="1452563"/>
          </a:xfrm>
        </p:spPr>
        <p:txBody>
          <a:bodyPr anchor="b">
            <a:normAutofit/>
          </a:bodyPr>
          <a:lstStyle>
            <a:lvl1pPr algn="ctr">
              <a:defRPr sz="4400" b="1" baseline="0">
                <a:solidFill>
                  <a:schemeClr val="accent6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4510129"/>
            <a:ext cx="6858000" cy="1655762"/>
          </a:xfrm>
        </p:spPr>
        <p:txBody>
          <a:bodyPr/>
          <a:lstStyle>
            <a:lvl1pPr marL="0" indent="0" algn="ctr">
              <a:buNone/>
              <a:defRPr sz="2400" b="1">
                <a:solidFill>
                  <a:schemeClr val="tx2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51463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9766" r="27143"/>
          <a:stretch/>
        </p:blipFill>
        <p:spPr>
          <a:xfrm>
            <a:off x="-152400" y="4251158"/>
            <a:ext cx="3886200" cy="275924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28650" y="457200"/>
            <a:ext cx="7772400" cy="2387600"/>
          </a:xfrm>
        </p:spPr>
        <p:txBody>
          <a:bodyPr anchor="b">
            <a:normAutofit/>
          </a:bodyPr>
          <a:lstStyle>
            <a:lvl1pPr algn="ctr">
              <a:defRPr sz="4400" b="1">
                <a:solidFill>
                  <a:srgbClr val="EE3439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8650" y="2944813"/>
            <a:ext cx="7772400" cy="1169987"/>
          </a:xfrm>
        </p:spPr>
        <p:txBody>
          <a:bodyPr/>
          <a:lstStyle>
            <a:lvl1pPr marL="0" indent="0" algn="ctr">
              <a:buNone/>
              <a:defRPr sz="2400" b="1">
                <a:solidFill>
                  <a:schemeClr val="tx2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85707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143"/>
          <a:stretch/>
        </p:blipFill>
        <p:spPr>
          <a:xfrm>
            <a:off x="6477000" y="0"/>
            <a:ext cx="28194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1122363"/>
            <a:ext cx="5429250" cy="2387600"/>
          </a:xfrm>
        </p:spPr>
        <p:txBody>
          <a:bodyPr anchor="b">
            <a:normAutofit/>
          </a:bodyPr>
          <a:lstStyle>
            <a:lvl1pPr algn="ctr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93821" y="3657600"/>
            <a:ext cx="5421229" cy="1655762"/>
          </a:xfrm>
        </p:spPr>
        <p:txBody>
          <a:bodyPr/>
          <a:lstStyle>
            <a:lvl1pPr marL="0" indent="0" algn="ctr">
              <a:buNone/>
              <a:defRPr sz="2400" b="1">
                <a:solidFill>
                  <a:schemeClr val="tx2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62387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063A2-3E72-4F23-9C05-3C5EA56532C0}" type="datetimeFigureOut">
              <a:rPr lang="en-US" smtClean="0"/>
              <a:t>5/2/2017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0D0E4-8D94-443E-820B-188B2E9A69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4174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3888" y="1709739"/>
            <a:ext cx="7886700" cy="2852737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063A2-3E72-4F23-9C05-3C5EA56532C0}" type="datetimeFigureOut">
              <a:rPr lang="en-US" smtClean="0"/>
              <a:t>5/2/2017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0D0E4-8D94-443E-820B-188B2E9A69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305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7546" r="53958"/>
          <a:stretch/>
        </p:blipFill>
        <p:spPr>
          <a:xfrm>
            <a:off x="247186" y="1650959"/>
            <a:ext cx="3546772" cy="3030620"/>
          </a:xfrm>
          <a:prstGeom prst="rect">
            <a:avLst/>
          </a:prstGeom>
        </p:spPr>
      </p:pic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3818021" y="1066800"/>
            <a:ext cx="4724400" cy="4351338"/>
          </a:xfrm>
        </p:spPr>
        <p:txBody>
          <a:bodyPr/>
          <a:lstStyle>
            <a:lvl1pPr marL="0" indent="0">
              <a:buNone/>
              <a:defRPr sz="3200" b="1">
                <a:solidFill>
                  <a:schemeClr val="tx2"/>
                </a:solidFill>
              </a:defRPr>
            </a:lvl1pPr>
            <a:lvl2pPr marL="457200" indent="0">
              <a:buNone/>
              <a:defRPr sz="4400" b="1">
                <a:solidFill>
                  <a:schemeClr val="tx1"/>
                </a:solidFill>
              </a:defRPr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7070159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ho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09" t="51169" r="59123" b="2164"/>
          <a:stretch/>
        </p:blipFill>
        <p:spPr>
          <a:xfrm>
            <a:off x="236621" y="1642268"/>
            <a:ext cx="3581400" cy="3200401"/>
          </a:xfrm>
          <a:prstGeom prst="rect">
            <a:avLst/>
          </a:prstGeom>
        </p:spPr>
      </p:pic>
      <p:sp>
        <p:nvSpPr>
          <p:cNvPr id="12" name="Content Placeholder 3"/>
          <p:cNvSpPr>
            <a:spLocks noGrp="1"/>
          </p:cNvSpPr>
          <p:nvPr>
            <p:ph sz="half" idx="10" hasCustomPrompt="1"/>
          </p:nvPr>
        </p:nvSpPr>
        <p:spPr>
          <a:xfrm>
            <a:off x="3814010" y="1066799"/>
            <a:ext cx="4724400" cy="4351338"/>
          </a:xfrm>
        </p:spPr>
        <p:txBody>
          <a:bodyPr/>
          <a:lstStyle>
            <a:lvl1pPr marL="0" indent="0">
              <a:buNone/>
              <a:defRPr sz="3200" b="1">
                <a:solidFill>
                  <a:schemeClr val="tx2"/>
                </a:solidFill>
              </a:defRPr>
            </a:lvl1pPr>
            <a:lvl2pPr marL="457200" indent="0">
              <a:buNone/>
              <a:defRPr sz="4400" b="1">
                <a:solidFill>
                  <a:schemeClr val="tx1"/>
                </a:solidFill>
              </a:defRPr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7650303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9063A2-3E72-4F23-9C05-3C5EA56532C0}" type="datetimeFigureOut">
              <a:rPr lang="en-US" smtClean="0"/>
              <a:t>5/2/2017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A0D0E4-8D94-443E-820B-188B2E9A69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369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77" r:id="rId2"/>
    <p:sldLayoutId id="2147483678" r:id="rId3"/>
    <p:sldLayoutId id="2147483679" r:id="rId4"/>
    <p:sldLayoutId id="2147483681" r:id="rId5"/>
    <p:sldLayoutId id="2147483662" r:id="rId6"/>
    <p:sldLayoutId id="2147483663" r:id="rId7"/>
    <p:sldLayoutId id="2147483664" r:id="rId8"/>
    <p:sldLayoutId id="2147483673" r:id="rId9"/>
    <p:sldLayoutId id="2147483674" r:id="rId10"/>
    <p:sldLayoutId id="2147483692" r:id="rId11"/>
    <p:sldLayoutId id="2147483693" r:id="rId12"/>
    <p:sldLayoutId id="2147483682" r:id="rId13"/>
    <p:sldLayoutId id="2147483675" r:id="rId14"/>
    <p:sldLayoutId id="2147483686" r:id="rId15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4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427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WA 2017 Theme">
  <a:themeElements>
    <a:clrScheme name="NWA">
      <a:dk1>
        <a:sysClr val="windowText" lastClr="000000"/>
      </a:dk1>
      <a:lt1>
        <a:sysClr val="window" lastClr="FFFFFF"/>
      </a:lt1>
      <a:dk2>
        <a:srgbClr val="C8C8C8"/>
      </a:dk2>
      <a:lt2>
        <a:srgbClr val="E7E6E6"/>
      </a:lt2>
      <a:accent1>
        <a:srgbClr val="A1CD55"/>
      </a:accent1>
      <a:accent2>
        <a:srgbClr val="2CB34A"/>
      </a:accent2>
      <a:accent3>
        <a:srgbClr val="F3716D"/>
      </a:accent3>
      <a:accent4>
        <a:srgbClr val="EE3439"/>
      </a:accent4>
      <a:accent5>
        <a:srgbClr val="6C54A3"/>
      </a:accent5>
      <a:accent6>
        <a:srgbClr val="2E3192"/>
      </a:accent6>
      <a:hlink>
        <a:srgbClr val="2E3192"/>
      </a:hlink>
      <a:folHlink>
        <a:srgbClr val="EE3439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URL xmlns="http://schemas.microsoft.com/sharepoint/v3">
      <Url>https://www.oregon.gov/oha/PH/HEALTHYPEOPLEFAMILIES/WIC/Documents/nwa-ppt-template.pptx</Url>
      <Description>NWA branding template - Powerpoint</Description>
    </URL>
    <PublishingExpirationDate xmlns="http://schemas.microsoft.com/sharepoint/v3" xsi:nil="true"/>
    <PublishingStartDate xmlns="http://schemas.microsoft.com/sharepoint/v3" xsi:nil="true"/>
    <IACategory xmlns="59da1016-2a1b-4f8a-9768-d7a4932f6f16">Public Health</IACategory>
    <IASubtopic xmlns="59da1016-2a1b-4f8a-9768-d7a4932f6f16" xsi:nil="true"/>
    <Meta_x0020_Description xmlns="f144fd3f-61b7-45a4-a8a5-a00a4ffd3675" xsi:nil="true"/>
    <DocumentExpirationDate xmlns="59da1016-2a1b-4f8a-9768-d7a4932f6f16">2020-12-31T08:00:00+00:00</DocumentExpirationDate>
    <IATopic xmlns="59da1016-2a1b-4f8a-9768-d7a4932f6f16">Public Health - Providers and Partners</IATopic>
    <Meta_x0020_Keywords xmlns="f144fd3f-61b7-45a4-a8a5-a00a4ffd367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012CDB5CCD2847B46468FD3DF1DE6F" ma:contentTypeVersion="18" ma:contentTypeDescription="Create a new document." ma:contentTypeScope="" ma:versionID="83cd168dfd4f560a5ae9f127886bf666">
  <xsd:schema xmlns:xsd="http://www.w3.org/2001/XMLSchema" xmlns:xs="http://www.w3.org/2001/XMLSchema" xmlns:p="http://schemas.microsoft.com/office/2006/metadata/properties" xmlns:ns1="http://schemas.microsoft.com/sharepoint/v3" xmlns:ns2="59da1016-2a1b-4f8a-9768-d7a4932f6f16" xmlns:ns3="f144fd3f-61b7-45a4-a8a5-a00a4ffd3675" targetNamespace="http://schemas.microsoft.com/office/2006/metadata/properties" ma:root="true" ma:fieldsID="d12f2be80cb9e9a210af77d7981c0c3e" ns1:_="" ns2:_="" ns3:_="">
    <xsd:import namespace="http://schemas.microsoft.com/sharepoint/v3"/>
    <xsd:import namespace="59da1016-2a1b-4f8a-9768-d7a4932f6f16"/>
    <xsd:import namespace="f144fd3f-61b7-45a4-a8a5-a00a4ffd3675"/>
    <xsd:element name="properties">
      <xsd:complexType>
        <xsd:sequence>
          <xsd:element name="documentManagement">
            <xsd:complexType>
              <xsd:all>
                <xsd:element ref="ns2:IACategory" minOccurs="0"/>
                <xsd:element ref="ns2:IATopic" minOccurs="0"/>
                <xsd:element ref="ns2:IASubtopic" minOccurs="0"/>
                <xsd:element ref="ns2:DocumentExpirationDate" minOccurs="0"/>
                <xsd:element ref="ns3:Meta_x0020_Description" minOccurs="0"/>
                <xsd:element ref="ns3:Meta_x0020_Keywords" minOccurs="0"/>
                <xsd:element ref="ns1:PublishingStartDate" minOccurs="0"/>
                <xsd:element ref="ns1:PublishingExpirationDate" minOccurs="0"/>
                <xsd:element ref="ns1:URL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10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11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  <xsd:element name="URL" ma:index="12" nillable="true" ma:displayName="URL" ma:format="Hyperlink" ma:internalName="URL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da1016-2a1b-4f8a-9768-d7a4932f6f16" elementFormDefault="qualified">
    <xsd:import namespace="http://schemas.microsoft.com/office/2006/documentManagement/types"/>
    <xsd:import namespace="http://schemas.microsoft.com/office/infopath/2007/PartnerControls"/>
    <xsd:element name="IACategory" ma:index="4" nillable="true" ma:displayName="IA Category" ma:format="Dropdown" ma:internalName="IACategory" ma:readOnly="false">
      <xsd:simpleType>
        <xsd:restriction base="dms:Choice">
          <xsd:enumeration value="About OHA"/>
          <xsd:enumeration value="Programs and Services"/>
          <xsd:enumeration value="Oregon Health Plan"/>
          <xsd:enumeration value="Health System Reform"/>
          <xsd:enumeration value="Licenses and Certificates"/>
          <xsd:enumeration value="Public Health"/>
        </xsd:restriction>
      </xsd:simpleType>
    </xsd:element>
    <xsd:element name="IATopic" ma:index="5" nillable="true" ma:displayName="IA Topic" ma:format="Dropdown" ma:internalName="IATopic" ma:readOnly="false">
      <xsd:simpleType>
        <xsd:restriction base="dms:Choice">
          <xsd:enumeration value="About OHA - Agency Communications"/>
          <xsd:enumeration value="About OHA - Budget"/>
          <xsd:enumeration value="About OHA - Contacts"/>
          <xsd:enumeration value="About OHA - Grants &amp; Contracts"/>
          <xsd:enumeration value="About OHA - Jobs &amp; Employment"/>
          <xsd:enumeration value="About OHA - Organization"/>
          <xsd:enumeration value="About OHA - Policies"/>
          <xsd:enumeration value="About OHA - Public Meetings"/>
          <xsd:enumeration value="About OHA - Public Records"/>
          <xsd:enumeration value="About OHA - Questions &amp; Comments"/>
          <xsd:enumeration value="About OHA - Reports &amp; Data"/>
          <xsd:enumeration value="About OHA - Rulemaking"/>
          <xsd:enumeration value="Programs and Services - Behavioral Health"/>
          <xsd:enumeration value="Programs and Services - Contacts"/>
          <xsd:enumeration value="Programs and Services - Coordinated Care"/>
          <xsd:enumeration value="Programs and Services - Disease"/>
          <xsd:enumeration value="Programs and Services - Environment"/>
          <xsd:enumeration value="Programs and Services - Health Resources"/>
          <xsd:enumeration value="Programs and Services - OEBB"/>
          <xsd:enumeration value="Programs and Services - Oregon Health Plan"/>
          <xsd:enumeration value="Programs and Services - Oregon State Hospital"/>
          <xsd:enumeration value="Programs and Services - PEBB"/>
          <xsd:enumeration value="Programs and Services - Pharmacy"/>
          <xsd:enumeration value="Programs and Services - Prevention"/>
          <xsd:enumeration value="Programs and Services - Safety"/>
          <xsd:enumeration value="Oregon Health Plan - Agency Communications"/>
          <xsd:enumeration value="Oregon Health Plan - Benefits"/>
          <xsd:enumeration value="Oregon Health Plan - Contacts"/>
          <xsd:enumeration value="Oregon Health Plan - Coordinated Care"/>
          <xsd:enumeration value="Oregon Health Plan - Grants &amp; Contracts"/>
          <xsd:enumeration value="Oregon Health Plan - Health Resources"/>
          <xsd:enumeration value="Oregon Health Plan - Policies"/>
          <xsd:enumeration value="Oregon Health Plan - Providers and Partners"/>
          <xsd:enumeration value="Oregon Health Plan - Public Meetings"/>
          <xsd:enumeration value="Oregon Health Plan - Questions &amp; Comments"/>
          <xsd:enumeration value="Oregon Health Plan - Rule Making"/>
          <xsd:enumeration value="Health System Reform - Agency Communications"/>
          <xsd:enumeration value="Health System Reform - Coordinated Care"/>
          <xsd:enumeration value="Health System Reform - Public Meetings"/>
          <xsd:enumeration value="Health System Reform - Questions &amp; Comments"/>
          <xsd:enumeration value="Health System Reform - Reports &amp; Data"/>
          <xsd:enumeration value="Licenses and Certificates - Certificates"/>
          <xsd:enumeration value="Licenses and Certificates - Contacts"/>
          <xsd:enumeration value="Licenses and Certificates - Licenses"/>
          <xsd:enumeration value="Licenses and Certificates - Vital Records"/>
          <xsd:enumeration value="Public Health - Agency Communications"/>
          <xsd:enumeration value="Public Health - Contacts"/>
          <xsd:enumeration value="Public Health - Disease"/>
          <xsd:enumeration value="Public Health - Environment"/>
          <xsd:enumeration value="Public Health - Health Resources"/>
          <xsd:enumeration value="Public Health - Questions &amp; Comments"/>
          <xsd:enumeration value="Public Health - Prevention"/>
          <xsd:enumeration value="Public Health - Providers and Partners"/>
          <xsd:enumeration value="Public Health - Reports &amp; Data"/>
          <xsd:enumeration value="Public Health - Safety"/>
          <xsd:enumeration value="Public Health - Vital Records"/>
        </xsd:restriction>
      </xsd:simpleType>
    </xsd:element>
    <xsd:element name="IASubtopic" ma:index="6" nillable="true" ma:displayName="IA Subtopic" ma:format="Dropdown" ma:internalName="IASubtopic" ma:readOnly="false">
      <xsd:simpleType>
        <xsd:restriction base="dms:Choice">
          <xsd:enumeration value="Addiction Services - Alcohol"/>
          <xsd:enumeration value="Addiction Services - Drug"/>
          <xsd:enumeration value="Addiction Services - Gambling"/>
          <xsd:enumeration value="Addiction Services - Tobacco"/>
          <xsd:enumeration value="Applications"/>
          <xsd:enumeration value="Benefits - Health Plans"/>
          <xsd:enumeration value="Benefits - OEBB"/>
          <xsd:enumeration value="Benefits - OHP"/>
          <xsd:enumeration value="Benefits - PEBB"/>
          <xsd:enumeration value="Benefits - Retirement"/>
          <xsd:enumeration value="Budget - Agency Summary"/>
          <xsd:enumeration value="Budget - Agency Request (ARB)"/>
          <xsd:enumeration value="Budget - Governors Budget"/>
          <xsd:enumeration value="Budget - Infrastructure"/>
          <xsd:enumeration value="Budget - Legislatively Adopted (LAB)"/>
          <xsd:enumeration value="Budget - Legislative action"/>
          <xsd:enumeration value="Budget - Overview"/>
          <xsd:enumeration value="Budget - Policy Option Package (POP)"/>
          <xsd:enumeration value="Budget - Priorities"/>
          <xsd:enumeration value="Budget - Program"/>
          <xsd:enumeration value="Budget - Reduction"/>
          <xsd:enumeration value="Budget - Strategic funding proposal"/>
          <xsd:enumeration value="Budget - Special report"/>
          <xsd:enumeration value="Budget - Stakeholder meeting"/>
          <xsd:enumeration value="CCO - Contact"/>
          <xsd:enumeration value="CCO - Audited Financial Statement"/>
          <xsd:enumeration value="CCO - Interim Financial Statement"/>
          <xsd:enumeration value="CCO - Internal Financial Statement"/>
          <xsd:enumeration value="Clean Air"/>
          <xsd:enumeration value="Clean Water"/>
          <xsd:enumeration value="Clinics"/>
          <xsd:enumeration value="Commissions"/>
          <xsd:enumeration value="Committee Members"/>
          <xsd:enumeration value="Committees"/>
          <xsd:enumeration value="Crisis Services"/>
          <xsd:enumeration value="Drug Addiction Services"/>
          <xsd:enumeration value="Electronic Health Care Records (EHR)"/>
          <xsd:enumeration value="Emergency Preparedness"/>
          <xsd:enumeration value="Environmental Pollution"/>
          <xsd:enumeration value="Featured Content"/>
          <xsd:enumeration value="Fees"/>
          <xsd:enumeration value="Health Services - Primary Care Home"/>
          <xsd:enumeration value="Health Services - Prioritized list"/>
          <xsd:enumeration value="ICD-10"/>
          <xsd:enumeration value="Immunizations"/>
          <xsd:enumeration value="Legislation - Bills"/>
          <xsd:enumeration value="Legislation - Contact"/>
          <xsd:enumeration value="Legislation - Highlights"/>
          <xsd:enumeration value="Legislation - Session Summary"/>
          <xsd:enumeration value="Materials - Commission"/>
          <xsd:enumeration value="Materials - Committee"/>
          <xsd:enumeration value="Materials - Coverage Guidance"/>
          <xsd:enumeration value="Materials - Evidence-based Guidelines"/>
          <xsd:enumeration value="Materials - Health care plan details"/>
          <xsd:enumeration value="Materials - Health care plan overview"/>
          <xsd:enumeration value="Materials - Meeting Document"/>
          <xsd:enumeration value="Materials - Meeting Recording"/>
          <xsd:enumeration value="Materials - Meeting Schedule"/>
          <xsd:enumeration value="Materials - Open Enrollment"/>
          <xsd:enumeration value="Materials - Training"/>
          <xsd:enumeration value="Materials - Webinar"/>
          <xsd:enumeration value="Materials - Workgroup"/>
          <xsd:enumeration value="Medical Marijuana (OMMP)"/>
          <xsd:enumeration value="Medical Services"/>
          <xsd:enumeration value="Meeting Document"/>
          <xsd:enumeration value="Meeting Schedule"/>
          <xsd:enumeration value="Mental Health Services"/>
          <xsd:enumeration value="Metrics - Behavioral Health"/>
          <xsd:enumeration value="Metrics - CCO"/>
          <xsd:enumeration value="Metrics - Demographics"/>
          <xsd:enumeration value="Metrics - Hospital Performance"/>
          <xsd:enumeration value="Metrics - Incentive"/>
          <xsd:enumeration value="Metrics - Measures and Outcomes Tracking (MOTS)"/>
          <xsd:enumeration value="Metrics - ONE Eligibility system"/>
          <xsd:enumeration value="Metrics - Prevention"/>
          <xsd:enumeration value="Metrics - Rural health"/>
          <xsd:enumeration value="Metrics - State-Wide"/>
          <xsd:enumeration value="News Letter"/>
          <xsd:enumeration value="News Release"/>
          <xsd:enumeration value="OHP - Medicaid Waiver"/>
          <xsd:enumeration value="OHP - Provider Announcement"/>
          <xsd:enumeration value="OHP - Provider Rates"/>
          <xsd:enumeration value="Preferred Drug List"/>
          <xsd:enumeration value="Prescription Drugs - Monitoring"/>
          <xsd:enumeration value="Prescription Drugs - Preferred List"/>
          <xsd:enumeration value="Prescription Drugs - Subsidy"/>
          <xsd:enumeration value="Prescription Drugs Subsidy"/>
          <xsd:enumeration value="Technical Assistance"/>
          <xsd:enumeration value="Training"/>
          <xsd:enumeration value="Vital Statistics - Birth Certificate"/>
          <xsd:enumeration value="Vital Statistics - Certificate Death"/>
          <xsd:enumeration value="Vital Statistics - Data Use Requests"/>
          <xsd:enumeration value="Vital Statistics - Divorce Data"/>
          <xsd:enumeration value="Vital Statistics - Domestic Partnership Data"/>
          <xsd:enumeration value="Vital Statistics - Fetal Death Data"/>
          <xsd:enumeration value="Vital Statistics - Marriage Data"/>
          <xsd:enumeration value="Vital Statistics - Teen Pregnancy Data"/>
          <xsd:enumeration value="Wellness - Exercise"/>
          <xsd:enumeration value="Wellness - HEM"/>
          <xsd:enumeration value="Wellness - Intervention"/>
          <xsd:enumeration value="Wellness - Pain Management"/>
          <xsd:enumeration value="Wellness - Reproductive Health"/>
          <xsd:enumeration value="Wellness - Stress Relief"/>
        </xsd:restriction>
      </xsd:simpleType>
    </xsd:element>
    <xsd:element name="DocumentExpirationDate" ma:index="7" nillable="true" ma:displayName="Document Expiration Date" ma:format="DateOnly" ma:internalName="DocumentExpirationDate" ma:readOnly="false">
      <xsd:simpleType>
        <xsd:restriction base="dms:DateTime"/>
      </xsd:simpleType>
    </xsd:element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144fd3f-61b7-45a4-a8a5-a00a4ffd3675" elementFormDefault="qualified">
    <xsd:import namespace="http://schemas.microsoft.com/office/2006/documentManagement/types"/>
    <xsd:import namespace="http://schemas.microsoft.com/office/infopath/2007/PartnerControls"/>
    <xsd:element name="Meta_x0020_Description" ma:index="8" nillable="true" ma:displayName="Meta Description" ma:internalName="Meta_x0020_Description" ma:readOnly="false">
      <xsd:simpleType>
        <xsd:restriction base="dms:Text"/>
      </xsd:simpleType>
    </xsd:element>
    <xsd:element name="Meta_x0020_Keywords" ma:index="9" nillable="true" ma:displayName="Meta Keywords" ma:internalName="Meta_x0020_Keywords" ma:readOnly="fals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3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63E1D49-F0C7-4A44-87E1-E44C0D894DA4}"/>
</file>

<file path=customXml/itemProps2.xml><?xml version="1.0" encoding="utf-8"?>
<ds:datastoreItem xmlns:ds="http://schemas.openxmlformats.org/officeDocument/2006/customXml" ds:itemID="{690A73E5-A704-4A63-9001-40C5885569F3}"/>
</file>

<file path=customXml/itemProps3.xml><?xml version="1.0" encoding="utf-8"?>
<ds:datastoreItem xmlns:ds="http://schemas.openxmlformats.org/officeDocument/2006/customXml" ds:itemID="{F2CFC8C4-9119-4CB4-8EBC-68F2DCF05D02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7980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Verdana</vt:lpstr>
      <vt:lpstr>NWA 2017 Theme</vt:lpstr>
      <vt:lpstr>PowerPoint Presentation</vt:lpstr>
    </vt:vector>
  </TitlesOfParts>
  <Company>Oregon DHS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NWA branding template - Powerpoint</dc:title>
  <dc:creator>Lowe Susannah E</dc:creator>
  <cp:lastModifiedBy>Lowe Susannah E</cp:lastModifiedBy>
  <cp:revision>31</cp:revision>
  <dcterms:created xsi:type="dcterms:W3CDTF">2017-03-02T19:32:52Z</dcterms:created>
  <dcterms:modified xsi:type="dcterms:W3CDTF">2017-05-02T16:57:37Z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0x01010079012CDB5CCD2847B46468FD3DF1DE6F</vt:lpwstr>
  </property>
  <property fmtid="{D5CDD505-2E9C-101B-9397-08002B2CF9AE}" pid="3" name="WorkflowChangePath">
    <vt:lpwstr>7a8214dd-047d-4ac3-b198-53133860870f,3;</vt:lpwstr>
  </property>
</Properties>
</file>