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diagrams/data1.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32.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31.xml" ContentType="application/vnd.openxmlformats-officedocument.presentationml.slide+xml"/>
  <Override PartName="/ppt/slides/slide43.xml" ContentType="application/vnd.openxmlformats-officedocument.presentationml.slide+xml"/>
  <Override PartName="/ppt/slides/slide41.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7.xml" ContentType="application/vnd.openxmlformats-officedocument.presentationml.slide+xml"/>
  <Override PartName="/ppt/slides/slide42.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slideLayouts/slideLayout2.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notesMasters/notesMaster1.xml" ContentType="application/vnd.openxmlformats-officedocument.presentationml.notesMaster+xml"/>
  <Override PartName="/ppt/diagrams/quickStyle1.xml" ContentType="application/vnd.openxmlformats-officedocument.drawingml.diagramStyle+xml"/>
  <Override PartName="/ppt/diagrams/layout1.xml" ContentType="application/vnd.openxmlformats-officedocument.drawingml.diagramLayout+xml"/>
  <Override PartName="/ppt/theme/theme1.xml" ContentType="application/vnd.openxmlformats-officedocument.theme+xml"/>
  <Override PartName="/ppt/diagrams/colors1.xml" ContentType="application/vnd.openxmlformats-officedocument.drawingml.diagramColors+xml"/>
  <Override PartName="/ppt/diagrams/drawing1.xml" ContentType="application/vnd.ms-office.drawingml.diagramDrawing+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268" r:id="rId2"/>
    <p:sldId id="267" r:id="rId3"/>
    <p:sldId id="269" r:id="rId4"/>
    <p:sldId id="270" r:id="rId5"/>
    <p:sldId id="272" r:id="rId6"/>
    <p:sldId id="281" r:id="rId7"/>
    <p:sldId id="273" r:id="rId8"/>
    <p:sldId id="257" r:id="rId9"/>
    <p:sldId id="258" r:id="rId10"/>
    <p:sldId id="275" r:id="rId11"/>
    <p:sldId id="276" r:id="rId12"/>
    <p:sldId id="277" r:id="rId13"/>
    <p:sldId id="278" r:id="rId14"/>
    <p:sldId id="260" r:id="rId15"/>
    <p:sldId id="261" r:id="rId16"/>
    <p:sldId id="259" r:id="rId17"/>
    <p:sldId id="256" r:id="rId18"/>
    <p:sldId id="279" r:id="rId19"/>
    <p:sldId id="280" r:id="rId20"/>
    <p:sldId id="284" r:id="rId21"/>
    <p:sldId id="283" r:id="rId22"/>
    <p:sldId id="282" r:id="rId23"/>
    <p:sldId id="285" r:id="rId24"/>
    <p:sldId id="286" r:id="rId25"/>
    <p:sldId id="289" r:id="rId26"/>
    <p:sldId id="287" r:id="rId27"/>
    <p:sldId id="288" r:id="rId28"/>
    <p:sldId id="292" r:id="rId29"/>
    <p:sldId id="301" r:id="rId30"/>
    <p:sldId id="294" r:id="rId31"/>
    <p:sldId id="293" r:id="rId32"/>
    <p:sldId id="295" r:id="rId33"/>
    <p:sldId id="296" r:id="rId34"/>
    <p:sldId id="290" r:id="rId35"/>
    <p:sldId id="291" r:id="rId36"/>
    <p:sldId id="271" r:id="rId37"/>
    <p:sldId id="297" r:id="rId38"/>
    <p:sldId id="298" r:id="rId39"/>
    <p:sldId id="311" r:id="rId40"/>
    <p:sldId id="300" r:id="rId41"/>
    <p:sldId id="299" r:id="rId42"/>
    <p:sldId id="302" r:id="rId43"/>
    <p:sldId id="303" r:id="rId44"/>
    <p:sldId id="305" r:id="rId45"/>
    <p:sldId id="306" r:id="rId46"/>
    <p:sldId id="262" r:id="rId47"/>
    <p:sldId id="307" r:id="rId48"/>
    <p:sldId id="265" r:id="rId49"/>
    <p:sldId id="264" r:id="rId50"/>
    <p:sldId id="308" r:id="rId51"/>
    <p:sldId id="263" r:id="rId52"/>
    <p:sldId id="309" r:id="rId53"/>
    <p:sldId id="310" r:id="rId54"/>
    <p:sldId id="266"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18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94622" autoAdjust="0"/>
  </p:normalViewPr>
  <p:slideViewPr>
    <p:cSldViewPr snapToGrid="0">
      <p:cViewPr varScale="1">
        <p:scale>
          <a:sx n="84" d="100"/>
          <a:sy n="84" d="100"/>
        </p:scale>
        <p:origin x="318" y="78"/>
      </p:cViewPr>
      <p:guideLst/>
    </p:cSldViewPr>
  </p:slideViewPr>
  <p:notesTextViewPr>
    <p:cViewPr>
      <p:scale>
        <a:sx n="1" d="1"/>
        <a:sy n="1" d="1"/>
      </p:scale>
      <p:origin x="0" y="0"/>
    </p:cViewPr>
  </p:notesTextViewPr>
  <p:sorterViewPr>
    <p:cViewPr varScale="1">
      <p:scale>
        <a:sx n="100" d="100"/>
        <a:sy n="100" d="100"/>
      </p:scale>
      <p:origin x="0" y="-13997"/>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customXml" Target="../customXml/item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B97EC7-2B56-485D-B80F-EFE34515591C}" type="doc">
      <dgm:prSet loTypeId="urn:microsoft.com/office/officeart/2011/layout/HexagonRadial" loCatId="cycle" qsTypeId="urn:microsoft.com/office/officeart/2005/8/quickstyle/3d1" qsCatId="3D" csTypeId="urn:microsoft.com/office/officeart/2005/8/colors/colorful5" csCatId="colorful" phldr="1"/>
      <dgm:spPr/>
      <dgm:t>
        <a:bodyPr/>
        <a:lstStyle/>
        <a:p>
          <a:endParaRPr lang="en-US"/>
        </a:p>
      </dgm:t>
    </dgm:pt>
    <dgm:pt modelId="{95C6C45A-A1E0-449A-B341-5442BCB8A00B}">
      <dgm:prSet phldrT="[Text]"/>
      <dgm:spPr/>
      <dgm:t>
        <a:bodyPr/>
        <a:lstStyle/>
        <a:p>
          <a:r>
            <a:rPr lang="en-US" b="1" dirty="0" smtClean="0">
              <a:solidFill>
                <a:schemeClr val="tx1"/>
              </a:solidFill>
            </a:rPr>
            <a:t>Critical thinking</a:t>
          </a:r>
          <a:endParaRPr lang="en-US" b="1" dirty="0">
            <a:solidFill>
              <a:schemeClr val="tx1"/>
            </a:solidFill>
          </a:endParaRPr>
        </a:p>
      </dgm:t>
    </dgm:pt>
    <dgm:pt modelId="{CC35B451-C24C-43DF-8EF1-52ED4413834B}" type="parTrans" cxnId="{A491F9C8-BD19-42EF-B715-E8317E4A7B86}">
      <dgm:prSet/>
      <dgm:spPr/>
      <dgm:t>
        <a:bodyPr/>
        <a:lstStyle/>
        <a:p>
          <a:endParaRPr lang="en-US"/>
        </a:p>
      </dgm:t>
    </dgm:pt>
    <dgm:pt modelId="{2A739A93-C3D2-423D-A204-0160CDF4D3FB}" type="sibTrans" cxnId="{A491F9C8-BD19-42EF-B715-E8317E4A7B86}">
      <dgm:prSet/>
      <dgm:spPr/>
      <dgm:t>
        <a:bodyPr/>
        <a:lstStyle/>
        <a:p>
          <a:endParaRPr lang="en-US"/>
        </a:p>
      </dgm:t>
    </dgm:pt>
    <dgm:pt modelId="{A3DAC19F-6EEC-441D-B13A-E8C87096DBED}">
      <dgm:prSet phldrT="[Text]"/>
      <dgm:spPr/>
      <dgm:t>
        <a:bodyPr/>
        <a:lstStyle/>
        <a:p>
          <a:r>
            <a:rPr lang="en-US" dirty="0" smtClean="0"/>
            <a:t>1. Ask for and listen to details</a:t>
          </a:r>
          <a:endParaRPr lang="en-US" dirty="0"/>
        </a:p>
      </dgm:t>
    </dgm:pt>
    <dgm:pt modelId="{2E306B2C-6079-48E8-B850-F0732A886D25}" type="parTrans" cxnId="{F6951F4A-0B48-4C32-8F4D-41BBF570F311}">
      <dgm:prSet/>
      <dgm:spPr/>
      <dgm:t>
        <a:bodyPr/>
        <a:lstStyle/>
        <a:p>
          <a:endParaRPr lang="en-US"/>
        </a:p>
      </dgm:t>
    </dgm:pt>
    <dgm:pt modelId="{1BAF9092-E50B-4A97-8CB7-A2F8FB84C367}" type="sibTrans" cxnId="{F6951F4A-0B48-4C32-8F4D-41BBF570F311}">
      <dgm:prSet/>
      <dgm:spPr/>
      <dgm:t>
        <a:bodyPr/>
        <a:lstStyle/>
        <a:p>
          <a:endParaRPr lang="en-US"/>
        </a:p>
      </dgm:t>
    </dgm:pt>
    <dgm:pt modelId="{C68976B0-564D-4CE3-814B-B45C94E7CFE0}">
      <dgm:prSet phldrT="[Text]"/>
      <dgm:spPr/>
      <dgm:t>
        <a:bodyPr/>
        <a:lstStyle/>
        <a:p>
          <a:r>
            <a:rPr lang="en-US" dirty="0" smtClean="0"/>
            <a:t>2. Research facts in TWIST or WIC Direct</a:t>
          </a:r>
          <a:endParaRPr lang="en-US" dirty="0"/>
        </a:p>
      </dgm:t>
    </dgm:pt>
    <dgm:pt modelId="{5E43394D-8BBA-4077-AE99-E712820B098E}" type="parTrans" cxnId="{37B51E74-2D0C-4EA5-BE85-29EFFB9CB656}">
      <dgm:prSet/>
      <dgm:spPr/>
      <dgm:t>
        <a:bodyPr/>
        <a:lstStyle/>
        <a:p>
          <a:endParaRPr lang="en-US"/>
        </a:p>
      </dgm:t>
    </dgm:pt>
    <dgm:pt modelId="{DCB85FD8-2265-4D43-B010-2B64083FAC80}" type="sibTrans" cxnId="{37B51E74-2D0C-4EA5-BE85-29EFFB9CB656}">
      <dgm:prSet/>
      <dgm:spPr/>
      <dgm:t>
        <a:bodyPr/>
        <a:lstStyle/>
        <a:p>
          <a:endParaRPr lang="en-US"/>
        </a:p>
      </dgm:t>
    </dgm:pt>
    <dgm:pt modelId="{2EEDADDE-F738-409D-BDEC-DC65C6BBBB5D}">
      <dgm:prSet phldrT="[Text]"/>
      <dgm:spPr/>
      <dgm:t>
        <a:bodyPr/>
        <a:lstStyle/>
        <a:p>
          <a:r>
            <a:rPr lang="en-US" dirty="0" smtClean="0"/>
            <a:t>4. Review available options for action</a:t>
          </a:r>
          <a:endParaRPr lang="en-US" dirty="0"/>
        </a:p>
      </dgm:t>
    </dgm:pt>
    <dgm:pt modelId="{562271D0-C3BD-449C-A5C9-4024A59074FA}" type="parTrans" cxnId="{09A27C4F-97E9-4B4F-977E-A4A76847DD66}">
      <dgm:prSet/>
      <dgm:spPr/>
      <dgm:t>
        <a:bodyPr/>
        <a:lstStyle/>
        <a:p>
          <a:endParaRPr lang="en-US"/>
        </a:p>
      </dgm:t>
    </dgm:pt>
    <dgm:pt modelId="{1ACC5699-7B11-40DD-961E-7AF5449EF653}" type="sibTrans" cxnId="{09A27C4F-97E9-4B4F-977E-A4A76847DD66}">
      <dgm:prSet/>
      <dgm:spPr/>
      <dgm:t>
        <a:bodyPr/>
        <a:lstStyle/>
        <a:p>
          <a:endParaRPr lang="en-US"/>
        </a:p>
      </dgm:t>
    </dgm:pt>
    <dgm:pt modelId="{760D6556-826E-45D4-BCF7-7B05F73A9915}">
      <dgm:prSet phldrT="[Text]"/>
      <dgm:spPr/>
      <dgm:t>
        <a:bodyPr/>
        <a:lstStyle/>
        <a:p>
          <a:r>
            <a:rPr lang="en-US" dirty="0" smtClean="0"/>
            <a:t>5. Decide on best option</a:t>
          </a:r>
          <a:endParaRPr lang="en-US" dirty="0"/>
        </a:p>
      </dgm:t>
    </dgm:pt>
    <dgm:pt modelId="{66B6DFEE-B31E-4345-A68B-BA9796FB491F}" type="parTrans" cxnId="{E2A11591-81AA-444F-AA3B-FA0C7FF385B2}">
      <dgm:prSet/>
      <dgm:spPr/>
      <dgm:t>
        <a:bodyPr/>
        <a:lstStyle/>
        <a:p>
          <a:endParaRPr lang="en-US"/>
        </a:p>
      </dgm:t>
    </dgm:pt>
    <dgm:pt modelId="{6F14A484-7448-4018-8FF4-54526975AE26}" type="sibTrans" cxnId="{E2A11591-81AA-444F-AA3B-FA0C7FF385B2}">
      <dgm:prSet/>
      <dgm:spPr/>
      <dgm:t>
        <a:bodyPr/>
        <a:lstStyle/>
        <a:p>
          <a:endParaRPr lang="en-US"/>
        </a:p>
      </dgm:t>
    </dgm:pt>
    <dgm:pt modelId="{FF240E08-67FD-4BAA-BE94-4FD31AEE037F}">
      <dgm:prSet phldrT="[Text]"/>
      <dgm:spPr/>
      <dgm:t>
        <a:bodyPr/>
        <a:lstStyle/>
        <a:p>
          <a:r>
            <a:rPr lang="en-US" dirty="0" smtClean="0"/>
            <a:t>6. Offer option to shopper</a:t>
          </a:r>
          <a:endParaRPr lang="en-US" dirty="0"/>
        </a:p>
      </dgm:t>
    </dgm:pt>
    <dgm:pt modelId="{1EADA146-B354-483E-8BC7-01F43125B317}" type="parTrans" cxnId="{3E31833B-307B-4150-8552-DEA07394ABEE}">
      <dgm:prSet/>
      <dgm:spPr/>
      <dgm:t>
        <a:bodyPr/>
        <a:lstStyle/>
        <a:p>
          <a:endParaRPr lang="en-US"/>
        </a:p>
      </dgm:t>
    </dgm:pt>
    <dgm:pt modelId="{FE2543DA-8704-4B47-B6B8-2CCDBB4D9101}" type="sibTrans" cxnId="{3E31833B-307B-4150-8552-DEA07394ABEE}">
      <dgm:prSet/>
      <dgm:spPr/>
      <dgm:t>
        <a:bodyPr/>
        <a:lstStyle/>
        <a:p>
          <a:endParaRPr lang="en-US"/>
        </a:p>
      </dgm:t>
    </dgm:pt>
    <dgm:pt modelId="{FFA29C7F-052A-4AE6-AA32-53AB82362F51}">
      <dgm:prSet phldrT="[Text]"/>
      <dgm:spPr/>
      <dgm:t>
        <a:bodyPr/>
        <a:lstStyle/>
        <a:p>
          <a:r>
            <a:rPr lang="en-US" dirty="0" smtClean="0"/>
            <a:t>3. Consider what might have happened</a:t>
          </a:r>
          <a:endParaRPr lang="en-US" dirty="0"/>
        </a:p>
      </dgm:t>
    </dgm:pt>
    <dgm:pt modelId="{F20EA0F2-7ED8-4513-8A68-7FA56018B98E}" type="parTrans" cxnId="{08430D9B-F284-4346-B139-2FB1ED92A126}">
      <dgm:prSet/>
      <dgm:spPr/>
      <dgm:t>
        <a:bodyPr/>
        <a:lstStyle/>
        <a:p>
          <a:endParaRPr lang="en-US"/>
        </a:p>
      </dgm:t>
    </dgm:pt>
    <dgm:pt modelId="{DE68A452-E022-47C9-87B4-52283D55A6B4}" type="sibTrans" cxnId="{08430D9B-F284-4346-B139-2FB1ED92A126}">
      <dgm:prSet/>
      <dgm:spPr/>
      <dgm:t>
        <a:bodyPr/>
        <a:lstStyle/>
        <a:p>
          <a:endParaRPr lang="en-US"/>
        </a:p>
      </dgm:t>
    </dgm:pt>
    <dgm:pt modelId="{8910CF4C-16FD-46DE-B3E9-32573B5AC2E8}" type="pres">
      <dgm:prSet presAssocID="{A1B97EC7-2B56-485D-B80F-EFE34515591C}" presName="Name0" presStyleCnt="0">
        <dgm:presLayoutVars>
          <dgm:chMax val="1"/>
          <dgm:chPref val="1"/>
          <dgm:dir/>
          <dgm:animOne val="branch"/>
          <dgm:animLvl val="lvl"/>
        </dgm:presLayoutVars>
      </dgm:prSet>
      <dgm:spPr/>
      <dgm:t>
        <a:bodyPr/>
        <a:lstStyle/>
        <a:p>
          <a:endParaRPr lang="en-US"/>
        </a:p>
      </dgm:t>
    </dgm:pt>
    <dgm:pt modelId="{76F4C406-B243-45D5-A035-708D938873D6}" type="pres">
      <dgm:prSet presAssocID="{95C6C45A-A1E0-449A-B341-5442BCB8A00B}" presName="Parent" presStyleLbl="node0" presStyleIdx="0" presStyleCnt="1">
        <dgm:presLayoutVars>
          <dgm:chMax val="6"/>
          <dgm:chPref val="6"/>
        </dgm:presLayoutVars>
      </dgm:prSet>
      <dgm:spPr/>
      <dgm:t>
        <a:bodyPr/>
        <a:lstStyle/>
        <a:p>
          <a:endParaRPr lang="en-US"/>
        </a:p>
      </dgm:t>
    </dgm:pt>
    <dgm:pt modelId="{5E7B181E-769A-4967-8610-6F31159ED94C}" type="pres">
      <dgm:prSet presAssocID="{A3DAC19F-6EEC-441D-B13A-E8C87096DBED}" presName="Accent1" presStyleCnt="0"/>
      <dgm:spPr/>
      <dgm:t>
        <a:bodyPr/>
        <a:lstStyle/>
        <a:p>
          <a:endParaRPr lang="en-US"/>
        </a:p>
      </dgm:t>
    </dgm:pt>
    <dgm:pt modelId="{69C341AE-D12A-42DD-A74C-38B2EFB97D83}" type="pres">
      <dgm:prSet presAssocID="{A3DAC19F-6EEC-441D-B13A-E8C87096DBED}" presName="Accent" presStyleLbl="bgShp" presStyleIdx="0" presStyleCnt="6"/>
      <dgm:spPr/>
      <dgm:t>
        <a:bodyPr/>
        <a:lstStyle/>
        <a:p>
          <a:endParaRPr lang="en-US"/>
        </a:p>
      </dgm:t>
    </dgm:pt>
    <dgm:pt modelId="{048B62C4-C5E0-4F04-825D-A57F44F5D0FC}" type="pres">
      <dgm:prSet presAssocID="{A3DAC19F-6EEC-441D-B13A-E8C87096DBED}" presName="Child1" presStyleLbl="node1" presStyleIdx="0" presStyleCnt="6">
        <dgm:presLayoutVars>
          <dgm:chMax val="0"/>
          <dgm:chPref val="0"/>
          <dgm:bulletEnabled val="1"/>
        </dgm:presLayoutVars>
      </dgm:prSet>
      <dgm:spPr/>
      <dgm:t>
        <a:bodyPr/>
        <a:lstStyle/>
        <a:p>
          <a:endParaRPr lang="en-US"/>
        </a:p>
      </dgm:t>
    </dgm:pt>
    <dgm:pt modelId="{2EEDDBFC-CEEF-4EAD-A783-96851B1D81E3}" type="pres">
      <dgm:prSet presAssocID="{C68976B0-564D-4CE3-814B-B45C94E7CFE0}" presName="Accent2" presStyleCnt="0"/>
      <dgm:spPr/>
      <dgm:t>
        <a:bodyPr/>
        <a:lstStyle/>
        <a:p>
          <a:endParaRPr lang="en-US"/>
        </a:p>
      </dgm:t>
    </dgm:pt>
    <dgm:pt modelId="{9A47E1C3-D415-4EC1-8E1C-5890947C6A4A}" type="pres">
      <dgm:prSet presAssocID="{C68976B0-564D-4CE3-814B-B45C94E7CFE0}" presName="Accent" presStyleLbl="bgShp" presStyleIdx="1" presStyleCnt="6"/>
      <dgm:spPr/>
      <dgm:t>
        <a:bodyPr/>
        <a:lstStyle/>
        <a:p>
          <a:endParaRPr lang="en-US"/>
        </a:p>
      </dgm:t>
    </dgm:pt>
    <dgm:pt modelId="{DE060A9B-4C62-422C-9039-4640B39F73BA}" type="pres">
      <dgm:prSet presAssocID="{C68976B0-564D-4CE3-814B-B45C94E7CFE0}" presName="Child2" presStyleLbl="node1" presStyleIdx="1" presStyleCnt="6">
        <dgm:presLayoutVars>
          <dgm:chMax val="0"/>
          <dgm:chPref val="0"/>
          <dgm:bulletEnabled val="1"/>
        </dgm:presLayoutVars>
      </dgm:prSet>
      <dgm:spPr/>
      <dgm:t>
        <a:bodyPr/>
        <a:lstStyle/>
        <a:p>
          <a:endParaRPr lang="en-US"/>
        </a:p>
      </dgm:t>
    </dgm:pt>
    <dgm:pt modelId="{DF0C44B2-BA93-433B-8AA8-22143E7847E4}" type="pres">
      <dgm:prSet presAssocID="{FFA29C7F-052A-4AE6-AA32-53AB82362F51}" presName="Accent3" presStyleCnt="0"/>
      <dgm:spPr/>
      <dgm:t>
        <a:bodyPr/>
        <a:lstStyle/>
        <a:p>
          <a:endParaRPr lang="en-US"/>
        </a:p>
      </dgm:t>
    </dgm:pt>
    <dgm:pt modelId="{A7035D94-58E1-46F7-B519-44128CDEE445}" type="pres">
      <dgm:prSet presAssocID="{FFA29C7F-052A-4AE6-AA32-53AB82362F51}" presName="Accent" presStyleLbl="bgShp" presStyleIdx="2" presStyleCnt="6"/>
      <dgm:spPr/>
      <dgm:t>
        <a:bodyPr/>
        <a:lstStyle/>
        <a:p>
          <a:endParaRPr lang="en-US"/>
        </a:p>
      </dgm:t>
    </dgm:pt>
    <dgm:pt modelId="{ACEAADD0-430B-4AA1-8E84-276A95189266}" type="pres">
      <dgm:prSet presAssocID="{FFA29C7F-052A-4AE6-AA32-53AB82362F51}" presName="Child3" presStyleLbl="node1" presStyleIdx="2" presStyleCnt="6">
        <dgm:presLayoutVars>
          <dgm:chMax val="0"/>
          <dgm:chPref val="0"/>
          <dgm:bulletEnabled val="1"/>
        </dgm:presLayoutVars>
      </dgm:prSet>
      <dgm:spPr/>
      <dgm:t>
        <a:bodyPr/>
        <a:lstStyle/>
        <a:p>
          <a:endParaRPr lang="en-US"/>
        </a:p>
      </dgm:t>
    </dgm:pt>
    <dgm:pt modelId="{07ABE015-FF2D-49EB-BB32-3F51D9F96F8F}" type="pres">
      <dgm:prSet presAssocID="{2EEDADDE-F738-409D-BDEC-DC65C6BBBB5D}" presName="Accent4" presStyleCnt="0"/>
      <dgm:spPr/>
      <dgm:t>
        <a:bodyPr/>
        <a:lstStyle/>
        <a:p>
          <a:endParaRPr lang="en-US"/>
        </a:p>
      </dgm:t>
    </dgm:pt>
    <dgm:pt modelId="{7AB26938-5BB0-4170-ADC4-8D633522D821}" type="pres">
      <dgm:prSet presAssocID="{2EEDADDE-F738-409D-BDEC-DC65C6BBBB5D}" presName="Accent" presStyleLbl="bgShp" presStyleIdx="3" presStyleCnt="6"/>
      <dgm:spPr/>
      <dgm:t>
        <a:bodyPr/>
        <a:lstStyle/>
        <a:p>
          <a:endParaRPr lang="en-US"/>
        </a:p>
      </dgm:t>
    </dgm:pt>
    <dgm:pt modelId="{EB6D3D06-E4E1-4FE4-82EA-BCA675C4DE52}" type="pres">
      <dgm:prSet presAssocID="{2EEDADDE-F738-409D-BDEC-DC65C6BBBB5D}" presName="Child4" presStyleLbl="node1" presStyleIdx="3" presStyleCnt="6">
        <dgm:presLayoutVars>
          <dgm:chMax val="0"/>
          <dgm:chPref val="0"/>
          <dgm:bulletEnabled val="1"/>
        </dgm:presLayoutVars>
      </dgm:prSet>
      <dgm:spPr/>
      <dgm:t>
        <a:bodyPr/>
        <a:lstStyle/>
        <a:p>
          <a:endParaRPr lang="en-US"/>
        </a:p>
      </dgm:t>
    </dgm:pt>
    <dgm:pt modelId="{65BDC7A1-BA44-4417-A5F1-404847EB0049}" type="pres">
      <dgm:prSet presAssocID="{760D6556-826E-45D4-BCF7-7B05F73A9915}" presName="Accent5" presStyleCnt="0"/>
      <dgm:spPr/>
      <dgm:t>
        <a:bodyPr/>
        <a:lstStyle/>
        <a:p>
          <a:endParaRPr lang="en-US"/>
        </a:p>
      </dgm:t>
    </dgm:pt>
    <dgm:pt modelId="{52D72B27-F04D-4045-9310-2A9D4A81C3FF}" type="pres">
      <dgm:prSet presAssocID="{760D6556-826E-45D4-BCF7-7B05F73A9915}" presName="Accent" presStyleLbl="bgShp" presStyleIdx="4" presStyleCnt="6"/>
      <dgm:spPr/>
      <dgm:t>
        <a:bodyPr/>
        <a:lstStyle/>
        <a:p>
          <a:endParaRPr lang="en-US"/>
        </a:p>
      </dgm:t>
    </dgm:pt>
    <dgm:pt modelId="{077B968E-9A59-42AA-9696-AEA8CFB3B2B5}" type="pres">
      <dgm:prSet presAssocID="{760D6556-826E-45D4-BCF7-7B05F73A9915}" presName="Child5" presStyleLbl="node1" presStyleIdx="4" presStyleCnt="6">
        <dgm:presLayoutVars>
          <dgm:chMax val="0"/>
          <dgm:chPref val="0"/>
          <dgm:bulletEnabled val="1"/>
        </dgm:presLayoutVars>
      </dgm:prSet>
      <dgm:spPr/>
      <dgm:t>
        <a:bodyPr/>
        <a:lstStyle/>
        <a:p>
          <a:endParaRPr lang="en-US"/>
        </a:p>
      </dgm:t>
    </dgm:pt>
    <dgm:pt modelId="{381E4911-2531-4B58-BD9F-7548A0CA80A9}" type="pres">
      <dgm:prSet presAssocID="{FF240E08-67FD-4BAA-BE94-4FD31AEE037F}" presName="Accent6" presStyleCnt="0"/>
      <dgm:spPr/>
      <dgm:t>
        <a:bodyPr/>
        <a:lstStyle/>
        <a:p>
          <a:endParaRPr lang="en-US"/>
        </a:p>
      </dgm:t>
    </dgm:pt>
    <dgm:pt modelId="{FBF1479A-F9E5-41C0-8D9D-1E9A67C54DC7}" type="pres">
      <dgm:prSet presAssocID="{FF240E08-67FD-4BAA-BE94-4FD31AEE037F}" presName="Accent" presStyleLbl="bgShp" presStyleIdx="5" presStyleCnt="6"/>
      <dgm:spPr/>
      <dgm:t>
        <a:bodyPr/>
        <a:lstStyle/>
        <a:p>
          <a:endParaRPr lang="en-US"/>
        </a:p>
      </dgm:t>
    </dgm:pt>
    <dgm:pt modelId="{A02B2E2C-D390-4DA1-A939-710B99FEC812}" type="pres">
      <dgm:prSet presAssocID="{FF240E08-67FD-4BAA-BE94-4FD31AEE037F}" presName="Child6" presStyleLbl="node1" presStyleIdx="5" presStyleCnt="6">
        <dgm:presLayoutVars>
          <dgm:chMax val="0"/>
          <dgm:chPref val="0"/>
          <dgm:bulletEnabled val="1"/>
        </dgm:presLayoutVars>
      </dgm:prSet>
      <dgm:spPr/>
      <dgm:t>
        <a:bodyPr/>
        <a:lstStyle/>
        <a:p>
          <a:endParaRPr lang="en-US"/>
        </a:p>
      </dgm:t>
    </dgm:pt>
  </dgm:ptLst>
  <dgm:cxnLst>
    <dgm:cxn modelId="{1E9B4269-3A3B-447F-A9A9-2A4B920FCD67}" type="presOf" srcId="{95C6C45A-A1E0-449A-B341-5442BCB8A00B}" destId="{76F4C406-B243-45D5-A035-708D938873D6}" srcOrd="0" destOrd="0" presId="urn:microsoft.com/office/officeart/2011/layout/HexagonRadial"/>
    <dgm:cxn modelId="{BEFDF864-486F-4BE3-A473-E95300DDF728}" type="presOf" srcId="{C68976B0-564D-4CE3-814B-B45C94E7CFE0}" destId="{DE060A9B-4C62-422C-9039-4640B39F73BA}" srcOrd="0" destOrd="0" presId="urn:microsoft.com/office/officeart/2011/layout/HexagonRadial"/>
    <dgm:cxn modelId="{08430D9B-F284-4346-B139-2FB1ED92A126}" srcId="{95C6C45A-A1E0-449A-B341-5442BCB8A00B}" destId="{FFA29C7F-052A-4AE6-AA32-53AB82362F51}" srcOrd="2" destOrd="0" parTransId="{F20EA0F2-7ED8-4513-8A68-7FA56018B98E}" sibTransId="{DE68A452-E022-47C9-87B4-52283D55A6B4}"/>
    <dgm:cxn modelId="{F6951F4A-0B48-4C32-8F4D-41BBF570F311}" srcId="{95C6C45A-A1E0-449A-B341-5442BCB8A00B}" destId="{A3DAC19F-6EEC-441D-B13A-E8C87096DBED}" srcOrd="0" destOrd="0" parTransId="{2E306B2C-6079-48E8-B850-F0732A886D25}" sibTransId="{1BAF9092-E50B-4A97-8CB7-A2F8FB84C367}"/>
    <dgm:cxn modelId="{37B51E74-2D0C-4EA5-BE85-29EFFB9CB656}" srcId="{95C6C45A-A1E0-449A-B341-5442BCB8A00B}" destId="{C68976B0-564D-4CE3-814B-B45C94E7CFE0}" srcOrd="1" destOrd="0" parTransId="{5E43394D-8BBA-4077-AE99-E712820B098E}" sibTransId="{DCB85FD8-2265-4D43-B010-2B64083FAC80}"/>
    <dgm:cxn modelId="{09A27C4F-97E9-4B4F-977E-A4A76847DD66}" srcId="{95C6C45A-A1E0-449A-B341-5442BCB8A00B}" destId="{2EEDADDE-F738-409D-BDEC-DC65C6BBBB5D}" srcOrd="3" destOrd="0" parTransId="{562271D0-C3BD-449C-A5C9-4024A59074FA}" sibTransId="{1ACC5699-7B11-40DD-961E-7AF5449EF653}"/>
    <dgm:cxn modelId="{1B2C01F4-C287-4596-AD26-37CBDC40C5D0}" type="presOf" srcId="{760D6556-826E-45D4-BCF7-7B05F73A9915}" destId="{077B968E-9A59-42AA-9696-AEA8CFB3B2B5}" srcOrd="0" destOrd="0" presId="urn:microsoft.com/office/officeart/2011/layout/HexagonRadial"/>
    <dgm:cxn modelId="{A491F9C8-BD19-42EF-B715-E8317E4A7B86}" srcId="{A1B97EC7-2B56-485D-B80F-EFE34515591C}" destId="{95C6C45A-A1E0-449A-B341-5442BCB8A00B}" srcOrd="0" destOrd="0" parTransId="{CC35B451-C24C-43DF-8EF1-52ED4413834B}" sibTransId="{2A739A93-C3D2-423D-A204-0160CDF4D3FB}"/>
    <dgm:cxn modelId="{9B8AE82A-20DE-48CF-A669-3F2361438409}" type="presOf" srcId="{FF240E08-67FD-4BAA-BE94-4FD31AEE037F}" destId="{A02B2E2C-D390-4DA1-A939-710B99FEC812}" srcOrd="0" destOrd="0" presId="urn:microsoft.com/office/officeart/2011/layout/HexagonRadial"/>
    <dgm:cxn modelId="{7C444099-787A-42C9-BF5A-869C90328DD0}" type="presOf" srcId="{A1B97EC7-2B56-485D-B80F-EFE34515591C}" destId="{8910CF4C-16FD-46DE-B3E9-32573B5AC2E8}" srcOrd="0" destOrd="0" presId="urn:microsoft.com/office/officeart/2011/layout/HexagonRadial"/>
    <dgm:cxn modelId="{E2A11591-81AA-444F-AA3B-FA0C7FF385B2}" srcId="{95C6C45A-A1E0-449A-B341-5442BCB8A00B}" destId="{760D6556-826E-45D4-BCF7-7B05F73A9915}" srcOrd="4" destOrd="0" parTransId="{66B6DFEE-B31E-4345-A68B-BA9796FB491F}" sibTransId="{6F14A484-7448-4018-8FF4-54526975AE26}"/>
    <dgm:cxn modelId="{5C1B8655-E5A8-4DD3-B65D-9BB1968E2A7A}" type="presOf" srcId="{A3DAC19F-6EEC-441D-B13A-E8C87096DBED}" destId="{048B62C4-C5E0-4F04-825D-A57F44F5D0FC}" srcOrd="0" destOrd="0" presId="urn:microsoft.com/office/officeart/2011/layout/HexagonRadial"/>
    <dgm:cxn modelId="{F0874935-BB77-4AB8-B928-CE6301BAFD70}" type="presOf" srcId="{2EEDADDE-F738-409D-BDEC-DC65C6BBBB5D}" destId="{EB6D3D06-E4E1-4FE4-82EA-BCA675C4DE52}" srcOrd="0" destOrd="0" presId="urn:microsoft.com/office/officeart/2011/layout/HexagonRadial"/>
    <dgm:cxn modelId="{702D2CA5-EAC4-4B75-8A24-89831C8AD86E}" type="presOf" srcId="{FFA29C7F-052A-4AE6-AA32-53AB82362F51}" destId="{ACEAADD0-430B-4AA1-8E84-276A95189266}" srcOrd="0" destOrd="0" presId="urn:microsoft.com/office/officeart/2011/layout/HexagonRadial"/>
    <dgm:cxn modelId="{3E31833B-307B-4150-8552-DEA07394ABEE}" srcId="{95C6C45A-A1E0-449A-B341-5442BCB8A00B}" destId="{FF240E08-67FD-4BAA-BE94-4FD31AEE037F}" srcOrd="5" destOrd="0" parTransId="{1EADA146-B354-483E-8BC7-01F43125B317}" sibTransId="{FE2543DA-8704-4B47-B6B8-2CCDBB4D9101}"/>
    <dgm:cxn modelId="{C8F79B65-0B4A-4FB7-B64B-8DD4F193C3A0}" type="presParOf" srcId="{8910CF4C-16FD-46DE-B3E9-32573B5AC2E8}" destId="{76F4C406-B243-45D5-A035-708D938873D6}" srcOrd="0" destOrd="0" presId="urn:microsoft.com/office/officeart/2011/layout/HexagonRadial"/>
    <dgm:cxn modelId="{71EC9135-A8BD-411A-8507-B1293B998F09}" type="presParOf" srcId="{8910CF4C-16FD-46DE-B3E9-32573B5AC2E8}" destId="{5E7B181E-769A-4967-8610-6F31159ED94C}" srcOrd="1" destOrd="0" presId="urn:microsoft.com/office/officeart/2011/layout/HexagonRadial"/>
    <dgm:cxn modelId="{574BD6FC-4363-4805-B99F-F243B53CBA70}" type="presParOf" srcId="{5E7B181E-769A-4967-8610-6F31159ED94C}" destId="{69C341AE-D12A-42DD-A74C-38B2EFB97D83}" srcOrd="0" destOrd="0" presId="urn:microsoft.com/office/officeart/2011/layout/HexagonRadial"/>
    <dgm:cxn modelId="{3EE6D4DA-52F7-4DBC-9FC4-549E6F4102E4}" type="presParOf" srcId="{8910CF4C-16FD-46DE-B3E9-32573B5AC2E8}" destId="{048B62C4-C5E0-4F04-825D-A57F44F5D0FC}" srcOrd="2" destOrd="0" presId="urn:microsoft.com/office/officeart/2011/layout/HexagonRadial"/>
    <dgm:cxn modelId="{367FAAC3-D174-48D4-9B3A-AEE72E0C239E}" type="presParOf" srcId="{8910CF4C-16FD-46DE-B3E9-32573B5AC2E8}" destId="{2EEDDBFC-CEEF-4EAD-A783-96851B1D81E3}" srcOrd="3" destOrd="0" presId="urn:microsoft.com/office/officeart/2011/layout/HexagonRadial"/>
    <dgm:cxn modelId="{5A4D4744-7515-4AF6-B0F7-D351E243AC12}" type="presParOf" srcId="{2EEDDBFC-CEEF-4EAD-A783-96851B1D81E3}" destId="{9A47E1C3-D415-4EC1-8E1C-5890947C6A4A}" srcOrd="0" destOrd="0" presId="urn:microsoft.com/office/officeart/2011/layout/HexagonRadial"/>
    <dgm:cxn modelId="{E5834223-9C42-4D55-ABE2-04241B652614}" type="presParOf" srcId="{8910CF4C-16FD-46DE-B3E9-32573B5AC2E8}" destId="{DE060A9B-4C62-422C-9039-4640B39F73BA}" srcOrd="4" destOrd="0" presId="urn:microsoft.com/office/officeart/2011/layout/HexagonRadial"/>
    <dgm:cxn modelId="{C5F00803-7F96-4E8F-B74E-291306AC604A}" type="presParOf" srcId="{8910CF4C-16FD-46DE-B3E9-32573B5AC2E8}" destId="{DF0C44B2-BA93-433B-8AA8-22143E7847E4}" srcOrd="5" destOrd="0" presId="urn:microsoft.com/office/officeart/2011/layout/HexagonRadial"/>
    <dgm:cxn modelId="{C673312E-B5A5-482D-97A7-D2CD73F21A0F}" type="presParOf" srcId="{DF0C44B2-BA93-433B-8AA8-22143E7847E4}" destId="{A7035D94-58E1-46F7-B519-44128CDEE445}" srcOrd="0" destOrd="0" presId="urn:microsoft.com/office/officeart/2011/layout/HexagonRadial"/>
    <dgm:cxn modelId="{786AD177-25C8-4919-8F24-364023590601}" type="presParOf" srcId="{8910CF4C-16FD-46DE-B3E9-32573B5AC2E8}" destId="{ACEAADD0-430B-4AA1-8E84-276A95189266}" srcOrd="6" destOrd="0" presId="urn:microsoft.com/office/officeart/2011/layout/HexagonRadial"/>
    <dgm:cxn modelId="{840369F7-E5AD-4571-90E9-43ACC4E2AF8D}" type="presParOf" srcId="{8910CF4C-16FD-46DE-B3E9-32573B5AC2E8}" destId="{07ABE015-FF2D-49EB-BB32-3F51D9F96F8F}" srcOrd="7" destOrd="0" presId="urn:microsoft.com/office/officeart/2011/layout/HexagonRadial"/>
    <dgm:cxn modelId="{56D985C2-A6BD-466C-84F7-878E0EFC0431}" type="presParOf" srcId="{07ABE015-FF2D-49EB-BB32-3F51D9F96F8F}" destId="{7AB26938-5BB0-4170-ADC4-8D633522D821}" srcOrd="0" destOrd="0" presId="urn:microsoft.com/office/officeart/2011/layout/HexagonRadial"/>
    <dgm:cxn modelId="{07A65827-4451-4BCB-A666-6635BDA20AC3}" type="presParOf" srcId="{8910CF4C-16FD-46DE-B3E9-32573B5AC2E8}" destId="{EB6D3D06-E4E1-4FE4-82EA-BCA675C4DE52}" srcOrd="8" destOrd="0" presId="urn:microsoft.com/office/officeart/2011/layout/HexagonRadial"/>
    <dgm:cxn modelId="{38FD0FBA-D703-4AA7-A138-9E7C729B027B}" type="presParOf" srcId="{8910CF4C-16FD-46DE-B3E9-32573B5AC2E8}" destId="{65BDC7A1-BA44-4417-A5F1-404847EB0049}" srcOrd="9" destOrd="0" presId="urn:microsoft.com/office/officeart/2011/layout/HexagonRadial"/>
    <dgm:cxn modelId="{58F8295D-C6B9-426A-ACEA-A7FFDEB647C4}" type="presParOf" srcId="{65BDC7A1-BA44-4417-A5F1-404847EB0049}" destId="{52D72B27-F04D-4045-9310-2A9D4A81C3FF}" srcOrd="0" destOrd="0" presId="urn:microsoft.com/office/officeart/2011/layout/HexagonRadial"/>
    <dgm:cxn modelId="{BA9F6B75-B186-47E3-A5CA-0433904CC61E}" type="presParOf" srcId="{8910CF4C-16FD-46DE-B3E9-32573B5AC2E8}" destId="{077B968E-9A59-42AA-9696-AEA8CFB3B2B5}" srcOrd="10" destOrd="0" presId="urn:microsoft.com/office/officeart/2011/layout/HexagonRadial"/>
    <dgm:cxn modelId="{BBD34D0B-4033-45F9-BB5C-37537546CEEA}" type="presParOf" srcId="{8910CF4C-16FD-46DE-B3E9-32573B5AC2E8}" destId="{381E4911-2531-4B58-BD9F-7548A0CA80A9}" srcOrd="11" destOrd="0" presId="urn:microsoft.com/office/officeart/2011/layout/HexagonRadial"/>
    <dgm:cxn modelId="{DF6D72CD-9ADE-4840-8093-A9638AA69A43}" type="presParOf" srcId="{381E4911-2531-4B58-BD9F-7548A0CA80A9}" destId="{FBF1479A-F9E5-41C0-8D9D-1E9A67C54DC7}" srcOrd="0" destOrd="0" presId="urn:microsoft.com/office/officeart/2011/layout/HexagonRadial"/>
    <dgm:cxn modelId="{9A8A2059-60FA-45F4-B63E-28907E91F183}" type="presParOf" srcId="{8910CF4C-16FD-46DE-B3E9-32573B5AC2E8}" destId="{A02B2E2C-D390-4DA1-A939-710B99FEC812}"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8282D2-F6C0-42CE-9920-06995DF18761}" type="doc">
      <dgm:prSet loTypeId="urn:microsoft.com/office/officeart/2005/8/layout/venn1" loCatId="relationship" qsTypeId="urn:microsoft.com/office/officeart/2005/8/quickstyle/3d1" qsCatId="3D" csTypeId="urn:microsoft.com/office/officeart/2005/8/colors/colorful5" csCatId="colorful" phldr="1"/>
      <dgm:spPr/>
    </dgm:pt>
    <dgm:pt modelId="{B0A0D857-D7F5-497B-BA76-6EF89E0A7C11}">
      <dgm:prSet phldrT="[Text]"/>
      <dgm:spPr/>
      <dgm:t>
        <a:bodyPr/>
        <a:lstStyle/>
        <a:p>
          <a:r>
            <a:rPr lang="en-US" dirty="0" smtClean="0"/>
            <a:t>Explain what happened to the shopper</a:t>
          </a:r>
          <a:endParaRPr lang="en-US" dirty="0"/>
        </a:p>
      </dgm:t>
    </dgm:pt>
    <dgm:pt modelId="{1B959A90-2C34-45B3-8A62-73DBB6C17402}" type="parTrans" cxnId="{BC5AC7CE-EDA1-442E-95E9-E19ADDD5EC62}">
      <dgm:prSet/>
      <dgm:spPr/>
      <dgm:t>
        <a:bodyPr/>
        <a:lstStyle/>
        <a:p>
          <a:endParaRPr lang="en-US"/>
        </a:p>
      </dgm:t>
    </dgm:pt>
    <dgm:pt modelId="{944B3D88-56E4-4B68-8F00-62488AB193B5}" type="sibTrans" cxnId="{BC5AC7CE-EDA1-442E-95E9-E19ADDD5EC62}">
      <dgm:prSet/>
      <dgm:spPr/>
      <dgm:t>
        <a:bodyPr/>
        <a:lstStyle/>
        <a:p>
          <a:endParaRPr lang="en-US"/>
        </a:p>
      </dgm:t>
    </dgm:pt>
    <dgm:pt modelId="{066F46CB-72A9-4B9E-8EC9-5451D806B0CC}">
      <dgm:prSet phldrT="[Text]"/>
      <dgm:spPr/>
      <dgm:t>
        <a:bodyPr/>
        <a:lstStyle/>
        <a:p>
          <a:r>
            <a:rPr lang="en-US" dirty="0" smtClean="0"/>
            <a:t>Fix the problem in TWIST</a:t>
          </a:r>
          <a:endParaRPr lang="en-US" dirty="0"/>
        </a:p>
      </dgm:t>
    </dgm:pt>
    <dgm:pt modelId="{41FCF479-04D7-4763-AACC-113B14169F4E}" type="parTrans" cxnId="{7723EC31-1D2B-4570-8122-7967D0B869E8}">
      <dgm:prSet/>
      <dgm:spPr/>
      <dgm:t>
        <a:bodyPr/>
        <a:lstStyle/>
        <a:p>
          <a:endParaRPr lang="en-US"/>
        </a:p>
      </dgm:t>
    </dgm:pt>
    <dgm:pt modelId="{369B254D-C40A-48FE-9A31-C541603A5E04}" type="sibTrans" cxnId="{7723EC31-1D2B-4570-8122-7967D0B869E8}">
      <dgm:prSet/>
      <dgm:spPr/>
      <dgm:t>
        <a:bodyPr/>
        <a:lstStyle/>
        <a:p>
          <a:endParaRPr lang="en-US"/>
        </a:p>
      </dgm:t>
    </dgm:pt>
    <dgm:pt modelId="{EB6FB6F5-E8BF-45A3-B034-210C78439536}">
      <dgm:prSet phldrT="[Text]"/>
      <dgm:spPr/>
      <dgm:t>
        <a:bodyPr/>
        <a:lstStyle/>
        <a:p>
          <a:r>
            <a:rPr lang="en-US" dirty="0" smtClean="0"/>
            <a:t>Write a complaint in TWIST</a:t>
          </a:r>
          <a:endParaRPr lang="en-US" dirty="0"/>
        </a:p>
      </dgm:t>
    </dgm:pt>
    <dgm:pt modelId="{70D605DE-700D-4B55-96EC-5F59FF444EC4}" type="parTrans" cxnId="{7BFBC718-2F1C-4716-B8B1-F6968031FE47}">
      <dgm:prSet/>
      <dgm:spPr/>
      <dgm:t>
        <a:bodyPr/>
        <a:lstStyle/>
        <a:p>
          <a:endParaRPr lang="en-US"/>
        </a:p>
      </dgm:t>
    </dgm:pt>
    <dgm:pt modelId="{A9B57DB6-1AF1-4EBE-BDC4-006AF7602EBC}" type="sibTrans" cxnId="{7BFBC718-2F1C-4716-B8B1-F6968031FE47}">
      <dgm:prSet/>
      <dgm:spPr/>
      <dgm:t>
        <a:bodyPr/>
        <a:lstStyle/>
        <a:p>
          <a:endParaRPr lang="en-US"/>
        </a:p>
      </dgm:t>
    </dgm:pt>
    <dgm:pt modelId="{298AE7BD-2A4E-40FA-B35A-471B2118018F}" type="pres">
      <dgm:prSet presAssocID="{A58282D2-F6C0-42CE-9920-06995DF18761}" presName="compositeShape" presStyleCnt="0">
        <dgm:presLayoutVars>
          <dgm:chMax val="7"/>
          <dgm:dir/>
          <dgm:resizeHandles val="exact"/>
        </dgm:presLayoutVars>
      </dgm:prSet>
      <dgm:spPr/>
    </dgm:pt>
    <dgm:pt modelId="{19CF0746-F54E-414F-8886-71736B3CF514}" type="pres">
      <dgm:prSet presAssocID="{B0A0D857-D7F5-497B-BA76-6EF89E0A7C11}" presName="circ1" presStyleLbl="vennNode1" presStyleIdx="0" presStyleCnt="3"/>
      <dgm:spPr/>
      <dgm:t>
        <a:bodyPr/>
        <a:lstStyle/>
        <a:p>
          <a:endParaRPr lang="en-US"/>
        </a:p>
      </dgm:t>
    </dgm:pt>
    <dgm:pt modelId="{5DD04DC8-5AA5-49E2-BC19-6A74C261EEA1}" type="pres">
      <dgm:prSet presAssocID="{B0A0D857-D7F5-497B-BA76-6EF89E0A7C11}" presName="circ1Tx" presStyleLbl="revTx" presStyleIdx="0" presStyleCnt="0">
        <dgm:presLayoutVars>
          <dgm:chMax val="0"/>
          <dgm:chPref val="0"/>
          <dgm:bulletEnabled val="1"/>
        </dgm:presLayoutVars>
      </dgm:prSet>
      <dgm:spPr/>
      <dgm:t>
        <a:bodyPr/>
        <a:lstStyle/>
        <a:p>
          <a:endParaRPr lang="en-US"/>
        </a:p>
      </dgm:t>
    </dgm:pt>
    <dgm:pt modelId="{35301F74-8C78-4A47-860E-0241E4F7F6EA}" type="pres">
      <dgm:prSet presAssocID="{066F46CB-72A9-4B9E-8EC9-5451D806B0CC}" presName="circ2" presStyleLbl="vennNode1" presStyleIdx="1" presStyleCnt="3"/>
      <dgm:spPr/>
      <dgm:t>
        <a:bodyPr/>
        <a:lstStyle/>
        <a:p>
          <a:endParaRPr lang="en-US"/>
        </a:p>
      </dgm:t>
    </dgm:pt>
    <dgm:pt modelId="{AFE9178E-84DF-428E-BE97-E6C700840EA9}" type="pres">
      <dgm:prSet presAssocID="{066F46CB-72A9-4B9E-8EC9-5451D806B0CC}" presName="circ2Tx" presStyleLbl="revTx" presStyleIdx="0" presStyleCnt="0">
        <dgm:presLayoutVars>
          <dgm:chMax val="0"/>
          <dgm:chPref val="0"/>
          <dgm:bulletEnabled val="1"/>
        </dgm:presLayoutVars>
      </dgm:prSet>
      <dgm:spPr/>
      <dgm:t>
        <a:bodyPr/>
        <a:lstStyle/>
        <a:p>
          <a:endParaRPr lang="en-US"/>
        </a:p>
      </dgm:t>
    </dgm:pt>
    <dgm:pt modelId="{41A3D569-7AE5-45E8-BD78-859956F8E4A4}" type="pres">
      <dgm:prSet presAssocID="{EB6FB6F5-E8BF-45A3-B034-210C78439536}" presName="circ3" presStyleLbl="vennNode1" presStyleIdx="2" presStyleCnt="3"/>
      <dgm:spPr/>
      <dgm:t>
        <a:bodyPr/>
        <a:lstStyle/>
        <a:p>
          <a:endParaRPr lang="en-US"/>
        </a:p>
      </dgm:t>
    </dgm:pt>
    <dgm:pt modelId="{D43F72C6-C031-46B4-9F9E-B17EB7AFF5BF}" type="pres">
      <dgm:prSet presAssocID="{EB6FB6F5-E8BF-45A3-B034-210C78439536}" presName="circ3Tx" presStyleLbl="revTx" presStyleIdx="0" presStyleCnt="0">
        <dgm:presLayoutVars>
          <dgm:chMax val="0"/>
          <dgm:chPref val="0"/>
          <dgm:bulletEnabled val="1"/>
        </dgm:presLayoutVars>
      </dgm:prSet>
      <dgm:spPr/>
      <dgm:t>
        <a:bodyPr/>
        <a:lstStyle/>
        <a:p>
          <a:endParaRPr lang="en-US"/>
        </a:p>
      </dgm:t>
    </dgm:pt>
  </dgm:ptLst>
  <dgm:cxnLst>
    <dgm:cxn modelId="{0B68A35A-2F4B-48D7-85A2-4F4F579805D5}" type="presOf" srcId="{EB6FB6F5-E8BF-45A3-B034-210C78439536}" destId="{D43F72C6-C031-46B4-9F9E-B17EB7AFF5BF}" srcOrd="1" destOrd="0" presId="urn:microsoft.com/office/officeart/2005/8/layout/venn1"/>
    <dgm:cxn modelId="{7723EC31-1D2B-4570-8122-7967D0B869E8}" srcId="{A58282D2-F6C0-42CE-9920-06995DF18761}" destId="{066F46CB-72A9-4B9E-8EC9-5451D806B0CC}" srcOrd="1" destOrd="0" parTransId="{41FCF479-04D7-4763-AACC-113B14169F4E}" sibTransId="{369B254D-C40A-48FE-9A31-C541603A5E04}"/>
    <dgm:cxn modelId="{E66334BA-4588-485B-83E3-243B2D685AF7}" type="presOf" srcId="{EB6FB6F5-E8BF-45A3-B034-210C78439536}" destId="{41A3D569-7AE5-45E8-BD78-859956F8E4A4}" srcOrd="0" destOrd="0" presId="urn:microsoft.com/office/officeart/2005/8/layout/venn1"/>
    <dgm:cxn modelId="{E85A22A2-EE39-4E2D-ACDB-407B987B2700}" type="presOf" srcId="{066F46CB-72A9-4B9E-8EC9-5451D806B0CC}" destId="{AFE9178E-84DF-428E-BE97-E6C700840EA9}" srcOrd="1" destOrd="0" presId="urn:microsoft.com/office/officeart/2005/8/layout/venn1"/>
    <dgm:cxn modelId="{0E4A517F-2054-4994-B13C-E43B95400406}" type="presOf" srcId="{A58282D2-F6C0-42CE-9920-06995DF18761}" destId="{298AE7BD-2A4E-40FA-B35A-471B2118018F}" srcOrd="0" destOrd="0" presId="urn:microsoft.com/office/officeart/2005/8/layout/venn1"/>
    <dgm:cxn modelId="{834AE092-5E05-4B06-8877-E8F5598C59CD}" type="presOf" srcId="{B0A0D857-D7F5-497B-BA76-6EF89E0A7C11}" destId="{5DD04DC8-5AA5-49E2-BC19-6A74C261EEA1}" srcOrd="1" destOrd="0" presId="urn:microsoft.com/office/officeart/2005/8/layout/venn1"/>
    <dgm:cxn modelId="{5119EB69-8B22-4336-A3FF-2C25EA9FF58E}" type="presOf" srcId="{066F46CB-72A9-4B9E-8EC9-5451D806B0CC}" destId="{35301F74-8C78-4A47-860E-0241E4F7F6EA}" srcOrd="0" destOrd="0" presId="urn:microsoft.com/office/officeart/2005/8/layout/venn1"/>
    <dgm:cxn modelId="{7BFBC718-2F1C-4716-B8B1-F6968031FE47}" srcId="{A58282D2-F6C0-42CE-9920-06995DF18761}" destId="{EB6FB6F5-E8BF-45A3-B034-210C78439536}" srcOrd="2" destOrd="0" parTransId="{70D605DE-700D-4B55-96EC-5F59FF444EC4}" sibTransId="{A9B57DB6-1AF1-4EBE-BDC4-006AF7602EBC}"/>
    <dgm:cxn modelId="{BC5AC7CE-EDA1-442E-95E9-E19ADDD5EC62}" srcId="{A58282D2-F6C0-42CE-9920-06995DF18761}" destId="{B0A0D857-D7F5-497B-BA76-6EF89E0A7C11}" srcOrd="0" destOrd="0" parTransId="{1B959A90-2C34-45B3-8A62-73DBB6C17402}" sibTransId="{944B3D88-56E4-4B68-8F00-62488AB193B5}"/>
    <dgm:cxn modelId="{61E254FE-735A-4DA9-BF4A-2058DBDA46B4}" type="presOf" srcId="{B0A0D857-D7F5-497B-BA76-6EF89E0A7C11}" destId="{19CF0746-F54E-414F-8886-71736B3CF514}" srcOrd="0" destOrd="0" presId="urn:microsoft.com/office/officeart/2005/8/layout/venn1"/>
    <dgm:cxn modelId="{9F2767AB-6D6E-49CF-8DFD-D9A5BBC0C305}" type="presParOf" srcId="{298AE7BD-2A4E-40FA-B35A-471B2118018F}" destId="{19CF0746-F54E-414F-8886-71736B3CF514}" srcOrd="0" destOrd="0" presId="urn:microsoft.com/office/officeart/2005/8/layout/venn1"/>
    <dgm:cxn modelId="{0A3CA708-5E22-4BF2-A856-37594062798D}" type="presParOf" srcId="{298AE7BD-2A4E-40FA-B35A-471B2118018F}" destId="{5DD04DC8-5AA5-49E2-BC19-6A74C261EEA1}" srcOrd="1" destOrd="0" presId="urn:microsoft.com/office/officeart/2005/8/layout/venn1"/>
    <dgm:cxn modelId="{0ACE330A-0897-4FBE-9D68-BA9BDC6DF3E2}" type="presParOf" srcId="{298AE7BD-2A4E-40FA-B35A-471B2118018F}" destId="{35301F74-8C78-4A47-860E-0241E4F7F6EA}" srcOrd="2" destOrd="0" presId="urn:microsoft.com/office/officeart/2005/8/layout/venn1"/>
    <dgm:cxn modelId="{94D5A820-1088-4B27-B10A-C68DABADF0B6}" type="presParOf" srcId="{298AE7BD-2A4E-40FA-B35A-471B2118018F}" destId="{AFE9178E-84DF-428E-BE97-E6C700840EA9}" srcOrd="3" destOrd="0" presId="urn:microsoft.com/office/officeart/2005/8/layout/venn1"/>
    <dgm:cxn modelId="{7BCBB305-C8F2-4ED7-9DF0-5BD185B0DA0F}" type="presParOf" srcId="{298AE7BD-2A4E-40FA-B35A-471B2118018F}" destId="{41A3D569-7AE5-45E8-BD78-859956F8E4A4}" srcOrd="4" destOrd="0" presId="urn:microsoft.com/office/officeart/2005/8/layout/venn1"/>
    <dgm:cxn modelId="{FE4053D6-0DF9-42F1-841C-B589751161C2}" type="presParOf" srcId="{298AE7BD-2A4E-40FA-B35A-471B2118018F}" destId="{D43F72C6-C031-46B4-9F9E-B17EB7AFF5BF}"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F4C406-B243-45D5-A035-708D938873D6}">
      <dsp:nvSpPr>
        <dsp:cNvPr id="0" name=""/>
        <dsp:cNvSpPr/>
      </dsp:nvSpPr>
      <dsp:spPr>
        <a:xfrm>
          <a:off x="2625830" y="1815735"/>
          <a:ext cx="2307878" cy="1996408"/>
        </a:xfrm>
        <a:prstGeom prst="hexagon">
          <a:avLst>
            <a:gd name="adj" fmla="val 28570"/>
            <a:gd name="vf" fmla="val 11547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Critical thinking</a:t>
          </a:r>
          <a:endParaRPr lang="en-US" sz="1800" b="1" kern="1200" dirty="0">
            <a:solidFill>
              <a:schemeClr val="tx1"/>
            </a:solidFill>
          </a:endParaRPr>
        </a:p>
      </dsp:txBody>
      <dsp:txXfrm>
        <a:off x="3008278" y="2146568"/>
        <a:ext cx="1542982" cy="1334742"/>
      </dsp:txXfrm>
    </dsp:sp>
    <dsp:sp modelId="{9A47E1C3-D415-4EC1-8E1C-5890947C6A4A}">
      <dsp:nvSpPr>
        <dsp:cNvPr id="0" name=""/>
        <dsp:cNvSpPr/>
      </dsp:nvSpPr>
      <dsp:spPr>
        <a:xfrm>
          <a:off x="4071005" y="860588"/>
          <a:ext cx="870755" cy="750271"/>
        </a:xfrm>
        <a:prstGeom prst="hexagon">
          <a:avLst>
            <a:gd name="adj" fmla="val 28900"/>
            <a:gd name="vf" fmla="val 115470"/>
          </a:avLst>
        </a:prstGeom>
        <a:gradFill rotWithShape="0">
          <a:gsLst>
            <a:gs pos="0">
              <a:schemeClr val="accent5">
                <a:tint val="40000"/>
                <a:hueOff val="0"/>
                <a:satOff val="0"/>
                <a:lumOff val="0"/>
                <a:alphaOff val="0"/>
                <a:satMod val="103000"/>
                <a:lumMod val="102000"/>
                <a:tint val="94000"/>
              </a:schemeClr>
            </a:gs>
            <a:gs pos="50000">
              <a:schemeClr val="accent5">
                <a:tint val="40000"/>
                <a:hueOff val="0"/>
                <a:satOff val="0"/>
                <a:lumOff val="0"/>
                <a:alphaOff val="0"/>
                <a:satMod val="110000"/>
                <a:lumMod val="100000"/>
                <a:shade val="100000"/>
              </a:schemeClr>
            </a:gs>
            <a:gs pos="100000">
              <a:schemeClr val="accent5">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048B62C4-C5E0-4F04-825D-A57F44F5D0FC}">
      <dsp:nvSpPr>
        <dsp:cNvPr id="0" name=""/>
        <dsp:cNvSpPr/>
      </dsp:nvSpPr>
      <dsp:spPr>
        <a:xfrm>
          <a:off x="2838419" y="0"/>
          <a:ext cx="1891290" cy="1636188"/>
        </a:xfrm>
        <a:prstGeom prst="hexagon">
          <a:avLst>
            <a:gd name="adj" fmla="val 28570"/>
            <a:gd name="vf" fmla="val 11547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1. Ask for and listen to details</a:t>
          </a:r>
          <a:endParaRPr lang="en-US" sz="1800" kern="1200" dirty="0"/>
        </a:p>
      </dsp:txBody>
      <dsp:txXfrm>
        <a:off x="3151846" y="271151"/>
        <a:ext cx="1264436" cy="1093886"/>
      </dsp:txXfrm>
    </dsp:sp>
    <dsp:sp modelId="{A7035D94-58E1-46F7-B519-44128CDEE445}">
      <dsp:nvSpPr>
        <dsp:cNvPr id="0" name=""/>
        <dsp:cNvSpPr/>
      </dsp:nvSpPr>
      <dsp:spPr>
        <a:xfrm>
          <a:off x="5087245" y="2263196"/>
          <a:ext cx="870755" cy="750271"/>
        </a:xfrm>
        <a:prstGeom prst="hexagon">
          <a:avLst>
            <a:gd name="adj" fmla="val 28900"/>
            <a:gd name="vf" fmla="val 115470"/>
          </a:avLst>
        </a:prstGeom>
        <a:gradFill rotWithShape="0">
          <a:gsLst>
            <a:gs pos="0">
              <a:schemeClr val="accent5">
                <a:tint val="40000"/>
                <a:hueOff val="0"/>
                <a:satOff val="0"/>
                <a:lumOff val="0"/>
                <a:alphaOff val="0"/>
                <a:satMod val="103000"/>
                <a:lumMod val="102000"/>
                <a:tint val="94000"/>
              </a:schemeClr>
            </a:gs>
            <a:gs pos="50000">
              <a:schemeClr val="accent5">
                <a:tint val="40000"/>
                <a:hueOff val="0"/>
                <a:satOff val="0"/>
                <a:lumOff val="0"/>
                <a:alphaOff val="0"/>
                <a:satMod val="110000"/>
                <a:lumMod val="100000"/>
                <a:shade val="100000"/>
              </a:schemeClr>
            </a:gs>
            <a:gs pos="100000">
              <a:schemeClr val="accent5">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DE060A9B-4C62-422C-9039-4640B39F73BA}">
      <dsp:nvSpPr>
        <dsp:cNvPr id="0" name=""/>
        <dsp:cNvSpPr/>
      </dsp:nvSpPr>
      <dsp:spPr>
        <a:xfrm>
          <a:off x="4572951" y="1006365"/>
          <a:ext cx="1891290" cy="1636188"/>
        </a:xfrm>
        <a:prstGeom prst="hexagon">
          <a:avLst>
            <a:gd name="adj" fmla="val 28570"/>
            <a:gd name="vf" fmla="val 115470"/>
          </a:avLst>
        </a:prstGeom>
        <a:gradFill rotWithShape="0">
          <a:gsLst>
            <a:gs pos="0">
              <a:schemeClr val="accent5">
                <a:hueOff val="-1470669"/>
                <a:satOff val="-2046"/>
                <a:lumOff val="-784"/>
                <a:alphaOff val="0"/>
                <a:satMod val="103000"/>
                <a:lumMod val="102000"/>
                <a:tint val="94000"/>
              </a:schemeClr>
            </a:gs>
            <a:gs pos="50000">
              <a:schemeClr val="accent5">
                <a:hueOff val="-1470669"/>
                <a:satOff val="-2046"/>
                <a:lumOff val="-784"/>
                <a:alphaOff val="0"/>
                <a:satMod val="110000"/>
                <a:lumMod val="100000"/>
                <a:shade val="100000"/>
              </a:schemeClr>
            </a:gs>
            <a:gs pos="100000">
              <a:schemeClr val="accent5">
                <a:hueOff val="-1470669"/>
                <a:satOff val="-2046"/>
                <a:lumOff val="-78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2. Research facts in TWIST or WIC Direct</a:t>
          </a:r>
          <a:endParaRPr lang="en-US" sz="1800" kern="1200" dirty="0"/>
        </a:p>
      </dsp:txBody>
      <dsp:txXfrm>
        <a:off x="4886378" y="1277516"/>
        <a:ext cx="1264436" cy="1093886"/>
      </dsp:txXfrm>
    </dsp:sp>
    <dsp:sp modelId="{7AB26938-5BB0-4170-ADC4-8D633522D821}">
      <dsp:nvSpPr>
        <dsp:cNvPr id="0" name=""/>
        <dsp:cNvSpPr/>
      </dsp:nvSpPr>
      <dsp:spPr>
        <a:xfrm>
          <a:off x="4381299" y="3846477"/>
          <a:ext cx="870755" cy="750271"/>
        </a:xfrm>
        <a:prstGeom prst="hexagon">
          <a:avLst>
            <a:gd name="adj" fmla="val 28900"/>
            <a:gd name="vf" fmla="val 115470"/>
          </a:avLst>
        </a:prstGeom>
        <a:gradFill rotWithShape="0">
          <a:gsLst>
            <a:gs pos="0">
              <a:schemeClr val="accent5">
                <a:tint val="40000"/>
                <a:hueOff val="0"/>
                <a:satOff val="0"/>
                <a:lumOff val="0"/>
                <a:alphaOff val="0"/>
                <a:satMod val="103000"/>
                <a:lumMod val="102000"/>
                <a:tint val="94000"/>
              </a:schemeClr>
            </a:gs>
            <a:gs pos="50000">
              <a:schemeClr val="accent5">
                <a:tint val="40000"/>
                <a:hueOff val="0"/>
                <a:satOff val="0"/>
                <a:lumOff val="0"/>
                <a:alphaOff val="0"/>
                <a:satMod val="110000"/>
                <a:lumMod val="100000"/>
                <a:shade val="100000"/>
              </a:schemeClr>
            </a:gs>
            <a:gs pos="100000">
              <a:schemeClr val="accent5">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ACEAADD0-430B-4AA1-8E84-276A95189266}">
      <dsp:nvSpPr>
        <dsp:cNvPr id="0" name=""/>
        <dsp:cNvSpPr/>
      </dsp:nvSpPr>
      <dsp:spPr>
        <a:xfrm>
          <a:off x="4572951" y="2984762"/>
          <a:ext cx="1891290" cy="1636188"/>
        </a:xfrm>
        <a:prstGeom prst="hexagon">
          <a:avLst>
            <a:gd name="adj" fmla="val 28570"/>
            <a:gd name="vf" fmla="val 115470"/>
          </a:avLst>
        </a:prstGeom>
        <a:gradFill rotWithShape="0">
          <a:gsLst>
            <a:gs pos="0">
              <a:schemeClr val="accent5">
                <a:hueOff val="-2941338"/>
                <a:satOff val="-4091"/>
                <a:lumOff val="-1569"/>
                <a:alphaOff val="0"/>
                <a:satMod val="103000"/>
                <a:lumMod val="102000"/>
                <a:tint val="94000"/>
              </a:schemeClr>
            </a:gs>
            <a:gs pos="50000">
              <a:schemeClr val="accent5">
                <a:hueOff val="-2941338"/>
                <a:satOff val="-4091"/>
                <a:lumOff val="-1569"/>
                <a:alphaOff val="0"/>
                <a:satMod val="110000"/>
                <a:lumMod val="100000"/>
                <a:shade val="100000"/>
              </a:schemeClr>
            </a:gs>
            <a:gs pos="100000">
              <a:schemeClr val="accent5">
                <a:hueOff val="-2941338"/>
                <a:satOff val="-4091"/>
                <a:lumOff val="-1569"/>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3. Consider what might have happened</a:t>
          </a:r>
          <a:endParaRPr lang="en-US" sz="1800" kern="1200" dirty="0"/>
        </a:p>
      </dsp:txBody>
      <dsp:txXfrm>
        <a:off x="4886378" y="3255913"/>
        <a:ext cx="1264436" cy="1093886"/>
      </dsp:txXfrm>
    </dsp:sp>
    <dsp:sp modelId="{52D72B27-F04D-4045-9310-2A9D4A81C3FF}">
      <dsp:nvSpPr>
        <dsp:cNvPr id="0" name=""/>
        <dsp:cNvSpPr/>
      </dsp:nvSpPr>
      <dsp:spPr>
        <a:xfrm>
          <a:off x="2630125" y="4010827"/>
          <a:ext cx="870755" cy="750271"/>
        </a:xfrm>
        <a:prstGeom prst="hexagon">
          <a:avLst>
            <a:gd name="adj" fmla="val 28900"/>
            <a:gd name="vf" fmla="val 115470"/>
          </a:avLst>
        </a:prstGeom>
        <a:gradFill rotWithShape="0">
          <a:gsLst>
            <a:gs pos="0">
              <a:schemeClr val="accent5">
                <a:tint val="40000"/>
                <a:hueOff val="0"/>
                <a:satOff val="0"/>
                <a:lumOff val="0"/>
                <a:alphaOff val="0"/>
                <a:satMod val="103000"/>
                <a:lumMod val="102000"/>
                <a:tint val="94000"/>
              </a:schemeClr>
            </a:gs>
            <a:gs pos="50000">
              <a:schemeClr val="accent5">
                <a:tint val="40000"/>
                <a:hueOff val="0"/>
                <a:satOff val="0"/>
                <a:lumOff val="0"/>
                <a:alphaOff val="0"/>
                <a:satMod val="110000"/>
                <a:lumMod val="100000"/>
                <a:shade val="100000"/>
              </a:schemeClr>
            </a:gs>
            <a:gs pos="100000">
              <a:schemeClr val="accent5">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EB6D3D06-E4E1-4FE4-82EA-BCA675C4DE52}">
      <dsp:nvSpPr>
        <dsp:cNvPr id="0" name=""/>
        <dsp:cNvSpPr/>
      </dsp:nvSpPr>
      <dsp:spPr>
        <a:xfrm>
          <a:off x="2838419" y="3992253"/>
          <a:ext cx="1891290" cy="1636188"/>
        </a:xfrm>
        <a:prstGeom prst="hexagon">
          <a:avLst>
            <a:gd name="adj" fmla="val 28570"/>
            <a:gd name="vf" fmla="val 115470"/>
          </a:avLst>
        </a:prstGeom>
        <a:gradFill rotWithShape="0">
          <a:gsLst>
            <a:gs pos="0">
              <a:schemeClr val="accent5">
                <a:hueOff val="-4412007"/>
                <a:satOff val="-6137"/>
                <a:lumOff val="-2353"/>
                <a:alphaOff val="0"/>
                <a:satMod val="103000"/>
                <a:lumMod val="102000"/>
                <a:tint val="94000"/>
              </a:schemeClr>
            </a:gs>
            <a:gs pos="50000">
              <a:schemeClr val="accent5">
                <a:hueOff val="-4412007"/>
                <a:satOff val="-6137"/>
                <a:lumOff val="-2353"/>
                <a:alphaOff val="0"/>
                <a:satMod val="110000"/>
                <a:lumMod val="100000"/>
                <a:shade val="100000"/>
              </a:schemeClr>
            </a:gs>
            <a:gs pos="100000">
              <a:schemeClr val="accent5">
                <a:hueOff val="-4412007"/>
                <a:satOff val="-6137"/>
                <a:lumOff val="-235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4. Review available options for action</a:t>
          </a:r>
          <a:endParaRPr lang="en-US" sz="1800" kern="1200" dirty="0"/>
        </a:p>
      </dsp:txBody>
      <dsp:txXfrm>
        <a:off x="3151846" y="4263404"/>
        <a:ext cx="1264436" cy="1093886"/>
      </dsp:txXfrm>
    </dsp:sp>
    <dsp:sp modelId="{FBF1479A-F9E5-41C0-8D9D-1E9A67C54DC7}">
      <dsp:nvSpPr>
        <dsp:cNvPr id="0" name=""/>
        <dsp:cNvSpPr/>
      </dsp:nvSpPr>
      <dsp:spPr>
        <a:xfrm>
          <a:off x="1597243" y="2608782"/>
          <a:ext cx="870755" cy="750271"/>
        </a:xfrm>
        <a:prstGeom prst="hexagon">
          <a:avLst>
            <a:gd name="adj" fmla="val 28900"/>
            <a:gd name="vf" fmla="val 115470"/>
          </a:avLst>
        </a:prstGeom>
        <a:gradFill rotWithShape="0">
          <a:gsLst>
            <a:gs pos="0">
              <a:schemeClr val="accent5">
                <a:tint val="40000"/>
                <a:hueOff val="0"/>
                <a:satOff val="0"/>
                <a:lumOff val="0"/>
                <a:alphaOff val="0"/>
                <a:satMod val="103000"/>
                <a:lumMod val="102000"/>
                <a:tint val="94000"/>
              </a:schemeClr>
            </a:gs>
            <a:gs pos="50000">
              <a:schemeClr val="accent5">
                <a:tint val="40000"/>
                <a:hueOff val="0"/>
                <a:satOff val="0"/>
                <a:lumOff val="0"/>
                <a:alphaOff val="0"/>
                <a:satMod val="110000"/>
                <a:lumMod val="100000"/>
                <a:shade val="100000"/>
              </a:schemeClr>
            </a:gs>
            <a:gs pos="100000">
              <a:schemeClr val="accent5">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077B968E-9A59-42AA-9696-AEA8CFB3B2B5}">
      <dsp:nvSpPr>
        <dsp:cNvPr id="0" name=""/>
        <dsp:cNvSpPr/>
      </dsp:nvSpPr>
      <dsp:spPr>
        <a:xfrm>
          <a:off x="1095834" y="2985888"/>
          <a:ext cx="1891290" cy="1636188"/>
        </a:xfrm>
        <a:prstGeom prst="hexagon">
          <a:avLst>
            <a:gd name="adj" fmla="val 28570"/>
            <a:gd name="vf" fmla="val 115470"/>
          </a:avLst>
        </a:prstGeom>
        <a:gradFill rotWithShape="0">
          <a:gsLst>
            <a:gs pos="0">
              <a:schemeClr val="accent5">
                <a:hueOff val="-5882676"/>
                <a:satOff val="-8182"/>
                <a:lumOff val="-3138"/>
                <a:alphaOff val="0"/>
                <a:satMod val="103000"/>
                <a:lumMod val="102000"/>
                <a:tint val="94000"/>
              </a:schemeClr>
            </a:gs>
            <a:gs pos="50000">
              <a:schemeClr val="accent5">
                <a:hueOff val="-5882676"/>
                <a:satOff val="-8182"/>
                <a:lumOff val="-3138"/>
                <a:alphaOff val="0"/>
                <a:satMod val="110000"/>
                <a:lumMod val="100000"/>
                <a:shade val="100000"/>
              </a:schemeClr>
            </a:gs>
            <a:gs pos="100000">
              <a:schemeClr val="accent5">
                <a:hueOff val="-5882676"/>
                <a:satOff val="-8182"/>
                <a:lumOff val="-313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5. Decide on best option</a:t>
          </a:r>
          <a:endParaRPr lang="en-US" sz="1800" kern="1200" dirty="0"/>
        </a:p>
      </dsp:txBody>
      <dsp:txXfrm>
        <a:off x="1409261" y="3257039"/>
        <a:ext cx="1264436" cy="1093886"/>
      </dsp:txXfrm>
    </dsp:sp>
    <dsp:sp modelId="{A02B2E2C-D390-4DA1-A939-710B99FEC812}">
      <dsp:nvSpPr>
        <dsp:cNvPr id="0" name=""/>
        <dsp:cNvSpPr/>
      </dsp:nvSpPr>
      <dsp:spPr>
        <a:xfrm>
          <a:off x="1095834" y="1004114"/>
          <a:ext cx="1891290" cy="1636188"/>
        </a:xfrm>
        <a:prstGeom prst="hexagon">
          <a:avLst>
            <a:gd name="adj" fmla="val 28570"/>
            <a:gd name="vf" fmla="val 115470"/>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6. Offer option to shopper</a:t>
          </a:r>
          <a:endParaRPr lang="en-US" sz="1800" kern="1200" dirty="0"/>
        </a:p>
      </dsp:txBody>
      <dsp:txXfrm>
        <a:off x="1409261" y="1275265"/>
        <a:ext cx="1264436" cy="10938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CF0746-F54E-414F-8886-71736B3CF514}">
      <dsp:nvSpPr>
        <dsp:cNvPr id="0" name=""/>
        <dsp:cNvSpPr/>
      </dsp:nvSpPr>
      <dsp:spPr>
        <a:xfrm>
          <a:off x="2156312" y="68025"/>
          <a:ext cx="3265206" cy="3265206"/>
        </a:xfrm>
        <a:prstGeom prst="ellipse">
          <a:avLst/>
        </a:prstGeom>
        <a:solidFill>
          <a:schemeClr val="accent5">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lvl="0" algn="ctr" defTabSz="1555750">
            <a:lnSpc>
              <a:spcPct val="90000"/>
            </a:lnSpc>
            <a:spcBef>
              <a:spcPct val="0"/>
            </a:spcBef>
            <a:spcAft>
              <a:spcPct val="35000"/>
            </a:spcAft>
          </a:pPr>
          <a:r>
            <a:rPr lang="en-US" sz="3500" kern="1200" dirty="0" smtClean="0"/>
            <a:t>Explain what happened to the shopper</a:t>
          </a:r>
          <a:endParaRPr lang="en-US" sz="3500" kern="1200" dirty="0"/>
        </a:p>
      </dsp:txBody>
      <dsp:txXfrm>
        <a:off x="2591673" y="639436"/>
        <a:ext cx="2394484" cy="1469342"/>
      </dsp:txXfrm>
    </dsp:sp>
    <dsp:sp modelId="{35301F74-8C78-4A47-860E-0241E4F7F6EA}">
      <dsp:nvSpPr>
        <dsp:cNvPr id="0" name=""/>
        <dsp:cNvSpPr/>
      </dsp:nvSpPr>
      <dsp:spPr>
        <a:xfrm>
          <a:off x="3334507" y="2108779"/>
          <a:ext cx="3265206" cy="3265206"/>
        </a:xfrm>
        <a:prstGeom prst="ellipse">
          <a:avLst/>
        </a:prstGeom>
        <a:solidFill>
          <a:schemeClr val="accent5">
            <a:alpha val="50000"/>
            <a:hueOff val="-3676672"/>
            <a:satOff val="-5114"/>
            <a:lumOff val="-1961"/>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lvl="0" algn="ctr" defTabSz="1555750">
            <a:lnSpc>
              <a:spcPct val="90000"/>
            </a:lnSpc>
            <a:spcBef>
              <a:spcPct val="0"/>
            </a:spcBef>
            <a:spcAft>
              <a:spcPct val="35000"/>
            </a:spcAft>
          </a:pPr>
          <a:r>
            <a:rPr lang="en-US" sz="3500" kern="1200" dirty="0" smtClean="0"/>
            <a:t>Fix the problem in TWIST</a:t>
          </a:r>
          <a:endParaRPr lang="en-US" sz="3500" kern="1200" dirty="0"/>
        </a:p>
      </dsp:txBody>
      <dsp:txXfrm>
        <a:off x="4333116" y="2952290"/>
        <a:ext cx="1959123" cy="1795863"/>
      </dsp:txXfrm>
    </dsp:sp>
    <dsp:sp modelId="{41A3D569-7AE5-45E8-BD78-859956F8E4A4}">
      <dsp:nvSpPr>
        <dsp:cNvPr id="0" name=""/>
        <dsp:cNvSpPr/>
      </dsp:nvSpPr>
      <dsp:spPr>
        <a:xfrm>
          <a:off x="978116" y="2108779"/>
          <a:ext cx="3265206" cy="3265206"/>
        </a:xfrm>
        <a:prstGeom prst="ellipse">
          <a:avLst/>
        </a:prstGeom>
        <a:solidFill>
          <a:schemeClr val="accent5">
            <a:alpha val="50000"/>
            <a:hueOff val="-7353344"/>
            <a:satOff val="-10228"/>
            <a:lumOff val="-3922"/>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lvl="0" algn="ctr" defTabSz="1555750">
            <a:lnSpc>
              <a:spcPct val="90000"/>
            </a:lnSpc>
            <a:spcBef>
              <a:spcPct val="0"/>
            </a:spcBef>
            <a:spcAft>
              <a:spcPct val="35000"/>
            </a:spcAft>
          </a:pPr>
          <a:r>
            <a:rPr lang="en-US" sz="3500" kern="1200" dirty="0" smtClean="0"/>
            <a:t>Write a complaint in TWIST</a:t>
          </a:r>
          <a:endParaRPr lang="en-US" sz="3500" kern="1200" dirty="0"/>
        </a:p>
      </dsp:txBody>
      <dsp:txXfrm>
        <a:off x="1285590" y="2952290"/>
        <a:ext cx="1959123" cy="1795863"/>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4AC711-D09D-45F7-BB83-120EFF520595}" type="datetimeFigureOut">
              <a:rPr lang="en-US" smtClean="0"/>
              <a:t>3/28/2017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35D664-D628-4BBD-AF29-EE01CE4F442A}" type="slidenum">
              <a:rPr lang="en-US" smtClean="0"/>
              <a:t>‹#›</a:t>
            </a:fld>
            <a:endParaRPr lang="en-US"/>
          </a:p>
        </p:txBody>
      </p:sp>
    </p:spTree>
    <p:extLst>
      <p:ext uri="{BB962C8B-B14F-4D97-AF65-F5344CB8AC3E}">
        <p14:creationId xmlns:p14="http://schemas.microsoft.com/office/powerpoint/2010/main" val="619137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35D664-D628-4BBD-AF29-EE01CE4F442A}" type="slidenum">
              <a:rPr lang="en-US" smtClean="0"/>
              <a:t>1</a:t>
            </a:fld>
            <a:endParaRPr lang="en-US"/>
          </a:p>
        </p:txBody>
      </p:sp>
    </p:spTree>
    <p:extLst>
      <p:ext uri="{BB962C8B-B14F-4D97-AF65-F5344CB8AC3E}">
        <p14:creationId xmlns:p14="http://schemas.microsoft.com/office/powerpoint/2010/main" val="1366482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35D664-D628-4BBD-AF29-EE01CE4F442A}" type="slidenum">
              <a:rPr lang="en-US" smtClean="0"/>
              <a:t>37</a:t>
            </a:fld>
            <a:endParaRPr lang="en-US"/>
          </a:p>
        </p:txBody>
      </p:sp>
    </p:spTree>
    <p:extLst>
      <p:ext uri="{BB962C8B-B14F-4D97-AF65-F5344CB8AC3E}">
        <p14:creationId xmlns:p14="http://schemas.microsoft.com/office/powerpoint/2010/main" val="1056297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35D664-D628-4BBD-AF29-EE01CE4F442A}" type="slidenum">
              <a:rPr lang="en-US" smtClean="0"/>
              <a:t>38</a:t>
            </a:fld>
            <a:endParaRPr lang="en-US"/>
          </a:p>
        </p:txBody>
      </p:sp>
    </p:spTree>
    <p:extLst>
      <p:ext uri="{BB962C8B-B14F-4D97-AF65-F5344CB8AC3E}">
        <p14:creationId xmlns:p14="http://schemas.microsoft.com/office/powerpoint/2010/main" val="4405496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A136C7F-79BA-4470-8838-A55C79ED215F}" type="datetimeFigureOut">
              <a:rPr lang="en-US" smtClean="0"/>
              <a:t>3/28/2017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40CD91-23F9-482A-A25E-A26E23EFF838}" type="slidenum">
              <a:rPr lang="en-US" smtClean="0"/>
              <a:t>‹#›</a:t>
            </a:fld>
            <a:endParaRPr lang="en-US"/>
          </a:p>
        </p:txBody>
      </p:sp>
    </p:spTree>
    <p:extLst>
      <p:ext uri="{BB962C8B-B14F-4D97-AF65-F5344CB8AC3E}">
        <p14:creationId xmlns:p14="http://schemas.microsoft.com/office/powerpoint/2010/main" val="2712791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136C7F-79BA-4470-8838-A55C79ED215F}" type="datetimeFigureOut">
              <a:rPr lang="en-US" smtClean="0"/>
              <a:t>3/28/2017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40CD91-23F9-482A-A25E-A26E23EFF838}" type="slidenum">
              <a:rPr lang="en-US" smtClean="0"/>
              <a:t>‹#›</a:t>
            </a:fld>
            <a:endParaRPr lang="en-US"/>
          </a:p>
        </p:txBody>
      </p:sp>
    </p:spTree>
    <p:extLst>
      <p:ext uri="{BB962C8B-B14F-4D97-AF65-F5344CB8AC3E}">
        <p14:creationId xmlns:p14="http://schemas.microsoft.com/office/powerpoint/2010/main" val="4079493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136C7F-79BA-4470-8838-A55C79ED215F}" type="datetimeFigureOut">
              <a:rPr lang="en-US" smtClean="0"/>
              <a:t>3/28/2017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40CD91-23F9-482A-A25E-A26E23EFF838}" type="slidenum">
              <a:rPr lang="en-US" smtClean="0"/>
              <a:t>‹#›</a:t>
            </a:fld>
            <a:endParaRPr lang="en-US"/>
          </a:p>
        </p:txBody>
      </p:sp>
    </p:spTree>
    <p:extLst>
      <p:ext uri="{BB962C8B-B14F-4D97-AF65-F5344CB8AC3E}">
        <p14:creationId xmlns:p14="http://schemas.microsoft.com/office/powerpoint/2010/main" val="329909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136C7F-79BA-4470-8838-A55C79ED215F}" type="datetimeFigureOut">
              <a:rPr lang="en-US" smtClean="0"/>
              <a:t>3/28/2017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40CD91-23F9-482A-A25E-A26E23EFF838}" type="slidenum">
              <a:rPr lang="en-US" smtClean="0"/>
              <a:t>‹#›</a:t>
            </a:fld>
            <a:endParaRPr lang="en-US"/>
          </a:p>
        </p:txBody>
      </p:sp>
    </p:spTree>
    <p:extLst>
      <p:ext uri="{BB962C8B-B14F-4D97-AF65-F5344CB8AC3E}">
        <p14:creationId xmlns:p14="http://schemas.microsoft.com/office/powerpoint/2010/main" val="673704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136C7F-79BA-4470-8838-A55C79ED215F}" type="datetimeFigureOut">
              <a:rPr lang="en-US" smtClean="0"/>
              <a:t>3/28/2017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40CD91-23F9-482A-A25E-A26E23EFF838}" type="slidenum">
              <a:rPr lang="en-US" smtClean="0"/>
              <a:t>‹#›</a:t>
            </a:fld>
            <a:endParaRPr lang="en-US"/>
          </a:p>
        </p:txBody>
      </p:sp>
    </p:spTree>
    <p:extLst>
      <p:ext uri="{BB962C8B-B14F-4D97-AF65-F5344CB8AC3E}">
        <p14:creationId xmlns:p14="http://schemas.microsoft.com/office/powerpoint/2010/main" val="2417961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A136C7F-79BA-4470-8838-A55C79ED215F}" type="datetimeFigureOut">
              <a:rPr lang="en-US" smtClean="0"/>
              <a:t>3/28/2017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40CD91-23F9-482A-A25E-A26E23EFF838}" type="slidenum">
              <a:rPr lang="en-US" smtClean="0"/>
              <a:t>‹#›</a:t>
            </a:fld>
            <a:endParaRPr lang="en-US"/>
          </a:p>
        </p:txBody>
      </p:sp>
    </p:spTree>
    <p:extLst>
      <p:ext uri="{BB962C8B-B14F-4D97-AF65-F5344CB8AC3E}">
        <p14:creationId xmlns:p14="http://schemas.microsoft.com/office/powerpoint/2010/main" val="107273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A136C7F-79BA-4470-8838-A55C79ED215F}" type="datetimeFigureOut">
              <a:rPr lang="en-US" smtClean="0"/>
              <a:t>3/28/2017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40CD91-23F9-482A-A25E-A26E23EFF838}" type="slidenum">
              <a:rPr lang="en-US" smtClean="0"/>
              <a:t>‹#›</a:t>
            </a:fld>
            <a:endParaRPr lang="en-US"/>
          </a:p>
        </p:txBody>
      </p:sp>
    </p:spTree>
    <p:extLst>
      <p:ext uri="{BB962C8B-B14F-4D97-AF65-F5344CB8AC3E}">
        <p14:creationId xmlns:p14="http://schemas.microsoft.com/office/powerpoint/2010/main" val="836112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A136C7F-79BA-4470-8838-A55C79ED215F}" type="datetimeFigureOut">
              <a:rPr lang="en-US" smtClean="0"/>
              <a:t>3/28/2017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40CD91-23F9-482A-A25E-A26E23EFF838}" type="slidenum">
              <a:rPr lang="en-US" smtClean="0"/>
              <a:t>‹#›</a:t>
            </a:fld>
            <a:endParaRPr lang="en-US"/>
          </a:p>
        </p:txBody>
      </p:sp>
    </p:spTree>
    <p:extLst>
      <p:ext uri="{BB962C8B-B14F-4D97-AF65-F5344CB8AC3E}">
        <p14:creationId xmlns:p14="http://schemas.microsoft.com/office/powerpoint/2010/main" val="4181628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136C7F-79BA-4470-8838-A55C79ED215F}" type="datetimeFigureOut">
              <a:rPr lang="en-US" smtClean="0"/>
              <a:t>3/28/2017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40CD91-23F9-482A-A25E-A26E23EFF838}" type="slidenum">
              <a:rPr lang="en-US" smtClean="0"/>
              <a:t>‹#›</a:t>
            </a:fld>
            <a:endParaRPr lang="en-US"/>
          </a:p>
        </p:txBody>
      </p:sp>
    </p:spTree>
    <p:extLst>
      <p:ext uri="{BB962C8B-B14F-4D97-AF65-F5344CB8AC3E}">
        <p14:creationId xmlns:p14="http://schemas.microsoft.com/office/powerpoint/2010/main" val="3630116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136C7F-79BA-4470-8838-A55C79ED215F}" type="datetimeFigureOut">
              <a:rPr lang="en-US" smtClean="0"/>
              <a:t>3/28/2017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40CD91-23F9-482A-A25E-A26E23EFF838}" type="slidenum">
              <a:rPr lang="en-US" smtClean="0"/>
              <a:t>‹#›</a:t>
            </a:fld>
            <a:endParaRPr lang="en-US"/>
          </a:p>
        </p:txBody>
      </p:sp>
    </p:spTree>
    <p:extLst>
      <p:ext uri="{BB962C8B-B14F-4D97-AF65-F5344CB8AC3E}">
        <p14:creationId xmlns:p14="http://schemas.microsoft.com/office/powerpoint/2010/main" val="861913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136C7F-79BA-4470-8838-A55C79ED215F}" type="datetimeFigureOut">
              <a:rPr lang="en-US" smtClean="0"/>
              <a:t>3/28/2017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40CD91-23F9-482A-A25E-A26E23EFF838}" type="slidenum">
              <a:rPr lang="en-US" smtClean="0"/>
              <a:t>‹#›</a:t>
            </a:fld>
            <a:endParaRPr lang="en-US"/>
          </a:p>
        </p:txBody>
      </p:sp>
    </p:spTree>
    <p:extLst>
      <p:ext uri="{BB962C8B-B14F-4D97-AF65-F5344CB8AC3E}">
        <p14:creationId xmlns:p14="http://schemas.microsoft.com/office/powerpoint/2010/main" val="2632885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136C7F-79BA-4470-8838-A55C79ED215F}" type="datetimeFigureOut">
              <a:rPr lang="en-US" smtClean="0"/>
              <a:t>3/28/2017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40CD91-23F9-482A-A25E-A26E23EFF838}" type="slidenum">
              <a:rPr lang="en-US" smtClean="0"/>
              <a:t>‹#›</a:t>
            </a:fld>
            <a:endParaRPr lang="en-US"/>
          </a:p>
        </p:txBody>
      </p:sp>
    </p:spTree>
    <p:extLst>
      <p:ext uri="{BB962C8B-B14F-4D97-AF65-F5344CB8AC3E}">
        <p14:creationId xmlns:p14="http://schemas.microsoft.com/office/powerpoint/2010/main" val="3839403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s://creativecommons.org/licenses/by-nd/2.0/"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public.health.oregon.gov/HealthyPeopleFamilies/wic/Documents/common-wic-foods.pdf" TargetMode="External"/><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hyperlink" Target="https://public.health.oregon.gov/HealthyPeopleFamilies/wic/Documents/ewic/couldnt-buy-it.pdf"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tiff"/><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3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eg"/><Relationship Id="rId1" Type="http://schemas.openxmlformats.org/officeDocument/2006/relationships/slideLayout" Target="../slideLayouts/slideLayout4.xml"/><Relationship Id="rId4" Type="http://schemas.openxmlformats.org/officeDocument/2006/relationships/hyperlink" Target="https://creativecommons.org/licenses/by-nc-nd/2.0/"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4.xml"/><Relationship Id="rId4" Type="http://schemas.openxmlformats.org/officeDocument/2006/relationships/image" Target="../media/image45.jpe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hyperlink" Target="https://public.health.oregon.gov/HealthyPeopleFamilies/wic/Documents/min_stock_req.pdf" TargetMode="Externa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c1.staticflickr.com/5/4034/4278659537_069dbc8a4c_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1164" y="0"/>
            <a:ext cx="9753600" cy="718185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rot="16200000">
            <a:off x="9714054" y="5269513"/>
            <a:ext cx="2869197" cy="307777"/>
          </a:xfrm>
          <a:prstGeom prst="rect">
            <a:avLst/>
          </a:prstGeom>
          <a:noFill/>
        </p:spPr>
        <p:txBody>
          <a:bodyPr wrap="square" rtlCol="0">
            <a:spAutoFit/>
          </a:bodyPr>
          <a:lstStyle/>
          <a:p>
            <a:r>
              <a:rPr lang="en-US" sz="1400" dirty="0" smtClean="0">
                <a:solidFill>
                  <a:schemeClr val="accent2">
                    <a:lumMod val="50000"/>
                  </a:schemeClr>
                </a:solidFill>
                <a:hlinkClick r:id="rId4"/>
              </a:rPr>
              <a:t>Shopping Ecstasy by David Blackwell</a:t>
            </a:r>
            <a:endParaRPr lang="en-US" sz="1400" dirty="0">
              <a:solidFill>
                <a:schemeClr val="accent2">
                  <a:lumMod val="50000"/>
                </a:schemeClr>
              </a:solidFill>
            </a:endParaRPr>
          </a:p>
        </p:txBody>
      </p:sp>
      <p:sp>
        <p:nvSpPr>
          <p:cNvPr id="3" name="TextBox 2"/>
          <p:cNvSpPr txBox="1"/>
          <p:nvPr/>
        </p:nvSpPr>
        <p:spPr>
          <a:xfrm>
            <a:off x="1600479" y="4181382"/>
            <a:ext cx="9252242" cy="1015663"/>
          </a:xfrm>
          <a:prstGeom prst="rect">
            <a:avLst/>
          </a:prstGeom>
          <a:noFill/>
        </p:spPr>
        <p:txBody>
          <a:bodyPr wrap="square" rtlCol="0">
            <a:spAutoFit/>
          </a:bodyPr>
          <a:lstStyle/>
          <a:p>
            <a:r>
              <a:rPr lang="en-US" sz="6000" dirty="0" smtClean="0">
                <a:solidFill>
                  <a:schemeClr val="bg1"/>
                </a:solidFill>
              </a:rPr>
              <a:t>WIC Wants Happy Shoppers!</a:t>
            </a:r>
            <a:endParaRPr lang="en-US" sz="6000" dirty="0">
              <a:solidFill>
                <a:schemeClr val="bg1"/>
              </a:solidFill>
            </a:endParaRPr>
          </a:p>
        </p:txBody>
      </p:sp>
      <p:sp>
        <p:nvSpPr>
          <p:cNvPr id="4" name="TextBox 3"/>
          <p:cNvSpPr txBox="1"/>
          <p:nvPr/>
        </p:nvSpPr>
        <p:spPr>
          <a:xfrm rot="16200000">
            <a:off x="-2016366" y="2530135"/>
            <a:ext cx="5788241" cy="584775"/>
          </a:xfrm>
          <a:prstGeom prst="rect">
            <a:avLst/>
          </a:prstGeom>
          <a:noFill/>
        </p:spPr>
        <p:txBody>
          <a:bodyPr wrap="square" rtlCol="0">
            <a:spAutoFit/>
          </a:bodyPr>
          <a:lstStyle/>
          <a:p>
            <a:r>
              <a:rPr lang="en-US" sz="3200" dirty="0" smtClean="0">
                <a:solidFill>
                  <a:schemeClr val="accent2">
                    <a:lumMod val="50000"/>
                  </a:schemeClr>
                </a:solidFill>
              </a:rPr>
              <a:t>Staff in-service April 2017 – Part 1</a:t>
            </a:r>
            <a:endParaRPr lang="en-US" sz="3200" dirty="0">
              <a:solidFill>
                <a:schemeClr val="accent2">
                  <a:lumMod val="50000"/>
                </a:schemeClr>
              </a:solidFill>
            </a:endParaRP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44549" y="5197045"/>
            <a:ext cx="2764542" cy="1484379"/>
          </a:xfrm>
          <a:prstGeom prst="rect">
            <a:avLst/>
          </a:prstGeom>
        </p:spPr>
      </p:pic>
    </p:spTree>
    <p:extLst>
      <p:ext uri="{BB962C8B-B14F-4D97-AF65-F5344CB8AC3E}">
        <p14:creationId xmlns:p14="http://schemas.microsoft.com/office/powerpoint/2010/main" val="27682041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WICShopper app can help find allowed foods</a:t>
            </a:r>
            <a:endParaRPr lang="en-US" dirty="0"/>
          </a:p>
        </p:txBody>
      </p:sp>
      <p:sp>
        <p:nvSpPr>
          <p:cNvPr id="3" name="Content Placeholder 2"/>
          <p:cNvSpPr>
            <a:spLocks noGrp="1"/>
          </p:cNvSpPr>
          <p:nvPr>
            <p:ph idx="1"/>
          </p:nvPr>
        </p:nvSpPr>
        <p:spPr>
          <a:xfrm>
            <a:off x="838200" y="1825625"/>
            <a:ext cx="3028442" cy="4351338"/>
          </a:xfrm>
        </p:spPr>
        <p:txBody>
          <a:bodyPr>
            <a:normAutofit lnSpcReduction="10000"/>
          </a:bodyPr>
          <a:lstStyle/>
          <a:p>
            <a:r>
              <a:rPr lang="en-US" dirty="0"/>
              <a:t>The WICShopper app can be used to scan </a:t>
            </a:r>
            <a:r>
              <a:rPr lang="en-US" dirty="0" smtClean="0"/>
              <a:t>or type in the </a:t>
            </a:r>
            <a:r>
              <a:rPr lang="en-US" dirty="0"/>
              <a:t>barcode of a food to see if it is allowed</a:t>
            </a:r>
            <a:r>
              <a:rPr lang="en-US" dirty="0" smtClean="0"/>
              <a:t>.</a:t>
            </a:r>
          </a:p>
          <a:p>
            <a:r>
              <a:rPr lang="en-US" dirty="0" smtClean="0"/>
              <a:t>This is important information to have if the store doesn’t allow them to buy something.</a:t>
            </a:r>
            <a:endParaRPr lang="en-US" dirty="0"/>
          </a:p>
          <a:p>
            <a:endParaRPr lang="en-US" dirty="0"/>
          </a:p>
        </p:txBody>
      </p:sp>
      <p:pic>
        <p:nvPicPr>
          <p:cNvPr id="4" name="Content Placeholder 4"/>
          <p:cNvPicPr>
            <a:picLocks noChangeAspect="1"/>
          </p:cNvPicPr>
          <p:nvPr/>
        </p:nvPicPr>
        <p:blipFill>
          <a:blip r:embed="rId2"/>
          <a:stretch>
            <a:fillRect/>
          </a:stretch>
        </p:blipFill>
        <p:spPr bwMode="auto">
          <a:xfrm>
            <a:off x="8230550" y="1481259"/>
            <a:ext cx="3961450" cy="5287963"/>
          </a:xfrm>
          <a:prstGeom prst="rect">
            <a:avLst/>
          </a:prstGeom>
          <a:noFill/>
          <a:ln w="9525">
            <a:noFill/>
            <a:miter lim="800000"/>
            <a:headEnd/>
            <a:tailEnd/>
          </a:ln>
        </p:spPr>
      </p:pic>
      <p:pic>
        <p:nvPicPr>
          <p:cNvPr id="5" name="Content Placeholder 4"/>
          <p:cNvPicPr>
            <a:picLocks noChangeAspect="1"/>
          </p:cNvPicPr>
          <p:nvPr/>
        </p:nvPicPr>
        <p:blipFill>
          <a:blip r:embed="rId3"/>
          <a:stretch>
            <a:fillRect/>
          </a:stretch>
        </p:blipFill>
        <p:spPr bwMode="auto">
          <a:xfrm>
            <a:off x="4112257" y="1481259"/>
            <a:ext cx="3967486" cy="5287963"/>
          </a:xfrm>
          <a:prstGeom prst="rect">
            <a:avLst/>
          </a:prstGeom>
          <a:noFill/>
          <a:ln w="9525">
            <a:noFill/>
            <a:miter lim="800000"/>
            <a:headEnd/>
            <a:tailEnd/>
          </a:ln>
        </p:spPr>
      </p:pic>
    </p:spTree>
    <p:extLst>
      <p:ext uri="{BB962C8B-B14F-4D97-AF65-F5344CB8AC3E}">
        <p14:creationId xmlns:p14="http://schemas.microsoft.com/office/powerpoint/2010/main" val="6499727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scanned, one of 3 messages appear</a:t>
            </a:r>
            <a:endParaRPr lang="en-US" dirty="0"/>
          </a:p>
        </p:txBody>
      </p:sp>
      <p:sp>
        <p:nvSpPr>
          <p:cNvPr id="3" name="Content Placeholder 2"/>
          <p:cNvSpPr>
            <a:spLocks noGrp="1"/>
          </p:cNvSpPr>
          <p:nvPr>
            <p:ph idx="1"/>
          </p:nvPr>
        </p:nvSpPr>
        <p:spPr>
          <a:xfrm>
            <a:off x="838200" y="1825625"/>
            <a:ext cx="6492536" cy="4351338"/>
          </a:xfrm>
        </p:spPr>
        <p:txBody>
          <a:bodyPr/>
          <a:lstStyle/>
          <a:p>
            <a:r>
              <a:rPr lang="en-US" dirty="0" smtClean="0"/>
              <a:t>If the food is a WIC allowed food </a:t>
            </a:r>
            <a:r>
              <a:rPr lang="en-US" b="1" dirty="0" smtClean="0">
                <a:solidFill>
                  <a:schemeClr val="accent2">
                    <a:lumMod val="75000"/>
                  </a:schemeClr>
                </a:solidFill>
              </a:rPr>
              <a:t>AND</a:t>
            </a:r>
            <a:r>
              <a:rPr lang="en-US" dirty="0" smtClean="0"/>
              <a:t> the shopper has benefits available to buy it, the app will give a </a:t>
            </a:r>
            <a:r>
              <a:rPr lang="en-US" b="1" dirty="0" smtClean="0">
                <a:solidFill>
                  <a:schemeClr val="accent6">
                    <a:lumMod val="75000"/>
                  </a:schemeClr>
                </a:solidFill>
              </a:rPr>
              <a:t>green</a:t>
            </a:r>
            <a:r>
              <a:rPr lang="en-US" dirty="0" smtClean="0"/>
              <a:t> check mark.</a:t>
            </a:r>
          </a:p>
          <a:p>
            <a:endParaRPr lang="en-US" dirty="0" smtClean="0"/>
          </a:p>
          <a:p>
            <a:r>
              <a:rPr lang="en-US" dirty="0" smtClean="0"/>
              <a:t>It will show them how many of the item scanned they have enough benefits for.  </a:t>
            </a:r>
            <a:endParaRPr lang="en-US" dirty="0"/>
          </a:p>
        </p:txBody>
      </p:sp>
      <p:pic>
        <p:nvPicPr>
          <p:cNvPr id="4" name="Content Placeholder 4"/>
          <p:cNvPicPr>
            <a:picLocks noChangeAspect="1"/>
          </p:cNvPicPr>
          <p:nvPr/>
        </p:nvPicPr>
        <p:blipFill>
          <a:blip r:embed="rId2"/>
          <a:stretch>
            <a:fillRect/>
          </a:stretch>
        </p:blipFill>
        <p:spPr bwMode="auto">
          <a:xfrm>
            <a:off x="7330736" y="1417637"/>
            <a:ext cx="4116186" cy="5440363"/>
          </a:xfrm>
          <a:prstGeom prst="rect">
            <a:avLst/>
          </a:prstGeom>
          <a:noFill/>
          <a:ln w="9525">
            <a:noFill/>
            <a:miter lim="800000"/>
            <a:headEnd/>
            <a:tailEnd/>
          </a:ln>
        </p:spPr>
      </p:pic>
      <p:sp>
        <p:nvSpPr>
          <p:cNvPr id="8" name="Right Arrow 7"/>
          <p:cNvSpPr/>
          <p:nvPr/>
        </p:nvSpPr>
        <p:spPr>
          <a:xfrm>
            <a:off x="6986726" y="4021582"/>
            <a:ext cx="1633491" cy="284086"/>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04380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6574654" cy="4351338"/>
          </a:xfrm>
        </p:spPr>
        <p:txBody>
          <a:bodyPr/>
          <a:lstStyle/>
          <a:p>
            <a:r>
              <a:rPr lang="en-US" dirty="0" smtClean="0"/>
              <a:t>If the food is a WIC eligible food </a:t>
            </a:r>
            <a:r>
              <a:rPr lang="en-US" b="1" dirty="0" smtClean="0">
                <a:solidFill>
                  <a:schemeClr val="accent2">
                    <a:lumMod val="75000"/>
                  </a:schemeClr>
                </a:solidFill>
              </a:rPr>
              <a:t>BUT</a:t>
            </a:r>
            <a:r>
              <a:rPr lang="en-US" dirty="0" smtClean="0"/>
              <a:t> the participant doesn’t have any available balance for the food, the app will give a red </a:t>
            </a:r>
            <a:r>
              <a:rPr lang="en-US" b="1" dirty="0" smtClean="0">
                <a:solidFill>
                  <a:srgbClr val="FF0000"/>
                </a:solidFill>
              </a:rPr>
              <a:t>X</a:t>
            </a:r>
            <a:r>
              <a:rPr lang="en-US" dirty="0" smtClean="0"/>
              <a:t>.</a:t>
            </a:r>
            <a:endParaRPr lang="en-US" dirty="0"/>
          </a:p>
        </p:txBody>
      </p:sp>
      <p:pic>
        <p:nvPicPr>
          <p:cNvPr id="4" name="Content Placeholder 4"/>
          <p:cNvPicPr>
            <a:picLocks noChangeAspect="1"/>
          </p:cNvPicPr>
          <p:nvPr/>
        </p:nvPicPr>
        <p:blipFill>
          <a:blip r:embed="rId2"/>
          <a:stretch>
            <a:fillRect/>
          </a:stretch>
        </p:blipFill>
        <p:spPr bwMode="auto">
          <a:xfrm>
            <a:off x="7529343" y="1159074"/>
            <a:ext cx="3943228" cy="5211763"/>
          </a:xfrm>
          <a:prstGeom prst="rect">
            <a:avLst/>
          </a:prstGeom>
          <a:noFill/>
          <a:ln w="9525">
            <a:noFill/>
            <a:miter lim="800000"/>
            <a:headEnd/>
            <a:tailEnd/>
          </a:ln>
        </p:spPr>
      </p:pic>
    </p:spTree>
    <p:extLst>
      <p:ext uri="{BB962C8B-B14F-4D97-AF65-F5344CB8AC3E}">
        <p14:creationId xmlns:p14="http://schemas.microsoft.com/office/powerpoint/2010/main" val="5289036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6113016" cy="4351338"/>
          </a:xfrm>
        </p:spPr>
        <p:txBody>
          <a:bodyPr/>
          <a:lstStyle/>
          <a:p>
            <a:r>
              <a:rPr lang="en-US" dirty="0" smtClean="0"/>
              <a:t>If the food is not a WIC allowed food, the app gives a clear “Not a WIC item” message with the No symbol.</a:t>
            </a:r>
            <a:endParaRPr lang="en-US" dirty="0"/>
          </a:p>
        </p:txBody>
      </p:sp>
      <p:pic>
        <p:nvPicPr>
          <p:cNvPr id="4" name="Content Placeholder 4"/>
          <p:cNvPicPr>
            <a:picLocks noChangeAspect="1"/>
          </p:cNvPicPr>
          <p:nvPr/>
        </p:nvPicPr>
        <p:blipFill>
          <a:blip r:embed="rId2"/>
          <a:stretch>
            <a:fillRect/>
          </a:stretch>
        </p:blipFill>
        <p:spPr bwMode="auto">
          <a:xfrm>
            <a:off x="8082394" y="1149962"/>
            <a:ext cx="3124198" cy="5276536"/>
          </a:xfrm>
          <a:prstGeom prst="rect">
            <a:avLst/>
          </a:prstGeom>
          <a:noFill/>
          <a:ln w="231775">
            <a:solidFill>
              <a:srgbClr val="000000"/>
            </a:solidFill>
            <a:miter lim="800000"/>
            <a:headEnd/>
            <a:tailEnd/>
          </a:ln>
        </p:spPr>
      </p:pic>
      <p:sp>
        <p:nvSpPr>
          <p:cNvPr id="5" name="&quot;No&quot; Symbol 4"/>
          <p:cNvSpPr/>
          <p:nvPr/>
        </p:nvSpPr>
        <p:spPr>
          <a:xfrm>
            <a:off x="2503504" y="3198985"/>
            <a:ext cx="2121763" cy="2068497"/>
          </a:xfrm>
          <a:prstGeom prst="noSmoking">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Rounded Rectangle 5"/>
          <p:cNvSpPr/>
          <p:nvPr/>
        </p:nvSpPr>
        <p:spPr>
          <a:xfrm>
            <a:off x="838200" y="5530788"/>
            <a:ext cx="5873318" cy="89571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How would you explain this information to a shopper?</a:t>
            </a:r>
            <a:endParaRPr lang="en-US" dirty="0"/>
          </a:p>
        </p:txBody>
      </p:sp>
    </p:spTree>
    <p:extLst>
      <p:ext uri="{BB962C8B-B14F-4D97-AF65-F5344CB8AC3E}">
        <p14:creationId xmlns:p14="http://schemas.microsoft.com/office/powerpoint/2010/main" val="39827951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the Common WIC Foods handout to help shoppers that don’t read English well</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223089" y="1690688"/>
            <a:ext cx="3763176" cy="4864594"/>
          </a:xfrm>
        </p:spPr>
      </p:pic>
      <p:pic>
        <p:nvPicPr>
          <p:cNvPr id="5" name="Picture 4">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38723" y="1690688"/>
            <a:ext cx="3761095" cy="4864595"/>
          </a:xfrm>
          <a:prstGeom prst="rect">
            <a:avLst/>
          </a:prstGeom>
        </p:spPr>
      </p:pic>
      <p:sp>
        <p:nvSpPr>
          <p:cNvPr id="6" name="Content Placeholder 2"/>
          <p:cNvSpPr txBox="1">
            <a:spLocks/>
          </p:cNvSpPr>
          <p:nvPr/>
        </p:nvSpPr>
        <p:spPr>
          <a:xfrm>
            <a:off x="838200" y="1947316"/>
            <a:ext cx="3377252"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This </a:t>
            </a:r>
            <a:r>
              <a:rPr lang="en-US" dirty="0" smtClean="0">
                <a:hlinkClick r:id="rId3"/>
              </a:rPr>
              <a:t>2-sided handout </a:t>
            </a:r>
            <a:r>
              <a:rPr lang="en-US" dirty="0" smtClean="0"/>
              <a:t>can be printed from the web.</a:t>
            </a:r>
          </a:p>
          <a:p>
            <a:r>
              <a:rPr lang="en-US" dirty="0" smtClean="0"/>
              <a:t>The words and pictures can help them understand their Benefits List and receipts.</a:t>
            </a:r>
            <a:endParaRPr lang="en-US" dirty="0"/>
          </a:p>
        </p:txBody>
      </p:sp>
      <p:sp>
        <p:nvSpPr>
          <p:cNvPr id="3" name="Rounded Rectangle 2"/>
          <p:cNvSpPr/>
          <p:nvPr/>
        </p:nvSpPr>
        <p:spPr>
          <a:xfrm>
            <a:off x="665825" y="5726097"/>
            <a:ext cx="3549627" cy="896645"/>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How would you use this handout to help shoppers?</a:t>
            </a:r>
            <a:endParaRPr lang="en-US" dirty="0"/>
          </a:p>
        </p:txBody>
      </p:sp>
    </p:spTree>
    <p:extLst>
      <p:ext uri="{BB962C8B-B14F-4D97-AF65-F5344CB8AC3E}">
        <p14:creationId xmlns:p14="http://schemas.microsoft.com/office/powerpoint/2010/main" val="9662221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accent2">
                    <a:lumMod val="75000"/>
                  </a:schemeClr>
                </a:solidFill>
              </a:rPr>
              <a:t>Thing 3: </a:t>
            </a:r>
            <a:r>
              <a:rPr lang="en-US" dirty="0" smtClean="0"/>
              <a:t>How will they know what to do if a food doesn’t ring up as a WIC food?</a:t>
            </a:r>
            <a:endParaRPr lang="en-US" dirty="0"/>
          </a:p>
        </p:txBody>
      </p:sp>
      <p:sp>
        <p:nvSpPr>
          <p:cNvPr id="6" name="Content Placeholder 2"/>
          <p:cNvSpPr txBox="1">
            <a:spLocks/>
          </p:cNvSpPr>
          <p:nvPr/>
        </p:nvSpPr>
        <p:spPr>
          <a:xfrm>
            <a:off x="838200" y="2048954"/>
            <a:ext cx="7364767"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If after everything, the shopper gets to the checkout stand and a food they think is a WIC allowed food, doesn’t ring up as WIC:</a:t>
            </a:r>
          </a:p>
          <a:p>
            <a:pPr lvl="1"/>
            <a:r>
              <a:rPr lang="en-US" dirty="0" smtClean="0"/>
              <a:t>They can ask to have the food removed before they approve the WIC purchase.</a:t>
            </a:r>
          </a:p>
          <a:p>
            <a:pPr lvl="1"/>
            <a:r>
              <a:rPr lang="en-US" dirty="0" smtClean="0"/>
              <a:t>They can ask to have the purchase voided before they pay for it with something else.</a:t>
            </a:r>
          </a:p>
          <a:p>
            <a:pPr lvl="1"/>
            <a:r>
              <a:rPr lang="en-US" dirty="0" smtClean="0"/>
              <a:t>If they have already paid for it with their money, they can return it at customer service and get their money back. </a:t>
            </a:r>
            <a:endParaRPr lang="en-US" dirty="0"/>
          </a:p>
        </p:txBody>
      </p:sp>
      <p:pic>
        <p:nvPicPr>
          <p:cNvPr id="7" name="Picture 6">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3282" y="271428"/>
            <a:ext cx="2725443" cy="6435652"/>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8" name="Rounded Rectangle 7"/>
          <p:cNvSpPr/>
          <p:nvPr/>
        </p:nvSpPr>
        <p:spPr>
          <a:xfrm>
            <a:off x="4128116" y="5801364"/>
            <a:ext cx="4802819" cy="714653"/>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smtClean="0"/>
              <a:t>Print this </a:t>
            </a:r>
            <a:r>
              <a:rPr lang="en-US" dirty="0" smtClean="0">
                <a:hlinkClick r:id="rId2"/>
              </a:rPr>
              <a:t>updated version </a:t>
            </a:r>
            <a:r>
              <a:rPr lang="en-US" dirty="0" smtClean="0"/>
              <a:t>off the website.</a:t>
            </a:r>
            <a:endParaRPr lang="en-US" dirty="0"/>
          </a:p>
        </p:txBody>
      </p:sp>
    </p:spTree>
    <p:extLst>
      <p:ext uri="{BB962C8B-B14F-4D97-AF65-F5344CB8AC3E}">
        <p14:creationId xmlns:p14="http://schemas.microsoft.com/office/powerpoint/2010/main" val="38569486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WIC Customers are just customers</a:t>
            </a:r>
            <a:endParaRPr lang="en-US" dirty="0"/>
          </a:p>
        </p:txBody>
      </p:sp>
      <p:sp>
        <p:nvSpPr>
          <p:cNvPr id="7" name="Content Placeholder 6"/>
          <p:cNvSpPr>
            <a:spLocks noGrp="1"/>
          </p:cNvSpPr>
          <p:nvPr>
            <p:ph idx="1"/>
          </p:nvPr>
        </p:nvSpPr>
        <p:spPr>
          <a:xfrm>
            <a:off x="838200" y="1825625"/>
            <a:ext cx="7612036" cy="4351338"/>
          </a:xfrm>
        </p:spPr>
        <p:txBody>
          <a:bodyPr>
            <a:normAutofit/>
          </a:bodyPr>
          <a:lstStyle/>
          <a:p>
            <a:r>
              <a:rPr lang="en-US" dirty="0" smtClean="0"/>
              <a:t>Regardless of what a WIC shopper is trying to buy, they should be treated the same as any other customer.</a:t>
            </a:r>
          </a:p>
          <a:p>
            <a:pPr lvl="1"/>
            <a:r>
              <a:rPr lang="en-US" dirty="0"/>
              <a:t>The checker can run a benefit balance for the shopper.</a:t>
            </a:r>
          </a:p>
          <a:p>
            <a:pPr lvl="1"/>
            <a:r>
              <a:rPr lang="en-US" dirty="0"/>
              <a:t>The checker may be able to help steer a WIC shopper to another WIC allowed food.</a:t>
            </a:r>
          </a:p>
          <a:p>
            <a:pPr lvl="1"/>
            <a:r>
              <a:rPr lang="en-US" dirty="0" smtClean="0"/>
              <a:t>Checkers will not necessarily know why the food doesn’t ring up.</a:t>
            </a:r>
          </a:p>
          <a:p>
            <a:pPr lvl="1"/>
            <a:r>
              <a:rPr lang="en-US" dirty="0" smtClean="0"/>
              <a:t>The checker cannot do anything to change what their register allows them to do.</a:t>
            </a:r>
          </a:p>
        </p:txBody>
      </p:sp>
      <p:pic>
        <p:nvPicPr>
          <p:cNvPr id="5"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50236" y="1825625"/>
            <a:ext cx="2903564" cy="4351338"/>
          </a:xfrm>
          <a:prstGeom prst="rect">
            <a:avLst/>
          </a:prstGeom>
        </p:spPr>
      </p:pic>
      <p:sp>
        <p:nvSpPr>
          <p:cNvPr id="3" name="Rounded Rectangle 2"/>
          <p:cNvSpPr/>
          <p:nvPr/>
        </p:nvSpPr>
        <p:spPr>
          <a:xfrm>
            <a:off x="838200" y="5637320"/>
            <a:ext cx="7350710" cy="985422"/>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r>
              <a:rPr lang="en-US" dirty="0" smtClean="0"/>
              <a:t>Unfortunately, we </a:t>
            </a:r>
            <a:r>
              <a:rPr lang="en-US" dirty="0"/>
              <a:t>cannot prevent the embarrassment or frustration for the shopper or the </a:t>
            </a:r>
            <a:r>
              <a:rPr lang="en-US" dirty="0" smtClean="0"/>
              <a:t>checker if things go wrong. What can we do?</a:t>
            </a:r>
            <a:endParaRPr lang="en-US" dirty="0"/>
          </a:p>
        </p:txBody>
      </p:sp>
    </p:spTree>
    <p:extLst>
      <p:ext uri="{BB962C8B-B14F-4D97-AF65-F5344CB8AC3E}">
        <p14:creationId xmlns:p14="http://schemas.microsoft.com/office/powerpoint/2010/main" val="38027365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29626"/>
          <a:stretch/>
        </p:blipFill>
        <p:spPr>
          <a:xfrm>
            <a:off x="0" y="1743978"/>
            <a:ext cx="5397623" cy="5114022"/>
          </a:xfrm>
          <a:prstGeom prst="rect">
            <a:avLst/>
          </a:prstGeom>
        </p:spPr>
      </p:pic>
      <p:sp>
        <p:nvSpPr>
          <p:cNvPr id="5" name="Title 4"/>
          <p:cNvSpPr>
            <a:spLocks noGrp="1"/>
          </p:cNvSpPr>
          <p:nvPr>
            <p:ph type="title"/>
          </p:nvPr>
        </p:nvSpPr>
        <p:spPr>
          <a:xfrm>
            <a:off x="953225" y="365125"/>
            <a:ext cx="10072841" cy="1325563"/>
          </a:xfrm>
        </p:spPr>
        <p:txBody>
          <a:bodyPr/>
          <a:lstStyle/>
          <a:p>
            <a:r>
              <a:rPr lang="en-US" b="1" dirty="0" smtClean="0">
                <a:solidFill>
                  <a:schemeClr val="accent2">
                    <a:lumMod val="75000"/>
                  </a:schemeClr>
                </a:solidFill>
              </a:rPr>
              <a:t>Thing 4: </a:t>
            </a:r>
            <a:r>
              <a:rPr lang="en-US" dirty="0" smtClean="0"/>
              <a:t>How will they know how to report a problem? </a:t>
            </a:r>
            <a:endParaRPr lang="en-US" dirty="0"/>
          </a:p>
        </p:txBody>
      </p:sp>
      <p:sp>
        <p:nvSpPr>
          <p:cNvPr id="6" name="Content Placeholder 5"/>
          <p:cNvSpPr>
            <a:spLocks noGrp="1"/>
          </p:cNvSpPr>
          <p:nvPr>
            <p:ph idx="1"/>
          </p:nvPr>
        </p:nvSpPr>
        <p:spPr>
          <a:xfrm>
            <a:off x="5885894" y="1825625"/>
            <a:ext cx="5467905" cy="4752728"/>
          </a:xfrm>
        </p:spPr>
        <p:txBody>
          <a:bodyPr>
            <a:normAutofit fontScale="92500" lnSpcReduction="20000"/>
          </a:bodyPr>
          <a:lstStyle/>
          <a:p>
            <a:r>
              <a:rPr lang="en-US" dirty="0"/>
              <a:t>Ask shoppers to </a:t>
            </a:r>
            <a:r>
              <a:rPr lang="en-US" b="1" dirty="0">
                <a:solidFill>
                  <a:schemeClr val="accent2">
                    <a:lumMod val="75000"/>
                  </a:schemeClr>
                </a:solidFill>
              </a:rPr>
              <a:t>save the receipt or take a picture of any foods </a:t>
            </a:r>
            <a:r>
              <a:rPr lang="en-US" dirty="0"/>
              <a:t>that </a:t>
            </a:r>
            <a:r>
              <a:rPr lang="en-US" dirty="0" smtClean="0"/>
              <a:t>cause </a:t>
            </a:r>
            <a:r>
              <a:rPr lang="en-US" dirty="0"/>
              <a:t>problems at the store.</a:t>
            </a:r>
          </a:p>
          <a:p>
            <a:r>
              <a:rPr lang="en-US" dirty="0" smtClean="0"/>
              <a:t>In </a:t>
            </a:r>
            <a:r>
              <a:rPr lang="en-US" dirty="0"/>
              <a:t>order to follow up on any problems at the store, we need specific information about the food</a:t>
            </a:r>
            <a:r>
              <a:rPr lang="en-US" dirty="0" smtClean="0"/>
              <a:t>. The receipt or picture will provide that.</a:t>
            </a:r>
          </a:p>
          <a:p>
            <a:r>
              <a:rPr lang="en-US" dirty="0" smtClean="0"/>
              <a:t>You may only hear about shopping problems when you check in with shoppers at their next WIC appointment. Sometimes this is weeks or months after the shopping trip. Encourage them to call as soon as they have a problem.</a:t>
            </a:r>
          </a:p>
        </p:txBody>
      </p:sp>
    </p:spTree>
    <p:extLst>
      <p:ext uri="{BB962C8B-B14F-4D97-AF65-F5344CB8AC3E}">
        <p14:creationId xmlns:p14="http://schemas.microsoft.com/office/powerpoint/2010/main" val="3855642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ublicdomainpictures.net/pictures/100000/velka/return-cart-sig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8102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rot="16200000">
            <a:off x="696157" y="3747518"/>
            <a:ext cx="3875843" cy="1325563"/>
          </a:xfrm>
        </p:spPr>
        <p:txBody>
          <a:bodyPr/>
          <a:lstStyle/>
          <a:p>
            <a:r>
              <a:rPr lang="en-US" b="1" dirty="0" smtClean="0"/>
              <a:t>After they shop</a:t>
            </a:r>
            <a:endParaRPr lang="en-US" b="1" dirty="0"/>
          </a:p>
        </p:txBody>
      </p:sp>
    </p:spTree>
    <p:extLst>
      <p:ext uri="{BB962C8B-B14F-4D97-AF65-F5344CB8AC3E}">
        <p14:creationId xmlns:p14="http://schemas.microsoft.com/office/powerpoint/2010/main" val="5361496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http://i.vimeocdn.com/video/508337245_1280x7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8"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03682" y="3923930"/>
            <a:ext cx="3959440" cy="2677656"/>
          </a:xfrm>
          <a:prstGeom prst="rect">
            <a:avLst/>
          </a:prstGeom>
          <a:noFill/>
        </p:spPr>
        <p:txBody>
          <a:bodyPr wrap="square" rtlCol="0">
            <a:spAutoFit/>
          </a:bodyPr>
          <a:lstStyle/>
          <a:p>
            <a:r>
              <a:rPr lang="en-US" sz="2400" b="1" dirty="0" smtClean="0"/>
              <a:t>Don’t wait to hear the bad stuff. </a:t>
            </a:r>
            <a:r>
              <a:rPr lang="en-US" sz="2400" dirty="0" smtClean="0"/>
              <a:t>Check in with shoppers when they come to your clinic for regular WIC appointments. That way you will find out what is happening in the stores in your community.</a:t>
            </a:r>
            <a:endParaRPr lang="en-US" sz="2400" dirty="0"/>
          </a:p>
        </p:txBody>
      </p:sp>
    </p:spTree>
    <p:extLst>
      <p:ext uri="{BB962C8B-B14F-4D97-AF65-F5344CB8AC3E}">
        <p14:creationId xmlns:p14="http://schemas.microsoft.com/office/powerpoint/2010/main" val="22784309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OK, maybe not that happy…</a:t>
            </a:r>
            <a:endParaRPr lang="en-US" dirty="0"/>
          </a:p>
        </p:txBody>
      </p:sp>
      <p:sp>
        <p:nvSpPr>
          <p:cNvPr id="3" name="Content Placeholder 2"/>
          <p:cNvSpPr>
            <a:spLocks noGrp="1"/>
          </p:cNvSpPr>
          <p:nvPr>
            <p:ph idx="1"/>
          </p:nvPr>
        </p:nvSpPr>
        <p:spPr>
          <a:xfrm>
            <a:off x="838200" y="1825625"/>
            <a:ext cx="6849862" cy="4351338"/>
          </a:xfrm>
        </p:spPr>
        <p:txBody>
          <a:bodyPr/>
          <a:lstStyle/>
          <a:p>
            <a:pPr marL="0" indent="0">
              <a:buNone/>
            </a:pPr>
            <a:r>
              <a:rPr lang="en-US" dirty="0" smtClean="0"/>
              <a:t>(Was it really ever like this??)</a:t>
            </a:r>
          </a:p>
          <a:p>
            <a:endParaRPr lang="en-US" dirty="0"/>
          </a:p>
          <a:p>
            <a:r>
              <a:rPr lang="en-US" dirty="0"/>
              <a:t>W</a:t>
            </a:r>
            <a:r>
              <a:rPr lang="en-US" dirty="0" smtClean="0"/>
              <a:t>e can help WIC shoppers have the best shopping experience possible, which will make it more likely they will get the foods they need and come back to your clinic for more.</a:t>
            </a:r>
            <a:endParaRPr lang="en-US" dirty="0"/>
          </a:p>
        </p:txBody>
      </p:sp>
      <p:pic>
        <p:nvPicPr>
          <p:cNvPr id="1026" name="Picture 2" descr="https://cdn.pixabay.com/photo/2016/03/30/22/58/retro-1291745_960_7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0"/>
            <a:ext cx="46482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59511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you do hear about an issue, it is time to investigate!</a:t>
            </a:r>
            <a:endParaRPr lang="en-US" dirty="0"/>
          </a:p>
        </p:txBody>
      </p:sp>
      <p:sp>
        <p:nvSpPr>
          <p:cNvPr id="3" name="Content Placeholder 2"/>
          <p:cNvSpPr>
            <a:spLocks noGrp="1"/>
          </p:cNvSpPr>
          <p:nvPr>
            <p:ph idx="1"/>
          </p:nvPr>
        </p:nvSpPr>
        <p:spPr>
          <a:xfrm>
            <a:off x="838200" y="2343705"/>
            <a:ext cx="5154227" cy="3833258"/>
          </a:xfrm>
        </p:spPr>
        <p:txBody>
          <a:bodyPr/>
          <a:lstStyle/>
          <a:p>
            <a:r>
              <a:rPr lang="en-US" dirty="0" smtClean="0"/>
              <a:t>WIC shoppers will expect you to help them figure out and solve their issues.</a:t>
            </a:r>
          </a:p>
          <a:p>
            <a:r>
              <a:rPr lang="en-US" dirty="0" smtClean="0"/>
              <a:t>Troubleshooting takes time, information, and critical thinking.</a:t>
            </a:r>
            <a:endParaRPr lang="en-US" dirty="0"/>
          </a:p>
        </p:txBody>
      </p:sp>
      <p:pic>
        <p:nvPicPr>
          <p:cNvPr id="1026" name="Picture 2" descr="http://orig06.deviantart.net/c960/f/2014/266/8/0/private_investigator_smiley_by_mondspeer-d809hp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6459" y="1324791"/>
            <a:ext cx="5076825" cy="5076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57156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639" y="0"/>
            <a:ext cx="10892161" cy="1325563"/>
          </a:xfrm>
        </p:spPr>
        <p:txBody>
          <a:bodyPr/>
          <a:lstStyle/>
          <a:p>
            <a:r>
              <a:rPr lang="en-US" dirty="0" smtClean="0"/>
              <a:t>Start troubleshooting with critical thinking</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31800939"/>
              </p:ext>
            </p:extLst>
          </p:nvPr>
        </p:nvGraphicFramePr>
        <p:xfrm>
          <a:off x="-253753" y="1083076"/>
          <a:ext cx="7560076" cy="56284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6604986" y="1793289"/>
            <a:ext cx="5060272" cy="3970318"/>
          </a:xfrm>
          <a:prstGeom prst="rect">
            <a:avLst/>
          </a:prstGeom>
          <a:noFill/>
        </p:spPr>
        <p:txBody>
          <a:bodyPr wrap="square" rtlCol="0">
            <a:spAutoFit/>
          </a:bodyPr>
          <a:lstStyle/>
          <a:p>
            <a:r>
              <a:rPr lang="en-US" sz="2800" b="1" dirty="0" smtClean="0"/>
              <a:t>Case study</a:t>
            </a:r>
            <a:r>
              <a:rPr lang="en-US" sz="2800" dirty="0" smtClean="0"/>
              <a:t>:</a:t>
            </a:r>
          </a:p>
          <a:p>
            <a:pPr marL="514350" indent="-514350">
              <a:buFont typeface="+mj-lt"/>
              <a:buAutoNum type="arabicPeriod"/>
            </a:pPr>
            <a:r>
              <a:rPr lang="en-US" sz="2800" dirty="0" smtClean="0"/>
              <a:t>Review the </a:t>
            </a:r>
            <a:r>
              <a:rPr lang="en-US" sz="2800" b="1" dirty="0" smtClean="0">
                <a:solidFill>
                  <a:schemeClr val="accent2">
                    <a:lumMod val="75000"/>
                  </a:schemeClr>
                </a:solidFill>
              </a:rPr>
              <a:t>Troubleshooting </a:t>
            </a:r>
            <a:r>
              <a:rPr lang="en-US" sz="2800" b="1" dirty="0">
                <a:solidFill>
                  <a:schemeClr val="accent2">
                    <a:lumMod val="75000"/>
                  </a:schemeClr>
                </a:solidFill>
              </a:rPr>
              <a:t>S</a:t>
            </a:r>
            <a:r>
              <a:rPr lang="en-US" sz="2800" b="1" dirty="0" smtClean="0">
                <a:solidFill>
                  <a:schemeClr val="accent2">
                    <a:lumMod val="75000"/>
                  </a:schemeClr>
                </a:solidFill>
              </a:rPr>
              <a:t>hopper Issues</a:t>
            </a:r>
            <a:r>
              <a:rPr lang="en-US" sz="2800" dirty="0" smtClean="0"/>
              <a:t> handout.</a:t>
            </a:r>
          </a:p>
          <a:p>
            <a:pPr marL="514350" indent="-514350">
              <a:buFont typeface="+mj-lt"/>
              <a:buAutoNum type="arabicPeriod"/>
            </a:pPr>
            <a:endParaRPr lang="en-US" sz="2800" dirty="0"/>
          </a:p>
          <a:p>
            <a:pPr marL="514350" indent="-514350">
              <a:buFont typeface="+mj-lt"/>
              <a:buAutoNum type="arabicPeriod"/>
            </a:pPr>
            <a:r>
              <a:rPr lang="en-US" sz="2800" dirty="0" smtClean="0"/>
              <a:t>Think about the last shopper issue you heard.</a:t>
            </a:r>
          </a:p>
          <a:p>
            <a:pPr marL="514350" indent="-514350">
              <a:buFont typeface="+mj-lt"/>
              <a:buAutoNum type="arabicPeriod"/>
            </a:pPr>
            <a:endParaRPr lang="en-US" sz="2800" dirty="0"/>
          </a:p>
          <a:p>
            <a:pPr marL="514350" indent="-514350">
              <a:buFont typeface="+mj-lt"/>
              <a:buAutoNum type="arabicPeriod"/>
            </a:pPr>
            <a:r>
              <a:rPr lang="en-US" sz="2800" dirty="0" smtClean="0"/>
              <a:t>What did you do for each of the 6 critical thinking steps?</a:t>
            </a:r>
            <a:endParaRPr lang="en-US" sz="2800" dirty="0"/>
          </a:p>
        </p:txBody>
      </p:sp>
    </p:spTree>
    <p:extLst>
      <p:ext uri="{BB962C8B-B14F-4D97-AF65-F5344CB8AC3E}">
        <p14:creationId xmlns:p14="http://schemas.microsoft.com/office/powerpoint/2010/main" val="14932955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00" y="174580"/>
            <a:ext cx="10515600" cy="1325563"/>
          </a:xfrm>
        </p:spPr>
        <p:txBody>
          <a:bodyPr/>
          <a:lstStyle/>
          <a:p>
            <a:r>
              <a:rPr lang="en-US" dirty="0" smtClean="0"/>
              <a:t>Choosing the best option depends on what happened</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68697572"/>
              </p:ext>
            </p:extLst>
          </p:nvPr>
        </p:nvGraphicFramePr>
        <p:xfrm>
          <a:off x="838200" y="1216240"/>
          <a:ext cx="7577831" cy="54420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ounded Rectangle 2"/>
          <p:cNvSpPr/>
          <p:nvPr/>
        </p:nvSpPr>
        <p:spPr>
          <a:xfrm>
            <a:off x="7721723" y="2086252"/>
            <a:ext cx="3746377" cy="3240350"/>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en-US" sz="2800" b="1" dirty="0" smtClean="0"/>
              <a:t>Case study:</a:t>
            </a:r>
          </a:p>
          <a:p>
            <a:r>
              <a:rPr lang="en-US" sz="2800" dirty="0" smtClean="0"/>
              <a:t>Describe a situation when you selected each option.</a:t>
            </a:r>
          </a:p>
          <a:p>
            <a:endParaRPr lang="en-US" sz="2800" dirty="0" smtClean="0"/>
          </a:p>
          <a:p>
            <a:r>
              <a:rPr lang="en-US" sz="2800" dirty="0" smtClean="0"/>
              <a:t>Why did you choose that option?</a:t>
            </a:r>
            <a:endParaRPr lang="en-US" sz="2800" dirty="0"/>
          </a:p>
        </p:txBody>
      </p:sp>
    </p:spTree>
    <p:extLst>
      <p:ext uri="{BB962C8B-B14F-4D97-AF65-F5344CB8AC3E}">
        <p14:creationId xmlns:p14="http://schemas.microsoft.com/office/powerpoint/2010/main" val="38624479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take a closer look at different situations</a:t>
            </a:r>
            <a:endParaRPr lang="en-US" dirty="0"/>
          </a:p>
        </p:txBody>
      </p:sp>
      <p:sp>
        <p:nvSpPr>
          <p:cNvPr id="3" name="Content Placeholder 2"/>
          <p:cNvSpPr>
            <a:spLocks noGrp="1"/>
          </p:cNvSpPr>
          <p:nvPr>
            <p:ph idx="1"/>
          </p:nvPr>
        </p:nvSpPr>
        <p:spPr>
          <a:xfrm>
            <a:off x="838200" y="1825625"/>
            <a:ext cx="3804821" cy="4351338"/>
          </a:xfrm>
        </p:spPr>
        <p:txBody>
          <a:bodyPr/>
          <a:lstStyle/>
          <a:p>
            <a:r>
              <a:rPr lang="en-US" dirty="0" smtClean="0"/>
              <a:t>Review the job aid: </a:t>
            </a:r>
            <a:r>
              <a:rPr lang="en-US" b="1" dirty="0" smtClean="0">
                <a:solidFill>
                  <a:schemeClr val="accent2">
                    <a:lumMod val="75000"/>
                  </a:schemeClr>
                </a:solidFill>
              </a:rPr>
              <a:t>What to do when a shopper couldn’t buy a food?</a:t>
            </a:r>
            <a:endParaRPr lang="en-US" b="1" dirty="0">
              <a:solidFill>
                <a:schemeClr val="accent2">
                  <a:lumMod val="75000"/>
                </a:scheme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9307" y="614372"/>
            <a:ext cx="4732020" cy="607314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20495199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 by asking for details – we need specifics</a:t>
            </a:r>
            <a:endParaRPr lang="en-US" dirty="0"/>
          </a:p>
        </p:txBody>
      </p:sp>
      <p:sp>
        <p:nvSpPr>
          <p:cNvPr id="4" name="Oval Callout 3"/>
          <p:cNvSpPr/>
          <p:nvPr/>
        </p:nvSpPr>
        <p:spPr>
          <a:xfrm>
            <a:off x="376562" y="1825625"/>
            <a:ext cx="4106661" cy="3142695"/>
          </a:xfrm>
          <a:prstGeom prst="wedgeEllipseCallout">
            <a:avLst>
              <a:gd name="adj1" fmla="val -20401"/>
              <a:gd name="adj2" fmla="val 83404"/>
            </a:avLst>
          </a:prstGeom>
        </p:spPr>
        <p:style>
          <a:lnRef idx="0">
            <a:schemeClr val="accent6"/>
          </a:lnRef>
          <a:fillRef idx="3">
            <a:schemeClr val="accent6"/>
          </a:fillRef>
          <a:effectRef idx="3">
            <a:schemeClr val="accent6"/>
          </a:effectRef>
          <a:fontRef idx="minor">
            <a:schemeClr val="lt1"/>
          </a:fontRef>
        </p:style>
        <p:txBody>
          <a:bodyPr rtlCol="0" anchor="ctr"/>
          <a:lstStyle/>
          <a:p>
            <a:r>
              <a:rPr lang="en-US" b="1" dirty="0" smtClean="0"/>
              <a:t>What store was involved? Has it happened at other stores?</a:t>
            </a:r>
          </a:p>
          <a:p>
            <a:pPr marL="285750" indent="-285750">
              <a:buFont typeface="Arial" panose="020B0604020202020204" pitchFamily="34" charset="0"/>
              <a:buChar char="•"/>
            </a:pPr>
            <a:r>
              <a:rPr lang="en-US" dirty="0" smtClean="0"/>
              <a:t>The state needs </a:t>
            </a:r>
            <a:r>
              <a:rPr lang="en-US" dirty="0"/>
              <a:t>this </a:t>
            </a:r>
            <a:r>
              <a:rPr lang="en-US" dirty="0" smtClean="0"/>
              <a:t>info to </a:t>
            </a:r>
            <a:r>
              <a:rPr lang="en-US" dirty="0"/>
              <a:t>follow up with the store. </a:t>
            </a:r>
          </a:p>
          <a:p>
            <a:pPr marL="285750" indent="-285750">
              <a:buFont typeface="Arial" panose="020B0604020202020204" pitchFamily="34" charset="0"/>
              <a:buChar char="•"/>
            </a:pPr>
            <a:r>
              <a:rPr lang="en-US" dirty="0" smtClean="0"/>
              <a:t>Sometimes a chain has an issue with their system.</a:t>
            </a:r>
          </a:p>
        </p:txBody>
      </p:sp>
      <p:sp>
        <p:nvSpPr>
          <p:cNvPr id="5" name="Rectangular Callout 4"/>
          <p:cNvSpPr/>
          <p:nvPr/>
        </p:nvSpPr>
        <p:spPr>
          <a:xfrm>
            <a:off x="4705165" y="2787588"/>
            <a:ext cx="2974020" cy="2180732"/>
          </a:xfrm>
          <a:prstGeom prst="wedgeRectCallout">
            <a:avLst>
              <a:gd name="adj1" fmla="val -14564"/>
              <a:gd name="adj2" fmla="val 104024"/>
            </a:avLst>
          </a:prstGeom>
        </p:spPr>
        <p:style>
          <a:lnRef idx="0">
            <a:schemeClr val="accent2"/>
          </a:lnRef>
          <a:fillRef idx="3">
            <a:schemeClr val="accent2"/>
          </a:fillRef>
          <a:effectRef idx="3">
            <a:schemeClr val="accent2"/>
          </a:effectRef>
          <a:fontRef idx="minor">
            <a:schemeClr val="lt1"/>
          </a:fontRef>
        </p:style>
        <p:txBody>
          <a:bodyPr rtlCol="0" anchor="ctr"/>
          <a:lstStyle/>
          <a:p>
            <a:r>
              <a:rPr lang="en-US" b="1" dirty="0" smtClean="0"/>
              <a:t>When did this happen?</a:t>
            </a:r>
          </a:p>
          <a:p>
            <a:pPr marL="285750" indent="-285750">
              <a:buFont typeface="Arial" panose="020B0604020202020204" pitchFamily="34" charset="0"/>
              <a:buChar char="•"/>
            </a:pPr>
            <a:r>
              <a:rPr lang="en-US" dirty="0" smtClean="0"/>
              <a:t>With an estimated date and time, the state can look up the exact transaction.</a:t>
            </a:r>
          </a:p>
          <a:p>
            <a:pPr marL="285750" indent="-285750">
              <a:buFont typeface="Arial" panose="020B0604020202020204" pitchFamily="34" charset="0"/>
              <a:buChar char="•"/>
            </a:pPr>
            <a:endParaRPr lang="en-US" dirty="0"/>
          </a:p>
        </p:txBody>
      </p:sp>
      <p:sp>
        <p:nvSpPr>
          <p:cNvPr id="6" name="Rounded Rectangular Callout 5"/>
          <p:cNvSpPr/>
          <p:nvPr/>
        </p:nvSpPr>
        <p:spPr>
          <a:xfrm>
            <a:off x="8237737" y="1500326"/>
            <a:ext cx="3258105" cy="3959441"/>
          </a:xfrm>
          <a:prstGeom prst="wedgeRoundRectCallout">
            <a:avLst>
              <a:gd name="adj1" fmla="val -23012"/>
              <a:gd name="adj2" fmla="val 77523"/>
              <a:gd name="adj3" fmla="val 16667"/>
            </a:avLst>
          </a:prstGeom>
        </p:spPr>
        <p:style>
          <a:lnRef idx="0">
            <a:schemeClr val="accent5"/>
          </a:lnRef>
          <a:fillRef idx="3">
            <a:schemeClr val="accent5"/>
          </a:fillRef>
          <a:effectRef idx="3">
            <a:schemeClr val="accent5"/>
          </a:effectRef>
          <a:fontRef idx="minor">
            <a:schemeClr val="lt1"/>
          </a:fontRef>
        </p:style>
        <p:txBody>
          <a:bodyPr rtlCol="0" anchor="ctr"/>
          <a:lstStyle/>
          <a:p>
            <a:r>
              <a:rPr lang="en-US" dirty="0" smtClean="0"/>
              <a:t>What specific food was the problem? What happened when they scanned it with the app?</a:t>
            </a:r>
          </a:p>
          <a:p>
            <a:pPr marL="285750" indent="-285750">
              <a:buFont typeface="Arial" panose="020B0604020202020204" pitchFamily="34" charset="0"/>
              <a:buChar char="•"/>
            </a:pPr>
            <a:r>
              <a:rPr lang="en-US" dirty="0" smtClean="0"/>
              <a:t>This is when a picture or receipt helps. It is hard to investigate with just a brand name.</a:t>
            </a:r>
          </a:p>
          <a:p>
            <a:pPr marL="285750" indent="-285750">
              <a:buFont typeface="Arial" panose="020B0604020202020204" pitchFamily="34" charset="0"/>
              <a:buChar char="•"/>
            </a:pPr>
            <a:r>
              <a:rPr lang="en-US" dirty="0" smtClean="0"/>
              <a:t>This is when “not allowed” foods come up (wrong flavor, organic or light, wrong size).</a:t>
            </a:r>
            <a:endParaRPr lang="en-US" dirty="0"/>
          </a:p>
        </p:txBody>
      </p:sp>
    </p:spTree>
    <p:extLst>
      <p:ext uri="{BB962C8B-B14F-4D97-AF65-F5344CB8AC3E}">
        <p14:creationId xmlns:p14="http://schemas.microsoft.com/office/powerpoint/2010/main" val="34226242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457" y="365125"/>
            <a:ext cx="10733103" cy="1325563"/>
          </a:xfrm>
        </p:spPr>
        <p:txBody>
          <a:bodyPr/>
          <a:lstStyle/>
          <a:p>
            <a:r>
              <a:rPr lang="en-US" dirty="0" smtClean="0"/>
              <a:t>Then walk through the flow chart step-by-step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9990" y="623250"/>
            <a:ext cx="4732020" cy="607314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5" name="Cloud Callout 4"/>
          <p:cNvSpPr/>
          <p:nvPr/>
        </p:nvSpPr>
        <p:spPr>
          <a:xfrm>
            <a:off x="8956829" y="1624613"/>
            <a:ext cx="2396971" cy="2139519"/>
          </a:xfrm>
          <a:prstGeom prst="cloudCallout">
            <a:avLst>
              <a:gd name="adj1" fmla="val -64166"/>
              <a:gd name="adj2" fmla="val 73288"/>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smtClean="0"/>
              <a:t>You guys already go through this process, right?</a:t>
            </a:r>
            <a:endParaRPr lang="en-US" dirty="0"/>
          </a:p>
        </p:txBody>
      </p:sp>
      <p:sp>
        <p:nvSpPr>
          <p:cNvPr id="6" name="Rounded Rectangular Callout 5"/>
          <p:cNvSpPr/>
          <p:nvPr/>
        </p:nvSpPr>
        <p:spPr>
          <a:xfrm>
            <a:off x="838200" y="1518082"/>
            <a:ext cx="2974021" cy="1917577"/>
          </a:xfrm>
          <a:prstGeom prst="wedgeRoundRectCallout">
            <a:avLst>
              <a:gd name="adj1" fmla="val 92003"/>
              <a:gd name="adj2" fmla="val 16667"/>
              <a:gd name="adj3" fmla="val 16667"/>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t>This chart is to help you. It is not intended to show WIC shoppers!</a:t>
            </a:r>
            <a:endParaRPr lang="en-US" dirty="0"/>
          </a:p>
        </p:txBody>
      </p:sp>
      <p:sp>
        <p:nvSpPr>
          <p:cNvPr id="7" name="Rectangular Callout 6"/>
          <p:cNvSpPr/>
          <p:nvPr/>
        </p:nvSpPr>
        <p:spPr>
          <a:xfrm>
            <a:off x="1367161" y="4589755"/>
            <a:ext cx="2291069" cy="1162975"/>
          </a:xfrm>
          <a:prstGeom prst="wedgeRectCallout">
            <a:avLst>
              <a:gd name="adj1" fmla="val 95802"/>
              <a:gd name="adj2" fmla="val -72615"/>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smtClean="0"/>
              <a:t>These are good times to practice your participant centered skills.</a:t>
            </a:r>
            <a:endParaRPr lang="en-US" dirty="0"/>
          </a:p>
        </p:txBody>
      </p:sp>
    </p:spTree>
    <p:extLst>
      <p:ext uri="{BB962C8B-B14F-4D97-AF65-F5344CB8AC3E}">
        <p14:creationId xmlns:p14="http://schemas.microsoft.com/office/powerpoint/2010/main" val="8939627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838200" y="443883"/>
            <a:ext cx="564472" cy="594804"/>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1. Is the food they tried to buy authorized on the WIC food list?</a:t>
            </a:r>
            <a:endParaRPr lang="en-US" dirty="0"/>
          </a:p>
        </p:txBody>
      </p:sp>
      <p:sp>
        <p:nvSpPr>
          <p:cNvPr id="4" name="Text Placeholder 3"/>
          <p:cNvSpPr>
            <a:spLocks noGrp="1"/>
          </p:cNvSpPr>
          <p:nvPr>
            <p:ph idx="1"/>
          </p:nvPr>
        </p:nvSpPr>
        <p:spPr>
          <a:xfrm>
            <a:off x="838200" y="1825625"/>
            <a:ext cx="7764262" cy="4351338"/>
          </a:xfrm>
        </p:spPr>
        <p:txBody>
          <a:bodyPr>
            <a:normAutofit lnSpcReduction="10000"/>
          </a:bodyPr>
          <a:lstStyle/>
          <a:p>
            <a:pPr marL="0" indent="0">
              <a:buNone/>
            </a:pPr>
            <a:r>
              <a:rPr lang="en-US" dirty="0" smtClean="0"/>
              <a:t>What the state has discovered when investigating issues:</a:t>
            </a:r>
          </a:p>
          <a:p>
            <a:r>
              <a:rPr lang="en-US" dirty="0" smtClean="0"/>
              <a:t>If the food scanned on the App is authorized, sometimes the store doesn’t have the item flagged in their cash register system. We are working to fix these problems with stores, so let us know.</a:t>
            </a:r>
          </a:p>
          <a:p>
            <a:r>
              <a:rPr lang="en-US" dirty="0" smtClean="0"/>
              <a:t>Sometimes the brand and size are correct, but the flavor or type is not allowed (e.g. organic or light yogurt). </a:t>
            </a:r>
          </a:p>
          <a:p>
            <a:r>
              <a:rPr lang="en-US" dirty="0" smtClean="0"/>
              <a:t>Without the UPC, it is very difficult to investigate what happened. </a:t>
            </a:r>
          </a:p>
          <a:p>
            <a:endParaRPr lang="en-US" dirty="0" smtClean="0"/>
          </a:p>
          <a:p>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04234" y="800132"/>
            <a:ext cx="2790338" cy="5307706"/>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19859122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you find the food is not allowed…</a:t>
            </a:r>
            <a:endParaRPr lang="en-US" dirty="0"/>
          </a:p>
        </p:txBody>
      </p:sp>
      <p:sp>
        <p:nvSpPr>
          <p:cNvPr id="3" name="Content Placeholder 2"/>
          <p:cNvSpPr>
            <a:spLocks noGrp="1"/>
          </p:cNvSpPr>
          <p:nvPr>
            <p:ph idx="1"/>
          </p:nvPr>
        </p:nvSpPr>
        <p:spPr>
          <a:xfrm>
            <a:off x="838200" y="1825625"/>
            <a:ext cx="6752208" cy="4351338"/>
          </a:xfrm>
        </p:spPr>
        <p:txBody>
          <a:bodyPr/>
          <a:lstStyle/>
          <a:p>
            <a:pPr marL="0" indent="0">
              <a:buNone/>
            </a:pPr>
            <a:r>
              <a:rPr lang="en-US" dirty="0" smtClean="0"/>
              <a:t>Your options:</a:t>
            </a:r>
          </a:p>
          <a:p>
            <a:r>
              <a:rPr lang="en-US" dirty="0" smtClean="0"/>
              <a:t>Explain to the shopper what you think may have happened.</a:t>
            </a:r>
          </a:p>
          <a:p>
            <a:r>
              <a:rPr lang="en-US" dirty="0" smtClean="0"/>
              <a:t>Offer suggestions for different brands or for where they might find the food.</a:t>
            </a:r>
          </a:p>
          <a:p>
            <a:r>
              <a:rPr lang="en-US" dirty="0" smtClean="0"/>
              <a:t>Change their food package in TWIST and reissue benefits.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6487" y="719090"/>
            <a:ext cx="3227313" cy="6138909"/>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28725467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allowed and not allowed</a:t>
            </a:r>
            <a:endParaRPr lang="en-US" dirty="0"/>
          </a:p>
        </p:txBody>
      </p:sp>
      <p:sp>
        <p:nvSpPr>
          <p:cNvPr id="4" name="Text Placeholder 3"/>
          <p:cNvSpPr>
            <a:spLocks noGrp="1"/>
          </p:cNvSpPr>
          <p:nvPr>
            <p:ph type="body" idx="1"/>
          </p:nvPr>
        </p:nvSpPr>
        <p:spPr/>
        <p:txBody>
          <a:bodyPr/>
          <a:lstStyle/>
          <a:p>
            <a:r>
              <a:rPr lang="en-US" dirty="0" smtClean="0"/>
              <a:t>Allowed: Gerber Good Start Soy</a:t>
            </a:r>
            <a:endParaRPr lang="en-US" dirty="0"/>
          </a:p>
        </p:txBody>
      </p:sp>
      <p:sp>
        <p:nvSpPr>
          <p:cNvPr id="6" name="Text Placeholder 5"/>
          <p:cNvSpPr>
            <a:spLocks noGrp="1"/>
          </p:cNvSpPr>
          <p:nvPr>
            <p:ph type="body" sz="quarter" idx="3"/>
          </p:nvPr>
        </p:nvSpPr>
        <p:spPr/>
        <p:txBody>
          <a:bodyPr/>
          <a:lstStyle/>
          <a:p>
            <a:r>
              <a:rPr lang="en-US" dirty="0" smtClean="0"/>
              <a:t>Not allowed: Gerber Good Start Soy Non-GMO</a:t>
            </a:r>
            <a:endParaRPr lang="en-US" dirty="0"/>
          </a:p>
        </p:txBody>
      </p:sp>
      <p:sp>
        <p:nvSpPr>
          <p:cNvPr id="7" name="Content Placeholder 6"/>
          <p:cNvSpPr>
            <a:spLocks noGrp="1"/>
          </p:cNvSpPr>
          <p:nvPr>
            <p:ph sz="quarter" idx="4"/>
          </p:nvPr>
        </p:nvSpPr>
        <p:spPr/>
        <p:txBody>
          <a:bodyPr/>
          <a:lstStyle/>
          <a:p>
            <a:r>
              <a:rPr lang="en-US" dirty="0" smtClean="0"/>
              <a:t>The only difference on the label is this little green note!</a:t>
            </a:r>
            <a:endParaRPr lang="en-US" dirty="0"/>
          </a:p>
        </p:txBody>
      </p:sp>
      <p:pic>
        <p:nvPicPr>
          <p:cNvPr id="1026" name="Picture 2" descr="image0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6918" y="3346095"/>
            <a:ext cx="4140739" cy="2144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7"/>
          <p:cNvSpPr/>
          <p:nvPr/>
        </p:nvSpPr>
        <p:spPr>
          <a:xfrm>
            <a:off x="7338528" y="4580878"/>
            <a:ext cx="665824" cy="55041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 Arrow 8"/>
          <p:cNvSpPr/>
          <p:nvPr/>
        </p:nvSpPr>
        <p:spPr>
          <a:xfrm rot="19851668">
            <a:off x="7822761" y="3937160"/>
            <a:ext cx="1882066" cy="568171"/>
          </a:xfrm>
          <a:prstGeom prst="lef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17841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Example of allowed and not allowed</a:t>
            </a:r>
            <a:endParaRPr lang="en-US" dirty="0"/>
          </a:p>
        </p:txBody>
      </p:sp>
      <p:sp>
        <p:nvSpPr>
          <p:cNvPr id="5" name="Text Placeholder 4"/>
          <p:cNvSpPr>
            <a:spLocks noGrp="1"/>
          </p:cNvSpPr>
          <p:nvPr>
            <p:ph type="body" idx="1"/>
          </p:nvPr>
        </p:nvSpPr>
        <p:spPr>
          <a:xfrm>
            <a:off x="630316" y="1681163"/>
            <a:ext cx="5367260" cy="823912"/>
          </a:xfrm>
        </p:spPr>
        <p:txBody>
          <a:bodyPr/>
          <a:lstStyle/>
          <a:p>
            <a:r>
              <a:rPr lang="en-US" dirty="0" smtClean="0"/>
              <a:t>Allowed: </a:t>
            </a:r>
            <a:r>
              <a:rPr lang="en-US" dirty="0" err="1" smtClean="0"/>
              <a:t>Langers</a:t>
            </a:r>
            <a:r>
              <a:rPr lang="en-US" dirty="0" smtClean="0"/>
              <a:t> 100% juice – any flavor</a:t>
            </a:r>
            <a:endParaRPr lang="en-US" dirty="0"/>
          </a:p>
        </p:txBody>
      </p:sp>
      <p:pic>
        <p:nvPicPr>
          <p:cNvPr id="9" name="Content Placeholder 8"/>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2201660" y="2650992"/>
            <a:ext cx="1819923" cy="4044274"/>
          </a:xfrm>
        </p:spPr>
      </p:pic>
      <p:sp>
        <p:nvSpPr>
          <p:cNvPr id="7" name="Text Placeholder 6"/>
          <p:cNvSpPr>
            <a:spLocks noGrp="1"/>
          </p:cNvSpPr>
          <p:nvPr>
            <p:ph type="body" sz="quarter" idx="3"/>
          </p:nvPr>
        </p:nvSpPr>
        <p:spPr/>
        <p:txBody>
          <a:bodyPr/>
          <a:lstStyle/>
          <a:p>
            <a:r>
              <a:rPr lang="en-US" dirty="0" smtClean="0"/>
              <a:t>Not allowed: Juice cocktails</a:t>
            </a:r>
            <a:endParaRPr lang="en-US" dirty="0"/>
          </a:p>
        </p:txBody>
      </p:sp>
      <p:pic>
        <p:nvPicPr>
          <p:cNvPr id="1026" name="Picture 2" descr="image0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7303" y="3120825"/>
            <a:ext cx="2484437" cy="294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Left Arrow 9"/>
          <p:cNvSpPr/>
          <p:nvPr/>
        </p:nvSpPr>
        <p:spPr>
          <a:xfrm>
            <a:off x="8387108" y="4347369"/>
            <a:ext cx="1926455" cy="532661"/>
          </a:xfrm>
          <a:prstGeom prst="lef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1" name="Left Arrow 10"/>
          <p:cNvSpPr/>
          <p:nvPr/>
        </p:nvSpPr>
        <p:spPr>
          <a:xfrm>
            <a:off x="3938193" y="5657002"/>
            <a:ext cx="1926455" cy="532661"/>
          </a:xfrm>
          <a:prstGeom prst="lef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69814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you hear that turns a happy shopper into an unhappy one?</a:t>
            </a:r>
            <a:endParaRPr lang="en-US" dirty="0"/>
          </a:p>
        </p:txBody>
      </p:sp>
      <p:pic>
        <p:nvPicPr>
          <p:cNvPr id="3074" name="Picture 2" descr="https://cdn.pixabay.com/photo/2014/07/11/19/45/eggs-390213_960_7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0640" y="1774624"/>
            <a:ext cx="7685103" cy="5083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71492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allowed and not allowed</a:t>
            </a:r>
            <a:endParaRPr lang="en-US" dirty="0"/>
          </a:p>
        </p:txBody>
      </p:sp>
      <p:sp>
        <p:nvSpPr>
          <p:cNvPr id="4" name="Text Placeholder 3"/>
          <p:cNvSpPr>
            <a:spLocks noGrp="1"/>
          </p:cNvSpPr>
          <p:nvPr>
            <p:ph type="body" idx="1"/>
          </p:nvPr>
        </p:nvSpPr>
        <p:spPr/>
        <p:txBody>
          <a:bodyPr/>
          <a:lstStyle/>
          <a:p>
            <a:r>
              <a:rPr lang="en-US" dirty="0" smtClean="0"/>
              <a:t>Allowed: Nancy’s </a:t>
            </a:r>
            <a:r>
              <a:rPr lang="en-US" dirty="0" err="1" smtClean="0"/>
              <a:t>Lowfat</a:t>
            </a:r>
            <a:r>
              <a:rPr lang="en-US" dirty="0" smtClean="0"/>
              <a:t> Plain</a:t>
            </a:r>
            <a:endParaRPr lang="en-US" dirty="0"/>
          </a:p>
        </p:txBody>
      </p:sp>
      <p:sp>
        <p:nvSpPr>
          <p:cNvPr id="6" name="Text Placeholder 5"/>
          <p:cNvSpPr>
            <a:spLocks noGrp="1"/>
          </p:cNvSpPr>
          <p:nvPr>
            <p:ph type="body" sz="quarter" idx="3"/>
          </p:nvPr>
        </p:nvSpPr>
        <p:spPr>
          <a:xfrm>
            <a:off x="5814875" y="1681163"/>
            <a:ext cx="5540514" cy="823912"/>
          </a:xfrm>
        </p:spPr>
        <p:txBody>
          <a:bodyPr/>
          <a:lstStyle/>
          <a:p>
            <a:r>
              <a:rPr lang="en-US" dirty="0" smtClean="0"/>
              <a:t>Not allowed: Organic Nancy’s </a:t>
            </a:r>
            <a:r>
              <a:rPr lang="en-US" dirty="0" err="1" smtClean="0"/>
              <a:t>Lowfat</a:t>
            </a:r>
            <a:r>
              <a:rPr lang="en-US" dirty="0" smtClean="0"/>
              <a:t> Plain</a:t>
            </a:r>
            <a:endParaRPr lang="en-US" dirty="0"/>
          </a:p>
        </p:txBody>
      </p:sp>
      <p:pic>
        <p:nvPicPr>
          <p:cNvPr id="1026" name="Picture 2" descr="OG LFYog Lg Fea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4875" y="2519408"/>
            <a:ext cx="3017837" cy="355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ANat LFYog Lg Fea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2642" y="2519408"/>
            <a:ext cx="3017837" cy="355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eft Arrow 7"/>
          <p:cNvSpPr/>
          <p:nvPr/>
        </p:nvSpPr>
        <p:spPr>
          <a:xfrm>
            <a:off x="9428933" y="3725661"/>
            <a:ext cx="1926455" cy="532661"/>
          </a:xfrm>
          <a:prstGeom prst="lef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61530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Allowed Great Value yogurt labels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20331" y="1690688"/>
            <a:ext cx="4351338" cy="4351338"/>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98259" y="1690688"/>
            <a:ext cx="4293741" cy="429374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690688"/>
            <a:ext cx="4208016" cy="4208016"/>
          </a:xfrm>
          <a:prstGeom prst="rect">
            <a:avLst/>
          </a:prstGeom>
        </p:spPr>
      </p:pic>
    </p:spTree>
    <p:extLst>
      <p:ext uri="{BB962C8B-B14F-4D97-AF65-F5344CB8AC3E}">
        <p14:creationId xmlns:p14="http://schemas.microsoft.com/office/powerpoint/2010/main" val="32082979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 allowed Great Value yogurt labels – Greek, Light</a:t>
            </a:r>
            <a:endParaRPr lang="en-US" dirty="0"/>
          </a:p>
        </p:txBody>
      </p:sp>
      <p:pic>
        <p:nvPicPr>
          <p:cNvPr id="2050" name="Picture 2" descr="Great Value Vanilla Light Nonfat Yogurt, 32 o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9388" y="1860243"/>
            <a:ext cx="4289425" cy="428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descr="Great Value Vanilla Greek Nonfat Yogurt, 32 o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947" y="1930825"/>
            <a:ext cx="4289425" cy="429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Great Value Light Greek Vanilla Nonfat Yogurt, 32 oz"/>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18996" y="2081214"/>
            <a:ext cx="3847482" cy="3847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ight Arrow 4"/>
          <p:cNvSpPr/>
          <p:nvPr/>
        </p:nvSpPr>
        <p:spPr>
          <a:xfrm>
            <a:off x="347926" y="4076331"/>
            <a:ext cx="1543018" cy="887767"/>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2" name="Right Arrow 11"/>
          <p:cNvSpPr/>
          <p:nvPr/>
        </p:nvSpPr>
        <p:spPr>
          <a:xfrm>
            <a:off x="4269388" y="3561071"/>
            <a:ext cx="1543018" cy="887767"/>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3" name="Right Arrow 12"/>
          <p:cNvSpPr/>
          <p:nvPr/>
        </p:nvSpPr>
        <p:spPr>
          <a:xfrm>
            <a:off x="7787304" y="2747639"/>
            <a:ext cx="1543018" cy="887767"/>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16113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cdn.pixabay.com/photo/2016/12/01/04/13/phone-1874428_960_7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2887" y="1376532"/>
            <a:ext cx="8222201" cy="548146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ctr"/>
            <a:r>
              <a:rPr lang="en-US" dirty="0" smtClean="0"/>
              <a:t>You can see why pictures help!</a:t>
            </a:r>
            <a:endParaRPr lang="en-US" dirty="0"/>
          </a:p>
        </p:txBody>
      </p:sp>
    </p:spTree>
    <p:extLst>
      <p:ext uri="{BB962C8B-B14F-4D97-AF65-F5344CB8AC3E}">
        <p14:creationId xmlns:p14="http://schemas.microsoft.com/office/powerpoint/2010/main" val="41845525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838200" y="730504"/>
            <a:ext cx="564472" cy="594804"/>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2. Is the food assigned to a family member?</a:t>
            </a:r>
            <a:endParaRPr lang="en-US" dirty="0"/>
          </a:p>
        </p:txBody>
      </p:sp>
      <p:sp>
        <p:nvSpPr>
          <p:cNvPr id="3" name="Content Placeholder 2"/>
          <p:cNvSpPr>
            <a:spLocks noGrp="1"/>
          </p:cNvSpPr>
          <p:nvPr>
            <p:ph idx="1"/>
          </p:nvPr>
        </p:nvSpPr>
        <p:spPr>
          <a:xfrm>
            <a:off x="838200" y="1825625"/>
            <a:ext cx="6441489" cy="4351338"/>
          </a:xfrm>
        </p:spPr>
        <p:txBody>
          <a:bodyPr/>
          <a:lstStyle/>
          <a:p>
            <a:pPr marL="0" indent="0">
              <a:buNone/>
            </a:pPr>
            <a:r>
              <a:rPr lang="en-US" dirty="0" smtClean="0"/>
              <a:t>What the state has discovered when investigating issues:</a:t>
            </a:r>
          </a:p>
          <a:p>
            <a:r>
              <a:rPr lang="en-US" dirty="0" smtClean="0"/>
              <a:t>The food is authorized, but not issued to them (e.g. wrong fat content or flavor of yogurt, wrong type of juice).</a:t>
            </a:r>
          </a:p>
          <a:p>
            <a:endParaRPr lang="en-US" dirty="0"/>
          </a:p>
          <a:p>
            <a:pPr marL="0" indent="0">
              <a:buNone/>
            </a:pPr>
            <a:r>
              <a:rPr lang="en-US" dirty="0" smtClean="0"/>
              <a:t>Your options:</a:t>
            </a:r>
          </a:p>
          <a:p>
            <a:r>
              <a:rPr lang="en-US" dirty="0" smtClean="0"/>
              <a:t>Review the specific foods in their food package.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3930" y="2224318"/>
            <a:ext cx="2857500" cy="2533650"/>
          </a:xfrm>
          <a:prstGeom prst="rect">
            <a:avLst/>
          </a:prstGeom>
        </p:spPr>
      </p:pic>
    </p:spTree>
    <p:extLst>
      <p:ext uri="{BB962C8B-B14F-4D97-AF65-F5344CB8AC3E}">
        <p14:creationId xmlns:p14="http://schemas.microsoft.com/office/powerpoint/2010/main" val="26158789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838200" y="730504"/>
            <a:ext cx="564472" cy="594804"/>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199" y="365125"/>
            <a:ext cx="10649505" cy="1325563"/>
          </a:xfrm>
        </p:spPr>
        <p:txBody>
          <a:bodyPr/>
          <a:lstStyle/>
          <a:p>
            <a:r>
              <a:rPr lang="en-US" dirty="0" smtClean="0"/>
              <a:t>3. Do they have enough benefits left to buy it?</a:t>
            </a:r>
            <a:endParaRPr lang="en-US" dirty="0"/>
          </a:p>
        </p:txBody>
      </p:sp>
      <p:sp>
        <p:nvSpPr>
          <p:cNvPr id="3" name="Content Placeholder 2"/>
          <p:cNvSpPr>
            <a:spLocks noGrp="1"/>
          </p:cNvSpPr>
          <p:nvPr>
            <p:ph idx="1"/>
          </p:nvPr>
        </p:nvSpPr>
        <p:spPr>
          <a:xfrm>
            <a:off x="838200" y="1825625"/>
            <a:ext cx="7977326" cy="4351338"/>
          </a:xfrm>
        </p:spPr>
        <p:txBody>
          <a:bodyPr>
            <a:normAutofit lnSpcReduction="10000"/>
          </a:bodyPr>
          <a:lstStyle/>
          <a:p>
            <a:pPr marL="0" indent="0">
              <a:buNone/>
            </a:pPr>
            <a:r>
              <a:rPr lang="en-US" dirty="0" smtClean="0"/>
              <a:t>What the state has discovered when investigating issues:</a:t>
            </a:r>
          </a:p>
          <a:p>
            <a:r>
              <a:rPr lang="en-US" dirty="0" smtClean="0"/>
              <a:t>This is the hardest to investigate because </a:t>
            </a:r>
            <a:r>
              <a:rPr lang="en-US" dirty="0"/>
              <a:t>benefit balances change and they </a:t>
            </a:r>
            <a:r>
              <a:rPr lang="en-US" dirty="0" smtClean="0"/>
              <a:t>shop elsewhere.</a:t>
            </a:r>
          </a:p>
          <a:p>
            <a:r>
              <a:rPr lang="en-US" dirty="0" smtClean="0"/>
              <a:t>Sometimes a food package was changed and the staff person forgot to reissue the benefits.</a:t>
            </a:r>
          </a:p>
          <a:p>
            <a:r>
              <a:rPr lang="en-US" dirty="0" smtClean="0"/>
              <a:t>We need to know the date and store where they tried to buy it so we can find the benefit balance for that date.</a:t>
            </a:r>
          </a:p>
          <a:p>
            <a:r>
              <a:rPr lang="en-US" dirty="0" smtClean="0"/>
              <a:t>Saved receipts really help!</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15526" y="1325308"/>
            <a:ext cx="2410139" cy="5435038"/>
          </a:xfrm>
          <a:prstGeom prst="rect">
            <a:avLst/>
          </a:prstGeom>
          <a:ln>
            <a:solidFill>
              <a:schemeClr val="tx1"/>
            </a:solidFill>
          </a:ln>
        </p:spPr>
      </p:pic>
    </p:spTree>
    <p:extLst>
      <p:ext uri="{BB962C8B-B14F-4D97-AF65-F5344CB8AC3E}">
        <p14:creationId xmlns:p14="http://schemas.microsoft.com/office/powerpoint/2010/main" val="1903408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6658102" y="4818888"/>
            <a:ext cx="4525010" cy="1714599"/>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r>
              <a:rPr lang="en-US" b="1" dirty="0" smtClean="0"/>
              <a:t>Real story: </a:t>
            </a:r>
            <a:r>
              <a:rPr lang="en-US" dirty="0" smtClean="0"/>
              <a:t>Pregnant Yolanda is assigned </a:t>
            </a:r>
            <a:r>
              <a:rPr lang="en-US" dirty="0" err="1" smtClean="0"/>
              <a:t>lowfat</a:t>
            </a:r>
            <a:r>
              <a:rPr lang="en-US" dirty="0" smtClean="0"/>
              <a:t> yogurt. Nancy’s Honey yogurt is whole milk yogurt. Yolanda can buy Nancy’s </a:t>
            </a:r>
            <a:r>
              <a:rPr lang="en-US" dirty="0" err="1" smtClean="0"/>
              <a:t>lowfat</a:t>
            </a:r>
            <a:r>
              <a:rPr lang="en-US" dirty="0" smtClean="0"/>
              <a:t> or nonfat plain, or nonfat vanilla. Yogurt is so specific that you often need a picture, receipt or UPC to find out the issue. </a:t>
            </a:r>
            <a:endParaRPr lang="en-US" dirty="0"/>
          </a:p>
        </p:txBody>
      </p:sp>
      <p:sp>
        <p:nvSpPr>
          <p:cNvPr id="2" name="Title 1"/>
          <p:cNvSpPr>
            <a:spLocks noGrp="1"/>
          </p:cNvSpPr>
          <p:nvPr>
            <p:ph type="title"/>
          </p:nvPr>
        </p:nvSpPr>
        <p:spPr/>
        <p:txBody>
          <a:bodyPr/>
          <a:lstStyle/>
          <a:p>
            <a:r>
              <a:rPr lang="en-US" dirty="0" smtClean="0"/>
              <a:t>Case study 1: Yolanda’s yogurt</a:t>
            </a:r>
            <a:endParaRPr lang="en-US" dirty="0"/>
          </a:p>
        </p:txBody>
      </p:sp>
      <p:sp>
        <p:nvSpPr>
          <p:cNvPr id="6" name="Content Placeholder 5"/>
          <p:cNvSpPr>
            <a:spLocks noGrp="1"/>
          </p:cNvSpPr>
          <p:nvPr>
            <p:ph sz="half" idx="1"/>
          </p:nvPr>
        </p:nvSpPr>
        <p:spPr>
          <a:xfrm>
            <a:off x="838200" y="1517904"/>
            <a:ext cx="5181600" cy="4659059"/>
          </a:xfrm>
        </p:spPr>
        <p:txBody>
          <a:bodyPr/>
          <a:lstStyle/>
          <a:p>
            <a:pPr marL="0" indent="0">
              <a:buNone/>
            </a:pPr>
            <a:r>
              <a:rPr lang="en-US" dirty="0" smtClean="0"/>
              <a:t>Yolanda is pregnant and wants to get her yogurt. She feels like every yogurt she takes to check stand is the wrong kind. Last time she took Nancy’s Honey yogurt and it was rejected – again.</a:t>
            </a:r>
            <a:endParaRPr lang="en-US" dirty="0"/>
          </a:p>
        </p:txBody>
      </p:sp>
      <p:sp>
        <p:nvSpPr>
          <p:cNvPr id="7" name="Content Placeholder 6"/>
          <p:cNvSpPr>
            <a:spLocks noGrp="1"/>
          </p:cNvSpPr>
          <p:nvPr>
            <p:ph sz="half" idx="2"/>
          </p:nvPr>
        </p:nvSpPr>
        <p:spPr>
          <a:xfrm>
            <a:off x="6062472" y="1517904"/>
            <a:ext cx="3749040" cy="3075015"/>
          </a:xfrm>
        </p:spPr>
        <p:txBody>
          <a:bodyPr/>
          <a:lstStyle/>
          <a:p>
            <a:r>
              <a:rPr lang="en-US" dirty="0"/>
              <a:t>Use the flow chart and think about how you would investigate this problem.</a:t>
            </a:r>
          </a:p>
          <a:p>
            <a:r>
              <a:rPr lang="en-US" dirty="0"/>
              <a:t>What are the most likely causes of this problem?</a:t>
            </a:r>
          </a:p>
        </p:txBody>
      </p:sp>
      <p:pic>
        <p:nvPicPr>
          <p:cNvPr id="5122" name="Picture 2" descr="https://c2.staticflickr.com/4/3150/3098945125_2e0db9d183_z.jpg?zz=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3588" y="3849951"/>
            <a:ext cx="4516588" cy="3008049"/>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0704" y="241581"/>
            <a:ext cx="2287560" cy="4351338"/>
          </a:xfrm>
          <a:prstGeom prst="rect">
            <a:avLst/>
          </a:prstGeom>
          <a:ln>
            <a:solidFill>
              <a:schemeClr val="tx1"/>
            </a:solidFill>
          </a:ln>
        </p:spPr>
      </p:pic>
      <p:sp>
        <p:nvSpPr>
          <p:cNvPr id="4" name="TextBox 3"/>
          <p:cNvSpPr txBox="1"/>
          <p:nvPr/>
        </p:nvSpPr>
        <p:spPr>
          <a:xfrm>
            <a:off x="3429000" y="6488668"/>
            <a:ext cx="2139148" cy="369332"/>
          </a:xfrm>
          <a:prstGeom prst="rect">
            <a:avLst/>
          </a:prstGeom>
          <a:noFill/>
        </p:spPr>
        <p:txBody>
          <a:bodyPr wrap="square" rtlCol="0">
            <a:spAutoFit/>
          </a:bodyPr>
          <a:lstStyle/>
          <a:p>
            <a:r>
              <a:rPr lang="en-US" dirty="0">
                <a:hlinkClick r:id="rId4"/>
              </a:rPr>
              <a:t>By Vivian D. Nguyen</a:t>
            </a:r>
            <a:endParaRPr lang="en-US" dirty="0"/>
          </a:p>
        </p:txBody>
      </p:sp>
      <p:sp>
        <p:nvSpPr>
          <p:cNvPr id="10" name="Rounded Rectangle 9"/>
          <p:cNvSpPr/>
          <p:nvPr/>
        </p:nvSpPr>
        <p:spPr>
          <a:xfrm>
            <a:off x="6658102" y="4654690"/>
            <a:ext cx="4660037" cy="20429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Click here for the real story.</a:t>
            </a:r>
            <a:endParaRPr lang="en-US" sz="2800" dirty="0"/>
          </a:p>
        </p:txBody>
      </p:sp>
    </p:spTree>
    <p:extLst>
      <p:ext uri="{BB962C8B-B14F-4D97-AF65-F5344CB8AC3E}">
        <p14:creationId xmlns:p14="http://schemas.microsoft.com/office/powerpoint/2010/main" val="268619485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1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6550151" y="4235713"/>
            <a:ext cx="4425696" cy="2212848"/>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r>
              <a:rPr lang="en-US" b="1" dirty="0" smtClean="0"/>
              <a:t>Real story</a:t>
            </a:r>
            <a:r>
              <a:rPr lang="en-US" dirty="0" smtClean="0"/>
              <a:t>: Jessie was a child, so was issued bottled juice. There are no allowed Welch’s bottled juices. Jane could either buy one of the allowed bottled grape juices, or WIC staff could change the food package to frozen juice to allow Welch’s.</a:t>
            </a:r>
            <a:endParaRPr lang="en-US" dirty="0"/>
          </a:p>
        </p:txBody>
      </p:sp>
      <p:sp>
        <p:nvSpPr>
          <p:cNvPr id="2" name="Title 1"/>
          <p:cNvSpPr>
            <a:spLocks noGrp="1"/>
          </p:cNvSpPr>
          <p:nvPr>
            <p:ph type="title"/>
          </p:nvPr>
        </p:nvSpPr>
        <p:spPr/>
        <p:txBody>
          <a:bodyPr/>
          <a:lstStyle/>
          <a:p>
            <a:r>
              <a:rPr lang="en-US" dirty="0" smtClean="0"/>
              <a:t>Case study 2: Jane and her juice</a:t>
            </a:r>
            <a:endParaRPr lang="en-US" dirty="0"/>
          </a:p>
        </p:txBody>
      </p:sp>
      <p:sp>
        <p:nvSpPr>
          <p:cNvPr id="4" name="Content Placeholder 3"/>
          <p:cNvSpPr>
            <a:spLocks noGrp="1"/>
          </p:cNvSpPr>
          <p:nvPr>
            <p:ph sz="half" idx="1"/>
          </p:nvPr>
        </p:nvSpPr>
        <p:spPr/>
        <p:txBody>
          <a:bodyPr/>
          <a:lstStyle/>
          <a:p>
            <a:pPr marL="0" indent="0">
              <a:buNone/>
            </a:pPr>
            <a:r>
              <a:rPr lang="en-US" dirty="0" smtClean="0"/>
              <a:t>Jane calls to tell you that her store would not allow her to buy the juice she wants. Her child Jessie really wants Welch’s grape juice. She sees it in the food list.</a:t>
            </a:r>
            <a:endParaRPr lang="en-US" dirty="0"/>
          </a:p>
        </p:txBody>
      </p:sp>
      <p:sp>
        <p:nvSpPr>
          <p:cNvPr id="5" name="Content Placeholder 4"/>
          <p:cNvSpPr>
            <a:spLocks noGrp="1"/>
          </p:cNvSpPr>
          <p:nvPr>
            <p:ph sz="half" idx="2"/>
          </p:nvPr>
        </p:nvSpPr>
        <p:spPr>
          <a:xfrm>
            <a:off x="6172200" y="1825625"/>
            <a:ext cx="5181600" cy="2172345"/>
          </a:xfrm>
        </p:spPr>
        <p:txBody>
          <a:bodyPr/>
          <a:lstStyle/>
          <a:p>
            <a:r>
              <a:rPr lang="en-US" dirty="0" smtClean="0"/>
              <a:t>Use the flow chart and think about how you would investigate this problem.</a:t>
            </a:r>
          </a:p>
          <a:p>
            <a:r>
              <a:rPr lang="en-US" dirty="0" smtClean="0"/>
              <a:t>What are the most likely causes of this problem?</a:t>
            </a:r>
            <a:endParaRPr lang="en-US" dirty="0"/>
          </a:p>
        </p:txBody>
      </p:sp>
      <p:pic>
        <p:nvPicPr>
          <p:cNvPr id="1026" name="Picture 2" descr="https://c1.staticflickr.com/1/54/149051867_9ac0163171_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9741" y="3826276"/>
            <a:ext cx="4545366" cy="3031724"/>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6432980" y="4132907"/>
            <a:ext cx="4660037" cy="24505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Click here for the real story.</a:t>
            </a:r>
            <a:endParaRPr lang="en-US" sz="2800" dirty="0"/>
          </a:p>
        </p:txBody>
      </p:sp>
    </p:spTree>
    <p:extLst>
      <p:ext uri="{BB962C8B-B14F-4D97-AF65-F5344CB8AC3E}">
        <p14:creationId xmlns:p14="http://schemas.microsoft.com/office/powerpoint/2010/main" val="28132121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6550151" y="4235713"/>
            <a:ext cx="4425696" cy="2212848"/>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r>
              <a:rPr lang="en-US" b="1" dirty="0" smtClean="0"/>
              <a:t>Real story</a:t>
            </a:r>
            <a:r>
              <a:rPr lang="en-US" dirty="0" smtClean="0"/>
              <a:t>: </a:t>
            </a:r>
            <a:r>
              <a:rPr lang="en-US" dirty="0" err="1" smtClean="0"/>
              <a:t>Beyonce</a:t>
            </a:r>
            <a:r>
              <a:rPr lang="en-US" dirty="0" smtClean="0"/>
              <a:t> had purchased one can of beans previously. She still had a “bean benefit balance” but it wasn’t enough to buy a bag of beans. She can still get the remainder of her balance in canned beans. The store didn’t do anything wrong.</a:t>
            </a:r>
            <a:endParaRPr lang="en-US" dirty="0"/>
          </a:p>
        </p:txBody>
      </p:sp>
      <p:sp>
        <p:nvSpPr>
          <p:cNvPr id="2" name="Title 1"/>
          <p:cNvSpPr>
            <a:spLocks noGrp="1"/>
          </p:cNvSpPr>
          <p:nvPr>
            <p:ph type="title"/>
          </p:nvPr>
        </p:nvSpPr>
        <p:spPr/>
        <p:txBody>
          <a:bodyPr/>
          <a:lstStyle/>
          <a:p>
            <a:r>
              <a:rPr lang="en-US" dirty="0" smtClean="0"/>
              <a:t>Case study 3: </a:t>
            </a:r>
            <a:r>
              <a:rPr lang="en-US" dirty="0" err="1" smtClean="0"/>
              <a:t>Beyonce</a:t>
            </a:r>
            <a:r>
              <a:rPr lang="en-US" dirty="0" smtClean="0"/>
              <a:t> and the beans</a:t>
            </a:r>
            <a:endParaRPr lang="en-US" dirty="0"/>
          </a:p>
        </p:txBody>
      </p:sp>
      <p:sp>
        <p:nvSpPr>
          <p:cNvPr id="4" name="Content Placeholder 3"/>
          <p:cNvSpPr>
            <a:spLocks noGrp="1"/>
          </p:cNvSpPr>
          <p:nvPr>
            <p:ph sz="half" idx="1"/>
          </p:nvPr>
        </p:nvSpPr>
        <p:spPr>
          <a:xfrm>
            <a:off x="838200" y="1690688"/>
            <a:ext cx="5181600" cy="4486275"/>
          </a:xfrm>
        </p:spPr>
        <p:txBody>
          <a:bodyPr/>
          <a:lstStyle/>
          <a:p>
            <a:pPr marL="0" indent="0">
              <a:buNone/>
            </a:pPr>
            <a:r>
              <a:rPr lang="en-US" dirty="0" err="1" smtClean="0"/>
              <a:t>Beyonce</a:t>
            </a:r>
            <a:r>
              <a:rPr lang="en-US" dirty="0" smtClean="0"/>
              <a:t> says that she wanted to buy a bag of beans, but the cashier told her it wouldn’t ring up. She can see beans still on her benefit balance so can’t figure out what the problem is.</a:t>
            </a:r>
            <a:endParaRPr lang="en-US" dirty="0"/>
          </a:p>
        </p:txBody>
      </p:sp>
      <p:sp>
        <p:nvSpPr>
          <p:cNvPr id="5" name="Content Placeholder 4"/>
          <p:cNvSpPr>
            <a:spLocks noGrp="1"/>
          </p:cNvSpPr>
          <p:nvPr>
            <p:ph sz="half" idx="2"/>
          </p:nvPr>
        </p:nvSpPr>
        <p:spPr/>
        <p:txBody>
          <a:bodyPr/>
          <a:lstStyle/>
          <a:p>
            <a:r>
              <a:rPr lang="en-US" dirty="0" smtClean="0"/>
              <a:t>Use the flow chart and think about how you would investigate this problem.</a:t>
            </a:r>
          </a:p>
          <a:p>
            <a:r>
              <a:rPr lang="en-US" dirty="0" smtClean="0"/>
              <a:t>What are the most likely causes of this problem?</a:t>
            </a:r>
            <a:endParaRPr lang="en-US" dirty="0"/>
          </a:p>
        </p:txBody>
      </p:sp>
      <p:sp>
        <p:nvSpPr>
          <p:cNvPr id="6" name="Rounded Rectangle 5"/>
          <p:cNvSpPr/>
          <p:nvPr/>
        </p:nvSpPr>
        <p:spPr>
          <a:xfrm>
            <a:off x="6432980" y="4116841"/>
            <a:ext cx="4660037" cy="24505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Click here for the real story.</a:t>
            </a:r>
            <a:endParaRPr lang="en-US" sz="2800" dirty="0"/>
          </a:p>
        </p:txBody>
      </p:sp>
      <p:pic>
        <p:nvPicPr>
          <p:cNvPr id="2050" name="Picture 2" descr="https://c2.staticflickr.com/4/3853/14847237075_2bc4f54a8f_b.jpg"/>
          <p:cNvPicPr>
            <a:picLocks noChangeAspect="1" noChangeArrowheads="1"/>
          </p:cNvPicPr>
          <p:nvPr/>
        </p:nvPicPr>
        <p:blipFill rotWithShape="1">
          <a:blip r:embed="rId3">
            <a:extLst>
              <a:ext uri="{28A0092B-C50C-407E-A947-70E740481C1C}">
                <a14:useLocalDpi xmlns:a14="http://schemas.microsoft.com/office/drawing/2010/main" val="0"/>
              </a:ext>
            </a:extLst>
          </a:blip>
          <a:srcRect t="5865" b="9893"/>
          <a:stretch/>
        </p:blipFill>
        <p:spPr bwMode="auto">
          <a:xfrm>
            <a:off x="1002792" y="4096512"/>
            <a:ext cx="4370705" cy="2761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141531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7839029" y="3736992"/>
            <a:ext cx="3530561" cy="2653945"/>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r>
              <a:rPr lang="en-US" b="1" dirty="0" smtClean="0"/>
              <a:t>Real story: </a:t>
            </a:r>
            <a:r>
              <a:rPr lang="en-US" dirty="0" smtClean="0"/>
              <a:t>Oscar is trying to use a cereal benefit to buy a whole grain</a:t>
            </a:r>
            <a:r>
              <a:rPr lang="en-US" dirty="0"/>
              <a:t>. The whole grain benefit is </a:t>
            </a:r>
            <a:r>
              <a:rPr lang="en-US" dirty="0" smtClean="0"/>
              <a:t>0 ounces. Oats are a WIC approved food, but not a cereal. The pictures really helped us to figure out the issue. </a:t>
            </a:r>
            <a:endParaRPr lang="en-US" dirty="0"/>
          </a:p>
        </p:txBody>
      </p:sp>
      <p:sp>
        <p:nvSpPr>
          <p:cNvPr id="2" name="Title 1"/>
          <p:cNvSpPr>
            <a:spLocks noGrp="1"/>
          </p:cNvSpPr>
          <p:nvPr>
            <p:ph type="title"/>
          </p:nvPr>
        </p:nvSpPr>
        <p:spPr>
          <a:xfrm>
            <a:off x="762000" y="152061"/>
            <a:ext cx="10515600" cy="1325563"/>
          </a:xfrm>
        </p:spPr>
        <p:txBody>
          <a:bodyPr/>
          <a:lstStyle/>
          <a:p>
            <a:r>
              <a:rPr lang="en-US" dirty="0" smtClean="0"/>
              <a:t>Case Study 4: Oscar wants oats</a:t>
            </a:r>
            <a:endParaRPr lang="en-US" dirty="0"/>
          </a:p>
        </p:txBody>
      </p:sp>
      <p:sp>
        <p:nvSpPr>
          <p:cNvPr id="4" name="Content Placeholder 3"/>
          <p:cNvSpPr>
            <a:spLocks noGrp="1"/>
          </p:cNvSpPr>
          <p:nvPr>
            <p:ph sz="half" idx="1"/>
          </p:nvPr>
        </p:nvSpPr>
        <p:spPr>
          <a:xfrm>
            <a:off x="838200" y="1287262"/>
            <a:ext cx="5181600" cy="4889701"/>
          </a:xfrm>
        </p:spPr>
        <p:txBody>
          <a:bodyPr>
            <a:normAutofit/>
          </a:bodyPr>
          <a:lstStyle/>
          <a:p>
            <a:pPr marL="0" indent="0">
              <a:buNone/>
            </a:pPr>
            <a:r>
              <a:rPr lang="en-US" sz="2600" dirty="0" smtClean="0"/>
              <a:t>Oscar had a receipt that showed 36 </a:t>
            </a:r>
            <a:r>
              <a:rPr lang="en-US" sz="2600" dirty="0" err="1" smtClean="0"/>
              <a:t>oz</a:t>
            </a:r>
            <a:r>
              <a:rPr lang="en-US" sz="2600" dirty="0" smtClean="0"/>
              <a:t> cereal benefit balance. He wanted to buy an 18 </a:t>
            </a:r>
            <a:r>
              <a:rPr lang="en-US" sz="2600" dirty="0" err="1" smtClean="0"/>
              <a:t>oz</a:t>
            </a:r>
            <a:r>
              <a:rPr lang="en-US" sz="2600" dirty="0" smtClean="0"/>
              <a:t> container of Quaker Oats. He sent these pics.</a:t>
            </a:r>
            <a:endParaRPr lang="en-US" sz="2600" dirty="0"/>
          </a:p>
        </p:txBody>
      </p:sp>
      <p:sp>
        <p:nvSpPr>
          <p:cNvPr id="5" name="Content Placeholder 4"/>
          <p:cNvSpPr>
            <a:spLocks noGrp="1"/>
          </p:cNvSpPr>
          <p:nvPr>
            <p:ph sz="half" idx="2"/>
          </p:nvPr>
        </p:nvSpPr>
        <p:spPr>
          <a:xfrm>
            <a:off x="6172200" y="1287262"/>
            <a:ext cx="5181600" cy="4889701"/>
          </a:xfrm>
        </p:spPr>
        <p:txBody>
          <a:bodyPr/>
          <a:lstStyle/>
          <a:p>
            <a:r>
              <a:rPr lang="en-US" dirty="0"/>
              <a:t>Use the flow chart and think about how you would investigate this problem.</a:t>
            </a:r>
          </a:p>
          <a:p>
            <a:r>
              <a:rPr lang="en-US" dirty="0"/>
              <a:t>What are the most likely causes of this problem?</a:t>
            </a:r>
          </a:p>
          <a:p>
            <a:endParaRPr lang="en-US" dirty="0"/>
          </a:p>
        </p:txBody>
      </p:sp>
      <p:pic>
        <p:nvPicPr>
          <p:cNvPr id="1026" name="Picture 3" descr="image001"/>
          <p:cNvPicPr>
            <a:picLocks noChangeAspect="1" noChangeArrowheads="1"/>
          </p:cNvPicPr>
          <p:nvPr/>
        </p:nvPicPr>
        <p:blipFill rotWithShape="1">
          <a:blip r:embed="rId2">
            <a:extLst>
              <a:ext uri="{28A0092B-C50C-407E-A947-70E740481C1C}">
                <a14:useLocalDpi xmlns:a14="http://schemas.microsoft.com/office/drawing/2010/main" val="0"/>
              </a:ext>
            </a:extLst>
          </a:blip>
          <a:srcRect l="9489" t="5520" r="11126" b="15907"/>
          <a:stretch/>
        </p:blipFill>
        <p:spPr bwMode="auto">
          <a:xfrm>
            <a:off x="2781448" y="3013968"/>
            <a:ext cx="2201663" cy="386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4" descr="image002"/>
          <p:cNvPicPr>
            <a:picLocks noChangeAspect="1" noChangeArrowheads="1"/>
          </p:cNvPicPr>
          <p:nvPr/>
        </p:nvPicPr>
        <p:blipFill rotWithShape="1">
          <a:blip r:embed="rId3">
            <a:extLst>
              <a:ext uri="{28A0092B-C50C-407E-A947-70E740481C1C}">
                <a14:useLocalDpi xmlns:a14="http://schemas.microsoft.com/office/drawing/2010/main" val="0"/>
              </a:ext>
            </a:extLst>
          </a:blip>
          <a:srcRect t="19202" r="17182" b="22915"/>
          <a:stretch/>
        </p:blipFill>
        <p:spPr bwMode="auto">
          <a:xfrm>
            <a:off x="4967959" y="3999391"/>
            <a:ext cx="2303431" cy="285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5" descr="image003"/>
          <p:cNvPicPr>
            <a:picLocks noChangeAspect="1" noChangeArrowheads="1"/>
          </p:cNvPicPr>
          <p:nvPr/>
        </p:nvPicPr>
        <p:blipFill rotWithShape="1">
          <a:blip r:embed="rId4">
            <a:extLst>
              <a:ext uri="{28A0092B-C50C-407E-A947-70E740481C1C}">
                <a14:useLocalDpi xmlns:a14="http://schemas.microsoft.com/office/drawing/2010/main" val="0"/>
              </a:ext>
            </a:extLst>
          </a:blip>
          <a:srcRect t="12630" b="3487"/>
          <a:stretch/>
        </p:blipFill>
        <p:spPr bwMode="auto">
          <a:xfrm>
            <a:off x="-4700" y="2703251"/>
            <a:ext cx="2789237" cy="4154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ounded Rectangle 8"/>
          <p:cNvSpPr/>
          <p:nvPr/>
        </p:nvSpPr>
        <p:spPr>
          <a:xfrm>
            <a:off x="7470432" y="3576954"/>
            <a:ext cx="4361040" cy="29740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Click here for the real story.</a:t>
            </a:r>
            <a:endParaRPr lang="en-US" sz="2800" dirty="0"/>
          </a:p>
        </p:txBody>
      </p:sp>
    </p:spTree>
    <p:extLst>
      <p:ext uri="{BB962C8B-B14F-4D97-AF65-F5344CB8AC3E}">
        <p14:creationId xmlns:p14="http://schemas.microsoft.com/office/powerpoint/2010/main" val="310791097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791325" cy="1325563"/>
          </a:xfrm>
        </p:spPr>
        <p:txBody>
          <a:bodyPr>
            <a:normAutofit fontScale="90000"/>
          </a:bodyPr>
          <a:lstStyle/>
          <a:p>
            <a:r>
              <a:rPr lang="en-US" dirty="0" smtClean="0"/>
              <a:t>What do you do to prevent shoppers from being unhappy?</a:t>
            </a:r>
            <a:endParaRPr lang="en-US" dirty="0"/>
          </a:p>
        </p:txBody>
      </p:sp>
      <p:sp>
        <p:nvSpPr>
          <p:cNvPr id="3" name="Content Placeholder 2"/>
          <p:cNvSpPr>
            <a:spLocks noGrp="1"/>
          </p:cNvSpPr>
          <p:nvPr>
            <p:ph idx="1"/>
          </p:nvPr>
        </p:nvSpPr>
        <p:spPr>
          <a:xfrm>
            <a:off x="838200" y="2055813"/>
            <a:ext cx="6791325" cy="4351338"/>
          </a:xfrm>
        </p:spPr>
        <p:txBody>
          <a:bodyPr/>
          <a:lstStyle/>
          <a:p>
            <a:r>
              <a:rPr lang="en-US" dirty="0" smtClean="0"/>
              <a:t>How do you make sure shoppers know what to do at the store?</a:t>
            </a:r>
          </a:p>
          <a:p>
            <a:r>
              <a:rPr lang="en-US" dirty="0" smtClean="0"/>
              <a:t>What follow-up to shopping trips do you do?</a:t>
            </a:r>
          </a:p>
          <a:p>
            <a:r>
              <a:rPr lang="en-US" dirty="0" smtClean="0"/>
              <a:t>How do you resolve shopping issues that you hear about?</a:t>
            </a:r>
          </a:p>
          <a:p>
            <a:r>
              <a:rPr lang="en-US" dirty="0" smtClean="0"/>
              <a:t>How is what you do with eWIC different than what you did with vouchers?</a:t>
            </a:r>
            <a:endParaRPr lang="en-US" dirty="0"/>
          </a:p>
        </p:txBody>
      </p:sp>
      <p:pic>
        <p:nvPicPr>
          <p:cNvPr id="4098" name="Picture 2" descr="https://cdn.pixabay.com/photo/2014/01/08/15/58/apple-240656_960_7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9525" y="0"/>
            <a:ext cx="4562475"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25633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838200" y="730504"/>
            <a:ext cx="564472" cy="594804"/>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199" y="365125"/>
            <a:ext cx="10649505" cy="1325563"/>
          </a:xfrm>
        </p:spPr>
        <p:txBody>
          <a:bodyPr/>
          <a:lstStyle/>
          <a:p>
            <a:r>
              <a:rPr lang="en-US" dirty="0"/>
              <a:t>4</a:t>
            </a:r>
            <a:r>
              <a:rPr lang="en-US" dirty="0" smtClean="0"/>
              <a:t>. Should you enter a complaint in TWIST?</a:t>
            </a:r>
            <a:endParaRPr lang="en-US" dirty="0"/>
          </a:p>
        </p:txBody>
      </p:sp>
      <p:pic>
        <p:nvPicPr>
          <p:cNvPr id="4098" name="Picture 2" descr="https://cdn.pixabay.com/photo/2016/03/31/19/54/computer-1295358_960_72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736" y="1581149"/>
            <a:ext cx="9144000" cy="5276851"/>
          </a:xfrm>
          <a:prstGeom prst="rect">
            <a:avLst/>
          </a:prstGeom>
          <a:noFill/>
          <a:extLst>
            <a:ext uri="{909E8E84-426E-40DD-AFC4-6F175D3DCCD1}">
              <a14:hiddenFill xmlns:a14="http://schemas.microsoft.com/office/drawing/2010/main">
                <a:solidFill>
                  <a:srgbClr val="FFFFFF"/>
                </a:solidFill>
              </a14:hiddenFill>
            </a:ext>
          </a:extLst>
        </p:spPr>
      </p:pic>
      <p:sp>
        <p:nvSpPr>
          <p:cNvPr id="7" name="Cloud Callout 6"/>
          <p:cNvSpPr/>
          <p:nvPr/>
        </p:nvSpPr>
        <p:spPr>
          <a:xfrm>
            <a:off x="9247632" y="1406270"/>
            <a:ext cx="2816352" cy="1912049"/>
          </a:xfrm>
          <a:prstGeom prst="cloudCallout">
            <a:avLst>
              <a:gd name="adj1" fmla="val -69534"/>
              <a:gd name="adj2" fmla="val 5293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Critical thinking happening here!</a:t>
            </a:r>
            <a:endParaRPr lang="en-US" dirty="0"/>
          </a:p>
        </p:txBody>
      </p:sp>
    </p:spTree>
    <p:extLst>
      <p:ext uri="{BB962C8B-B14F-4D97-AF65-F5344CB8AC3E}">
        <p14:creationId xmlns:p14="http://schemas.microsoft.com/office/powerpoint/2010/main" val="132637340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11566" y="254786"/>
            <a:ext cx="10515600" cy="1325563"/>
          </a:xfrm>
        </p:spPr>
        <p:txBody>
          <a:bodyPr/>
          <a:lstStyle/>
          <a:p>
            <a:r>
              <a:rPr lang="en-US" dirty="0" smtClean="0"/>
              <a:t>It depends…</a:t>
            </a:r>
            <a:endParaRPr lang="en-US" dirty="0"/>
          </a:p>
        </p:txBody>
      </p:sp>
      <p:pic>
        <p:nvPicPr>
          <p:cNvPr id="5122" name="Picture 2" descr="https://cdn.pixabay.com/photo/2015/10/31/12/41/direction-1015716_960_7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5548544" y="254786"/>
            <a:ext cx="6858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663301" y="1287261"/>
            <a:ext cx="5362113" cy="1526959"/>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r>
              <a:rPr lang="en-US" sz="2400" dirty="0" smtClean="0"/>
              <a:t>No - If you have investigated and found that it was shopper error (e.g. food not allowed, food not assigned, not enough benefits).</a:t>
            </a:r>
            <a:endParaRPr lang="en-US" sz="2400" dirty="0"/>
          </a:p>
        </p:txBody>
      </p:sp>
      <p:sp>
        <p:nvSpPr>
          <p:cNvPr id="7" name="Rectangle 6"/>
          <p:cNvSpPr/>
          <p:nvPr/>
        </p:nvSpPr>
        <p:spPr>
          <a:xfrm>
            <a:off x="1208844" y="3174988"/>
            <a:ext cx="5362113" cy="163201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r>
              <a:rPr lang="en-US" sz="2400" dirty="0" smtClean="0"/>
              <a:t>Yes - If you have investigated and have enough information about the specific food and the store to allow the state to follow up.</a:t>
            </a:r>
            <a:endParaRPr lang="en-US" sz="2400" dirty="0"/>
          </a:p>
        </p:txBody>
      </p:sp>
      <p:sp>
        <p:nvSpPr>
          <p:cNvPr id="8" name="Rectangle 7"/>
          <p:cNvSpPr/>
          <p:nvPr/>
        </p:nvSpPr>
        <p:spPr>
          <a:xfrm>
            <a:off x="1555072" y="5224865"/>
            <a:ext cx="5362113" cy="1096036"/>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r>
              <a:rPr lang="en-US" sz="2400" dirty="0" smtClean="0"/>
              <a:t>Yes - If the actions of the store employee was inappropriate (e.g. rude).</a:t>
            </a:r>
            <a:endParaRPr lang="en-US" sz="2400" dirty="0"/>
          </a:p>
        </p:txBody>
      </p:sp>
    </p:spTree>
    <p:extLst>
      <p:ext uri="{BB962C8B-B14F-4D97-AF65-F5344CB8AC3E}">
        <p14:creationId xmlns:p14="http://schemas.microsoft.com/office/powerpoint/2010/main" val="262515897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649505" cy="1325563"/>
          </a:xfrm>
        </p:spPr>
        <p:txBody>
          <a:bodyPr/>
          <a:lstStyle/>
          <a:p>
            <a:r>
              <a:rPr lang="en-US" dirty="0" smtClean="0"/>
              <a:t>Complaint – “They didn’t have what I wanted”</a:t>
            </a:r>
            <a:endParaRPr lang="en-US" dirty="0"/>
          </a:p>
        </p:txBody>
      </p:sp>
      <p:sp>
        <p:nvSpPr>
          <p:cNvPr id="3" name="Content Placeholder 2"/>
          <p:cNvSpPr>
            <a:spLocks noGrp="1"/>
          </p:cNvSpPr>
          <p:nvPr>
            <p:ph sz="half" idx="1"/>
          </p:nvPr>
        </p:nvSpPr>
        <p:spPr>
          <a:xfrm>
            <a:off x="838200" y="1825625"/>
            <a:ext cx="5181600" cy="4351338"/>
          </a:xfrm>
        </p:spPr>
        <p:txBody>
          <a:bodyPr>
            <a:noAutofit/>
          </a:bodyPr>
          <a:lstStyle/>
          <a:p>
            <a:r>
              <a:rPr lang="en-US" sz="2600" dirty="0" smtClean="0"/>
              <a:t>Stores are not required to carry every flavor or type of food on the food list. </a:t>
            </a:r>
          </a:p>
          <a:p>
            <a:r>
              <a:rPr lang="en-US" sz="2600" dirty="0" smtClean="0"/>
              <a:t>They are only required to meet what is called “</a:t>
            </a:r>
            <a:r>
              <a:rPr lang="en-US" sz="2600" dirty="0" smtClean="0">
                <a:hlinkClick r:id="rId2"/>
              </a:rPr>
              <a:t>Minimum stock requirements</a:t>
            </a:r>
            <a:r>
              <a:rPr lang="en-US" sz="2600" dirty="0" smtClean="0"/>
              <a:t>”. </a:t>
            </a:r>
          </a:p>
          <a:p>
            <a:r>
              <a:rPr lang="en-US" sz="2600" dirty="0" smtClean="0"/>
              <a:t>This list mostly requires a certain number of containers or amount and number of different kinds or varieties.</a:t>
            </a:r>
          </a:p>
          <a:p>
            <a:r>
              <a:rPr lang="en-US" sz="2600" dirty="0" smtClean="0"/>
              <a:t>Some foods aren’t even required to be stocked, such as soy beverage.</a:t>
            </a:r>
            <a:endParaRPr lang="en-US" sz="2600" dirty="0"/>
          </a:p>
        </p:txBody>
      </p:sp>
      <p:sp>
        <p:nvSpPr>
          <p:cNvPr id="5" name="Content Placeholder 4"/>
          <p:cNvSpPr>
            <a:spLocks noGrp="1"/>
          </p:cNvSpPr>
          <p:nvPr>
            <p:ph sz="half" idx="2"/>
          </p:nvPr>
        </p:nvSpPr>
        <p:spPr/>
        <p:style>
          <a:lnRef idx="0">
            <a:schemeClr val="accent6"/>
          </a:lnRef>
          <a:fillRef idx="3">
            <a:schemeClr val="accent6"/>
          </a:fillRef>
          <a:effectRef idx="3">
            <a:schemeClr val="accent6"/>
          </a:effectRef>
          <a:fontRef idx="minor">
            <a:schemeClr val="lt1"/>
          </a:fontRef>
        </p:style>
        <p:txBody>
          <a:bodyPr/>
          <a:lstStyle/>
          <a:p>
            <a:pPr marL="0" indent="0">
              <a:buNone/>
            </a:pPr>
            <a:r>
              <a:rPr lang="en-US" b="1" dirty="0"/>
              <a:t>Your options:</a:t>
            </a:r>
          </a:p>
          <a:p>
            <a:pPr marL="285750" indent="-285750"/>
            <a:r>
              <a:rPr lang="en-US" dirty="0"/>
              <a:t>Write a complaint if it is a minimum stock requirement issue, such as there is NO peanut butter at all.</a:t>
            </a:r>
          </a:p>
          <a:p>
            <a:pPr marL="285750" indent="-285750"/>
            <a:r>
              <a:rPr lang="en-US" dirty="0"/>
              <a:t>Help the shopper find a store that does carry the food or choose an alternative food.</a:t>
            </a:r>
          </a:p>
          <a:p>
            <a:pPr marL="285750" indent="-285750"/>
            <a:r>
              <a:rPr lang="en-US" dirty="0"/>
              <a:t>Don’t write a complaint for a specific flavor request.</a:t>
            </a:r>
          </a:p>
          <a:p>
            <a:endParaRPr lang="en-US" dirty="0"/>
          </a:p>
        </p:txBody>
      </p:sp>
      <p:pic>
        <p:nvPicPr>
          <p:cNvPr id="6" name="Picture 2" descr="https://upload.wikimedia.org/wikipedia/commons/thumb/f/fd/Complaints_icon.svg/1024px-Complaints_icon.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71041" y="1242873"/>
            <a:ext cx="1817386" cy="1817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490037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Complaint – “The checker was rude!”</a:t>
            </a:r>
            <a:endParaRPr lang="en-US" dirty="0"/>
          </a:p>
        </p:txBody>
      </p:sp>
      <p:sp>
        <p:nvSpPr>
          <p:cNvPr id="4" name="Content Placeholder 3"/>
          <p:cNvSpPr>
            <a:spLocks noGrp="1"/>
          </p:cNvSpPr>
          <p:nvPr>
            <p:ph sz="half" idx="1"/>
          </p:nvPr>
        </p:nvSpPr>
        <p:spPr/>
        <p:txBody>
          <a:bodyPr>
            <a:normAutofit lnSpcReduction="10000"/>
          </a:bodyPr>
          <a:lstStyle/>
          <a:p>
            <a:r>
              <a:rPr lang="en-US" dirty="0" smtClean="0"/>
              <a:t>The checker should provide good customer service, including offering to run a benefit balance, voiding a food purchase, providing a mid-transaction receipt, or re-running a card if it doesn’t work.</a:t>
            </a:r>
          </a:p>
          <a:p>
            <a:r>
              <a:rPr lang="en-US" dirty="0" smtClean="0"/>
              <a:t>The checker cannot make their cash register accept a WIC food if it doesn’t, even if it is on the food list.</a:t>
            </a:r>
            <a:endParaRPr lang="en-US" dirty="0"/>
          </a:p>
        </p:txBody>
      </p:sp>
      <p:sp>
        <p:nvSpPr>
          <p:cNvPr id="5" name="Content Placeholder 4"/>
          <p:cNvSpPr>
            <a:spLocks noGrp="1"/>
          </p:cNvSpPr>
          <p:nvPr>
            <p:ph sz="half" idx="2"/>
          </p:nvPr>
        </p:nvSpPr>
        <p:spPr>
          <a:xfrm>
            <a:off x="6172200" y="2601157"/>
            <a:ext cx="5181600" cy="3575806"/>
          </a:xfrm>
        </p:spPr>
        <p:style>
          <a:lnRef idx="0">
            <a:schemeClr val="accent6"/>
          </a:lnRef>
          <a:fillRef idx="3">
            <a:schemeClr val="accent6"/>
          </a:fillRef>
          <a:effectRef idx="3">
            <a:schemeClr val="accent6"/>
          </a:effectRef>
          <a:fontRef idx="minor">
            <a:schemeClr val="lt1"/>
          </a:fontRef>
        </p:style>
        <p:txBody>
          <a:bodyPr>
            <a:normAutofit lnSpcReduction="10000"/>
          </a:bodyPr>
          <a:lstStyle/>
          <a:p>
            <a:pPr marL="0" indent="0">
              <a:buNone/>
            </a:pPr>
            <a:r>
              <a:rPr lang="en-US" b="1" dirty="0" smtClean="0"/>
              <a:t>Your options:</a:t>
            </a:r>
          </a:p>
          <a:p>
            <a:r>
              <a:rPr lang="en-US" dirty="0" smtClean="0"/>
              <a:t>Write a complaint to report poor customer service, especially if you have details about the store and date.</a:t>
            </a:r>
          </a:p>
          <a:p>
            <a:r>
              <a:rPr lang="en-US" dirty="0" smtClean="0"/>
              <a:t>Don’t write a complaint if the only issue was that the checker didn’t override  the system to allow a food.</a:t>
            </a:r>
          </a:p>
        </p:txBody>
      </p:sp>
      <p:pic>
        <p:nvPicPr>
          <p:cNvPr id="6" name="Picture 2" descr="https://upload.wikimedia.org/wikipedia/commons/thumb/f/fd/Complaints_icon.svg/1024px-Complaints_icon.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91349" y="319088"/>
            <a:ext cx="2743199"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110616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Complaint – “I couldn’t buy it with WIC.”</a:t>
            </a:r>
            <a:endParaRPr lang="en-US" dirty="0"/>
          </a:p>
        </p:txBody>
      </p:sp>
      <p:sp>
        <p:nvSpPr>
          <p:cNvPr id="3" name="Content Placeholder 2"/>
          <p:cNvSpPr>
            <a:spLocks noGrp="1"/>
          </p:cNvSpPr>
          <p:nvPr>
            <p:ph sz="half" idx="1"/>
          </p:nvPr>
        </p:nvSpPr>
        <p:spPr/>
        <p:txBody>
          <a:bodyPr/>
          <a:lstStyle/>
          <a:p>
            <a:r>
              <a:rPr lang="en-US" dirty="0" smtClean="0"/>
              <a:t>After all your investigation, if the shopper should have been able to buy the food with WIC and you have enough details for the state to investigate, you need to fill out a complaint.</a:t>
            </a:r>
            <a:endParaRPr lang="en-US" dirty="0"/>
          </a:p>
        </p:txBody>
      </p:sp>
      <p:sp>
        <p:nvSpPr>
          <p:cNvPr id="4" name="Content Placeholder 3"/>
          <p:cNvSpPr>
            <a:spLocks noGrp="1"/>
          </p:cNvSpPr>
          <p:nvPr>
            <p:ph sz="half" idx="2"/>
          </p:nvPr>
        </p:nvSpPr>
        <p:spPr/>
        <p:style>
          <a:lnRef idx="0">
            <a:schemeClr val="accent6"/>
          </a:lnRef>
          <a:fillRef idx="3">
            <a:schemeClr val="accent6"/>
          </a:fillRef>
          <a:effectRef idx="3">
            <a:schemeClr val="accent6"/>
          </a:effectRef>
          <a:fontRef idx="minor">
            <a:schemeClr val="lt1"/>
          </a:fontRef>
        </p:style>
        <p:txBody>
          <a:bodyPr/>
          <a:lstStyle/>
          <a:p>
            <a:pPr marL="0" indent="0">
              <a:buNone/>
            </a:pPr>
            <a:r>
              <a:rPr lang="en-US" dirty="0" smtClean="0"/>
              <a:t>Your option:</a:t>
            </a:r>
          </a:p>
          <a:p>
            <a:r>
              <a:rPr lang="en-US" dirty="0" smtClean="0"/>
              <a:t>Enter a complaint in TWIST including:</a:t>
            </a:r>
          </a:p>
          <a:p>
            <a:pPr lvl="1"/>
            <a:r>
              <a:rPr lang="en-US" dirty="0" smtClean="0"/>
              <a:t>Household ID or eWIC card #</a:t>
            </a:r>
          </a:p>
          <a:p>
            <a:pPr lvl="1"/>
            <a:r>
              <a:rPr lang="en-US" dirty="0" smtClean="0"/>
              <a:t>Brand, size, flavor of the food</a:t>
            </a:r>
          </a:p>
          <a:p>
            <a:pPr lvl="1"/>
            <a:r>
              <a:rPr lang="en-US" dirty="0" smtClean="0"/>
              <a:t>Specific food details such as UPC, picture of the food, or receipt</a:t>
            </a:r>
          </a:p>
          <a:p>
            <a:pPr lvl="1"/>
            <a:r>
              <a:rPr lang="en-US" dirty="0" smtClean="0"/>
              <a:t>Store name, location, and date of the event</a:t>
            </a:r>
            <a:endParaRPr lang="en-US" dirty="0"/>
          </a:p>
        </p:txBody>
      </p:sp>
      <p:pic>
        <p:nvPicPr>
          <p:cNvPr id="1026" name="Picture 2" descr="https://upload.wikimedia.org/wikipedia/commons/thumb/f/fd/Complaints_icon.svg/1024px-Complaints_icon.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2801" y="4001294"/>
            <a:ext cx="2743199"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821203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cdn.pixabay.com/photo/2013/07/13/11/47/computer-158675_960_72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0636" y="1206792"/>
            <a:ext cx="6665034" cy="544702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Tips for completing a complaint in TWIST</a:t>
            </a:r>
            <a:endParaRPr lang="en-US" dirty="0"/>
          </a:p>
        </p:txBody>
      </p:sp>
      <p:sp>
        <p:nvSpPr>
          <p:cNvPr id="3" name="Content Placeholder 2"/>
          <p:cNvSpPr>
            <a:spLocks noGrp="1"/>
          </p:cNvSpPr>
          <p:nvPr>
            <p:ph sz="half" idx="1"/>
          </p:nvPr>
        </p:nvSpPr>
        <p:spPr>
          <a:xfrm>
            <a:off x="838200" y="1825625"/>
            <a:ext cx="4355237" cy="4351338"/>
          </a:xfrm>
        </p:spPr>
        <p:txBody>
          <a:bodyPr/>
          <a:lstStyle/>
          <a:p>
            <a:r>
              <a:rPr lang="en-US" dirty="0" smtClean="0"/>
              <a:t>Any WIC staff person can enter a complaint.</a:t>
            </a:r>
          </a:p>
          <a:p>
            <a:r>
              <a:rPr lang="en-US" dirty="0" smtClean="0"/>
              <a:t>Find the Complaint screen in Operations Management </a:t>
            </a:r>
            <a:r>
              <a:rPr lang="en-US" dirty="0" smtClean="0">
                <a:sym typeface="Wingdings" panose="05000000000000000000" pitchFamily="2" charset="2"/>
              </a:rPr>
              <a:t> Complaints</a:t>
            </a:r>
            <a:endParaRPr lang="en-US" dirty="0"/>
          </a:p>
        </p:txBody>
      </p:sp>
      <p:pic>
        <p:nvPicPr>
          <p:cNvPr id="5" name="Picture 2" descr="https://upload.wikimedia.org/wikipedia/commons/thumb/f/fd/Complaints_icon.svg/1024px-Complaints_icon.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87991" y="2246052"/>
            <a:ext cx="2054674" cy="2054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547493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Step 1: Identify the vendor</a:t>
            </a:r>
            <a:endParaRPr lang="en-US" dirty="0"/>
          </a:p>
        </p:txBody>
      </p:sp>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68075" y="1958791"/>
            <a:ext cx="6004125" cy="3827056"/>
          </a:xfrm>
        </p:spPr>
      </p:pic>
      <p:sp>
        <p:nvSpPr>
          <p:cNvPr id="5" name="Content Placeholder 4"/>
          <p:cNvSpPr>
            <a:spLocks noGrp="1"/>
          </p:cNvSpPr>
          <p:nvPr>
            <p:ph sz="half" idx="2"/>
          </p:nvPr>
        </p:nvSpPr>
        <p:spPr/>
        <p:txBody>
          <a:bodyPr/>
          <a:lstStyle/>
          <a:p>
            <a:r>
              <a:rPr lang="en-US" dirty="0" smtClean="0"/>
              <a:t>In the “Against” field, select “Vendor” from the drop down.</a:t>
            </a:r>
          </a:p>
          <a:p>
            <a:r>
              <a:rPr lang="en-US" dirty="0" smtClean="0"/>
              <a:t>In the “Event Date” field, enter the date of the problem.</a:t>
            </a:r>
          </a:p>
          <a:p>
            <a:pPr lvl="1"/>
            <a:r>
              <a:rPr lang="en-US" dirty="0" smtClean="0"/>
              <a:t>Even an estimated date is good, but if it is an estimate, it would be good to say so in the description.</a:t>
            </a:r>
            <a:endParaRPr lang="en-US" dirty="0"/>
          </a:p>
        </p:txBody>
      </p:sp>
      <p:sp>
        <p:nvSpPr>
          <p:cNvPr id="6" name="Oval 5"/>
          <p:cNvSpPr/>
          <p:nvPr/>
        </p:nvSpPr>
        <p:spPr>
          <a:xfrm>
            <a:off x="1988597" y="2290439"/>
            <a:ext cx="1029810" cy="47939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306591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Step 1: Identify the vendor</a:t>
            </a:r>
            <a:endParaRPr lang="en-US" dirty="0"/>
          </a:p>
        </p:txBody>
      </p:sp>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40996" y="2032986"/>
            <a:ext cx="5678804" cy="3619695"/>
          </a:xfrm>
        </p:spPr>
      </p:pic>
      <p:sp>
        <p:nvSpPr>
          <p:cNvPr id="5" name="Content Placeholder 4"/>
          <p:cNvSpPr>
            <a:spLocks noGrp="1"/>
          </p:cNvSpPr>
          <p:nvPr>
            <p:ph sz="half" idx="2"/>
          </p:nvPr>
        </p:nvSpPr>
        <p:spPr/>
        <p:txBody>
          <a:bodyPr/>
          <a:lstStyle/>
          <a:p>
            <a:r>
              <a:rPr lang="en-US" dirty="0" smtClean="0"/>
              <a:t>In the “Vendor” section, select the specific vendor from the drop down list.</a:t>
            </a:r>
          </a:p>
          <a:p>
            <a:pPr lvl="1"/>
            <a:r>
              <a:rPr lang="en-US" dirty="0" smtClean="0"/>
              <a:t>If more than one vendor was involved, complete a separate complaint for each store.</a:t>
            </a:r>
          </a:p>
          <a:p>
            <a:pPr lvl="1"/>
            <a:r>
              <a:rPr lang="en-US" dirty="0" smtClean="0"/>
              <a:t>Stores that no longer have WIC contracts will say “(Termed – Date)” after the name. These stores should not be selected.</a:t>
            </a:r>
            <a:endParaRPr lang="en-US" dirty="0"/>
          </a:p>
        </p:txBody>
      </p:sp>
      <p:sp>
        <p:nvSpPr>
          <p:cNvPr id="6" name="Oval 5"/>
          <p:cNvSpPr/>
          <p:nvPr/>
        </p:nvSpPr>
        <p:spPr>
          <a:xfrm>
            <a:off x="639192" y="3710866"/>
            <a:ext cx="3435658" cy="47939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706763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2: Identify the WIC Family reporting </a:t>
            </a:r>
            <a:r>
              <a:rPr lang="en-US" smtClean="0"/>
              <a:t>the problem</a:t>
            </a:r>
            <a:endParaRPr lang="en-US" dirty="0"/>
          </a:p>
        </p:txBody>
      </p:sp>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2399539"/>
            <a:ext cx="5181600" cy="3203510"/>
          </a:xfrm>
        </p:spPr>
      </p:pic>
      <p:sp>
        <p:nvSpPr>
          <p:cNvPr id="3" name="Content Placeholder 2"/>
          <p:cNvSpPr>
            <a:spLocks noGrp="1"/>
          </p:cNvSpPr>
          <p:nvPr>
            <p:ph sz="half" idx="2"/>
          </p:nvPr>
        </p:nvSpPr>
        <p:spPr/>
        <p:txBody>
          <a:bodyPr>
            <a:normAutofit lnSpcReduction="10000"/>
          </a:bodyPr>
          <a:lstStyle/>
          <a:p>
            <a:r>
              <a:rPr lang="en-US" dirty="0" smtClean="0"/>
              <a:t>In the “Complaint Source” section, select “Client”. Then either type in the Family WIC ID number or Fast Path to Client Master and find the client. It will fill in the client name and clinic.</a:t>
            </a:r>
          </a:p>
          <a:p>
            <a:r>
              <a:rPr lang="en-US" dirty="0" smtClean="0"/>
              <a:t>If the shopper is not the participant, it is helpful to include the name or eWIC card number of the shopper in the complaint description.</a:t>
            </a:r>
            <a:endParaRPr lang="en-US" dirty="0"/>
          </a:p>
        </p:txBody>
      </p:sp>
      <p:sp>
        <p:nvSpPr>
          <p:cNvPr id="5" name="Oval 4"/>
          <p:cNvSpPr/>
          <p:nvPr/>
        </p:nvSpPr>
        <p:spPr>
          <a:xfrm>
            <a:off x="3613210" y="2663302"/>
            <a:ext cx="1029810" cy="47939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rot="1992017">
            <a:off x="5932134" y="2893459"/>
            <a:ext cx="327734" cy="1216241"/>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739482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Step 3: Describe the situation and food in detail</a:t>
            </a:r>
            <a:endParaRPr lang="en-US" dirty="0"/>
          </a:p>
        </p:txBody>
      </p:sp>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26009" y="1852259"/>
            <a:ext cx="5659885" cy="3950426"/>
          </a:xfrm>
        </p:spPr>
      </p:pic>
      <p:sp>
        <p:nvSpPr>
          <p:cNvPr id="5" name="Content Placeholder 4"/>
          <p:cNvSpPr>
            <a:spLocks noGrp="1"/>
          </p:cNvSpPr>
          <p:nvPr>
            <p:ph sz="half" idx="2"/>
          </p:nvPr>
        </p:nvSpPr>
        <p:spPr/>
        <p:txBody>
          <a:bodyPr/>
          <a:lstStyle/>
          <a:p>
            <a:r>
              <a:rPr lang="en-US" dirty="0" smtClean="0"/>
              <a:t>Use the “Complaint Description” area to type in the details, the more the better. </a:t>
            </a:r>
          </a:p>
          <a:p>
            <a:r>
              <a:rPr lang="en-US" dirty="0" smtClean="0"/>
              <a:t>If you get a picture of the food or the receipt, you can email those to the state office and reference the Complaint ID.</a:t>
            </a:r>
          </a:p>
          <a:p>
            <a:r>
              <a:rPr lang="en-US" dirty="0" smtClean="0"/>
              <a:t>If you need more space, you can double click the notes field to expand it.</a:t>
            </a:r>
            <a:endParaRPr lang="en-US" dirty="0"/>
          </a:p>
        </p:txBody>
      </p:sp>
      <p:sp>
        <p:nvSpPr>
          <p:cNvPr id="6" name="Oval 5"/>
          <p:cNvSpPr/>
          <p:nvPr/>
        </p:nvSpPr>
        <p:spPr>
          <a:xfrm>
            <a:off x="323294" y="2610036"/>
            <a:ext cx="2313373" cy="93215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27086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88272" y="365125"/>
            <a:ext cx="11283518" cy="1325563"/>
          </a:xfrm>
        </p:spPr>
        <p:txBody>
          <a:bodyPr/>
          <a:lstStyle/>
          <a:p>
            <a:r>
              <a:rPr lang="en-US" dirty="0" smtClean="0"/>
              <a:t>Let’s break shopper training into 2 opportunities</a:t>
            </a:r>
            <a:endParaRPr lang="en-US" dirty="0"/>
          </a:p>
        </p:txBody>
      </p:sp>
      <p:sp>
        <p:nvSpPr>
          <p:cNvPr id="5" name="Text Placeholder 4"/>
          <p:cNvSpPr>
            <a:spLocks noGrp="1"/>
          </p:cNvSpPr>
          <p:nvPr>
            <p:ph type="body" idx="1"/>
          </p:nvPr>
        </p:nvSpPr>
        <p:spPr>
          <a:xfrm>
            <a:off x="839788" y="1681163"/>
            <a:ext cx="5157787" cy="449478"/>
          </a:xfrm>
        </p:spPr>
        <p:txBody>
          <a:bodyPr/>
          <a:lstStyle/>
          <a:p>
            <a:r>
              <a:rPr lang="en-US" dirty="0" smtClean="0"/>
              <a:t>Before they shop</a:t>
            </a:r>
            <a:endParaRPr lang="en-US" dirty="0"/>
          </a:p>
        </p:txBody>
      </p:sp>
      <p:sp>
        <p:nvSpPr>
          <p:cNvPr id="6" name="Content Placeholder 5"/>
          <p:cNvSpPr>
            <a:spLocks noGrp="1"/>
          </p:cNvSpPr>
          <p:nvPr>
            <p:ph sz="half" idx="2"/>
          </p:nvPr>
        </p:nvSpPr>
        <p:spPr>
          <a:xfrm>
            <a:off x="839788" y="2130641"/>
            <a:ext cx="5157787" cy="4059022"/>
          </a:xfrm>
        </p:spPr>
        <p:txBody>
          <a:bodyPr>
            <a:normAutofit/>
          </a:bodyPr>
          <a:lstStyle/>
          <a:p>
            <a:r>
              <a:rPr lang="en-US" dirty="0" smtClean="0"/>
              <a:t>You explain how to shop successfully.</a:t>
            </a:r>
          </a:p>
          <a:p>
            <a:pPr lvl="1"/>
            <a:r>
              <a:rPr lang="en-US" i="1" dirty="0"/>
              <a:t>Benefits List </a:t>
            </a:r>
            <a:endParaRPr lang="en-US" i="1" dirty="0" smtClean="0"/>
          </a:p>
          <a:p>
            <a:pPr lvl="1"/>
            <a:r>
              <a:rPr lang="en-US" i="1" dirty="0" smtClean="0"/>
              <a:t>Food List</a:t>
            </a:r>
            <a:endParaRPr lang="en-US" dirty="0" smtClean="0"/>
          </a:p>
          <a:p>
            <a:pPr lvl="1"/>
            <a:r>
              <a:rPr lang="en-US" i="1" dirty="0" smtClean="0"/>
              <a:t>How to shop</a:t>
            </a:r>
            <a:endParaRPr lang="en-US" dirty="0" smtClean="0"/>
          </a:p>
          <a:p>
            <a:pPr lvl="1"/>
            <a:r>
              <a:rPr lang="en-US" i="1" dirty="0" smtClean="0"/>
              <a:t>WICShopper</a:t>
            </a:r>
            <a:r>
              <a:rPr lang="en-US" dirty="0" smtClean="0"/>
              <a:t> app</a:t>
            </a:r>
          </a:p>
          <a:p>
            <a:r>
              <a:rPr lang="en-US" dirty="0" smtClean="0"/>
              <a:t>You provide personalized help depending on their situation.</a:t>
            </a:r>
            <a:endParaRPr lang="en-US" dirty="0"/>
          </a:p>
        </p:txBody>
      </p:sp>
      <p:sp>
        <p:nvSpPr>
          <p:cNvPr id="7" name="Text Placeholder 6"/>
          <p:cNvSpPr>
            <a:spLocks noGrp="1"/>
          </p:cNvSpPr>
          <p:nvPr>
            <p:ph type="body" sz="quarter" idx="3"/>
          </p:nvPr>
        </p:nvSpPr>
        <p:spPr>
          <a:xfrm>
            <a:off x="6172200" y="1681163"/>
            <a:ext cx="5183188" cy="449478"/>
          </a:xfrm>
        </p:spPr>
        <p:txBody>
          <a:bodyPr/>
          <a:lstStyle/>
          <a:p>
            <a:r>
              <a:rPr lang="en-US" dirty="0" smtClean="0"/>
              <a:t>After they shop</a:t>
            </a:r>
            <a:endParaRPr lang="en-US" dirty="0"/>
          </a:p>
        </p:txBody>
      </p:sp>
      <p:sp>
        <p:nvSpPr>
          <p:cNvPr id="8" name="Content Placeholder 7"/>
          <p:cNvSpPr>
            <a:spLocks noGrp="1"/>
          </p:cNvSpPr>
          <p:nvPr>
            <p:ph sz="quarter" idx="4"/>
          </p:nvPr>
        </p:nvSpPr>
        <p:spPr>
          <a:xfrm>
            <a:off x="6172200" y="2201662"/>
            <a:ext cx="5183188" cy="3988001"/>
          </a:xfrm>
        </p:spPr>
        <p:txBody>
          <a:bodyPr>
            <a:normAutofit/>
          </a:bodyPr>
          <a:lstStyle/>
          <a:p>
            <a:r>
              <a:rPr lang="en-US" sz="2600" dirty="0" smtClean="0"/>
              <a:t>You check in to see how their shopping went.</a:t>
            </a:r>
          </a:p>
          <a:p>
            <a:r>
              <a:rPr lang="en-US" sz="2600" dirty="0" smtClean="0"/>
              <a:t>You troubleshoot any concerns that are raised.</a:t>
            </a:r>
            <a:endParaRPr lang="en-US" sz="2600" dirty="0"/>
          </a:p>
        </p:txBody>
      </p:sp>
      <p:pic>
        <p:nvPicPr>
          <p:cNvPr id="6146" name="Picture 2" descr="https://www.blogadao.com/imagens/2010/04/ovo-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2538" y="3983692"/>
            <a:ext cx="3746223" cy="2809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723299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Step 3: Describe the situation and food in detail</a:t>
            </a:r>
            <a:endParaRPr lang="en-US" dirty="0"/>
          </a:p>
        </p:txBody>
      </p:sp>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26009" y="1852259"/>
            <a:ext cx="5659885" cy="3950426"/>
          </a:xfrm>
        </p:spPr>
      </p:pic>
      <p:sp>
        <p:nvSpPr>
          <p:cNvPr id="5" name="Content Placeholder 4"/>
          <p:cNvSpPr>
            <a:spLocks noGrp="1"/>
          </p:cNvSpPr>
          <p:nvPr>
            <p:ph sz="half" idx="2"/>
          </p:nvPr>
        </p:nvSpPr>
        <p:spPr/>
        <p:txBody>
          <a:bodyPr/>
          <a:lstStyle/>
          <a:p>
            <a:r>
              <a:rPr lang="en-US" dirty="0" smtClean="0"/>
              <a:t>Don’t write anything in the “Notice Text (State Use Only</a:t>
            </a:r>
            <a:r>
              <a:rPr lang="en-US" dirty="0" smtClean="0"/>
              <a:t>)” </a:t>
            </a:r>
            <a:r>
              <a:rPr lang="en-US" dirty="0" smtClean="0"/>
              <a:t>field.</a:t>
            </a:r>
          </a:p>
          <a:p>
            <a:r>
              <a:rPr lang="en-US" dirty="0" smtClean="0"/>
              <a:t>You can select an issue type from the drop down in the “issues” field, if one fits the situation.</a:t>
            </a:r>
            <a:endParaRPr lang="en-US" dirty="0"/>
          </a:p>
        </p:txBody>
      </p:sp>
      <p:sp>
        <p:nvSpPr>
          <p:cNvPr id="6" name="Oval 5"/>
          <p:cNvSpPr/>
          <p:nvPr/>
        </p:nvSpPr>
        <p:spPr>
          <a:xfrm>
            <a:off x="226009" y="4518735"/>
            <a:ext cx="2313373" cy="93215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Multiply 1"/>
          <p:cNvSpPr/>
          <p:nvPr/>
        </p:nvSpPr>
        <p:spPr>
          <a:xfrm>
            <a:off x="1051264" y="3921398"/>
            <a:ext cx="946212" cy="650605"/>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648597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4: Add additional information if needed</a:t>
            </a:r>
            <a:endParaRPr lang="en-US" dirty="0"/>
          </a:p>
        </p:txBody>
      </p:sp>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68723" y="2368959"/>
            <a:ext cx="5751077" cy="3623468"/>
          </a:xfrm>
        </p:spPr>
      </p:pic>
      <p:sp>
        <p:nvSpPr>
          <p:cNvPr id="3" name="Content Placeholder 2"/>
          <p:cNvSpPr>
            <a:spLocks noGrp="1"/>
          </p:cNvSpPr>
          <p:nvPr>
            <p:ph sz="half" idx="2"/>
          </p:nvPr>
        </p:nvSpPr>
        <p:spPr/>
        <p:txBody>
          <a:bodyPr>
            <a:normAutofit fontScale="92500" lnSpcReduction="10000"/>
          </a:bodyPr>
          <a:lstStyle/>
          <a:p>
            <a:r>
              <a:rPr lang="en-US" dirty="0" smtClean="0"/>
              <a:t>You can add details about people involved in the situation if you have it in the “Persons Involved” section.</a:t>
            </a:r>
          </a:p>
          <a:p>
            <a:r>
              <a:rPr lang="en-US" dirty="0" smtClean="0"/>
              <a:t>“Informant” would be the person who tells you about the issue. “Offender” would be the person who caused the issue, such as the cashier.</a:t>
            </a:r>
          </a:p>
          <a:p>
            <a:r>
              <a:rPr lang="en-US" dirty="0" smtClean="0"/>
              <a:t>The </a:t>
            </a:r>
            <a:r>
              <a:rPr lang="en-US" dirty="0" smtClean="0"/>
              <a:t>“Description</a:t>
            </a:r>
            <a:r>
              <a:rPr lang="en-US" dirty="0" smtClean="0"/>
              <a:t>” is of the person when their name is not known, such as “The woman checker on aisle 8 with long red hair.”</a:t>
            </a:r>
            <a:endParaRPr lang="en-US" dirty="0"/>
          </a:p>
        </p:txBody>
      </p:sp>
      <p:sp>
        <p:nvSpPr>
          <p:cNvPr id="5" name="Oval 4"/>
          <p:cNvSpPr/>
          <p:nvPr/>
        </p:nvSpPr>
        <p:spPr>
          <a:xfrm>
            <a:off x="3258104" y="3826276"/>
            <a:ext cx="2556770" cy="171338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9480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5: Save the Complaint</a:t>
            </a:r>
            <a:endParaRPr lang="en-US" dirty="0"/>
          </a:p>
        </p:txBody>
      </p:sp>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59844" y="2189560"/>
            <a:ext cx="5751077" cy="3623468"/>
          </a:xfrm>
        </p:spPr>
      </p:pic>
      <p:sp>
        <p:nvSpPr>
          <p:cNvPr id="3" name="Content Placeholder 2"/>
          <p:cNvSpPr>
            <a:spLocks noGrp="1"/>
          </p:cNvSpPr>
          <p:nvPr>
            <p:ph sz="half" idx="2"/>
          </p:nvPr>
        </p:nvSpPr>
        <p:spPr>
          <a:xfrm>
            <a:off x="6172200" y="1544715"/>
            <a:ext cx="5181600" cy="4632248"/>
          </a:xfrm>
        </p:spPr>
        <p:txBody>
          <a:bodyPr>
            <a:normAutofit lnSpcReduction="10000"/>
          </a:bodyPr>
          <a:lstStyle/>
          <a:p>
            <a:r>
              <a:rPr lang="en-US" dirty="0" smtClean="0"/>
              <a:t>When you save the complaint, it will generate a “Complaint ID” and fill in the staff ID </a:t>
            </a:r>
            <a:r>
              <a:rPr lang="en-US" dirty="0"/>
              <a:t>in the “Entered By” </a:t>
            </a:r>
            <a:r>
              <a:rPr lang="en-US" dirty="0" smtClean="0"/>
              <a:t>field of whomever completed the complaint. </a:t>
            </a:r>
          </a:p>
          <a:p>
            <a:r>
              <a:rPr lang="en-US" dirty="0" smtClean="0"/>
              <a:t>Saving the complaint automatically submits it to the state.</a:t>
            </a:r>
          </a:p>
          <a:p>
            <a:r>
              <a:rPr lang="en-US" dirty="0" smtClean="0"/>
              <a:t>The state uses this information to investigate complaints.</a:t>
            </a:r>
          </a:p>
          <a:p>
            <a:r>
              <a:rPr lang="en-US" dirty="0" smtClean="0"/>
              <a:t>You can search for complaints by Complaint ID if needed.</a:t>
            </a:r>
            <a:endParaRPr lang="en-US" dirty="0"/>
          </a:p>
        </p:txBody>
      </p:sp>
      <p:sp>
        <p:nvSpPr>
          <p:cNvPr id="5" name="Oval 4"/>
          <p:cNvSpPr/>
          <p:nvPr/>
        </p:nvSpPr>
        <p:spPr>
          <a:xfrm>
            <a:off x="345489" y="2396972"/>
            <a:ext cx="985422" cy="48827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149961" y="2756516"/>
            <a:ext cx="985422" cy="48827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742823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state investigates all complaints</a:t>
            </a:r>
            <a:endParaRPr lang="en-US" dirty="0"/>
          </a:p>
        </p:txBody>
      </p:sp>
      <p:sp>
        <p:nvSpPr>
          <p:cNvPr id="3" name="Content Placeholder 2"/>
          <p:cNvSpPr>
            <a:spLocks noGrp="1"/>
          </p:cNvSpPr>
          <p:nvPr>
            <p:ph sz="half" idx="1"/>
          </p:nvPr>
        </p:nvSpPr>
        <p:spPr/>
        <p:txBody>
          <a:bodyPr/>
          <a:lstStyle/>
          <a:p>
            <a:r>
              <a:rPr lang="en-US" dirty="0" smtClean="0"/>
              <a:t>Many complaints are closed without any action taken because there is not enough information to follow up on.</a:t>
            </a:r>
          </a:p>
          <a:p>
            <a:r>
              <a:rPr lang="en-US" dirty="0" smtClean="0"/>
              <a:t>With enough information, the state can take action to correct the problem with the store. This can include everything from a phone call to a store manager, to a formal letter, to a sanction.</a:t>
            </a:r>
            <a:endParaRPr lang="en-US" dirty="0"/>
          </a:p>
        </p:txBody>
      </p:sp>
      <p:pic>
        <p:nvPicPr>
          <p:cNvPr id="5" name="Picture 2" descr="https://upload.wikimedia.org/wikipedia/commons/thumb/f/fd/Complaints_icon.svg/1024px-Complaints_icon.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17546" y="1293859"/>
            <a:ext cx="2743199" cy="2743200"/>
          </a:xfrm>
          <a:prstGeom prst="rect">
            <a:avLst/>
          </a:prstGeom>
          <a:noFill/>
          <a:extLst>
            <a:ext uri="{909E8E84-426E-40DD-AFC4-6F175D3DCCD1}">
              <a14:hiddenFill xmlns:a14="http://schemas.microsoft.com/office/drawing/2010/main">
                <a:solidFill>
                  <a:srgbClr val="FFFFFF"/>
                </a:solidFill>
              </a14:hiddenFill>
            </a:ext>
          </a:extLst>
        </p:spPr>
      </p:pic>
      <p:sp>
        <p:nvSpPr>
          <p:cNvPr id="7" name="Heart 6"/>
          <p:cNvSpPr/>
          <p:nvPr/>
        </p:nvSpPr>
        <p:spPr>
          <a:xfrm>
            <a:off x="7217546" y="3719814"/>
            <a:ext cx="2947386" cy="2663301"/>
          </a:xfrm>
          <a:prstGeom prst="heart">
            <a:avLst/>
          </a:prstGeom>
          <a:solidFill>
            <a:srgbClr val="C00000"/>
          </a:solidFill>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p>
          <a:p>
            <a:pPr algn="ctr"/>
            <a:endParaRPr lang="en-US" sz="1200" dirty="0" smtClean="0"/>
          </a:p>
          <a:p>
            <a:pPr algn="ctr"/>
            <a:r>
              <a:rPr lang="en-US" sz="2000" dirty="0" smtClean="0"/>
              <a:t>We </a:t>
            </a:r>
            <a:r>
              <a:rPr lang="en-US" sz="2000" dirty="0" smtClean="0"/>
              <a:t>appreciate everything you do to turn those frowns upside down!</a:t>
            </a:r>
            <a:endParaRPr lang="en-US" sz="2000" dirty="0"/>
          </a:p>
        </p:txBody>
      </p:sp>
    </p:spTree>
    <p:extLst>
      <p:ext uri="{BB962C8B-B14F-4D97-AF65-F5344CB8AC3E}">
        <p14:creationId xmlns:p14="http://schemas.microsoft.com/office/powerpoint/2010/main" val="1789790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575" y="365125"/>
            <a:ext cx="11780667" cy="1325563"/>
          </a:xfrm>
        </p:spPr>
        <p:txBody>
          <a:bodyPr/>
          <a:lstStyle/>
          <a:p>
            <a:r>
              <a:rPr lang="en-US" sz="4000" dirty="0" smtClean="0"/>
              <a:t>Thank you for making WIC shopping as easy as possible</a:t>
            </a:r>
            <a:r>
              <a:rPr lang="en-US" dirty="0" smtClean="0"/>
              <a:t>.</a:t>
            </a:r>
            <a:endParaRPr lang="en-US" dirty="0"/>
          </a:p>
        </p:txBody>
      </p:sp>
      <p:pic>
        <p:nvPicPr>
          <p:cNvPr id="4098" name="Picture 2" descr="https://upload.wikimedia.org/wikipedia/commons/7/74/Michelangelo_shopping_li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3242" y="1292664"/>
            <a:ext cx="3808613" cy="5417260"/>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958788" y="5335480"/>
            <a:ext cx="4776186" cy="834501"/>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smtClean="0"/>
              <a:t>Leonardo </a:t>
            </a:r>
            <a:r>
              <a:rPr lang="en-US" dirty="0" err="1" smtClean="0"/>
              <a:t>DaVinci’s</a:t>
            </a:r>
            <a:r>
              <a:rPr lang="en-US" dirty="0" smtClean="0"/>
              <a:t> shopping list for a servant that couldn’t read!</a:t>
            </a:r>
            <a:endParaRPr lang="en-US" dirty="0"/>
          </a:p>
        </p:txBody>
      </p:sp>
    </p:spTree>
    <p:extLst>
      <p:ext uri="{BB962C8B-B14F-4D97-AF65-F5344CB8AC3E}">
        <p14:creationId xmlns:p14="http://schemas.microsoft.com/office/powerpoint/2010/main" val="36414583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cdn.pixabay.com/photo/2017/02/07/00/47/shopping-list-2044706_960_7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0944" y="0"/>
            <a:ext cx="10301056" cy="6867372"/>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rot="16200000">
            <a:off x="-1651598" y="3107237"/>
            <a:ext cx="5599177" cy="931508"/>
          </a:xfrm>
        </p:spPr>
        <p:txBody>
          <a:bodyPr/>
          <a:lstStyle/>
          <a:p>
            <a:r>
              <a:rPr lang="en-US" dirty="0" smtClean="0"/>
              <a:t>Before they shop</a:t>
            </a:r>
            <a:endParaRPr lang="en-US" dirty="0"/>
          </a:p>
        </p:txBody>
      </p:sp>
    </p:spTree>
    <p:extLst>
      <p:ext uri="{BB962C8B-B14F-4D97-AF65-F5344CB8AC3E}">
        <p14:creationId xmlns:p14="http://schemas.microsoft.com/office/powerpoint/2010/main" val="19351592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4 things every WIC shopper needs to know before they shop!</a:t>
            </a:r>
            <a:endParaRPr lang="en-US" dirty="0"/>
          </a:p>
        </p:txBody>
      </p:sp>
      <p:sp>
        <p:nvSpPr>
          <p:cNvPr id="8" name="Content Placeholder 7"/>
          <p:cNvSpPr>
            <a:spLocks noGrp="1"/>
          </p:cNvSpPr>
          <p:nvPr>
            <p:ph idx="1"/>
          </p:nvPr>
        </p:nvSpPr>
        <p:spPr>
          <a:xfrm>
            <a:off x="838200" y="2088099"/>
            <a:ext cx="5882196" cy="4351338"/>
          </a:xfrm>
        </p:spPr>
        <p:txBody>
          <a:bodyPr/>
          <a:lstStyle/>
          <a:p>
            <a:pPr marL="514350" indent="-514350">
              <a:buFont typeface="+mj-lt"/>
              <a:buAutoNum type="arabicPeriod"/>
            </a:pPr>
            <a:r>
              <a:rPr lang="en-US" dirty="0" smtClean="0"/>
              <a:t>They need to know their food benefit balance.</a:t>
            </a:r>
          </a:p>
          <a:p>
            <a:pPr marL="514350" indent="-514350">
              <a:buFont typeface="+mj-lt"/>
              <a:buAutoNum type="arabicPeriod"/>
            </a:pPr>
            <a:r>
              <a:rPr lang="en-US" dirty="0" smtClean="0"/>
              <a:t>They need to know what foods are allowed.</a:t>
            </a:r>
          </a:p>
          <a:p>
            <a:pPr marL="514350" indent="-514350">
              <a:buFont typeface="+mj-lt"/>
              <a:buAutoNum type="arabicPeriod"/>
            </a:pPr>
            <a:r>
              <a:rPr lang="en-US" dirty="0" smtClean="0"/>
              <a:t>They need to know they don’t have to buy a food if it doesn’t ring up as a WIC food.</a:t>
            </a:r>
          </a:p>
          <a:p>
            <a:pPr marL="514350" indent="-514350">
              <a:buFont typeface="+mj-lt"/>
              <a:buAutoNum type="arabicPeriod"/>
            </a:pPr>
            <a:r>
              <a:rPr lang="en-US" dirty="0" smtClean="0"/>
              <a:t>They need to know how to report issues to WIC.</a:t>
            </a:r>
          </a:p>
          <a:p>
            <a:pPr marL="514350" indent="-514350">
              <a:buFont typeface="+mj-lt"/>
              <a:buAutoNum type="arabicPeriod"/>
            </a:pPr>
            <a:endParaRPr lang="en-US" dirty="0"/>
          </a:p>
        </p:txBody>
      </p:sp>
      <p:pic>
        <p:nvPicPr>
          <p:cNvPr id="7170" name="Picture 2" descr="https://cdn.pixabay.com/photo/2016/09/29/13/51/important-1702878_960_72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3616" y="2088099"/>
            <a:ext cx="5144058" cy="3466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08053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575" y="365125"/>
            <a:ext cx="11700769" cy="1325563"/>
          </a:xfrm>
        </p:spPr>
        <p:txBody>
          <a:bodyPr>
            <a:normAutofit/>
          </a:bodyPr>
          <a:lstStyle/>
          <a:p>
            <a:r>
              <a:rPr lang="en-US" b="1" dirty="0" smtClean="0">
                <a:solidFill>
                  <a:schemeClr val="accent2">
                    <a:lumMod val="75000"/>
                  </a:schemeClr>
                </a:solidFill>
              </a:rPr>
              <a:t>Thing 1</a:t>
            </a:r>
            <a:r>
              <a:rPr lang="en-US" dirty="0" smtClean="0"/>
              <a:t>: How will they know their benefit balance?</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60844" y="184558"/>
            <a:ext cx="3146612" cy="685800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6" name="Content Placeholder 7"/>
          <p:cNvSpPr txBox="1">
            <a:spLocks/>
          </p:cNvSpPr>
          <p:nvPr/>
        </p:nvSpPr>
        <p:spPr>
          <a:xfrm>
            <a:off x="838200" y="1825625"/>
            <a:ext cx="588219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Find out which method of checking their balance works best for the way they shop.</a:t>
            </a:r>
          </a:p>
          <a:p>
            <a:r>
              <a:rPr lang="en-US" dirty="0" smtClean="0"/>
              <a:t>Make sure they know the details of how to use at least one of these methods before they leave the WIC office.</a:t>
            </a:r>
          </a:p>
          <a:p>
            <a:r>
              <a:rPr lang="en-US" dirty="0" smtClean="0"/>
              <a:t>Encourage the use of the WICShopper App since most folks always have their phone with them.</a:t>
            </a:r>
          </a:p>
          <a:p>
            <a:pPr marL="514350" indent="-514350">
              <a:buFont typeface="+mj-lt"/>
              <a:buAutoNum type="arabicPeriod"/>
            </a:pPr>
            <a:endParaRPr lang="en-US" dirty="0"/>
          </a:p>
        </p:txBody>
      </p:sp>
    </p:spTree>
    <p:extLst>
      <p:ext uri="{BB962C8B-B14F-4D97-AF65-F5344CB8AC3E}">
        <p14:creationId xmlns:p14="http://schemas.microsoft.com/office/powerpoint/2010/main" val="41785536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accent2">
                    <a:lumMod val="75000"/>
                  </a:schemeClr>
                </a:solidFill>
              </a:rPr>
              <a:t>Thing 2</a:t>
            </a:r>
            <a:r>
              <a:rPr lang="en-US" dirty="0" smtClean="0"/>
              <a:t>: How will they know which foods are allowed?</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6487" y="719090"/>
            <a:ext cx="3227313" cy="6138909"/>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3" name="Content Placeholder 2"/>
          <p:cNvSpPr>
            <a:spLocks noGrp="1"/>
          </p:cNvSpPr>
          <p:nvPr>
            <p:ph idx="1"/>
          </p:nvPr>
        </p:nvSpPr>
        <p:spPr>
          <a:xfrm>
            <a:off x="838200" y="2044653"/>
            <a:ext cx="7288287" cy="4351338"/>
          </a:xfrm>
        </p:spPr>
        <p:txBody>
          <a:bodyPr/>
          <a:lstStyle/>
          <a:p>
            <a:r>
              <a:rPr lang="en-US" dirty="0" smtClean="0"/>
              <a:t>The food list shows foods that are not allowed, as well as allowed. </a:t>
            </a:r>
          </a:p>
          <a:p>
            <a:r>
              <a:rPr lang="en-US" dirty="0" smtClean="0"/>
              <a:t>Sometimes the “Not allowed” exceptions are what causes confusion. For example, they may try to get the wrong flavor of juice or yogurt. They may try to buy light or organic yogurt.</a:t>
            </a:r>
          </a:p>
          <a:p>
            <a:r>
              <a:rPr lang="en-US" dirty="0" smtClean="0"/>
              <a:t>Make sure you are familiar with what is </a:t>
            </a:r>
            <a:r>
              <a:rPr lang="en-US" b="1" dirty="0" smtClean="0">
                <a:solidFill>
                  <a:schemeClr val="accent2">
                    <a:lumMod val="75000"/>
                  </a:schemeClr>
                </a:solidFill>
              </a:rPr>
              <a:t>not</a:t>
            </a:r>
            <a:r>
              <a:rPr lang="en-US" dirty="0" smtClean="0"/>
              <a:t> allowed, not just what foods are allowed.</a:t>
            </a:r>
          </a:p>
        </p:txBody>
      </p:sp>
      <p:sp>
        <p:nvSpPr>
          <p:cNvPr id="4" name="Rounded Rectangle 3"/>
          <p:cNvSpPr/>
          <p:nvPr/>
        </p:nvSpPr>
        <p:spPr>
          <a:xfrm>
            <a:off x="1074198" y="5532060"/>
            <a:ext cx="6445188" cy="985421"/>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dirty="0" smtClean="0"/>
              <a:t>What “not allowed” foods cause shoppers the most confusion?</a:t>
            </a:r>
            <a:endParaRPr lang="en-US" sz="2800" dirty="0"/>
          </a:p>
        </p:txBody>
      </p:sp>
    </p:spTree>
    <p:extLst>
      <p:ext uri="{BB962C8B-B14F-4D97-AF65-F5344CB8AC3E}">
        <p14:creationId xmlns:p14="http://schemas.microsoft.com/office/powerpoint/2010/main" val="39385888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012CDB5CCD2847B46468FD3DF1DE6F" ma:contentTypeVersion="18" ma:contentTypeDescription="Create a new document." ma:contentTypeScope="" ma:versionID="83cd168dfd4f560a5ae9f127886bf666">
  <xsd:schema xmlns:xsd="http://www.w3.org/2001/XMLSchema" xmlns:xs="http://www.w3.org/2001/XMLSchema" xmlns:p="http://schemas.microsoft.com/office/2006/metadata/properties" xmlns:ns1="http://schemas.microsoft.com/sharepoint/v3" xmlns:ns2="59da1016-2a1b-4f8a-9768-d7a4932f6f16" xmlns:ns3="f144fd3f-61b7-45a4-a8a5-a00a4ffd3675" targetNamespace="http://schemas.microsoft.com/office/2006/metadata/properties" ma:root="true" ma:fieldsID="d12f2be80cb9e9a210af77d7981c0c3e" ns1:_="" ns2:_="" ns3:_="">
    <xsd:import namespace="http://schemas.microsoft.com/sharepoint/v3"/>
    <xsd:import namespace="59da1016-2a1b-4f8a-9768-d7a4932f6f16"/>
    <xsd:import namespace="f144fd3f-61b7-45a4-a8a5-a00a4ffd3675"/>
    <xsd:element name="properties">
      <xsd:complexType>
        <xsd:sequence>
          <xsd:element name="documentManagement">
            <xsd:complexType>
              <xsd:all>
                <xsd:element ref="ns2:IACategory" minOccurs="0"/>
                <xsd:element ref="ns2:IATopic" minOccurs="0"/>
                <xsd:element ref="ns2:IASubtopic" minOccurs="0"/>
                <xsd:element ref="ns2:DocumentExpirationDate" minOccurs="0"/>
                <xsd:element ref="ns3:Meta_x0020_Description" minOccurs="0"/>
                <xsd:element ref="ns3:Meta_x0020_Keywords" minOccurs="0"/>
                <xsd:element ref="ns1:PublishingStartDate" minOccurs="0"/>
                <xsd:element ref="ns1:PublishingExpirationDate" minOccurs="0"/>
                <xsd:element ref="ns1:URL"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element name="URL" ma:index="12" nillable="true" ma:displayName="URL" ma:format="Hyperlink" ma:internalName="URL" ma:readOnly="fals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9da1016-2a1b-4f8a-9768-d7a4932f6f16" elementFormDefault="qualified">
    <xsd:import namespace="http://schemas.microsoft.com/office/2006/documentManagement/types"/>
    <xsd:import namespace="http://schemas.microsoft.com/office/infopath/2007/PartnerControls"/>
    <xsd:element name="IACategory" ma:index="4" nillable="true" ma:displayName="IA Category" ma:format="Dropdown" ma:internalName="IACategory" ma:readOnly="false">
      <xsd:simpleType>
        <xsd:restriction base="dms:Choice">
          <xsd:enumeration value="About OHA"/>
          <xsd:enumeration value="Programs and Services"/>
          <xsd:enumeration value="Oregon Health Plan"/>
          <xsd:enumeration value="Health System Reform"/>
          <xsd:enumeration value="Licenses and Certificates"/>
          <xsd:enumeration value="Public Health"/>
        </xsd:restriction>
      </xsd:simpleType>
    </xsd:element>
    <xsd:element name="IATopic" ma:index="5" nillable="true" ma:displayName="IA Topic" ma:format="Dropdown" ma:internalName="IATopic" ma:readOnly="false">
      <xsd:simpleType>
        <xsd:restriction base="dms:Choice">
          <xsd:enumeration value="About OHA - Agency Communications"/>
          <xsd:enumeration value="About OHA - Budget"/>
          <xsd:enumeration value="About OHA - Contacts"/>
          <xsd:enumeration value="About OHA - Grants &amp; Contracts"/>
          <xsd:enumeration value="About OHA - Jobs &amp; Employment"/>
          <xsd:enumeration value="About OHA - Organization"/>
          <xsd:enumeration value="About OHA - Policies"/>
          <xsd:enumeration value="About OHA - Public Meetings"/>
          <xsd:enumeration value="About OHA - Public Records"/>
          <xsd:enumeration value="About OHA - Questions &amp; Comments"/>
          <xsd:enumeration value="About OHA - Reports &amp; Data"/>
          <xsd:enumeration value="About OHA - Rulemaking"/>
          <xsd:enumeration value="Programs and Services - Behavioral Health"/>
          <xsd:enumeration value="Programs and Services - Contacts"/>
          <xsd:enumeration value="Programs and Services - Coordinated Care"/>
          <xsd:enumeration value="Programs and Services - Disease"/>
          <xsd:enumeration value="Programs and Services - Environment"/>
          <xsd:enumeration value="Programs and Services - Health Resources"/>
          <xsd:enumeration value="Programs and Services - OEBB"/>
          <xsd:enumeration value="Programs and Services - Oregon Health Plan"/>
          <xsd:enumeration value="Programs and Services - Oregon State Hospital"/>
          <xsd:enumeration value="Programs and Services - PEBB"/>
          <xsd:enumeration value="Programs and Services - Pharmacy"/>
          <xsd:enumeration value="Programs and Services - Prevention"/>
          <xsd:enumeration value="Programs and Services - Safety"/>
          <xsd:enumeration value="Oregon Health Plan - Agency Communications"/>
          <xsd:enumeration value="Oregon Health Plan - Benefits"/>
          <xsd:enumeration value="Oregon Health Plan - Contacts"/>
          <xsd:enumeration value="Oregon Health Plan - Coordinated Care"/>
          <xsd:enumeration value="Oregon Health Plan - Grants &amp; Contracts"/>
          <xsd:enumeration value="Oregon Health Plan - Health Resources"/>
          <xsd:enumeration value="Oregon Health Plan - Policies"/>
          <xsd:enumeration value="Oregon Health Plan - Providers and Partners"/>
          <xsd:enumeration value="Oregon Health Plan - Public Meetings"/>
          <xsd:enumeration value="Oregon Health Plan - Questions &amp; Comments"/>
          <xsd:enumeration value="Oregon Health Plan - Rule Making"/>
          <xsd:enumeration value="Health System Reform - Agency Communications"/>
          <xsd:enumeration value="Health System Reform - Coordinated Care"/>
          <xsd:enumeration value="Health System Reform - Public Meetings"/>
          <xsd:enumeration value="Health System Reform - Questions &amp; Comments"/>
          <xsd:enumeration value="Health System Reform - Reports &amp; Data"/>
          <xsd:enumeration value="Licenses and Certificates - Certificates"/>
          <xsd:enumeration value="Licenses and Certificates - Contacts"/>
          <xsd:enumeration value="Licenses and Certificates - Licenses"/>
          <xsd:enumeration value="Licenses and Certificates - Vital Records"/>
          <xsd:enumeration value="Public Health - Agency Communications"/>
          <xsd:enumeration value="Public Health - Contacts"/>
          <xsd:enumeration value="Public Health - Disease"/>
          <xsd:enumeration value="Public Health - Environment"/>
          <xsd:enumeration value="Public Health - Health Resources"/>
          <xsd:enumeration value="Public Health - Questions &amp; Comments"/>
          <xsd:enumeration value="Public Health - Prevention"/>
          <xsd:enumeration value="Public Health - Providers and Partners"/>
          <xsd:enumeration value="Public Health - Reports &amp; Data"/>
          <xsd:enumeration value="Public Health - Safety"/>
          <xsd:enumeration value="Public Health - Vital Records"/>
        </xsd:restriction>
      </xsd:simpleType>
    </xsd:element>
    <xsd:element name="IASubtopic" ma:index="6" nillable="true" ma:displayName="IA Subtopic" ma:format="Dropdown" ma:internalName="IASubtopic" ma:readOnly="false">
      <xsd:simpleType>
        <xsd:restriction base="dms:Choice">
          <xsd:enumeration value="Addiction Services - Alcohol"/>
          <xsd:enumeration value="Addiction Services - Drug"/>
          <xsd:enumeration value="Addiction Services - Gambling"/>
          <xsd:enumeration value="Addiction Services - Tobacco"/>
          <xsd:enumeration value="Applications"/>
          <xsd:enumeration value="Benefits - Health Plans"/>
          <xsd:enumeration value="Benefits - OEBB"/>
          <xsd:enumeration value="Benefits - OHP"/>
          <xsd:enumeration value="Benefits - PEBB"/>
          <xsd:enumeration value="Benefits - Retirement"/>
          <xsd:enumeration value="Budget - Agency Summary"/>
          <xsd:enumeration value="Budget - Agency Request (ARB)"/>
          <xsd:enumeration value="Budget - Governors Budget"/>
          <xsd:enumeration value="Budget - Infrastructure"/>
          <xsd:enumeration value="Budget - Legislatively Adopted (LAB)"/>
          <xsd:enumeration value="Budget - Legislative action"/>
          <xsd:enumeration value="Budget - Overview"/>
          <xsd:enumeration value="Budget - Policy Option Package (POP)"/>
          <xsd:enumeration value="Budget - Priorities"/>
          <xsd:enumeration value="Budget - Program"/>
          <xsd:enumeration value="Budget - Reduction"/>
          <xsd:enumeration value="Budget - Strategic funding proposal"/>
          <xsd:enumeration value="Budget - Special report"/>
          <xsd:enumeration value="Budget - Stakeholder meeting"/>
          <xsd:enumeration value="CCO - Contact"/>
          <xsd:enumeration value="CCO - Audited Financial Statement"/>
          <xsd:enumeration value="CCO - Interim Financial Statement"/>
          <xsd:enumeration value="CCO - Internal Financial Statement"/>
          <xsd:enumeration value="Clean Air"/>
          <xsd:enumeration value="Clean Water"/>
          <xsd:enumeration value="Clinics"/>
          <xsd:enumeration value="Commissions"/>
          <xsd:enumeration value="Committee Members"/>
          <xsd:enumeration value="Committees"/>
          <xsd:enumeration value="Crisis Services"/>
          <xsd:enumeration value="Drug Addiction Services"/>
          <xsd:enumeration value="Electronic Health Care Records (EHR)"/>
          <xsd:enumeration value="Emergency Preparedness"/>
          <xsd:enumeration value="Environmental Pollution"/>
          <xsd:enumeration value="Featured Content"/>
          <xsd:enumeration value="Fees"/>
          <xsd:enumeration value="Health Services - Primary Care Home"/>
          <xsd:enumeration value="Health Services - Prioritized list"/>
          <xsd:enumeration value="ICD-10"/>
          <xsd:enumeration value="Immunizations"/>
          <xsd:enumeration value="Legislation - Bills"/>
          <xsd:enumeration value="Legislation - Contact"/>
          <xsd:enumeration value="Legislation - Highlights"/>
          <xsd:enumeration value="Legislation - Session Summary"/>
          <xsd:enumeration value="Materials - Commission"/>
          <xsd:enumeration value="Materials - Committee"/>
          <xsd:enumeration value="Materials - Coverage Guidance"/>
          <xsd:enumeration value="Materials - Evidence-based Guidelines"/>
          <xsd:enumeration value="Materials - Health care plan details"/>
          <xsd:enumeration value="Materials - Health care plan overview"/>
          <xsd:enumeration value="Materials - Meeting Document"/>
          <xsd:enumeration value="Materials - Meeting Recording"/>
          <xsd:enumeration value="Materials - Meeting Schedule"/>
          <xsd:enumeration value="Materials - Open Enrollment"/>
          <xsd:enumeration value="Materials - Training"/>
          <xsd:enumeration value="Materials - Webinar"/>
          <xsd:enumeration value="Materials - Workgroup"/>
          <xsd:enumeration value="Medical Marijuana (OMMP)"/>
          <xsd:enumeration value="Medical Services"/>
          <xsd:enumeration value="Meeting Document"/>
          <xsd:enumeration value="Meeting Schedule"/>
          <xsd:enumeration value="Mental Health Services"/>
          <xsd:enumeration value="Metrics - Behavioral Health"/>
          <xsd:enumeration value="Metrics - CCO"/>
          <xsd:enumeration value="Metrics - Demographics"/>
          <xsd:enumeration value="Metrics - Hospital Performance"/>
          <xsd:enumeration value="Metrics - Incentive"/>
          <xsd:enumeration value="Metrics - Measures and Outcomes Tracking (MOTS)"/>
          <xsd:enumeration value="Metrics - ONE Eligibility system"/>
          <xsd:enumeration value="Metrics - Prevention"/>
          <xsd:enumeration value="Metrics - Rural health"/>
          <xsd:enumeration value="Metrics - State-Wide"/>
          <xsd:enumeration value="News Letter"/>
          <xsd:enumeration value="News Release"/>
          <xsd:enumeration value="OHP - Medicaid Waiver"/>
          <xsd:enumeration value="OHP - Provider Announcement"/>
          <xsd:enumeration value="OHP - Provider Rates"/>
          <xsd:enumeration value="Preferred Drug List"/>
          <xsd:enumeration value="Prescription Drugs - Monitoring"/>
          <xsd:enumeration value="Prescription Drugs - Preferred List"/>
          <xsd:enumeration value="Prescription Drugs - Subsidy"/>
          <xsd:enumeration value="Prescription Drugs Subsidy"/>
          <xsd:enumeration value="Technical Assistance"/>
          <xsd:enumeration value="Training"/>
          <xsd:enumeration value="Vital Statistics - Birth Certificate"/>
          <xsd:enumeration value="Vital Statistics - Certificate Death"/>
          <xsd:enumeration value="Vital Statistics - Data Use Requests"/>
          <xsd:enumeration value="Vital Statistics - Divorce Data"/>
          <xsd:enumeration value="Vital Statistics - Domestic Partnership Data"/>
          <xsd:enumeration value="Vital Statistics - Fetal Death Data"/>
          <xsd:enumeration value="Vital Statistics - Marriage Data"/>
          <xsd:enumeration value="Vital Statistics - Teen Pregnancy Data"/>
          <xsd:enumeration value="Wellness - Exercise"/>
          <xsd:enumeration value="Wellness - HEM"/>
          <xsd:enumeration value="Wellness - Intervention"/>
          <xsd:enumeration value="Wellness - Pain Management"/>
          <xsd:enumeration value="Wellness - Reproductive Health"/>
          <xsd:enumeration value="Wellness - Stress Relief"/>
        </xsd:restriction>
      </xsd:simpleType>
    </xsd:element>
    <xsd:element name="DocumentExpirationDate" ma:index="7" nillable="true" ma:displayName="Document Expiration Date" ma:format="DateOnly" ma:internalName="DocumentExpirationDate" ma:readOnly="false">
      <xsd:simpleType>
        <xsd:restriction base="dms:DateTime"/>
      </xsd:simple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144fd3f-61b7-45a4-a8a5-a00a4ffd3675" elementFormDefault="qualified">
    <xsd:import namespace="http://schemas.microsoft.com/office/2006/documentManagement/types"/>
    <xsd:import namespace="http://schemas.microsoft.com/office/infopath/2007/PartnerControls"/>
    <xsd:element name="Meta_x0020_Description" ma:index="8" nillable="true" ma:displayName="Meta Description" ma:internalName="Meta_x0020_Description" ma:readOnly="false">
      <xsd:simpleType>
        <xsd:restriction base="dms:Text"/>
      </xsd:simpleType>
    </xsd:element>
    <xsd:element name="Meta_x0020_Keywords" ma:index="9" nillable="true" ma:displayName="Meta Keywords" ma:internalName="Meta_x0020_Keywords" ma:readOnly="fals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URL xmlns="http://schemas.microsoft.com/sharepoint/v3">
      <Url>https://www.oregon.gov/oha/PH/HEALTHYPEOPLEFAMILIES/WIC/Documents/shopper-ed-customer-srv.pptx</Url>
      <Description>Shopper Education and Customer Service - PPT</Description>
    </URL>
    <PublishingExpirationDate xmlns="http://schemas.microsoft.com/sharepoint/v3" xsi:nil="true"/>
    <PublishingStartDate xmlns="http://schemas.microsoft.com/sharepoint/v3" xsi:nil="true"/>
    <IACategory xmlns="59da1016-2a1b-4f8a-9768-d7a4932f6f16">Public Health</IACategory>
    <IASubtopic xmlns="59da1016-2a1b-4f8a-9768-d7a4932f6f16" xsi:nil="true"/>
    <Meta_x0020_Description xmlns="f144fd3f-61b7-45a4-a8a5-a00a4ffd3675" xsi:nil="true"/>
    <DocumentExpirationDate xmlns="59da1016-2a1b-4f8a-9768-d7a4932f6f16">2018-12-31T08:00:00+00:00</DocumentExpirationDate>
    <IATopic xmlns="59da1016-2a1b-4f8a-9768-d7a4932f6f16">Public Health - Providers and Partners</IATopic>
    <Meta_x0020_Keywords xmlns="f144fd3f-61b7-45a4-a8a5-a00a4ffd3675" xsi:nil="true"/>
  </documentManagement>
</p:properties>
</file>

<file path=customXml/itemProps1.xml><?xml version="1.0" encoding="utf-8"?>
<ds:datastoreItem xmlns:ds="http://schemas.openxmlformats.org/officeDocument/2006/customXml" ds:itemID="{B99E4622-CD63-475D-850D-1545D54E9C9E}"/>
</file>

<file path=customXml/itemProps2.xml><?xml version="1.0" encoding="utf-8"?>
<ds:datastoreItem xmlns:ds="http://schemas.openxmlformats.org/officeDocument/2006/customXml" ds:itemID="{B6FF2F9D-5054-4CBD-BBB1-532EC5B99CB0}"/>
</file>

<file path=customXml/itemProps3.xml><?xml version="1.0" encoding="utf-8"?>
<ds:datastoreItem xmlns:ds="http://schemas.openxmlformats.org/officeDocument/2006/customXml" ds:itemID="{7BEACF03-0247-4BD2-9A4A-A8BC44D44669}"/>
</file>

<file path=docProps/app.xml><?xml version="1.0" encoding="utf-8"?>
<Properties xmlns="http://schemas.openxmlformats.org/officeDocument/2006/extended-properties" xmlns:vt="http://schemas.openxmlformats.org/officeDocument/2006/docPropsVTypes">
  <TotalTime>2152</TotalTime>
  <Words>3261</Words>
  <Application>Microsoft Office PowerPoint</Application>
  <PresentationFormat>Widescreen</PresentationFormat>
  <Paragraphs>242</Paragraphs>
  <Slides>54</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54</vt:i4>
      </vt:variant>
    </vt:vector>
  </HeadingPairs>
  <TitlesOfParts>
    <vt:vector size="59" baseType="lpstr">
      <vt:lpstr>Arial</vt:lpstr>
      <vt:lpstr>Calibri</vt:lpstr>
      <vt:lpstr>Calibri Light</vt:lpstr>
      <vt:lpstr>Wingdings</vt:lpstr>
      <vt:lpstr>Office Theme</vt:lpstr>
      <vt:lpstr>PowerPoint Presentation</vt:lpstr>
      <vt:lpstr>OK, maybe not that happy…</vt:lpstr>
      <vt:lpstr>What do you hear that turns a happy shopper into an unhappy one?</vt:lpstr>
      <vt:lpstr>What do you do to prevent shoppers from being unhappy?</vt:lpstr>
      <vt:lpstr>Let’s break shopper training into 2 opportunities</vt:lpstr>
      <vt:lpstr>Before they shop</vt:lpstr>
      <vt:lpstr>4 things every WIC shopper needs to know before they shop!</vt:lpstr>
      <vt:lpstr>Thing 1: How will they know their benefit balance?</vt:lpstr>
      <vt:lpstr>Thing 2: How will they know which foods are allowed?</vt:lpstr>
      <vt:lpstr>WICShopper app can help find allowed foods</vt:lpstr>
      <vt:lpstr>When scanned, one of 3 messages appear</vt:lpstr>
      <vt:lpstr>PowerPoint Presentation</vt:lpstr>
      <vt:lpstr>PowerPoint Presentation</vt:lpstr>
      <vt:lpstr>Use the Common WIC Foods handout to help shoppers that don’t read English well</vt:lpstr>
      <vt:lpstr>Thing 3: How will they know what to do if a food doesn’t ring up as a WIC food?</vt:lpstr>
      <vt:lpstr>WIC Customers are just customers</vt:lpstr>
      <vt:lpstr>Thing 4: How will they know how to report a problem? </vt:lpstr>
      <vt:lpstr>After they shop</vt:lpstr>
      <vt:lpstr>PowerPoint Presentation</vt:lpstr>
      <vt:lpstr>If you do hear about an issue, it is time to investigate!</vt:lpstr>
      <vt:lpstr>Start troubleshooting with critical thinking</vt:lpstr>
      <vt:lpstr>Choosing the best option depends on what happened</vt:lpstr>
      <vt:lpstr>Let’s take a closer look at different situations</vt:lpstr>
      <vt:lpstr>Start by asking for details – we need specifics</vt:lpstr>
      <vt:lpstr>Then walk through the flow chart step-by-step </vt:lpstr>
      <vt:lpstr>1. Is the food they tried to buy authorized on the WIC food list?</vt:lpstr>
      <vt:lpstr>If you find the food is not allowed…</vt:lpstr>
      <vt:lpstr>Example of allowed and not allowed</vt:lpstr>
      <vt:lpstr>Example of allowed and not allowed</vt:lpstr>
      <vt:lpstr>Example of allowed and not allowed</vt:lpstr>
      <vt:lpstr>Allowed Great Value yogurt labels</vt:lpstr>
      <vt:lpstr>Not allowed Great Value yogurt labels – Greek, Light</vt:lpstr>
      <vt:lpstr>You can see why pictures help!</vt:lpstr>
      <vt:lpstr>2. Is the food assigned to a family member?</vt:lpstr>
      <vt:lpstr>3. Do they have enough benefits left to buy it?</vt:lpstr>
      <vt:lpstr>Case study 1: Yolanda’s yogurt</vt:lpstr>
      <vt:lpstr>Case study 2: Jane and her juice</vt:lpstr>
      <vt:lpstr>Case study 3: Beyonce and the beans</vt:lpstr>
      <vt:lpstr>Case Study 4: Oscar wants oats</vt:lpstr>
      <vt:lpstr>4. Should you enter a complaint in TWIST?</vt:lpstr>
      <vt:lpstr>It depends…</vt:lpstr>
      <vt:lpstr>Complaint – “They didn’t have what I wanted”</vt:lpstr>
      <vt:lpstr>Complaint – “The checker was rude!”</vt:lpstr>
      <vt:lpstr>Complaint – “I couldn’t buy it with WIC.”</vt:lpstr>
      <vt:lpstr>Tips for completing a complaint in TWIST</vt:lpstr>
      <vt:lpstr>Step 1: Identify the vendor</vt:lpstr>
      <vt:lpstr>Step 1: Identify the vendor</vt:lpstr>
      <vt:lpstr>Step 2: Identify the WIC Family reporting the problem</vt:lpstr>
      <vt:lpstr>Step 3: Describe the situation and food in detail</vt:lpstr>
      <vt:lpstr>Step 3: Describe the situation and food in detail</vt:lpstr>
      <vt:lpstr>Step 4: Add additional information if needed</vt:lpstr>
      <vt:lpstr>Step 5: Save the Complaint</vt:lpstr>
      <vt:lpstr>The state investigates all complaints</vt:lpstr>
      <vt:lpstr>Thank you for making WIC shopping as easy as possible.</vt:lpstr>
    </vt:vector>
  </TitlesOfParts>
  <Company>Oregon DHS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Shopper Education and Customer Service - PPT</dc:title>
  <dc:creator>Mcgee Kimberly O</dc:creator>
  <cp:lastModifiedBy>Word Kimberly M</cp:lastModifiedBy>
  <cp:revision>53</cp:revision>
  <dcterms:created xsi:type="dcterms:W3CDTF">2017-03-03T23:37:07Z</dcterms:created>
  <dcterms:modified xsi:type="dcterms:W3CDTF">2017-03-28T18:26:41Z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0x01010079012CDB5CCD2847B46468FD3DF1DE6F</vt:lpwstr>
  </property>
  <property fmtid="{D5CDD505-2E9C-101B-9397-08002B2CF9AE}" pid="3" name="WorkflowChangePath">
    <vt:lpwstr>7a8214dd-047d-4ac3-b198-53133860870f,2;7a8214dd-047d-4ac3-b198-53133860870f,4;7a8214dd-047d-4ac3-b198-53133860870f,7;</vt:lpwstr>
  </property>
  <property fmtid="{D5CDD505-2E9C-101B-9397-08002B2CF9AE}" pid="4" name="Order">
    <vt:r8>121600</vt:r8>
  </property>
</Properties>
</file>