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92" r:id="rId3"/>
    <p:sldId id="257" r:id="rId4"/>
    <p:sldId id="284" r:id="rId5"/>
    <p:sldId id="308" r:id="rId6"/>
    <p:sldId id="288" r:id="rId7"/>
    <p:sldId id="290" r:id="rId8"/>
    <p:sldId id="293" r:id="rId9"/>
    <p:sldId id="301" r:id="rId10"/>
    <p:sldId id="304" r:id="rId11"/>
    <p:sldId id="305" r:id="rId12"/>
    <p:sldId id="306" r:id="rId13"/>
    <p:sldId id="294" r:id="rId14"/>
    <p:sldId id="259" r:id="rId15"/>
    <p:sldId id="264" r:id="rId16"/>
    <p:sldId id="260" r:id="rId17"/>
    <p:sldId id="287" r:id="rId18"/>
    <p:sldId id="261" r:id="rId19"/>
    <p:sldId id="285" r:id="rId20"/>
    <p:sldId id="302" r:id="rId21"/>
    <p:sldId id="268" r:id="rId22"/>
    <p:sldId id="303" r:id="rId23"/>
    <p:sldId id="299" r:id="rId24"/>
    <p:sldId id="298" r:id="rId25"/>
    <p:sldId id="296" r:id="rId26"/>
    <p:sldId id="300" r:id="rId27"/>
    <p:sldId id="291" r:id="rId28"/>
    <p:sldId id="295" r:id="rId29"/>
    <p:sldId id="297" r:id="rId30"/>
    <p:sldId id="270" r:id="rId31"/>
    <p:sldId id="307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365EC2-D3A8-4A6E-9614-12B720E1E4E5}">
  <a:tblStyle styleId="{49365EC2-D3A8-4A6E-9614-12B720E1E4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60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44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7012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24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609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14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284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1300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109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0444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1950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027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586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586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580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243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94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93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25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87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065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86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55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4843"/>
          <a:stretch/>
        </p:blipFill>
        <p:spPr>
          <a:xfrm>
            <a:off x="0" y="1412525"/>
            <a:ext cx="7443602" cy="23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646275"/>
            <a:ext cx="5451900" cy="185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12342"/>
          <a:stretch/>
        </p:blipFill>
        <p:spPr>
          <a:xfrm>
            <a:off x="0" y="1672375"/>
            <a:ext cx="7059452" cy="17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49750"/>
            <a:ext cx="5925900" cy="56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2751950"/>
            <a:ext cx="5925900" cy="2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>
            <a:off x="2870262" y="0"/>
            <a:ext cx="3403476" cy="4760024"/>
            <a:chOff x="2391450" y="1"/>
            <a:chExt cx="2365825" cy="4760024"/>
          </a:xfrm>
        </p:grpSpPr>
        <p:pic>
          <p:nvPicPr>
            <p:cNvPr id="20" name="Google Shape;20;p4"/>
            <p:cNvPicPr preferRelativeResize="0"/>
            <p:nvPr/>
          </p:nvPicPr>
          <p:blipFill rotWithShape="1">
            <a:blip r:embed="rId2">
              <a:alphaModFix/>
            </a:blip>
            <a:srcRect r="36053"/>
            <a:stretch/>
          </p:blipFill>
          <p:spPr>
            <a:xfrm rot="-5400000">
              <a:off x="680613" y="1710838"/>
              <a:ext cx="4760024" cy="133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4"/>
            <p:cNvPicPr preferRelativeResize="0"/>
            <p:nvPr/>
          </p:nvPicPr>
          <p:blipFill rotWithShape="1">
            <a:blip r:embed="rId2">
              <a:alphaModFix/>
            </a:blip>
            <a:srcRect r="36053"/>
            <a:stretch/>
          </p:blipFill>
          <p:spPr>
            <a:xfrm rot="-5400000">
              <a:off x="1708088" y="1710838"/>
              <a:ext cx="4760024" cy="1338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49400" y="1123925"/>
            <a:ext cx="2845200" cy="31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✔"/>
              <a:defRPr sz="2000">
                <a:solidFill>
                  <a:schemeClr val="dk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2275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rPr>
              <a:t>“</a:t>
            </a:r>
            <a:endParaRPr sz="7200" dirty="0">
              <a:solidFill>
                <a:schemeClr val="dk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✔"/>
              <a:defRPr/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39297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57101" y="1499500"/>
            <a:ext cx="39297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31185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6650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68" name="Google Shape;68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HA/PH/HEALTHYPEOPLEFAMILIES/WIC/Pages/modules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HA/PH/HEALTHYPEOPLEFAMILIES/WIC/Pages/modules.asp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HA/PH/HEALTHYPEOPLEFAMILIES/WIC/Pages/modules.asp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HA/PH/HEALTHYPEOPLEFAMILIES/WIC/Pages/modules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mailto:vernita.d.reyna@state.or.u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201168" y="1646275"/>
            <a:ext cx="8019288" cy="185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2020 </a:t>
            </a:r>
            <a:r>
              <a:rPr lang="en-US" dirty="0">
                <a:solidFill>
                  <a:schemeClr val="accent1"/>
                </a:solidFill>
              </a:rPr>
              <a:t>Nutrition Risk</a:t>
            </a:r>
            <a:r>
              <a:rPr lang="en" dirty="0"/>
              <a:t> </a:t>
            </a:r>
            <a:r>
              <a:rPr lang="en-US" dirty="0"/>
              <a:t>Update</a:t>
            </a:r>
            <a:br>
              <a:rPr lang="en-US" dirty="0"/>
            </a:br>
            <a:r>
              <a:rPr lang="en-US" dirty="0"/>
              <a:t>       </a:t>
            </a:r>
            <a:r>
              <a:rPr lang="en-US" sz="2600" dirty="0"/>
              <a:t>Oregon WIC program</a:t>
            </a:r>
            <a:endParaRPr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183AB-314F-4E20-A3F0-E2AF95309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3350"/>
            <a:ext cx="1004218" cy="539200"/>
          </a:xfrm>
          <a:prstGeom prst="rect">
            <a:avLst/>
          </a:prstGeom>
          <a:solidFill>
            <a:srgbClr val="FF66CC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810768" y="520149"/>
            <a:ext cx="4878832" cy="6960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does risk documentation look like?</a:t>
            </a:r>
            <a:endParaRPr sz="3200"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357559" y="1509565"/>
            <a:ext cx="8123025" cy="294682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Document the specific issue for dietary risks. For example: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Risk 411.2 Inappropriate Use of Bottles or Cups: “Child has juice in the bottle almost every day.”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Risk 425.4 Inappropriate Feeding Practices: “Dad says their two year old is too messy so they do not let him feed himself.”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tx1"/>
                </a:solidFill>
              </a:rPr>
              <a:t>Risk 427.5 </a:t>
            </a:r>
            <a:r>
              <a:rPr lang="en-US" dirty="0">
                <a:solidFill>
                  <a:schemeClr val="tx1"/>
                </a:solidFill>
              </a:rPr>
              <a:t>Eating Potentially Harmful Foods: “Eats sushi made with raw fish each week.”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sz="18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id="{5D4065CD-EBE3-4421-B8DE-3A58EEC31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565" y="520149"/>
            <a:ext cx="535247" cy="5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810768" y="520149"/>
            <a:ext cx="4878832" cy="6960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does risk documentation look like?</a:t>
            </a:r>
            <a:endParaRPr sz="3200"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631909" y="1676529"/>
            <a:ext cx="8123025" cy="270628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Document the specific condition for medical risks. For example: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Risk 342 Gastrointestinal Disorders: “Being treated for gall bladder disease.”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Risk 347 Cancer: “Breast cancer diagnosed last month.” 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Risk 349 Genetic or Congenital Disorders: “Born with cleft lip.”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Risk 352B Infectious Diseases – Chronic: “Has Hepatitis C.”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sz="18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id="{5D4065CD-EBE3-4421-B8DE-3A58EEC31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565" y="520149"/>
            <a:ext cx="535247" cy="5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810767" y="520149"/>
            <a:ext cx="5253701" cy="6960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much documentation is enough?</a:t>
            </a:r>
            <a:endParaRPr sz="3200"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631909" y="1593647"/>
            <a:ext cx="8123025" cy="294682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Document enough information so that the next certifier to interact with the participant understands why each risk was assigned.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Risk documentation can be brief, however, more details are often needed for high risk participants or participants with challenging feeding behaviors. 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sz="18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id="{5D4065CD-EBE3-4421-B8DE-3A58EEC31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565" y="520149"/>
            <a:ext cx="535247" cy="5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9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1049867" y="51710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41434" y="1489796"/>
            <a:ext cx="8460827" cy="3260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✔"/>
            </a:pPr>
            <a:r>
              <a:rPr lang="en-US" sz="2200" dirty="0">
                <a:solidFill>
                  <a:schemeClr val="tx1"/>
                </a:solidFill>
              </a:rPr>
              <a:t>Review the Risk Summary Job Aid in the Nutrition Risk Module on the Oregon WIC website. Identify which risks need additional documentation.</a:t>
            </a:r>
          </a:p>
          <a:p>
            <a:pPr lvl="0">
              <a:buClr>
                <a:schemeClr val="accent1"/>
              </a:buClr>
            </a:pPr>
            <a:r>
              <a:rPr lang="en-US" sz="2200" dirty="0">
                <a:solidFill>
                  <a:schemeClr val="tx1"/>
                </a:solidFill>
              </a:rPr>
              <a:t>Review 5 certifications that you completed where a dietary risk was assigned. Is there additional documentation when needed? Does it meet the criteria on the job aid? </a:t>
            </a:r>
            <a:endParaRPr lang="en-US" sz="2200" dirty="0"/>
          </a:p>
          <a:p>
            <a:pPr marL="114300" lvl="0" indent="0">
              <a:buNone/>
            </a:pPr>
            <a:r>
              <a:rPr lang="en-US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https://www.oregon.gov/OHA/PH/HEALTHYPEOPLEFAMILIES/WIC/Pages/modules.aspx</a:t>
            </a:r>
            <a:endParaRPr lang="en-US" sz="1800" dirty="0">
              <a:solidFill>
                <a:schemeClr val="accent1"/>
              </a:solidFill>
            </a:endParaRPr>
          </a:p>
          <a:p>
            <a:pPr lvl="0"/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id="{30A16FD7-2F72-4231-A35C-3BA39FA1E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733" y="517100"/>
            <a:ext cx="592667" cy="5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1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818445" y="2149750"/>
            <a:ext cx="4310603" cy="56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-US" sz="4200" dirty="0">
                <a:solidFill>
                  <a:schemeClr val="accent4">
                    <a:lumMod val="75000"/>
                  </a:schemeClr>
                </a:solidFill>
              </a:rPr>
              <a:t>Risk information</a:t>
            </a:r>
            <a:endParaRPr sz="4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934155" y="2716150"/>
            <a:ext cx="5925900" cy="439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Three updates for your consideration…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601B35E4-EB47-4598-9A70-9ECC7933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10" y="2201332"/>
            <a:ext cx="740835" cy="7408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88621" y="491812"/>
            <a:ext cx="6629852" cy="6960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Risk 345 </a:t>
            </a:r>
            <a:br>
              <a:rPr lang="en-US" dirty="0"/>
            </a:br>
            <a:r>
              <a:rPr lang="en-US" sz="3200" dirty="0"/>
              <a:t>Hypertension and Prehypertension</a:t>
            </a:r>
            <a:endParaRPr sz="3200"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959249" y="1374312"/>
            <a:ext cx="7521335" cy="3572339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Prehypertension </a:t>
            </a:r>
            <a:r>
              <a:rPr lang="en-US" dirty="0">
                <a:solidFill>
                  <a:srgbClr val="00B05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s now defined as being at high risk for developing hypertension based on blood pressure levels.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Hypertension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continues to be defined as high blood pressure and now includes the following conditions: </a:t>
            </a:r>
          </a:p>
          <a:p>
            <a:pPr marL="1257300" lvl="2" indent="-34290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chronic hypertension </a:t>
            </a:r>
          </a:p>
          <a:p>
            <a:pPr marL="1257300" lvl="2" indent="-34290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preeclampsia</a:t>
            </a:r>
          </a:p>
          <a:p>
            <a:pPr marL="1257300" lvl="2" indent="-34290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eclampsia </a:t>
            </a:r>
          </a:p>
          <a:p>
            <a:pPr marL="1257300" lvl="2" indent="-34290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gestational hypertension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800" b="1" dirty="0"/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sz="18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pic>
        <p:nvPicPr>
          <p:cNvPr id="5" name="Graphic 4" descr="Heart with pulse">
            <a:extLst>
              <a:ext uri="{FF2B5EF4-FFF2-40B4-BE49-F238E27FC236}">
                <a16:creationId xmlns:a16="http://schemas.microsoft.com/office/drawing/2014/main" id="{7FDB1E71-C9FC-4506-8391-4A18F0A8E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91812"/>
            <a:ext cx="587022" cy="5870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18688" y="832104"/>
            <a:ext cx="2862072" cy="40050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Risk 345 </a:t>
            </a:r>
            <a:r>
              <a:rPr lang="en-US" dirty="0"/>
              <a:t>continues to be assigned only when diagnosed by a              health care provider.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This diagnosis can be self-reported by a participant or caregiver.</a:t>
            </a:r>
            <a:endParaRPr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pic>
        <p:nvPicPr>
          <p:cNvPr id="3" name="Graphic 2" descr="Star">
            <a:extLst>
              <a:ext uri="{FF2B5EF4-FFF2-40B4-BE49-F238E27FC236}">
                <a16:creationId xmlns:a16="http://schemas.microsoft.com/office/drawing/2014/main" id="{78D59503-AAA6-4B39-BC92-02C667B9F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4622" y="203200"/>
            <a:ext cx="677334" cy="6289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91821" y="461168"/>
            <a:ext cx="5937955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How does this affect my work?</a:t>
            </a:r>
            <a:endParaRPr sz="3200"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E2DACD-15AA-4D5C-936F-24284673AF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7673" y="1552051"/>
            <a:ext cx="7794979" cy="2568003"/>
          </a:xfrm>
          <a:solidFill>
            <a:schemeClr val="bg1"/>
          </a:solidFill>
        </p:spPr>
        <p:txBody>
          <a:bodyPr/>
          <a:lstStyle/>
          <a:p>
            <a:pPr>
              <a:buClr>
                <a:schemeClr val="accent3"/>
              </a:buClr>
            </a:pPr>
            <a:r>
              <a:rPr lang="en-US" sz="2200" dirty="0">
                <a:solidFill>
                  <a:schemeClr val="tx1"/>
                </a:solidFill>
              </a:rPr>
              <a:t>This risk level remains </a:t>
            </a:r>
            <a:r>
              <a:rPr lang="en-US" sz="2200" b="1" dirty="0">
                <a:solidFill>
                  <a:schemeClr val="tx1"/>
                </a:solidFill>
              </a:rPr>
              <a:t>High</a:t>
            </a:r>
            <a:r>
              <a:rPr lang="en-US" sz="2200" dirty="0">
                <a:solidFill>
                  <a:schemeClr val="tx1"/>
                </a:solidFill>
              </a:rPr>
              <a:t> and a referral to the WIC Nutritionist is required.</a:t>
            </a:r>
          </a:p>
          <a:p>
            <a:pPr>
              <a:buClr>
                <a:schemeClr val="accent3"/>
              </a:buClr>
            </a:pPr>
            <a:r>
              <a:rPr lang="en-US" sz="2200" dirty="0">
                <a:solidFill>
                  <a:schemeClr val="tx1"/>
                </a:solidFill>
              </a:rPr>
              <a:t>Ask about current blood pressure status if there is a history of eclampsia or preeclampsia. </a:t>
            </a:r>
          </a:p>
          <a:p>
            <a:pPr>
              <a:buClr>
                <a:schemeClr val="accent3"/>
              </a:buClr>
            </a:pPr>
            <a:r>
              <a:rPr lang="en-US" sz="2200" dirty="0">
                <a:solidFill>
                  <a:schemeClr val="tx1"/>
                </a:solidFill>
              </a:rPr>
              <a:t>Ask about treatment if high blood pressure has been diagnosed.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 descr="Thought bubble">
            <a:extLst>
              <a:ext uri="{FF2B5EF4-FFF2-40B4-BE49-F238E27FC236}">
                <a16:creationId xmlns:a16="http://schemas.microsoft.com/office/drawing/2014/main" id="{A7F6DA46-9AF8-41C8-B0E6-EC557634A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14" y="559139"/>
            <a:ext cx="555859" cy="555859"/>
          </a:xfrm>
          <a:prstGeom prst="rect">
            <a:avLst/>
          </a:prstGeom>
        </p:spPr>
      </p:pic>
      <p:pic>
        <p:nvPicPr>
          <p:cNvPr id="6" name="Graphic 5" descr="Thought bubble">
            <a:extLst>
              <a:ext uri="{FF2B5EF4-FFF2-40B4-BE49-F238E27FC236}">
                <a16:creationId xmlns:a16="http://schemas.microsoft.com/office/drawing/2014/main" id="{51F514B5-A645-4F55-86E4-5717F8BA7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814" y="548721"/>
            <a:ext cx="555859" cy="5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4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1021645" y="437533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25820" y="1787562"/>
            <a:ext cx="8492359" cy="2206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✔"/>
            </a:pPr>
            <a:r>
              <a:rPr lang="en-US" sz="2200" dirty="0">
                <a:solidFill>
                  <a:schemeClr val="tx1"/>
                </a:solidFill>
              </a:rPr>
              <a:t>Review the updated risk information sheet for </a:t>
            </a:r>
            <a:r>
              <a:rPr lang="en-US" sz="2200" b="1" dirty="0">
                <a:solidFill>
                  <a:schemeClr val="accent1"/>
                </a:solidFill>
              </a:rPr>
              <a:t>Risk 345 </a:t>
            </a:r>
            <a:r>
              <a:rPr lang="en-US" sz="2200" dirty="0">
                <a:solidFill>
                  <a:schemeClr val="tx1"/>
                </a:solidFill>
              </a:rPr>
              <a:t>Hypertension and Prehypertension in the Nutrition Risk List on the Oregon WIC website.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✔"/>
            </a:pPr>
            <a:endParaRPr lang="en-US" sz="2000" dirty="0">
              <a:solidFill>
                <a:schemeClr val="tx1"/>
              </a:solidFill>
            </a:endParaRPr>
          </a:p>
          <a:p>
            <a:pPr marL="114300" lvl="0" indent="0">
              <a:buNone/>
            </a:pPr>
            <a:r>
              <a:rPr lang="en-US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https://www.oregon.gov/OHA/PH/HEALTHYPEOPLEFAMILIES/WIC/Pages/modules.aspx</a:t>
            </a:r>
            <a:endParaRPr lang="en-US" sz="18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pic>
        <p:nvPicPr>
          <p:cNvPr id="5" name="Graphic 4" descr="Document">
            <a:extLst>
              <a:ext uri="{FF2B5EF4-FFF2-40B4-BE49-F238E27FC236}">
                <a16:creationId xmlns:a16="http://schemas.microsoft.com/office/drawing/2014/main" id="{0269E93F-6FD8-4972-9ED3-2B66F7AC8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733" y="517100"/>
            <a:ext cx="592667" cy="5926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810770" y="494262"/>
            <a:ext cx="5804521" cy="6960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Risk 357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200" dirty="0"/>
              <a:t>Drug and Nutrient Interaction</a:t>
            </a:r>
            <a:endParaRPr sz="3200"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810770" y="1430960"/>
            <a:ext cx="7324237" cy="358247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This risk is now defined as over-the-counter or prescription drugs or medications that have been shown to impact nutritional status by interfering with a nutrient’s: </a:t>
            </a:r>
          </a:p>
          <a:p>
            <a:pPr marL="2171700" lvl="4" indent="-34290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intake</a:t>
            </a:r>
          </a:p>
          <a:p>
            <a:pPr marL="2171700" lvl="4" indent="-34290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distribution</a:t>
            </a:r>
          </a:p>
          <a:p>
            <a:pPr marL="2171700" lvl="4" indent="-34290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absorption</a:t>
            </a:r>
          </a:p>
          <a:p>
            <a:pPr marL="2171700" lvl="4" indent="-34290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metabolism</a:t>
            </a:r>
          </a:p>
          <a:p>
            <a:pPr marL="2171700" lvl="4" indent="-342900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excretion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800" b="1" dirty="0"/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sz="18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pic>
        <p:nvPicPr>
          <p:cNvPr id="3" name="Graphic 2" descr="Medicine">
            <a:extLst>
              <a:ext uri="{FF2B5EF4-FFF2-40B4-BE49-F238E27FC236}">
                <a16:creationId xmlns:a16="http://schemas.microsoft.com/office/drawing/2014/main" id="{8265A852-A361-4C6E-B3CB-CE0B54AA2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13" y="551592"/>
            <a:ext cx="581378" cy="5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1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14400" y="51710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562303" y="1667665"/>
            <a:ext cx="8212667" cy="25049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✔"/>
            </a:pPr>
            <a:r>
              <a:rPr lang="en-US" sz="2400" dirty="0">
                <a:solidFill>
                  <a:schemeClr val="tx1"/>
                </a:solidFill>
              </a:rPr>
              <a:t>Each year, USDA updates selected risks using evidence based research.</a:t>
            </a:r>
          </a:p>
          <a:p>
            <a:pPr lvl="0">
              <a:buClr>
                <a:schemeClr val="accent1"/>
              </a:buClr>
            </a:pPr>
            <a:r>
              <a:rPr lang="en-US" sz="2400" dirty="0">
                <a:solidFill>
                  <a:schemeClr val="tx1"/>
                </a:solidFill>
              </a:rPr>
              <a:t>This year, there is one procedure and three risks to review.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✔"/>
            </a:pPr>
            <a:r>
              <a:rPr lang="en-US" sz="2400" dirty="0">
                <a:solidFill>
                  <a:schemeClr val="tx1"/>
                </a:solidFill>
              </a:rPr>
              <a:t>This in-service can be completed individually in about 30 minutes.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7" name="Graphic 6" descr="Marketing">
            <a:extLst>
              <a:ext uri="{FF2B5EF4-FFF2-40B4-BE49-F238E27FC236}">
                <a16:creationId xmlns:a16="http://schemas.microsoft.com/office/drawing/2014/main" id="{01A0B739-44AB-4B4F-A574-3F4DACFCE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844" y="517100"/>
            <a:ext cx="705556" cy="7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77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91822" y="529564"/>
            <a:ext cx="5735230" cy="6254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do drugs or medications affect nutritional status?</a:t>
            </a:r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E2DACD-15AA-4D5C-936F-24284673AF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07739" y="1499500"/>
            <a:ext cx="7926358" cy="3114436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This risk can be difficult to assess as there are many different types of drugs and medications.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Generally, medication needs to be taken over a long period of time before impacting nutritional status.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Short term use of most drugs or medications will not typically qualify for this risk (for example: Advil for a headache, Tylenol for a fever, antibiotics for an infection)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 descr="Medicine">
            <a:extLst>
              <a:ext uri="{FF2B5EF4-FFF2-40B4-BE49-F238E27FC236}">
                <a16:creationId xmlns:a16="http://schemas.microsoft.com/office/drawing/2014/main" id="{3F1139FD-076F-45A5-BE71-94119ED1C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13" y="551592"/>
            <a:ext cx="581378" cy="5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0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856593" y="490059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What types of medications may qualify for this risk?</a:t>
            </a:r>
            <a:endParaRPr sz="3200" dirty="0"/>
          </a:p>
        </p:txBody>
      </p:sp>
      <p:graphicFrame>
        <p:nvGraphicFramePr>
          <p:cNvPr id="181" name="Google Shape;181;p25"/>
          <p:cNvGraphicFramePr/>
          <p:nvPr>
            <p:extLst>
              <p:ext uri="{D42A27DB-BD31-4B8C-83A1-F6EECF244321}">
                <p14:modId xmlns:p14="http://schemas.microsoft.com/office/powerpoint/2010/main" val="268942681"/>
              </p:ext>
            </p:extLst>
          </p:nvPr>
        </p:nvGraphicFramePr>
        <p:xfrm>
          <a:off x="455127" y="1386730"/>
          <a:ext cx="8451805" cy="3611850"/>
        </p:xfrm>
        <a:graphic>
          <a:graphicData uri="http://schemas.openxmlformats.org/drawingml/2006/table">
            <a:tbl>
              <a:tblPr>
                <a:noFill/>
                <a:tableStyleId>{49365EC2-D3A8-4A6E-9614-12B720E1E4E5}</a:tableStyleId>
              </a:tblPr>
              <a:tblGrid>
                <a:gridCol w="187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8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Diuretics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Opioids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Steroids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Enzymes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Hormones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Seizure meds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Anti-nausea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Cardiac meds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Insulin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Antidepressants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Ulcer meds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Renal/kidney meds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Cancer drugs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Colitis treatments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Oral hyperglycemic agents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lt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Thyroid meds</a:t>
                      </a:r>
                      <a:endParaRPr sz="2400" dirty="0">
                        <a:solidFill>
                          <a:schemeClr val="lt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pic>
        <p:nvPicPr>
          <p:cNvPr id="5" name="Graphic 4" descr="Medicine">
            <a:extLst>
              <a:ext uri="{FF2B5EF4-FFF2-40B4-BE49-F238E27FC236}">
                <a16:creationId xmlns:a16="http://schemas.microsoft.com/office/drawing/2014/main" id="{5D431533-9305-4BA9-9BAB-5419CD17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13" y="551592"/>
            <a:ext cx="581378" cy="5813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60291" y="507537"/>
            <a:ext cx="5246025" cy="6254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are some potential signs of nutritional impact?</a:t>
            </a:r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E2DACD-15AA-4D5C-936F-24284673AF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6591" y="1604605"/>
            <a:ext cx="7794979" cy="27677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Ask about side effects from the use of drug or medications that might indicate interference with food intake or nutrient use: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Changes in appetite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Changes in taste or smell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A dry or sore mouth or throat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GI upset: nausea, vomiting, diarrhea, constipation</a:t>
            </a:r>
          </a:p>
        </p:txBody>
      </p:sp>
      <p:pic>
        <p:nvPicPr>
          <p:cNvPr id="5" name="Graphic 4" descr="Medicine">
            <a:extLst>
              <a:ext uri="{FF2B5EF4-FFF2-40B4-BE49-F238E27FC236}">
                <a16:creationId xmlns:a16="http://schemas.microsoft.com/office/drawing/2014/main" id="{C01463B5-0A45-4749-ACB9-F97D3DDD1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13" y="551592"/>
            <a:ext cx="581378" cy="5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4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140964" y="935228"/>
            <a:ext cx="2862072" cy="40050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Risk 357 </a:t>
            </a:r>
            <a:r>
              <a:rPr lang="en-US" dirty="0"/>
              <a:t>is assigned by the certifier after a full assessment is completed.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Consult with the             WIC Nutritionist if unsure about the nutrient impact of a specific drug or medication.</a:t>
            </a:r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pic>
        <p:nvPicPr>
          <p:cNvPr id="4" name="Graphic 3" descr="Star">
            <a:extLst>
              <a:ext uri="{FF2B5EF4-FFF2-40B4-BE49-F238E27FC236}">
                <a16:creationId xmlns:a16="http://schemas.microsoft.com/office/drawing/2014/main" id="{D1C64739-D628-4537-B444-780D7C469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4622" y="203200"/>
            <a:ext cx="677334" cy="6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8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707673" y="461168"/>
            <a:ext cx="6022622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does this affect my work?</a:t>
            </a:r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E2DACD-15AA-4D5C-936F-24284673AF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7788" y="1848288"/>
            <a:ext cx="6708423" cy="2272156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z="2200" dirty="0">
                <a:solidFill>
                  <a:schemeClr val="tx1"/>
                </a:solidFill>
              </a:rPr>
              <a:t>This risk level remains </a:t>
            </a:r>
            <a:r>
              <a:rPr lang="en-US" sz="2200" b="1" dirty="0">
                <a:solidFill>
                  <a:schemeClr val="tx1"/>
                </a:solidFill>
              </a:rPr>
              <a:t>High</a:t>
            </a:r>
            <a:r>
              <a:rPr lang="en-US" sz="2200" dirty="0">
                <a:solidFill>
                  <a:schemeClr val="tx1"/>
                </a:solidFill>
              </a:rPr>
              <a:t> and a referral to the WIC Nutritionist is required.</a:t>
            </a:r>
          </a:p>
          <a:p>
            <a:pPr>
              <a:buClr>
                <a:srgbClr val="0070C0"/>
              </a:buClr>
            </a:pPr>
            <a:r>
              <a:rPr lang="en-US" sz="2200" dirty="0">
                <a:solidFill>
                  <a:schemeClr val="tx1"/>
                </a:solidFill>
              </a:rPr>
              <a:t>Document the specific drug or medication related to this risk assignment in the participant’s record.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 descr="Thought bubble">
            <a:extLst>
              <a:ext uri="{FF2B5EF4-FFF2-40B4-BE49-F238E27FC236}">
                <a16:creationId xmlns:a16="http://schemas.microsoft.com/office/drawing/2014/main" id="{F3D40412-0F7F-4FD4-85E5-4DD2145E0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14" y="559139"/>
            <a:ext cx="555859" cy="555859"/>
          </a:xfrm>
          <a:prstGeom prst="rect">
            <a:avLst/>
          </a:prstGeom>
        </p:spPr>
      </p:pic>
      <p:pic>
        <p:nvPicPr>
          <p:cNvPr id="6" name="Graphic 5" descr="Thought bubble">
            <a:extLst>
              <a:ext uri="{FF2B5EF4-FFF2-40B4-BE49-F238E27FC236}">
                <a16:creationId xmlns:a16="http://schemas.microsoft.com/office/drawing/2014/main" id="{DA508665-AF92-48BF-A723-B9761EE85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814" y="565830"/>
            <a:ext cx="555859" cy="5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62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1078088" y="437533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83475" y="1579067"/>
            <a:ext cx="8387256" cy="2856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✔"/>
            </a:pPr>
            <a:r>
              <a:rPr lang="en-US" sz="2200" dirty="0">
                <a:solidFill>
                  <a:schemeClr val="tx1"/>
                </a:solidFill>
              </a:rPr>
              <a:t>Review the updated risk information sheet for </a:t>
            </a:r>
            <a:r>
              <a:rPr lang="en-US" sz="2200" b="1" dirty="0">
                <a:solidFill>
                  <a:schemeClr val="accent1"/>
                </a:solidFill>
              </a:rPr>
              <a:t>Risk 357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Drug and Nutrient Interaction  in the Nutrition Risk List on the Oregon WIC website. 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✔"/>
            </a:pPr>
            <a:r>
              <a:rPr lang="en-US" sz="2200" dirty="0">
                <a:solidFill>
                  <a:schemeClr val="tx1"/>
                </a:solidFill>
              </a:rPr>
              <a:t>Note the reference tools for assessing drug nutrient interactions.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✔"/>
            </a:pPr>
            <a:endParaRPr lang="en-US" sz="2200" dirty="0">
              <a:solidFill>
                <a:schemeClr val="tx1"/>
              </a:solidFill>
            </a:endParaRPr>
          </a:p>
          <a:p>
            <a:pPr marL="114300" lvl="0" indent="0">
              <a:buNone/>
            </a:pPr>
            <a:r>
              <a:rPr lang="en-US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https://www.oregon.gov/OHA/PH/HEALTHYPEOPLEFAMILIES/WIC/Pages/modules.aspx</a:t>
            </a:r>
            <a:endParaRPr lang="en-US" sz="18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pic>
        <p:nvPicPr>
          <p:cNvPr id="5" name="Graphic 4" descr="Document">
            <a:extLst>
              <a:ext uri="{FF2B5EF4-FFF2-40B4-BE49-F238E27FC236}">
                <a16:creationId xmlns:a16="http://schemas.microsoft.com/office/drawing/2014/main" id="{1B10B3A2-A685-4B64-8664-1C25B5B0B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733" y="517100"/>
            <a:ext cx="592667" cy="5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8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936978" y="393649"/>
            <a:ext cx="6312521" cy="93188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Risk 382 </a:t>
            </a:r>
            <a:br>
              <a:rPr lang="en-US" dirty="0"/>
            </a:br>
            <a:r>
              <a:rPr lang="en-US" sz="3200" dirty="0"/>
              <a:t>Fetal Alcohol Spectrum Disorders </a:t>
            </a:r>
            <a:endParaRPr sz="3200"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800197" y="1441152"/>
            <a:ext cx="7765734" cy="342431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This risk was previously titled Fetal Alcohol Syndrome.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 is now defined as a group of conditions that occur in a person whose mother consumed alcohol during pregnancy and includes the following conditions:</a:t>
            </a:r>
          </a:p>
          <a:p>
            <a:pPr marL="1257300" lvl="2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Fetal alcohol syndrome</a:t>
            </a:r>
          </a:p>
          <a:p>
            <a:pPr marL="1257300" lvl="2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Partial fetal alcohol syndrome</a:t>
            </a:r>
          </a:p>
          <a:p>
            <a:pPr marL="1257300" lvl="2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Alcohol related birth defects</a:t>
            </a:r>
          </a:p>
          <a:p>
            <a:pPr marL="1257300" lvl="2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Alcohol related neurodevelopmental disorders</a:t>
            </a: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sz="18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  <p:pic>
        <p:nvPicPr>
          <p:cNvPr id="3" name="Graphic 2" descr="Baby crawling">
            <a:extLst>
              <a:ext uri="{FF2B5EF4-FFF2-40B4-BE49-F238E27FC236}">
                <a16:creationId xmlns:a16="http://schemas.microsoft.com/office/drawing/2014/main" id="{FE4163A7-423A-498E-A99C-67C80E173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574" y="541564"/>
            <a:ext cx="576037" cy="5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47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18688" y="832104"/>
            <a:ext cx="2862072" cy="40050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Risk 382 </a:t>
            </a:r>
            <a:r>
              <a:rPr lang="en-US" dirty="0"/>
              <a:t>continues to be assigned only when diagnosed by a                   health care provider.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This diagnosis can be self-reported by a caregiver.</a:t>
            </a:r>
            <a:endParaRPr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  <p:pic>
        <p:nvPicPr>
          <p:cNvPr id="4" name="Graphic 3" descr="Star">
            <a:extLst>
              <a:ext uri="{FF2B5EF4-FFF2-40B4-BE49-F238E27FC236}">
                <a16:creationId xmlns:a16="http://schemas.microsoft.com/office/drawing/2014/main" id="{F4514813-DA7B-4092-8853-E9B8DAF08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4622" y="203200"/>
            <a:ext cx="677334" cy="6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77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32361" y="461168"/>
            <a:ext cx="6022622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does this affect my work?</a:t>
            </a:r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E2DACD-15AA-4D5C-936F-24284673AF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5605" y="1411307"/>
            <a:ext cx="7794979" cy="3271025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US" sz="2200" dirty="0">
                <a:solidFill>
                  <a:schemeClr val="tx1"/>
                </a:solidFill>
              </a:rPr>
              <a:t>This risk level remains </a:t>
            </a:r>
            <a:r>
              <a:rPr lang="en-US" sz="2200" b="1" dirty="0">
                <a:solidFill>
                  <a:schemeClr val="tx1"/>
                </a:solidFill>
              </a:rPr>
              <a:t>High</a:t>
            </a:r>
            <a:r>
              <a:rPr lang="en-US" sz="2200" dirty="0">
                <a:solidFill>
                  <a:schemeClr val="tx1"/>
                </a:solidFill>
              </a:rPr>
              <a:t> and a referral to the WIC Nutritionist is required.</a:t>
            </a:r>
          </a:p>
          <a:p>
            <a:pPr>
              <a:buClr>
                <a:srgbClr val="0070C0"/>
              </a:buClr>
            </a:pPr>
            <a:r>
              <a:rPr lang="en-US" sz="2200" dirty="0">
                <a:solidFill>
                  <a:schemeClr val="tx1"/>
                </a:solidFill>
              </a:rPr>
              <a:t>Ask more about developmental status and impact on feeding if a fetal alcohol spectrum disorder is reported. </a:t>
            </a:r>
          </a:p>
          <a:p>
            <a:pPr>
              <a:buClr>
                <a:srgbClr val="0070C0"/>
              </a:buClr>
            </a:pPr>
            <a:r>
              <a:rPr lang="en-US" sz="2200" dirty="0">
                <a:solidFill>
                  <a:schemeClr val="tx1"/>
                </a:solidFill>
              </a:rPr>
              <a:t>Ask more about support systems if a fetal alcohol spectrum disorder is reported. </a:t>
            </a:r>
          </a:p>
          <a:p>
            <a:pPr>
              <a:buClr>
                <a:srgbClr val="0070C0"/>
              </a:buClr>
            </a:pPr>
            <a:r>
              <a:rPr lang="en-US" sz="2200" dirty="0">
                <a:solidFill>
                  <a:schemeClr val="tx1"/>
                </a:solidFill>
              </a:rPr>
              <a:t>Identify appropriate referrals to offer for these conditions.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 descr="Thought bubble">
            <a:extLst>
              <a:ext uri="{FF2B5EF4-FFF2-40B4-BE49-F238E27FC236}">
                <a16:creationId xmlns:a16="http://schemas.microsoft.com/office/drawing/2014/main" id="{CA76A1C0-3427-49CA-A38C-27FF4C3F8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14" y="559139"/>
            <a:ext cx="555859" cy="555859"/>
          </a:xfrm>
          <a:prstGeom prst="rect">
            <a:avLst/>
          </a:prstGeom>
        </p:spPr>
      </p:pic>
      <p:pic>
        <p:nvPicPr>
          <p:cNvPr id="6" name="Graphic 5" descr="Thought bubble">
            <a:extLst>
              <a:ext uri="{FF2B5EF4-FFF2-40B4-BE49-F238E27FC236}">
                <a16:creationId xmlns:a16="http://schemas.microsoft.com/office/drawing/2014/main" id="{932BA9B0-1E5E-4C87-AA1B-1E6E4AAD9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814" y="559138"/>
            <a:ext cx="555859" cy="5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5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99066" y="487826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</a:t>
            </a: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557049" y="1682458"/>
            <a:ext cx="8282152" cy="2364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✔"/>
            </a:pPr>
            <a:r>
              <a:rPr lang="en-US" sz="2200" dirty="0">
                <a:solidFill>
                  <a:schemeClr val="tx1"/>
                </a:solidFill>
              </a:rPr>
              <a:t>Review the updated risk information sheet for </a:t>
            </a:r>
            <a:r>
              <a:rPr lang="en-US" sz="2200" b="1" dirty="0">
                <a:solidFill>
                  <a:schemeClr val="accent1"/>
                </a:solidFill>
              </a:rPr>
              <a:t>Risk 382 </a:t>
            </a:r>
            <a:r>
              <a:rPr lang="en-US" sz="2200" dirty="0">
                <a:solidFill>
                  <a:schemeClr val="tx1"/>
                </a:solidFill>
              </a:rPr>
              <a:t>Fetal Alcohol Spectrum Disorders in the Nutrition Risk List on the Oregon WIC website.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✔"/>
            </a:pPr>
            <a:endParaRPr lang="en-US" sz="2000" dirty="0">
              <a:solidFill>
                <a:schemeClr val="tx1"/>
              </a:solidFill>
            </a:endParaRPr>
          </a:p>
          <a:p>
            <a:pPr marL="114300" lvl="0" indent="0">
              <a:buNone/>
            </a:pPr>
            <a:r>
              <a:rPr lang="en-US" sz="1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https://www.oregon.gov/OHA/PH/HEALTHYPEOPLEFAMILIES/WIC/Pages/modules.aspx</a:t>
            </a:r>
            <a:endParaRPr lang="en-US" sz="18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✔"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 dirty="0"/>
          </a:p>
        </p:txBody>
      </p:sp>
      <p:pic>
        <p:nvPicPr>
          <p:cNvPr id="5" name="Graphic 4" descr="Document">
            <a:extLst>
              <a:ext uri="{FF2B5EF4-FFF2-40B4-BE49-F238E27FC236}">
                <a16:creationId xmlns:a16="http://schemas.microsoft.com/office/drawing/2014/main" id="{433435E0-A657-43D1-8C61-4EFFC9CC2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777" y="567393"/>
            <a:ext cx="592667" cy="5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942962" y="507048"/>
            <a:ext cx="4859527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Implement risk changes by  10-1-2020</a:t>
            </a:r>
            <a:endParaRPr sz="3200"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582636" y="1499500"/>
            <a:ext cx="7978727" cy="273617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All certifying staff will complete this in-service by </a:t>
            </a:r>
            <a:r>
              <a:rPr lang="en-US" b="1" dirty="0">
                <a:solidFill>
                  <a:srgbClr val="0070C0"/>
                </a:solidFill>
              </a:rPr>
              <a:t>10-1-2020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070C0"/>
              </a:buClr>
              <a:buSzPts val="1100"/>
            </a:pPr>
            <a:r>
              <a:rPr lang="en-US" sz="2200" dirty="0">
                <a:solidFill>
                  <a:schemeClr val="tx1"/>
                </a:solidFill>
              </a:rPr>
              <a:t>Review </a:t>
            </a:r>
            <a:r>
              <a:rPr lang="en-US" sz="2200" b="1" dirty="0">
                <a:solidFill>
                  <a:srgbClr val="0070C0"/>
                </a:solidFill>
              </a:rPr>
              <a:t>risk documentation </a:t>
            </a:r>
            <a:r>
              <a:rPr lang="en-US" sz="2200" dirty="0">
                <a:solidFill>
                  <a:schemeClr val="tx1"/>
                </a:solidFill>
              </a:rPr>
              <a:t>requirements</a:t>
            </a:r>
          </a:p>
          <a:p>
            <a:pPr marL="285750" indent="-285750">
              <a:buClr>
                <a:srgbClr val="0070C0"/>
              </a:buClr>
              <a:buSzPts val="1100"/>
            </a:pPr>
            <a:r>
              <a:rPr lang="en-US" sz="2200" dirty="0">
                <a:solidFill>
                  <a:schemeClr val="tx1"/>
                </a:solidFill>
              </a:rPr>
              <a:t>Redefine </a:t>
            </a:r>
            <a:r>
              <a:rPr lang="en-US" sz="2200" b="1" dirty="0">
                <a:solidFill>
                  <a:srgbClr val="0070C0"/>
                </a:solidFill>
              </a:rPr>
              <a:t>Risk 345 </a:t>
            </a:r>
            <a:r>
              <a:rPr lang="en-US" sz="2200" dirty="0">
                <a:solidFill>
                  <a:schemeClr val="tx1"/>
                </a:solidFill>
              </a:rPr>
              <a:t>Hypertension and Prehypertension</a:t>
            </a:r>
          </a:p>
          <a:p>
            <a:pPr marL="285750" indent="-285750">
              <a:buClr>
                <a:srgbClr val="0070C0"/>
              </a:buClr>
              <a:buSzPts val="1100"/>
            </a:pPr>
            <a:r>
              <a:rPr lang="en-US" sz="2200" dirty="0">
                <a:solidFill>
                  <a:schemeClr val="tx1"/>
                </a:solidFill>
              </a:rPr>
              <a:t>Redefine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>
                <a:solidFill>
                  <a:srgbClr val="0070C0"/>
                </a:solidFill>
              </a:rPr>
              <a:t>Risk 357 </a:t>
            </a:r>
            <a:r>
              <a:rPr lang="en-US" sz="2200" dirty="0">
                <a:solidFill>
                  <a:schemeClr val="tx1"/>
                </a:solidFill>
              </a:rPr>
              <a:t>Drug and Nutrient Interactions</a:t>
            </a:r>
          </a:p>
          <a:p>
            <a:pPr marL="285750" indent="-285750">
              <a:buClr>
                <a:srgbClr val="0070C0"/>
              </a:buClr>
              <a:buSzPts val="1100"/>
            </a:pPr>
            <a:r>
              <a:rPr lang="en-US" sz="2200" dirty="0">
                <a:solidFill>
                  <a:schemeClr val="tx1"/>
                </a:solidFill>
              </a:rPr>
              <a:t>Rename and redefine </a:t>
            </a:r>
            <a:r>
              <a:rPr lang="en-US" sz="2200" b="1" dirty="0">
                <a:solidFill>
                  <a:srgbClr val="0070C0"/>
                </a:solidFill>
              </a:rPr>
              <a:t>Risk 382 </a:t>
            </a:r>
            <a:r>
              <a:rPr lang="en-US" sz="2200" dirty="0">
                <a:solidFill>
                  <a:schemeClr val="tx1"/>
                </a:solidFill>
              </a:rPr>
              <a:t>Fetal Alcohol Spectrum Disorders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5" name="Graphic 4" descr="Clock">
            <a:extLst>
              <a:ext uri="{FF2B5EF4-FFF2-40B4-BE49-F238E27FC236}">
                <a16:creationId xmlns:a16="http://schemas.microsoft.com/office/drawing/2014/main" id="{1DECF3E5-0841-4F11-8240-8511EB1AB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80" y="507048"/>
            <a:ext cx="570089" cy="57008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l="12342"/>
          <a:stretch/>
        </p:blipFill>
        <p:spPr>
          <a:xfrm>
            <a:off x="0" y="1410237"/>
            <a:ext cx="6190925" cy="17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>
            <a:spLocks noGrp="1"/>
          </p:cNvSpPr>
          <p:nvPr>
            <p:ph type="ctrTitle" idx="4294967295"/>
          </p:nvPr>
        </p:nvSpPr>
        <p:spPr>
          <a:xfrm>
            <a:off x="1051925" y="1729700"/>
            <a:ext cx="51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Questions?</a:t>
            </a:r>
            <a:endParaRPr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4294967295"/>
          </p:nvPr>
        </p:nvSpPr>
        <p:spPr>
          <a:xfrm>
            <a:off x="1650124" y="3226086"/>
            <a:ext cx="6327227" cy="1798725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Talk with your training supervisor or nutritionist</a:t>
            </a:r>
          </a:p>
          <a:p>
            <a:pPr marL="34290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Ask your state nutrition consultant</a:t>
            </a:r>
          </a:p>
          <a:p>
            <a:pPr marL="34290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Contact Vernita Reyna at the state WIC office                                        971-673-0047 or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vernita.d.reyna@state.or.us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sz="2000" b="1" dirty="0"/>
          </a:p>
        </p:txBody>
      </p:sp>
      <p:sp>
        <p:nvSpPr>
          <p:cNvPr id="217" name="Google Shape;217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 dirty="0"/>
          </a:p>
        </p:txBody>
      </p:sp>
      <p:pic>
        <p:nvPicPr>
          <p:cNvPr id="5" name="Graphic 4" descr="Zoom in">
            <a:extLst>
              <a:ext uri="{FF2B5EF4-FFF2-40B4-BE49-F238E27FC236}">
                <a16:creationId xmlns:a16="http://schemas.microsoft.com/office/drawing/2014/main" id="{46AD3700-770D-42B5-98CA-05FA072CA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216" y="1930401"/>
            <a:ext cx="652954" cy="65295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818445" y="2149750"/>
            <a:ext cx="4310603" cy="56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-US" sz="4200" dirty="0">
                <a:solidFill>
                  <a:schemeClr val="accent4">
                    <a:lumMod val="75000"/>
                  </a:schemeClr>
                </a:solidFill>
              </a:rPr>
              <a:t>Congratulations! </a:t>
            </a:r>
            <a:endParaRPr sz="4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934155" y="2716150"/>
            <a:ext cx="5925900" cy="439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You have completed another risk update!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601B35E4-EB47-4598-9A70-9ECC7933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10" y="2201332"/>
            <a:ext cx="740835" cy="7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920382" y="517385"/>
            <a:ext cx="5074017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Implement risk changes by  10-1-2020</a:t>
            </a:r>
            <a:endParaRPr sz="3200"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1029903" y="1535410"/>
            <a:ext cx="6884387" cy="2952507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These materials will be updated by </a:t>
            </a:r>
            <a:r>
              <a:rPr lang="en-US" b="1" dirty="0">
                <a:solidFill>
                  <a:srgbClr val="0070C0"/>
                </a:solidFill>
              </a:rPr>
              <a:t>10-1-2020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914400" lvl="2" indent="0">
              <a:spcBef>
                <a:spcPts val="600"/>
              </a:spcBef>
              <a:buNone/>
            </a:pPr>
            <a:endParaRPr sz="500" dirty="0"/>
          </a:p>
          <a:p>
            <a:pPr marL="285750" indent="-285750">
              <a:buClr>
                <a:srgbClr val="0070C0"/>
              </a:buClr>
              <a:buSzPts val="1100"/>
            </a:pPr>
            <a:r>
              <a:rPr lang="en-US" sz="2200" dirty="0">
                <a:solidFill>
                  <a:schemeClr val="tx1"/>
                </a:solidFill>
              </a:rPr>
              <a:t>Risk information sheets in the online Nutrition Risk List</a:t>
            </a:r>
          </a:p>
          <a:p>
            <a:pPr marL="285750" indent="-285750">
              <a:buClr>
                <a:srgbClr val="0070C0"/>
              </a:buClr>
              <a:buSzPts val="1100"/>
            </a:pPr>
            <a:r>
              <a:rPr lang="en-US" sz="2200" dirty="0">
                <a:solidFill>
                  <a:schemeClr val="tx1"/>
                </a:solidFill>
              </a:rPr>
              <a:t>Nutrition Risk training module</a:t>
            </a:r>
            <a:endParaRPr lang="en-US" sz="2200" dirty="0"/>
          </a:p>
          <a:p>
            <a:pPr marL="285750" indent="-285750">
              <a:buClr>
                <a:srgbClr val="0070C0"/>
              </a:buClr>
              <a:buSzPts val="1100"/>
            </a:pPr>
            <a:r>
              <a:rPr lang="en-US" sz="2200" dirty="0">
                <a:solidFill>
                  <a:schemeClr val="tx1"/>
                </a:solidFill>
              </a:rPr>
              <a:t>Policy 675 Nutrition Risk Codes</a:t>
            </a:r>
            <a:endParaRPr lang="en-US" sz="2200" dirty="0"/>
          </a:p>
          <a:p>
            <a:pPr marL="285750" indent="-285750">
              <a:buClr>
                <a:srgbClr val="0070C0"/>
              </a:buClr>
              <a:buSzPts val="1100"/>
            </a:pPr>
            <a:r>
              <a:rPr lang="en-US" sz="2200" dirty="0">
                <a:solidFill>
                  <a:schemeClr val="tx1"/>
                </a:solidFill>
              </a:rPr>
              <a:t>TWIST risk codes</a:t>
            </a:r>
            <a:endParaRPr sz="2200" dirty="0"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5" name="Graphic 4" descr="Clock">
            <a:extLst>
              <a:ext uri="{FF2B5EF4-FFF2-40B4-BE49-F238E27FC236}">
                <a16:creationId xmlns:a16="http://schemas.microsoft.com/office/drawing/2014/main" id="{6F2D8261-24BD-432F-BF11-2D1E42FD3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80" y="507048"/>
            <a:ext cx="570089" cy="5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818445" y="2149750"/>
            <a:ext cx="4746977" cy="56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-US" sz="4200" dirty="0">
                <a:solidFill>
                  <a:schemeClr val="accent4">
                    <a:lumMod val="75000"/>
                  </a:schemeClr>
                </a:solidFill>
              </a:rPr>
              <a:t>Risk documentation </a:t>
            </a:r>
            <a:endParaRPr sz="4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934155" y="2716150"/>
            <a:ext cx="5925900" cy="439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It didn’t happen if it is not documented!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601B35E4-EB47-4598-9A70-9ECC7933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10" y="2201332"/>
            <a:ext cx="740835" cy="7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3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810768" y="520149"/>
            <a:ext cx="4878832" cy="6960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Risk Documentation</a:t>
            </a:r>
            <a:endParaRPr sz="3200"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810767" y="1509565"/>
            <a:ext cx="8123025" cy="294682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Risk assignment is required for determining WIC program eligibility.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Participant records must clearly reflect the justification for each assigned risk.</a:t>
            </a:r>
          </a:p>
          <a:p>
            <a:pPr marL="342900" lvl="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Many risks have several criteria for when that risk can be assigned.</a:t>
            </a:r>
          </a:p>
          <a:p>
            <a:pPr marL="342900" lvl="0" indent="-3429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When there is more than one possible reason for assigning a risk, documentation must identify the specific reason.</a:t>
            </a:r>
            <a:endParaRPr lang="en-US" b="1" dirty="0">
              <a:solidFill>
                <a:schemeClr val="tx1"/>
              </a:solidFill>
            </a:endParaRPr>
          </a:p>
          <a:p>
            <a:pPr marL="1200150" lvl="2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sz="1800"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pic>
        <p:nvPicPr>
          <p:cNvPr id="3" name="Graphic 2" descr="Pencil">
            <a:extLst>
              <a:ext uri="{FF2B5EF4-FFF2-40B4-BE49-F238E27FC236}">
                <a16:creationId xmlns:a16="http://schemas.microsoft.com/office/drawing/2014/main" id="{5D4065CD-EBE3-4421-B8DE-3A58EEC31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565" y="520149"/>
            <a:ext cx="535247" cy="5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2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35244" cy="274667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70C0"/>
              </a:buClr>
            </a:pPr>
            <a:r>
              <a:rPr lang="en-US" sz="2200" b="1" dirty="0">
                <a:solidFill>
                  <a:srgbClr val="0070C0"/>
                </a:solidFill>
              </a:rPr>
              <a:t>74 % of dietary risks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b="1" dirty="0">
                <a:solidFill>
                  <a:srgbClr val="0070C0"/>
                </a:solidFill>
              </a:rPr>
              <a:t>40 % of medical risks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require additional documentation.</a:t>
            </a:r>
          </a:p>
          <a:p>
            <a:pPr>
              <a:buClr>
                <a:srgbClr val="0070C0"/>
              </a:buClr>
            </a:pPr>
            <a:r>
              <a:rPr lang="en-US" sz="2200" dirty="0">
                <a:solidFill>
                  <a:schemeClr val="tx1"/>
                </a:solidFill>
              </a:rPr>
              <a:t>Each risk information sheet indicates when and what type of additional documentation is required.</a:t>
            </a:r>
          </a:p>
          <a:p>
            <a:pPr>
              <a:buClr>
                <a:srgbClr val="0070C0"/>
              </a:buClr>
            </a:pPr>
            <a:r>
              <a:rPr lang="en-US" sz="2200" dirty="0">
                <a:solidFill>
                  <a:schemeClr val="tx1"/>
                </a:solidFill>
              </a:rPr>
              <a:t>The Risk Summary Job Aid in the Nutrition Risk training module summarizes the documentation needed for specific risks.</a:t>
            </a:r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25062" y="520149"/>
            <a:ext cx="6272784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Which risks need additional documentation?</a:t>
            </a:r>
            <a:endParaRPr sz="3200"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2C1D2A35-3844-42BC-A445-296E2498F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565" y="520149"/>
            <a:ext cx="535247" cy="5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4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2966484" y="832104"/>
            <a:ext cx="3114276" cy="40050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>
              <a:buSzPts val="1800"/>
              <a:buNone/>
            </a:pPr>
            <a:r>
              <a:rPr lang="en-US" b="1" dirty="0">
                <a:solidFill>
                  <a:schemeClr val="accent6"/>
                </a:solidFill>
              </a:rPr>
              <a:t>Audits </a:t>
            </a:r>
            <a:r>
              <a:rPr lang="en-US" dirty="0">
                <a:solidFill>
                  <a:schemeClr val="tx1"/>
                </a:solidFill>
              </a:rPr>
              <a:t>of participant records often show that required documentation is missing for risks that have more than one reason for assignment.</a:t>
            </a:r>
          </a:p>
          <a:p>
            <a:pPr marL="114300" lvl="0" indent="0">
              <a:buSzPts val="1800"/>
              <a:buNone/>
            </a:pPr>
            <a:endParaRPr lang="en-US" dirty="0"/>
          </a:p>
          <a:p>
            <a:pPr marL="114300" lvl="0" indent="0">
              <a:buSzPts val="1800"/>
              <a:buNone/>
            </a:pPr>
            <a:r>
              <a:rPr lang="en-US" dirty="0"/>
              <a:t>This is especially true for dietary risks.</a:t>
            </a:r>
          </a:p>
          <a:p>
            <a:pPr marL="114300" lvl="0" indent="0">
              <a:buSzPts val="18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4" name="Graphic 3" descr="Star">
            <a:extLst>
              <a:ext uri="{FF2B5EF4-FFF2-40B4-BE49-F238E27FC236}">
                <a16:creationId xmlns:a16="http://schemas.microsoft.com/office/drawing/2014/main" id="{B3D4AA02-6945-44F6-B201-8BDB972BC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4622" y="203200"/>
            <a:ext cx="677334" cy="6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01511" y="461169"/>
            <a:ext cx="6022622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How does this affect my work?</a:t>
            </a:r>
            <a:endParaRPr sz="3200"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E2DACD-15AA-4D5C-936F-24284673AF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7673" y="1466487"/>
            <a:ext cx="7794979" cy="3117874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Document the specific reason a risk has been assigned in Progress Notes or the questionnaire note fields.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Assure that documentation occurs for diet related risks. This is needed for: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8 of the 11 risks in the 411 series for infants 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8 of the 9 risks in the 425 series for children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4 of the 5 risks in the 427 series for woman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phic 3" descr="Thought bubble">
            <a:extLst>
              <a:ext uri="{FF2B5EF4-FFF2-40B4-BE49-F238E27FC236}">
                <a16:creationId xmlns:a16="http://schemas.microsoft.com/office/drawing/2014/main" id="{12603720-DAE8-4290-A71A-C9F2423CF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14" y="559139"/>
            <a:ext cx="555859" cy="5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14823"/>
      </p:ext>
    </p:extLst>
  </p:cSld>
  <p:clrMapOvr>
    <a:masterClrMapping/>
  </p:clrMapOvr>
</p:sld>
</file>

<file path=ppt/theme/theme1.xml><?xml version="1.0" encoding="utf-8"?>
<a:theme xmlns:a="http://schemas.openxmlformats.org/drawingml/2006/main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Subtopic xmlns="59da1016-2a1b-4f8a-9768-d7a4932f6f16" xsi:nil="true"/>
    <DocumentExpirationDate xmlns="59da1016-2a1b-4f8a-9768-d7a4932f6f16" xsi:nil="true"/>
    <URL xmlns="http://schemas.microsoft.com/sharepoint/v3">
      <Url xsi:nil="true"/>
      <Description xsi:nil="true"/>
    </URL>
    <Meta_x0020_Keywords xmlns="f144fd3f-61b7-45a4-a8a5-a00a4ffd3675" xsi:nil="true"/>
    <PublishingExpirationDate xmlns="http://schemas.microsoft.com/sharepoint/v3" xsi:nil="true"/>
    <PublishingStartDate xmlns="http://schemas.microsoft.com/sharepoint/v3" xsi:nil="true"/>
    <IACategory xmlns="59da1016-2a1b-4f8a-9768-d7a4932f6f16" xsi:nil="true"/>
    <Meta_x0020_Description xmlns="f144fd3f-61b7-45a4-a8a5-a00a4ffd3675" xsi:nil="true"/>
    <IATopic xmlns="59da1016-2a1b-4f8a-9768-d7a4932f6f16" xsi:nil="true"/>
  </documentManagement>
</p:properties>
</file>

<file path=customXml/itemProps1.xml><?xml version="1.0" encoding="utf-8"?>
<ds:datastoreItem xmlns:ds="http://schemas.openxmlformats.org/officeDocument/2006/customXml" ds:itemID="{9FF20D8C-5CF1-4CF2-A0CC-86B88A2BD146}"/>
</file>

<file path=customXml/itemProps2.xml><?xml version="1.0" encoding="utf-8"?>
<ds:datastoreItem xmlns:ds="http://schemas.openxmlformats.org/officeDocument/2006/customXml" ds:itemID="{7E320E5A-DFFE-4352-AD6D-EEC5E2C7D3DC}"/>
</file>

<file path=customXml/itemProps3.xml><?xml version="1.0" encoding="utf-8"?>
<ds:datastoreItem xmlns:ds="http://schemas.openxmlformats.org/officeDocument/2006/customXml" ds:itemID="{129C1001-23F1-462D-B743-4EC956B040D0}"/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1400</Words>
  <Application>Microsoft Office PowerPoint</Application>
  <PresentationFormat>On-screen Show (16:9)</PresentationFormat>
  <Paragraphs>187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Caveat Brush</vt:lpstr>
      <vt:lpstr>Patrick Hand</vt:lpstr>
      <vt:lpstr>Wingdings</vt:lpstr>
      <vt:lpstr>Tybalt template</vt:lpstr>
      <vt:lpstr>2020 Nutrition Risk Update        Oregon WIC program</vt:lpstr>
      <vt:lpstr>Introduction</vt:lpstr>
      <vt:lpstr>Implement risk changes by  10-1-2020</vt:lpstr>
      <vt:lpstr>Implement risk changes by  10-1-2020</vt:lpstr>
      <vt:lpstr> Risk documentation </vt:lpstr>
      <vt:lpstr>Risk Documentation</vt:lpstr>
      <vt:lpstr>Which risks need additional documentation?</vt:lpstr>
      <vt:lpstr>PowerPoint Presentation</vt:lpstr>
      <vt:lpstr>How does this affect my work?</vt:lpstr>
      <vt:lpstr>What does risk documentation look like?</vt:lpstr>
      <vt:lpstr>What does risk documentation look like?</vt:lpstr>
      <vt:lpstr>How much documentation is enough?</vt:lpstr>
      <vt:lpstr>Activity</vt:lpstr>
      <vt:lpstr> Risk information</vt:lpstr>
      <vt:lpstr>Risk 345  Hypertension and Prehypertension</vt:lpstr>
      <vt:lpstr>PowerPoint Presentation</vt:lpstr>
      <vt:lpstr>How does this affect my work?</vt:lpstr>
      <vt:lpstr>Activity</vt:lpstr>
      <vt:lpstr>Risk 357  Drug and Nutrient Interaction</vt:lpstr>
      <vt:lpstr>When do drugs or medications affect nutritional status?</vt:lpstr>
      <vt:lpstr>What types of medications may qualify for this risk?</vt:lpstr>
      <vt:lpstr>What are some potential signs of nutritional impact?</vt:lpstr>
      <vt:lpstr>PowerPoint Presentation</vt:lpstr>
      <vt:lpstr>How does this affect my work?</vt:lpstr>
      <vt:lpstr>Activity</vt:lpstr>
      <vt:lpstr>Risk 382  Fetal Alcohol Spectrum Disorders </vt:lpstr>
      <vt:lpstr>PowerPoint Presentation</vt:lpstr>
      <vt:lpstr>How does this affect my work?</vt:lpstr>
      <vt:lpstr>Activity</vt:lpstr>
      <vt:lpstr>Questions?</vt:lpstr>
      <vt:lpstr> Congratulations!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Risk In-Service</dc:title>
  <cp:lastModifiedBy>Reyna Vernita D</cp:lastModifiedBy>
  <cp:revision>132</cp:revision>
  <dcterms:modified xsi:type="dcterms:W3CDTF">2021-01-27T21:19:28Z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orkflowChangePath">
    <vt:lpwstr>aaa31a6c-f6c9-4fc5-9570-171784a36020,2;aaa31a6c-f6c9-4fc5-9570-171784a36020,4;</vt:lpwstr>
  </property>
  <property fmtid="{D5CDD505-2E9C-101B-9397-08002B2CF9AE}" pid="3" name="ContentTypeId">
    <vt:lpwstr>0x01010079012CDB5CCD2847B46468FD3DF1DE6F</vt:lpwstr>
  </property>
</Properties>
</file>