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4.xml" ContentType="application/vnd.ms-office.drawingml.diagramDrawing+xml"/>
  <Override PartName="/ppt/diagrams/colors4.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2" r:id="rId5"/>
  </p:sldMasterIdLst>
  <p:notesMasterIdLst>
    <p:notesMasterId r:id="rId54"/>
  </p:notesMasterIdLst>
  <p:handoutMasterIdLst>
    <p:handoutMasterId r:id="rId55"/>
  </p:handoutMasterIdLst>
  <p:sldIdLst>
    <p:sldId id="256" r:id="rId6"/>
    <p:sldId id="366" r:id="rId7"/>
    <p:sldId id="365" r:id="rId8"/>
    <p:sldId id="367" r:id="rId9"/>
    <p:sldId id="368" r:id="rId10"/>
    <p:sldId id="369" r:id="rId11"/>
    <p:sldId id="371" r:id="rId12"/>
    <p:sldId id="289" r:id="rId13"/>
    <p:sldId id="384" r:id="rId14"/>
    <p:sldId id="391" r:id="rId15"/>
    <p:sldId id="370" r:id="rId16"/>
    <p:sldId id="380" r:id="rId17"/>
    <p:sldId id="275" r:id="rId18"/>
    <p:sldId id="338" r:id="rId19"/>
    <p:sldId id="364" r:id="rId20"/>
    <p:sldId id="390" r:id="rId21"/>
    <p:sldId id="386" r:id="rId22"/>
    <p:sldId id="285" r:id="rId23"/>
    <p:sldId id="290" r:id="rId24"/>
    <p:sldId id="381" r:id="rId25"/>
    <p:sldId id="296" r:id="rId26"/>
    <p:sldId id="385" r:id="rId27"/>
    <p:sldId id="379" r:id="rId28"/>
    <p:sldId id="312" r:id="rId29"/>
    <p:sldId id="311" r:id="rId30"/>
    <p:sldId id="317" r:id="rId31"/>
    <p:sldId id="342" r:id="rId32"/>
    <p:sldId id="373" r:id="rId33"/>
    <p:sldId id="372" r:id="rId34"/>
    <p:sldId id="392" r:id="rId35"/>
    <p:sldId id="375" r:id="rId36"/>
    <p:sldId id="387" r:id="rId37"/>
    <p:sldId id="388" r:id="rId38"/>
    <p:sldId id="374" r:id="rId39"/>
    <p:sldId id="376" r:id="rId40"/>
    <p:sldId id="389" r:id="rId41"/>
    <p:sldId id="378" r:id="rId42"/>
    <p:sldId id="257" r:id="rId43"/>
    <p:sldId id="393" r:id="rId44"/>
    <p:sldId id="267" r:id="rId45"/>
    <p:sldId id="266" r:id="rId46"/>
    <p:sldId id="269" r:id="rId47"/>
    <p:sldId id="268" r:id="rId48"/>
    <p:sldId id="270" r:id="rId49"/>
    <p:sldId id="262" r:id="rId50"/>
    <p:sldId id="263" r:id="rId51"/>
    <p:sldId id="261" r:id="rId52"/>
    <p:sldId id="362" r:id="rId5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ABB992-ABA8-4D0D-AF10-B65C1F3ECB4B}">
          <p14:sldIdLst>
            <p14:sldId id="256"/>
            <p14:sldId id="366"/>
            <p14:sldId id="365"/>
            <p14:sldId id="367"/>
          </p14:sldIdLst>
        </p14:section>
        <p14:section name="New Food List" id="{95FA9A04-32A6-44FF-B364-FB7C068F99AD}">
          <p14:sldIdLst>
            <p14:sldId id="368"/>
            <p14:sldId id="369"/>
            <p14:sldId id="371"/>
            <p14:sldId id="289"/>
            <p14:sldId id="384"/>
            <p14:sldId id="391"/>
            <p14:sldId id="370"/>
            <p14:sldId id="380"/>
            <p14:sldId id="275"/>
            <p14:sldId id="338"/>
            <p14:sldId id="364"/>
            <p14:sldId id="390"/>
            <p14:sldId id="386"/>
            <p14:sldId id="285"/>
            <p14:sldId id="290"/>
            <p14:sldId id="381"/>
            <p14:sldId id="296"/>
            <p14:sldId id="385"/>
            <p14:sldId id="379"/>
            <p14:sldId id="312"/>
            <p14:sldId id="311"/>
            <p14:sldId id="317"/>
            <p14:sldId id="342"/>
          </p14:sldIdLst>
        </p14:section>
        <p14:section name="New Shopping Guide" id="{A3F8C04D-BE0B-4D52-AA15-0E7DACFE56C6}">
          <p14:sldIdLst>
            <p14:sldId id="373"/>
            <p14:sldId id="372"/>
            <p14:sldId id="392"/>
            <p14:sldId id="375"/>
            <p14:sldId id="387"/>
            <p14:sldId id="388"/>
            <p14:sldId id="374"/>
            <p14:sldId id="376"/>
            <p14:sldId id="389"/>
          </p14:sldIdLst>
        </p14:section>
        <p14:section name="Infant FV Benefit" id="{0ACBEBA6-F208-483A-AF65-BB35B572091A}">
          <p14:sldIdLst>
            <p14:sldId id="378"/>
            <p14:sldId id="257"/>
            <p14:sldId id="393"/>
            <p14:sldId id="267"/>
            <p14:sldId id="266"/>
            <p14:sldId id="269"/>
            <p14:sldId id="268"/>
            <p14:sldId id="270"/>
            <p14:sldId id="262"/>
            <p14:sldId id="263"/>
            <p14:sldId id="261"/>
            <p14:sldId id="362"/>
          </p14:sldIdLst>
        </p14:section>
      </p14:sectionLst>
    </p:ex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helle Aarhus" initials="MA" lastIdx="9" clrIdx="6">
    <p:extLst>
      <p:ext uri="{19B8F6BF-5375-455C-9EA6-DF929625EA0E}">
        <p15:presenceInfo xmlns:p15="http://schemas.microsoft.com/office/powerpoint/2012/main" userId="Michelle Aarhus" providerId="None"/>
      </p:ext>
    </p:extLst>
  </p:cmAuthor>
  <p:cmAuthor id="1" name="BETTIN Karen" initials="BK" lastIdx="61" clrIdx="0">
    <p:extLst>
      <p:ext uri="{19B8F6BF-5375-455C-9EA6-DF929625EA0E}">
        <p15:presenceInfo xmlns:p15="http://schemas.microsoft.com/office/powerpoint/2012/main" userId="S::Karen.BETTIN@dhsoha.state.or.us::ccec7226-39da-425d-ac53-6909a2d631f1" providerId="AD"/>
      </p:ext>
    </p:extLst>
  </p:cmAuthor>
  <p:cmAuthor id="8" name="Alto Cheryl L" initials="ACL" lastIdx="4" clrIdx="7">
    <p:extLst>
      <p:ext uri="{19B8F6BF-5375-455C-9EA6-DF929625EA0E}">
        <p15:presenceInfo xmlns:p15="http://schemas.microsoft.com/office/powerpoint/2012/main" userId="S::CHERYL.L.ALTO@dhsoha.state.or.us::af7c7e55-8644-4958-931c-c55cfc1890ff" providerId="AD"/>
      </p:ext>
    </p:extLst>
  </p:cmAuthor>
  <p:cmAuthor id="2" name="Mcgee Kimberly O" initials="MKO" lastIdx="6" clrIdx="1">
    <p:extLst>
      <p:ext uri="{19B8F6BF-5375-455C-9EA6-DF929625EA0E}">
        <p15:presenceInfo xmlns:p15="http://schemas.microsoft.com/office/powerpoint/2012/main" userId="S::KIMBERLY.O.MCGEE@dhsoha.state.or.us::e3a0faa6-ea43-4d46-ad1f-b7d1654d8d9b" providerId="AD"/>
      </p:ext>
    </p:extLst>
  </p:cmAuthor>
  <p:cmAuthor id="9" name="Mcclendon Barbra A" initials="MBA" lastIdx="2" clrIdx="8">
    <p:extLst>
      <p:ext uri="{19B8F6BF-5375-455C-9EA6-DF929625EA0E}">
        <p15:presenceInfo xmlns:p15="http://schemas.microsoft.com/office/powerpoint/2012/main" userId="S::BARBRA.A.MCCLENDON@dhsoha.state.or.us::7d0921a2-504b-4c48-b6ed-5b23756788f0" providerId="AD"/>
      </p:ext>
    </p:extLst>
  </p:cmAuthor>
  <p:cmAuthor id="3" name="Reyna Vernita D" initials="RVD" lastIdx="4" clrIdx="2">
    <p:extLst>
      <p:ext uri="{19B8F6BF-5375-455C-9EA6-DF929625EA0E}">
        <p15:presenceInfo xmlns:p15="http://schemas.microsoft.com/office/powerpoint/2012/main" userId="S::VERNITA.D.REYNA@dhsoha.state.or.us::081ad5d3-7cc5-4130-8c74-b093c7145107" providerId="AD"/>
      </p:ext>
    </p:extLst>
  </p:cmAuthor>
  <p:cmAuthor id="4" name="RANNO Bonnie" initials="RB" lastIdx="7" clrIdx="3">
    <p:extLst>
      <p:ext uri="{19B8F6BF-5375-455C-9EA6-DF929625EA0E}">
        <p15:presenceInfo xmlns:p15="http://schemas.microsoft.com/office/powerpoint/2012/main" userId="S::Bonnie.RANNO@dhsoha.state.or.us::5222d6e7-c385-4345-9ae0-9828745f1eaf" providerId="AD"/>
      </p:ext>
    </p:extLst>
  </p:cmAuthor>
  <p:cmAuthor id="5" name="Lanham Elizabeth L" initials="LEL" lastIdx="4" clrIdx="4">
    <p:extLst>
      <p:ext uri="{19B8F6BF-5375-455C-9EA6-DF929625EA0E}">
        <p15:presenceInfo xmlns:p15="http://schemas.microsoft.com/office/powerpoint/2012/main" userId="S::ELIZABETH.L.LANHAM@dhsoha.state.or.us::c1d74b4b-2e1d-48e1-a4c3-29413a83afbf" providerId="AD"/>
      </p:ext>
    </p:extLst>
  </p:cmAuthor>
  <p:cmAuthor id="6" name="WALLACHY Craig" initials="WC" lastIdx="2" clrIdx="5">
    <p:extLst>
      <p:ext uri="{19B8F6BF-5375-455C-9EA6-DF929625EA0E}">
        <p15:presenceInfo xmlns:p15="http://schemas.microsoft.com/office/powerpoint/2012/main" userId="S::Craig.WALLACHY@dhsoha.state.or.us::156bdc4d-596d-4a5f-8d08-ae5e9bdb78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4" autoAdjust="0"/>
    <p:restoredTop sz="81211" autoAdjust="0"/>
  </p:normalViewPr>
  <p:slideViewPr>
    <p:cSldViewPr>
      <p:cViewPr varScale="1">
        <p:scale>
          <a:sx n="111" d="100"/>
          <a:sy n="111" d="100"/>
        </p:scale>
        <p:origin x="420" y="108"/>
      </p:cViewPr>
      <p:guideLst>
        <p:guide orient="horz" pos="2160"/>
        <p:guide pos="3839"/>
      </p:guideLst>
    </p:cSldViewPr>
  </p:slideViewPr>
  <p:notesTextViewPr>
    <p:cViewPr>
      <p:scale>
        <a:sx n="1" d="1"/>
        <a:sy n="1" d="1"/>
      </p:scale>
      <p:origin x="0" y="0"/>
    </p:cViewPr>
  </p:notesTextViewPr>
  <p:sorterViewPr>
    <p:cViewPr>
      <p:scale>
        <a:sx n="90" d="100"/>
        <a:sy n="90" d="100"/>
      </p:scale>
      <p:origin x="0" y="0"/>
    </p:cViewPr>
  </p:sorter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s/slide37.xml"/><Relationship Id="rId7" Type="http://schemas.openxmlformats.org/officeDocument/2006/relationships/image" Target="../media/image8.svg"/><Relationship Id="rId2" Type="http://schemas.openxmlformats.org/officeDocument/2006/relationships/slide" Target="../slides/slide28.xml"/><Relationship Id="rId1" Type="http://schemas.openxmlformats.org/officeDocument/2006/relationships/slide" Target="../slides/slide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en.wikipedia.org/wiki/Vitamin" TargetMode="External"/><Relationship Id="rId1" Type="http://schemas.openxmlformats.org/officeDocument/2006/relationships/image" Target="../media/image29.jpeg"/><Relationship Id="rId6" Type="http://schemas.openxmlformats.org/officeDocument/2006/relationships/hyperlink" Target="https://en.wikipedia.org/wiki/Total_(cereal)" TargetMode="External"/><Relationship Id="rId5" Type="http://schemas.openxmlformats.org/officeDocument/2006/relationships/image" Target="../media/image31.jpeg"/><Relationship Id="rId4" Type="http://schemas.openxmlformats.org/officeDocument/2006/relationships/hyperlink" Target="http://mothernaturelovesyou.com/vegan-good-guide-and-what-vegans-eat/"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en.wikipedia.org/wiki/Vitamin" TargetMode="External"/><Relationship Id="rId1" Type="http://schemas.openxmlformats.org/officeDocument/2006/relationships/image" Target="../media/image29.jpeg"/><Relationship Id="rId6" Type="http://schemas.openxmlformats.org/officeDocument/2006/relationships/hyperlink" Target="https://en.wikipedia.org/wiki/Total_(cereal)" TargetMode="External"/><Relationship Id="rId5" Type="http://schemas.openxmlformats.org/officeDocument/2006/relationships/image" Target="../media/image31.jpeg"/><Relationship Id="rId4" Type="http://schemas.openxmlformats.org/officeDocument/2006/relationships/hyperlink" Target="http://mothernaturelovesyou.com/vegan-good-guide-and-what-vegans-eat/"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684666-B841-4C4B-AFE3-308D1E269B86}"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DBE2635E-38C8-4808-9B87-A178FDC72707}">
      <dgm:prSet/>
      <dgm:spPr/>
      <dgm:t>
        <a:bodyPr/>
        <a:lstStyle/>
        <a:p>
          <a:r>
            <a:rPr lang="en-US"/>
            <a:t>WIC staff will effectively use the new food list to provide nutrition-focused counseling and help participants shop for food benefits.</a:t>
          </a:r>
        </a:p>
      </dgm:t>
    </dgm:pt>
    <dgm:pt modelId="{46DEB194-7984-444A-ACB2-A1A72B9B92E9}" type="parTrans" cxnId="{D478247E-9154-4FF7-9E47-6D95CF7CE32D}">
      <dgm:prSet/>
      <dgm:spPr/>
      <dgm:t>
        <a:bodyPr/>
        <a:lstStyle/>
        <a:p>
          <a:endParaRPr lang="en-US"/>
        </a:p>
      </dgm:t>
    </dgm:pt>
    <dgm:pt modelId="{AED3C4DB-4635-4B95-A700-F2B5B8E5F50B}" type="sibTrans" cxnId="{D478247E-9154-4FF7-9E47-6D95CF7CE32D}">
      <dgm:prSet/>
      <dgm:spPr/>
      <dgm:t>
        <a:bodyPr/>
        <a:lstStyle/>
        <a:p>
          <a:endParaRPr lang="en-US"/>
        </a:p>
      </dgm:t>
    </dgm:pt>
    <dgm:pt modelId="{D2D9E618-C77D-4A07-BD73-15449DF22655}">
      <dgm:prSet/>
      <dgm:spPr/>
      <dgm:t>
        <a:bodyPr/>
        <a:lstStyle/>
        <a:p>
          <a:r>
            <a:rPr lang="en-US"/>
            <a:t>All staff must complete this in-service by 1/31/2021</a:t>
          </a:r>
        </a:p>
      </dgm:t>
    </dgm:pt>
    <dgm:pt modelId="{3B3F875B-060F-4D80-B22B-9C80348BF932}" type="parTrans" cxnId="{5B135BDE-F9B3-4DE5-86FA-263FEB777116}">
      <dgm:prSet/>
      <dgm:spPr/>
      <dgm:t>
        <a:bodyPr/>
        <a:lstStyle/>
        <a:p>
          <a:endParaRPr lang="en-US"/>
        </a:p>
      </dgm:t>
    </dgm:pt>
    <dgm:pt modelId="{0FBB5CF4-5548-4E74-9209-DC728DDD488B}" type="sibTrans" cxnId="{5B135BDE-F9B3-4DE5-86FA-263FEB777116}">
      <dgm:prSet/>
      <dgm:spPr/>
      <dgm:t>
        <a:bodyPr/>
        <a:lstStyle/>
        <a:p>
          <a:endParaRPr lang="en-US"/>
        </a:p>
      </dgm:t>
    </dgm:pt>
    <dgm:pt modelId="{BA7CFEEC-D29F-45DD-BCC6-8CF8BA0461D6}" type="pres">
      <dgm:prSet presAssocID="{33684666-B841-4C4B-AFE3-308D1E269B86}" presName="hierChild1" presStyleCnt="0">
        <dgm:presLayoutVars>
          <dgm:chPref val="1"/>
          <dgm:dir/>
          <dgm:animOne val="branch"/>
          <dgm:animLvl val="lvl"/>
          <dgm:resizeHandles/>
        </dgm:presLayoutVars>
      </dgm:prSet>
      <dgm:spPr/>
    </dgm:pt>
    <dgm:pt modelId="{F101AC81-B5B7-44C4-A8DF-8857378D2577}" type="pres">
      <dgm:prSet presAssocID="{DBE2635E-38C8-4808-9B87-A178FDC72707}" presName="hierRoot1" presStyleCnt="0"/>
      <dgm:spPr/>
    </dgm:pt>
    <dgm:pt modelId="{7D635EA8-2EEB-45CF-AC2D-D019B828DC30}" type="pres">
      <dgm:prSet presAssocID="{DBE2635E-38C8-4808-9B87-A178FDC72707}" presName="composite" presStyleCnt="0"/>
      <dgm:spPr/>
    </dgm:pt>
    <dgm:pt modelId="{CD6541FD-C889-4043-9410-3FADD916DE05}" type="pres">
      <dgm:prSet presAssocID="{DBE2635E-38C8-4808-9B87-A178FDC72707}" presName="background" presStyleLbl="node0" presStyleIdx="0" presStyleCnt="2"/>
      <dgm:spPr/>
    </dgm:pt>
    <dgm:pt modelId="{30735516-0589-46DC-B28C-2F4B6195C0D5}" type="pres">
      <dgm:prSet presAssocID="{DBE2635E-38C8-4808-9B87-A178FDC72707}" presName="text" presStyleLbl="fgAcc0" presStyleIdx="0" presStyleCnt="2">
        <dgm:presLayoutVars>
          <dgm:chPref val="3"/>
        </dgm:presLayoutVars>
      </dgm:prSet>
      <dgm:spPr/>
    </dgm:pt>
    <dgm:pt modelId="{92F9AA15-32A7-4FEC-9DCB-1C04A6CAD2B0}" type="pres">
      <dgm:prSet presAssocID="{DBE2635E-38C8-4808-9B87-A178FDC72707}" presName="hierChild2" presStyleCnt="0"/>
      <dgm:spPr/>
    </dgm:pt>
    <dgm:pt modelId="{E1E4248D-7CFD-4A6F-B7AF-B403F167A167}" type="pres">
      <dgm:prSet presAssocID="{D2D9E618-C77D-4A07-BD73-15449DF22655}" presName="hierRoot1" presStyleCnt="0"/>
      <dgm:spPr/>
    </dgm:pt>
    <dgm:pt modelId="{F6DA9B8F-F832-4CB8-892A-37FCFF1EE059}" type="pres">
      <dgm:prSet presAssocID="{D2D9E618-C77D-4A07-BD73-15449DF22655}" presName="composite" presStyleCnt="0"/>
      <dgm:spPr/>
    </dgm:pt>
    <dgm:pt modelId="{FCAA7452-DA45-41A9-9AB7-6FC57FB46E20}" type="pres">
      <dgm:prSet presAssocID="{D2D9E618-C77D-4A07-BD73-15449DF22655}" presName="background" presStyleLbl="node0" presStyleIdx="1" presStyleCnt="2"/>
      <dgm:spPr/>
    </dgm:pt>
    <dgm:pt modelId="{F13A5FA0-5D61-4612-AE9C-3B00FE384C19}" type="pres">
      <dgm:prSet presAssocID="{D2D9E618-C77D-4A07-BD73-15449DF22655}" presName="text" presStyleLbl="fgAcc0" presStyleIdx="1" presStyleCnt="2">
        <dgm:presLayoutVars>
          <dgm:chPref val="3"/>
        </dgm:presLayoutVars>
      </dgm:prSet>
      <dgm:spPr/>
    </dgm:pt>
    <dgm:pt modelId="{73287B69-7486-430A-90AE-DEAFC46DF8D9}" type="pres">
      <dgm:prSet presAssocID="{D2D9E618-C77D-4A07-BD73-15449DF22655}" presName="hierChild2" presStyleCnt="0"/>
      <dgm:spPr/>
    </dgm:pt>
  </dgm:ptLst>
  <dgm:cxnLst>
    <dgm:cxn modelId="{80349211-F4CC-40CA-B83B-507BAAAB9704}" type="presOf" srcId="{D2D9E618-C77D-4A07-BD73-15449DF22655}" destId="{F13A5FA0-5D61-4612-AE9C-3B00FE384C19}" srcOrd="0" destOrd="0" presId="urn:microsoft.com/office/officeart/2005/8/layout/hierarchy1"/>
    <dgm:cxn modelId="{46EC5461-1174-4FE8-BE39-CCD0BE4763D3}" type="presOf" srcId="{DBE2635E-38C8-4808-9B87-A178FDC72707}" destId="{30735516-0589-46DC-B28C-2F4B6195C0D5}" srcOrd="0" destOrd="0" presId="urn:microsoft.com/office/officeart/2005/8/layout/hierarchy1"/>
    <dgm:cxn modelId="{C705EC41-ADD9-4575-8BA4-4B464A90C02D}" type="presOf" srcId="{33684666-B841-4C4B-AFE3-308D1E269B86}" destId="{BA7CFEEC-D29F-45DD-BCC6-8CF8BA0461D6}" srcOrd="0" destOrd="0" presId="urn:microsoft.com/office/officeart/2005/8/layout/hierarchy1"/>
    <dgm:cxn modelId="{D478247E-9154-4FF7-9E47-6D95CF7CE32D}" srcId="{33684666-B841-4C4B-AFE3-308D1E269B86}" destId="{DBE2635E-38C8-4808-9B87-A178FDC72707}" srcOrd="0" destOrd="0" parTransId="{46DEB194-7984-444A-ACB2-A1A72B9B92E9}" sibTransId="{AED3C4DB-4635-4B95-A700-F2B5B8E5F50B}"/>
    <dgm:cxn modelId="{5B135BDE-F9B3-4DE5-86FA-263FEB777116}" srcId="{33684666-B841-4C4B-AFE3-308D1E269B86}" destId="{D2D9E618-C77D-4A07-BD73-15449DF22655}" srcOrd="1" destOrd="0" parTransId="{3B3F875B-060F-4D80-B22B-9C80348BF932}" sibTransId="{0FBB5CF4-5548-4E74-9209-DC728DDD488B}"/>
    <dgm:cxn modelId="{55CCC8EB-55D5-49D6-A947-C8EF16BC0B60}" type="presParOf" srcId="{BA7CFEEC-D29F-45DD-BCC6-8CF8BA0461D6}" destId="{F101AC81-B5B7-44C4-A8DF-8857378D2577}" srcOrd="0" destOrd="0" presId="urn:microsoft.com/office/officeart/2005/8/layout/hierarchy1"/>
    <dgm:cxn modelId="{B03F5C5C-C25F-49EA-A260-3428C20C7E53}" type="presParOf" srcId="{F101AC81-B5B7-44C4-A8DF-8857378D2577}" destId="{7D635EA8-2EEB-45CF-AC2D-D019B828DC30}" srcOrd="0" destOrd="0" presId="urn:microsoft.com/office/officeart/2005/8/layout/hierarchy1"/>
    <dgm:cxn modelId="{097B22FA-8C0E-4548-8336-36BE19EFB2A9}" type="presParOf" srcId="{7D635EA8-2EEB-45CF-AC2D-D019B828DC30}" destId="{CD6541FD-C889-4043-9410-3FADD916DE05}" srcOrd="0" destOrd="0" presId="urn:microsoft.com/office/officeart/2005/8/layout/hierarchy1"/>
    <dgm:cxn modelId="{54B335B5-AE27-40F5-831C-647BDF35D4C8}" type="presParOf" srcId="{7D635EA8-2EEB-45CF-AC2D-D019B828DC30}" destId="{30735516-0589-46DC-B28C-2F4B6195C0D5}" srcOrd="1" destOrd="0" presId="urn:microsoft.com/office/officeart/2005/8/layout/hierarchy1"/>
    <dgm:cxn modelId="{832DE167-6F01-4194-9ED4-B3DB35ACE980}" type="presParOf" srcId="{F101AC81-B5B7-44C4-A8DF-8857378D2577}" destId="{92F9AA15-32A7-4FEC-9DCB-1C04A6CAD2B0}" srcOrd="1" destOrd="0" presId="urn:microsoft.com/office/officeart/2005/8/layout/hierarchy1"/>
    <dgm:cxn modelId="{EAF50BDB-9A7F-45BE-9320-EF72A08AB0B8}" type="presParOf" srcId="{BA7CFEEC-D29F-45DD-BCC6-8CF8BA0461D6}" destId="{E1E4248D-7CFD-4A6F-B7AF-B403F167A167}" srcOrd="1" destOrd="0" presId="urn:microsoft.com/office/officeart/2005/8/layout/hierarchy1"/>
    <dgm:cxn modelId="{4A7D7222-771A-4B9F-AD94-2FF8B9475BD5}" type="presParOf" srcId="{E1E4248D-7CFD-4A6F-B7AF-B403F167A167}" destId="{F6DA9B8F-F832-4CB8-892A-37FCFF1EE059}" srcOrd="0" destOrd="0" presId="urn:microsoft.com/office/officeart/2005/8/layout/hierarchy1"/>
    <dgm:cxn modelId="{0A5278C5-FB03-431D-A15E-F7A3C63B8290}" type="presParOf" srcId="{F6DA9B8F-F832-4CB8-892A-37FCFF1EE059}" destId="{FCAA7452-DA45-41A9-9AB7-6FC57FB46E20}" srcOrd="0" destOrd="0" presId="urn:microsoft.com/office/officeart/2005/8/layout/hierarchy1"/>
    <dgm:cxn modelId="{C112294E-53A4-4D7F-9F85-C48A81712536}" type="presParOf" srcId="{F6DA9B8F-F832-4CB8-892A-37FCFF1EE059}" destId="{F13A5FA0-5D61-4612-AE9C-3B00FE384C19}" srcOrd="1" destOrd="0" presId="urn:microsoft.com/office/officeart/2005/8/layout/hierarchy1"/>
    <dgm:cxn modelId="{3FDC7ABD-6A59-4EB2-86E0-04EFE2EA8764}" type="presParOf" srcId="{E1E4248D-7CFD-4A6F-B7AF-B403F167A167}" destId="{73287B69-7486-430A-90AE-DEAFC46DF8D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60C8E7-A15C-41AF-870C-8C263293DCF3}"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32C8439-5CA4-4952-BC6C-B95D924D2BBA}">
      <dgm:prSet/>
      <dgm:spPr/>
      <dgm:t>
        <a:bodyPr/>
        <a:lstStyle/>
        <a:p>
          <a:r>
            <a:rPr lang="en-US" dirty="0">
              <a:hlinkClick xmlns:r="http://schemas.openxmlformats.org/officeDocument/2006/relationships" r:id="rId1" action="ppaction://hlinksldjump"/>
            </a:rPr>
            <a:t>New food list changes</a:t>
          </a:r>
          <a:endParaRPr lang="en-US" dirty="0"/>
        </a:p>
      </dgm:t>
    </dgm:pt>
    <dgm:pt modelId="{C67F6E77-F6F0-4773-86F9-4CA75F17D1AB}" type="parTrans" cxnId="{0E609BB5-0A11-4D6D-AE31-F2BC09C280C0}">
      <dgm:prSet/>
      <dgm:spPr/>
      <dgm:t>
        <a:bodyPr/>
        <a:lstStyle/>
        <a:p>
          <a:endParaRPr lang="en-US"/>
        </a:p>
      </dgm:t>
    </dgm:pt>
    <dgm:pt modelId="{26C0023A-D331-4EB5-AFBB-C5F40DDCF8D6}" type="sibTrans" cxnId="{0E609BB5-0A11-4D6D-AE31-F2BC09C280C0}">
      <dgm:prSet/>
      <dgm:spPr/>
      <dgm:t>
        <a:bodyPr/>
        <a:lstStyle/>
        <a:p>
          <a:endParaRPr lang="en-US"/>
        </a:p>
      </dgm:t>
    </dgm:pt>
    <dgm:pt modelId="{0677D051-4DC2-4AAA-9F06-7E67EFD77814}">
      <dgm:prSet/>
      <dgm:spPr/>
      <dgm:t>
        <a:bodyPr/>
        <a:lstStyle/>
        <a:p>
          <a:r>
            <a:rPr lang="en-US" dirty="0">
              <a:hlinkClick xmlns:r="http://schemas.openxmlformats.org/officeDocument/2006/relationships" r:id="rId2" action="ppaction://hlinksldjump"/>
            </a:rPr>
            <a:t>New shopping guide</a:t>
          </a:r>
          <a:endParaRPr lang="en-US" dirty="0"/>
        </a:p>
      </dgm:t>
    </dgm:pt>
    <dgm:pt modelId="{26E294D3-6B74-4517-B9CC-445B87B10396}" type="parTrans" cxnId="{4FA4BE5A-BD87-4A5B-A03B-D30394D90171}">
      <dgm:prSet/>
      <dgm:spPr/>
      <dgm:t>
        <a:bodyPr/>
        <a:lstStyle/>
        <a:p>
          <a:endParaRPr lang="en-US"/>
        </a:p>
      </dgm:t>
    </dgm:pt>
    <dgm:pt modelId="{76657003-449A-468A-8401-44C59D8ECF96}" type="sibTrans" cxnId="{4FA4BE5A-BD87-4A5B-A03B-D30394D90171}">
      <dgm:prSet/>
      <dgm:spPr/>
      <dgm:t>
        <a:bodyPr/>
        <a:lstStyle/>
        <a:p>
          <a:endParaRPr lang="en-US"/>
        </a:p>
      </dgm:t>
    </dgm:pt>
    <dgm:pt modelId="{8BF820B0-92BB-4890-AEC3-E430B154C2C1}">
      <dgm:prSet/>
      <dgm:spPr/>
      <dgm:t>
        <a:bodyPr/>
        <a:lstStyle/>
        <a:p>
          <a:r>
            <a:rPr lang="en-US" dirty="0">
              <a:hlinkClick xmlns:r="http://schemas.openxmlformats.org/officeDocument/2006/relationships" r:id="rId3" action="ppaction://hlinksldjump"/>
            </a:rPr>
            <a:t>Offering Infant Fruit and Veggie Benefit</a:t>
          </a:r>
          <a:endParaRPr lang="en-US" dirty="0"/>
        </a:p>
      </dgm:t>
    </dgm:pt>
    <dgm:pt modelId="{1C3DB046-C970-4C9C-A1D2-84419C3F42D3}" type="parTrans" cxnId="{E09C4165-EB15-4F36-A228-EBD6D4E0F1A2}">
      <dgm:prSet/>
      <dgm:spPr/>
      <dgm:t>
        <a:bodyPr/>
        <a:lstStyle/>
        <a:p>
          <a:endParaRPr lang="en-US"/>
        </a:p>
      </dgm:t>
    </dgm:pt>
    <dgm:pt modelId="{32692DFF-AEA0-4BB8-9A7B-EEE81B2D9CCF}" type="sibTrans" cxnId="{E09C4165-EB15-4F36-A228-EBD6D4E0F1A2}">
      <dgm:prSet/>
      <dgm:spPr/>
      <dgm:t>
        <a:bodyPr/>
        <a:lstStyle/>
        <a:p>
          <a:endParaRPr lang="en-US"/>
        </a:p>
      </dgm:t>
    </dgm:pt>
    <dgm:pt modelId="{69E0D410-F4E6-485F-A33A-F1833142FB93}" type="pres">
      <dgm:prSet presAssocID="{BC60C8E7-A15C-41AF-870C-8C263293DCF3}" presName="root" presStyleCnt="0">
        <dgm:presLayoutVars>
          <dgm:dir/>
          <dgm:resizeHandles val="exact"/>
        </dgm:presLayoutVars>
      </dgm:prSet>
      <dgm:spPr/>
    </dgm:pt>
    <dgm:pt modelId="{25FD962A-ED7B-4EF1-AF4E-837CCD03B369}" type="pres">
      <dgm:prSet presAssocID="{232C8439-5CA4-4952-BC6C-B95D924D2BBA}" presName="compNode" presStyleCnt="0"/>
      <dgm:spPr/>
    </dgm:pt>
    <dgm:pt modelId="{3C30E8CD-8684-4B21-B22D-B8F7FDE6463E}" type="pres">
      <dgm:prSet presAssocID="{232C8439-5CA4-4952-BC6C-B95D924D2BBA}" presName="bgRect" presStyleLbl="bgShp" presStyleIdx="0" presStyleCnt="3"/>
      <dgm:spPr/>
    </dgm:pt>
    <dgm:pt modelId="{ADB422E7-F2BB-4C98-ABFA-F9E7C9C2A6C2}" type="pres">
      <dgm:prSet presAssocID="{232C8439-5CA4-4952-BC6C-B95D924D2BBA}"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heckmark"/>
        </a:ext>
      </dgm:extLst>
    </dgm:pt>
    <dgm:pt modelId="{A126FA85-8855-42F5-B0D8-922173C851D2}" type="pres">
      <dgm:prSet presAssocID="{232C8439-5CA4-4952-BC6C-B95D924D2BBA}" presName="spaceRect" presStyleCnt="0"/>
      <dgm:spPr/>
    </dgm:pt>
    <dgm:pt modelId="{23451360-32B9-4A0C-9C39-79FD0828EBFE}" type="pres">
      <dgm:prSet presAssocID="{232C8439-5CA4-4952-BC6C-B95D924D2BBA}" presName="parTx" presStyleLbl="revTx" presStyleIdx="0" presStyleCnt="3">
        <dgm:presLayoutVars>
          <dgm:chMax val="0"/>
          <dgm:chPref val="0"/>
        </dgm:presLayoutVars>
      </dgm:prSet>
      <dgm:spPr/>
    </dgm:pt>
    <dgm:pt modelId="{ACCBFDED-74B2-4A0A-8C27-4CFD07C4538D}" type="pres">
      <dgm:prSet presAssocID="{26C0023A-D331-4EB5-AFBB-C5F40DDCF8D6}" presName="sibTrans" presStyleCnt="0"/>
      <dgm:spPr/>
    </dgm:pt>
    <dgm:pt modelId="{2200368B-BBD2-4C96-ADA4-E8AF11CE800F}" type="pres">
      <dgm:prSet presAssocID="{0677D051-4DC2-4AAA-9F06-7E67EFD77814}" presName="compNode" presStyleCnt="0"/>
      <dgm:spPr/>
    </dgm:pt>
    <dgm:pt modelId="{F411A891-3914-40E7-A913-D211D3ECE778}" type="pres">
      <dgm:prSet presAssocID="{0677D051-4DC2-4AAA-9F06-7E67EFD77814}" presName="bgRect" presStyleLbl="bgShp" presStyleIdx="1" presStyleCnt="3"/>
      <dgm:spPr/>
    </dgm:pt>
    <dgm:pt modelId="{A130A84F-21BD-4A51-B6DA-A77B552FA07F}" type="pres">
      <dgm:prSet presAssocID="{0677D051-4DC2-4AAA-9F06-7E67EFD77814}"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hopping cart"/>
        </a:ext>
      </dgm:extLst>
    </dgm:pt>
    <dgm:pt modelId="{365FEF49-C55E-47E2-82F2-30434F2D9115}" type="pres">
      <dgm:prSet presAssocID="{0677D051-4DC2-4AAA-9F06-7E67EFD77814}" presName="spaceRect" presStyleCnt="0"/>
      <dgm:spPr/>
    </dgm:pt>
    <dgm:pt modelId="{B34D2127-1EAB-4D89-8B02-4450338786B8}" type="pres">
      <dgm:prSet presAssocID="{0677D051-4DC2-4AAA-9F06-7E67EFD77814}" presName="parTx" presStyleLbl="revTx" presStyleIdx="1" presStyleCnt="3">
        <dgm:presLayoutVars>
          <dgm:chMax val="0"/>
          <dgm:chPref val="0"/>
        </dgm:presLayoutVars>
      </dgm:prSet>
      <dgm:spPr/>
    </dgm:pt>
    <dgm:pt modelId="{8E070A9C-56EE-4F5F-89D0-1D00D3B45656}" type="pres">
      <dgm:prSet presAssocID="{76657003-449A-468A-8401-44C59D8ECF96}" presName="sibTrans" presStyleCnt="0"/>
      <dgm:spPr/>
    </dgm:pt>
    <dgm:pt modelId="{C75A899C-A5D1-4C5E-878F-4DE6302676E4}" type="pres">
      <dgm:prSet presAssocID="{8BF820B0-92BB-4890-AEC3-E430B154C2C1}" presName="compNode" presStyleCnt="0"/>
      <dgm:spPr/>
    </dgm:pt>
    <dgm:pt modelId="{5F55CB97-A2F4-4511-9EF5-C3DB2285C505}" type="pres">
      <dgm:prSet presAssocID="{8BF820B0-92BB-4890-AEC3-E430B154C2C1}" presName="bgRect" presStyleLbl="bgShp" presStyleIdx="2" presStyleCnt="3"/>
      <dgm:spPr/>
    </dgm:pt>
    <dgm:pt modelId="{404E7990-F847-479F-B769-676B0ECFD976}" type="pres">
      <dgm:prSet presAssocID="{8BF820B0-92BB-4890-AEC3-E430B154C2C1}"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Apple"/>
        </a:ext>
      </dgm:extLst>
    </dgm:pt>
    <dgm:pt modelId="{DE7D59F3-EACC-481E-8BA3-CFE055A8B77F}" type="pres">
      <dgm:prSet presAssocID="{8BF820B0-92BB-4890-AEC3-E430B154C2C1}" presName="spaceRect" presStyleCnt="0"/>
      <dgm:spPr/>
    </dgm:pt>
    <dgm:pt modelId="{616EF819-375B-40F7-9CC3-19B471EBDC00}" type="pres">
      <dgm:prSet presAssocID="{8BF820B0-92BB-4890-AEC3-E430B154C2C1}" presName="parTx" presStyleLbl="revTx" presStyleIdx="2" presStyleCnt="3">
        <dgm:presLayoutVars>
          <dgm:chMax val="0"/>
          <dgm:chPref val="0"/>
        </dgm:presLayoutVars>
      </dgm:prSet>
      <dgm:spPr/>
    </dgm:pt>
  </dgm:ptLst>
  <dgm:cxnLst>
    <dgm:cxn modelId="{9B299208-563C-486D-9359-838D6A73F0F8}" type="presOf" srcId="{BC60C8E7-A15C-41AF-870C-8C263293DCF3}" destId="{69E0D410-F4E6-485F-A33A-F1833142FB93}" srcOrd="0" destOrd="0" presId="urn:microsoft.com/office/officeart/2018/2/layout/IconVerticalSolidList"/>
    <dgm:cxn modelId="{E09C4165-EB15-4F36-A228-EBD6D4E0F1A2}" srcId="{BC60C8E7-A15C-41AF-870C-8C263293DCF3}" destId="{8BF820B0-92BB-4890-AEC3-E430B154C2C1}" srcOrd="2" destOrd="0" parTransId="{1C3DB046-C970-4C9C-A1D2-84419C3F42D3}" sibTransId="{32692DFF-AEA0-4BB8-9A7B-EEE81B2D9CCF}"/>
    <dgm:cxn modelId="{4FA4BE5A-BD87-4A5B-A03B-D30394D90171}" srcId="{BC60C8E7-A15C-41AF-870C-8C263293DCF3}" destId="{0677D051-4DC2-4AAA-9F06-7E67EFD77814}" srcOrd="1" destOrd="0" parTransId="{26E294D3-6B74-4517-B9CC-445B87B10396}" sibTransId="{76657003-449A-468A-8401-44C59D8ECF96}"/>
    <dgm:cxn modelId="{EF771C7F-F9AD-446A-92DB-1FEDD63038E4}" type="presOf" srcId="{8BF820B0-92BB-4890-AEC3-E430B154C2C1}" destId="{616EF819-375B-40F7-9CC3-19B471EBDC00}" srcOrd="0" destOrd="0" presId="urn:microsoft.com/office/officeart/2018/2/layout/IconVerticalSolidList"/>
    <dgm:cxn modelId="{91153280-AF9B-4D08-83D5-0C4D5084CB40}" type="presOf" srcId="{0677D051-4DC2-4AAA-9F06-7E67EFD77814}" destId="{B34D2127-1EAB-4D89-8B02-4450338786B8}" srcOrd="0" destOrd="0" presId="urn:microsoft.com/office/officeart/2018/2/layout/IconVerticalSolidList"/>
    <dgm:cxn modelId="{0E609BB5-0A11-4D6D-AE31-F2BC09C280C0}" srcId="{BC60C8E7-A15C-41AF-870C-8C263293DCF3}" destId="{232C8439-5CA4-4952-BC6C-B95D924D2BBA}" srcOrd="0" destOrd="0" parTransId="{C67F6E77-F6F0-4773-86F9-4CA75F17D1AB}" sibTransId="{26C0023A-D331-4EB5-AFBB-C5F40DDCF8D6}"/>
    <dgm:cxn modelId="{316C25DA-C84D-44C7-8C38-2B6AAA8D1E37}" type="presOf" srcId="{232C8439-5CA4-4952-BC6C-B95D924D2BBA}" destId="{23451360-32B9-4A0C-9C39-79FD0828EBFE}" srcOrd="0" destOrd="0" presId="urn:microsoft.com/office/officeart/2018/2/layout/IconVerticalSolidList"/>
    <dgm:cxn modelId="{648DD8C0-366D-47F6-87BD-861A39274EBB}" type="presParOf" srcId="{69E0D410-F4E6-485F-A33A-F1833142FB93}" destId="{25FD962A-ED7B-4EF1-AF4E-837CCD03B369}" srcOrd="0" destOrd="0" presId="urn:microsoft.com/office/officeart/2018/2/layout/IconVerticalSolidList"/>
    <dgm:cxn modelId="{382D058B-65C7-413A-AA29-C81995E17181}" type="presParOf" srcId="{25FD962A-ED7B-4EF1-AF4E-837CCD03B369}" destId="{3C30E8CD-8684-4B21-B22D-B8F7FDE6463E}" srcOrd="0" destOrd="0" presId="urn:microsoft.com/office/officeart/2018/2/layout/IconVerticalSolidList"/>
    <dgm:cxn modelId="{EBC5F6EE-25B6-4C8E-9628-8C434507037A}" type="presParOf" srcId="{25FD962A-ED7B-4EF1-AF4E-837CCD03B369}" destId="{ADB422E7-F2BB-4C98-ABFA-F9E7C9C2A6C2}" srcOrd="1" destOrd="0" presId="urn:microsoft.com/office/officeart/2018/2/layout/IconVerticalSolidList"/>
    <dgm:cxn modelId="{43DAD187-601B-4196-8292-E181018515EB}" type="presParOf" srcId="{25FD962A-ED7B-4EF1-AF4E-837CCD03B369}" destId="{A126FA85-8855-42F5-B0D8-922173C851D2}" srcOrd="2" destOrd="0" presId="urn:microsoft.com/office/officeart/2018/2/layout/IconVerticalSolidList"/>
    <dgm:cxn modelId="{292A9FD8-3FA1-494A-BC35-D57FE8516B1C}" type="presParOf" srcId="{25FD962A-ED7B-4EF1-AF4E-837CCD03B369}" destId="{23451360-32B9-4A0C-9C39-79FD0828EBFE}" srcOrd="3" destOrd="0" presId="urn:microsoft.com/office/officeart/2018/2/layout/IconVerticalSolidList"/>
    <dgm:cxn modelId="{00F083F4-7AAC-4840-BAF0-25D58FE25446}" type="presParOf" srcId="{69E0D410-F4E6-485F-A33A-F1833142FB93}" destId="{ACCBFDED-74B2-4A0A-8C27-4CFD07C4538D}" srcOrd="1" destOrd="0" presId="urn:microsoft.com/office/officeart/2018/2/layout/IconVerticalSolidList"/>
    <dgm:cxn modelId="{96CB6877-A4E9-45DF-BF69-74DE65788341}" type="presParOf" srcId="{69E0D410-F4E6-485F-A33A-F1833142FB93}" destId="{2200368B-BBD2-4C96-ADA4-E8AF11CE800F}" srcOrd="2" destOrd="0" presId="urn:microsoft.com/office/officeart/2018/2/layout/IconVerticalSolidList"/>
    <dgm:cxn modelId="{2D8D6BC3-15DC-4B36-8460-8F4D6FA862FD}" type="presParOf" srcId="{2200368B-BBD2-4C96-ADA4-E8AF11CE800F}" destId="{F411A891-3914-40E7-A913-D211D3ECE778}" srcOrd="0" destOrd="0" presId="urn:microsoft.com/office/officeart/2018/2/layout/IconVerticalSolidList"/>
    <dgm:cxn modelId="{4DCBB4B2-36EB-4334-9747-8D39B6A8C5CC}" type="presParOf" srcId="{2200368B-BBD2-4C96-ADA4-E8AF11CE800F}" destId="{A130A84F-21BD-4A51-B6DA-A77B552FA07F}" srcOrd="1" destOrd="0" presId="urn:microsoft.com/office/officeart/2018/2/layout/IconVerticalSolidList"/>
    <dgm:cxn modelId="{F4CDAC3E-CA34-4195-9430-7C9EBD00F900}" type="presParOf" srcId="{2200368B-BBD2-4C96-ADA4-E8AF11CE800F}" destId="{365FEF49-C55E-47E2-82F2-30434F2D9115}" srcOrd="2" destOrd="0" presId="urn:microsoft.com/office/officeart/2018/2/layout/IconVerticalSolidList"/>
    <dgm:cxn modelId="{3E23A2D0-58ED-47F4-9EBE-87EE28AE0879}" type="presParOf" srcId="{2200368B-BBD2-4C96-ADA4-E8AF11CE800F}" destId="{B34D2127-1EAB-4D89-8B02-4450338786B8}" srcOrd="3" destOrd="0" presId="urn:microsoft.com/office/officeart/2018/2/layout/IconVerticalSolidList"/>
    <dgm:cxn modelId="{11432456-3317-4B60-8B6B-A09C03E68F32}" type="presParOf" srcId="{69E0D410-F4E6-485F-A33A-F1833142FB93}" destId="{8E070A9C-56EE-4F5F-89D0-1D00D3B45656}" srcOrd="3" destOrd="0" presId="urn:microsoft.com/office/officeart/2018/2/layout/IconVerticalSolidList"/>
    <dgm:cxn modelId="{5A591628-DA1E-46E0-AEB5-7CB94478536A}" type="presParOf" srcId="{69E0D410-F4E6-485F-A33A-F1833142FB93}" destId="{C75A899C-A5D1-4C5E-878F-4DE6302676E4}" srcOrd="4" destOrd="0" presId="urn:microsoft.com/office/officeart/2018/2/layout/IconVerticalSolidList"/>
    <dgm:cxn modelId="{11C8F0BD-C6DC-46C6-88AB-50114D5FED42}" type="presParOf" srcId="{C75A899C-A5D1-4C5E-878F-4DE6302676E4}" destId="{5F55CB97-A2F4-4511-9EF5-C3DB2285C505}" srcOrd="0" destOrd="0" presId="urn:microsoft.com/office/officeart/2018/2/layout/IconVerticalSolidList"/>
    <dgm:cxn modelId="{B2ABC26E-1475-480B-8ADE-0AEFB5E772A6}" type="presParOf" srcId="{C75A899C-A5D1-4C5E-878F-4DE6302676E4}" destId="{404E7990-F847-479F-B769-676B0ECFD976}" srcOrd="1" destOrd="0" presId="urn:microsoft.com/office/officeart/2018/2/layout/IconVerticalSolidList"/>
    <dgm:cxn modelId="{0B5FD8F8-0B69-4EEC-83C6-3B2B7D643965}" type="presParOf" srcId="{C75A899C-A5D1-4C5E-878F-4DE6302676E4}" destId="{DE7D59F3-EACC-481E-8BA3-CFE055A8B77F}" srcOrd="2" destOrd="0" presId="urn:microsoft.com/office/officeart/2018/2/layout/IconVerticalSolidList"/>
    <dgm:cxn modelId="{1D7449C6-FCA1-441D-9C2E-85DBB4E43CC9}" type="presParOf" srcId="{C75A899C-A5D1-4C5E-878F-4DE6302676E4}" destId="{616EF819-375B-40F7-9CC3-19B471EBDC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1A43B5-F0E1-4AF1-98FB-8B26EF0424E5}"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n-US"/>
        </a:p>
      </dgm:t>
    </dgm:pt>
    <dgm:pt modelId="{1770EDAB-CC75-4AC2-8CF9-8F1B73EB1AC3}">
      <dgm:prSet phldrT="[Text]"/>
      <dgm:spPr/>
      <dgm:t>
        <a:bodyPr/>
        <a:lstStyle/>
        <a:p>
          <a:r>
            <a:rPr lang="en-US" dirty="0"/>
            <a:t>Nutrition-focused counseling tip</a:t>
          </a:r>
        </a:p>
      </dgm:t>
    </dgm:pt>
    <dgm:pt modelId="{45EA1FF4-F38C-440B-BDC0-2511FE138EC2}" type="parTrans" cxnId="{D465B41F-6FC3-41D4-ABEC-2198FBB1CF8B}">
      <dgm:prSet/>
      <dgm:spPr/>
      <dgm:t>
        <a:bodyPr/>
        <a:lstStyle/>
        <a:p>
          <a:endParaRPr lang="en-US"/>
        </a:p>
      </dgm:t>
    </dgm:pt>
    <dgm:pt modelId="{6E633EE2-2B35-4515-AFBC-BE077EC0EAA5}" type="sibTrans" cxnId="{D465B41F-6FC3-41D4-ABEC-2198FBB1CF8B}">
      <dgm:prSet/>
      <dgm:spPr/>
      <dgm:t>
        <a:bodyPr/>
        <a:lstStyle/>
        <a:p>
          <a:endParaRPr lang="en-US"/>
        </a:p>
      </dgm:t>
    </dgm:pt>
    <dgm:pt modelId="{A21C666A-A093-4EEC-B8B4-7FB885279E72}">
      <dgm:prSet phldrT="[Text]"/>
      <dgm:spPr/>
      <dgm:t>
        <a:bodyPr/>
        <a:lstStyle/>
        <a:p>
          <a:r>
            <a:rPr lang="en-US" dirty="0"/>
            <a:t>Many grain products in the US are fortified with folic acid. We asked corn tortilla manufacturers if they now fortified their tortillas with folic acid like they do in Mexico. None did. How would this affect your counseling?</a:t>
          </a:r>
        </a:p>
      </dgm:t>
    </dgm:pt>
    <dgm:pt modelId="{5BECD415-97C7-427E-BA83-32D266ABB19A}" type="parTrans" cxnId="{B235B3B8-0053-4D5A-87FF-5554DF0C94FD}">
      <dgm:prSet/>
      <dgm:spPr/>
      <dgm:t>
        <a:bodyPr/>
        <a:lstStyle/>
        <a:p>
          <a:endParaRPr lang="en-US"/>
        </a:p>
      </dgm:t>
    </dgm:pt>
    <dgm:pt modelId="{8BFA2D3A-78D9-4F96-AD1F-DA4F0CDEE7F0}" type="sibTrans" cxnId="{B235B3B8-0053-4D5A-87FF-5554DF0C94FD}">
      <dgm:prSet/>
      <dgm:spPr/>
      <dgm:t>
        <a:bodyPr/>
        <a:lstStyle/>
        <a:p>
          <a:endParaRPr lang="en-US"/>
        </a:p>
      </dgm:t>
    </dgm:pt>
    <dgm:pt modelId="{1745F9FA-EED0-4276-B1BE-65656080BC29}" type="pres">
      <dgm:prSet presAssocID="{CF1A43B5-F0E1-4AF1-98FB-8B26EF0424E5}" presName="linear" presStyleCnt="0">
        <dgm:presLayoutVars>
          <dgm:dir/>
          <dgm:resizeHandles val="exact"/>
        </dgm:presLayoutVars>
      </dgm:prSet>
      <dgm:spPr/>
    </dgm:pt>
    <dgm:pt modelId="{AFDD068F-9815-4BB9-BEFC-0E8230EA9CBA}" type="pres">
      <dgm:prSet presAssocID="{1770EDAB-CC75-4AC2-8CF9-8F1B73EB1AC3}" presName="comp" presStyleCnt="0"/>
      <dgm:spPr/>
    </dgm:pt>
    <dgm:pt modelId="{B3CE8DC3-EB37-4816-A700-53D0FD1C878D}" type="pres">
      <dgm:prSet presAssocID="{1770EDAB-CC75-4AC2-8CF9-8F1B73EB1AC3}" presName="box" presStyleLbl="node1" presStyleIdx="0" presStyleCnt="1" custScaleY="33759" custLinFactNeighborX="-2761" custLinFactNeighborY="2813"/>
      <dgm:spPr/>
    </dgm:pt>
    <dgm:pt modelId="{FD2508EA-546B-492A-B0AA-9103E65D6100}" type="pres">
      <dgm:prSet presAssocID="{1770EDAB-CC75-4AC2-8CF9-8F1B73EB1AC3}" presName="img" presStyleLbl="fgImgPlace1" presStyleIdx="0" presStyleCnt="1" custScaleY="34781" custLinFactNeighborX="-4333" custLinFactNeighborY="332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4E00E7C-2EEA-4F78-BDC3-FADD0C2DA6B2}" type="pres">
      <dgm:prSet presAssocID="{1770EDAB-CC75-4AC2-8CF9-8F1B73EB1AC3}" presName="text" presStyleLbl="node1" presStyleIdx="0" presStyleCnt="1">
        <dgm:presLayoutVars>
          <dgm:bulletEnabled val="1"/>
        </dgm:presLayoutVars>
      </dgm:prSet>
      <dgm:spPr/>
    </dgm:pt>
  </dgm:ptLst>
  <dgm:cxnLst>
    <dgm:cxn modelId="{25A9A818-00F9-4592-95FE-663C63FA60AE}" type="presOf" srcId="{1770EDAB-CC75-4AC2-8CF9-8F1B73EB1AC3}" destId="{B3CE8DC3-EB37-4816-A700-53D0FD1C878D}" srcOrd="0" destOrd="0" presId="urn:microsoft.com/office/officeart/2005/8/layout/vList4"/>
    <dgm:cxn modelId="{D465B41F-6FC3-41D4-ABEC-2198FBB1CF8B}" srcId="{CF1A43B5-F0E1-4AF1-98FB-8B26EF0424E5}" destId="{1770EDAB-CC75-4AC2-8CF9-8F1B73EB1AC3}" srcOrd="0" destOrd="0" parTransId="{45EA1FF4-F38C-440B-BDC0-2511FE138EC2}" sibTransId="{6E633EE2-2B35-4515-AFBC-BE077EC0EAA5}"/>
    <dgm:cxn modelId="{8B285176-12DF-4B6F-B775-AAD9FE2C0CE5}" type="presOf" srcId="{A21C666A-A093-4EEC-B8B4-7FB885279E72}" destId="{64E00E7C-2EEA-4F78-BDC3-FADD0C2DA6B2}" srcOrd="1" destOrd="1" presId="urn:microsoft.com/office/officeart/2005/8/layout/vList4"/>
    <dgm:cxn modelId="{FE69A9AF-DEE3-4B17-8417-C563BBA0BD62}" type="presOf" srcId="{CF1A43B5-F0E1-4AF1-98FB-8B26EF0424E5}" destId="{1745F9FA-EED0-4276-B1BE-65656080BC29}" srcOrd="0" destOrd="0" presId="urn:microsoft.com/office/officeart/2005/8/layout/vList4"/>
    <dgm:cxn modelId="{B235B3B8-0053-4D5A-87FF-5554DF0C94FD}" srcId="{1770EDAB-CC75-4AC2-8CF9-8F1B73EB1AC3}" destId="{A21C666A-A093-4EEC-B8B4-7FB885279E72}" srcOrd="0" destOrd="0" parTransId="{5BECD415-97C7-427E-BA83-32D266ABB19A}" sibTransId="{8BFA2D3A-78D9-4F96-AD1F-DA4F0CDEE7F0}"/>
    <dgm:cxn modelId="{95D863BE-96EA-49B2-983C-C8A869F1F55A}" type="presOf" srcId="{1770EDAB-CC75-4AC2-8CF9-8F1B73EB1AC3}" destId="{64E00E7C-2EEA-4F78-BDC3-FADD0C2DA6B2}" srcOrd="1" destOrd="0" presId="urn:microsoft.com/office/officeart/2005/8/layout/vList4"/>
    <dgm:cxn modelId="{E5D639EF-9529-4CA2-8D0A-142FFE6FBEFB}" type="presOf" srcId="{A21C666A-A093-4EEC-B8B4-7FB885279E72}" destId="{B3CE8DC3-EB37-4816-A700-53D0FD1C878D}" srcOrd="0" destOrd="1" presId="urn:microsoft.com/office/officeart/2005/8/layout/vList4"/>
    <dgm:cxn modelId="{175D7DD1-D4F5-4994-BAC9-83756A27752C}" type="presParOf" srcId="{1745F9FA-EED0-4276-B1BE-65656080BC29}" destId="{AFDD068F-9815-4BB9-BEFC-0E8230EA9CBA}" srcOrd="0" destOrd="0" presId="urn:microsoft.com/office/officeart/2005/8/layout/vList4"/>
    <dgm:cxn modelId="{BBD32409-A7CE-45B6-816D-72B8FD9C440F}" type="presParOf" srcId="{AFDD068F-9815-4BB9-BEFC-0E8230EA9CBA}" destId="{B3CE8DC3-EB37-4816-A700-53D0FD1C878D}" srcOrd="0" destOrd="0" presId="urn:microsoft.com/office/officeart/2005/8/layout/vList4"/>
    <dgm:cxn modelId="{FF26E2A0-99B0-4AE6-851A-7B0AF984D8CC}" type="presParOf" srcId="{AFDD068F-9815-4BB9-BEFC-0E8230EA9CBA}" destId="{FD2508EA-546B-492A-B0AA-9103E65D6100}" srcOrd="1" destOrd="0" presId="urn:microsoft.com/office/officeart/2005/8/layout/vList4"/>
    <dgm:cxn modelId="{0E037784-3140-43FA-97C7-FA0330776B24}" type="presParOf" srcId="{AFDD068F-9815-4BB9-BEFC-0E8230EA9CBA}" destId="{64E00E7C-2EEA-4F78-BDC3-FADD0C2DA6B2}"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428E21-0DE8-4537-BE28-01737A95D7A6}" type="doc">
      <dgm:prSet loTypeId="urn:microsoft.com/office/officeart/2005/8/layout/vList4" loCatId="picture" qsTypeId="urn:microsoft.com/office/officeart/2005/8/quickstyle/simple5" qsCatId="simple" csTypeId="urn:microsoft.com/office/officeart/2005/8/colors/accent1_2" csCatId="accent1" phldr="1"/>
      <dgm:spPr/>
      <dgm:t>
        <a:bodyPr/>
        <a:lstStyle/>
        <a:p>
          <a:endParaRPr lang="en-US"/>
        </a:p>
      </dgm:t>
    </dgm:pt>
    <dgm:pt modelId="{75280C32-D538-4460-AF99-6F78B2FFCC41}">
      <dgm:prSet phldrT="[Text]"/>
      <dgm:spPr/>
      <dgm:t>
        <a:bodyPr/>
        <a:lstStyle/>
        <a:p>
          <a:r>
            <a:rPr lang="en-US" sz="2200" dirty="0"/>
            <a:t>Nutrition-focused counseling tip</a:t>
          </a:r>
        </a:p>
      </dgm:t>
    </dgm:pt>
    <dgm:pt modelId="{AE979A7A-6623-4E7F-A570-7D43F5BC7C0D}" type="parTrans" cxnId="{862CA10C-16AA-4774-B83D-2BEBC5704DC3}">
      <dgm:prSet/>
      <dgm:spPr/>
      <dgm:t>
        <a:bodyPr/>
        <a:lstStyle/>
        <a:p>
          <a:endParaRPr lang="en-US"/>
        </a:p>
      </dgm:t>
    </dgm:pt>
    <dgm:pt modelId="{5630CF54-7ABD-48D2-9FB6-0698D7C33676}" type="sibTrans" cxnId="{862CA10C-16AA-4774-B83D-2BEBC5704DC3}">
      <dgm:prSet/>
      <dgm:spPr/>
      <dgm:t>
        <a:bodyPr/>
        <a:lstStyle/>
        <a:p>
          <a:endParaRPr lang="en-US"/>
        </a:p>
      </dgm:t>
    </dgm:pt>
    <dgm:pt modelId="{48C4ED46-E44D-4C58-AAA5-16448E3BEBBD}">
      <dgm:prSet phldrT="[Text]" custT="1"/>
      <dgm:spPr/>
      <dgm:t>
        <a:bodyPr/>
        <a:lstStyle/>
        <a:p>
          <a:r>
            <a:rPr lang="en-US" sz="2000" dirty="0"/>
            <a:t>Did you know that several WIC cereals are fortified with enough vitamins to act like a vitamin supplement – All Bran, Multigrain Cheerios, and private label bran flakes?</a:t>
          </a:r>
        </a:p>
      </dgm:t>
    </dgm:pt>
    <dgm:pt modelId="{32C71F53-92D7-4F11-B31B-E7C12621BD14}" type="parTrans" cxnId="{709B189B-387B-42BB-B338-64AE5355F994}">
      <dgm:prSet/>
      <dgm:spPr/>
      <dgm:t>
        <a:bodyPr/>
        <a:lstStyle/>
        <a:p>
          <a:endParaRPr lang="en-US"/>
        </a:p>
      </dgm:t>
    </dgm:pt>
    <dgm:pt modelId="{2AFB3F26-EC03-4FE6-96C1-EB423B55699E}" type="sibTrans" cxnId="{709B189B-387B-42BB-B338-64AE5355F994}">
      <dgm:prSet/>
      <dgm:spPr/>
      <dgm:t>
        <a:bodyPr/>
        <a:lstStyle/>
        <a:p>
          <a:endParaRPr lang="en-US"/>
        </a:p>
      </dgm:t>
    </dgm:pt>
    <dgm:pt modelId="{9099ECA2-5343-470A-BF03-E53E5D34652D}">
      <dgm:prSet phldrT="[Text]"/>
      <dgm:spPr/>
      <dgm:t>
        <a:bodyPr/>
        <a:lstStyle/>
        <a:p>
          <a:r>
            <a:rPr lang="en-US" sz="2200" dirty="0"/>
            <a:t>Nutrition-focused counseling tip</a:t>
          </a:r>
        </a:p>
      </dgm:t>
    </dgm:pt>
    <dgm:pt modelId="{F72D4999-A6DF-4B72-9EB0-4647F049B730}" type="parTrans" cxnId="{5B31757E-F26C-44CA-830E-30F33F465484}">
      <dgm:prSet/>
      <dgm:spPr/>
      <dgm:t>
        <a:bodyPr/>
        <a:lstStyle/>
        <a:p>
          <a:endParaRPr lang="en-US"/>
        </a:p>
      </dgm:t>
    </dgm:pt>
    <dgm:pt modelId="{497533CB-DC01-4091-B193-0A49634FB209}" type="sibTrans" cxnId="{5B31757E-F26C-44CA-830E-30F33F465484}">
      <dgm:prSet/>
      <dgm:spPr/>
      <dgm:t>
        <a:bodyPr/>
        <a:lstStyle/>
        <a:p>
          <a:endParaRPr lang="en-US"/>
        </a:p>
      </dgm:t>
    </dgm:pt>
    <dgm:pt modelId="{61E217DC-861A-44A4-86DC-439D6B9E7873}">
      <dgm:prSet phldrT="[Text]" custT="1"/>
      <dgm:spPr/>
      <dgm:t>
        <a:bodyPr/>
        <a:lstStyle/>
        <a:p>
          <a:r>
            <a:rPr lang="en-US" sz="2000" dirty="0"/>
            <a:t>Did you know that USDA requires that at least half of the cereals we provide must be whole grain? They are marked with a “W.”</a:t>
          </a:r>
        </a:p>
      </dgm:t>
    </dgm:pt>
    <dgm:pt modelId="{2D330768-72CF-49B9-8560-368831C03BC2}" type="parTrans" cxnId="{7937D6C9-89A1-43C4-8250-9376A7D5A3B4}">
      <dgm:prSet/>
      <dgm:spPr/>
      <dgm:t>
        <a:bodyPr/>
        <a:lstStyle/>
        <a:p>
          <a:endParaRPr lang="en-US"/>
        </a:p>
      </dgm:t>
    </dgm:pt>
    <dgm:pt modelId="{EA9CFF6E-C917-4889-8E87-201AA4CDE3E4}" type="sibTrans" cxnId="{7937D6C9-89A1-43C4-8250-9376A7D5A3B4}">
      <dgm:prSet/>
      <dgm:spPr/>
      <dgm:t>
        <a:bodyPr/>
        <a:lstStyle/>
        <a:p>
          <a:endParaRPr lang="en-US"/>
        </a:p>
      </dgm:t>
    </dgm:pt>
    <dgm:pt modelId="{6B3BFDE7-BC71-4F00-AF13-1C5B143E71F5}">
      <dgm:prSet phldrT="[Text]"/>
      <dgm:spPr/>
      <dgm:t>
        <a:bodyPr/>
        <a:lstStyle/>
        <a:p>
          <a:r>
            <a:rPr lang="en-US" sz="2200" dirty="0"/>
            <a:t>Nutrition-focused counseling tip</a:t>
          </a:r>
        </a:p>
      </dgm:t>
    </dgm:pt>
    <dgm:pt modelId="{0013394D-3515-422D-9A47-5F5AFCEFD791}" type="parTrans" cxnId="{E3292F35-B858-455C-824D-00B8CC6DECC3}">
      <dgm:prSet/>
      <dgm:spPr/>
      <dgm:t>
        <a:bodyPr/>
        <a:lstStyle/>
        <a:p>
          <a:endParaRPr lang="en-US"/>
        </a:p>
      </dgm:t>
    </dgm:pt>
    <dgm:pt modelId="{121D39D9-0495-46B4-AA22-490379AE78EB}" type="sibTrans" cxnId="{E3292F35-B858-455C-824D-00B8CC6DECC3}">
      <dgm:prSet/>
      <dgm:spPr/>
      <dgm:t>
        <a:bodyPr/>
        <a:lstStyle/>
        <a:p>
          <a:endParaRPr lang="en-US"/>
        </a:p>
      </dgm:t>
    </dgm:pt>
    <dgm:pt modelId="{BBE110E8-E3AF-48FE-ADFC-84FB1EB13D80}">
      <dgm:prSet phldrT="[Text]" custT="1"/>
      <dgm:spPr/>
      <dgm:t>
        <a:bodyPr/>
        <a:lstStyle/>
        <a:p>
          <a:r>
            <a:rPr lang="en-US" sz="2000" dirty="0"/>
            <a:t>You can direct participants with specific diet needs to gluten free cereals (marked with a “G” or to cereals that have 100% of the Daily Value (DV) for folate (marked with a “F”.)</a:t>
          </a:r>
        </a:p>
      </dgm:t>
    </dgm:pt>
    <dgm:pt modelId="{5A71D111-7FDB-46AB-AD6D-A97B01C31D78}" type="parTrans" cxnId="{196DC55A-B119-4AF6-BEF8-6D434CF95E11}">
      <dgm:prSet/>
      <dgm:spPr/>
      <dgm:t>
        <a:bodyPr/>
        <a:lstStyle/>
        <a:p>
          <a:endParaRPr lang="en-US"/>
        </a:p>
      </dgm:t>
    </dgm:pt>
    <dgm:pt modelId="{54E1B878-B41C-4A0B-A797-F5278B1605DA}" type="sibTrans" cxnId="{196DC55A-B119-4AF6-BEF8-6D434CF95E11}">
      <dgm:prSet/>
      <dgm:spPr/>
      <dgm:t>
        <a:bodyPr/>
        <a:lstStyle/>
        <a:p>
          <a:endParaRPr lang="en-US"/>
        </a:p>
      </dgm:t>
    </dgm:pt>
    <dgm:pt modelId="{20A3366A-D229-4015-B7B1-674573806FB5}" type="pres">
      <dgm:prSet presAssocID="{49428E21-0DE8-4537-BE28-01737A95D7A6}" presName="linear" presStyleCnt="0">
        <dgm:presLayoutVars>
          <dgm:dir/>
          <dgm:resizeHandles val="exact"/>
        </dgm:presLayoutVars>
      </dgm:prSet>
      <dgm:spPr/>
    </dgm:pt>
    <dgm:pt modelId="{04EE90FD-65D7-4914-899F-8937CB17B521}" type="pres">
      <dgm:prSet presAssocID="{75280C32-D538-4460-AF99-6F78B2FFCC41}" presName="comp" presStyleCnt="0"/>
      <dgm:spPr/>
    </dgm:pt>
    <dgm:pt modelId="{FEBA05A1-7C40-451F-8C2A-E1DD5A97CE10}" type="pres">
      <dgm:prSet presAssocID="{75280C32-D538-4460-AF99-6F78B2FFCC41}" presName="box" presStyleLbl="node1" presStyleIdx="0" presStyleCnt="3"/>
      <dgm:spPr/>
    </dgm:pt>
    <dgm:pt modelId="{C74E907C-77CC-4574-AB6D-602E9E531F7F}" type="pres">
      <dgm:prSet presAssocID="{75280C32-D538-4460-AF99-6F78B2FFCC41}"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B70C027B-9986-43E2-AF30-18B39A3C981E}" type="pres">
      <dgm:prSet presAssocID="{75280C32-D538-4460-AF99-6F78B2FFCC41}" presName="text" presStyleLbl="node1" presStyleIdx="0" presStyleCnt="3">
        <dgm:presLayoutVars>
          <dgm:bulletEnabled val="1"/>
        </dgm:presLayoutVars>
      </dgm:prSet>
      <dgm:spPr/>
    </dgm:pt>
    <dgm:pt modelId="{B42C79D8-A43A-4E01-AE87-746072B4C66D}" type="pres">
      <dgm:prSet presAssocID="{5630CF54-7ABD-48D2-9FB6-0698D7C33676}" presName="spacer" presStyleCnt="0"/>
      <dgm:spPr/>
    </dgm:pt>
    <dgm:pt modelId="{80BBCB75-7B0B-4F84-99A9-6A6CEECF1BA0}" type="pres">
      <dgm:prSet presAssocID="{9099ECA2-5343-470A-BF03-E53E5D34652D}" presName="comp" presStyleCnt="0"/>
      <dgm:spPr/>
    </dgm:pt>
    <dgm:pt modelId="{8786B224-12DB-4DAA-9539-09A11B32EDC3}" type="pres">
      <dgm:prSet presAssocID="{9099ECA2-5343-470A-BF03-E53E5D34652D}" presName="box" presStyleLbl="node1" presStyleIdx="1" presStyleCnt="3"/>
      <dgm:spPr/>
    </dgm:pt>
    <dgm:pt modelId="{AE615447-4632-45B2-80DD-BC2CC829039A}" type="pres">
      <dgm:prSet presAssocID="{9099ECA2-5343-470A-BF03-E53E5D34652D}" presName="img"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dgm:spPr>
    </dgm:pt>
    <dgm:pt modelId="{DBB4DF72-059C-466A-A03D-B7DEFFD1E1E5}" type="pres">
      <dgm:prSet presAssocID="{9099ECA2-5343-470A-BF03-E53E5D34652D}" presName="text" presStyleLbl="node1" presStyleIdx="1" presStyleCnt="3">
        <dgm:presLayoutVars>
          <dgm:bulletEnabled val="1"/>
        </dgm:presLayoutVars>
      </dgm:prSet>
      <dgm:spPr/>
    </dgm:pt>
    <dgm:pt modelId="{EB497FD9-E6DF-41A1-BD82-C9B1FFEB7B40}" type="pres">
      <dgm:prSet presAssocID="{497533CB-DC01-4091-B193-0A49634FB209}" presName="spacer" presStyleCnt="0"/>
      <dgm:spPr/>
    </dgm:pt>
    <dgm:pt modelId="{6C004E52-8A49-454F-B391-2B811A4444D4}" type="pres">
      <dgm:prSet presAssocID="{6B3BFDE7-BC71-4F00-AF13-1C5B143E71F5}" presName="comp" presStyleCnt="0"/>
      <dgm:spPr/>
    </dgm:pt>
    <dgm:pt modelId="{77712D58-75A0-40C3-B1DC-2AC3EEF73D02}" type="pres">
      <dgm:prSet presAssocID="{6B3BFDE7-BC71-4F00-AF13-1C5B143E71F5}" presName="box" presStyleLbl="node1" presStyleIdx="2" presStyleCnt="3"/>
      <dgm:spPr/>
    </dgm:pt>
    <dgm:pt modelId="{264E5C8B-515D-41EE-B0DC-255D51C7B9D7}" type="pres">
      <dgm:prSet presAssocID="{6B3BFDE7-BC71-4F00-AF13-1C5B143E71F5}" presName="img" presStyleLbl="fgImgPlace1" presStyleIdx="2" presStyleCnt="3"/>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dgm:spPr>
    </dgm:pt>
    <dgm:pt modelId="{0E1E4907-18B2-4E6C-A148-FAE6C0A5008F}" type="pres">
      <dgm:prSet presAssocID="{6B3BFDE7-BC71-4F00-AF13-1C5B143E71F5}" presName="text" presStyleLbl="node1" presStyleIdx="2" presStyleCnt="3">
        <dgm:presLayoutVars>
          <dgm:bulletEnabled val="1"/>
        </dgm:presLayoutVars>
      </dgm:prSet>
      <dgm:spPr/>
    </dgm:pt>
  </dgm:ptLst>
  <dgm:cxnLst>
    <dgm:cxn modelId="{0826980C-47F5-4187-BF05-CF2B8A34F735}" type="presOf" srcId="{49428E21-0DE8-4537-BE28-01737A95D7A6}" destId="{20A3366A-D229-4015-B7B1-674573806FB5}" srcOrd="0" destOrd="0" presId="urn:microsoft.com/office/officeart/2005/8/layout/vList4"/>
    <dgm:cxn modelId="{862CA10C-16AA-4774-B83D-2BEBC5704DC3}" srcId="{49428E21-0DE8-4537-BE28-01737A95D7A6}" destId="{75280C32-D538-4460-AF99-6F78B2FFCC41}" srcOrd="0" destOrd="0" parTransId="{AE979A7A-6623-4E7F-A570-7D43F5BC7C0D}" sibTransId="{5630CF54-7ABD-48D2-9FB6-0698D7C33676}"/>
    <dgm:cxn modelId="{26F7060E-8A2C-4B69-A455-65A9719A9393}" type="presOf" srcId="{75280C32-D538-4460-AF99-6F78B2FFCC41}" destId="{FEBA05A1-7C40-451F-8C2A-E1DD5A97CE10}" srcOrd="0" destOrd="0" presId="urn:microsoft.com/office/officeart/2005/8/layout/vList4"/>
    <dgm:cxn modelId="{E3292F35-B858-455C-824D-00B8CC6DECC3}" srcId="{49428E21-0DE8-4537-BE28-01737A95D7A6}" destId="{6B3BFDE7-BC71-4F00-AF13-1C5B143E71F5}" srcOrd="2" destOrd="0" parTransId="{0013394D-3515-422D-9A47-5F5AFCEFD791}" sibTransId="{121D39D9-0495-46B4-AA22-490379AE78EB}"/>
    <dgm:cxn modelId="{E172135B-CFD3-4B78-B566-DDE401760B79}" type="presOf" srcId="{6B3BFDE7-BC71-4F00-AF13-1C5B143E71F5}" destId="{77712D58-75A0-40C3-B1DC-2AC3EEF73D02}" srcOrd="0" destOrd="0" presId="urn:microsoft.com/office/officeart/2005/8/layout/vList4"/>
    <dgm:cxn modelId="{E36E8B49-B955-4684-BEB3-BCD52C62FDC4}" type="presOf" srcId="{61E217DC-861A-44A4-86DC-439D6B9E7873}" destId="{DBB4DF72-059C-466A-A03D-B7DEFFD1E1E5}" srcOrd="1" destOrd="1" presId="urn:microsoft.com/office/officeart/2005/8/layout/vList4"/>
    <dgm:cxn modelId="{A43FC84F-933B-4218-AFB1-614BEDAE751E}" type="presOf" srcId="{BBE110E8-E3AF-48FE-ADFC-84FB1EB13D80}" destId="{77712D58-75A0-40C3-B1DC-2AC3EEF73D02}" srcOrd="0" destOrd="1" presId="urn:microsoft.com/office/officeart/2005/8/layout/vList4"/>
    <dgm:cxn modelId="{196DC55A-B119-4AF6-BEF8-6D434CF95E11}" srcId="{6B3BFDE7-BC71-4F00-AF13-1C5B143E71F5}" destId="{BBE110E8-E3AF-48FE-ADFC-84FB1EB13D80}" srcOrd="0" destOrd="0" parTransId="{5A71D111-7FDB-46AB-AD6D-A97B01C31D78}" sibTransId="{54E1B878-B41C-4A0B-A797-F5278B1605DA}"/>
    <dgm:cxn modelId="{5B31757E-F26C-44CA-830E-30F33F465484}" srcId="{49428E21-0DE8-4537-BE28-01737A95D7A6}" destId="{9099ECA2-5343-470A-BF03-E53E5D34652D}" srcOrd="1" destOrd="0" parTransId="{F72D4999-A6DF-4B72-9EB0-4647F049B730}" sibTransId="{497533CB-DC01-4091-B193-0A49634FB209}"/>
    <dgm:cxn modelId="{964E0689-F067-4318-832D-5529C1505412}" type="presOf" srcId="{9099ECA2-5343-470A-BF03-E53E5D34652D}" destId="{DBB4DF72-059C-466A-A03D-B7DEFFD1E1E5}" srcOrd="1" destOrd="0" presId="urn:microsoft.com/office/officeart/2005/8/layout/vList4"/>
    <dgm:cxn modelId="{709B189B-387B-42BB-B338-64AE5355F994}" srcId="{75280C32-D538-4460-AF99-6F78B2FFCC41}" destId="{48C4ED46-E44D-4C58-AAA5-16448E3BEBBD}" srcOrd="0" destOrd="0" parTransId="{32C71F53-92D7-4F11-B31B-E7C12621BD14}" sibTransId="{2AFB3F26-EC03-4FE6-96C1-EB423B55699E}"/>
    <dgm:cxn modelId="{C9DE819E-A7DC-4FDE-B99F-B670918868C1}" type="presOf" srcId="{BBE110E8-E3AF-48FE-ADFC-84FB1EB13D80}" destId="{0E1E4907-18B2-4E6C-A148-FAE6C0A5008F}" srcOrd="1" destOrd="1" presId="urn:microsoft.com/office/officeart/2005/8/layout/vList4"/>
    <dgm:cxn modelId="{703D5DA7-29BC-4FF6-AC0E-BB5D9E09CDCA}" type="presOf" srcId="{48C4ED46-E44D-4C58-AAA5-16448E3BEBBD}" destId="{FEBA05A1-7C40-451F-8C2A-E1DD5A97CE10}" srcOrd="0" destOrd="1" presId="urn:microsoft.com/office/officeart/2005/8/layout/vList4"/>
    <dgm:cxn modelId="{F8F437A9-9129-42DE-9BEC-7A53362B282A}" type="presOf" srcId="{61E217DC-861A-44A4-86DC-439D6B9E7873}" destId="{8786B224-12DB-4DAA-9539-09A11B32EDC3}" srcOrd="0" destOrd="1" presId="urn:microsoft.com/office/officeart/2005/8/layout/vList4"/>
    <dgm:cxn modelId="{8F4B10B8-061D-4056-9C07-C2A49ADE652B}" type="presOf" srcId="{9099ECA2-5343-470A-BF03-E53E5D34652D}" destId="{8786B224-12DB-4DAA-9539-09A11B32EDC3}" srcOrd="0" destOrd="0" presId="urn:microsoft.com/office/officeart/2005/8/layout/vList4"/>
    <dgm:cxn modelId="{7937D6C9-89A1-43C4-8250-9376A7D5A3B4}" srcId="{9099ECA2-5343-470A-BF03-E53E5D34652D}" destId="{61E217DC-861A-44A4-86DC-439D6B9E7873}" srcOrd="0" destOrd="0" parTransId="{2D330768-72CF-49B9-8560-368831C03BC2}" sibTransId="{EA9CFF6E-C917-4889-8E87-201AA4CDE3E4}"/>
    <dgm:cxn modelId="{230421D4-44E4-46D8-A378-74632AC9B91D}" type="presOf" srcId="{75280C32-D538-4460-AF99-6F78B2FFCC41}" destId="{B70C027B-9986-43E2-AF30-18B39A3C981E}" srcOrd="1" destOrd="0" presId="urn:microsoft.com/office/officeart/2005/8/layout/vList4"/>
    <dgm:cxn modelId="{BF7444E1-9C65-43AF-9A14-BEEBCDFA3974}" type="presOf" srcId="{6B3BFDE7-BC71-4F00-AF13-1C5B143E71F5}" destId="{0E1E4907-18B2-4E6C-A148-FAE6C0A5008F}" srcOrd="1" destOrd="0" presId="urn:microsoft.com/office/officeart/2005/8/layout/vList4"/>
    <dgm:cxn modelId="{39334DEB-1FEA-4C8B-B00B-C24425273491}" type="presOf" srcId="{48C4ED46-E44D-4C58-AAA5-16448E3BEBBD}" destId="{B70C027B-9986-43E2-AF30-18B39A3C981E}" srcOrd="1" destOrd="1" presId="urn:microsoft.com/office/officeart/2005/8/layout/vList4"/>
    <dgm:cxn modelId="{4E92F20E-CE6B-4E5D-83C6-031AD060762D}" type="presParOf" srcId="{20A3366A-D229-4015-B7B1-674573806FB5}" destId="{04EE90FD-65D7-4914-899F-8937CB17B521}" srcOrd="0" destOrd="0" presId="urn:microsoft.com/office/officeart/2005/8/layout/vList4"/>
    <dgm:cxn modelId="{40E7A82F-34C1-4EBE-9293-793AD83CEBAE}" type="presParOf" srcId="{04EE90FD-65D7-4914-899F-8937CB17B521}" destId="{FEBA05A1-7C40-451F-8C2A-E1DD5A97CE10}" srcOrd="0" destOrd="0" presId="urn:microsoft.com/office/officeart/2005/8/layout/vList4"/>
    <dgm:cxn modelId="{A72A1227-A498-42B7-A032-08C20AFD7F6D}" type="presParOf" srcId="{04EE90FD-65D7-4914-899F-8937CB17B521}" destId="{C74E907C-77CC-4574-AB6D-602E9E531F7F}" srcOrd="1" destOrd="0" presId="urn:microsoft.com/office/officeart/2005/8/layout/vList4"/>
    <dgm:cxn modelId="{82172A71-B236-491D-86F4-1B639AB3E951}" type="presParOf" srcId="{04EE90FD-65D7-4914-899F-8937CB17B521}" destId="{B70C027B-9986-43E2-AF30-18B39A3C981E}" srcOrd="2" destOrd="0" presId="urn:microsoft.com/office/officeart/2005/8/layout/vList4"/>
    <dgm:cxn modelId="{C98769ED-D2AC-4E2D-83F2-CE461F646759}" type="presParOf" srcId="{20A3366A-D229-4015-B7B1-674573806FB5}" destId="{B42C79D8-A43A-4E01-AE87-746072B4C66D}" srcOrd="1" destOrd="0" presId="urn:microsoft.com/office/officeart/2005/8/layout/vList4"/>
    <dgm:cxn modelId="{EF3385F1-1181-4E6E-A711-42D86FF1863E}" type="presParOf" srcId="{20A3366A-D229-4015-B7B1-674573806FB5}" destId="{80BBCB75-7B0B-4F84-99A9-6A6CEECF1BA0}" srcOrd="2" destOrd="0" presId="urn:microsoft.com/office/officeart/2005/8/layout/vList4"/>
    <dgm:cxn modelId="{14EF99F4-9287-47F8-B8D3-0E3FBE2E48E1}" type="presParOf" srcId="{80BBCB75-7B0B-4F84-99A9-6A6CEECF1BA0}" destId="{8786B224-12DB-4DAA-9539-09A11B32EDC3}" srcOrd="0" destOrd="0" presId="urn:microsoft.com/office/officeart/2005/8/layout/vList4"/>
    <dgm:cxn modelId="{F97F9321-D2E9-45EF-8E7C-AF42424260E7}" type="presParOf" srcId="{80BBCB75-7B0B-4F84-99A9-6A6CEECF1BA0}" destId="{AE615447-4632-45B2-80DD-BC2CC829039A}" srcOrd="1" destOrd="0" presId="urn:microsoft.com/office/officeart/2005/8/layout/vList4"/>
    <dgm:cxn modelId="{C7505DDB-5ADE-4922-A1B9-94B4242F4600}" type="presParOf" srcId="{80BBCB75-7B0B-4F84-99A9-6A6CEECF1BA0}" destId="{DBB4DF72-059C-466A-A03D-B7DEFFD1E1E5}" srcOrd="2" destOrd="0" presId="urn:microsoft.com/office/officeart/2005/8/layout/vList4"/>
    <dgm:cxn modelId="{D831D963-AA6A-43AE-B540-33096431F25D}" type="presParOf" srcId="{20A3366A-D229-4015-B7B1-674573806FB5}" destId="{EB497FD9-E6DF-41A1-BD82-C9B1FFEB7B40}" srcOrd="3" destOrd="0" presId="urn:microsoft.com/office/officeart/2005/8/layout/vList4"/>
    <dgm:cxn modelId="{6ABF57CF-6F3E-4FB0-BBE8-0A7B1B7C945C}" type="presParOf" srcId="{20A3366A-D229-4015-B7B1-674573806FB5}" destId="{6C004E52-8A49-454F-B391-2B811A4444D4}" srcOrd="4" destOrd="0" presId="urn:microsoft.com/office/officeart/2005/8/layout/vList4"/>
    <dgm:cxn modelId="{9D532181-A472-4552-B840-DB58B8E0B636}" type="presParOf" srcId="{6C004E52-8A49-454F-B391-2B811A4444D4}" destId="{77712D58-75A0-40C3-B1DC-2AC3EEF73D02}" srcOrd="0" destOrd="0" presId="urn:microsoft.com/office/officeart/2005/8/layout/vList4"/>
    <dgm:cxn modelId="{A56F311D-5275-4919-9B48-6212D9E2FA50}" type="presParOf" srcId="{6C004E52-8A49-454F-B391-2B811A4444D4}" destId="{264E5C8B-515D-41EE-B0DC-255D51C7B9D7}" srcOrd="1" destOrd="0" presId="urn:microsoft.com/office/officeart/2005/8/layout/vList4"/>
    <dgm:cxn modelId="{5DB432BF-B91A-4353-ACAA-0796F4DCCF0C}" type="presParOf" srcId="{6C004E52-8A49-454F-B391-2B811A4444D4}" destId="{0E1E4907-18B2-4E6C-A148-FAE6C0A5008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541FD-C889-4043-9410-3FADD916DE05}">
      <dsp:nvSpPr>
        <dsp:cNvPr id="0" name=""/>
        <dsp:cNvSpPr/>
      </dsp:nvSpPr>
      <dsp:spPr>
        <a:xfrm>
          <a:off x="125718" y="154"/>
          <a:ext cx="4227980" cy="26847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735516-0589-46DC-B28C-2F4B6195C0D5}">
      <dsp:nvSpPr>
        <dsp:cNvPr id="0" name=""/>
        <dsp:cNvSpPr/>
      </dsp:nvSpPr>
      <dsp:spPr>
        <a:xfrm>
          <a:off x="595493" y="446441"/>
          <a:ext cx="4227980" cy="26847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WIC staff will effectively use the new food list to provide nutrition-focused counseling and help participants shop for food benefits.</a:t>
          </a:r>
        </a:p>
      </dsp:txBody>
      <dsp:txXfrm>
        <a:off x="674127" y="525075"/>
        <a:ext cx="4070712" cy="2527499"/>
      </dsp:txXfrm>
    </dsp:sp>
    <dsp:sp modelId="{FCAA7452-DA45-41A9-9AB7-6FC57FB46E20}">
      <dsp:nvSpPr>
        <dsp:cNvPr id="0" name=""/>
        <dsp:cNvSpPr/>
      </dsp:nvSpPr>
      <dsp:spPr>
        <a:xfrm>
          <a:off x="5293249" y="154"/>
          <a:ext cx="4227980" cy="26847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3A5FA0-5D61-4612-AE9C-3B00FE384C19}">
      <dsp:nvSpPr>
        <dsp:cNvPr id="0" name=""/>
        <dsp:cNvSpPr/>
      </dsp:nvSpPr>
      <dsp:spPr>
        <a:xfrm>
          <a:off x="5763025" y="446441"/>
          <a:ext cx="4227980" cy="26847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All staff must complete this in-service by 1/31/2021</a:t>
          </a:r>
        </a:p>
      </dsp:txBody>
      <dsp:txXfrm>
        <a:off x="5841659" y="525075"/>
        <a:ext cx="4070712" cy="2527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0E8CD-8684-4B21-B22D-B8F7FDE6463E}">
      <dsp:nvSpPr>
        <dsp:cNvPr id="0" name=""/>
        <dsp:cNvSpPr/>
      </dsp:nvSpPr>
      <dsp:spPr>
        <a:xfrm>
          <a:off x="0" y="718"/>
          <a:ext cx="6511908"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B422E7-F2BB-4C98-ABFA-F9E7C9C2A6C2}">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451360-32B9-4A0C-9C39-79FD0828EBFE}">
      <dsp:nvSpPr>
        <dsp:cNvPr id="0" name=""/>
        <dsp:cNvSpPr/>
      </dsp:nvSpPr>
      <dsp:spPr>
        <a:xfrm>
          <a:off x="1941716" y="718"/>
          <a:ext cx="4570191"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dirty="0">
              <a:hlinkClick xmlns:r="http://schemas.openxmlformats.org/officeDocument/2006/relationships" r:id="" action="ppaction://hlinksldjump"/>
            </a:rPr>
            <a:t>New food list changes</a:t>
          </a:r>
          <a:endParaRPr lang="en-US" sz="2500" kern="1200" dirty="0"/>
        </a:p>
      </dsp:txBody>
      <dsp:txXfrm>
        <a:off x="1941716" y="718"/>
        <a:ext cx="4570191" cy="1681139"/>
      </dsp:txXfrm>
    </dsp:sp>
    <dsp:sp modelId="{F411A891-3914-40E7-A913-D211D3ECE778}">
      <dsp:nvSpPr>
        <dsp:cNvPr id="0" name=""/>
        <dsp:cNvSpPr/>
      </dsp:nvSpPr>
      <dsp:spPr>
        <a:xfrm>
          <a:off x="0" y="2102143"/>
          <a:ext cx="6511908"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30A84F-21BD-4A51-B6DA-A77B552FA07F}">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4D2127-1EAB-4D89-8B02-4450338786B8}">
      <dsp:nvSpPr>
        <dsp:cNvPr id="0" name=""/>
        <dsp:cNvSpPr/>
      </dsp:nvSpPr>
      <dsp:spPr>
        <a:xfrm>
          <a:off x="1941716" y="2102143"/>
          <a:ext cx="4570191"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dirty="0">
              <a:hlinkClick xmlns:r="http://schemas.openxmlformats.org/officeDocument/2006/relationships" r:id="" action="ppaction://hlinksldjump"/>
            </a:rPr>
            <a:t>New shopping guide</a:t>
          </a:r>
          <a:endParaRPr lang="en-US" sz="2500" kern="1200" dirty="0"/>
        </a:p>
      </dsp:txBody>
      <dsp:txXfrm>
        <a:off x="1941716" y="2102143"/>
        <a:ext cx="4570191" cy="1681139"/>
      </dsp:txXfrm>
    </dsp:sp>
    <dsp:sp modelId="{5F55CB97-A2F4-4511-9EF5-C3DB2285C505}">
      <dsp:nvSpPr>
        <dsp:cNvPr id="0" name=""/>
        <dsp:cNvSpPr/>
      </dsp:nvSpPr>
      <dsp:spPr>
        <a:xfrm>
          <a:off x="0" y="4203567"/>
          <a:ext cx="6511908"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4E7990-F847-479F-B769-676B0ECFD976}">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6EF819-375B-40F7-9CC3-19B471EBDC00}">
      <dsp:nvSpPr>
        <dsp:cNvPr id="0" name=""/>
        <dsp:cNvSpPr/>
      </dsp:nvSpPr>
      <dsp:spPr>
        <a:xfrm>
          <a:off x="1941716" y="4203567"/>
          <a:ext cx="4570191"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dirty="0">
              <a:hlinkClick xmlns:r="http://schemas.openxmlformats.org/officeDocument/2006/relationships" r:id="" action="ppaction://hlinksldjump"/>
            </a:rPr>
            <a:t>Offering Infant Fruit and Veggie Benefit</a:t>
          </a:r>
          <a:endParaRPr lang="en-US" sz="2500" kern="1200" dirty="0"/>
        </a:p>
      </dsp:txBody>
      <dsp:txXfrm>
        <a:off x="1941716" y="4203567"/>
        <a:ext cx="4570191" cy="1681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E8DC3-EB37-4816-A700-53D0FD1C878D}">
      <dsp:nvSpPr>
        <dsp:cNvPr id="0" name=""/>
        <dsp:cNvSpPr/>
      </dsp:nvSpPr>
      <dsp:spPr>
        <a:xfrm>
          <a:off x="0" y="152387"/>
          <a:ext cx="9753598" cy="182881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Nutrition-focused counseling tip</a:t>
          </a:r>
        </a:p>
        <a:p>
          <a:pPr marL="228600" lvl="1" indent="-228600" algn="l" defTabSz="889000">
            <a:lnSpc>
              <a:spcPct val="90000"/>
            </a:lnSpc>
            <a:spcBef>
              <a:spcPct val="0"/>
            </a:spcBef>
            <a:spcAft>
              <a:spcPct val="15000"/>
            </a:spcAft>
            <a:buChar char="•"/>
          </a:pPr>
          <a:r>
            <a:rPr lang="en-US" sz="2000" kern="1200" dirty="0"/>
            <a:t>Many grain products in the US are fortified with folic acid. We asked corn tortilla manufacturers if they now fortified their tortillas with folic acid like they do in Mexico. None did. How would this affect your counseling?</a:t>
          </a:r>
        </a:p>
      </dsp:txBody>
      <dsp:txXfrm>
        <a:off x="2492445" y="152387"/>
        <a:ext cx="7261153" cy="1828811"/>
      </dsp:txXfrm>
    </dsp:sp>
    <dsp:sp modelId="{FD2508EA-546B-492A-B0AA-9103E65D6100}">
      <dsp:nvSpPr>
        <dsp:cNvPr id="0" name=""/>
        <dsp:cNvSpPr/>
      </dsp:nvSpPr>
      <dsp:spPr>
        <a:xfrm>
          <a:off x="457200" y="304791"/>
          <a:ext cx="1950719" cy="15073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A05A1-7C40-451F-8C2A-E1DD5A97CE10}">
      <dsp:nvSpPr>
        <dsp:cNvPr id="0" name=""/>
        <dsp:cNvSpPr/>
      </dsp:nvSpPr>
      <dsp:spPr>
        <a:xfrm>
          <a:off x="0" y="0"/>
          <a:ext cx="10512425" cy="135979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977900">
            <a:lnSpc>
              <a:spcPct val="90000"/>
            </a:lnSpc>
            <a:spcBef>
              <a:spcPct val="0"/>
            </a:spcBef>
            <a:spcAft>
              <a:spcPct val="35000"/>
            </a:spcAft>
            <a:buNone/>
          </a:pPr>
          <a:r>
            <a:rPr lang="en-US" sz="2200" kern="1200" dirty="0"/>
            <a:t>Nutrition-focused counseling tip</a:t>
          </a:r>
        </a:p>
        <a:p>
          <a:pPr marL="228600" lvl="1" indent="-228600" algn="l" defTabSz="889000">
            <a:lnSpc>
              <a:spcPct val="90000"/>
            </a:lnSpc>
            <a:spcBef>
              <a:spcPct val="0"/>
            </a:spcBef>
            <a:spcAft>
              <a:spcPct val="15000"/>
            </a:spcAft>
            <a:buChar char="•"/>
          </a:pPr>
          <a:r>
            <a:rPr lang="en-US" sz="2000" kern="1200" dirty="0"/>
            <a:t>Did you know that several WIC cereals are fortified with enough vitamins to act like a vitamin supplement – All Bran, Multigrain Cheerios, and private label bran flakes?</a:t>
          </a:r>
        </a:p>
      </dsp:txBody>
      <dsp:txXfrm>
        <a:off x="2238464" y="0"/>
        <a:ext cx="8273960" cy="1359793"/>
      </dsp:txXfrm>
    </dsp:sp>
    <dsp:sp modelId="{C74E907C-77CC-4574-AB6D-602E9E531F7F}">
      <dsp:nvSpPr>
        <dsp:cNvPr id="0" name=""/>
        <dsp:cNvSpPr/>
      </dsp:nvSpPr>
      <dsp:spPr>
        <a:xfrm>
          <a:off x="135979" y="135979"/>
          <a:ext cx="2102485" cy="108783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786B224-12DB-4DAA-9539-09A11B32EDC3}">
      <dsp:nvSpPr>
        <dsp:cNvPr id="0" name=""/>
        <dsp:cNvSpPr/>
      </dsp:nvSpPr>
      <dsp:spPr>
        <a:xfrm>
          <a:off x="0" y="1495772"/>
          <a:ext cx="10512425" cy="135979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977900">
            <a:lnSpc>
              <a:spcPct val="90000"/>
            </a:lnSpc>
            <a:spcBef>
              <a:spcPct val="0"/>
            </a:spcBef>
            <a:spcAft>
              <a:spcPct val="35000"/>
            </a:spcAft>
            <a:buNone/>
          </a:pPr>
          <a:r>
            <a:rPr lang="en-US" sz="2200" kern="1200" dirty="0"/>
            <a:t>Nutrition-focused counseling tip</a:t>
          </a:r>
        </a:p>
        <a:p>
          <a:pPr marL="228600" lvl="1" indent="-228600" algn="l" defTabSz="889000">
            <a:lnSpc>
              <a:spcPct val="90000"/>
            </a:lnSpc>
            <a:spcBef>
              <a:spcPct val="0"/>
            </a:spcBef>
            <a:spcAft>
              <a:spcPct val="15000"/>
            </a:spcAft>
            <a:buChar char="•"/>
          </a:pPr>
          <a:r>
            <a:rPr lang="en-US" sz="2000" kern="1200" dirty="0"/>
            <a:t>Did you know that USDA requires that at least half of the cereals we provide must be whole grain? They are marked with a “W.”</a:t>
          </a:r>
        </a:p>
      </dsp:txBody>
      <dsp:txXfrm>
        <a:off x="2238464" y="1495772"/>
        <a:ext cx="8273960" cy="1359793"/>
      </dsp:txXfrm>
    </dsp:sp>
    <dsp:sp modelId="{AE615447-4632-45B2-80DD-BC2CC829039A}">
      <dsp:nvSpPr>
        <dsp:cNvPr id="0" name=""/>
        <dsp:cNvSpPr/>
      </dsp:nvSpPr>
      <dsp:spPr>
        <a:xfrm>
          <a:off x="135979" y="1631751"/>
          <a:ext cx="2102485" cy="108783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7712D58-75A0-40C3-B1DC-2AC3EEF73D02}">
      <dsp:nvSpPr>
        <dsp:cNvPr id="0" name=""/>
        <dsp:cNvSpPr/>
      </dsp:nvSpPr>
      <dsp:spPr>
        <a:xfrm>
          <a:off x="0" y="2991544"/>
          <a:ext cx="10512425" cy="135979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977900">
            <a:lnSpc>
              <a:spcPct val="90000"/>
            </a:lnSpc>
            <a:spcBef>
              <a:spcPct val="0"/>
            </a:spcBef>
            <a:spcAft>
              <a:spcPct val="35000"/>
            </a:spcAft>
            <a:buNone/>
          </a:pPr>
          <a:r>
            <a:rPr lang="en-US" sz="2200" kern="1200" dirty="0"/>
            <a:t>Nutrition-focused counseling tip</a:t>
          </a:r>
        </a:p>
        <a:p>
          <a:pPr marL="228600" lvl="1" indent="-228600" algn="l" defTabSz="889000">
            <a:lnSpc>
              <a:spcPct val="90000"/>
            </a:lnSpc>
            <a:spcBef>
              <a:spcPct val="0"/>
            </a:spcBef>
            <a:spcAft>
              <a:spcPct val="15000"/>
            </a:spcAft>
            <a:buChar char="•"/>
          </a:pPr>
          <a:r>
            <a:rPr lang="en-US" sz="2000" kern="1200" dirty="0"/>
            <a:t>You can direct participants with specific diet needs to gluten free cereals (marked with a “G” or to cereals that have 100% of the Daily Value (DV) for folate (marked with a “F”.)</a:t>
          </a:r>
        </a:p>
      </dsp:txBody>
      <dsp:txXfrm>
        <a:off x="2238464" y="2991544"/>
        <a:ext cx="8273960" cy="1359793"/>
      </dsp:txXfrm>
    </dsp:sp>
    <dsp:sp modelId="{264E5C8B-515D-41EE-B0DC-255D51C7B9D7}">
      <dsp:nvSpPr>
        <dsp:cNvPr id="0" name=""/>
        <dsp:cNvSpPr/>
      </dsp:nvSpPr>
      <dsp:spPr>
        <a:xfrm>
          <a:off x="135979" y="3127524"/>
          <a:ext cx="2102485" cy="1087834"/>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5E03B7-B591-4A2A-B695-014C5A39F13E}" type="datetimeFigureOut">
              <a:rPr lang="en-US"/>
              <a:t>12/1/2020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E322BB-75AD-4A1E-9661-2724167329F0}" type="slidenum">
              <a:rPr/>
              <a:t>‹#›</a:t>
            </a:fld>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DFBD7B-E4FB-4AA8-9540-FD148073ACB3}" type="datetimeFigureOut">
              <a:rPr lang="en-US"/>
              <a:t>12/1/2020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45B7DE-1198-4F2F-B574-CA8CAE341642}" type="slidenum">
              <a:rPr/>
              <a:t>‹#›</a:t>
            </a:fld>
            <a:endParaRPr/>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ing.com/search?q=Dietary+Reference+Intake&amp;filters=sid%3af03199bf-50d1-4585-f3e0-871a716877db&amp;form=ENTLN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The vitamin A </a:t>
            </a:r>
            <a:r>
              <a:rPr lang="en-US" dirty="0">
                <a:hlinkClick r:id="rId3"/>
              </a:rPr>
              <a:t>RDA</a:t>
            </a:r>
            <a:r>
              <a:rPr lang="en-US" dirty="0"/>
              <a:t> is given as mcg of </a:t>
            </a:r>
            <a:r>
              <a:rPr lang="en-US" b="1" dirty="0"/>
              <a:t>retinol activity equivalents</a:t>
            </a:r>
            <a:r>
              <a:rPr lang="en-US" dirty="0"/>
              <a:t> (RAE) to account for the different bioactivities of retinol and provitamin A carotenoids. -The body converts all dietary vitamin A into retinol; 2 mcg of beta-carotene from dietary supplements is converted to 1 mcg of retinol.</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14</a:t>
            </a:fld>
            <a:endParaRPr lang="en-US"/>
          </a:p>
        </p:txBody>
      </p:sp>
    </p:spTree>
    <p:extLst>
      <p:ext uri="{BB962C8B-B14F-4D97-AF65-F5344CB8AC3E}">
        <p14:creationId xmlns:p14="http://schemas.microsoft.com/office/powerpoint/2010/main" val="96128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number of responses from </a:t>
            </a:r>
            <a:r>
              <a:rPr lang="en-US" dirty="0" err="1"/>
              <a:t>Salud</a:t>
            </a:r>
            <a:r>
              <a:rPr lang="en-US" dirty="0"/>
              <a:t> (12), Lane (11), Washington (11), Multnomah (10), Deschutes (9), Clackamas (8). </a:t>
            </a:r>
          </a:p>
          <a:p>
            <a:r>
              <a:rPr lang="en-US" dirty="0"/>
              <a:t>No response from: Benton, CT Umatilla, Curry, Jefferson, Malheur.  </a:t>
            </a:r>
          </a:p>
          <a:p>
            <a:endParaRPr lang="en-US" dirty="0"/>
          </a:p>
        </p:txBody>
      </p:sp>
      <p:sp>
        <p:nvSpPr>
          <p:cNvPr id="4" name="Slide Number Placeholder 3"/>
          <p:cNvSpPr>
            <a:spLocks noGrp="1"/>
          </p:cNvSpPr>
          <p:nvPr>
            <p:ph type="sldNum" sz="quarter" idx="5"/>
          </p:nvPr>
        </p:nvSpPr>
        <p:spPr/>
        <p:txBody>
          <a:bodyPr/>
          <a:lstStyle/>
          <a:p>
            <a:fld id="{B045B7DE-1198-4F2F-B574-CA8CAE341642}" type="slidenum">
              <a:rPr lang="en-US" smtClean="0"/>
              <a:t>19</a:t>
            </a:fld>
            <a:endParaRPr lang="en-US"/>
          </a:p>
        </p:txBody>
      </p:sp>
    </p:spTree>
    <p:extLst>
      <p:ext uri="{BB962C8B-B14F-4D97-AF65-F5344CB8AC3E}">
        <p14:creationId xmlns:p14="http://schemas.microsoft.com/office/powerpoint/2010/main" val="277971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DA42-B8C8-DD4B-A8C8-FF73780BC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09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DA42-B8C8-DD4B-A8C8-FF73780BC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78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pPr marL="342900" indent="-342900">
              <a:buFont typeface="+mj-lt"/>
              <a:buAutoNum type="arabicPeriod"/>
            </a:pPr>
            <a:r>
              <a:rPr lang="en-US" sz="1200" kern="1200" dirty="0">
                <a:solidFill>
                  <a:schemeClr val="tx1"/>
                </a:solidFill>
                <a:latin typeface="+mn-lt"/>
                <a:ea typeface="+mn-ea"/>
                <a:cs typeface="+mn-cs"/>
              </a:rPr>
              <a:t>ALLERGIES: Increased risk for allergies if table foods, like eggs and peanuts, are not introduced</a:t>
            </a:r>
            <a:r>
              <a:rPr lang="en-US" sz="1200" kern="1200" baseline="0" dirty="0">
                <a:solidFill>
                  <a:schemeClr val="tx1"/>
                </a:solidFill>
                <a:latin typeface="+mn-lt"/>
                <a:ea typeface="+mn-ea"/>
                <a:cs typeface="+mn-cs"/>
              </a:rPr>
              <a:t> early.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IMPROPER DEVELOPMENT: May impact normal speech</a:t>
            </a:r>
            <a:r>
              <a:rPr lang="en-US" sz="1200" kern="1200" baseline="0" dirty="0">
                <a:solidFill>
                  <a:schemeClr val="tx1"/>
                </a:solidFill>
                <a:latin typeface="+mn-lt"/>
                <a:ea typeface="+mn-ea"/>
                <a:cs typeface="+mn-cs"/>
              </a:rPr>
              <a:t> and feeding development.</a:t>
            </a:r>
            <a:endParaRPr lang="en-US" sz="1200" kern="1200" dirty="0">
              <a:solidFill>
                <a:schemeClr val="tx1"/>
              </a:solidFill>
              <a:latin typeface="+mn-lt"/>
              <a:ea typeface="+mn-ea"/>
              <a:cs typeface="+mn-cs"/>
            </a:endParaRP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NUTRIENT DEFICIENCIES: Nutrient deficiencies can occur if baby is not offered a variety of foods.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FOOD RESITANCE: If the baby does not experience a variety of textures and flavors early, they may be more resistant to different textures and flavors later.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FEEDING TOO MUCH: Caregiver</a:t>
            </a:r>
            <a:r>
              <a:rPr lang="en-US" sz="1200" kern="1200" baseline="0" dirty="0">
                <a:solidFill>
                  <a:schemeClr val="tx1"/>
                </a:solidFill>
                <a:latin typeface="+mn-lt"/>
                <a:ea typeface="+mn-ea"/>
                <a:cs typeface="+mn-cs"/>
              </a:rPr>
              <a:t> may continue to spoon-feed the baby even when they are full. This may affect the baby’s hunger cues.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DA42-B8C8-DD4B-A8C8-FF73780BC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694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pPr marL="342900" indent="-342900">
              <a:buFont typeface="+mj-lt"/>
              <a:buAutoNum type="arabicPeriod"/>
            </a:pPr>
            <a:r>
              <a:rPr lang="en-US" sz="1200" kern="1200" dirty="0">
                <a:solidFill>
                  <a:schemeClr val="tx1"/>
                </a:solidFill>
                <a:latin typeface="+mn-lt"/>
                <a:ea typeface="+mn-ea"/>
                <a:cs typeface="+mn-cs"/>
              </a:rPr>
              <a:t>ALLERGIES: Increased risk for allergies if table foods, like eggs and peanuts, are not introduced</a:t>
            </a:r>
            <a:r>
              <a:rPr lang="en-US" sz="1200" kern="1200" baseline="0" dirty="0">
                <a:solidFill>
                  <a:schemeClr val="tx1"/>
                </a:solidFill>
                <a:latin typeface="+mn-lt"/>
                <a:ea typeface="+mn-ea"/>
                <a:cs typeface="+mn-cs"/>
              </a:rPr>
              <a:t> early.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IMPROPER DEVELOPMENT: May impact normal speech</a:t>
            </a:r>
            <a:r>
              <a:rPr lang="en-US" sz="1200" kern="1200" baseline="0" dirty="0">
                <a:solidFill>
                  <a:schemeClr val="tx1"/>
                </a:solidFill>
                <a:latin typeface="+mn-lt"/>
                <a:ea typeface="+mn-ea"/>
                <a:cs typeface="+mn-cs"/>
              </a:rPr>
              <a:t> and feeding development.</a:t>
            </a:r>
            <a:endParaRPr lang="en-US" sz="1200" kern="1200" dirty="0">
              <a:solidFill>
                <a:schemeClr val="tx1"/>
              </a:solidFill>
              <a:latin typeface="+mn-lt"/>
              <a:ea typeface="+mn-ea"/>
              <a:cs typeface="+mn-cs"/>
            </a:endParaRP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NUTRIENT DEFICIENCIES: Nutrient deficiencies can occur if baby is not offered a variety of foods.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FOOD RESITANCE: If the baby does not experience a variety of textures and flavors early, they may be more resistant to different textures and flavors later.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FEEDING TOO MUCH: Caregiver</a:t>
            </a:r>
            <a:r>
              <a:rPr lang="en-US" sz="1200" kern="1200" baseline="0" dirty="0">
                <a:solidFill>
                  <a:schemeClr val="tx1"/>
                </a:solidFill>
                <a:latin typeface="+mn-lt"/>
                <a:ea typeface="+mn-ea"/>
                <a:cs typeface="+mn-cs"/>
              </a:rPr>
              <a:t> may continue to spoon-feed the baby even when they are full. This may affect the baby’s hunger cues.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DA42-B8C8-DD4B-A8C8-FF73780BC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802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pPr marL="342900" indent="-342900">
              <a:buFont typeface="+mj-lt"/>
              <a:buAutoNum type="arabicPeriod"/>
            </a:pPr>
            <a:r>
              <a:rPr lang="en-US" sz="1200" kern="1200" dirty="0">
                <a:solidFill>
                  <a:schemeClr val="tx1"/>
                </a:solidFill>
                <a:latin typeface="+mn-lt"/>
                <a:ea typeface="+mn-ea"/>
                <a:cs typeface="+mn-cs"/>
              </a:rPr>
              <a:t>ALLERGIES: Increased risk for allergies if table foods, like eggs and peanuts, are not introduced</a:t>
            </a:r>
            <a:r>
              <a:rPr lang="en-US" sz="1200" kern="1200" baseline="0" dirty="0">
                <a:solidFill>
                  <a:schemeClr val="tx1"/>
                </a:solidFill>
                <a:latin typeface="+mn-lt"/>
                <a:ea typeface="+mn-ea"/>
                <a:cs typeface="+mn-cs"/>
              </a:rPr>
              <a:t> early.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IMPROPER DEVELOPMENT: May impact normal speech</a:t>
            </a:r>
            <a:r>
              <a:rPr lang="en-US" sz="1200" kern="1200" baseline="0" dirty="0">
                <a:solidFill>
                  <a:schemeClr val="tx1"/>
                </a:solidFill>
                <a:latin typeface="+mn-lt"/>
                <a:ea typeface="+mn-ea"/>
                <a:cs typeface="+mn-cs"/>
              </a:rPr>
              <a:t> and feeding development.</a:t>
            </a:r>
            <a:endParaRPr lang="en-US" sz="1200" kern="1200" dirty="0">
              <a:solidFill>
                <a:schemeClr val="tx1"/>
              </a:solidFill>
              <a:latin typeface="+mn-lt"/>
              <a:ea typeface="+mn-ea"/>
              <a:cs typeface="+mn-cs"/>
            </a:endParaRP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NUTRIENT DEFICIENCIES: Nutrient deficiencies can occur if baby is not offered a variety of foods.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FOOD RESITANCE: If the baby does not experience a variety of textures and flavors early, they may be more resistant to different textures and flavors later.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FEEDING TOO MUCH: Caregiver</a:t>
            </a:r>
            <a:r>
              <a:rPr lang="en-US" sz="1200" kern="1200" baseline="0" dirty="0">
                <a:solidFill>
                  <a:schemeClr val="tx1"/>
                </a:solidFill>
                <a:latin typeface="+mn-lt"/>
                <a:ea typeface="+mn-ea"/>
                <a:cs typeface="+mn-cs"/>
              </a:rPr>
              <a:t> may continue to spoon-feed the baby even when they are full. This may affect the baby’s hunger cues.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DA42-B8C8-DD4B-A8C8-FF73780BC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3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pPr marL="342900" indent="-342900">
              <a:buFont typeface="+mj-lt"/>
              <a:buAutoNum type="arabicPeriod"/>
            </a:pPr>
            <a:r>
              <a:rPr lang="en-US" sz="1200" kern="1200" dirty="0">
                <a:solidFill>
                  <a:schemeClr val="tx1"/>
                </a:solidFill>
                <a:latin typeface="+mn-lt"/>
                <a:ea typeface="+mn-ea"/>
                <a:cs typeface="+mn-cs"/>
              </a:rPr>
              <a:t>ALLERGIES: Increased risk for allergies if table foods, like eggs and peanuts, are not introduced</a:t>
            </a:r>
            <a:r>
              <a:rPr lang="en-US" sz="1200" kern="1200" baseline="0" dirty="0">
                <a:solidFill>
                  <a:schemeClr val="tx1"/>
                </a:solidFill>
                <a:latin typeface="+mn-lt"/>
                <a:ea typeface="+mn-ea"/>
                <a:cs typeface="+mn-cs"/>
              </a:rPr>
              <a:t> early.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IMPROPER DEVELOPMENT: May impact normal speech</a:t>
            </a:r>
            <a:r>
              <a:rPr lang="en-US" sz="1200" kern="1200" baseline="0" dirty="0">
                <a:solidFill>
                  <a:schemeClr val="tx1"/>
                </a:solidFill>
                <a:latin typeface="+mn-lt"/>
                <a:ea typeface="+mn-ea"/>
                <a:cs typeface="+mn-cs"/>
              </a:rPr>
              <a:t> and feeding development.</a:t>
            </a:r>
            <a:endParaRPr lang="en-US" sz="1200" kern="1200" dirty="0">
              <a:solidFill>
                <a:schemeClr val="tx1"/>
              </a:solidFill>
              <a:latin typeface="+mn-lt"/>
              <a:ea typeface="+mn-ea"/>
              <a:cs typeface="+mn-cs"/>
            </a:endParaRP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NUTRIENT DEFICIENCIES: Nutrient deficiencies can occur if baby is not offered a variety of foods.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FOOD RESITANCE: If the baby does not experience a variety of textures and flavors early, they may be more resistant to different textures and flavors later. </a:t>
            </a:r>
          </a:p>
          <a:p>
            <a:pPr marL="342900" indent="-342900">
              <a:buFont typeface="+mj-lt"/>
              <a:buAutoNum type="arabicPeriod"/>
            </a:pPr>
            <a:endParaRPr lang="en-US" sz="1200" kern="1200" dirty="0">
              <a:solidFill>
                <a:schemeClr val="tx1"/>
              </a:solidFill>
              <a:latin typeface="+mn-lt"/>
              <a:ea typeface="+mn-ea"/>
              <a:cs typeface="+mn-cs"/>
            </a:endParaRPr>
          </a:p>
          <a:p>
            <a:pPr marL="342900" indent="-342900">
              <a:buFont typeface="+mj-lt"/>
              <a:buAutoNum type="arabicPeriod"/>
            </a:pPr>
            <a:r>
              <a:rPr lang="en-US" sz="1200" kern="1200" dirty="0">
                <a:solidFill>
                  <a:schemeClr val="tx1"/>
                </a:solidFill>
                <a:latin typeface="+mn-lt"/>
                <a:ea typeface="+mn-ea"/>
                <a:cs typeface="+mn-cs"/>
              </a:rPr>
              <a:t>FEEDING TOO MUCH: Caregiver</a:t>
            </a:r>
            <a:r>
              <a:rPr lang="en-US" sz="1200" kern="1200" baseline="0" dirty="0">
                <a:solidFill>
                  <a:schemeClr val="tx1"/>
                </a:solidFill>
                <a:latin typeface="+mn-lt"/>
                <a:ea typeface="+mn-ea"/>
                <a:cs typeface="+mn-cs"/>
              </a:rPr>
              <a:t> may continue to spoon-feed the baby even when they are full. This may affect the baby’s hunger cues.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DA42-B8C8-DD4B-A8C8-FF73780BC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530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7DA42-B8C8-DD4B-A8C8-FF73780BC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6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69E01-11BD-456D-A8EF-1DFF111CA2D9}"/>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FDDE897F-140D-4899-AA1E-D92641FF8199}"/>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7BD554-0FD2-4FD7-9FEC-90DBCC6E0232}"/>
              </a:ext>
            </a:extLst>
          </p:cNvPr>
          <p:cNvSpPr>
            <a:spLocks noGrp="1"/>
          </p:cNvSpPr>
          <p:nvPr>
            <p:ph type="dt" sz="half" idx="10"/>
          </p:nvPr>
        </p:nvSpPr>
        <p:spPr/>
        <p:txBody>
          <a:bodyPr/>
          <a:lstStyle/>
          <a:p>
            <a:fld id="{D747C502-5B8D-49CF-B17B-29E26257C55E}" type="datetime1">
              <a:rPr lang="en-US" smtClean="0"/>
              <a:t>12/1/2020</a:t>
            </a:fld>
            <a:endParaRPr lang="en-US"/>
          </a:p>
        </p:txBody>
      </p:sp>
      <p:sp>
        <p:nvSpPr>
          <p:cNvPr id="5" name="Footer Placeholder 4">
            <a:extLst>
              <a:ext uri="{FF2B5EF4-FFF2-40B4-BE49-F238E27FC236}">
                <a16:creationId xmlns:a16="http://schemas.microsoft.com/office/drawing/2014/main" id="{E956C688-B8C4-4FDF-B623-2DA850DAFE2E}"/>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2B521F37-260A-44EE-8478-308F9B5B40BE}"/>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479733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936F-5E67-474D-BB93-2D1E4B0AA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F4B10-53EA-4D26-AE12-7A19920E18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DD16A-0A38-4786-9B82-70B481991B94}"/>
              </a:ext>
            </a:extLst>
          </p:cNvPr>
          <p:cNvSpPr>
            <a:spLocks noGrp="1"/>
          </p:cNvSpPr>
          <p:nvPr>
            <p:ph type="dt" sz="half" idx="10"/>
          </p:nvPr>
        </p:nvSpPr>
        <p:spPr/>
        <p:txBody>
          <a:bodyPr/>
          <a:lstStyle/>
          <a:p>
            <a:fld id="{3B90AF6D-9448-4410-BAB1-02E9A4C451C0}" type="datetime1">
              <a:rPr lang="en-US" smtClean="0"/>
              <a:t>12/1/2020</a:t>
            </a:fld>
            <a:endParaRPr lang="en-US"/>
          </a:p>
        </p:txBody>
      </p:sp>
      <p:sp>
        <p:nvSpPr>
          <p:cNvPr id="5" name="Footer Placeholder 4">
            <a:extLst>
              <a:ext uri="{FF2B5EF4-FFF2-40B4-BE49-F238E27FC236}">
                <a16:creationId xmlns:a16="http://schemas.microsoft.com/office/drawing/2014/main" id="{C38835A9-5FF2-40AE-A388-BBF0CFE0CAAA}"/>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25809CC0-8999-4D20-9172-813F0F8150B0}"/>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233542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854412-C6C1-4E27-8817-BB9A8E102C48}"/>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13381A-ED2B-49A6-9721-28E462A53106}"/>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651DC-07AB-4D92-A5F8-13473EE3DABD}"/>
              </a:ext>
            </a:extLst>
          </p:cNvPr>
          <p:cNvSpPr>
            <a:spLocks noGrp="1"/>
          </p:cNvSpPr>
          <p:nvPr>
            <p:ph type="dt" sz="half" idx="10"/>
          </p:nvPr>
        </p:nvSpPr>
        <p:spPr/>
        <p:txBody>
          <a:bodyPr/>
          <a:lstStyle/>
          <a:p>
            <a:fld id="{4BCD5972-7021-4277-AC93-E2449D9B9A70}" type="datetime1">
              <a:rPr lang="en-US" smtClean="0"/>
              <a:t>12/1/2020</a:t>
            </a:fld>
            <a:endParaRPr lang="en-US"/>
          </a:p>
        </p:txBody>
      </p:sp>
      <p:sp>
        <p:nvSpPr>
          <p:cNvPr id="5" name="Footer Placeholder 4">
            <a:extLst>
              <a:ext uri="{FF2B5EF4-FFF2-40B4-BE49-F238E27FC236}">
                <a16:creationId xmlns:a16="http://schemas.microsoft.com/office/drawing/2014/main" id="{35B6F7D0-4214-4344-8B9D-E4760C8820BC}"/>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2538039F-199E-441F-8012-E98C3FC07157}"/>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378014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B1F52A-7433-7F48-B2B0-44A98BB2289C}"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3749382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1F52A-7433-7F48-B2B0-44A98BB2289C}"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3458699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B1F52A-7433-7F48-B2B0-44A98BB2289C}"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1796146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B1F52A-7433-7F48-B2B0-44A98BB2289C}"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3071348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B1F52A-7433-7F48-B2B0-44A98BB2289C}" type="datetimeFigureOut">
              <a:rPr lang="en-US" smtClean="0"/>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2470460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B1F52A-7433-7F48-B2B0-44A98BB2289C}" type="datetimeFigureOut">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1137493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B1F52A-7433-7F48-B2B0-44A98BB2289C}" type="datetimeFigureOut">
              <a:rPr lang="en-US" smtClean="0"/>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1534444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B1F52A-7433-7F48-B2B0-44A98BB2289C}"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939456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3DB5-0F68-4FA1-8647-01A15F6B7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7D09BC-3EC6-4F0C-8158-8A896836A7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8604D-B6E7-41D4-B79C-DE47CACCC48D}"/>
              </a:ext>
            </a:extLst>
          </p:cNvPr>
          <p:cNvSpPr>
            <a:spLocks noGrp="1"/>
          </p:cNvSpPr>
          <p:nvPr>
            <p:ph type="dt" sz="half" idx="10"/>
          </p:nvPr>
        </p:nvSpPr>
        <p:spPr/>
        <p:txBody>
          <a:bodyPr/>
          <a:lstStyle/>
          <a:p>
            <a:fld id="{CE461DD3-5BCD-4E48-B3F9-E9F565343714}" type="datetime1">
              <a:rPr lang="en-US" smtClean="0"/>
              <a:t>12/1/2020</a:t>
            </a:fld>
            <a:endParaRPr lang="en-US"/>
          </a:p>
        </p:txBody>
      </p:sp>
      <p:sp>
        <p:nvSpPr>
          <p:cNvPr id="5" name="Footer Placeholder 4">
            <a:extLst>
              <a:ext uri="{FF2B5EF4-FFF2-40B4-BE49-F238E27FC236}">
                <a16:creationId xmlns:a16="http://schemas.microsoft.com/office/drawing/2014/main" id="{85C35766-5774-41F6-990E-4CD90B494D98}"/>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772C56B6-59CA-4BD3-89C7-4518A378CC80}"/>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2046239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B1F52A-7433-7F48-B2B0-44A98BB2289C}"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640824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1F52A-7433-7F48-B2B0-44A98BB2289C}"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2099455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1F52A-7433-7F48-B2B0-44A98BB2289C}"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C4B63E-9206-2B46-9915-A0CBF94FAEA2}" type="slidenum">
              <a:rPr lang="en-US" smtClean="0"/>
              <a:t>‹#›</a:t>
            </a:fld>
            <a:endParaRPr lang="en-US"/>
          </a:p>
        </p:txBody>
      </p:sp>
    </p:spTree>
    <p:extLst>
      <p:ext uri="{BB962C8B-B14F-4D97-AF65-F5344CB8AC3E}">
        <p14:creationId xmlns:p14="http://schemas.microsoft.com/office/powerpoint/2010/main" val="1382509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E3E0-EDEC-4863-84F9-3A861A344D14}"/>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572413A-29FA-49FF-930D-D2DFF5824717}"/>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49A339-6471-4B0C-B751-53C45421F246}"/>
              </a:ext>
            </a:extLst>
          </p:cNvPr>
          <p:cNvSpPr>
            <a:spLocks noGrp="1"/>
          </p:cNvSpPr>
          <p:nvPr>
            <p:ph type="dt" sz="half" idx="10"/>
          </p:nvPr>
        </p:nvSpPr>
        <p:spPr/>
        <p:txBody>
          <a:bodyPr/>
          <a:lstStyle/>
          <a:p>
            <a:fld id="{302F3F77-4B02-4480-81EC-1EE49C4BC917}" type="datetime1">
              <a:rPr lang="en-US" smtClean="0"/>
              <a:t>12/1/2020</a:t>
            </a:fld>
            <a:endParaRPr lang="en-US"/>
          </a:p>
        </p:txBody>
      </p:sp>
      <p:sp>
        <p:nvSpPr>
          <p:cNvPr id="5" name="Footer Placeholder 4">
            <a:extLst>
              <a:ext uri="{FF2B5EF4-FFF2-40B4-BE49-F238E27FC236}">
                <a16:creationId xmlns:a16="http://schemas.microsoft.com/office/drawing/2014/main" id="{3200A9CB-7FB3-4F4B-8C79-5D86BB5D9B7D}"/>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FA5C31AB-B652-4E8E-B11B-C423B083D32A}"/>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136547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0BB2-D11A-42D5-973A-30949DB70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C4B2FA-95D8-480C-8EB7-E307E681CD90}"/>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73951-A94F-4A90-8AAC-4250D45C6475}"/>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58DA9-5570-49DB-9BC3-0CC17B96D159}"/>
              </a:ext>
            </a:extLst>
          </p:cNvPr>
          <p:cNvSpPr>
            <a:spLocks noGrp="1"/>
          </p:cNvSpPr>
          <p:nvPr>
            <p:ph type="dt" sz="half" idx="10"/>
          </p:nvPr>
        </p:nvSpPr>
        <p:spPr/>
        <p:txBody>
          <a:bodyPr/>
          <a:lstStyle/>
          <a:p>
            <a:fld id="{C3AA2EC7-EE24-4630-A129-C16ED882DF03}" type="datetime1">
              <a:rPr lang="en-US" smtClean="0"/>
              <a:t>12/1/2020</a:t>
            </a:fld>
            <a:endParaRPr lang="en-US"/>
          </a:p>
        </p:txBody>
      </p:sp>
      <p:sp>
        <p:nvSpPr>
          <p:cNvPr id="6" name="Footer Placeholder 5">
            <a:extLst>
              <a:ext uri="{FF2B5EF4-FFF2-40B4-BE49-F238E27FC236}">
                <a16:creationId xmlns:a16="http://schemas.microsoft.com/office/drawing/2014/main" id="{E7C47925-12F8-4DC0-A8B8-6A6D81F9C8E0}"/>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7F36349A-FD4A-4D41-BABF-25CEEFD53C04}"/>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2332556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09F0-EE9E-4D2F-96A6-DEB900E65908}"/>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652133-951B-459E-AF08-35DBF1D5C96B}"/>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16BC7C-75F8-4878-AF8C-14FD3C647A70}"/>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63A37F-4686-4FEF-82F9-B418EFA3C3F8}"/>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EF9B4D-C433-4EFA-A72E-C149E262213E}"/>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B67CE-0EB4-4C41-ACDC-A512AE7E092B}"/>
              </a:ext>
            </a:extLst>
          </p:cNvPr>
          <p:cNvSpPr>
            <a:spLocks noGrp="1"/>
          </p:cNvSpPr>
          <p:nvPr>
            <p:ph type="dt" sz="half" idx="10"/>
          </p:nvPr>
        </p:nvSpPr>
        <p:spPr/>
        <p:txBody>
          <a:bodyPr/>
          <a:lstStyle/>
          <a:p>
            <a:fld id="{5BF04956-8A2C-490F-848C-77DC4F9313C6}" type="datetime1">
              <a:rPr lang="en-US" smtClean="0"/>
              <a:t>12/1/2020</a:t>
            </a:fld>
            <a:endParaRPr lang="en-US"/>
          </a:p>
        </p:txBody>
      </p:sp>
      <p:sp>
        <p:nvSpPr>
          <p:cNvPr id="8" name="Footer Placeholder 7">
            <a:extLst>
              <a:ext uri="{FF2B5EF4-FFF2-40B4-BE49-F238E27FC236}">
                <a16:creationId xmlns:a16="http://schemas.microsoft.com/office/drawing/2014/main" id="{CB23F768-FF4E-45EE-A3D2-2F2235EE90AC}"/>
              </a:ext>
            </a:extLst>
          </p:cNvPr>
          <p:cNvSpPr>
            <a:spLocks noGrp="1"/>
          </p:cNvSpPr>
          <p:nvPr>
            <p:ph type="ftr" sz="quarter" idx="11"/>
          </p:nvPr>
        </p:nvSpPr>
        <p:spPr/>
        <p:txBody>
          <a:bodyPr/>
          <a:lstStyle/>
          <a:p>
            <a:r>
              <a:rPr lang="en-US"/>
              <a:t>Add a footer</a:t>
            </a:r>
            <a:endParaRPr lang="en-US" dirty="0"/>
          </a:p>
        </p:txBody>
      </p:sp>
      <p:sp>
        <p:nvSpPr>
          <p:cNvPr id="9" name="Slide Number Placeholder 8">
            <a:extLst>
              <a:ext uri="{FF2B5EF4-FFF2-40B4-BE49-F238E27FC236}">
                <a16:creationId xmlns:a16="http://schemas.microsoft.com/office/drawing/2014/main" id="{8B74B0B9-ACCF-4AE4-80AA-6E494EC8D5F4}"/>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2937699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5633-913F-4A9E-8C93-30AFA66C88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859C6D-4194-4599-9CEE-561EE248C74D}"/>
              </a:ext>
            </a:extLst>
          </p:cNvPr>
          <p:cNvSpPr>
            <a:spLocks noGrp="1"/>
          </p:cNvSpPr>
          <p:nvPr>
            <p:ph type="dt" sz="half" idx="10"/>
          </p:nvPr>
        </p:nvSpPr>
        <p:spPr/>
        <p:txBody>
          <a:bodyPr/>
          <a:lstStyle/>
          <a:p>
            <a:fld id="{F1E39A02-04D3-46FA-84B6-6B3C486669A4}" type="datetime1">
              <a:rPr lang="en-US" smtClean="0"/>
              <a:t>12/1/2020</a:t>
            </a:fld>
            <a:endParaRPr lang="en-US"/>
          </a:p>
        </p:txBody>
      </p:sp>
      <p:sp>
        <p:nvSpPr>
          <p:cNvPr id="4" name="Footer Placeholder 3">
            <a:extLst>
              <a:ext uri="{FF2B5EF4-FFF2-40B4-BE49-F238E27FC236}">
                <a16:creationId xmlns:a16="http://schemas.microsoft.com/office/drawing/2014/main" id="{64338257-0935-4157-8769-8094CF31D773}"/>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00D49C93-8372-4160-B43E-43E15CC8DD8B}"/>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1034953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5FE7CD-376A-4599-9AA2-9B79F6DFEE94}"/>
              </a:ext>
            </a:extLst>
          </p:cNvPr>
          <p:cNvSpPr>
            <a:spLocks noGrp="1"/>
          </p:cNvSpPr>
          <p:nvPr>
            <p:ph type="dt" sz="half" idx="10"/>
          </p:nvPr>
        </p:nvSpPr>
        <p:spPr/>
        <p:txBody>
          <a:bodyPr/>
          <a:lstStyle/>
          <a:p>
            <a:fld id="{470BC9A9-682B-4DC6-8182-94CE0DB2900E}" type="datetime1">
              <a:rPr lang="en-US" smtClean="0"/>
              <a:t>12/1/2020</a:t>
            </a:fld>
            <a:endParaRPr lang="en-US"/>
          </a:p>
        </p:txBody>
      </p:sp>
      <p:sp>
        <p:nvSpPr>
          <p:cNvPr id="3" name="Footer Placeholder 2">
            <a:extLst>
              <a:ext uri="{FF2B5EF4-FFF2-40B4-BE49-F238E27FC236}">
                <a16:creationId xmlns:a16="http://schemas.microsoft.com/office/drawing/2014/main" id="{9DA9F5EA-6E01-4C30-B7A0-B881B70F27FF}"/>
              </a:ext>
            </a:extLst>
          </p:cNvPr>
          <p:cNvSpPr>
            <a:spLocks noGrp="1"/>
          </p:cNvSpPr>
          <p:nvPr>
            <p:ph type="ftr" sz="quarter" idx="11"/>
          </p:nvPr>
        </p:nvSpPr>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79B47737-6CE7-4F48-BE91-0CB69EDE4161}"/>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4079427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BE69-4B59-405B-B71B-C1ECBB0E032F}"/>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CE3B2EBF-20AC-4A63-B58F-596FF79E9B04}"/>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23127D-CA38-424C-819C-D50798D33C60}"/>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7CF64-F73E-4EAC-BE8D-BBE12406B97A}"/>
              </a:ext>
            </a:extLst>
          </p:cNvPr>
          <p:cNvSpPr>
            <a:spLocks noGrp="1"/>
          </p:cNvSpPr>
          <p:nvPr>
            <p:ph type="dt" sz="half" idx="10"/>
          </p:nvPr>
        </p:nvSpPr>
        <p:spPr/>
        <p:txBody>
          <a:bodyPr/>
          <a:lstStyle/>
          <a:p>
            <a:fld id="{CECF5C2B-13D4-462D-8FF0-A0CB6D7CDDC3}" type="datetime1">
              <a:rPr lang="en-US" smtClean="0"/>
              <a:t>12/1/2020</a:t>
            </a:fld>
            <a:endParaRPr lang="en-US"/>
          </a:p>
        </p:txBody>
      </p:sp>
      <p:sp>
        <p:nvSpPr>
          <p:cNvPr id="6" name="Footer Placeholder 5">
            <a:extLst>
              <a:ext uri="{FF2B5EF4-FFF2-40B4-BE49-F238E27FC236}">
                <a16:creationId xmlns:a16="http://schemas.microsoft.com/office/drawing/2014/main" id="{A816BA04-4C06-4BF1-B942-B91D94E0AFFE}"/>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F39506A1-8214-4DC1-8183-104E3D9F87A8}"/>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3350157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C010-2392-4C19-8374-C1ACE63C06D1}"/>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4072C122-266B-4F08-9786-B06CA465E3A6}"/>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5764EC8C-2837-4DD2-9175-869B9AA22BBC}"/>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AC386-F847-44E0-96D7-EB640B1C5041}"/>
              </a:ext>
            </a:extLst>
          </p:cNvPr>
          <p:cNvSpPr>
            <a:spLocks noGrp="1"/>
          </p:cNvSpPr>
          <p:nvPr>
            <p:ph type="dt" sz="half" idx="10"/>
          </p:nvPr>
        </p:nvSpPr>
        <p:spPr/>
        <p:txBody>
          <a:bodyPr/>
          <a:lstStyle/>
          <a:p>
            <a:fld id="{6C712528-A0A0-436F-BD0D-5511E0823609}" type="datetime1">
              <a:rPr lang="en-US" smtClean="0"/>
              <a:t>12/1/2020</a:t>
            </a:fld>
            <a:endParaRPr lang="en-US"/>
          </a:p>
        </p:txBody>
      </p:sp>
      <p:sp>
        <p:nvSpPr>
          <p:cNvPr id="6" name="Footer Placeholder 5">
            <a:extLst>
              <a:ext uri="{FF2B5EF4-FFF2-40B4-BE49-F238E27FC236}">
                <a16:creationId xmlns:a16="http://schemas.microsoft.com/office/drawing/2014/main" id="{5DE6815E-03C6-4A8D-A493-AA7BFD4522F8}"/>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1013E917-4C16-4E82-AB1D-FFAC89CA2DE1}"/>
              </a:ext>
            </a:extLst>
          </p:cNvPr>
          <p:cNvSpPr>
            <a:spLocks noGrp="1"/>
          </p:cNvSpPr>
          <p:nvPr>
            <p:ph type="sldNum" sz="quarter" idx="12"/>
          </p:nvPr>
        </p:nvSpPr>
        <p:spPr/>
        <p:txBody>
          <a:bodyPr/>
          <a:lstStyle/>
          <a:p>
            <a:fld id="{34C99D79-8A4B-4031-B1E0-AF26F8EDF2BC}" type="slidenum">
              <a:rPr lang="en-US" smtClean="0"/>
              <a:t>‹#›</a:t>
            </a:fld>
            <a:endParaRPr lang="en-US"/>
          </a:p>
        </p:txBody>
      </p:sp>
    </p:spTree>
    <p:extLst>
      <p:ext uri="{BB962C8B-B14F-4D97-AF65-F5344CB8AC3E}">
        <p14:creationId xmlns:p14="http://schemas.microsoft.com/office/powerpoint/2010/main" val="390380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1F546D-767A-4797-9C2A-7BB05D969B1B}"/>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F33213-0BD2-4A96-AFEA-7720206C479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A19BE-CFDF-49DD-A2A6-956046B2F478}"/>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80D918-E486-43E8-B579-307EA0238F46}" type="datetime1">
              <a:rPr lang="en-US" smtClean="0"/>
              <a:t>12/1/2020</a:t>
            </a:fld>
            <a:endParaRPr lang="en-US" dirty="0"/>
          </a:p>
        </p:txBody>
      </p:sp>
      <p:sp>
        <p:nvSpPr>
          <p:cNvPr id="5" name="Footer Placeholder 4">
            <a:extLst>
              <a:ext uri="{FF2B5EF4-FFF2-40B4-BE49-F238E27FC236}">
                <a16:creationId xmlns:a16="http://schemas.microsoft.com/office/drawing/2014/main" id="{B8FC728B-A454-42AC-8408-A90235055AD7}"/>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71EE1F7B-CCD5-4411-BB98-FAC82FDA2CF8}"/>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a:p>
        </p:txBody>
      </p:sp>
    </p:spTree>
    <p:extLst>
      <p:ext uri="{BB962C8B-B14F-4D97-AF65-F5344CB8AC3E}">
        <p14:creationId xmlns:p14="http://schemas.microsoft.com/office/powerpoint/2010/main" val="912321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1F52A-7433-7F48-B2B0-44A98BB2289C}" type="datetimeFigureOut">
              <a:rPr lang="en-US" smtClean="0"/>
              <a:t>12/1/2020</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4B63E-9206-2B46-9915-A0CBF94FAEA2}" type="slidenum">
              <a:rPr lang="en-US" smtClean="0"/>
              <a:t>‹#›</a:t>
            </a:fld>
            <a:endParaRPr lang="en-US"/>
          </a:p>
        </p:txBody>
      </p:sp>
    </p:spTree>
    <p:extLst>
      <p:ext uri="{BB962C8B-B14F-4D97-AF65-F5344CB8AC3E}">
        <p14:creationId xmlns:p14="http://schemas.microsoft.com/office/powerpoint/2010/main" val="5909987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ngimg.com/download/4276"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2" Type="http://schemas.openxmlformats.org/officeDocument/2006/relationships/hyperlink" Target="https://www.oregon.gov/oha/PH/HEALTHYPEOPLEFAMILIES/WIC/Documents/2021-1002-eng.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en/heart-fruit-isolated-healthy-eat-1480779/" TargetMode="External"/><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oregon.gov/oha/PH/HEALTHYPEOPLEFAMILIES/WIC/Documents/2021-food-list-eng.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oregon.gov/oha/PH/HEALTHYPEOPLEFAMILIES/WIC/Pages/foods.asp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oregon.gov/oha/PH/HEALTHYPEOPLEFAMILIES/WIC/Documents/2021-food-list-changes.pdf" TargetMode="External"/><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5F631B-729F-4A5C-9C4C-8C2CCEA4C1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a:off x="20" y="10"/>
            <a:ext cx="8666234" cy="6857990"/>
          </a:xfrm>
          <a:prstGeom prst="rect">
            <a:avLst/>
          </a:prstGeom>
        </p:spPr>
      </p:pic>
      <p:sp>
        <p:nvSpPr>
          <p:cNvPr id="42" name="Rectangle 4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0685" y="0"/>
            <a:ext cx="8478139"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846556" y="1122363"/>
            <a:ext cx="4022312" cy="3204134"/>
          </a:xfrm>
        </p:spPr>
        <p:txBody>
          <a:bodyPr anchor="b">
            <a:normAutofit/>
          </a:bodyPr>
          <a:lstStyle/>
          <a:p>
            <a:pPr algn="l"/>
            <a:r>
              <a:rPr lang="en-US" sz="4800" dirty="0"/>
              <a:t>New Food List</a:t>
            </a:r>
            <a:br>
              <a:rPr lang="en-US" sz="4800" dirty="0"/>
            </a:br>
            <a:r>
              <a:rPr lang="en-US" sz="4800" dirty="0"/>
              <a:t>effective 2/1/2021</a:t>
            </a:r>
          </a:p>
        </p:txBody>
      </p:sp>
      <p:sp>
        <p:nvSpPr>
          <p:cNvPr id="3" name="Subtitle 2"/>
          <p:cNvSpPr>
            <a:spLocks noGrp="1"/>
          </p:cNvSpPr>
          <p:nvPr>
            <p:ph type="subTitle" idx="1"/>
          </p:nvPr>
        </p:nvSpPr>
        <p:spPr>
          <a:xfrm>
            <a:off x="7846556" y="4872922"/>
            <a:ext cx="4022312" cy="1208141"/>
          </a:xfrm>
        </p:spPr>
        <p:txBody>
          <a:bodyPr>
            <a:normAutofit/>
          </a:bodyPr>
          <a:lstStyle/>
          <a:p>
            <a:pPr algn="l"/>
            <a:r>
              <a:rPr lang="en-US" sz="2000" dirty="0"/>
              <a:t> WIC Staff In-service</a:t>
            </a:r>
          </a:p>
        </p:txBody>
      </p:sp>
      <p:sp>
        <p:nvSpPr>
          <p:cNvPr id="44" name="Rectangle 4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284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 name="Rectangle 4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9603" y="4546920"/>
            <a:ext cx="402231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835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29392" y="652147"/>
            <a:ext cx="4083433" cy="4082370"/>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C0E2D0A7-8F9D-48BC-B46A-256A5B572EB1}"/>
              </a:ext>
            </a:extLst>
          </p:cNvPr>
          <p:cNvSpPr>
            <a:spLocks noGrp="1"/>
          </p:cNvSpPr>
          <p:nvPr>
            <p:ph type="title"/>
          </p:nvPr>
        </p:nvSpPr>
        <p:spPr>
          <a:xfrm>
            <a:off x="837981" y="365125"/>
            <a:ext cx="10512861" cy="1325563"/>
          </a:xfrm>
        </p:spPr>
        <p:txBody>
          <a:bodyPr>
            <a:normAutofit/>
          </a:bodyPr>
          <a:lstStyle/>
          <a:p>
            <a:r>
              <a:rPr lang="en-US" dirty="0"/>
              <a:t>Make a plan!</a:t>
            </a:r>
          </a:p>
        </p:txBody>
      </p:sp>
      <p:sp>
        <p:nvSpPr>
          <p:cNvPr id="3" name="Content Placeholder 2">
            <a:extLst>
              <a:ext uri="{FF2B5EF4-FFF2-40B4-BE49-F238E27FC236}">
                <a16:creationId xmlns:a16="http://schemas.microsoft.com/office/drawing/2014/main" id="{2E6A8FF2-1B4C-4C29-8FEB-87A4CD35FDDC}"/>
              </a:ext>
            </a:extLst>
          </p:cNvPr>
          <p:cNvSpPr>
            <a:spLocks noGrp="1"/>
          </p:cNvSpPr>
          <p:nvPr>
            <p:ph idx="1"/>
          </p:nvPr>
        </p:nvSpPr>
        <p:spPr>
          <a:xfrm>
            <a:off x="837981" y="1825625"/>
            <a:ext cx="5391957" cy="4351338"/>
          </a:xfrm>
        </p:spPr>
        <p:txBody>
          <a:bodyPr>
            <a:normAutofit/>
          </a:bodyPr>
          <a:lstStyle/>
          <a:p>
            <a:r>
              <a:rPr lang="en-US" sz="2000" dirty="0"/>
              <a:t>Each agency will need a plan for sharing the new food list with all participants. </a:t>
            </a:r>
          </a:p>
          <a:p>
            <a:r>
              <a:rPr lang="en-US" sz="2000" dirty="0"/>
              <a:t>What plan will work for your agency?</a:t>
            </a: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4227" y="5228027"/>
            <a:ext cx="1106953"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phic 6" descr="Share With Person">
            <a:extLst>
              <a:ext uri="{FF2B5EF4-FFF2-40B4-BE49-F238E27FC236}">
                <a16:creationId xmlns:a16="http://schemas.microsoft.com/office/drawing/2014/main" id="{40FABE3B-BF4C-4476-B170-DA72B6CF03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08110" y="1930920"/>
            <a:ext cx="4220498" cy="4220498"/>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
        <p:nvSpPr>
          <p:cNvPr id="4" name="Slide Number Placeholder 3">
            <a:extLst>
              <a:ext uri="{FF2B5EF4-FFF2-40B4-BE49-F238E27FC236}">
                <a16:creationId xmlns:a16="http://schemas.microsoft.com/office/drawing/2014/main" id="{41F0D130-60D5-4668-A1F2-A0319A1E663D}"/>
              </a:ext>
            </a:extLst>
          </p:cNvPr>
          <p:cNvSpPr>
            <a:spLocks noGrp="1"/>
          </p:cNvSpPr>
          <p:nvPr>
            <p:ph type="sldNum" sz="quarter" idx="12"/>
          </p:nvPr>
        </p:nvSpPr>
        <p:spPr/>
        <p:txBody>
          <a:bodyPr/>
          <a:lstStyle/>
          <a:p>
            <a:fld id="{34C99D79-8A4B-4031-B1E0-AF26F8EDF2BC}" type="slidenum">
              <a:rPr lang="en-US" smtClean="0"/>
              <a:t>10</a:t>
            </a:fld>
            <a:endParaRPr lang="en-US"/>
          </a:p>
        </p:txBody>
      </p:sp>
    </p:spTree>
    <p:extLst>
      <p:ext uri="{BB962C8B-B14F-4D97-AF65-F5344CB8AC3E}">
        <p14:creationId xmlns:p14="http://schemas.microsoft.com/office/powerpoint/2010/main" val="3416007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5057-776B-4E28-80C7-925A7D938DA1}"/>
              </a:ext>
            </a:extLst>
          </p:cNvPr>
          <p:cNvSpPr>
            <a:spLocks noGrp="1"/>
          </p:cNvSpPr>
          <p:nvPr>
            <p:ph type="title"/>
          </p:nvPr>
        </p:nvSpPr>
        <p:spPr>
          <a:xfrm>
            <a:off x="804462" y="723578"/>
            <a:ext cx="3386224" cy="1645501"/>
          </a:xfrm>
        </p:spPr>
        <p:txBody>
          <a:bodyPr>
            <a:normAutofit fontScale="90000"/>
          </a:bodyPr>
          <a:lstStyle/>
          <a:p>
            <a:r>
              <a:rPr lang="en-US" sz="4100" dirty="0"/>
              <a:t>There are a few changes to the format of the new food list:</a:t>
            </a:r>
          </a:p>
        </p:txBody>
      </p:sp>
      <p:sp>
        <p:nvSpPr>
          <p:cNvPr id="3" name="Content Placeholder 2">
            <a:extLst>
              <a:ext uri="{FF2B5EF4-FFF2-40B4-BE49-F238E27FC236}">
                <a16:creationId xmlns:a16="http://schemas.microsoft.com/office/drawing/2014/main" id="{4C2D09AA-04BF-4F38-B28D-5A9C4E174F32}"/>
              </a:ext>
            </a:extLst>
          </p:cNvPr>
          <p:cNvSpPr>
            <a:spLocks noGrp="1"/>
          </p:cNvSpPr>
          <p:nvPr>
            <p:ph idx="1"/>
          </p:nvPr>
        </p:nvSpPr>
        <p:spPr>
          <a:xfrm>
            <a:off x="804462" y="2819400"/>
            <a:ext cx="3386223" cy="3357562"/>
          </a:xfrm>
        </p:spPr>
        <p:txBody>
          <a:bodyPr>
            <a:normAutofit/>
          </a:bodyPr>
          <a:lstStyle/>
          <a:p>
            <a:r>
              <a:rPr lang="en-US" sz="2000" dirty="0"/>
              <a:t>Added a “Using the WICShopper App” feature on page 2.</a:t>
            </a:r>
          </a:p>
          <a:p>
            <a:r>
              <a:rPr lang="en-US" sz="2000" dirty="0"/>
              <a:t>Included sho</a:t>
            </a:r>
            <a:r>
              <a:rPr lang="en-US" sz="1800" dirty="0"/>
              <a:t>pping tips throughout.</a:t>
            </a:r>
          </a:p>
        </p:txBody>
      </p:sp>
      <p:sp>
        <p:nvSpPr>
          <p:cNvPr id="12" name="Rectangle 11">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227" y="0"/>
            <a:ext cx="7651598"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8875" y="321732"/>
            <a:ext cx="4109983"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BD3C6C5-D47C-4DF3-9D3F-4AC8306C5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8158" y="1325272"/>
            <a:ext cx="3774916" cy="1659303"/>
          </a:xfrm>
          <a:prstGeom prst="rect">
            <a:avLst/>
          </a:prstGeom>
        </p:spPr>
      </p:pic>
      <p:sp>
        <p:nvSpPr>
          <p:cNvPr id="16" name="Rectangle 15">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5781" y="321732"/>
            <a:ext cx="276529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62E4C71-DC76-4FAE-A0B2-E301AB9A4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7222" y="1019395"/>
            <a:ext cx="2437868" cy="1627276"/>
          </a:xfrm>
          <a:prstGeom prst="rect">
            <a:avLst/>
          </a:prstGeom>
        </p:spPr>
      </p:pic>
      <p:sp>
        <p:nvSpPr>
          <p:cNvPr id="18" name="Rectangle 17">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8875" y="4155753"/>
            <a:ext cx="4109983"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A2E9D10-F5C7-4B8E-B1C0-0DB2F411C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865" y="4544201"/>
            <a:ext cx="3774916" cy="1613776"/>
          </a:xfrm>
          <a:prstGeom prst="rect">
            <a:avLst/>
          </a:prstGeom>
        </p:spPr>
      </p:pic>
      <p:sp>
        <p:nvSpPr>
          <p:cNvPr id="20" name="Rectangle 19">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5781" y="3509431"/>
            <a:ext cx="276529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64222A0-9322-4511-B263-2B46F4D611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7222" y="4253057"/>
            <a:ext cx="2437868" cy="1548046"/>
          </a:xfrm>
          <a:prstGeom prst="rect">
            <a:avLst/>
          </a:prstGeom>
        </p:spPr>
      </p:pic>
      <p:sp>
        <p:nvSpPr>
          <p:cNvPr id="8" name="TextBox 7">
            <a:extLst>
              <a:ext uri="{FF2B5EF4-FFF2-40B4-BE49-F238E27FC236}">
                <a16:creationId xmlns:a16="http://schemas.microsoft.com/office/drawing/2014/main" id="{BB0AF60E-C2FE-4F14-B23D-0E5E6E5D57E5}"/>
              </a:ext>
            </a:extLst>
          </p:cNvPr>
          <p:cNvSpPr txBox="1"/>
          <p:nvPr/>
        </p:nvSpPr>
        <p:spPr>
          <a:xfrm>
            <a:off x="8023777" y="2982694"/>
            <a:ext cx="1219200"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dirty="0"/>
              <a:t>P.8</a:t>
            </a:r>
          </a:p>
        </p:txBody>
      </p:sp>
      <p:sp>
        <p:nvSpPr>
          <p:cNvPr id="10" name="TextBox 9">
            <a:extLst>
              <a:ext uri="{FF2B5EF4-FFF2-40B4-BE49-F238E27FC236}">
                <a16:creationId xmlns:a16="http://schemas.microsoft.com/office/drawing/2014/main" id="{DEEAA2CA-9CB6-4941-B693-7D9112343D02}"/>
              </a:ext>
            </a:extLst>
          </p:cNvPr>
          <p:cNvSpPr txBox="1"/>
          <p:nvPr/>
        </p:nvSpPr>
        <p:spPr>
          <a:xfrm>
            <a:off x="8086000" y="5764848"/>
            <a:ext cx="661435"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dirty="0"/>
              <a:t>P.2</a:t>
            </a:r>
          </a:p>
        </p:txBody>
      </p:sp>
      <p:sp>
        <p:nvSpPr>
          <p:cNvPr id="11" name="TextBox 10">
            <a:extLst>
              <a:ext uri="{FF2B5EF4-FFF2-40B4-BE49-F238E27FC236}">
                <a16:creationId xmlns:a16="http://schemas.microsoft.com/office/drawing/2014/main" id="{6D3D34FE-B105-4458-AA93-6E8FDEBBFE5F}"/>
              </a:ext>
            </a:extLst>
          </p:cNvPr>
          <p:cNvSpPr txBox="1"/>
          <p:nvPr/>
        </p:nvSpPr>
        <p:spPr>
          <a:xfrm>
            <a:off x="11114531" y="2646671"/>
            <a:ext cx="762000" cy="36829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dirty="0"/>
              <a:t>P.4</a:t>
            </a:r>
          </a:p>
        </p:txBody>
      </p:sp>
      <p:sp>
        <p:nvSpPr>
          <p:cNvPr id="13" name="TextBox 12">
            <a:extLst>
              <a:ext uri="{FF2B5EF4-FFF2-40B4-BE49-F238E27FC236}">
                <a16:creationId xmlns:a16="http://schemas.microsoft.com/office/drawing/2014/main" id="{93D0CE34-6BBF-4B86-9722-6820C9A6A657}"/>
              </a:ext>
            </a:extLst>
          </p:cNvPr>
          <p:cNvSpPr txBox="1"/>
          <p:nvPr/>
        </p:nvSpPr>
        <p:spPr>
          <a:xfrm>
            <a:off x="9290506" y="4211330"/>
            <a:ext cx="1452106" cy="436870"/>
          </a:xfrm>
          <a:prstGeom prst="rect">
            <a:avLst/>
          </a:prstGeom>
          <a:solidFill>
            <a:schemeClr val="tx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92F190E2-E255-497C-B1DB-CBAE1E8C3CC5}"/>
              </a:ext>
            </a:extLst>
          </p:cNvPr>
          <p:cNvSpPr txBox="1"/>
          <p:nvPr/>
        </p:nvSpPr>
        <p:spPr>
          <a:xfrm>
            <a:off x="10971212" y="5867400"/>
            <a:ext cx="762000"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dirty="0"/>
              <a:t>P.10</a:t>
            </a:r>
          </a:p>
        </p:txBody>
      </p:sp>
      <p:sp>
        <p:nvSpPr>
          <p:cNvPr id="9" name="Slide Number Placeholder 8">
            <a:extLst>
              <a:ext uri="{FF2B5EF4-FFF2-40B4-BE49-F238E27FC236}">
                <a16:creationId xmlns:a16="http://schemas.microsoft.com/office/drawing/2014/main" id="{D3B64513-D28C-450D-9320-901E8537C649}"/>
              </a:ext>
            </a:extLst>
          </p:cNvPr>
          <p:cNvSpPr>
            <a:spLocks noGrp="1"/>
          </p:cNvSpPr>
          <p:nvPr>
            <p:ph type="sldNum" sz="quarter" idx="12"/>
          </p:nvPr>
        </p:nvSpPr>
        <p:spPr/>
        <p:txBody>
          <a:bodyPr/>
          <a:lstStyle/>
          <a:p>
            <a:fld id="{34C99D79-8A4B-4031-B1E0-AF26F8EDF2BC}" type="slidenum">
              <a:rPr lang="en-US" smtClean="0"/>
              <a:t>11</a:t>
            </a:fld>
            <a:endParaRPr lang="en-US"/>
          </a:p>
        </p:txBody>
      </p:sp>
    </p:spTree>
    <p:extLst>
      <p:ext uri="{BB962C8B-B14F-4D97-AF65-F5344CB8AC3E}">
        <p14:creationId xmlns:p14="http://schemas.microsoft.com/office/powerpoint/2010/main" val="325805619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3EA3E2-5383-40DC-AEA2-F837CEBDCFF1}"/>
              </a:ext>
            </a:extLst>
          </p:cNvPr>
          <p:cNvSpPr>
            <a:spLocks noGrp="1"/>
          </p:cNvSpPr>
          <p:nvPr>
            <p:ph type="title"/>
          </p:nvPr>
        </p:nvSpPr>
        <p:spPr/>
        <p:txBody>
          <a:bodyPr/>
          <a:lstStyle/>
          <a:p>
            <a:r>
              <a:rPr lang="en-US" dirty="0"/>
              <a:t>Fruits and vegetables – p.4-5</a:t>
            </a:r>
          </a:p>
        </p:txBody>
      </p:sp>
      <p:sp>
        <p:nvSpPr>
          <p:cNvPr id="8" name="Content Placeholder 7">
            <a:extLst>
              <a:ext uri="{FF2B5EF4-FFF2-40B4-BE49-F238E27FC236}">
                <a16:creationId xmlns:a16="http://schemas.microsoft.com/office/drawing/2014/main" id="{3E895269-A1A4-4859-BD54-929D8D98765C}"/>
              </a:ext>
            </a:extLst>
          </p:cNvPr>
          <p:cNvSpPr>
            <a:spLocks noGrp="1"/>
          </p:cNvSpPr>
          <p:nvPr>
            <p:ph idx="1"/>
          </p:nvPr>
        </p:nvSpPr>
        <p:spPr/>
        <p:txBody>
          <a:bodyPr/>
          <a:lstStyle/>
          <a:p>
            <a:r>
              <a:rPr lang="en-US" sz="2000" dirty="0"/>
              <a:t>Added canned fruit and vegetables and clarified the </a:t>
            </a:r>
            <a:r>
              <a:rPr lang="en-US" sz="2000" b="1" dirty="0">
                <a:solidFill>
                  <a:srgbClr val="00B050"/>
                </a:solidFill>
              </a:rPr>
              <a:t>buy</a:t>
            </a:r>
            <a:r>
              <a:rPr lang="en-US" sz="2000" dirty="0"/>
              <a:t> and </a:t>
            </a:r>
            <a:r>
              <a:rPr lang="en-US" sz="2000" b="1" dirty="0">
                <a:solidFill>
                  <a:srgbClr val="C00000"/>
                </a:solidFill>
              </a:rPr>
              <a:t>don’t buy </a:t>
            </a:r>
            <a:r>
              <a:rPr lang="en-US" sz="2000" dirty="0"/>
              <a:t>information.</a:t>
            </a:r>
          </a:p>
          <a:p>
            <a:r>
              <a:rPr lang="en-US" sz="2000" dirty="0"/>
              <a:t>During May and June, 90.5% of WIC fruit and veggie purchases were fresh, 5% frozen, and 4.4% canned.</a:t>
            </a:r>
          </a:p>
          <a:p>
            <a:endParaRPr lang="en-US" dirty="0"/>
          </a:p>
        </p:txBody>
      </p:sp>
      <p:grpSp>
        <p:nvGrpSpPr>
          <p:cNvPr id="12" name="Group 11">
            <a:extLst>
              <a:ext uri="{FF2B5EF4-FFF2-40B4-BE49-F238E27FC236}">
                <a16:creationId xmlns:a16="http://schemas.microsoft.com/office/drawing/2014/main" id="{FB4AD048-4E18-46BF-82D4-CCDEDB4E65E2}"/>
              </a:ext>
            </a:extLst>
          </p:cNvPr>
          <p:cNvGrpSpPr/>
          <p:nvPr/>
        </p:nvGrpSpPr>
        <p:grpSpPr>
          <a:xfrm>
            <a:off x="1065212" y="3810000"/>
            <a:ext cx="9525000" cy="2133600"/>
            <a:chOff x="0" y="0"/>
            <a:chExt cx="9525000" cy="1828811"/>
          </a:xfrm>
        </p:grpSpPr>
        <p:sp>
          <p:nvSpPr>
            <p:cNvPr id="13" name="Rectangle: Rounded Corners 12">
              <a:extLst>
                <a:ext uri="{FF2B5EF4-FFF2-40B4-BE49-F238E27FC236}">
                  <a16:creationId xmlns:a16="http://schemas.microsoft.com/office/drawing/2014/main" id="{93BE1E07-8533-41C8-A967-128B34F4B3E1}"/>
                </a:ext>
              </a:extLst>
            </p:cNvPr>
            <p:cNvSpPr/>
            <p:nvPr/>
          </p:nvSpPr>
          <p:spPr>
            <a:xfrm>
              <a:off x="0" y="0"/>
              <a:ext cx="9525000" cy="1828811"/>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88951FB1-80E6-42EF-A5E9-C10A4D2F1CE7}"/>
                </a:ext>
              </a:extLst>
            </p:cNvPr>
            <p:cNvSpPr txBox="1"/>
            <p:nvPr/>
          </p:nvSpPr>
          <p:spPr>
            <a:xfrm>
              <a:off x="2446725" y="0"/>
              <a:ext cx="7078274" cy="18288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Nutrition-focused counseling tip</a:t>
              </a:r>
            </a:p>
            <a:p>
              <a:pPr marL="228600" lvl="1" indent="-228600" algn="l" defTabSz="1022350">
                <a:lnSpc>
                  <a:spcPct val="90000"/>
                </a:lnSpc>
                <a:spcBef>
                  <a:spcPct val="0"/>
                </a:spcBef>
                <a:spcAft>
                  <a:spcPct val="15000"/>
                </a:spcAft>
                <a:buChar char="•"/>
              </a:pPr>
              <a:r>
                <a:rPr lang="en-US" sz="2000" kern="1200" dirty="0"/>
                <a:t>Canned fruit and veggies may be a good option for families to use all their </a:t>
              </a:r>
              <a:r>
                <a:rPr lang="en-US" sz="2000" dirty="0"/>
                <a:t>fruit and veggie benefit</a:t>
              </a:r>
              <a:r>
                <a:rPr lang="en-US" sz="2000" kern="1200" dirty="0"/>
                <a:t> and is a great way to stock their pantry for when they run out of fresh.</a:t>
              </a:r>
            </a:p>
          </p:txBody>
        </p:sp>
      </p:grpSp>
      <p:pic>
        <p:nvPicPr>
          <p:cNvPr id="15" name="Picture 14">
            <a:extLst>
              <a:ext uri="{FF2B5EF4-FFF2-40B4-BE49-F238E27FC236}">
                <a16:creationId xmlns:a16="http://schemas.microsoft.com/office/drawing/2014/main" id="{9DE3EF3E-42FE-4BA2-BB57-2D8774D28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688" y="4118544"/>
            <a:ext cx="891617" cy="1516511"/>
          </a:xfrm>
          <a:prstGeom prst="rect">
            <a:avLst/>
          </a:prstGeom>
        </p:spPr>
      </p:pic>
      <p:sp>
        <p:nvSpPr>
          <p:cNvPr id="2" name="Slide Number Placeholder 1">
            <a:extLst>
              <a:ext uri="{FF2B5EF4-FFF2-40B4-BE49-F238E27FC236}">
                <a16:creationId xmlns:a16="http://schemas.microsoft.com/office/drawing/2014/main" id="{AE93B2F4-D5FB-49B0-AA86-293FAE0D3E64}"/>
              </a:ext>
            </a:extLst>
          </p:cNvPr>
          <p:cNvSpPr>
            <a:spLocks noGrp="1"/>
          </p:cNvSpPr>
          <p:nvPr>
            <p:ph type="sldNum" sz="quarter" idx="12"/>
          </p:nvPr>
        </p:nvSpPr>
        <p:spPr/>
        <p:txBody>
          <a:bodyPr/>
          <a:lstStyle/>
          <a:p>
            <a:fld id="{34C99D79-8A4B-4031-B1E0-AF26F8EDF2BC}" type="slidenum">
              <a:rPr lang="en-US" smtClean="0"/>
              <a:t>12</a:t>
            </a:fld>
            <a:endParaRPr lang="en-US"/>
          </a:p>
        </p:txBody>
      </p:sp>
    </p:spTree>
    <p:extLst>
      <p:ext uri="{BB962C8B-B14F-4D97-AF65-F5344CB8AC3E}">
        <p14:creationId xmlns:p14="http://schemas.microsoft.com/office/powerpoint/2010/main" val="1823074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037E-4515-486A-B646-B451A08BDF8F}"/>
              </a:ext>
            </a:extLst>
          </p:cNvPr>
          <p:cNvSpPr>
            <a:spLocks noGrp="1"/>
          </p:cNvSpPr>
          <p:nvPr>
            <p:ph type="title"/>
          </p:nvPr>
        </p:nvSpPr>
        <p:spPr>
          <a:xfrm>
            <a:off x="1218882" y="152400"/>
            <a:ext cx="9980929" cy="1295400"/>
          </a:xfrm>
        </p:spPr>
        <p:txBody>
          <a:bodyPr/>
          <a:lstStyle/>
          <a:p>
            <a:r>
              <a:rPr lang="en-US" dirty="0"/>
              <a:t>Whole grains – p. 6-9</a:t>
            </a:r>
          </a:p>
        </p:txBody>
      </p:sp>
      <p:sp>
        <p:nvSpPr>
          <p:cNvPr id="4" name="TextBox 3">
            <a:extLst>
              <a:ext uri="{FF2B5EF4-FFF2-40B4-BE49-F238E27FC236}">
                <a16:creationId xmlns:a16="http://schemas.microsoft.com/office/drawing/2014/main" id="{0D906F6E-2BEC-40BC-A04A-7D0E056579A6}"/>
              </a:ext>
            </a:extLst>
          </p:cNvPr>
          <p:cNvSpPr txBox="1"/>
          <p:nvPr/>
        </p:nvSpPr>
        <p:spPr>
          <a:xfrm>
            <a:off x="1218882" y="1600200"/>
            <a:ext cx="10363200" cy="1015663"/>
          </a:xfrm>
          <a:prstGeom prst="rect">
            <a:avLst/>
          </a:prstGeom>
          <a:noFill/>
        </p:spPr>
        <p:txBody>
          <a:bodyPr wrap="square" rtlCol="0">
            <a:spAutoFit/>
          </a:bodyPr>
          <a:lstStyle/>
          <a:p>
            <a:pPr marL="457200" indent="-457200">
              <a:buFont typeface="Arial" panose="020B0604020202020204" pitchFamily="34" charset="0"/>
              <a:buChar char="•"/>
            </a:pPr>
            <a:r>
              <a:rPr lang="en-US" sz="2000" dirty="0"/>
              <a:t>We must now list a range for 100% Whole Wheat bread package sizes, so the food list will now say “16-32 oz.”</a:t>
            </a:r>
          </a:p>
          <a:p>
            <a:pPr marL="457200" indent="-457200">
              <a:buFont typeface="Arial" panose="020B0604020202020204" pitchFamily="34" charset="0"/>
              <a:buChar char="•"/>
            </a:pPr>
            <a:r>
              <a:rPr lang="en-US" sz="2000" dirty="0"/>
              <a:t>Whole wheat tortilla brands updated.</a:t>
            </a:r>
          </a:p>
        </p:txBody>
      </p:sp>
      <p:graphicFrame>
        <p:nvGraphicFramePr>
          <p:cNvPr id="3" name="Diagram 2">
            <a:extLst>
              <a:ext uri="{FF2B5EF4-FFF2-40B4-BE49-F238E27FC236}">
                <a16:creationId xmlns:a16="http://schemas.microsoft.com/office/drawing/2014/main" id="{D8B1450E-A3DD-4D14-91FB-13592B53E2D8}"/>
              </a:ext>
            </a:extLst>
          </p:cNvPr>
          <p:cNvGraphicFramePr/>
          <p:nvPr>
            <p:extLst>
              <p:ext uri="{D42A27DB-BD31-4B8C-83A1-F6EECF244321}">
                <p14:modId xmlns:p14="http://schemas.microsoft.com/office/powerpoint/2010/main" val="309290093"/>
              </p:ext>
            </p:extLst>
          </p:nvPr>
        </p:nvGraphicFramePr>
        <p:xfrm>
          <a:off x="1446211" y="3657600"/>
          <a:ext cx="9753599"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3F46ECC8-3D6B-4BF2-B1A2-B80095E14FEF}"/>
              </a:ext>
            </a:extLst>
          </p:cNvPr>
          <p:cNvSpPr>
            <a:spLocks noGrp="1"/>
          </p:cNvSpPr>
          <p:nvPr>
            <p:ph type="sldNum" sz="quarter" idx="12"/>
          </p:nvPr>
        </p:nvSpPr>
        <p:spPr/>
        <p:txBody>
          <a:bodyPr/>
          <a:lstStyle/>
          <a:p>
            <a:fld id="{34C99D79-8A4B-4031-B1E0-AF26F8EDF2BC}" type="slidenum">
              <a:rPr lang="en-US" smtClean="0"/>
              <a:t>13</a:t>
            </a:fld>
            <a:endParaRPr lang="en-US"/>
          </a:p>
        </p:txBody>
      </p:sp>
    </p:spTree>
    <p:extLst>
      <p:ext uri="{BB962C8B-B14F-4D97-AF65-F5344CB8AC3E}">
        <p14:creationId xmlns:p14="http://schemas.microsoft.com/office/powerpoint/2010/main" val="2088747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D266-07C4-4DCA-B6E4-02698F1B3CB3}"/>
              </a:ext>
            </a:extLst>
          </p:cNvPr>
          <p:cNvSpPr>
            <a:spLocks noGrp="1"/>
          </p:cNvSpPr>
          <p:nvPr>
            <p:ph type="title"/>
          </p:nvPr>
        </p:nvSpPr>
        <p:spPr/>
        <p:txBody>
          <a:bodyPr/>
          <a:lstStyle/>
          <a:p>
            <a:r>
              <a:rPr lang="en-US" dirty="0"/>
              <a:t>Soy Beverage – p. 12</a:t>
            </a:r>
            <a:endParaRPr lang="en-US" dirty="0">
              <a:highlight>
                <a:srgbClr val="FFFF00"/>
              </a:highlight>
            </a:endParaRPr>
          </a:p>
        </p:txBody>
      </p:sp>
      <p:sp>
        <p:nvSpPr>
          <p:cNvPr id="5" name="Content Placeholder 4">
            <a:extLst>
              <a:ext uri="{FF2B5EF4-FFF2-40B4-BE49-F238E27FC236}">
                <a16:creationId xmlns:a16="http://schemas.microsoft.com/office/drawing/2014/main" id="{37D70268-A62B-4A82-8994-5127D8D08D31}"/>
              </a:ext>
            </a:extLst>
          </p:cNvPr>
          <p:cNvSpPr>
            <a:spLocks noGrp="1"/>
          </p:cNvSpPr>
          <p:nvPr>
            <p:ph idx="1"/>
          </p:nvPr>
        </p:nvSpPr>
        <p:spPr>
          <a:xfrm>
            <a:off x="760412" y="1660638"/>
            <a:ext cx="10512862" cy="4572000"/>
          </a:xfrm>
        </p:spPr>
        <p:txBody>
          <a:bodyPr>
            <a:normAutofit/>
          </a:bodyPr>
          <a:lstStyle/>
          <a:p>
            <a:r>
              <a:rPr lang="en-US" sz="2000" dirty="0"/>
              <a:t>Added 32 oz. shelf stable Silk</a:t>
            </a:r>
          </a:p>
          <a:p>
            <a:r>
              <a:rPr lang="en-US" sz="2000" dirty="0"/>
              <a:t>Labeled which soy beverages are refrigerated and which are found on the store shelf.</a:t>
            </a:r>
          </a:p>
          <a:p>
            <a:pPr lvl="1"/>
            <a:r>
              <a:rPr lang="en-US" sz="2000" dirty="0"/>
              <a:t>When would using soy beverages found on the store shelf (also known as shelf stable or aseptic) be helpful? </a:t>
            </a:r>
          </a:p>
        </p:txBody>
      </p:sp>
      <p:grpSp>
        <p:nvGrpSpPr>
          <p:cNvPr id="6" name="Group 5">
            <a:extLst>
              <a:ext uri="{FF2B5EF4-FFF2-40B4-BE49-F238E27FC236}">
                <a16:creationId xmlns:a16="http://schemas.microsoft.com/office/drawing/2014/main" id="{67573B1F-BBA8-4BE7-9F5D-53D0929CACFB}"/>
              </a:ext>
            </a:extLst>
          </p:cNvPr>
          <p:cNvGrpSpPr/>
          <p:nvPr/>
        </p:nvGrpSpPr>
        <p:grpSpPr>
          <a:xfrm>
            <a:off x="1065212" y="4403827"/>
            <a:ext cx="9525000" cy="1828811"/>
            <a:chOff x="0" y="0"/>
            <a:chExt cx="9525000" cy="1828811"/>
          </a:xfrm>
        </p:grpSpPr>
        <p:sp>
          <p:nvSpPr>
            <p:cNvPr id="7" name="Rectangle: Rounded Corners 6">
              <a:extLst>
                <a:ext uri="{FF2B5EF4-FFF2-40B4-BE49-F238E27FC236}">
                  <a16:creationId xmlns:a16="http://schemas.microsoft.com/office/drawing/2014/main" id="{69B5F0B0-DCFF-4731-9006-BF96D0136072}"/>
                </a:ext>
              </a:extLst>
            </p:cNvPr>
            <p:cNvSpPr/>
            <p:nvPr/>
          </p:nvSpPr>
          <p:spPr>
            <a:xfrm>
              <a:off x="0" y="0"/>
              <a:ext cx="9525000" cy="1828811"/>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E6671335-16D0-471F-9919-03BB59A3149F}"/>
                </a:ext>
              </a:extLst>
            </p:cNvPr>
            <p:cNvSpPr txBox="1"/>
            <p:nvPr/>
          </p:nvSpPr>
          <p:spPr>
            <a:xfrm>
              <a:off x="2446725" y="0"/>
              <a:ext cx="7078274" cy="18288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2800" kern="1200" dirty="0"/>
                <a:t>Nutrition-focused counseling tip</a:t>
              </a:r>
            </a:p>
            <a:p>
              <a:pPr marL="228600" lvl="1" indent="-228600" algn="l" defTabSz="1022350">
                <a:lnSpc>
                  <a:spcPct val="90000"/>
                </a:lnSpc>
                <a:spcBef>
                  <a:spcPct val="0"/>
                </a:spcBef>
                <a:spcAft>
                  <a:spcPct val="15000"/>
                </a:spcAft>
                <a:buChar char="•"/>
              </a:pPr>
              <a:r>
                <a:rPr lang="en-US" sz="2000" kern="1200" dirty="0"/>
                <a:t>Some participants have asked about unsweetened soy beverage. At this point none meet WIC nutrition criteria. Soy beverage must provide the same major nutrient content as cows milk to qualify. How would you handle this request?</a:t>
              </a:r>
              <a:endParaRPr lang="en-US" sz="2300" kern="1200" dirty="0"/>
            </a:p>
          </p:txBody>
        </p:sp>
      </p:grpSp>
      <p:pic>
        <p:nvPicPr>
          <p:cNvPr id="3" name="Picture 2">
            <a:extLst>
              <a:ext uri="{FF2B5EF4-FFF2-40B4-BE49-F238E27FC236}">
                <a16:creationId xmlns:a16="http://schemas.microsoft.com/office/drawing/2014/main" id="{713708AE-FA86-42A1-9F83-27555E533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520" y="4530555"/>
            <a:ext cx="800432" cy="1575353"/>
          </a:xfrm>
          <a:prstGeom prst="rect">
            <a:avLst/>
          </a:prstGeom>
        </p:spPr>
      </p:pic>
      <p:sp>
        <p:nvSpPr>
          <p:cNvPr id="4" name="Slide Number Placeholder 3">
            <a:extLst>
              <a:ext uri="{FF2B5EF4-FFF2-40B4-BE49-F238E27FC236}">
                <a16:creationId xmlns:a16="http://schemas.microsoft.com/office/drawing/2014/main" id="{979D3F14-4135-4BDF-8AC2-A27D7378B005}"/>
              </a:ext>
            </a:extLst>
          </p:cNvPr>
          <p:cNvSpPr>
            <a:spLocks noGrp="1"/>
          </p:cNvSpPr>
          <p:nvPr>
            <p:ph type="sldNum" sz="quarter" idx="12"/>
          </p:nvPr>
        </p:nvSpPr>
        <p:spPr/>
        <p:txBody>
          <a:bodyPr/>
          <a:lstStyle/>
          <a:p>
            <a:fld id="{34C99D79-8A4B-4031-B1E0-AF26F8EDF2BC}" type="slidenum">
              <a:rPr lang="en-US" smtClean="0"/>
              <a:t>14</a:t>
            </a:fld>
            <a:endParaRPr lang="en-US"/>
          </a:p>
        </p:txBody>
      </p:sp>
    </p:spTree>
    <p:extLst>
      <p:ext uri="{BB962C8B-B14F-4D97-AF65-F5344CB8AC3E}">
        <p14:creationId xmlns:p14="http://schemas.microsoft.com/office/powerpoint/2010/main" val="3063217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3B16-D60C-4CE0-8C25-B5F254D51E98}"/>
              </a:ext>
            </a:extLst>
          </p:cNvPr>
          <p:cNvSpPr>
            <a:spLocks noGrp="1"/>
          </p:cNvSpPr>
          <p:nvPr>
            <p:ph type="title"/>
          </p:nvPr>
        </p:nvSpPr>
        <p:spPr>
          <a:xfrm>
            <a:off x="841028" y="640263"/>
            <a:ext cx="3659374" cy="1344975"/>
          </a:xfrm>
        </p:spPr>
        <p:txBody>
          <a:bodyPr>
            <a:normAutofit/>
          </a:bodyPr>
          <a:lstStyle/>
          <a:p>
            <a:r>
              <a:rPr lang="en-US" sz="4000" dirty="0"/>
              <a:t>Goat Milk – p. 13</a:t>
            </a:r>
            <a:r>
              <a:rPr lang="en-US" sz="4000" dirty="0">
                <a:highlight>
                  <a:srgbClr val="FFFF00"/>
                </a:highlight>
              </a:rPr>
              <a:t> </a:t>
            </a:r>
            <a:endParaRPr lang="en-US" sz="4000" dirty="0"/>
          </a:p>
        </p:txBody>
      </p:sp>
      <p:sp>
        <p:nvSpPr>
          <p:cNvPr id="3" name="Content Placeholder 2">
            <a:extLst>
              <a:ext uri="{FF2B5EF4-FFF2-40B4-BE49-F238E27FC236}">
                <a16:creationId xmlns:a16="http://schemas.microsoft.com/office/drawing/2014/main" id="{24B81491-8562-4199-8217-9D94C6E738B2}"/>
              </a:ext>
            </a:extLst>
          </p:cNvPr>
          <p:cNvSpPr>
            <a:spLocks noGrp="1"/>
          </p:cNvSpPr>
          <p:nvPr>
            <p:ph idx="1"/>
          </p:nvPr>
        </p:nvSpPr>
        <p:spPr>
          <a:xfrm>
            <a:off x="841028" y="2121762"/>
            <a:ext cx="3957984" cy="4092771"/>
          </a:xfrm>
        </p:spPr>
        <p:txBody>
          <a:bodyPr>
            <a:normAutofit/>
          </a:bodyPr>
          <a:lstStyle/>
          <a:p>
            <a:r>
              <a:rPr lang="en-US" sz="2000" dirty="0"/>
              <a:t>Powdered nonfat goat milk was removed in October because it was no longer available in Oregon. Liquid </a:t>
            </a:r>
            <a:r>
              <a:rPr lang="en-US" sz="2000" dirty="0" err="1"/>
              <a:t>lowfat</a:t>
            </a:r>
            <a:r>
              <a:rPr lang="en-US" sz="2000" dirty="0"/>
              <a:t> goat milk is the only alternative.</a:t>
            </a:r>
          </a:p>
          <a:p>
            <a:r>
              <a:rPr lang="en-US" sz="2000" b="1" dirty="0">
                <a:solidFill>
                  <a:srgbClr val="7030A0"/>
                </a:solidFill>
              </a:rPr>
              <a:t>NEW!</a:t>
            </a:r>
            <a:r>
              <a:rPr lang="en-US" sz="2000" dirty="0"/>
              <a:t> Powdered whole goat milk also comes in pouches</a:t>
            </a:r>
            <a:r>
              <a:rPr lang="en-US" sz="2400" dirty="0"/>
              <a:t>. </a:t>
            </a:r>
          </a:p>
          <a:p>
            <a:endParaRPr lang="en-US" sz="1800" dirty="0"/>
          </a:p>
        </p:txBody>
      </p:sp>
      <p:sp>
        <p:nvSpPr>
          <p:cNvPr id="9" name="Rectangle 8">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44092" y="480060"/>
            <a:ext cx="6591107"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A297AFC-8FCF-413D-B770-CAC6B02585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772"/>
          <a:stretch/>
        </p:blipFill>
        <p:spPr>
          <a:xfrm>
            <a:off x="4957804" y="495300"/>
            <a:ext cx="6563682" cy="5705856"/>
          </a:xfrm>
          <a:prstGeom prst="rect">
            <a:avLst/>
          </a:prstGeom>
        </p:spPr>
      </p:pic>
      <p:sp>
        <p:nvSpPr>
          <p:cNvPr id="5" name="Slide Number Placeholder 4">
            <a:extLst>
              <a:ext uri="{FF2B5EF4-FFF2-40B4-BE49-F238E27FC236}">
                <a16:creationId xmlns:a16="http://schemas.microsoft.com/office/drawing/2014/main" id="{61288415-F4DE-487D-B4E4-0C4F355D486D}"/>
              </a:ext>
            </a:extLst>
          </p:cNvPr>
          <p:cNvSpPr>
            <a:spLocks noGrp="1"/>
          </p:cNvSpPr>
          <p:nvPr>
            <p:ph type="sldNum" sz="quarter" idx="12"/>
          </p:nvPr>
        </p:nvSpPr>
        <p:spPr/>
        <p:txBody>
          <a:bodyPr/>
          <a:lstStyle/>
          <a:p>
            <a:fld id="{34C99D79-8A4B-4031-B1E0-AF26F8EDF2BC}" type="slidenum">
              <a:rPr lang="en-US" smtClean="0"/>
              <a:t>15</a:t>
            </a:fld>
            <a:endParaRPr lang="en-US"/>
          </a:p>
        </p:txBody>
      </p:sp>
    </p:spTree>
    <p:extLst>
      <p:ext uri="{BB962C8B-B14F-4D97-AF65-F5344CB8AC3E}">
        <p14:creationId xmlns:p14="http://schemas.microsoft.com/office/powerpoint/2010/main" val="3083398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0">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603" y="635715"/>
            <a:ext cx="11139292" cy="2482136"/>
            <a:chOff x="409710" y="635715"/>
            <a:chExt cx="11142208" cy="2482136"/>
          </a:xfrm>
        </p:grpSpPr>
        <p:sp>
          <p:nvSpPr>
            <p:cNvPr id="12"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4E2C6DCB-6B09-46B7-A599-0064C5DB9FE2}"/>
              </a:ext>
            </a:extLst>
          </p:cNvPr>
          <p:cNvSpPr>
            <a:spLocks noGrp="1"/>
          </p:cNvSpPr>
          <p:nvPr>
            <p:ph type="title"/>
          </p:nvPr>
        </p:nvSpPr>
        <p:spPr>
          <a:xfrm>
            <a:off x="1047007" y="759805"/>
            <a:ext cx="10303836" cy="1325563"/>
          </a:xfrm>
        </p:spPr>
        <p:txBody>
          <a:bodyPr>
            <a:normAutofit/>
          </a:bodyPr>
          <a:lstStyle/>
          <a:p>
            <a:r>
              <a:rPr lang="en-US" sz="4000">
                <a:solidFill>
                  <a:srgbClr val="FFFFFF"/>
                </a:solidFill>
              </a:rPr>
              <a:t>Meyenberg Lowfat Goat Milk – 32 oz.</a:t>
            </a:r>
          </a:p>
        </p:txBody>
      </p:sp>
      <p:sp>
        <p:nvSpPr>
          <p:cNvPr id="3" name="Content Placeholder 2">
            <a:extLst>
              <a:ext uri="{FF2B5EF4-FFF2-40B4-BE49-F238E27FC236}">
                <a16:creationId xmlns:a16="http://schemas.microsoft.com/office/drawing/2014/main" id="{1A5AFEC4-0DDF-4132-8A99-7EE3C4E43FDD}"/>
              </a:ext>
            </a:extLst>
          </p:cNvPr>
          <p:cNvSpPr>
            <a:spLocks noGrp="1"/>
          </p:cNvSpPr>
          <p:nvPr>
            <p:ph idx="1"/>
          </p:nvPr>
        </p:nvSpPr>
        <p:spPr>
          <a:xfrm>
            <a:off x="1424532" y="2494450"/>
            <a:ext cx="4052490" cy="3563159"/>
          </a:xfrm>
        </p:spPr>
        <p:txBody>
          <a:bodyPr>
            <a:normAutofit/>
          </a:bodyPr>
          <a:lstStyle/>
          <a:p>
            <a:r>
              <a:rPr lang="en-US" sz="2000" dirty="0"/>
              <a:t>Since the nonfat powder is no longer available in Oregon, this table shows where the </a:t>
            </a:r>
            <a:r>
              <a:rPr lang="en-US" sz="2000" dirty="0" err="1"/>
              <a:t>lowfat</a:t>
            </a:r>
            <a:r>
              <a:rPr lang="en-US" sz="2000" dirty="0"/>
              <a:t> liquid quarts of goat milk was redeemed in November 2020.    </a:t>
            </a:r>
          </a:p>
          <a:p>
            <a:pPr lvl="1"/>
            <a:r>
              <a:rPr lang="en-US" sz="2000" dirty="0"/>
              <a:t>Purchased in 21 counties </a:t>
            </a:r>
          </a:p>
          <a:p>
            <a:pPr lvl="1"/>
            <a:r>
              <a:rPr lang="en-US" sz="2000" dirty="0"/>
              <a:t>Most purchases at a Fred Meyer store </a:t>
            </a:r>
          </a:p>
          <a:p>
            <a:pPr lvl="1"/>
            <a:endParaRPr lang="en-US" sz="2200" dirty="0"/>
          </a:p>
        </p:txBody>
      </p:sp>
      <p:graphicFrame>
        <p:nvGraphicFramePr>
          <p:cNvPr id="4" name="Table 3">
            <a:extLst>
              <a:ext uri="{FF2B5EF4-FFF2-40B4-BE49-F238E27FC236}">
                <a16:creationId xmlns:a16="http://schemas.microsoft.com/office/drawing/2014/main" id="{C8927CAD-DBB3-412E-9813-3FEF32F72DF5}"/>
              </a:ext>
            </a:extLst>
          </p:cNvPr>
          <p:cNvGraphicFramePr>
            <a:graphicFrameLocks noGrp="1"/>
          </p:cNvGraphicFramePr>
          <p:nvPr>
            <p:extLst>
              <p:ext uri="{D42A27DB-BD31-4B8C-83A1-F6EECF244321}">
                <p14:modId xmlns:p14="http://schemas.microsoft.com/office/powerpoint/2010/main" val="2193016469"/>
              </p:ext>
            </p:extLst>
          </p:nvPr>
        </p:nvGraphicFramePr>
        <p:xfrm>
          <a:off x="6097303" y="2602903"/>
          <a:ext cx="4801155" cy="3342320"/>
        </p:xfrm>
        <a:graphic>
          <a:graphicData uri="http://schemas.openxmlformats.org/drawingml/2006/table">
            <a:tbl>
              <a:tblPr firstRow="1" firstCol="1" bandRow="1">
                <a:tableStyleId>{5C22544A-7EE6-4342-B048-85BDC9FD1C3A}</a:tableStyleId>
              </a:tblPr>
              <a:tblGrid>
                <a:gridCol w="1868448">
                  <a:extLst>
                    <a:ext uri="{9D8B030D-6E8A-4147-A177-3AD203B41FA5}">
                      <a16:colId xmlns:a16="http://schemas.microsoft.com/office/drawing/2014/main" val="2880992681"/>
                    </a:ext>
                  </a:extLst>
                </a:gridCol>
                <a:gridCol w="2932707">
                  <a:extLst>
                    <a:ext uri="{9D8B030D-6E8A-4147-A177-3AD203B41FA5}">
                      <a16:colId xmlns:a16="http://schemas.microsoft.com/office/drawing/2014/main" val="3365417878"/>
                    </a:ext>
                  </a:extLst>
                </a:gridCol>
              </a:tblGrid>
              <a:tr h="233172">
                <a:tc>
                  <a:txBody>
                    <a:bodyPr/>
                    <a:lstStyle/>
                    <a:p>
                      <a:pPr marL="0" marR="0">
                        <a:lnSpc>
                          <a:spcPct val="107000"/>
                        </a:lnSpc>
                        <a:spcBef>
                          <a:spcPts val="0"/>
                        </a:spcBef>
                        <a:spcAft>
                          <a:spcPts val="0"/>
                        </a:spcAft>
                      </a:pPr>
                      <a:r>
                        <a:rPr lang="en-US" sz="1200">
                          <a:effectLst/>
                        </a:rPr>
                        <a:t>Store (# where sold)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tc>
                  <a:txBody>
                    <a:bodyPr/>
                    <a:lstStyle/>
                    <a:p>
                      <a:pPr marL="0" marR="0">
                        <a:lnSpc>
                          <a:spcPct val="107000"/>
                        </a:lnSpc>
                        <a:spcBef>
                          <a:spcPts val="0"/>
                        </a:spcBef>
                        <a:spcAft>
                          <a:spcPts val="0"/>
                        </a:spcAft>
                      </a:pPr>
                      <a:r>
                        <a:rPr lang="en-US" sz="1200">
                          <a:effectLst/>
                        </a:rPr>
                        <a:t>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extLst>
                  <a:ext uri="{0D108BD9-81ED-4DB2-BD59-A6C34878D82A}">
                    <a16:rowId xmlns:a16="http://schemas.microsoft.com/office/drawing/2014/main" val="2303908448"/>
                  </a:ext>
                </a:extLst>
              </a:tr>
              <a:tr h="1041652">
                <a:tc>
                  <a:txBody>
                    <a:bodyPr/>
                    <a:lstStyle/>
                    <a:p>
                      <a:pPr marL="0" marR="0">
                        <a:lnSpc>
                          <a:spcPct val="107000"/>
                        </a:lnSpc>
                        <a:spcBef>
                          <a:spcPts val="0"/>
                        </a:spcBef>
                        <a:spcAft>
                          <a:spcPts val="0"/>
                        </a:spcAft>
                      </a:pPr>
                      <a:r>
                        <a:rPr lang="en-US" sz="1200">
                          <a:effectLst/>
                        </a:rPr>
                        <a:t>Fred Meyer (42 stores)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tc>
                  <a:txBody>
                    <a:bodyPr/>
                    <a:lstStyle/>
                    <a:p>
                      <a:pPr marL="0" marR="0">
                        <a:lnSpc>
                          <a:spcPct val="107000"/>
                        </a:lnSpc>
                        <a:spcBef>
                          <a:spcPts val="0"/>
                        </a:spcBef>
                        <a:spcAft>
                          <a:spcPts val="0"/>
                        </a:spcAft>
                      </a:pPr>
                      <a:r>
                        <a:rPr lang="en-US" sz="1200">
                          <a:effectLst/>
                        </a:rPr>
                        <a:t>Benton, Clackamas, Clatsop, Columbia, Coos, Deschutes, Jackson, Josephine, Klamath, Lane, Lincoln, Linn, Marion, Multnomah, Polk, Wasco, Washington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extLst>
                  <a:ext uri="{0D108BD9-81ED-4DB2-BD59-A6C34878D82A}">
                    <a16:rowId xmlns:a16="http://schemas.microsoft.com/office/drawing/2014/main" val="3234670582"/>
                  </a:ext>
                </a:extLst>
              </a:tr>
              <a:tr h="233172">
                <a:tc>
                  <a:txBody>
                    <a:bodyPr/>
                    <a:lstStyle/>
                    <a:p>
                      <a:pPr marL="0" marR="0">
                        <a:lnSpc>
                          <a:spcPct val="107000"/>
                        </a:lnSpc>
                        <a:spcBef>
                          <a:spcPts val="0"/>
                        </a:spcBef>
                        <a:spcAft>
                          <a:spcPts val="0"/>
                        </a:spcAft>
                      </a:pPr>
                      <a:r>
                        <a:rPr lang="en-US" sz="1200">
                          <a:effectLst/>
                        </a:rPr>
                        <a:t>Rays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tc>
                  <a:txBody>
                    <a:bodyPr/>
                    <a:lstStyle/>
                    <a:p>
                      <a:pPr marL="0" marR="0">
                        <a:lnSpc>
                          <a:spcPct val="107000"/>
                        </a:lnSpc>
                        <a:spcBef>
                          <a:spcPts val="0"/>
                        </a:spcBef>
                        <a:spcAft>
                          <a:spcPts val="0"/>
                        </a:spcAft>
                      </a:pPr>
                      <a:r>
                        <a:rPr lang="en-US" sz="1200">
                          <a:effectLst/>
                        </a:rPr>
                        <a:t>Deschutes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extLst>
                  <a:ext uri="{0D108BD9-81ED-4DB2-BD59-A6C34878D82A}">
                    <a16:rowId xmlns:a16="http://schemas.microsoft.com/office/drawing/2014/main" val="435344251"/>
                  </a:ext>
                </a:extLst>
              </a:tr>
              <a:tr h="435292">
                <a:tc>
                  <a:txBody>
                    <a:bodyPr/>
                    <a:lstStyle/>
                    <a:p>
                      <a:pPr marL="0" marR="0">
                        <a:lnSpc>
                          <a:spcPct val="107000"/>
                        </a:lnSpc>
                        <a:spcBef>
                          <a:spcPts val="0"/>
                        </a:spcBef>
                        <a:spcAft>
                          <a:spcPts val="0"/>
                        </a:spcAft>
                      </a:pPr>
                      <a:r>
                        <a:rPr lang="en-US" sz="1200" dirty="0">
                          <a:effectLst/>
                        </a:rPr>
                        <a:t>Ashland Shop N Kart (1)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tc>
                  <a:txBody>
                    <a:bodyPr/>
                    <a:lstStyle/>
                    <a:p>
                      <a:pPr marL="0" marR="0">
                        <a:lnSpc>
                          <a:spcPct val="107000"/>
                        </a:lnSpc>
                        <a:spcBef>
                          <a:spcPts val="0"/>
                        </a:spcBef>
                        <a:spcAft>
                          <a:spcPts val="0"/>
                        </a:spcAft>
                      </a:pPr>
                      <a:r>
                        <a:rPr lang="en-US" sz="1200">
                          <a:effectLst/>
                        </a:rPr>
                        <a:t>Jackson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extLst>
                  <a:ext uri="{0D108BD9-81ED-4DB2-BD59-A6C34878D82A}">
                    <a16:rowId xmlns:a16="http://schemas.microsoft.com/office/drawing/2014/main" val="3191385451"/>
                  </a:ext>
                </a:extLst>
              </a:tr>
              <a:tr h="233172">
                <a:tc>
                  <a:txBody>
                    <a:bodyPr/>
                    <a:lstStyle/>
                    <a:p>
                      <a:pPr marL="0" marR="0">
                        <a:lnSpc>
                          <a:spcPct val="107000"/>
                        </a:lnSpc>
                        <a:spcBef>
                          <a:spcPts val="0"/>
                        </a:spcBef>
                        <a:spcAft>
                          <a:spcPts val="0"/>
                        </a:spcAft>
                      </a:pPr>
                      <a:r>
                        <a:rPr lang="en-US" sz="1200">
                          <a:effectLst/>
                        </a:rPr>
                        <a:t>Safeway (5)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tc>
                  <a:txBody>
                    <a:bodyPr/>
                    <a:lstStyle/>
                    <a:p>
                      <a:pPr marL="0" marR="0">
                        <a:lnSpc>
                          <a:spcPct val="107000"/>
                        </a:lnSpc>
                        <a:spcBef>
                          <a:spcPts val="0"/>
                        </a:spcBef>
                        <a:spcAft>
                          <a:spcPts val="0"/>
                        </a:spcAft>
                      </a:pPr>
                      <a:r>
                        <a:rPr lang="en-US" sz="1200">
                          <a:effectLst/>
                        </a:rPr>
                        <a:t>Josephine, Multnomah, Umatilla, Union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extLst>
                  <a:ext uri="{0D108BD9-81ED-4DB2-BD59-A6C34878D82A}">
                    <a16:rowId xmlns:a16="http://schemas.microsoft.com/office/drawing/2014/main" val="3329821565"/>
                  </a:ext>
                </a:extLst>
              </a:tr>
              <a:tr h="233172">
                <a:tc>
                  <a:txBody>
                    <a:bodyPr/>
                    <a:lstStyle/>
                    <a:p>
                      <a:pPr marL="0" marR="0">
                        <a:lnSpc>
                          <a:spcPct val="107000"/>
                        </a:lnSpc>
                        <a:spcBef>
                          <a:spcPts val="0"/>
                        </a:spcBef>
                        <a:spcAft>
                          <a:spcPts val="0"/>
                        </a:spcAft>
                      </a:pPr>
                      <a:r>
                        <a:rPr lang="en-US" sz="1200">
                          <a:effectLst/>
                        </a:rPr>
                        <a:t>Roths (5)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tc>
                  <a:txBody>
                    <a:bodyPr/>
                    <a:lstStyle/>
                    <a:p>
                      <a:pPr marL="0" marR="0">
                        <a:lnSpc>
                          <a:spcPct val="107000"/>
                        </a:lnSpc>
                        <a:spcBef>
                          <a:spcPts val="0"/>
                        </a:spcBef>
                        <a:spcAft>
                          <a:spcPts val="0"/>
                        </a:spcAft>
                      </a:pPr>
                      <a:r>
                        <a:rPr lang="en-US" sz="1200">
                          <a:effectLst/>
                        </a:rPr>
                        <a:t>Marion, Polk, Yamhill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extLst>
                  <a:ext uri="{0D108BD9-81ED-4DB2-BD59-A6C34878D82A}">
                    <a16:rowId xmlns:a16="http://schemas.microsoft.com/office/drawing/2014/main" val="20731371"/>
                  </a:ext>
                </a:extLst>
              </a:tr>
              <a:tr h="233172">
                <a:tc>
                  <a:txBody>
                    <a:bodyPr/>
                    <a:lstStyle/>
                    <a:p>
                      <a:pPr marL="0" marR="0">
                        <a:lnSpc>
                          <a:spcPct val="107000"/>
                        </a:lnSpc>
                        <a:spcBef>
                          <a:spcPts val="0"/>
                        </a:spcBef>
                        <a:spcAft>
                          <a:spcPts val="0"/>
                        </a:spcAft>
                      </a:pPr>
                      <a:r>
                        <a:rPr lang="en-US" sz="1200">
                          <a:effectLst/>
                        </a:rPr>
                        <a:t>Market of Choice (3)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tc>
                  <a:txBody>
                    <a:bodyPr/>
                    <a:lstStyle/>
                    <a:p>
                      <a:pPr marL="0" marR="0">
                        <a:lnSpc>
                          <a:spcPct val="107000"/>
                        </a:lnSpc>
                        <a:spcBef>
                          <a:spcPts val="0"/>
                        </a:spcBef>
                        <a:spcAft>
                          <a:spcPts val="0"/>
                        </a:spcAft>
                      </a:pPr>
                      <a:r>
                        <a:rPr lang="en-US" sz="1200">
                          <a:effectLst/>
                        </a:rPr>
                        <a:t>Lane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extLst>
                  <a:ext uri="{0D108BD9-81ED-4DB2-BD59-A6C34878D82A}">
                    <a16:rowId xmlns:a16="http://schemas.microsoft.com/office/drawing/2014/main" val="707546390"/>
                  </a:ext>
                </a:extLst>
              </a:tr>
              <a:tr h="233172">
                <a:tc>
                  <a:txBody>
                    <a:bodyPr/>
                    <a:lstStyle/>
                    <a:p>
                      <a:pPr marL="0" marR="0">
                        <a:lnSpc>
                          <a:spcPct val="107000"/>
                        </a:lnSpc>
                        <a:spcBef>
                          <a:spcPts val="0"/>
                        </a:spcBef>
                        <a:spcAft>
                          <a:spcPts val="0"/>
                        </a:spcAft>
                      </a:pPr>
                      <a:r>
                        <a:rPr lang="en-US" sz="1200">
                          <a:effectLst/>
                        </a:rPr>
                        <a:t>New Seasons (12)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tc>
                  <a:txBody>
                    <a:bodyPr/>
                    <a:lstStyle/>
                    <a:p>
                      <a:pPr marL="0" marR="0">
                        <a:lnSpc>
                          <a:spcPct val="107000"/>
                        </a:lnSpc>
                        <a:spcBef>
                          <a:spcPts val="0"/>
                        </a:spcBef>
                        <a:spcAft>
                          <a:spcPts val="0"/>
                        </a:spcAft>
                      </a:pPr>
                      <a:r>
                        <a:rPr lang="en-US" sz="1200">
                          <a:effectLst/>
                        </a:rPr>
                        <a:t>Clackamas, Multnomah, Washington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extLst>
                  <a:ext uri="{0D108BD9-81ED-4DB2-BD59-A6C34878D82A}">
                    <a16:rowId xmlns:a16="http://schemas.microsoft.com/office/drawing/2014/main" val="285456691"/>
                  </a:ext>
                </a:extLst>
              </a:tr>
              <a:tr h="233172">
                <a:tc>
                  <a:txBody>
                    <a:bodyPr/>
                    <a:lstStyle/>
                    <a:p>
                      <a:pPr marL="0" marR="0">
                        <a:lnSpc>
                          <a:spcPct val="107000"/>
                        </a:lnSpc>
                        <a:spcBef>
                          <a:spcPts val="0"/>
                        </a:spcBef>
                        <a:spcAft>
                          <a:spcPts val="0"/>
                        </a:spcAft>
                      </a:pPr>
                      <a:r>
                        <a:rPr lang="en-US" sz="1200">
                          <a:effectLst/>
                        </a:rPr>
                        <a:t>First Alternative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tc>
                  <a:txBody>
                    <a:bodyPr/>
                    <a:lstStyle/>
                    <a:p>
                      <a:pPr marL="0" marR="0">
                        <a:lnSpc>
                          <a:spcPct val="107000"/>
                        </a:lnSpc>
                        <a:spcBef>
                          <a:spcPts val="0"/>
                        </a:spcBef>
                        <a:spcAft>
                          <a:spcPts val="0"/>
                        </a:spcAft>
                      </a:pPr>
                      <a:r>
                        <a:rPr lang="en-US" sz="1200">
                          <a:effectLst/>
                        </a:rPr>
                        <a:t>Benton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extLst>
                  <a:ext uri="{0D108BD9-81ED-4DB2-BD59-A6C34878D82A}">
                    <a16:rowId xmlns:a16="http://schemas.microsoft.com/office/drawing/2014/main" val="2845341093"/>
                  </a:ext>
                </a:extLst>
              </a:tr>
              <a:tr h="233172">
                <a:tc>
                  <a:txBody>
                    <a:bodyPr/>
                    <a:lstStyle/>
                    <a:p>
                      <a:pPr marL="0" marR="0">
                        <a:lnSpc>
                          <a:spcPct val="107000"/>
                        </a:lnSpc>
                        <a:spcBef>
                          <a:spcPts val="0"/>
                        </a:spcBef>
                        <a:spcAft>
                          <a:spcPts val="0"/>
                        </a:spcAft>
                      </a:pPr>
                      <a:r>
                        <a:rPr lang="en-US" sz="1200">
                          <a:effectLst/>
                        </a:rPr>
                        <a:t>Sherms (3)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tc>
                  <a:txBody>
                    <a:bodyPr/>
                    <a:lstStyle/>
                    <a:p>
                      <a:pPr marL="0" marR="0">
                        <a:lnSpc>
                          <a:spcPct val="107000"/>
                        </a:lnSpc>
                        <a:spcBef>
                          <a:spcPts val="0"/>
                        </a:spcBef>
                        <a:spcAft>
                          <a:spcPts val="0"/>
                        </a:spcAft>
                      </a:pPr>
                      <a:r>
                        <a:rPr lang="en-US" sz="1200" dirty="0">
                          <a:effectLst/>
                        </a:rPr>
                        <a:t>Douglas, Jackson, Klamath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77271" marR="77271" marT="0" marB="0"/>
                </a:tc>
                <a:extLst>
                  <a:ext uri="{0D108BD9-81ED-4DB2-BD59-A6C34878D82A}">
                    <a16:rowId xmlns:a16="http://schemas.microsoft.com/office/drawing/2014/main" val="4148419942"/>
                  </a:ext>
                </a:extLst>
              </a:tr>
            </a:tbl>
          </a:graphicData>
        </a:graphic>
      </p:graphicFrame>
      <p:sp>
        <p:nvSpPr>
          <p:cNvPr id="5" name="Slide Number Placeholder 4">
            <a:extLst>
              <a:ext uri="{FF2B5EF4-FFF2-40B4-BE49-F238E27FC236}">
                <a16:creationId xmlns:a16="http://schemas.microsoft.com/office/drawing/2014/main" id="{4425D62E-4465-4CE7-9851-EC638AE04A5C}"/>
              </a:ext>
            </a:extLst>
          </p:cNvPr>
          <p:cNvSpPr>
            <a:spLocks noGrp="1"/>
          </p:cNvSpPr>
          <p:nvPr>
            <p:ph type="sldNum" sz="quarter" idx="12"/>
          </p:nvPr>
        </p:nvSpPr>
        <p:spPr/>
        <p:txBody>
          <a:bodyPr/>
          <a:lstStyle/>
          <a:p>
            <a:fld id="{34C99D79-8A4B-4031-B1E0-AF26F8EDF2BC}" type="slidenum">
              <a:rPr lang="en-US" smtClean="0"/>
              <a:t>16</a:t>
            </a:fld>
            <a:endParaRPr lang="en-US"/>
          </a:p>
        </p:txBody>
      </p:sp>
    </p:spTree>
    <p:extLst>
      <p:ext uri="{BB962C8B-B14F-4D97-AF65-F5344CB8AC3E}">
        <p14:creationId xmlns:p14="http://schemas.microsoft.com/office/powerpoint/2010/main" val="147435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226D02-C22C-4CB9-A71E-251F75FD7B71}"/>
              </a:ext>
            </a:extLst>
          </p:cNvPr>
          <p:cNvSpPr>
            <a:spLocks noGrp="1"/>
          </p:cNvSpPr>
          <p:nvPr>
            <p:ph type="title"/>
          </p:nvPr>
        </p:nvSpPr>
        <p:spPr>
          <a:xfrm>
            <a:off x="589406" y="856180"/>
            <a:ext cx="4559396" cy="1128068"/>
          </a:xfrm>
        </p:spPr>
        <p:txBody>
          <a:bodyPr anchor="ctr">
            <a:normAutofit/>
          </a:bodyPr>
          <a:lstStyle/>
          <a:p>
            <a:r>
              <a:rPr lang="en-US" sz="4000"/>
              <a:t>Cheese – p. 13</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02"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11" y="2090569"/>
            <a:ext cx="4296561"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623714-C5A0-4B4C-81AF-C82CAE5EB3D8}"/>
              </a:ext>
            </a:extLst>
          </p:cNvPr>
          <p:cNvSpPr>
            <a:spLocks noGrp="1"/>
          </p:cNvSpPr>
          <p:nvPr>
            <p:ph idx="1"/>
          </p:nvPr>
        </p:nvSpPr>
        <p:spPr>
          <a:xfrm>
            <a:off x="590565" y="2330505"/>
            <a:ext cx="4558237" cy="3979585"/>
          </a:xfrm>
        </p:spPr>
        <p:txBody>
          <a:bodyPr anchor="ctr">
            <a:normAutofit/>
          </a:bodyPr>
          <a:lstStyle/>
          <a:p>
            <a:pPr marL="342900" indent="-342900"/>
            <a:r>
              <a:rPr lang="en-US" sz="2000" dirty="0"/>
              <a:t>Returning to 1 lb. or 2 lb. cheese sizes only because they are widely available and more economical than 8 oz. blocks.</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4884" y="0"/>
            <a:ext cx="149394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4329" y="513853"/>
            <a:ext cx="6007801"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ood, table, cutting, piece&#10;&#10;Description automatically generated">
            <a:extLst>
              <a:ext uri="{FF2B5EF4-FFF2-40B4-BE49-F238E27FC236}">
                <a16:creationId xmlns:a16="http://schemas.microsoft.com/office/drawing/2014/main" id="{E07EE144-49DE-4ECB-9048-5C5CD1280DB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a:stretch/>
        </p:blipFill>
        <p:spPr>
          <a:xfrm>
            <a:off x="6006727" y="799352"/>
            <a:ext cx="5423997" cy="5259296"/>
          </a:xfrm>
          <a:prstGeom prst="rect">
            <a:avLst/>
          </a:prstGeom>
        </p:spPr>
      </p:pic>
      <p:sp>
        <p:nvSpPr>
          <p:cNvPr id="6" name="TextBox 5">
            <a:extLst>
              <a:ext uri="{FF2B5EF4-FFF2-40B4-BE49-F238E27FC236}">
                <a16:creationId xmlns:a16="http://schemas.microsoft.com/office/drawing/2014/main" id="{42C9A86F-4B33-4A4F-A1E6-B79137001328}"/>
              </a:ext>
            </a:extLst>
          </p:cNvPr>
          <p:cNvSpPr txBox="1"/>
          <p:nvPr/>
        </p:nvSpPr>
        <p:spPr>
          <a:xfrm>
            <a:off x="9080362" y="5858593"/>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pngimg.com/download/427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4" name="Slide Number Placeholder 3">
            <a:extLst>
              <a:ext uri="{FF2B5EF4-FFF2-40B4-BE49-F238E27FC236}">
                <a16:creationId xmlns:a16="http://schemas.microsoft.com/office/drawing/2014/main" id="{7C9A91EB-CCBA-4E0B-8E91-458C0659A9C9}"/>
              </a:ext>
            </a:extLst>
          </p:cNvPr>
          <p:cNvSpPr>
            <a:spLocks noGrp="1"/>
          </p:cNvSpPr>
          <p:nvPr>
            <p:ph type="sldNum" sz="quarter" idx="12"/>
          </p:nvPr>
        </p:nvSpPr>
        <p:spPr/>
        <p:txBody>
          <a:bodyPr/>
          <a:lstStyle/>
          <a:p>
            <a:fld id="{34C99D79-8A4B-4031-B1E0-AF26F8EDF2BC}" type="slidenum">
              <a:rPr lang="en-US" smtClean="0"/>
              <a:t>17</a:t>
            </a:fld>
            <a:endParaRPr lang="en-US"/>
          </a:p>
        </p:txBody>
      </p:sp>
    </p:spTree>
    <p:extLst>
      <p:ext uri="{BB962C8B-B14F-4D97-AF65-F5344CB8AC3E}">
        <p14:creationId xmlns:p14="http://schemas.microsoft.com/office/powerpoint/2010/main" val="21682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D540-48CC-450F-B4A6-C4F4ED5D49F9}"/>
              </a:ext>
            </a:extLst>
          </p:cNvPr>
          <p:cNvSpPr>
            <a:spLocks noGrp="1"/>
          </p:cNvSpPr>
          <p:nvPr>
            <p:ph type="title"/>
          </p:nvPr>
        </p:nvSpPr>
        <p:spPr/>
        <p:txBody>
          <a:bodyPr/>
          <a:lstStyle/>
          <a:p>
            <a:r>
              <a:rPr lang="en-US" dirty="0"/>
              <a:t>Yogurt – p. 14-15</a:t>
            </a:r>
          </a:p>
        </p:txBody>
      </p:sp>
      <p:sp>
        <p:nvSpPr>
          <p:cNvPr id="3" name="Content Placeholder 2">
            <a:extLst>
              <a:ext uri="{FF2B5EF4-FFF2-40B4-BE49-F238E27FC236}">
                <a16:creationId xmlns:a16="http://schemas.microsoft.com/office/drawing/2014/main" id="{429A6D3C-2453-45FE-BF1A-AD4305EE2CE6}"/>
              </a:ext>
            </a:extLst>
          </p:cNvPr>
          <p:cNvSpPr>
            <a:spLocks noGrp="1"/>
          </p:cNvSpPr>
          <p:nvPr>
            <p:ph idx="1"/>
          </p:nvPr>
        </p:nvSpPr>
        <p:spPr>
          <a:xfrm>
            <a:off x="837982" y="1371600"/>
            <a:ext cx="10512862" cy="4805363"/>
          </a:xfrm>
        </p:spPr>
        <p:txBody>
          <a:bodyPr>
            <a:normAutofit/>
          </a:bodyPr>
          <a:lstStyle/>
          <a:p>
            <a:pPr lvl="1"/>
            <a:r>
              <a:rPr lang="en-US" sz="2000" dirty="0"/>
              <a:t>Flavored yogurts purchased more often than plain yogurt. </a:t>
            </a:r>
          </a:p>
          <a:p>
            <a:pPr lvl="2"/>
            <a:r>
              <a:rPr lang="en-US" sz="2000" dirty="0"/>
              <a:t>Adding raspberry flavor.</a:t>
            </a:r>
          </a:p>
          <a:p>
            <a:pPr lvl="1"/>
            <a:r>
              <a:rPr lang="en-US" sz="2000" dirty="0"/>
              <a:t>New brands</a:t>
            </a:r>
          </a:p>
          <a:p>
            <a:pPr lvl="2"/>
            <a:r>
              <a:rPr lang="en-US" sz="2000" dirty="0"/>
              <a:t>Good &amp; Gather (Target)</a:t>
            </a:r>
          </a:p>
          <a:p>
            <a:pPr lvl="2"/>
            <a:r>
              <a:rPr lang="en-US" sz="2000" dirty="0"/>
              <a:t>Open Nature (Albertsons and Safeway)</a:t>
            </a:r>
          </a:p>
          <a:p>
            <a:pPr lvl="2"/>
            <a:r>
              <a:rPr lang="en-US" sz="2000" dirty="0"/>
              <a:t>Best Yet</a:t>
            </a:r>
          </a:p>
          <a:p>
            <a:pPr lvl="1"/>
            <a:r>
              <a:rPr lang="en-US" sz="2000" dirty="0"/>
              <a:t>Adding more Greek yogurts</a:t>
            </a:r>
          </a:p>
        </p:txBody>
      </p:sp>
      <p:grpSp>
        <p:nvGrpSpPr>
          <p:cNvPr id="6" name="Group 5">
            <a:extLst>
              <a:ext uri="{FF2B5EF4-FFF2-40B4-BE49-F238E27FC236}">
                <a16:creationId xmlns:a16="http://schemas.microsoft.com/office/drawing/2014/main" id="{7F25D810-F51A-480E-8A60-88E826011E27}"/>
              </a:ext>
            </a:extLst>
          </p:cNvPr>
          <p:cNvGrpSpPr/>
          <p:nvPr/>
        </p:nvGrpSpPr>
        <p:grpSpPr>
          <a:xfrm>
            <a:off x="1065212" y="4191000"/>
            <a:ext cx="9677399" cy="2089047"/>
            <a:chOff x="0" y="0"/>
            <a:chExt cx="9677399" cy="1828811"/>
          </a:xfrm>
        </p:grpSpPr>
        <p:sp>
          <p:nvSpPr>
            <p:cNvPr id="7" name="Rectangle: Rounded Corners 6">
              <a:extLst>
                <a:ext uri="{FF2B5EF4-FFF2-40B4-BE49-F238E27FC236}">
                  <a16:creationId xmlns:a16="http://schemas.microsoft.com/office/drawing/2014/main" id="{3015E884-04E4-49A0-A66B-3C215C0403F2}"/>
                </a:ext>
              </a:extLst>
            </p:cNvPr>
            <p:cNvSpPr/>
            <p:nvPr/>
          </p:nvSpPr>
          <p:spPr>
            <a:xfrm>
              <a:off x="0" y="0"/>
              <a:ext cx="9525000" cy="1828811"/>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53D2CEBB-B279-4DBC-A97F-344137AA0CBB}"/>
                </a:ext>
              </a:extLst>
            </p:cNvPr>
            <p:cNvSpPr txBox="1"/>
            <p:nvPr/>
          </p:nvSpPr>
          <p:spPr>
            <a:xfrm>
              <a:off x="2446724" y="0"/>
              <a:ext cx="7230675" cy="18288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2800" kern="1200" dirty="0"/>
                <a:t>Nutrition-focused counseling tip</a:t>
              </a:r>
            </a:p>
            <a:p>
              <a:pPr marL="228600" lvl="1" indent="-228600" algn="l" defTabSz="1022350">
                <a:lnSpc>
                  <a:spcPct val="90000"/>
                </a:lnSpc>
                <a:spcBef>
                  <a:spcPct val="0"/>
                </a:spcBef>
                <a:spcAft>
                  <a:spcPct val="15000"/>
                </a:spcAft>
                <a:buChar char="•"/>
              </a:pPr>
              <a:r>
                <a:rPr lang="en-US" sz="2000" kern="1200" dirty="0"/>
                <a:t>Greek or regular yogurt? It’s mostly a preference thing. Greek may be higher in protein and lower in lactose and sugar, but it may also be higher in calories and fat and lower in calcium than regular yogurt. </a:t>
              </a:r>
              <a:r>
                <a:rPr lang="en-US" sz="2000" dirty="0"/>
                <a:t>Would that information make a difference in counseling?</a:t>
              </a:r>
              <a:endParaRPr lang="en-US" sz="2300" kern="1200" dirty="0"/>
            </a:p>
          </p:txBody>
        </p:sp>
      </p:grpSp>
      <p:pic>
        <p:nvPicPr>
          <p:cNvPr id="5" name="Picture 4">
            <a:extLst>
              <a:ext uri="{FF2B5EF4-FFF2-40B4-BE49-F238E27FC236}">
                <a16:creationId xmlns:a16="http://schemas.microsoft.com/office/drawing/2014/main" id="{27435B3D-EA37-4CE7-A4B8-2C5A5B141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874" y="4648200"/>
            <a:ext cx="1295400" cy="1295400"/>
          </a:xfrm>
          <a:prstGeom prst="rect">
            <a:avLst/>
          </a:prstGeom>
        </p:spPr>
      </p:pic>
      <p:sp>
        <p:nvSpPr>
          <p:cNvPr id="4" name="Slide Number Placeholder 3">
            <a:extLst>
              <a:ext uri="{FF2B5EF4-FFF2-40B4-BE49-F238E27FC236}">
                <a16:creationId xmlns:a16="http://schemas.microsoft.com/office/drawing/2014/main" id="{0B6057DA-494D-406B-9C62-F3E3C883A807}"/>
              </a:ext>
            </a:extLst>
          </p:cNvPr>
          <p:cNvSpPr>
            <a:spLocks noGrp="1"/>
          </p:cNvSpPr>
          <p:nvPr>
            <p:ph type="sldNum" sz="quarter" idx="12"/>
          </p:nvPr>
        </p:nvSpPr>
        <p:spPr/>
        <p:txBody>
          <a:bodyPr/>
          <a:lstStyle/>
          <a:p>
            <a:fld id="{34C99D79-8A4B-4031-B1E0-AF26F8EDF2BC}" type="slidenum">
              <a:rPr lang="en-US" smtClean="0"/>
              <a:t>18</a:t>
            </a:fld>
            <a:endParaRPr lang="en-US"/>
          </a:p>
        </p:txBody>
      </p:sp>
    </p:spTree>
    <p:extLst>
      <p:ext uri="{BB962C8B-B14F-4D97-AF65-F5344CB8AC3E}">
        <p14:creationId xmlns:p14="http://schemas.microsoft.com/office/powerpoint/2010/main" val="88191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6" y="623275"/>
            <a:ext cx="10902214"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F930B-84AE-40F1-B9C0-F659711B3E0A}"/>
              </a:ext>
            </a:extLst>
          </p:cNvPr>
          <p:cNvSpPr>
            <a:spLocks noGrp="1"/>
          </p:cNvSpPr>
          <p:nvPr>
            <p:ph type="title"/>
          </p:nvPr>
        </p:nvSpPr>
        <p:spPr>
          <a:xfrm>
            <a:off x="1075486" y="1188637"/>
            <a:ext cx="2987456" cy="4480726"/>
          </a:xfrm>
        </p:spPr>
        <p:txBody>
          <a:bodyPr vert="horz" lIns="91440" tIns="45720" rIns="91440" bIns="45720" rtlCol="0" anchor="ctr">
            <a:normAutofit/>
          </a:bodyPr>
          <a:lstStyle/>
          <a:p>
            <a:pPr algn="r" defTabSz="914400"/>
            <a:r>
              <a:rPr lang="en-US" sz="3600" kern="1200" dirty="0">
                <a:solidFill>
                  <a:schemeClr val="tx1"/>
                </a:solidFill>
                <a:latin typeface="+mj-lt"/>
                <a:ea typeface="+mj-ea"/>
                <a:cs typeface="+mj-cs"/>
              </a:rPr>
              <a:t>Yogurt will be added to the Standard Food Package for 1-year-olds starting 2/1/2021</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083"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56F2B35-A0F6-4EE0-95E8-5F67095ADBE1}"/>
              </a:ext>
            </a:extLst>
          </p:cNvPr>
          <p:cNvSpPr txBox="1"/>
          <p:nvPr/>
        </p:nvSpPr>
        <p:spPr>
          <a:xfrm>
            <a:off x="5253891" y="1648870"/>
            <a:ext cx="4701623" cy="3560260"/>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000" dirty="0"/>
              <a:t>65% of 1-year-olds food packages are tailored to add yogurt.</a:t>
            </a:r>
          </a:p>
          <a:p>
            <a:pPr marL="342900" indent="-228600">
              <a:lnSpc>
                <a:spcPct val="90000"/>
              </a:lnSpc>
              <a:spcAft>
                <a:spcPts val="600"/>
              </a:spcAft>
              <a:buFont typeface="Arial" panose="020B0604020202020204" pitchFamily="34" charset="0"/>
              <a:buChar char="•"/>
            </a:pPr>
            <a:r>
              <a:rPr lang="en-US" sz="2000" dirty="0"/>
              <a:t>During the last 24 months, there were over 50,000 whole milk yogurt purchases statewide.</a:t>
            </a:r>
          </a:p>
          <a:p>
            <a:pPr marL="342900" indent="-228600">
              <a:lnSpc>
                <a:spcPct val="90000"/>
              </a:lnSpc>
              <a:spcAft>
                <a:spcPts val="600"/>
              </a:spcAft>
              <a:buFont typeface="Arial" panose="020B0604020202020204" pitchFamily="34" charset="0"/>
              <a:buChar char="•"/>
            </a:pPr>
            <a:r>
              <a:rPr lang="en-US" sz="2000" dirty="0"/>
              <a:t>75%  of Local Agency Survey respondents said they would like whole milk yogurt added as a standard item in the food package. </a:t>
            </a:r>
          </a:p>
        </p:txBody>
      </p:sp>
      <p:sp>
        <p:nvSpPr>
          <p:cNvPr id="4" name="Slide Number Placeholder 3">
            <a:extLst>
              <a:ext uri="{FF2B5EF4-FFF2-40B4-BE49-F238E27FC236}">
                <a16:creationId xmlns:a16="http://schemas.microsoft.com/office/drawing/2014/main" id="{144750AE-A292-4518-95A8-B44364D4986D}"/>
              </a:ext>
            </a:extLst>
          </p:cNvPr>
          <p:cNvSpPr>
            <a:spLocks noGrp="1"/>
          </p:cNvSpPr>
          <p:nvPr>
            <p:ph type="sldNum" sz="quarter" idx="12"/>
          </p:nvPr>
        </p:nvSpPr>
        <p:spPr/>
        <p:txBody>
          <a:bodyPr/>
          <a:lstStyle/>
          <a:p>
            <a:fld id="{34C99D79-8A4B-4031-B1E0-AF26F8EDF2BC}" type="slidenum">
              <a:rPr lang="en-US" smtClean="0"/>
              <a:t>19</a:t>
            </a:fld>
            <a:endParaRPr lang="en-US"/>
          </a:p>
        </p:txBody>
      </p:sp>
    </p:spTree>
    <p:extLst>
      <p:ext uri="{BB962C8B-B14F-4D97-AF65-F5344CB8AC3E}">
        <p14:creationId xmlns:p14="http://schemas.microsoft.com/office/powerpoint/2010/main" val="2647582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2F5602-6586-46E4-8645-2CDA442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434B85-DB0D-4010-A6A1-147F28D47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667BC177-0B4F-4056-9A57-927E332EF542}"/>
              </a:ext>
            </a:extLst>
          </p:cNvPr>
          <p:cNvSpPr>
            <a:spLocks noGrp="1"/>
          </p:cNvSpPr>
          <p:nvPr>
            <p:ph type="title"/>
          </p:nvPr>
        </p:nvSpPr>
        <p:spPr>
          <a:xfrm>
            <a:off x="1178918" y="320231"/>
            <a:ext cx="9830988" cy="1325563"/>
          </a:xfrm>
        </p:spPr>
        <p:txBody>
          <a:bodyPr>
            <a:normAutofit/>
          </a:bodyPr>
          <a:lstStyle/>
          <a:p>
            <a:pPr algn="ctr"/>
            <a:r>
              <a:rPr lang="en-US" sz="4000">
                <a:solidFill>
                  <a:schemeClr val="tx2"/>
                </a:solidFill>
              </a:rPr>
              <a:t>The goal for completing the in-service</a:t>
            </a:r>
          </a:p>
        </p:txBody>
      </p:sp>
      <p:grpSp>
        <p:nvGrpSpPr>
          <p:cNvPr id="13" name="Group 12">
            <a:extLst>
              <a:ext uri="{FF2B5EF4-FFF2-40B4-BE49-F238E27FC236}">
                <a16:creationId xmlns:a16="http://schemas.microsoft.com/office/drawing/2014/main" id="{F2E5F4F0-80C0-49F3-84A2-453DE42F20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914847" cy="2187829"/>
            <a:chOff x="-305" y="-1"/>
            <a:chExt cx="3832880" cy="2876136"/>
          </a:xfrm>
        </p:grpSpPr>
        <p:sp>
          <p:nvSpPr>
            <p:cNvPr id="14" name="Freeform: Shape 13">
              <a:extLst>
                <a:ext uri="{FF2B5EF4-FFF2-40B4-BE49-F238E27FC236}">
                  <a16:creationId xmlns:a16="http://schemas.microsoft.com/office/drawing/2014/main" id="{342FEDB6-5432-4162-8648-3827572AF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9FE345E-092D-4A20-A43A-0F9258D96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A313FCF-0EE7-4C6B-BAB3-EFC9451D3D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B9ECD02-BE1B-4347-8C2E-EEA690082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7D27519F-AEAC-433A-B389-6F8776EC1DC1}"/>
              </a:ext>
            </a:extLst>
          </p:cNvPr>
          <p:cNvGraphicFramePr>
            <a:graphicFrameLocks noGrp="1"/>
          </p:cNvGraphicFramePr>
          <p:nvPr>
            <p:ph idx="1"/>
            <p:extLst>
              <p:ext uri="{D42A27DB-BD31-4B8C-83A1-F6EECF244321}">
                <p14:modId xmlns:p14="http://schemas.microsoft.com/office/powerpoint/2010/main" val="968107723"/>
              </p:ext>
            </p:extLst>
          </p:nvPr>
        </p:nvGraphicFramePr>
        <p:xfrm>
          <a:off x="1036050" y="2899956"/>
          <a:ext cx="10116724" cy="3131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432D9536-2606-4023-87C4-DB83A0431899}"/>
              </a:ext>
            </a:extLst>
          </p:cNvPr>
          <p:cNvSpPr>
            <a:spLocks noGrp="1"/>
          </p:cNvSpPr>
          <p:nvPr>
            <p:ph type="sldNum" sz="quarter" idx="12"/>
          </p:nvPr>
        </p:nvSpPr>
        <p:spPr/>
        <p:txBody>
          <a:bodyPr/>
          <a:lstStyle/>
          <a:p>
            <a:fld id="{34C99D79-8A4B-4031-B1E0-AF26F8EDF2BC}" type="slidenum">
              <a:rPr lang="en-US" smtClean="0"/>
              <a:t>2</a:t>
            </a:fld>
            <a:endParaRPr lang="en-US"/>
          </a:p>
        </p:txBody>
      </p:sp>
    </p:spTree>
    <p:extLst>
      <p:ext uri="{BB962C8B-B14F-4D97-AF65-F5344CB8AC3E}">
        <p14:creationId xmlns:p14="http://schemas.microsoft.com/office/powerpoint/2010/main" val="1602664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9787E-1AF9-4D42-AECE-2E4AF0929650}"/>
              </a:ext>
            </a:extLst>
          </p:cNvPr>
          <p:cNvSpPr>
            <a:spLocks noGrp="1"/>
          </p:cNvSpPr>
          <p:nvPr>
            <p:ph type="title"/>
          </p:nvPr>
        </p:nvSpPr>
        <p:spPr>
          <a:xfrm>
            <a:off x="589406" y="856180"/>
            <a:ext cx="4559396" cy="1128068"/>
          </a:xfrm>
        </p:spPr>
        <p:txBody>
          <a:bodyPr anchor="ctr">
            <a:normAutofit/>
          </a:bodyPr>
          <a:lstStyle/>
          <a:p>
            <a:r>
              <a:rPr lang="en-US" sz="4000"/>
              <a:t>Tofu – p. 16</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02"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11" y="2090569"/>
            <a:ext cx="4296561"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47006495-CCD7-4918-B362-E9B8DDFD4248}"/>
              </a:ext>
            </a:extLst>
          </p:cNvPr>
          <p:cNvSpPr>
            <a:spLocks noGrp="1"/>
          </p:cNvSpPr>
          <p:nvPr>
            <p:ph idx="1"/>
          </p:nvPr>
        </p:nvSpPr>
        <p:spPr>
          <a:xfrm>
            <a:off x="590565" y="2330505"/>
            <a:ext cx="4558237" cy="3979585"/>
          </a:xfrm>
        </p:spPr>
        <p:txBody>
          <a:bodyPr anchor="ctr">
            <a:normAutofit/>
          </a:bodyPr>
          <a:lstStyle/>
          <a:p>
            <a:r>
              <a:rPr lang="en-US" sz="2000" dirty="0"/>
              <a:t>Clarified that tofu must be “water packed.”</a:t>
            </a:r>
          </a:p>
          <a:p>
            <a:r>
              <a:rPr lang="en-US" sz="2000" dirty="0"/>
              <a:t>Emphasized that containers must be 16 oz. and that you can’t buy smaller containers.</a:t>
            </a:r>
          </a:p>
          <a:p>
            <a:r>
              <a:rPr lang="en-US" sz="2000" b="1" dirty="0">
                <a:solidFill>
                  <a:schemeClr val="accent2">
                    <a:lumMod val="75000"/>
                  </a:schemeClr>
                </a:solidFill>
              </a:rPr>
              <a:t>Reminder: </a:t>
            </a:r>
            <a:r>
              <a:rPr lang="en-US" sz="2000" dirty="0"/>
              <a:t>Issuance of more than one pound of tofu for cow’s milk must be based on an individual nutrition assessment and documented in the record. Conditions for issuance may include, but are not limited to, milk allergy, lactose intolerance, cultural preference and vegan diets. </a:t>
            </a: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4884" y="0"/>
            <a:ext cx="149394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4329" y="513853"/>
            <a:ext cx="6007801"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2B0293-0BD1-4CB9-9D34-B8D7EA5347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a:off x="5976231" y="856180"/>
            <a:ext cx="5423997" cy="5202468"/>
          </a:xfrm>
          <a:prstGeom prst="rect">
            <a:avLst/>
          </a:prstGeom>
        </p:spPr>
      </p:pic>
      <p:sp>
        <p:nvSpPr>
          <p:cNvPr id="3" name="Slide Number Placeholder 2">
            <a:extLst>
              <a:ext uri="{FF2B5EF4-FFF2-40B4-BE49-F238E27FC236}">
                <a16:creationId xmlns:a16="http://schemas.microsoft.com/office/drawing/2014/main" id="{DFF36863-CDB1-4D17-A1E9-A76E6AA15402}"/>
              </a:ext>
            </a:extLst>
          </p:cNvPr>
          <p:cNvSpPr>
            <a:spLocks noGrp="1"/>
          </p:cNvSpPr>
          <p:nvPr>
            <p:ph type="sldNum" sz="quarter" idx="12"/>
          </p:nvPr>
        </p:nvSpPr>
        <p:spPr/>
        <p:txBody>
          <a:bodyPr/>
          <a:lstStyle/>
          <a:p>
            <a:fld id="{34C99D79-8A4B-4031-B1E0-AF26F8EDF2BC}" type="slidenum">
              <a:rPr lang="en-US" smtClean="0"/>
              <a:t>20</a:t>
            </a:fld>
            <a:endParaRPr lang="en-US"/>
          </a:p>
        </p:txBody>
      </p:sp>
    </p:spTree>
    <p:extLst>
      <p:ext uri="{BB962C8B-B14F-4D97-AF65-F5344CB8AC3E}">
        <p14:creationId xmlns:p14="http://schemas.microsoft.com/office/powerpoint/2010/main" val="2192798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refrigerator, different, sitting&#10;&#10;Description automatically generated">
            <a:extLst>
              <a:ext uri="{FF2B5EF4-FFF2-40B4-BE49-F238E27FC236}">
                <a16:creationId xmlns:a16="http://schemas.microsoft.com/office/drawing/2014/main" id="{3BD8FC65-8040-4812-9134-1FA4E964B337}"/>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b="-1"/>
          <a:stretch/>
        </p:blipFill>
        <p:spPr>
          <a:xfrm rot="5400000">
            <a:off x="5563276" y="232756"/>
            <a:ext cx="6858000" cy="6392487"/>
          </a:xfrm>
          <a:prstGeom prst="rect">
            <a:avLst/>
          </a:prstGeom>
        </p:spPr>
      </p:pic>
      <p:pic>
        <p:nvPicPr>
          <p:cNvPr id="25"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88825" cy="6858000"/>
          </a:xfrm>
          <a:prstGeom prst="rect">
            <a:avLst/>
          </a:prstGeom>
        </p:spPr>
      </p:pic>
      <p:sp>
        <p:nvSpPr>
          <p:cNvPr id="2" name="Title 1">
            <a:extLst>
              <a:ext uri="{FF2B5EF4-FFF2-40B4-BE49-F238E27FC236}">
                <a16:creationId xmlns:a16="http://schemas.microsoft.com/office/drawing/2014/main" id="{C3B45EB4-E6DD-4BB8-A681-F183F0075ECC}"/>
              </a:ext>
            </a:extLst>
          </p:cNvPr>
          <p:cNvSpPr>
            <a:spLocks noGrp="1"/>
          </p:cNvSpPr>
          <p:nvPr>
            <p:ph type="title"/>
          </p:nvPr>
        </p:nvSpPr>
        <p:spPr>
          <a:xfrm>
            <a:off x="804788" y="798445"/>
            <a:ext cx="4802385" cy="1311664"/>
          </a:xfrm>
        </p:spPr>
        <p:txBody>
          <a:bodyPr>
            <a:normAutofit/>
          </a:bodyPr>
          <a:lstStyle/>
          <a:p>
            <a:r>
              <a:rPr lang="en-US" dirty="0">
                <a:solidFill>
                  <a:srgbClr val="000000"/>
                </a:solidFill>
              </a:rPr>
              <a:t>Eggs – p.16</a:t>
            </a:r>
          </a:p>
        </p:txBody>
      </p:sp>
      <p:sp>
        <p:nvSpPr>
          <p:cNvPr id="3" name="Content Placeholder 2">
            <a:extLst>
              <a:ext uri="{FF2B5EF4-FFF2-40B4-BE49-F238E27FC236}">
                <a16:creationId xmlns:a16="http://schemas.microsoft.com/office/drawing/2014/main" id="{A4189E76-1297-4286-A9FD-4D4E1C81E33D}"/>
              </a:ext>
            </a:extLst>
          </p:cNvPr>
          <p:cNvSpPr>
            <a:spLocks noGrp="1"/>
          </p:cNvSpPr>
          <p:nvPr>
            <p:ph idx="1"/>
          </p:nvPr>
        </p:nvSpPr>
        <p:spPr>
          <a:xfrm>
            <a:off x="804787" y="1981200"/>
            <a:ext cx="4705577" cy="4079773"/>
          </a:xfrm>
        </p:spPr>
        <p:txBody>
          <a:bodyPr anchor="ctr">
            <a:normAutofit/>
          </a:bodyPr>
          <a:lstStyle/>
          <a:p>
            <a:r>
              <a:rPr lang="en-US" sz="2000" dirty="0">
                <a:solidFill>
                  <a:srgbClr val="000000"/>
                </a:solidFill>
              </a:rPr>
              <a:t>All eggs sold in Oregon must be cage-free by 2024. To support farmers during this transition, WIC is authorizing large white cage-free eggs in addition to regular large white eggs.</a:t>
            </a:r>
          </a:p>
          <a:p>
            <a:r>
              <a:rPr lang="en-US" sz="2000" dirty="0">
                <a:solidFill>
                  <a:srgbClr val="000000"/>
                </a:solidFill>
              </a:rPr>
              <a:t>We are not authorizing brown, free-range, pasture- raised, organic, or other sizes due to cost. </a:t>
            </a:r>
          </a:p>
          <a:p>
            <a:r>
              <a:rPr lang="en-US" sz="2000" dirty="0">
                <a:solidFill>
                  <a:srgbClr val="000000"/>
                </a:solidFill>
              </a:rPr>
              <a:t>We are going back to all eggs being large size so there is a more consistent message between regular and cage-free eggs.</a:t>
            </a:r>
          </a:p>
        </p:txBody>
      </p:sp>
      <p:sp>
        <p:nvSpPr>
          <p:cNvPr id="4" name="Slide Number Placeholder 3">
            <a:extLst>
              <a:ext uri="{FF2B5EF4-FFF2-40B4-BE49-F238E27FC236}">
                <a16:creationId xmlns:a16="http://schemas.microsoft.com/office/drawing/2014/main" id="{76019E95-5C7A-4511-A4C4-AF267ABA9674}"/>
              </a:ext>
            </a:extLst>
          </p:cNvPr>
          <p:cNvSpPr>
            <a:spLocks noGrp="1"/>
          </p:cNvSpPr>
          <p:nvPr>
            <p:ph type="sldNum" sz="quarter" idx="12"/>
          </p:nvPr>
        </p:nvSpPr>
        <p:spPr/>
        <p:txBody>
          <a:bodyPr/>
          <a:lstStyle/>
          <a:p>
            <a:fld id="{34C99D79-8A4B-4031-B1E0-AF26F8EDF2BC}" type="slidenum">
              <a:rPr lang="en-US" smtClean="0"/>
              <a:t>21</a:t>
            </a:fld>
            <a:endParaRPr lang="en-US"/>
          </a:p>
        </p:txBody>
      </p:sp>
    </p:spTree>
    <p:extLst>
      <p:ext uri="{BB962C8B-B14F-4D97-AF65-F5344CB8AC3E}">
        <p14:creationId xmlns:p14="http://schemas.microsoft.com/office/powerpoint/2010/main" val="3185280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B6C61-FAD0-4904-A220-2F4DA4D03507}"/>
              </a:ext>
            </a:extLst>
          </p:cNvPr>
          <p:cNvSpPr>
            <a:spLocks noGrp="1"/>
          </p:cNvSpPr>
          <p:nvPr>
            <p:ph type="title"/>
          </p:nvPr>
        </p:nvSpPr>
        <p:spPr>
          <a:xfrm>
            <a:off x="686655" y="1153572"/>
            <a:ext cx="3199566" cy="4461163"/>
          </a:xfrm>
        </p:spPr>
        <p:txBody>
          <a:bodyPr>
            <a:normAutofit/>
          </a:bodyPr>
          <a:lstStyle/>
          <a:p>
            <a:r>
              <a:rPr lang="en-US" dirty="0">
                <a:solidFill>
                  <a:srgbClr val="FFFFFF"/>
                </a:solidFill>
              </a:rPr>
              <a:t>Cereals – p. 19-22</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C41C804-7611-4057-91C8-72D6F36681B2}"/>
              </a:ext>
            </a:extLst>
          </p:cNvPr>
          <p:cNvSpPr>
            <a:spLocks noGrp="1"/>
          </p:cNvSpPr>
          <p:nvPr>
            <p:ph idx="1"/>
          </p:nvPr>
        </p:nvSpPr>
        <p:spPr>
          <a:xfrm>
            <a:off x="4446149" y="591344"/>
            <a:ext cx="6904693" cy="5585619"/>
          </a:xfrm>
        </p:spPr>
        <p:txBody>
          <a:bodyPr anchor="ctr">
            <a:normAutofit/>
          </a:bodyPr>
          <a:lstStyle/>
          <a:p>
            <a:r>
              <a:rPr lang="en-US" sz="2000" dirty="0"/>
              <a:t>We cannot authorize package sizes for cereals that exceed the monthly maximum allowance for an individual participant, so the range for cold cereal is 12 – </a:t>
            </a:r>
            <a:r>
              <a:rPr lang="en-US" sz="2000" b="1" dirty="0"/>
              <a:t>36 oz. </a:t>
            </a:r>
            <a:r>
              <a:rPr lang="en-US" sz="2000" dirty="0"/>
              <a:t>size and hot cereal is 11.8 – </a:t>
            </a:r>
            <a:r>
              <a:rPr lang="en-US" sz="2000" b="1" dirty="0"/>
              <a:t>36 oz. </a:t>
            </a:r>
            <a:r>
              <a:rPr lang="en-US" sz="2000" dirty="0"/>
              <a:t>size.</a:t>
            </a:r>
          </a:p>
          <a:p>
            <a:r>
              <a:rPr lang="en-US" sz="2000" dirty="0"/>
              <a:t>While national brands are preferred by participants, they are not always available in some stores. A participant brought it to our attention that they couldn’t always find Kellogg’s All Bran, so store brand bran flakes were added so a high fiber cereal option is available statewide.</a:t>
            </a:r>
            <a:br>
              <a:rPr lang="en-US" sz="2000" dirty="0"/>
            </a:br>
            <a:endParaRPr lang="en-US" sz="2000" dirty="0"/>
          </a:p>
        </p:txBody>
      </p:sp>
      <p:sp>
        <p:nvSpPr>
          <p:cNvPr id="4" name="Slide Number Placeholder 3">
            <a:extLst>
              <a:ext uri="{FF2B5EF4-FFF2-40B4-BE49-F238E27FC236}">
                <a16:creationId xmlns:a16="http://schemas.microsoft.com/office/drawing/2014/main" id="{2CC6C1D3-A0E3-4EC2-A817-C36E0DF2C729}"/>
              </a:ext>
            </a:extLst>
          </p:cNvPr>
          <p:cNvSpPr>
            <a:spLocks noGrp="1"/>
          </p:cNvSpPr>
          <p:nvPr>
            <p:ph type="sldNum" sz="quarter" idx="12"/>
          </p:nvPr>
        </p:nvSpPr>
        <p:spPr/>
        <p:txBody>
          <a:bodyPr/>
          <a:lstStyle/>
          <a:p>
            <a:fld id="{34C99D79-8A4B-4031-B1E0-AF26F8EDF2BC}" type="slidenum">
              <a:rPr lang="en-US" smtClean="0"/>
              <a:t>22</a:t>
            </a:fld>
            <a:endParaRPr lang="en-US"/>
          </a:p>
        </p:txBody>
      </p:sp>
    </p:spTree>
    <p:extLst>
      <p:ext uri="{BB962C8B-B14F-4D97-AF65-F5344CB8AC3E}">
        <p14:creationId xmlns:p14="http://schemas.microsoft.com/office/powerpoint/2010/main" val="3643686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A504-207B-4B8B-8F32-982550C9A406}"/>
              </a:ext>
            </a:extLst>
          </p:cNvPr>
          <p:cNvSpPr>
            <a:spLocks noGrp="1"/>
          </p:cNvSpPr>
          <p:nvPr>
            <p:ph type="title"/>
          </p:nvPr>
        </p:nvSpPr>
        <p:spPr>
          <a:xfrm>
            <a:off x="822550" y="609600"/>
            <a:ext cx="10512862" cy="1096963"/>
          </a:xfrm>
        </p:spPr>
        <p:txBody>
          <a:bodyPr>
            <a:normAutofit/>
          </a:bodyPr>
          <a:lstStyle/>
          <a:p>
            <a:r>
              <a:rPr lang="en-US" dirty="0"/>
              <a:t>Cereals – p. 19-22</a:t>
            </a:r>
            <a:endParaRPr lang="en-US" dirty="0">
              <a:solidFill>
                <a:schemeClr val="accent5">
                  <a:lumMod val="60000"/>
                  <a:lumOff val="40000"/>
                </a:schemeClr>
              </a:solidFill>
            </a:endParaRPr>
          </a:p>
        </p:txBody>
      </p:sp>
      <p:graphicFrame>
        <p:nvGraphicFramePr>
          <p:cNvPr id="6" name="Content Placeholder 5">
            <a:extLst>
              <a:ext uri="{FF2B5EF4-FFF2-40B4-BE49-F238E27FC236}">
                <a16:creationId xmlns:a16="http://schemas.microsoft.com/office/drawing/2014/main" id="{A737EEB0-CA0D-4E81-8212-7BC30B1B8045}"/>
              </a:ext>
            </a:extLst>
          </p:cNvPr>
          <p:cNvGraphicFramePr>
            <a:graphicFrameLocks noGrp="1"/>
          </p:cNvGraphicFramePr>
          <p:nvPr>
            <p:ph idx="1"/>
            <p:extLst>
              <p:ext uri="{D42A27DB-BD31-4B8C-83A1-F6EECF244321}">
                <p14:modId xmlns:p14="http://schemas.microsoft.com/office/powerpoint/2010/main" val="3761328626"/>
              </p:ext>
            </p:extLst>
          </p:nvPr>
        </p:nvGraphicFramePr>
        <p:xfrm>
          <a:off x="823424" y="2057400"/>
          <a:ext cx="105124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33E3FF86-32F9-4379-8134-9CB039DC4B4A}"/>
              </a:ext>
            </a:extLst>
          </p:cNvPr>
          <p:cNvSpPr>
            <a:spLocks noGrp="1"/>
          </p:cNvSpPr>
          <p:nvPr>
            <p:ph type="sldNum" sz="quarter" idx="12"/>
          </p:nvPr>
        </p:nvSpPr>
        <p:spPr/>
        <p:txBody>
          <a:bodyPr/>
          <a:lstStyle/>
          <a:p>
            <a:fld id="{34C99D79-8A4B-4031-B1E0-AF26F8EDF2BC}" type="slidenum">
              <a:rPr lang="en-US" smtClean="0"/>
              <a:t>23</a:t>
            </a:fld>
            <a:endParaRPr lang="en-US"/>
          </a:p>
        </p:txBody>
      </p:sp>
    </p:spTree>
    <p:extLst>
      <p:ext uri="{BB962C8B-B14F-4D97-AF65-F5344CB8AC3E}">
        <p14:creationId xmlns:p14="http://schemas.microsoft.com/office/powerpoint/2010/main" val="1420216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636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1A0107-8FAD-4712-9D33-6C76F35FD406}"/>
              </a:ext>
            </a:extLst>
          </p:cNvPr>
          <p:cNvSpPr>
            <a:spLocks noGrp="1"/>
          </p:cNvSpPr>
          <p:nvPr>
            <p:ph type="title"/>
          </p:nvPr>
        </p:nvSpPr>
        <p:spPr>
          <a:xfrm>
            <a:off x="260895" y="2204212"/>
            <a:ext cx="3196181" cy="2743200"/>
          </a:xfrm>
        </p:spPr>
        <p:txBody>
          <a:bodyPr anchor="t">
            <a:normAutofit/>
          </a:bodyPr>
          <a:lstStyle/>
          <a:p>
            <a:pPr algn="ctr"/>
            <a:r>
              <a:rPr lang="en-US" sz="4800" dirty="0">
                <a:solidFill>
                  <a:schemeClr val="bg1"/>
                </a:solidFill>
              </a:rPr>
              <a:t>Cereals being added</a:t>
            </a:r>
          </a:p>
        </p:txBody>
      </p:sp>
      <p:sp>
        <p:nvSpPr>
          <p:cNvPr id="3" name="Content Placeholder 2">
            <a:extLst>
              <a:ext uri="{FF2B5EF4-FFF2-40B4-BE49-F238E27FC236}">
                <a16:creationId xmlns:a16="http://schemas.microsoft.com/office/drawing/2014/main" id="{BDDBCC0E-1BB3-4BB7-8CE1-7E2857E3AA62}"/>
              </a:ext>
            </a:extLst>
          </p:cNvPr>
          <p:cNvSpPr>
            <a:spLocks noGrp="1"/>
          </p:cNvSpPr>
          <p:nvPr>
            <p:ph idx="1"/>
          </p:nvPr>
        </p:nvSpPr>
        <p:spPr>
          <a:xfrm>
            <a:off x="4329591" y="641615"/>
            <a:ext cx="7287900" cy="5533496"/>
          </a:xfrm>
        </p:spPr>
        <p:txBody>
          <a:bodyPr anchor="ctr">
            <a:normAutofit/>
          </a:bodyPr>
          <a:lstStyle/>
          <a:p>
            <a:r>
              <a:rPr lang="en-US" sz="2000" dirty="0"/>
              <a:t>Cinnamon Chex</a:t>
            </a:r>
          </a:p>
          <a:p>
            <a:r>
              <a:rPr lang="en-US" sz="2000" dirty="0"/>
              <a:t>Kellogg’s Strawberry Frosted Mini Wheats </a:t>
            </a:r>
          </a:p>
          <a:p>
            <a:r>
              <a:rPr lang="en-US" sz="2000" dirty="0"/>
              <a:t>Post Great Grains Crunchy Pecan</a:t>
            </a:r>
          </a:p>
          <a:p>
            <a:r>
              <a:rPr lang="en-US" sz="2000" dirty="0"/>
              <a:t>Store brand bran flakes</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6452423-74B0-4499-A80A-A5440252D794}"/>
              </a:ext>
            </a:extLst>
          </p:cNvPr>
          <p:cNvSpPr>
            <a:spLocks noGrp="1"/>
          </p:cNvSpPr>
          <p:nvPr>
            <p:ph type="sldNum" sz="quarter" idx="12"/>
          </p:nvPr>
        </p:nvSpPr>
        <p:spPr/>
        <p:txBody>
          <a:bodyPr/>
          <a:lstStyle/>
          <a:p>
            <a:fld id="{34C99D79-8A4B-4031-B1E0-AF26F8EDF2BC}" type="slidenum">
              <a:rPr lang="en-US" smtClean="0"/>
              <a:t>24</a:t>
            </a:fld>
            <a:endParaRPr lang="en-US"/>
          </a:p>
        </p:txBody>
      </p:sp>
    </p:spTree>
    <p:extLst>
      <p:ext uri="{BB962C8B-B14F-4D97-AF65-F5344CB8AC3E}">
        <p14:creationId xmlns:p14="http://schemas.microsoft.com/office/powerpoint/2010/main" val="3346840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 y="0"/>
            <a:ext cx="1218577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7933"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3475"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390AC1-0E74-4C63-ABFF-4B587375D2D4}"/>
              </a:ext>
            </a:extLst>
          </p:cNvPr>
          <p:cNvSpPr>
            <a:spLocks noGrp="1"/>
          </p:cNvSpPr>
          <p:nvPr>
            <p:ph type="title"/>
          </p:nvPr>
        </p:nvSpPr>
        <p:spPr>
          <a:xfrm>
            <a:off x="804461" y="640263"/>
            <a:ext cx="3283476" cy="5254510"/>
          </a:xfrm>
        </p:spPr>
        <p:txBody>
          <a:bodyPr>
            <a:normAutofit/>
          </a:bodyPr>
          <a:lstStyle/>
          <a:p>
            <a:r>
              <a:rPr lang="en-US" dirty="0"/>
              <a:t>Cereals being removed</a:t>
            </a:r>
          </a:p>
        </p:txBody>
      </p:sp>
      <p:sp>
        <p:nvSpPr>
          <p:cNvPr id="3" name="Content Placeholder 2">
            <a:extLst>
              <a:ext uri="{FF2B5EF4-FFF2-40B4-BE49-F238E27FC236}">
                <a16:creationId xmlns:a16="http://schemas.microsoft.com/office/drawing/2014/main" id="{CD3B8E79-2EE6-4C94-B61F-509BA8C6F9F1}"/>
              </a:ext>
            </a:extLst>
          </p:cNvPr>
          <p:cNvSpPr>
            <a:spLocks noGrp="1"/>
          </p:cNvSpPr>
          <p:nvPr>
            <p:ph idx="1"/>
          </p:nvPr>
        </p:nvSpPr>
        <p:spPr>
          <a:xfrm>
            <a:off x="5356988" y="640263"/>
            <a:ext cx="6027374" cy="5254510"/>
          </a:xfrm>
        </p:spPr>
        <p:txBody>
          <a:bodyPr anchor="ctr">
            <a:normAutofit/>
          </a:bodyPr>
          <a:lstStyle/>
          <a:p>
            <a:pPr marL="451025" lvl="1" indent="0">
              <a:buNone/>
            </a:pPr>
            <a:r>
              <a:rPr lang="en-US" sz="2000" dirty="0">
                <a:solidFill>
                  <a:schemeClr val="bg1"/>
                </a:solidFill>
              </a:rPr>
              <a:t>Cold Cereals:</a:t>
            </a:r>
          </a:p>
          <a:p>
            <a:pPr lvl="1"/>
            <a:r>
              <a:rPr lang="en-US" sz="2000" dirty="0">
                <a:solidFill>
                  <a:schemeClr val="bg1"/>
                </a:solidFill>
              </a:rPr>
              <a:t>Frosted Mini </a:t>
            </a:r>
            <a:r>
              <a:rPr lang="en-US" sz="2000" dirty="0" err="1">
                <a:solidFill>
                  <a:schemeClr val="bg1"/>
                </a:solidFill>
              </a:rPr>
              <a:t>Spooners</a:t>
            </a:r>
            <a:r>
              <a:rPr lang="en-US" sz="2000" dirty="0">
                <a:solidFill>
                  <a:schemeClr val="bg1"/>
                </a:solidFill>
              </a:rPr>
              <a:t> Blueberry (discontinued)</a:t>
            </a:r>
          </a:p>
          <a:p>
            <a:pPr lvl="1"/>
            <a:r>
              <a:rPr lang="en-US" sz="2000" dirty="0">
                <a:solidFill>
                  <a:schemeClr val="bg1"/>
                </a:solidFill>
              </a:rPr>
              <a:t>Sunbelt Simple Granola (discontinued)</a:t>
            </a:r>
          </a:p>
          <a:p>
            <a:pPr lvl="1"/>
            <a:r>
              <a:rPr lang="en-US" sz="2000" dirty="0">
                <a:solidFill>
                  <a:schemeClr val="bg1"/>
                </a:solidFill>
              </a:rPr>
              <a:t>Honey Bunches of Oats Whole Grain Almond Crunch (discontinued)</a:t>
            </a:r>
          </a:p>
          <a:p>
            <a:pPr lvl="1"/>
            <a:r>
              <a:rPr lang="en-US" sz="2000" dirty="0">
                <a:solidFill>
                  <a:schemeClr val="bg1"/>
                </a:solidFill>
              </a:rPr>
              <a:t>Honey Bunches of Oats Whole Grain Honey Crunch (low availability)</a:t>
            </a:r>
          </a:p>
          <a:p>
            <a:pPr lvl="1"/>
            <a:r>
              <a:rPr lang="en-US" sz="2000" dirty="0">
                <a:solidFill>
                  <a:schemeClr val="bg1"/>
                </a:solidFill>
              </a:rPr>
              <a:t>Malt-O-Meal Crispy Rice (not popular)</a:t>
            </a:r>
          </a:p>
          <a:p>
            <a:pPr lvl="1"/>
            <a:r>
              <a:rPr lang="en-US" sz="2000" dirty="0">
                <a:solidFill>
                  <a:schemeClr val="bg1"/>
                </a:solidFill>
              </a:rPr>
              <a:t>Vanilla Chex (not popular)</a:t>
            </a:r>
          </a:p>
          <a:p>
            <a:pPr lvl="1"/>
            <a:r>
              <a:rPr lang="en-US" sz="2000" dirty="0">
                <a:solidFill>
                  <a:schemeClr val="bg1"/>
                </a:solidFill>
              </a:rPr>
              <a:t>Frosted Mini-Wheats (Little Bites) (not popular)</a:t>
            </a:r>
          </a:p>
          <a:p>
            <a:pPr lvl="1"/>
            <a:r>
              <a:rPr lang="en-US" sz="2000" dirty="0">
                <a:solidFill>
                  <a:schemeClr val="bg1"/>
                </a:solidFill>
              </a:rPr>
              <a:t>Store brand Corn Flakes (not popular)</a:t>
            </a:r>
          </a:p>
          <a:p>
            <a:pPr marL="451025" lvl="1" indent="0">
              <a:buNone/>
            </a:pPr>
            <a:endParaRPr lang="en-US" sz="2000" dirty="0">
              <a:solidFill>
                <a:schemeClr val="bg1"/>
              </a:solidFill>
            </a:endParaRPr>
          </a:p>
          <a:p>
            <a:pPr marL="451025" lvl="1" indent="0">
              <a:buNone/>
            </a:pPr>
            <a:r>
              <a:rPr lang="en-US" sz="2000" dirty="0">
                <a:solidFill>
                  <a:schemeClr val="bg1"/>
                </a:solidFill>
              </a:rPr>
              <a:t>Hot Cereals: </a:t>
            </a:r>
          </a:p>
          <a:p>
            <a:pPr lvl="1"/>
            <a:r>
              <a:rPr lang="en-US" sz="2000" dirty="0">
                <a:solidFill>
                  <a:schemeClr val="bg1"/>
                </a:solidFill>
              </a:rPr>
              <a:t>Essential Everyday instant oatmeal (low in iron)</a:t>
            </a:r>
          </a:p>
          <a:p>
            <a:pPr lvl="1"/>
            <a:r>
              <a:rPr lang="en-US" sz="2000" dirty="0">
                <a:solidFill>
                  <a:schemeClr val="bg1"/>
                </a:solidFill>
              </a:rPr>
              <a:t>IGA instant oatmeal (low in iron)</a:t>
            </a:r>
          </a:p>
          <a:p>
            <a:pPr marL="457063" lvl="1" indent="0">
              <a:buNone/>
            </a:pPr>
            <a:endParaRPr lang="en-US" sz="2000" dirty="0">
              <a:solidFill>
                <a:schemeClr val="bg1"/>
              </a:solidFill>
            </a:endParaRPr>
          </a:p>
        </p:txBody>
      </p:sp>
      <p:sp>
        <p:nvSpPr>
          <p:cNvPr id="4" name="Slide Number Placeholder 3">
            <a:extLst>
              <a:ext uri="{FF2B5EF4-FFF2-40B4-BE49-F238E27FC236}">
                <a16:creationId xmlns:a16="http://schemas.microsoft.com/office/drawing/2014/main" id="{33D57272-6100-4B7B-AADA-23502E6F7B52}"/>
              </a:ext>
            </a:extLst>
          </p:cNvPr>
          <p:cNvSpPr>
            <a:spLocks noGrp="1"/>
          </p:cNvSpPr>
          <p:nvPr>
            <p:ph type="sldNum" sz="quarter" idx="12"/>
          </p:nvPr>
        </p:nvSpPr>
        <p:spPr/>
        <p:txBody>
          <a:bodyPr/>
          <a:lstStyle/>
          <a:p>
            <a:fld id="{34C99D79-8A4B-4031-B1E0-AF26F8EDF2BC}" type="slidenum">
              <a:rPr lang="en-US" smtClean="0"/>
              <a:t>25</a:t>
            </a:fld>
            <a:endParaRPr lang="en-US"/>
          </a:p>
        </p:txBody>
      </p:sp>
    </p:spTree>
    <p:extLst>
      <p:ext uri="{BB962C8B-B14F-4D97-AF65-F5344CB8AC3E}">
        <p14:creationId xmlns:p14="http://schemas.microsoft.com/office/powerpoint/2010/main" val="242293723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A272-248F-4456-A0FE-7728BE8FB626}"/>
              </a:ext>
            </a:extLst>
          </p:cNvPr>
          <p:cNvSpPr>
            <a:spLocks noGrp="1"/>
          </p:cNvSpPr>
          <p:nvPr>
            <p:ph type="title"/>
          </p:nvPr>
        </p:nvSpPr>
        <p:spPr>
          <a:xfrm>
            <a:off x="837982" y="365127"/>
            <a:ext cx="10512862" cy="1158874"/>
          </a:xfrm>
        </p:spPr>
        <p:txBody>
          <a:bodyPr/>
          <a:lstStyle/>
          <a:p>
            <a:r>
              <a:rPr lang="en-US" dirty="0"/>
              <a:t>Juices – p.23-24</a:t>
            </a:r>
          </a:p>
        </p:txBody>
      </p:sp>
      <p:pic>
        <p:nvPicPr>
          <p:cNvPr id="7" name="Content Placeholder 6">
            <a:extLst>
              <a:ext uri="{FF2B5EF4-FFF2-40B4-BE49-F238E27FC236}">
                <a16:creationId xmlns:a16="http://schemas.microsoft.com/office/drawing/2014/main" id="{4F7A93CD-CEA7-4220-B6E1-CEBB49ACFE8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5563406" y="337134"/>
            <a:ext cx="3645926" cy="2790825"/>
          </a:xfrm>
          <a:prstGeom prst="rect">
            <a:avLst/>
          </a:prstGeom>
        </p:spPr>
      </p:pic>
      <p:sp>
        <p:nvSpPr>
          <p:cNvPr id="8" name="TextBox 7">
            <a:extLst>
              <a:ext uri="{FF2B5EF4-FFF2-40B4-BE49-F238E27FC236}">
                <a16:creationId xmlns:a16="http://schemas.microsoft.com/office/drawing/2014/main" id="{2C567EEB-B3D6-491A-858C-FA936127E22D}"/>
              </a:ext>
            </a:extLst>
          </p:cNvPr>
          <p:cNvSpPr txBox="1"/>
          <p:nvPr/>
        </p:nvSpPr>
        <p:spPr>
          <a:xfrm>
            <a:off x="294006" y="1689793"/>
            <a:ext cx="5113822"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Emphasized “No juice cocktails” since that is a common shopping error.</a:t>
            </a:r>
          </a:p>
          <a:p>
            <a:pPr marL="285750" indent="-285750">
              <a:buFont typeface="Arial" panose="020B0604020202020204" pitchFamily="34" charset="0"/>
              <a:buChar char="•"/>
            </a:pPr>
            <a:r>
              <a:rPr lang="en-US" sz="2000" dirty="0"/>
              <a:t>Welches frozen juices have been discontinued.</a:t>
            </a:r>
          </a:p>
          <a:p>
            <a:pPr marL="285750" indent="-285750">
              <a:buFont typeface="Arial" panose="020B0604020202020204" pitchFamily="34" charset="0"/>
              <a:buChar char="•"/>
            </a:pPr>
            <a:r>
              <a:rPr lang="en-US" sz="2000" b="1" dirty="0">
                <a:solidFill>
                  <a:srgbClr val="C00000"/>
                </a:solidFill>
              </a:rPr>
              <a:t>NEW!</a:t>
            </a:r>
            <a:r>
              <a:rPr lang="en-US" sz="2000" dirty="0"/>
              <a:t> Ocean Spray </a:t>
            </a:r>
            <a:r>
              <a:rPr lang="en-US" sz="2000" b="1" dirty="0"/>
              <a:t>100% Juice - No Sugar Added </a:t>
            </a:r>
            <a:r>
              <a:rPr lang="en-US" sz="2000" dirty="0"/>
              <a:t>(No juice cocktails!)</a:t>
            </a:r>
          </a:p>
          <a:p>
            <a:pPr marL="800100" lvl="1" indent="-342900">
              <a:buFont typeface="Arial" panose="020B0604020202020204" pitchFamily="34" charset="0"/>
              <a:buChar char="•"/>
            </a:pPr>
            <a:r>
              <a:rPr lang="en-US" sz="2000" dirty="0"/>
              <a:t>Concord Grape</a:t>
            </a:r>
          </a:p>
          <a:p>
            <a:pPr marL="800100" lvl="1" indent="-342900">
              <a:buFont typeface="Arial" panose="020B0604020202020204" pitchFamily="34" charset="0"/>
              <a:buChar char="•"/>
            </a:pPr>
            <a:r>
              <a:rPr lang="en-US" sz="2000" dirty="0"/>
              <a:t>Apple</a:t>
            </a:r>
          </a:p>
          <a:p>
            <a:pPr marL="800100" lvl="1" indent="-342900">
              <a:buFont typeface="Arial" panose="020B0604020202020204" pitchFamily="34" charset="0"/>
              <a:buChar char="•"/>
            </a:pPr>
            <a:r>
              <a:rPr lang="en-US" sz="2000" dirty="0"/>
              <a:t>Cranberry</a:t>
            </a:r>
          </a:p>
          <a:p>
            <a:pPr marL="800100" lvl="1" indent="-342900">
              <a:buFont typeface="Arial" panose="020B0604020202020204" pitchFamily="34" charset="0"/>
              <a:buChar char="•"/>
            </a:pPr>
            <a:r>
              <a:rPr lang="en-US" sz="2000" dirty="0"/>
              <a:t>Cranberry Mango</a:t>
            </a:r>
          </a:p>
          <a:p>
            <a:pPr marL="800100" lvl="1" indent="-342900">
              <a:buFont typeface="Arial" panose="020B0604020202020204" pitchFamily="34" charset="0"/>
              <a:buChar char="•"/>
            </a:pPr>
            <a:r>
              <a:rPr lang="en-US" sz="2000" dirty="0"/>
              <a:t>Cranberry Concord Grape</a:t>
            </a:r>
          </a:p>
          <a:p>
            <a:pPr marL="800100" lvl="1" indent="-342900">
              <a:buFont typeface="Arial" panose="020B0604020202020204" pitchFamily="34" charset="0"/>
              <a:buChar char="•"/>
            </a:pPr>
            <a:r>
              <a:rPr lang="en-US" sz="2000" dirty="0"/>
              <a:t>Cranberry Cherry</a:t>
            </a:r>
          </a:p>
          <a:p>
            <a:pPr marL="800100" lvl="1" indent="-342900">
              <a:buFont typeface="Arial" panose="020B0604020202020204" pitchFamily="34" charset="0"/>
              <a:buChar char="•"/>
            </a:pPr>
            <a:r>
              <a:rPr lang="en-US" sz="2000" dirty="0"/>
              <a:t>Cranberry Blackberry</a:t>
            </a:r>
          </a:p>
          <a:p>
            <a:pPr marL="800100" lvl="1" indent="-342900">
              <a:buFont typeface="Arial" panose="020B0604020202020204" pitchFamily="34" charset="0"/>
              <a:buChar char="•"/>
            </a:pPr>
            <a:r>
              <a:rPr lang="en-US" sz="2000" dirty="0"/>
              <a:t>Cranberry Pineapple</a:t>
            </a:r>
          </a:p>
          <a:p>
            <a:pPr marL="800100" lvl="1" indent="-342900">
              <a:buFont typeface="Arial" panose="020B0604020202020204" pitchFamily="34" charset="0"/>
              <a:buChar char="•"/>
            </a:pPr>
            <a:r>
              <a:rPr lang="en-US" sz="2000" dirty="0"/>
              <a:t>Cranberry Raspberry</a:t>
            </a:r>
          </a:p>
          <a:p>
            <a:pPr marL="800100" lvl="1" indent="-342900">
              <a:buFont typeface="Arial" panose="020B0604020202020204" pitchFamily="34" charset="0"/>
              <a:buChar char="•"/>
            </a:pPr>
            <a:r>
              <a:rPr lang="en-US" sz="2000" dirty="0"/>
              <a:t>Cranberry Pomegranate</a:t>
            </a:r>
          </a:p>
        </p:txBody>
      </p:sp>
      <p:pic>
        <p:nvPicPr>
          <p:cNvPr id="10" name="Picture 9">
            <a:extLst>
              <a:ext uri="{FF2B5EF4-FFF2-40B4-BE49-F238E27FC236}">
                <a16:creationId xmlns:a16="http://schemas.microsoft.com/office/drawing/2014/main" id="{7CB2A1C6-D432-446C-B8D3-CE71D5EAE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308" y="1651276"/>
            <a:ext cx="2865250" cy="2109866"/>
          </a:xfrm>
          <a:prstGeom prst="rect">
            <a:avLst/>
          </a:prstGeom>
        </p:spPr>
      </p:pic>
      <p:pic>
        <p:nvPicPr>
          <p:cNvPr id="12" name="Picture 11">
            <a:extLst>
              <a:ext uri="{FF2B5EF4-FFF2-40B4-BE49-F238E27FC236}">
                <a16:creationId xmlns:a16="http://schemas.microsoft.com/office/drawing/2014/main" id="{70A98394-27C2-45DE-BCE5-7A1370BA4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812" y="3020252"/>
            <a:ext cx="2851918" cy="1981200"/>
          </a:xfrm>
          <a:prstGeom prst="rect">
            <a:avLst/>
          </a:prstGeom>
        </p:spPr>
      </p:pic>
      <p:pic>
        <p:nvPicPr>
          <p:cNvPr id="3" name="Picture 2">
            <a:extLst>
              <a:ext uri="{FF2B5EF4-FFF2-40B4-BE49-F238E27FC236}">
                <a16:creationId xmlns:a16="http://schemas.microsoft.com/office/drawing/2014/main" id="{EFD5F32B-86E8-481B-ACD6-B6886035E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5143" y="3730520"/>
            <a:ext cx="1767993" cy="3261643"/>
          </a:xfrm>
          <a:prstGeom prst="rect">
            <a:avLst/>
          </a:prstGeom>
        </p:spPr>
      </p:pic>
      <p:pic>
        <p:nvPicPr>
          <p:cNvPr id="4" name="Picture 3">
            <a:extLst>
              <a:ext uri="{FF2B5EF4-FFF2-40B4-BE49-F238E27FC236}">
                <a16:creationId xmlns:a16="http://schemas.microsoft.com/office/drawing/2014/main" id="{66C704F4-16F1-4456-8547-6E4EC959E0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5143" y="4876800"/>
            <a:ext cx="1896020" cy="1511939"/>
          </a:xfrm>
          <a:prstGeom prst="rect">
            <a:avLst/>
          </a:prstGeom>
        </p:spPr>
      </p:pic>
      <p:sp>
        <p:nvSpPr>
          <p:cNvPr id="5" name="Arrow: Left 4">
            <a:extLst>
              <a:ext uri="{FF2B5EF4-FFF2-40B4-BE49-F238E27FC236}">
                <a16:creationId xmlns:a16="http://schemas.microsoft.com/office/drawing/2014/main" id="{8EC3CD44-62AB-45C1-BA2C-48570A7A68F9}"/>
              </a:ext>
            </a:extLst>
          </p:cNvPr>
          <p:cNvSpPr/>
          <p:nvPr/>
        </p:nvSpPr>
        <p:spPr>
          <a:xfrm>
            <a:off x="8872534" y="51076"/>
            <a:ext cx="2541667" cy="1600200"/>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Participants need to read labels carefully.</a:t>
            </a:r>
          </a:p>
        </p:txBody>
      </p:sp>
      <p:sp>
        <p:nvSpPr>
          <p:cNvPr id="6" name="Arrow: Right 5">
            <a:extLst>
              <a:ext uri="{FF2B5EF4-FFF2-40B4-BE49-F238E27FC236}">
                <a16:creationId xmlns:a16="http://schemas.microsoft.com/office/drawing/2014/main" id="{86EDF23A-FA58-4BB0-A730-4D260598A138}"/>
              </a:ext>
            </a:extLst>
          </p:cNvPr>
          <p:cNvSpPr/>
          <p:nvPr/>
        </p:nvSpPr>
        <p:spPr>
          <a:xfrm>
            <a:off x="6660663" y="4947187"/>
            <a:ext cx="3169237" cy="1785439"/>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Avoid juice cocktails, even if they say 100% Vitamin C!</a:t>
            </a:r>
          </a:p>
        </p:txBody>
      </p:sp>
      <p:sp>
        <p:nvSpPr>
          <p:cNvPr id="9" name="Slide Number Placeholder 8">
            <a:extLst>
              <a:ext uri="{FF2B5EF4-FFF2-40B4-BE49-F238E27FC236}">
                <a16:creationId xmlns:a16="http://schemas.microsoft.com/office/drawing/2014/main" id="{E17A1858-3234-451D-B18B-D6123E8F65E7}"/>
              </a:ext>
            </a:extLst>
          </p:cNvPr>
          <p:cNvSpPr>
            <a:spLocks noGrp="1"/>
          </p:cNvSpPr>
          <p:nvPr>
            <p:ph type="sldNum" sz="quarter" idx="12"/>
          </p:nvPr>
        </p:nvSpPr>
        <p:spPr/>
        <p:txBody>
          <a:bodyPr/>
          <a:lstStyle/>
          <a:p>
            <a:fld id="{34C99D79-8A4B-4031-B1E0-AF26F8EDF2BC}" type="slidenum">
              <a:rPr lang="en-US" smtClean="0"/>
              <a:t>26</a:t>
            </a:fld>
            <a:endParaRPr lang="en-US"/>
          </a:p>
        </p:txBody>
      </p:sp>
    </p:spTree>
    <p:extLst>
      <p:ext uri="{BB962C8B-B14F-4D97-AF65-F5344CB8AC3E}">
        <p14:creationId xmlns:p14="http://schemas.microsoft.com/office/powerpoint/2010/main" val="459483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19CC-16D7-4443-A172-5B9639C242DF}"/>
              </a:ext>
            </a:extLst>
          </p:cNvPr>
          <p:cNvSpPr>
            <a:spLocks noGrp="1"/>
          </p:cNvSpPr>
          <p:nvPr>
            <p:ph type="title"/>
          </p:nvPr>
        </p:nvSpPr>
        <p:spPr/>
        <p:txBody>
          <a:bodyPr/>
          <a:lstStyle/>
          <a:p>
            <a:r>
              <a:rPr lang="en-US" dirty="0"/>
              <a:t>Baby Foods – p. 25-27</a:t>
            </a:r>
          </a:p>
        </p:txBody>
      </p:sp>
      <p:sp>
        <p:nvSpPr>
          <p:cNvPr id="3" name="Content Placeholder 2">
            <a:extLst>
              <a:ext uri="{FF2B5EF4-FFF2-40B4-BE49-F238E27FC236}">
                <a16:creationId xmlns:a16="http://schemas.microsoft.com/office/drawing/2014/main" id="{1E4AAF52-779B-4B50-8D2E-F40913B6A774}"/>
              </a:ext>
            </a:extLst>
          </p:cNvPr>
          <p:cNvSpPr>
            <a:spLocks noGrp="1"/>
          </p:cNvSpPr>
          <p:nvPr>
            <p:ph idx="1"/>
          </p:nvPr>
        </p:nvSpPr>
        <p:spPr>
          <a:xfrm>
            <a:off x="1218883" y="1600200"/>
            <a:ext cx="9525000" cy="2819400"/>
          </a:xfrm>
        </p:spPr>
        <p:txBody>
          <a:bodyPr>
            <a:normAutofit/>
          </a:bodyPr>
          <a:lstStyle/>
          <a:p>
            <a:r>
              <a:rPr lang="en-US" sz="2000" dirty="0"/>
              <a:t>Participants currently only buy about </a:t>
            </a:r>
            <a:r>
              <a:rPr lang="en-US" sz="2000" b="1" dirty="0"/>
              <a:t>50%</a:t>
            </a:r>
            <a:r>
              <a:rPr lang="en-US" sz="2000" dirty="0"/>
              <a:t> of their baby food benefit.</a:t>
            </a:r>
          </a:p>
          <a:p>
            <a:r>
              <a:rPr lang="en-US" sz="2000" dirty="0"/>
              <a:t>More organic baby food options are now available from Beech-Nut and Gerber, and Happy Baby brand has been added. </a:t>
            </a:r>
          </a:p>
          <a:p>
            <a:r>
              <a:rPr lang="en-US" sz="2000" dirty="0"/>
              <a:t>Baby food pouches are not authorized because they do not come in a package size we can approve, the price is not within our budget, and they do not support developmentally appropriate feeding.</a:t>
            </a:r>
          </a:p>
        </p:txBody>
      </p:sp>
      <p:grpSp>
        <p:nvGrpSpPr>
          <p:cNvPr id="7" name="Group 6">
            <a:extLst>
              <a:ext uri="{FF2B5EF4-FFF2-40B4-BE49-F238E27FC236}">
                <a16:creationId xmlns:a16="http://schemas.microsoft.com/office/drawing/2014/main" id="{4D11C44C-278A-4D9A-9322-84AA7476DF59}"/>
              </a:ext>
            </a:extLst>
          </p:cNvPr>
          <p:cNvGrpSpPr/>
          <p:nvPr/>
        </p:nvGrpSpPr>
        <p:grpSpPr>
          <a:xfrm>
            <a:off x="1065212" y="4114800"/>
            <a:ext cx="9525000" cy="2057400"/>
            <a:chOff x="76200" y="0"/>
            <a:chExt cx="9525000" cy="1828811"/>
          </a:xfrm>
        </p:grpSpPr>
        <p:sp>
          <p:nvSpPr>
            <p:cNvPr id="8" name="Rectangle: Rounded Corners 7">
              <a:extLst>
                <a:ext uri="{FF2B5EF4-FFF2-40B4-BE49-F238E27FC236}">
                  <a16:creationId xmlns:a16="http://schemas.microsoft.com/office/drawing/2014/main" id="{761FF968-DEF6-43F5-BCB5-D414BE8B908A}"/>
                </a:ext>
              </a:extLst>
            </p:cNvPr>
            <p:cNvSpPr/>
            <p:nvPr/>
          </p:nvSpPr>
          <p:spPr>
            <a:xfrm>
              <a:off x="76200" y="0"/>
              <a:ext cx="9525000" cy="1828811"/>
            </a:xfrm>
            <a:prstGeom prst="roundRect">
              <a:avLst>
                <a:gd name="adj" fmla="val 1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843ADF26-A462-460D-8A71-0989C944503C}"/>
                </a:ext>
              </a:extLst>
            </p:cNvPr>
            <p:cNvSpPr txBox="1"/>
            <p:nvPr/>
          </p:nvSpPr>
          <p:spPr>
            <a:xfrm>
              <a:off x="2210319" y="0"/>
              <a:ext cx="7078274" cy="18288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Nutrition-focused counseling tip</a:t>
              </a:r>
            </a:p>
            <a:p>
              <a:pPr marL="228600" lvl="1" indent="-228600" algn="l" defTabSz="1022350">
                <a:lnSpc>
                  <a:spcPct val="90000"/>
                </a:lnSpc>
                <a:spcBef>
                  <a:spcPct val="0"/>
                </a:spcBef>
                <a:spcAft>
                  <a:spcPct val="15000"/>
                </a:spcAft>
                <a:buChar char="•"/>
              </a:pPr>
              <a:r>
                <a:rPr lang="en-US" sz="2000" kern="1200" dirty="0"/>
                <a:t>While infant rice cereal is less likely to have arsenic than before, it is still not recommended for everyday. WIC won’t add it back to the food list until that changes. What options are you suggesting instead?</a:t>
              </a:r>
            </a:p>
          </p:txBody>
        </p:sp>
      </p:grpSp>
      <p:pic>
        <p:nvPicPr>
          <p:cNvPr id="10" name="Picture 9">
            <a:extLst>
              <a:ext uri="{FF2B5EF4-FFF2-40B4-BE49-F238E27FC236}">
                <a16:creationId xmlns:a16="http://schemas.microsoft.com/office/drawing/2014/main" id="{8F7BB740-947F-42D8-BB7B-74BBF2D7B7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287" y="4191000"/>
            <a:ext cx="1401283" cy="1965743"/>
          </a:xfrm>
          <a:prstGeom prst="rect">
            <a:avLst/>
          </a:prstGeom>
        </p:spPr>
      </p:pic>
      <p:sp>
        <p:nvSpPr>
          <p:cNvPr id="4" name="Slide Number Placeholder 3">
            <a:extLst>
              <a:ext uri="{FF2B5EF4-FFF2-40B4-BE49-F238E27FC236}">
                <a16:creationId xmlns:a16="http://schemas.microsoft.com/office/drawing/2014/main" id="{7690C452-9E75-4C7E-8965-6F969E4B845C}"/>
              </a:ext>
            </a:extLst>
          </p:cNvPr>
          <p:cNvSpPr>
            <a:spLocks noGrp="1"/>
          </p:cNvSpPr>
          <p:nvPr>
            <p:ph type="sldNum" sz="quarter" idx="12"/>
          </p:nvPr>
        </p:nvSpPr>
        <p:spPr/>
        <p:txBody>
          <a:bodyPr/>
          <a:lstStyle/>
          <a:p>
            <a:fld id="{34C99D79-8A4B-4031-B1E0-AF26F8EDF2BC}" type="slidenum">
              <a:rPr lang="en-US" smtClean="0"/>
              <a:t>27</a:t>
            </a:fld>
            <a:endParaRPr lang="en-US"/>
          </a:p>
        </p:txBody>
      </p:sp>
    </p:spTree>
    <p:extLst>
      <p:ext uri="{BB962C8B-B14F-4D97-AF65-F5344CB8AC3E}">
        <p14:creationId xmlns:p14="http://schemas.microsoft.com/office/powerpoint/2010/main" val="1867190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EA057CC-4F98-44E2-968D-6755F356E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486" y="747714"/>
            <a:ext cx="2383977" cy="5239512"/>
          </a:xfrm>
          <a:prstGeom prst="rect">
            <a:avLst/>
          </a:prstGeom>
          <a:ln>
            <a:noFill/>
          </a:ln>
          <a:effectLst>
            <a:outerShdw blurRad="292100" dist="139700" dir="2700000" algn="tl" rotWithShape="0">
              <a:srgbClr val="333333">
                <a:alpha val="65000"/>
              </a:srgbClr>
            </a:outerShdw>
          </a:effectLst>
        </p:spPr>
      </p:pic>
      <p:sp>
        <p:nvSpPr>
          <p:cNvPr id="11" name="Freeform: Shape 10">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4469"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4140"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A6A8BF-EB17-4207-B125-8CBBC3701894}"/>
              </a:ext>
            </a:extLst>
          </p:cNvPr>
          <p:cNvSpPr>
            <a:spLocks noGrp="1"/>
          </p:cNvSpPr>
          <p:nvPr>
            <p:ph type="title"/>
          </p:nvPr>
        </p:nvSpPr>
        <p:spPr>
          <a:xfrm>
            <a:off x="804462" y="877824"/>
            <a:ext cx="5292997" cy="3072384"/>
          </a:xfrm>
        </p:spPr>
        <p:txBody>
          <a:bodyPr vert="horz" lIns="91440" tIns="45720" rIns="91440" bIns="45720" rtlCol="0" anchor="b">
            <a:normAutofit/>
          </a:bodyPr>
          <a:lstStyle/>
          <a:p>
            <a:pPr defTabSz="914400"/>
            <a:r>
              <a:rPr lang="en-US" sz="5300" kern="1200" dirty="0">
                <a:solidFill>
                  <a:schemeClr val="tx1"/>
                </a:solidFill>
                <a:latin typeface="+mj-lt"/>
                <a:ea typeface="+mj-ea"/>
                <a:cs typeface="+mj-cs"/>
              </a:rPr>
              <a:t>New </a:t>
            </a:r>
            <a:r>
              <a:rPr lang="en-US" sz="5300" i="1" kern="1200" dirty="0">
                <a:solidFill>
                  <a:schemeClr val="tx1"/>
                </a:solidFill>
                <a:latin typeface="+mj-lt"/>
                <a:ea typeface="+mj-ea"/>
                <a:cs typeface="+mj-cs"/>
              </a:rPr>
              <a:t>Shopping With Your eWIC Card</a:t>
            </a:r>
            <a:r>
              <a:rPr lang="en-US" sz="5300" kern="1200" dirty="0">
                <a:solidFill>
                  <a:schemeClr val="tx1"/>
                </a:solidFill>
                <a:latin typeface="+mj-lt"/>
                <a:ea typeface="+mj-ea"/>
                <a:cs typeface="+mj-cs"/>
              </a:rPr>
              <a:t> brochure</a:t>
            </a:r>
          </a:p>
        </p:txBody>
      </p:sp>
      <p:sp>
        <p:nvSpPr>
          <p:cNvPr id="3" name="Slide Number Placeholder 2">
            <a:extLst>
              <a:ext uri="{FF2B5EF4-FFF2-40B4-BE49-F238E27FC236}">
                <a16:creationId xmlns:a16="http://schemas.microsoft.com/office/drawing/2014/main" id="{8DFC5C9A-861A-4403-8398-CD66228096F9}"/>
              </a:ext>
            </a:extLst>
          </p:cNvPr>
          <p:cNvSpPr>
            <a:spLocks noGrp="1"/>
          </p:cNvSpPr>
          <p:nvPr>
            <p:ph type="sldNum" sz="quarter" idx="12"/>
          </p:nvPr>
        </p:nvSpPr>
        <p:spPr/>
        <p:txBody>
          <a:bodyPr/>
          <a:lstStyle/>
          <a:p>
            <a:fld id="{34C99D79-8A4B-4031-B1E0-AF26F8EDF2BC}" type="slidenum">
              <a:rPr lang="en-US" smtClean="0"/>
              <a:t>28</a:t>
            </a:fld>
            <a:endParaRPr lang="en-US"/>
          </a:p>
        </p:txBody>
      </p:sp>
    </p:spTree>
    <p:extLst>
      <p:ext uri="{BB962C8B-B14F-4D97-AF65-F5344CB8AC3E}">
        <p14:creationId xmlns:p14="http://schemas.microsoft.com/office/powerpoint/2010/main" val="320504063"/>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D746554-17A0-4409-B025-00144CF810D0}"/>
              </a:ext>
            </a:extLst>
          </p:cNvPr>
          <p:cNvSpPr>
            <a:spLocks noGrp="1"/>
          </p:cNvSpPr>
          <p:nvPr>
            <p:ph type="title"/>
          </p:nvPr>
        </p:nvSpPr>
        <p:spPr>
          <a:xfrm>
            <a:off x="589406" y="856180"/>
            <a:ext cx="4559396" cy="1128068"/>
          </a:xfrm>
        </p:spPr>
        <p:txBody>
          <a:bodyPr anchor="ctr">
            <a:normAutofit/>
          </a:bodyPr>
          <a:lstStyle/>
          <a:p>
            <a:r>
              <a:rPr lang="en-US" sz="3700"/>
              <a:t>Check out the new brochure</a:t>
            </a:r>
          </a:p>
        </p:txBody>
      </p:sp>
      <p:grpSp>
        <p:nvGrpSpPr>
          <p:cNvPr id="21"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02" cy="673460"/>
            <a:chOff x="0" y="823811"/>
            <a:chExt cx="355196" cy="673460"/>
          </a:xfrm>
        </p:grpSpPr>
        <p:sp>
          <p:nvSpPr>
            <p:cNvPr id="22"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11" y="2090569"/>
            <a:ext cx="4296561"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1CAA815-618D-48CE-9D21-BA6E2132B00E}"/>
              </a:ext>
            </a:extLst>
          </p:cNvPr>
          <p:cNvSpPr>
            <a:spLocks noGrp="1"/>
          </p:cNvSpPr>
          <p:nvPr>
            <p:ph idx="1"/>
          </p:nvPr>
        </p:nvSpPr>
        <p:spPr>
          <a:xfrm>
            <a:off x="590565" y="2330505"/>
            <a:ext cx="4920043" cy="3979585"/>
          </a:xfrm>
        </p:spPr>
        <p:txBody>
          <a:bodyPr anchor="ctr">
            <a:normAutofit/>
          </a:bodyPr>
          <a:lstStyle/>
          <a:p>
            <a:r>
              <a:rPr lang="en-US" sz="2000" dirty="0"/>
              <a:t>The new Shopping with Your eWIC card brochure highlights several updates to shopper education.</a:t>
            </a:r>
          </a:p>
          <a:p>
            <a:r>
              <a:rPr lang="en-US" sz="2000" dirty="0"/>
              <a:t>It was 4 years ago when Oregon switched from vouchers to the eWIC card.  We’ve learned a lot since then.  Based on this experience, the brochure was updated to help emphasize what is most useful for WIC staff to share with a new WIC shopper.</a:t>
            </a:r>
          </a:p>
          <a:p>
            <a:endParaRPr lang="en-US" sz="1400" dirty="0">
              <a:highlight>
                <a:srgbClr val="FFFF00"/>
              </a:highlight>
            </a:endParaRPr>
          </a:p>
          <a:p>
            <a:endParaRPr lang="en-US" sz="1400" dirty="0">
              <a:highlight>
                <a:srgbClr val="FFFF00"/>
              </a:highlight>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4884" y="0"/>
            <a:ext cx="149394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4329" y="513853"/>
            <a:ext cx="6007801"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552419-5F13-477F-A265-853DD8B0D7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a:off x="6094412" y="799352"/>
            <a:ext cx="5423997" cy="5259296"/>
          </a:xfrm>
          <a:prstGeom prst="rect">
            <a:avLst/>
          </a:prstGeom>
        </p:spPr>
      </p:pic>
      <p:sp>
        <p:nvSpPr>
          <p:cNvPr id="2" name="Slide Number Placeholder 1">
            <a:extLst>
              <a:ext uri="{FF2B5EF4-FFF2-40B4-BE49-F238E27FC236}">
                <a16:creationId xmlns:a16="http://schemas.microsoft.com/office/drawing/2014/main" id="{D292347B-A99B-4EA6-9F50-E648025AB3A4}"/>
              </a:ext>
            </a:extLst>
          </p:cNvPr>
          <p:cNvSpPr>
            <a:spLocks noGrp="1"/>
          </p:cNvSpPr>
          <p:nvPr>
            <p:ph type="sldNum" sz="quarter" idx="12"/>
          </p:nvPr>
        </p:nvSpPr>
        <p:spPr/>
        <p:txBody>
          <a:bodyPr/>
          <a:lstStyle/>
          <a:p>
            <a:fld id="{34C99D79-8A4B-4031-B1E0-AF26F8EDF2BC}" type="slidenum">
              <a:rPr lang="en-US" smtClean="0"/>
              <a:t>29</a:t>
            </a:fld>
            <a:endParaRPr lang="en-US"/>
          </a:p>
        </p:txBody>
      </p:sp>
    </p:spTree>
    <p:extLst>
      <p:ext uri="{BB962C8B-B14F-4D97-AF65-F5344CB8AC3E}">
        <p14:creationId xmlns:p14="http://schemas.microsoft.com/office/powerpoint/2010/main" val="2848010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
            <a:ext cx="5613413"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1">
            <a:extLst>
              <a:ext uri="{FF2B5EF4-FFF2-40B4-BE49-F238E27FC236}">
                <a16:creationId xmlns:a16="http://schemas.microsoft.com/office/drawing/2014/main" id="{6FC01234-BCBE-469F-B096-C9E43BE2AC17}"/>
              </a:ext>
            </a:extLst>
          </p:cNvPr>
          <p:cNvSpPr>
            <a:spLocks noGrp="1"/>
          </p:cNvSpPr>
          <p:nvPr>
            <p:ph type="title"/>
          </p:nvPr>
        </p:nvSpPr>
        <p:spPr>
          <a:xfrm>
            <a:off x="6092517" y="802955"/>
            <a:ext cx="4976680" cy="1454051"/>
          </a:xfrm>
        </p:spPr>
        <p:txBody>
          <a:bodyPr>
            <a:normAutofit/>
          </a:bodyPr>
          <a:lstStyle/>
          <a:p>
            <a:r>
              <a:rPr lang="en-US" sz="3400">
                <a:solidFill>
                  <a:srgbClr val="000000"/>
                </a:solidFill>
              </a:rPr>
              <a:t>After completing this in-service, staff will be able to:</a:t>
            </a:r>
          </a:p>
        </p:txBody>
      </p:sp>
      <p:sp>
        <p:nvSpPr>
          <p:cNvPr id="3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4999135"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Graphic 27" descr="Target Audience">
            <a:extLst>
              <a:ext uri="{FF2B5EF4-FFF2-40B4-BE49-F238E27FC236}">
                <a16:creationId xmlns:a16="http://schemas.microsoft.com/office/drawing/2014/main" id="{9CD456D6-BF02-45E4-9B32-3BBC8E6D24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665" y="1629089"/>
            <a:ext cx="3620021" cy="3620021"/>
          </a:xfrm>
          <a:prstGeom prst="rect">
            <a:avLst/>
          </a:prstGeom>
        </p:spPr>
      </p:pic>
      <p:sp>
        <p:nvSpPr>
          <p:cNvPr id="3" name="Content Placeholder 2">
            <a:extLst>
              <a:ext uri="{FF2B5EF4-FFF2-40B4-BE49-F238E27FC236}">
                <a16:creationId xmlns:a16="http://schemas.microsoft.com/office/drawing/2014/main" id="{7261E882-CB1E-4EFE-8165-C9040E4A76F1}"/>
              </a:ext>
            </a:extLst>
          </p:cNvPr>
          <p:cNvSpPr>
            <a:spLocks noGrp="1"/>
          </p:cNvSpPr>
          <p:nvPr>
            <p:ph idx="1"/>
          </p:nvPr>
        </p:nvSpPr>
        <p:spPr>
          <a:xfrm>
            <a:off x="5942012" y="2057400"/>
            <a:ext cx="5123257" cy="4162427"/>
          </a:xfrm>
        </p:spPr>
        <p:txBody>
          <a:bodyPr anchor="ctr">
            <a:normAutofit fontScale="92500" lnSpcReduction="20000"/>
          </a:bodyPr>
          <a:lstStyle/>
          <a:p>
            <a:pPr lvl="0">
              <a:lnSpc>
                <a:spcPct val="100000"/>
              </a:lnSpc>
            </a:pPr>
            <a:r>
              <a:rPr lang="en-US" sz="2200" dirty="0">
                <a:solidFill>
                  <a:srgbClr val="000000"/>
                </a:solidFill>
              </a:rPr>
              <a:t>Analyze the differences between the new and the old food list.</a:t>
            </a:r>
          </a:p>
          <a:p>
            <a:pPr lvl="0">
              <a:lnSpc>
                <a:spcPct val="100000"/>
              </a:lnSpc>
            </a:pPr>
            <a:r>
              <a:rPr lang="en-US" sz="2200" dirty="0">
                <a:solidFill>
                  <a:srgbClr val="000000"/>
                </a:solidFill>
              </a:rPr>
              <a:t>List 2 important or key points from the new shopping guide they plan to share with participants.</a:t>
            </a:r>
          </a:p>
          <a:p>
            <a:pPr lvl="0">
              <a:lnSpc>
                <a:spcPct val="100000"/>
              </a:lnSpc>
            </a:pPr>
            <a:r>
              <a:rPr lang="en-US" sz="2200" dirty="0">
                <a:solidFill>
                  <a:srgbClr val="000000"/>
                </a:solidFill>
              </a:rPr>
              <a:t>Identify at least one way they can use the food list to provide nutrition-focused counseling.</a:t>
            </a:r>
          </a:p>
          <a:p>
            <a:pPr lvl="0">
              <a:lnSpc>
                <a:spcPct val="100000"/>
              </a:lnSpc>
            </a:pPr>
            <a:r>
              <a:rPr lang="en-US" sz="2200" dirty="0">
                <a:solidFill>
                  <a:srgbClr val="000000"/>
                </a:solidFill>
              </a:rPr>
              <a:t>Describe how the fruit and veggie benefit (FVB) for infants connects to developmental feeding.</a:t>
            </a:r>
          </a:p>
          <a:p>
            <a:pPr lvl="0">
              <a:lnSpc>
                <a:spcPct val="100000"/>
              </a:lnSpc>
            </a:pPr>
            <a:r>
              <a:rPr lang="en-US" sz="2200" dirty="0">
                <a:solidFill>
                  <a:srgbClr val="000000"/>
                </a:solidFill>
              </a:rPr>
              <a:t>List the benefits of FVB for introducing table foods and the downsides to only feeding infants baby food during their first year</a:t>
            </a:r>
            <a:r>
              <a:rPr lang="en-US" sz="2000" dirty="0">
                <a:solidFill>
                  <a:srgbClr val="000000"/>
                </a:solidFill>
              </a:rPr>
              <a:t>.</a:t>
            </a:r>
          </a:p>
        </p:txBody>
      </p:sp>
      <p:sp>
        <p:nvSpPr>
          <p:cNvPr id="4" name="Slide Number Placeholder 3">
            <a:extLst>
              <a:ext uri="{FF2B5EF4-FFF2-40B4-BE49-F238E27FC236}">
                <a16:creationId xmlns:a16="http://schemas.microsoft.com/office/drawing/2014/main" id="{F6EAA763-8CBE-4B5F-B351-DBFB953AAC78}"/>
              </a:ext>
            </a:extLst>
          </p:cNvPr>
          <p:cNvSpPr>
            <a:spLocks noGrp="1"/>
          </p:cNvSpPr>
          <p:nvPr>
            <p:ph type="sldNum" sz="quarter" idx="12"/>
          </p:nvPr>
        </p:nvSpPr>
        <p:spPr/>
        <p:txBody>
          <a:bodyPr/>
          <a:lstStyle/>
          <a:p>
            <a:fld id="{34C99D79-8A4B-4031-B1E0-AF26F8EDF2BC}" type="slidenum">
              <a:rPr lang="en-US" smtClean="0"/>
              <a:t>3</a:t>
            </a:fld>
            <a:endParaRPr lang="en-US"/>
          </a:p>
        </p:txBody>
      </p:sp>
    </p:spTree>
    <p:extLst>
      <p:ext uri="{BB962C8B-B14F-4D97-AF65-F5344CB8AC3E}">
        <p14:creationId xmlns:p14="http://schemas.microsoft.com/office/powerpoint/2010/main" val="3442687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E512BB-6B3F-4265-860D-EE1F54A0B743}"/>
              </a:ext>
            </a:extLst>
          </p:cNvPr>
          <p:cNvSpPr>
            <a:spLocks noGrp="1"/>
          </p:cNvSpPr>
          <p:nvPr>
            <p:ph type="title"/>
          </p:nvPr>
        </p:nvSpPr>
        <p:spPr>
          <a:xfrm>
            <a:off x="686655" y="1153572"/>
            <a:ext cx="3199566" cy="4461163"/>
          </a:xfrm>
        </p:spPr>
        <p:txBody>
          <a:bodyPr>
            <a:normAutofit/>
          </a:bodyPr>
          <a:lstStyle/>
          <a:p>
            <a:r>
              <a:rPr lang="en-US">
                <a:solidFill>
                  <a:srgbClr val="FFFFFF"/>
                </a:solidFill>
              </a:rPr>
              <a:t>Using the brochure with participants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26221AF-53AB-44D0-8C51-788BD7FB40FF}"/>
              </a:ext>
            </a:extLst>
          </p:cNvPr>
          <p:cNvSpPr>
            <a:spLocks noGrp="1"/>
          </p:cNvSpPr>
          <p:nvPr>
            <p:ph idx="1"/>
          </p:nvPr>
        </p:nvSpPr>
        <p:spPr>
          <a:xfrm>
            <a:off x="4415659" y="588168"/>
            <a:ext cx="6904693" cy="5585619"/>
          </a:xfrm>
        </p:spPr>
        <p:txBody>
          <a:bodyPr anchor="ctr">
            <a:normAutofit/>
          </a:bodyPr>
          <a:lstStyle/>
          <a:p>
            <a:r>
              <a:rPr lang="en-US" sz="2000" dirty="0"/>
              <a:t>WIC Shopping can be complicated.  When you review these shopping tips, along with their benefits list, the food list, and talk about where they can shop, you are helping a new participant become a successful shopper and a returning WIC participant.</a:t>
            </a:r>
          </a:p>
          <a:p>
            <a:r>
              <a:rPr lang="en-US" sz="2000" dirty="0"/>
              <a:t>Open the electronic version of the new brochure and check out the following features to highlight with new participants.</a:t>
            </a:r>
          </a:p>
          <a:p>
            <a:r>
              <a:rPr lang="en-US" sz="2000" u="sng" dirty="0">
                <a:hlinkClick r:id="rId2"/>
              </a:rPr>
              <a:t>https://www.oregon.gov/oha/PH/HEALTHYPEOPLEFAMILIES/WIC/Documents/2021-1002-eng.pdf</a:t>
            </a:r>
            <a:endParaRPr lang="en-US" sz="2000" dirty="0">
              <a:highlight>
                <a:srgbClr val="FFFF00"/>
              </a:highlight>
            </a:endParaRPr>
          </a:p>
          <a:p>
            <a:endParaRPr lang="en-US" dirty="0"/>
          </a:p>
        </p:txBody>
      </p:sp>
      <p:sp>
        <p:nvSpPr>
          <p:cNvPr id="4" name="Slide Number Placeholder 3">
            <a:extLst>
              <a:ext uri="{FF2B5EF4-FFF2-40B4-BE49-F238E27FC236}">
                <a16:creationId xmlns:a16="http://schemas.microsoft.com/office/drawing/2014/main" id="{E345C218-198A-454C-9B02-1C88821DB56A}"/>
              </a:ext>
            </a:extLst>
          </p:cNvPr>
          <p:cNvSpPr>
            <a:spLocks noGrp="1"/>
          </p:cNvSpPr>
          <p:nvPr>
            <p:ph type="sldNum" sz="quarter" idx="12"/>
          </p:nvPr>
        </p:nvSpPr>
        <p:spPr/>
        <p:txBody>
          <a:bodyPr/>
          <a:lstStyle/>
          <a:p>
            <a:fld id="{34C99D79-8A4B-4031-B1E0-AF26F8EDF2BC}" type="slidenum">
              <a:rPr lang="en-US" smtClean="0"/>
              <a:t>30</a:t>
            </a:fld>
            <a:endParaRPr lang="en-US"/>
          </a:p>
        </p:txBody>
      </p:sp>
    </p:spTree>
    <p:extLst>
      <p:ext uri="{BB962C8B-B14F-4D97-AF65-F5344CB8AC3E}">
        <p14:creationId xmlns:p14="http://schemas.microsoft.com/office/powerpoint/2010/main" val="2071447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357D35-3E3E-4EC7-B3AE-C106ABB7D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404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34D921-DCE6-4D92-987F-D98C93F1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079" y="243840"/>
            <a:ext cx="11719048" cy="6377939"/>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E4D942F-489D-4A7B-8983-94254348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792" y="246887"/>
            <a:ext cx="5859794"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E8F0F547-5526-40CC-8397-442101C26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5169" y="4768667"/>
            <a:ext cx="421484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93BD913-0EB6-48A4-B22A-6A4DE0898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540" y="246888"/>
            <a:ext cx="11721587"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A53DAFB-8ACA-4340-94E7-F05401D54FC4}"/>
              </a:ext>
            </a:extLst>
          </p:cNvPr>
          <p:cNvSpPr>
            <a:spLocks noGrp="1"/>
          </p:cNvSpPr>
          <p:nvPr>
            <p:ph type="title"/>
          </p:nvPr>
        </p:nvSpPr>
        <p:spPr>
          <a:xfrm>
            <a:off x="6560068" y="798190"/>
            <a:ext cx="4565041" cy="3847033"/>
          </a:xfrm>
        </p:spPr>
        <p:txBody>
          <a:bodyPr vert="horz" lIns="91440" tIns="45720" rIns="91440" bIns="45720" rtlCol="0" anchor="b">
            <a:normAutofit fontScale="90000"/>
          </a:bodyPr>
          <a:lstStyle/>
          <a:p>
            <a:pPr algn="ctr" defTabSz="914400"/>
            <a:r>
              <a:rPr lang="en-US" sz="3600" dirty="0">
                <a:solidFill>
                  <a:schemeClr val="bg1"/>
                </a:solidFill>
              </a:rPr>
              <a:t>If they have the means to do so . . . </a:t>
            </a:r>
            <a:r>
              <a:rPr lang="en-US" sz="3600" b="1" dirty="0">
                <a:solidFill>
                  <a:schemeClr val="bg1"/>
                </a:solidFill>
              </a:rPr>
              <a:t>Sign up for the WICShopper App</a:t>
            </a:r>
            <a:r>
              <a:rPr lang="en-US" sz="3600" dirty="0">
                <a:solidFill>
                  <a:schemeClr val="bg1"/>
                </a:solidFill>
              </a:rPr>
              <a:t>.</a:t>
            </a:r>
            <a:br>
              <a:rPr lang="en-US" sz="3600" dirty="0">
                <a:solidFill>
                  <a:schemeClr val="bg1"/>
                </a:solidFill>
              </a:rPr>
            </a:br>
            <a:br>
              <a:rPr lang="en-US" sz="3600" dirty="0">
                <a:solidFill>
                  <a:schemeClr val="bg1"/>
                </a:solidFill>
              </a:rPr>
            </a:br>
            <a:r>
              <a:rPr lang="en-US" sz="3600" dirty="0">
                <a:solidFill>
                  <a:schemeClr val="bg1"/>
                </a:solidFill>
              </a:rPr>
              <a:t>The “</a:t>
            </a:r>
            <a:r>
              <a:rPr lang="en-US" sz="3600" i="1" dirty="0">
                <a:solidFill>
                  <a:schemeClr val="bg1"/>
                </a:solidFill>
              </a:rPr>
              <a:t>Use The WICShopper App</a:t>
            </a:r>
            <a:r>
              <a:rPr lang="en-US" sz="3600" dirty="0">
                <a:solidFill>
                  <a:schemeClr val="bg1"/>
                </a:solidFill>
              </a:rPr>
              <a:t>” page goes into various ways it can help with shopping. </a:t>
            </a:r>
            <a:endParaRPr lang="en-US" sz="4800" dirty="0">
              <a:solidFill>
                <a:schemeClr val="bg1"/>
              </a:solidFill>
            </a:endParaRPr>
          </a:p>
        </p:txBody>
      </p:sp>
      <p:pic>
        <p:nvPicPr>
          <p:cNvPr id="4" name="Content Placeholder 3" descr="Graphical user interface, text&#10;&#10;Description automatically generated">
            <a:extLst>
              <a:ext uri="{FF2B5EF4-FFF2-40B4-BE49-F238E27FC236}">
                <a16:creationId xmlns:a16="http://schemas.microsoft.com/office/drawing/2014/main" id="{7F3D94B6-C50B-4A2A-A3EB-D65E927F5A0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871836" y="857675"/>
            <a:ext cx="4592519" cy="5140669"/>
          </a:xfrm>
          <a:prstGeom prst="rect">
            <a:avLst/>
          </a:prstGeom>
        </p:spPr>
      </p:pic>
      <p:sp>
        <p:nvSpPr>
          <p:cNvPr id="3" name="Slide Number Placeholder 2">
            <a:extLst>
              <a:ext uri="{FF2B5EF4-FFF2-40B4-BE49-F238E27FC236}">
                <a16:creationId xmlns:a16="http://schemas.microsoft.com/office/drawing/2014/main" id="{654A1922-49AC-4505-A5B8-DAD4A929D17E}"/>
              </a:ext>
            </a:extLst>
          </p:cNvPr>
          <p:cNvSpPr>
            <a:spLocks noGrp="1"/>
          </p:cNvSpPr>
          <p:nvPr>
            <p:ph type="sldNum" sz="quarter" idx="12"/>
          </p:nvPr>
        </p:nvSpPr>
        <p:spPr/>
        <p:txBody>
          <a:bodyPr/>
          <a:lstStyle/>
          <a:p>
            <a:fld id="{34C99D79-8A4B-4031-B1E0-AF26F8EDF2BC}" type="slidenum">
              <a:rPr lang="en-US" smtClean="0"/>
              <a:t>31</a:t>
            </a:fld>
            <a:endParaRPr lang="en-US"/>
          </a:p>
        </p:txBody>
      </p:sp>
    </p:spTree>
    <p:extLst>
      <p:ext uri="{BB962C8B-B14F-4D97-AF65-F5344CB8AC3E}">
        <p14:creationId xmlns:p14="http://schemas.microsoft.com/office/powerpoint/2010/main" val="884239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83491-9308-4EB3-B11A-A5F6970B649B}"/>
              </a:ext>
            </a:extLst>
          </p:cNvPr>
          <p:cNvSpPr>
            <a:spLocks noGrp="1"/>
          </p:cNvSpPr>
          <p:nvPr>
            <p:ph type="title"/>
          </p:nvPr>
        </p:nvSpPr>
        <p:spPr>
          <a:xfrm>
            <a:off x="761802" y="803325"/>
            <a:ext cx="5313152" cy="1325563"/>
          </a:xfrm>
        </p:spPr>
        <p:txBody>
          <a:bodyPr>
            <a:normAutofit/>
          </a:bodyPr>
          <a:lstStyle/>
          <a:p>
            <a:r>
              <a:rPr lang="en-US" dirty="0"/>
              <a:t>How Do I Get WIC Benefits?</a:t>
            </a:r>
          </a:p>
        </p:txBody>
      </p:sp>
      <p:sp>
        <p:nvSpPr>
          <p:cNvPr id="3" name="Content Placeholder 2">
            <a:extLst>
              <a:ext uri="{FF2B5EF4-FFF2-40B4-BE49-F238E27FC236}">
                <a16:creationId xmlns:a16="http://schemas.microsoft.com/office/drawing/2014/main" id="{2C388352-73CF-41A8-9338-8E1D273044BB}"/>
              </a:ext>
            </a:extLst>
          </p:cNvPr>
          <p:cNvSpPr>
            <a:spLocks noGrp="1"/>
          </p:cNvSpPr>
          <p:nvPr>
            <p:ph idx="1"/>
          </p:nvPr>
        </p:nvSpPr>
        <p:spPr>
          <a:xfrm>
            <a:off x="761801" y="2279018"/>
            <a:ext cx="5313159" cy="3375920"/>
          </a:xfrm>
        </p:spPr>
        <p:txBody>
          <a:bodyPr anchor="t">
            <a:normAutofit/>
          </a:bodyPr>
          <a:lstStyle/>
          <a:p>
            <a:r>
              <a:rPr lang="en-US" sz="2000" dirty="0"/>
              <a:t>Connect with your local WIC clinic as directed so you may continue receiving benefits.</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1065" y="-2008"/>
            <a:ext cx="560776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265B515-8DFA-408C-B95E-39BA09C1B4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a:stretch/>
        </p:blipFill>
        <p:spPr>
          <a:xfrm>
            <a:off x="6748383" y="-2"/>
            <a:ext cx="5440442"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5" name="Slide Number Placeholder 4">
            <a:extLst>
              <a:ext uri="{FF2B5EF4-FFF2-40B4-BE49-F238E27FC236}">
                <a16:creationId xmlns:a16="http://schemas.microsoft.com/office/drawing/2014/main" id="{BEDCD95F-820D-48EB-88BD-D8ECC0B81075}"/>
              </a:ext>
            </a:extLst>
          </p:cNvPr>
          <p:cNvSpPr>
            <a:spLocks noGrp="1"/>
          </p:cNvSpPr>
          <p:nvPr>
            <p:ph type="sldNum" sz="quarter" idx="12"/>
          </p:nvPr>
        </p:nvSpPr>
        <p:spPr/>
        <p:txBody>
          <a:bodyPr/>
          <a:lstStyle/>
          <a:p>
            <a:fld id="{34C99D79-8A4B-4031-B1E0-AF26F8EDF2BC}" type="slidenum">
              <a:rPr lang="en-US" smtClean="0"/>
              <a:t>32</a:t>
            </a:fld>
            <a:endParaRPr lang="en-US"/>
          </a:p>
        </p:txBody>
      </p:sp>
    </p:spTree>
    <p:extLst>
      <p:ext uri="{BB962C8B-B14F-4D97-AF65-F5344CB8AC3E}">
        <p14:creationId xmlns:p14="http://schemas.microsoft.com/office/powerpoint/2010/main" val="398478370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0A4EC-E26A-417F-B39B-2BECC42F44C6}"/>
              </a:ext>
            </a:extLst>
          </p:cNvPr>
          <p:cNvSpPr>
            <a:spLocks noGrp="1"/>
          </p:cNvSpPr>
          <p:nvPr>
            <p:ph type="title"/>
          </p:nvPr>
        </p:nvSpPr>
        <p:spPr>
          <a:xfrm>
            <a:off x="761802" y="803325"/>
            <a:ext cx="5313152" cy="1325563"/>
          </a:xfrm>
        </p:spPr>
        <p:txBody>
          <a:bodyPr>
            <a:normAutofit/>
          </a:bodyPr>
          <a:lstStyle/>
          <a:p>
            <a:r>
              <a:rPr lang="en-US" dirty="0"/>
              <a:t>If you are new to WIC: </a:t>
            </a:r>
          </a:p>
        </p:txBody>
      </p:sp>
      <p:sp>
        <p:nvSpPr>
          <p:cNvPr id="3" name="Content Placeholder 2">
            <a:extLst>
              <a:ext uri="{FF2B5EF4-FFF2-40B4-BE49-F238E27FC236}">
                <a16:creationId xmlns:a16="http://schemas.microsoft.com/office/drawing/2014/main" id="{F486DDDD-7E46-4C8A-933F-08730288FFBA}"/>
              </a:ext>
            </a:extLst>
          </p:cNvPr>
          <p:cNvSpPr>
            <a:spLocks noGrp="1"/>
          </p:cNvSpPr>
          <p:nvPr>
            <p:ph idx="1"/>
          </p:nvPr>
        </p:nvSpPr>
        <p:spPr>
          <a:xfrm>
            <a:off x="761801" y="2279018"/>
            <a:ext cx="5313159" cy="3375920"/>
          </a:xfrm>
        </p:spPr>
        <p:txBody>
          <a:bodyPr anchor="t">
            <a:normAutofit/>
          </a:bodyPr>
          <a:lstStyle/>
          <a:p>
            <a:r>
              <a:rPr lang="en-US" sz="2000" b="1" dirty="0"/>
              <a:t>Separate your WIC foods from your other groceries</a:t>
            </a:r>
            <a:r>
              <a:rPr lang="en-US" sz="2000" dirty="0"/>
              <a:t>.  </a:t>
            </a:r>
          </a:p>
          <a:p>
            <a:r>
              <a:rPr lang="en-US" sz="2000" dirty="0"/>
              <a:t>Once you have WIC shopping figured out, at most stores you will be able to combine WIC purchases with other groceries. </a:t>
            </a:r>
          </a:p>
        </p:txBody>
      </p:sp>
      <p:sp>
        <p:nvSpPr>
          <p:cNvPr id="22" name="Freeform: Shape 2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1065" y="-2008"/>
            <a:ext cx="560776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5C46AB-BDBB-49EB-B47A-5B4F73FC59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8383" y="-2"/>
            <a:ext cx="5440442"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5" name="Slide Number Placeholder 4">
            <a:extLst>
              <a:ext uri="{FF2B5EF4-FFF2-40B4-BE49-F238E27FC236}">
                <a16:creationId xmlns:a16="http://schemas.microsoft.com/office/drawing/2014/main" id="{FE02D2D1-3F86-4C9D-9D3E-EFA64222A78A}"/>
              </a:ext>
            </a:extLst>
          </p:cNvPr>
          <p:cNvSpPr>
            <a:spLocks noGrp="1"/>
          </p:cNvSpPr>
          <p:nvPr>
            <p:ph type="sldNum" sz="quarter" idx="12"/>
          </p:nvPr>
        </p:nvSpPr>
        <p:spPr/>
        <p:txBody>
          <a:bodyPr/>
          <a:lstStyle/>
          <a:p>
            <a:fld id="{34C99D79-8A4B-4031-B1E0-AF26F8EDF2BC}" type="slidenum">
              <a:rPr lang="en-US" smtClean="0"/>
              <a:t>33</a:t>
            </a:fld>
            <a:endParaRPr lang="en-US"/>
          </a:p>
        </p:txBody>
      </p:sp>
    </p:spTree>
    <p:extLst>
      <p:ext uri="{BB962C8B-B14F-4D97-AF65-F5344CB8AC3E}">
        <p14:creationId xmlns:p14="http://schemas.microsoft.com/office/powerpoint/2010/main" val="187608956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7F357D35-3E3E-4EC7-B3AE-C106ABB7D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395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34D921-DCE6-4D92-987F-D98C93F1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079" y="243840"/>
            <a:ext cx="11719048" cy="6377939"/>
          </a:xfrm>
          <a:prstGeom prst="rect">
            <a:avLst/>
          </a:prstGeom>
          <a:solidFill>
            <a:srgbClr val="FFFFFF"/>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E4D942F-489D-4A7B-8983-94254348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792" y="246887"/>
            <a:ext cx="5859794"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E8F0F547-5526-40CC-8397-442101C26B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5169" y="4768667"/>
            <a:ext cx="421484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93BD913-0EB6-48A4-B22A-6A4DE0898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540" y="246888"/>
            <a:ext cx="11721587"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5C153C-D031-4A2E-A411-88C6DC6DF0B4}"/>
              </a:ext>
            </a:extLst>
          </p:cNvPr>
          <p:cNvSpPr>
            <a:spLocks noGrp="1"/>
          </p:cNvSpPr>
          <p:nvPr>
            <p:ph type="title"/>
          </p:nvPr>
        </p:nvSpPr>
        <p:spPr>
          <a:xfrm>
            <a:off x="6735169" y="857675"/>
            <a:ext cx="4565041" cy="3847033"/>
          </a:xfrm>
        </p:spPr>
        <p:txBody>
          <a:bodyPr vert="horz" lIns="91440" tIns="45720" rIns="91440" bIns="45720" rtlCol="0" anchor="b">
            <a:normAutofit/>
          </a:bodyPr>
          <a:lstStyle/>
          <a:p>
            <a:pPr algn="ctr" defTabSz="914400"/>
            <a:r>
              <a:rPr lang="en-US" sz="4800" dirty="0">
                <a:solidFill>
                  <a:srgbClr val="FFFFFF"/>
                </a:solidFill>
              </a:rPr>
              <a:t>Show shoppers how to read and use the receipt</a:t>
            </a:r>
          </a:p>
        </p:txBody>
      </p:sp>
      <p:pic>
        <p:nvPicPr>
          <p:cNvPr id="4" name="Content Placeholder 3" descr="Calendar&#10;&#10;Description automatically generated">
            <a:extLst>
              <a:ext uri="{FF2B5EF4-FFF2-40B4-BE49-F238E27FC236}">
                <a16:creationId xmlns:a16="http://schemas.microsoft.com/office/drawing/2014/main" id="{9E4D96D3-AA64-4DF1-B909-549B8CB30F3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871836" y="857675"/>
            <a:ext cx="4592519" cy="5140669"/>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09A490DC-50AA-4696-8DF3-DAB009A698F0}"/>
              </a:ext>
            </a:extLst>
          </p:cNvPr>
          <p:cNvSpPr>
            <a:spLocks noGrp="1"/>
          </p:cNvSpPr>
          <p:nvPr>
            <p:ph type="sldNum" sz="quarter" idx="12"/>
          </p:nvPr>
        </p:nvSpPr>
        <p:spPr/>
        <p:txBody>
          <a:bodyPr/>
          <a:lstStyle/>
          <a:p>
            <a:fld id="{34C99D79-8A4B-4031-B1E0-AF26F8EDF2BC}" type="slidenum">
              <a:rPr lang="en-US" smtClean="0"/>
              <a:t>34</a:t>
            </a:fld>
            <a:endParaRPr lang="en-US"/>
          </a:p>
        </p:txBody>
      </p:sp>
    </p:spTree>
    <p:extLst>
      <p:ext uri="{BB962C8B-B14F-4D97-AF65-F5344CB8AC3E}">
        <p14:creationId xmlns:p14="http://schemas.microsoft.com/office/powerpoint/2010/main" val="489172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B1FF-8F0F-441E-8765-3188EA66105E}"/>
              </a:ext>
            </a:extLst>
          </p:cNvPr>
          <p:cNvSpPr>
            <a:spLocks noGrp="1"/>
          </p:cNvSpPr>
          <p:nvPr>
            <p:ph type="title"/>
          </p:nvPr>
        </p:nvSpPr>
        <p:spPr>
          <a:xfrm>
            <a:off x="652580" y="657922"/>
            <a:ext cx="4804932" cy="4281913"/>
          </a:xfrm>
          <a:noFill/>
        </p:spPr>
        <p:txBody>
          <a:bodyPr vert="horz" lIns="91440" tIns="45720" rIns="91440" bIns="45720" rtlCol="0" anchor="b">
            <a:normAutofit/>
          </a:bodyPr>
          <a:lstStyle/>
          <a:p>
            <a:pPr defTabSz="914400"/>
            <a:r>
              <a:rPr lang="en-US" sz="3900" b="1" dirty="0"/>
              <a:t>Review the tips for buying foods</a:t>
            </a:r>
            <a:r>
              <a:rPr lang="en-US" sz="3900" dirty="0"/>
              <a:t>.  </a:t>
            </a:r>
            <a:br>
              <a:rPr lang="en-US" sz="3900" dirty="0"/>
            </a:br>
            <a:br>
              <a:rPr lang="en-US" sz="3900" dirty="0"/>
            </a:br>
            <a:r>
              <a:rPr lang="en-US" sz="2000" dirty="0"/>
              <a:t>Highlight the abbreviations and shopping tips for the various foods.</a:t>
            </a:r>
          </a:p>
        </p:txBody>
      </p:sp>
      <p:pic>
        <p:nvPicPr>
          <p:cNvPr id="4" name="Content Placeholder 3">
            <a:extLst>
              <a:ext uri="{FF2B5EF4-FFF2-40B4-BE49-F238E27FC236}">
                <a16:creationId xmlns:a16="http://schemas.microsoft.com/office/drawing/2014/main" id="{C40A1689-A650-46C7-8839-C15C8DFC7E2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6094411" y="10"/>
            <a:ext cx="6104065" cy="6857990"/>
          </a:xfrm>
          <a:prstGeom prst="rect">
            <a:avLst/>
          </a:prstGeom>
        </p:spPr>
      </p:pic>
      <p:sp>
        <p:nvSpPr>
          <p:cNvPr id="3" name="Slide Number Placeholder 2">
            <a:extLst>
              <a:ext uri="{FF2B5EF4-FFF2-40B4-BE49-F238E27FC236}">
                <a16:creationId xmlns:a16="http://schemas.microsoft.com/office/drawing/2014/main" id="{6235E958-70F8-432E-907B-3F3693DF15B7}"/>
              </a:ext>
            </a:extLst>
          </p:cNvPr>
          <p:cNvSpPr>
            <a:spLocks noGrp="1"/>
          </p:cNvSpPr>
          <p:nvPr>
            <p:ph type="sldNum" sz="quarter" idx="12"/>
          </p:nvPr>
        </p:nvSpPr>
        <p:spPr/>
        <p:txBody>
          <a:bodyPr/>
          <a:lstStyle/>
          <a:p>
            <a:fld id="{34C99D79-8A4B-4031-B1E0-AF26F8EDF2BC}" type="slidenum">
              <a:rPr lang="en-US" smtClean="0"/>
              <a:t>35</a:t>
            </a:fld>
            <a:endParaRPr lang="en-US"/>
          </a:p>
        </p:txBody>
      </p:sp>
    </p:spTree>
    <p:extLst>
      <p:ext uri="{BB962C8B-B14F-4D97-AF65-F5344CB8AC3E}">
        <p14:creationId xmlns:p14="http://schemas.microsoft.com/office/powerpoint/2010/main" val="29153370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70F470-CFC9-4133-8B94-8503D6DEA6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22570" y="10"/>
            <a:ext cx="8666255" cy="6857990"/>
          </a:xfrm>
          <a:prstGeom prst="rect">
            <a:avLst/>
          </a:prstGeom>
        </p:spPr>
      </p:pic>
      <p:sp>
        <p:nvSpPr>
          <p:cNvPr id="16"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33677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7E239F-8178-42C7-8D82-883D400928DC}"/>
              </a:ext>
            </a:extLst>
          </p:cNvPr>
          <p:cNvSpPr>
            <a:spLocks noGrp="1"/>
          </p:cNvSpPr>
          <p:nvPr>
            <p:ph type="title"/>
          </p:nvPr>
        </p:nvSpPr>
        <p:spPr>
          <a:xfrm>
            <a:off x="477856" y="1122363"/>
            <a:ext cx="4022312" cy="3204134"/>
          </a:xfrm>
        </p:spPr>
        <p:txBody>
          <a:bodyPr vert="horz" lIns="91440" tIns="45720" rIns="91440" bIns="45720" rtlCol="0" anchor="b">
            <a:normAutofit/>
          </a:bodyPr>
          <a:lstStyle/>
          <a:p>
            <a:pPr defTabSz="914400"/>
            <a:r>
              <a:rPr lang="en-US" sz="4000" dirty="0"/>
              <a:t>Frequently Asked Questions</a:t>
            </a:r>
          </a:p>
        </p:txBody>
      </p:sp>
      <p:sp>
        <p:nvSpPr>
          <p:cNvPr id="3" name="Content Placeholder 2">
            <a:extLst>
              <a:ext uri="{FF2B5EF4-FFF2-40B4-BE49-F238E27FC236}">
                <a16:creationId xmlns:a16="http://schemas.microsoft.com/office/drawing/2014/main" id="{362F8866-0829-4FD6-9E0A-BD1EB5EECD89}"/>
              </a:ext>
            </a:extLst>
          </p:cNvPr>
          <p:cNvSpPr>
            <a:spLocks noGrp="1"/>
          </p:cNvSpPr>
          <p:nvPr>
            <p:ph idx="1"/>
          </p:nvPr>
        </p:nvSpPr>
        <p:spPr>
          <a:xfrm>
            <a:off x="477855" y="4872922"/>
            <a:ext cx="4022311" cy="1208141"/>
          </a:xfrm>
        </p:spPr>
        <p:txBody>
          <a:bodyPr vert="horz" lIns="91440" tIns="45720" rIns="91440" bIns="45720" rtlCol="0">
            <a:normAutofit/>
          </a:bodyPr>
          <a:lstStyle/>
          <a:p>
            <a:pPr marL="0" indent="0" defTabSz="914400">
              <a:buNone/>
            </a:pPr>
            <a:r>
              <a:rPr lang="en-US" sz="2000" dirty="0"/>
              <a:t>Use benefits before the end of the month.  WIC benefits don’t roll-over.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397660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CCC74EF-5C55-44EA-9B0B-8F3C87A4DAA6}"/>
              </a:ext>
            </a:extLst>
          </p:cNvPr>
          <p:cNvSpPr>
            <a:spLocks noGrp="1"/>
          </p:cNvSpPr>
          <p:nvPr>
            <p:ph type="sldNum" sz="quarter" idx="12"/>
          </p:nvPr>
        </p:nvSpPr>
        <p:spPr/>
        <p:txBody>
          <a:bodyPr/>
          <a:lstStyle/>
          <a:p>
            <a:fld id="{34C99D79-8A4B-4031-B1E0-AF26F8EDF2BC}" type="slidenum">
              <a:rPr lang="en-US" smtClean="0"/>
              <a:t>36</a:t>
            </a:fld>
            <a:endParaRPr lang="en-US"/>
          </a:p>
        </p:txBody>
      </p:sp>
    </p:spTree>
    <p:extLst>
      <p:ext uri="{BB962C8B-B14F-4D97-AF65-F5344CB8AC3E}">
        <p14:creationId xmlns:p14="http://schemas.microsoft.com/office/powerpoint/2010/main" val="3718464374"/>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448E-6F23-424D-A6D3-53250F6A0A30}"/>
              </a:ext>
            </a:extLst>
          </p:cNvPr>
          <p:cNvSpPr>
            <a:spLocks noGrp="1"/>
          </p:cNvSpPr>
          <p:nvPr>
            <p:ph type="title"/>
          </p:nvPr>
        </p:nvSpPr>
        <p:spPr>
          <a:xfrm>
            <a:off x="6744871" y="1783959"/>
            <a:ext cx="4644040" cy="2889114"/>
          </a:xfrm>
        </p:spPr>
        <p:txBody>
          <a:bodyPr vert="horz" lIns="91440" tIns="45720" rIns="91440" bIns="45720" rtlCol="0" anchor="b">
            <a:normAutofit/>
          </a:bodyPr>
          <a:lstStyle/>
          <a:p>
            <a:pPr defTabSz="914400"/>
            <a:r>
              <a:rPr lang="en-US" sz="4700"/>
              <a:t>Offering the Infant Fruit and Veggie Benefit (FVB)</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1174"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many different vegetables on display&#10;&#10;Description automatically generated">
            <a:extLst>
              <a:ext uri="{FF2B5EF4-FFF2-40B4-BE49-F238E27FC236}">
                <a16:creationId xmlns:a16="http://schemas.microsoft.com/office/drawing/2014/main" id="{A08C6F15-4E47-42EB-BCD6-B9B6100C371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35" r="2028"/>
          <a:stretch/>
        </p:blipFill>
        <p:spPr>
          <a:xfrm>
            <a:off x="20" y="10"/>
            <a:ext cx="602256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Slide Number Placeholder 3">
            <a:extLst>
              <a:ext uri="{FF2B5EF4-FFF2-40B4-BE49-F238E27FC236}">
                <a16:creationId xmlns:a16="http://schemas.microsoft.com/office/drawing/2014/main" id="{9DD8DABC-E3B4-4808-BB0F-FDD985B6CDE2}"/>
              </a:ext>
            </a:extLst>
          </p:cNvPr>
          <p:cNvSpPr>
            <a:spLocks noGrp="1"/>
          </p:cNvSpPr>
          <p:nvPr>
            <p:ph type="sldNum" sz="quarter" idx="12"/>
          </p:nvPr>
        </p:nvSpPr>
        <p:spPr>
          <a:xfrm>
            <a:off x="11000414" y="603504"/>
            <a:ext cx="548497"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34C99D79-8A4B-4031-B1E0-AF26F8EDF2BC}" type="slidenum">
              <a:rPr lang="en-US" sz="1500">
                <a:solidFill>
                  <a:srgbClr val="FFFFFF"/>
                </a:solidFill>
                <a:latin typeface="Calibri" panose="020F0502020204030204"/>
              </a:rPr>
              <a:pPr algn="ctr">
                <a:spcAft>
                  <a:spcPts val="600"/>
                </a:spcAft>
                <a:defRPr/>
              </a:pPr>
              <a:t>37</a:t>
            </a:fld>
            <a:endParaRPr lang="en-US" sz="1500">
              <a:solidFill>
                <a:srgbClr val="FFFFFF"/>
              </a:solidFill>
              <a:latin typeface="Calibri" panose="020F0502020204030204"/>
            </a:endParaRPr>
          </a:p>
        </p:txBody>
      </p:sp>
    </p:spTree>
    <p:extLst>
      <p:ext uri="{BB962C8B-B14F-4D97-AF65-F5344CB8AC3E}">
        <p14:creationId xmlns:p14="http://schemas.microsoft.com/office/powerpoint/2010/main" val="202846342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98" y="259516"/>
            <a:ext cx="4049986" cy="1325218"/>
          </a:xfrm>
        </p:spPr>
        <p:txBody>
          <a:bodyPr>
            <a:normAutofit/>
          </a:bodyPr>
          <a:lstStyle/>
          <a:p>
            <a:r>
              <a:rPr lang="en-US" sz="4999" dirty="0"/>
              <a:t>The Infant FVB</a:t>
            </a:r>
          </a:p>
        </p:txBody>
      </p:sp>
      <p:sp>
        <p:nvSpPr>
          <p:cNvPr id="5" name="TextBox 4"/>
          <p:cNvSpPr txBox="1"/>
          <p:nvPr/>
        </p:nvSpPr>
        <p:spPr>
          <a:xfrm>
            <a:off x="198498" y="1751366"/>
            <a:ext cx="7229209" cy="3415430"/>
          </a:xfrm>
          <a:prstGeom prst="rect">
            <a:avLst/>
          </a:prstGeom>
          <a:noFill/>
        </p:spPr>
        <p:txBody>
          <a:bodyPr wrap="square" rtlCol="0">
            <a:spAutoFit/>
          </a:bodyPr>
          <a:lstStyle/>
          <a:p>
            <a:pPr marL="285664" indent="-285664" defTabSz="914126">
              <a:buFont typeface="Arial" charset="0"/>
              <a:buChar char="•"/>
              <a:defRPr/>
            </a:pPr>
            <a:r>
              <a:rPr lang="en-US" sz="1799" dirty="0">
                <a:solidFill>
                  <a:prstClr val="black"/>
                </a:solidFill>
                <a:latin typeface="Calibri Light" panose="020F0302020204030204"/>
                <a:ea typeface="Tahoma" charset="0"/>
                <a:cs typeface="Tahoma" charset="0"/>
              </a:rPr>
              <a:t>We would love to increase participation in the Infant FVB (Fruit and Veggie Benefit)!</a:t>
            </a:r>
          </a:p>
          <a:p>
            <a:pPr marL="285664" indent="-285664" defTabSz="914126">
              <a:buFont typeface="Arial" charset="0"/>
              <a:buChar char="•"/>
              <a:defRPr/>
            </a:pPr>
            <a:endParaRPr lang="en-US" sz="1799" dirty="0">
              <a:solidFill>
                <a:prstClr val="black"/>
              </a:solidFill>
              <a:latin typeface="Calibri Light" panose="020F0302020204030204"/>
              <a:ea typeface="Tahoma" charset="0"/>
              <a:cs typeface="Tahoma" charset="0"/>
            </a:endParaRPr>
          </a:p>
          <a:p>
            <a:pPr marL="285664" indent="-285664" defTabSz="914126">
              <a:buFont typeface="Arial" charset="0"/>
              <a:buChar char="•"/>
              <a:defRPr/>
            </a:pPr>
            <a:r>
              <a:rPr lang="en-US" sz="1799" dirty="0">
                <a:solidFill>
                  <a:prstClr val="black"/>
                </a:solidFill>
                <a:latin typeface="Calibri Light" panose="020F0302020204030204"/>
                <a:ea typeface="Tahoma" charset="0"/>
                <a:cs typeface="Tahoma" charset="0"/>
              </a:rPr>
              <a:t>From our objectives earlier, after this section, you will be able to:</a:t>
            </a:r>
          </a:p>
          <a:p>
            <a:pPr marL="285664" indent="-285664" defTabSz="914126">
              <a:buFont typeface="Arial" charset="0"/>
              <a:buChar char="•"/>
              <a:defRPr/>
            </a:pPr>
            <a:endParaRPr lang="en-US" sz="1799" dirty="0">
              <a:solidFill>
                <a:prstClr val="black"/>
              </a:solidFill>
              <a:latin typeface="Calibri Light" panose="020F0302020204030204"/>
              <a:ea typeface="Tahoma" charset="0"/>
              <a:cs typeface="Tahoma" charset="0"/>
            </a:endParaRPr>
          </a:p>
          <a:p>
            <a:pPr marL="799860" lvl="1" indent="-342797" defTabSz="914126">
              <a:buFontTx/>
              <a:buAutoNum type="arabicPeriod"/>
            </a:pPr>
            <a:r>
              <a:rPr lang="en-US" sz="1799" dirty="0">
                <a:solidFill>
                  <a:srgbClr val="000000"/>
                </a:solidFill>
                <a:latin typeface="Calibri Light" panose="020F0302020204030204"/>
              </a:rPr>
              <a:t>Describe how the FVB for infants connects to developmental feeding.</a:t>
            </a:r>
          </a:p>
          <a:p>
            <a:pPr marL="799860" lvl="1" indent="-342797" defTabSz="914126">
              <a:buFontTx/>
              <a:buAutoNum type="arabicPeriod"/>
            </a:pPr>
            <a:endParaRPr lang="en-US" sz="1799" dirty="0">
              <a:solidFill>
                <a:srgbClr val="000000"/>
              </a:solidFill>
              <a:latin typeface="Calibri Light" panose="020F0302020204030204"/>
            </a:endParaRPr>
          </a:p>
          <a:p>
            <a:pPr marL="799860" lvl="1" indent="-342797" defTabSz="914126">
              <a:buFontTx/>
              <a:buAutoNum type="arabicPeriod"/>
            </a:pPr>
            <a:r>
              <a:rPr lang="en-US" sz="1799" dirty="0">
                <a:solidFill>
                  <a:srgbClr val="000000"/>
                </a:solidFill>
                <a:latin typeface="Calibri Light" panose="020F0302020204030204"/>
              </a:rPr>
              <a:t>List the benefits of FVB for introducing table foods and the   downsides to only feeding infants baby food during their first year.</a:t>
            </a:r>
          </a:p>
          <a:p>
            <a:pPr marL="742727" lvl="1" indent="-285664" defTabSz="914126">
              <a:buFont typeface="Arial" charset="0"/>
              <a:buChar char="•"/>
            </a:pPr>
            <a:endParaRPr lang="en-US" sz="1799" dirty="0">
              <a:solidFill>
                <a:prstClr val="black"/>
              </a:solidFill>
              <a:latin typeface="Calibri Light" panose="020F0302020204030204"/>
              <a:ea typeface="Tahoma" charset="0"/>
              <a:cs typeface="Tahoma" charset="0"/>
            </a:endParaRPr>
          </a:p>
          <a:p>
            <a:pPr marL="285664" indent="-285664" defTabSz="914126">
              <a:buFont typeface="Arial" charset="0"/>
              <a:buChar char="•"/>
              <a:defRPr/>
            </a:pPr>
            <a:endParaRPr lang="en-US" sz="1799" dirty="0">
              <a:solidFill>
                <a:prstClr val="black"/>
              </a:solidFill>
              <a:latin typeface="Calibri Light" panose="020F0302020204030204"/>
              <a:ea typeface="Tahoma" charset="0"/>
              <a:cs typeface="Tahoma"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205" y="893"/>
            <a:ext cx="4570809" cy="6856214"/>
          </a:xfrm>
          <a:prstGeom prst="rect">
            <a:avLst/>
          </a:prstGeom>
        </p:spPr>
      </p:pic>
      <p:sp>
        <p:nvSpPr>
          <p:cNvPr id="4" name="Rectangle 3"/>
          <p:cNvSpPr/>
          <p:nvPr/>
        </p:nvSpPr>
        <p:spPr>
          <a:xfrm>
            <a:off x="-1" y="5333430"/>
            <a:ext cx="12197015" cy="1231320"/>
          </a:xfrm>
          <a:prstGeom prst="rect">
            <a:avLst/>
          </a:prstGeom>
          <a:solidFill>
            <a:schemeClr val="bg1"/>
          </a:solid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126"/>
            <a:endParaRPr lang="en-US" sz="1799">
              <a:solidFill>
                <a:srgbClr val="70AD47">
                  <a:lumMod val="50000"/>
                </a:srgbClr>
              </a:solidFill>
              <a:latin typeface="Calibri" panose="020F0502020204030204"/>
            </a:endParaRPr>
          </a:p>
        </p:txBody>
      </p:sp>
      <p:sp>
        <p:nvSpPr>
          <p:cNvPr id="6" name="TextBox 5"/>
          <p:cNvSpPr txBox="1"/>
          <p:nvPr/>
        </p:nvSpPr>
        <p:spPr>
          <a:xfrm>
            <a:off x="837981" y="5445366"/>
            <a:ext cx="11293340" cy="923090"/>
          </a:xfrm>
          <a:prstGeom prst="rect">
            <a:avLst/>
          </a:prstGeom>
          <a:noFill/>
        </p:spPr>
        <p:txBody>
          <a:bodyPr wrap="square" rtlCol="0">
            <a:spAutoFit/>
          </a:bodyPr>
          <a:lstStyle/>
          <a:p>
            <a:pPr marL="285664" indent="-285664" defTabSz="914126">
              <a:defRPr/>
            </a:pPr>
            <a:r>
              <a:rPr lang="en-US" sz="1799" b="1" dirty="0">
                <a:solidFill>
                  <a:srgbClr val="70AD47">
                    <a:lumMod val="50000"/>
                  </a:srgbClr>
                </a:solidFill>
                <a:latin typeface="Calibri" panose="020F0502020204030204"/>
                <a:ea typeface="Tahoma" charset="0"/>
                <a:cs typeface="Tahoma" charset="0"/>
              </a:rPr>
              <a:t>STOP AND THINK:</a:t>
            </a:r>
          </a:p>
          <a:p>
            <a:pPr marL="285664" indent="-285664" defTabSz="914126">
              <a:defRPr/>
            </a:pPr>
            <a:r>
              <a:rPr lang="en-US" sz="1799" b="1" dirty="0">
                <a:solidFill>
                  <a:srgbClr val="FF0000"/>
                </a:solidFill>
                <a:latin typeface="Calibri Light" panose="020F0302020204030204"/>
                <a:ea typeface="Tahoma" charset="0"/>
                <a:cs typeface="Tahoma" charset="0"/>
              </a:rPr>
              <a:t>	</a:t>
            </a:r>
            <a:r>
              <a:rPr lang="en-US" sz="1799" dirty="0">
                <a:solidFill>
                  <a:prstClr val="black"/>
                </a:solidFill>
                <a:latin typeface="Calibri Light" panose="020F0302020204030204"/>
                <a:ea typeface="Tahoma" charset="0"/>
                <a:cs typeface="Tahoma" charset="0"/>
              </a:rPr>
              <a:t>How do you talk with mothers about the FVB? What are some barriers that stop mothers from accepting this benefit? What keeps you from discussing this benefit with mothers?</a:t>
            </a:r>
          </a:p>
        </p:txBody>
      </p:sp>
    </p:spTree>
    <p:extLst>
      <p:ext uri="{BB962C8B-B14F-4D97-AF65-F5344CB8AC3E}">
        <p14:creationId xmlns:p14="http://schemas.microsoft.com/office/powerpoint/2010/main" val="1614344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5624" y="276188"/>
            <a:ext cx="9141619" cy="978539"/>
          </a:xfrm>
        </p:spPr>
        <p:txBody>
          <a:bodyPr>
            <a:normAutofit/>
          </a:bodyPr>
          <a:lstStyle/>
          <a:p>
            <a:pPr algn="l"/>
            <a:r>
              <a:rPr lang="en-US" sz="4999" dirty="0">
                <a:ea typeface="Tahoma" charset="0"/>
                <a:cs typeface="Tahoma" charset="0"/>
              </a:rPr>
              <a:t>Infant FVB Reminders</a:t>
            </a:r>
          </a:p>
        </p:txBody>
      </p:sp>
      <p:sp>
        <p:nvSpPr>
          <p:cNvPr id="4" name="TextBox 3"/>
          <p:cNvSpPr txBox="1"/>
          <p:nvPr/>
        </p:nvSpPr>
        <p:spPr>
          <a:xfrm>
            <a:off x="519063" y="1352823"/>
            <a:ext cx="6669169" cy="3692357"/>
          </a:xfrm>
          <a:prstGeom prst="rect">
            <a:avLst/>
          </a:prstGeom>
          <a:noFill/>
        </p:spPr>
        <p:txBody>
          <a:bodyPr wrap="square" rtlCol="0">
            <a:spAutoFit/>
          </a:bodyPr>
          <a:lstStyle/>
          <a:p>
            <a:pPr marL="285664" indent="-285664" defTabSz="914126">
              <a:defRPr/>
            </a:pPr>
            <a:endParaRPr lang="en-US" sz="1799" dirty="0">
              <a:solidFill>
                <a:prstClr val="black"/>
              </a:solidFill>
              <a:latin typeface="Calibri Light" panose="020F0302020204030204"/>
              <a:ea typeface="Tahoma" charset="0"/>
              <a:cs typeface="Tahoma" charset="0"/>
            </a:endParaRPr>
          </a:p>
          <a:p>
            <a:pPr marL="742727" lvl="1" indent="-285664" defTabSz="914126">
              <a:buFont typeface="Arial" charset="0"/>
              <a:buChar char="•"/>
            </a:pPr>
            <a:r>
              <a:rPr lang="en-US" sz="1799" dirty="0">
                <a:solidFill>
                  <a:prstClr val="black"/>
                </a:solidFill>
                <a:latin typeface="Calibri Light" panose="020F0302020204030204"/>
                <a:ea typeface="Tahoma" charset="0"/>
                <a:cs typeface="Tahoma" charset="0"/>
              </a:rPr>
              <a:t>The Infant FVB (Fruit and Vegetable Benefit) provides additional money for purchasing fruits and vegetables instead of jarred baby food.  </a:t>
            </a:r>
          </a:p>
          <a:p>
            <a:pPr marL="742727" lvl="1" indent="-285664" defTabSz="914126">
              <a:buFont typeface="Arial" charset="0"/>
              <a:buChar char="•"/>
            </a:pPr>
            <a:endParaRPr lang="en-US" sz="1799" dirty="0">
              <a:solidFill>
                <a:prstClr val="black"/>
              </a:solidFill>
              <a:latin typeface="Calibri Light" panose="020F0302020204030204"/>
              <a:ea typeface="Tahoma" charset="0"/>
              <a:cs typeface="Tahoma" charset="0"/>
            </a:endParaRPr>
          </a:p>
          <a:p>
            <a:pPr marL="742727" lvl="1" indent="-285664" defTabSz="914126">
              <a:buFont typeface="Arial" charset="0"/>
              <a:buChar char="•"/>
            </a:pPr>
            <a:r>
              <a:rPr lang="en-US" sz="1799" dirty="0">
                <a:solidFill>
                  <a:prstClr val="black"/>
                </a:solidFill>
                <a:latin typeface="Calibri Light" panose="020F0302020204030204"/>
                <a:ea typeface="Tahoma" charset="0"/>
                <a:cs typeface="Tahoma" charset="0"/>
              </a:rPr>
              <a:t>Participants can use the Infant FVB when a baby is 9-11 months old. </a:t>
            </a:r>
          </a:p>
          <a:p>
            <a:pPr marL="742727" lvl="1" indent="-285664" defTabSz="914126">
              <a:buFont typeface="Arial" charset="0"/>
              <a:buChar char="•"/>
            </a:pPr>
            <a:endParaRPr lang="en-US" sz="1799" dirty="0">
              <a:solidFill>
                <a:prstClr val="black"/>
              </a:solidFill>
              <a:latin typeface="Calibri Light" panose="020F0302020204030204"/>
              <a:ea typeface="Tahoma" charset="0"/>
              <a:cs typeface="Tahoma" charset="0"/>
            </a:endParaRPr>
          </a:p>
          <a:p>
            <a:pPr marL="742727" lvl="1" indent="-285664" defTabSz="914126">
              <a:buFont typeface="Arial" charset="0"/>
              <a:buChar char="•"/>
            </a:pPr>
            <a:r>
              <a:rPr lang="en-US" sz="1799" dirty="0">
                <a:solidFill>
                  <a:prstClr val="black"/>
                </a:solidFill>
                <a:latin typeface="Calibri Light" panose="020F0302020204030204"/>
                <a:ea typeface="Tahoma" charset="0"/>
                <a:cs typeface="Tahoma" charset="0"/>
              </a:rPr>
              <a:t>In order to provide this benefit, the caregiver must receive </a:t>
            </a:r>
            <a:r>
              <a:rPr lang="en-US" sz="1799" dirty="0">
                <a:solidFill>
                  <a:prstClr val="black"/>
                </a:solidFill>
                <a:latin typeface="Calibri Light" panose="020F0302020204030204"/>
              </a:rPr>
              <a:t>education on safe food preparation, storage, techniques, and progression of feeding.</a:t>
            </a:r>
            <a:br>
              <a:rPr lang="en-US" sz="1799" dirty="0">
                <a:solidFill>
                  <a:prstClr val="black"/>
                </a:solidFill>
                <a:latin typeface="Calibri Light" panose="020F0302020204030204"/>
              </a:rPr>
            </a:br>
            <a:endParaRPr lang="en-US" sz="1799" dirty="0">
              <a:solidFill>
                <a:prstClr val="black"/>
              </a:solidFill>
              <a:latin typeface="Calibri Light" panose="020F0302020204030204"/>
            </a:endParaRPr>
          </a:p>
          <a:p>
            <a:pPr marL="742727" lvl="1" indent="-285664" defTabSz="914126">
              <a:buFont typeface="Arial" charset="0"/>
              <a:buChar char="•"/>
            </a:pPr>
            <a:endParaRPr lang="en-US" sz="1799" dirty="0">
              <a:solidFill>
                <a:prstClr val="black"/>
              </a:solidFill>
              <a:latin typeface="Calibri Light" panose="020F0302020204030204"/>
              <a:ea typeface="Tahoma" charset="0"/>
              <a:cs typeface="Tahoma"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8"/>
          <a:stretch/>
        </p:blipFill>
        <p:spPr>
          <a:xfrm>
            <a:off x="7707296" y="893"/>
            <a:ext cx="4481529" cy="6856214"/>
          </a:xfrm>
          <a:prstGeom prst="rect">
            <a:avLst/>
          </a:prstGeom>
        </p:spPr>
      </p:pic>
      <p:sp>
        <p:nvSpPr>
          <p:cNvPr id="6" name="Rectangle 5"/>
          <p:cNvSpPr/>
          <p:nvPr/>
        </p:nvSpPr>
        <p:spPr>
          <a:xfrm>
            <a:off x="-8190" y="5143276"/>
            <a:ext cx="12197015" cy="1231320"/>
          </a:xfrm>
          <a:prstGeom prst="rect">
            <a:avLst/>
          </a:prstGeom>
          <a:solidFill>
            <a:schemeClr val="bg1"/>
          </a:solid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126"/>
            <a:endParaRPr lang="en-US" sz="1799">
              <a:solidFill>
                <a:srgbClr val="70AD47">
                  <a:lumMod val="50000"/>
                </a:srgbClr>
              </a:solidFill>
              <a:latin typeface="Calibri" panose="020F0502020204030204"/>
            </a:endParaRPr>
          </a:p>
        </p:txBody>
      </p:sp>
      <p:sp>
        <p:nvSpPr>
          <p:cNvPr id="7" name="TextBox 6"/>
          <p:cNvSpPr txBox="1"/>
          <p:nvPr/>
        </p:nvSpPr>
        <p:spPr>
          <a:xfrm>
            <a:off x="707386" y="5297390"/>
            <a:ext cx="11293340" cy="923090"/>
          </a:xfrm>
          <a:prstGeom prst="rect">
            <a:avLst/>
          </a:prstGeom>
          <a:noFill/>
        </p:spPr>
        <p:txBody>
          <a:bodyPr wrap="square" rtlCol="0">
            <a:spAutoFit/>
          </a:bodyPr>
          <a:lstStyle/>
          <a:p>
            <a:pPr marL="285664" indent="-285664" defTabSz="914126">
              <a:defRPr/>
            </a:pPr>
            <a:r>
              <a:rPr lang="en-US" sz="1799" b="1" dirty="0">
                <a:solidFill>
                  <a:srgbClr val="70AD47">
                    <a:lumMod val="50000"/>
                  </a:srgbClr>
                </a:solidFill>
                <a:latin typeface="Calibri" panose="020F0502020204030204"/>
                <a:ea typeface="Tahoma" charset="0"/>
                <a:cs typeface="Tahoma" charset="0"/>
              </a:rPr>
              <a:t>STOP AND THINK:</a:t>
            </a:r>
          </a:p>
          <a:p>
            <a:pPr marL="285664" indent="-285664" defTabSz="914126">
              <a:defRPr/>
            </a:pPr>
            <a:r>
              <a:rPr lang="en-US" sz="1799" b="1" dirty="0">
                <a:solidFill>
                  <a:srgbClr val="FF0000"/>
                </a:solidFill>
                <a:latin typeface="Calibri Light" panose="020F0302020204030204"/>
                <a:ea typeface="Tahoma" charset="0"/>
                <a:cs typeface="Tahoma" charset="0"/>
              </a:rPr>
              <a:t>	</a:t>
            </a:r>
            <a:r>
              <a:rPr lang="en-US" sz="1799" dirty="0">
                <a:solidFill>
                  <a:prstClr val="black"/>
                </a:solidFill>
                <a:latin typeface="Calibri Light" panose="020F0302020204030204"/>
                <a:ea typeface="Tahoma" charset="0"/>
                <a:cs typeface="Tahoma" charset="0"/>
              </a:rPr>
              <a:t>Since we need to provide them with this education, think about your favorite tips to give to caregivers about safe food preparation and progression of feeding. </a:t>
            </a:r>
          </a:p>
        </p:txBody>
      </p:sp>
    </p:spTree>
    <p:extLst>
      <p:ext uri="{BB962C8B-B14F-4D97-AF65-F5344CB8AC3E}">
        <p14:creationId xmlns:p14="http://schemas.microsoft.com/office/powerpoint/2010/main" val="558197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969" y="470925"/>
            <a:ext cx="437986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96770D-9995-4EC3-8517-065BED174217}"/>
              </a:ext>
            </a:extLst>
          </p:cNvPr>
          <p:cNvSpPr>
            <a:spLocks noGrp="1"/>
          </p:cNvSpPr>
          <p:nvPr>
            <p:ph type="title"/>
          </p:nvPr>
        </p:nvSpPr>
        <p:spPr>
          <a:xfrm>
            <a:off x="862804" y="1012004"/>
            <a:ext cx="3415268" cy="4795408"/>
          </a:xfrm>
        </p:spPr>
        <p:txBody>
          <a:bodyPr>
            <a:normAutofit/>
          </a:bodyPr>
          <a:lstStyle/>
          <a:p>
            <a:r>
              <a:rPr lang="en-US">
                <a:solidFill>
                  <a:srgbClr val="FFFFFF"/>
                </a:solidFill>
              </a:rPr>
              <a:t>3 Sections</a:t>
            </a:r>
          </a:p>
        </p:txBody>
      </p:sp>
      <p:graphicFrame>
        <p:nvGraphicFramePr>
          <p:cNvPr id="5" name="Content Placeholder 2">
            <a:extLst>
              <a:ext uri="{FF2B5EF4-FFF2-40B4-BE49-F238E27FC236}">
                <a16:creationId xmlns:a16="http://schemas.microsoft.com/office/drawing/2014/main" id="{0D18EA38-5790-4A80-BA5A-50747418E642}"/>
              </a:ext>
            </a:extLst>
          </p:cNvPr>
          <p:cNvGraphicFramePr>
            <a:graphicFrameLocks noGrp="1"/>
          </p:cNvGraphicFramePr>
          <p:nvPr>
            <p:ph idx="1"/>
            <p:extLst>
              <p:ext uri="{D42A27DB-BD31-4B8C-83A1-F6EECF244321}">
                <p14:modId xmlns:p14="http://schemas.microsoft.com/office/powerpoint/2010/main" val="3858643132"/>
              </p:ext>
            </p:extLst>
          </p:nvPr>
        </p:nvGraphicFramePr>
        <p:xfrm>
          <a:off x="5192947" y="470924"/>
          <a:ext cx="6511908"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5EBBF95-E813-484F-95EA-0CDE107EFCA5}"/>
              </a:ext>
            </a:extLst>
          </p:cNvPr>
          <p:cNvSpPr>
            <a:spLocks noGrp="1"/>
          </p:cNvSpPr>
          <p:nvPr>
            <p:ph type="sldNum" sz="quarter" idx="12"/>
          </p:nvPr>
        </p:nvSpPr>
        <p:spPr/>
        <p:txBody>
          <a:bodyPr/>
          <a:lstStyle/>
          <a:p>
            <a:fld id="{34C99D79-8A4B-4031-B1E0-AF26F8EDF2BC}" type="slidenum">
              <a:rPr lang="en-US" smtClean="0"/>
              <a:t>4</a:t>
            </a:fld>
            <a:endParaRPr lang="en-US"/>
          </a:p>
        </p:txBody>
      </p:sp>
    </p:spTree>
    <p:extLst>
      <p:ext uri="{BB962C8B-B14F-4D97-AF65-F5344CB8AC3E}">
        <p14:creationId xmlns:p14="http://schemas.microsoft.com/office/powerpoint/2010/main" val="2578696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4281" y="243426"/>
            <a:ext cx="5661725" cy="1519837"/>
          </a:xfrm>
        </p:spPr>
        <p:txBody>
          <a:bodyPr>
            <a:normAutofit fontScale="90000"/>
          </a:bodyPr>
          <a:lstStyle/>
          <a:p>
            <a:pPr algn="l"/>
            <a:r>
              <a:rPr lang="en-US" sz="5398" dirty="0">
                <a:ea typeface="Tahoma" charset="0"/>
                <a:cs typeface="Tahoma" charset="0"/>
              </a:rPr>
              <a:t>The Purpose of the Infant FVB</a:t>
            </a:r>
          </a:p>
        </p:txBody>
      </p:sp>
      <p:sp>
        <p:nvSpPr>
          <p:cNvPr id="4" name="TextBox 3"/>
          <p:cNvSpPr txBox="1"/>
          <p:nvPr/>
        </p:nvSpPr>
        <p:spPr>
          <a:xfrm>
            <a:off x="606813" y="2363946"/>
            <a:ext cx="6669169" cy="3415430"/>
          </a:xfrm>
          <a:prstGeom prst="rect">
            <a:avLst/>
          </a:prstGeom>
          <a:noFill/>
        </p:spPr>
        <p:txBody>
          <a:bodyPr wrap="square" rtlCol="0">
            <a:spAutoFit/>
          </a:bodyPr>
          <a:lstStyle/>
          <a:p>
            <a:pPr marL="285664" indent="-285664" defTabSz="914126">
              <a:buFont typeface="Arial" charset="0"/>
              <a:buChar char="•"/>
              <a:defRPr/>
            </a:pPr>
            <a:r>
              <a:rPr lang="en-US" sz="1799" dirty="0">
                <a:solidFill>
                  <a:prstClr val="black"/>
                </a:solidFill>
                <a:latin typeface="Calibri Light" panose="020F0302020204030204"/>
              </a:rPr>
              <a:t>By giving fresh fruits and vegetables to parents, they can transition their baby from pureed baby foods to new textures and modified table foods. </a:t>
            </a:r>
          </a:p>
          <a:p>
            <a:pPr marL="285664" indent="-285664" defTabSz="914126">
              <a:buFont typeface="Arial" charset="0"/>
              <a:buChar char="•"/>
              <a:defRPr/>
            </a:pPr>
            <a:endParaRPr lang="en-US" sz="1799" dirty="0">
              <a:solidFill>
                <a:prstClr val="black"/>
              </a:solidFill>
              <a:latin typeface="Calibri Light" panose="020F0302020204030204"/>
            </a:endParaRPr>
          </a:p>
          <a:p>
            <a:pPr marL="285664" indent="-285664" defTabSz="914126">
              <a:buFont typeface="Arial" charset="0"/>
              <a:buChar char="•"/>
              <a:defRPr/>
            </a:pPr>
            <a:r>
              <a:rPr lang="en-US" sz="1799" dirty="0">
                <a:solidFill>
                  <a:prstClr val="black"/>
                </a:solidFill>
                <a:latin typeface="Calibri Light" panose="020F0302020204030204"/>
              </a:rPr>
              <a:t>With the Infant FVB, the baby’s food will more closely match what the family is eating.</a:t>
            </a:r>
          </a:p>
          <a:p>
            <a:pPr marL="285664" indent="-285664" defTabSz="914126">
              <a:buFont typeface="Arial" charset="0"/>
              <a:buChar char="•"/>
              <a:defRPr/>
            </a:pPr>
            <a:endParaRPr lang="en-US" sz="1799" dirty="0">
              <a:solidFill>
                <a:prstClr val="black"/>
              </a:solidFill>
              <a:latin typeface="Calibri Light" panose="020F0302020204030204"/>
            </a:endParaRPr>
          </a:p>
          <a:p>
            <a:pPr marL="285664" indent="-285664" defTabSz="914126">
              <a:buFont typeface="Arial" charset="0"/>
              <a:buChar char="•"/>
              <a:defRPr/>
            </a:pPr>
            <a:r>
              <a:rPr lang="en-US" sz="1799" dirty="0">
                <a:solidFill>
                  <a:prstClr val="black"/>
                </a:solidFill>
                <a:latin typeface="Calibri Light" panose="020F0302020204030204"/>
              </a:rPr>
              <a:t>When a baby eats table foods with their family, the baby continues to develop their feeding skills. Most infants are ready to explore modified table foods by 6-10 months.</a:t>
            </a:r>
            <a:br>
              <a:rPr lang="en-US" sz="1799" dirty="0">
                <a:solidFill>
                  <a:prstClr val="black"/>
                </a:solidFill>
                <a:latin typeface="Calibri Light" panose="020F0302020204030204"/>
              </a:rPr>
            </a:br>
            <a:endParaRPr lang="en-US" sz="1799" dirty="0">
              <a:solidFill>
                <a:prstClr val="black"/>
              </a:solidFill>
              <a:latin typeface="Calibri Light" panose="020F0302020204030204"/>
            </a:endParaRPr>
          </a:p>
          <a:p>
            <a:pPr marL="742727" lvl="1" indent="-285664" defTabSz="914126">
              <a:buFont typeface="Arial" charset="0"/>
              <a:buChar char="•"/>
            </a:pPr>
            <a:endParaRPr lang="en-US" sz="1799" dirty="0">
              <a:solidFill>
                <a:prstClr val="black"/>
              </a:solidFill>
              <a:latin typeface="Calibri Light" panose="020F0302020204030204"/>
              <a:ea typeface="Tahoma" charset="0"/>
              <a:cs typeface="Tahoma"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8015" y="893"/>
            <a:ext cx="4570809" cy="6856214"/>
          </a:xfrm>
          <a:prstGeom prst="rect">
            <a:avLst/>
          </a:prstGeom>
        </p:spPr>
      </p:pic>
    </p:spTree>
    <p:extLst>
      <p:ext uri="{BB962C8B-B14F-4D97-AF65-F5344CB8AC3E}">
        <p14:creationId xmlns:p14="http://schemas.microsoft.com/office/powerpoint/2010/main" val="425433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686654" y="1154165"/>
            <a:ext cx="3199567" cy="4460001"/>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spcAft>
                <a:spcPts val="600"/>
              </a:spcAft>
            </a:pPr>
            <a:r>
              <a:rPr lang="en-US" sz="4399" dirty="0">
                <a:solidFill>
                  <a:srgbClr val="FFFFFF"/>
                </a:solidFill>
                <a:latin typeface="Calibri Light" panose="020F0302020204030204"/>
              </a:rPr>
              <a:t>Benefits of the Timely Introduction of Table Foods</a:t>
            </a:r>
          </a:p>
        </p:txBody>
      </p:sp>
      <p:sp>
        <p:nvSpPr>
          <p:cNvPr id="2" name="Rectangle 1"/>
          <p:cNvSpPr/>
          <p:nvPr/>
        </p:nvSpPr>
        <p:spPr>
          <a:xfrm>
            <a:off x="391967" y="1745354"/>
            <a:ext cx="6988509" cy="4430892"/>
          </a:xfrm>
          <a:prstGeom prst="rect">
            <a:avLst/>
          </a:prstGeom>
        </p:spPr>
        <p:txBody>
          <a:bodyPr vert="horz" lIns="91416" tIns="45708" rIns="91416" bIns="45708" rtlCol="0" anchor="ctr">
            <a:normAutofit/>
          </a:bodyPr>
          <a:lstStyle/>
          <a:p>
            <a:pPr defTabSz="914126"/>
            <a:r>
              <a:rPr lang="en-US" sz="1799" dirty="0">
                <a:solidFill>
                  <a:prstClr val="black"/>
                </a:solidFill>
                <a:latin typeface="Calibri" panose="020F0502020204030204"/>
              </a:rPr>
              <a:t>HUNGER CUES:	</a:t>
            </a:r>
          </a:p>
          <a:p>
            <a:pPr marL="457063" lvl="1" defTabSz="914126"/>
            <a:r>
              <a:rPr lang="en-US" sz="1799" dirty="0">
                <a:solidFill>
                  <a:prstClr val="black"/>
                </a:solidFill>
                <a:latin typeface="Calibri" panose="020F0502020204030204"/>
              </a:rPr>
              <a:t>Baby honors hunger regulation and stops eating when full.</a:t>
            </a:r>
          </a:p>
          <a:p>
            <a:pPr defTabSz="914126"/>
            <a:endParaRPr lang="en-US" sz="1799" dirty="0">
              <a:solidFill>
                <a:prstClr val="black"/>
              </a:solidFill>
              <a:latin typeface="Calibri" panose="020F0502020204030204"/>
            </a:endParaRPr>
          </a:p>
          <a:p>
            <a:pPr defTabSz="914126"/>
            <a:r>
              <a:rPr lang="en-US" sz="1799" dirty="0">
                <a:solidFill>
                  <a:prstClr val="black"/>
                </a:solidFill>
                <a:latin typeface="Calibri" panose="020F0502020204030204"/>
              </a:rPr>
              <a:t>EMPOWERMENT: </a:t>
            </a:r>
          </a:p>
          <a:p>
            <a:pPr marL="457063" lvl="1" defTabSz="914126"/>
            <a:r>
              <a:rPr lang="en-US" sz="1799" dirty="0">
                <a:solidFill>
                  <a:prstClr val="black"/>
                </a:solidFill>
                <a:latin typeface="Calibri" panose="020F0502020204030204"/>
              </a:rPr>
              <a:t>Providing table foods empowers the family to choose fresh foods and ingredients for their baby.</a:t>
            </a:r>
          </a:p>
          <a:p>
            <a:pPr marL="457063" lvl="1" defTabSz="914126"/>
            <a:endParaRPr lang="en-US" sz="1799" dirty="0">
              <a:solidFill>
                <a:prstClr val="black"/>
              </a:solidFill>
              <a:latin typeface="Calibri" panose="020F0502020204030204"/>
            </a:endParaRPr>
          </a:p>
          <a:p>
            <a:pPr defTabSz="914126"/>
            <a:r>
              <a:rPr lang="en-US" sz="1799" dirty="0">
                <a:solidFill>
                  <a:prstClr val="black"/>
                </a:solidFill>
                <a:latin typeface="Calibri" panose="020F0502020204030204"/>
              </a:rPr>
              <a:t> CONVENIENCE: </a:t>
            </a:r>
          </a:p>
          <a:p>
            <a:pPr marL="457063" lvl="1" defTabSz="914126"/>
            <a:r>
              <a:rPr lang="en-US" sz="1799" dirty="0">
                <a:solidFill>
                  <a:prstClr val="black"/>
                </a:solidFill>
                <a:latin typeface="Calibri" panose="020F0502020204030204"/>
              </a:rPr>
              <a:t>The family can give their baby the food that they eat, just modified for the baby (mashed, ground, chopped, etc.). </a:t>
            </a:r>
          </a:p>
          <a:p>
            <a:pPr defTabSz="914126"/>
            <a:endParaRPr lang="en-US" sz="1799" dirty="0">
              <a:solidFill>
                <a:prstClr val="black"/>
              </a:solidFill>
              <a:latin typeface="Calibri" panose="020F0502020204030204"/>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8015" y="893"/>
            <a:ext cx="4570809" cy="6856214"/>
          </a:xfrm>
          <a:prstGeom prst="rect">
            <a:avLst/>
          </a:prstGeom>
        </p:spPr>
      </p:pic>
      <p:sp>
        <p:nvSpPr>
          <p:cNvPr id="8" name="Title 1"/>
          <p:cNvSpPr txBox="1">
            <a:spLocks/>
          </p:cNvSpPr>
          <p:nvPr/>
        </p:nvSpPr>
        <p:spPr>
          <a:xfrm>
            <a:off x="223213" y="383854"/>
            <a:ext cx="7434079" cy="978539"/>
          </a:xfrm>
          <a:prstGeom prst="rect">
            <a:avLst/>
          </a:prstGeom>
        </p:spPr>
        <p:txBody>
          <a:bodyPr vert="horz" lIns="91416" tIns="45708" rIns="91416" bIns="45708"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r>
              <a:rPr lang="en-US" sz="3999" dirty="0">
                <a:solidFill>
                  <a:prstClr val="black"/>
                </a:solidFill>
                <a:latin typeface="Calibri Light" panose="020F0302020204030204"/>
                <a:ea typeface="Tahoma" charset="0"/>
                <a:cs typeface="Tahoma" charset="0"/>
              </a:rPr>
              <a:t>Benefits </a:t>
            </a:r>
            <a:r>
              <a:rPr lang="en-US" sz="3999">
                <a:solidFill>
                  <a:prstClr val="black"/>
                </a:solidFill>
                <a:latin typeface="Calibri Light" panose="020F0302020204030204"/>
                <a:ea typeface="Tahoma" charset="0"/>
                <a:cs typeface="Tahoma" charset="0"/>
              </a:rPr>
              <a:t>of the Timely </a:t>
            </a:r>
            <a:r>
              <a:rPr lang="en-US" sz="3999" dirty="0">
                <a:solidFill>
                  <a:prstClr val="black"/>
                </a:solidFill>
                <a:latin typeface="Calibri Light" panose="020F0302020204030204"/>
                <a:ea typeface="Tahoma" charset="0"/>
                <a:cs typeface="Tahoma" charset="0"/>
              </a:rPr>
              <a:t>Introduction of Table Foods</a:t>
            </a:r>
          </a:p>
        </p:txBody>
      </p:sp>
    </p:spTree>
    <p:extLst>
      <p:ext uri="{BB962C8B-B14F-4D97-AF65-F5344CB8AC3E}">
        <p14:creationId xmlns:p14="http://schemas.microsoft.com/office/powerpoint/2010/main" val="1878662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686654" y="1154165"/>
            <a:ext cx="3199567" cy="4460001"/>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spcAft>
                <a:spcPts val="600"/>
              </a:spcAft>
            </a:pPr>
            <a:r>
              <a:rPr lang="en-US" sz="4399" dirty="0">
                <a:solidFill>
                  <a:srgbClr val="FFFFFF"/>
                </a:solidFill>
                <a:latin typeface="Calibri Light" panose="020F0302020204030204"/>
              </a:rPr>
              <a:t>Benefits of the Timely Introduction of Table Foods</a:t>
            </a:r>
          </a:p>
        </p:txBody>
      </p:sp>
      <p:sp>
        <p:nvSpPr>
          <p:cNvPr id="2" name="Rectangle 1"/>
          <p:cNvSpPr/>
          <p:nvPr/>
        </p:nvSpPr>
        <p:spPr>
          <a:xfrm>
            <a:off x="449650" y="1445715"/>
            <a:ext cx="6602280" cy="4149060"/>
          </a:xfrm>
          <a:prstGeom prst="rect">
            <a:avLst/>
          </a:prstGeom>
        </p:spPr>
        <p:txBody>
          <a:bodyPr vert="horz" lIns="91416" tIns="45708" rIns="91416" bIns="45708" rtlCol="0" anchor="ctr">
            <a:normAutofit/>
          </a:bodyPr>
          <a:lstStyle/>
          <a:p>
            <a:pPr defTabSz="914126"/>
            <a:r>
              <a:rPr lang="en-US" sz="1799" dirty="0">
                <a:solidFill>
                  <a:prstClr val="black"/>
                </a:solidFill>
                <a:latin typeface="Calibri" panose="020F0502020204030204"/>
              </a:rPr>
              <a:t>MOTOR DEVELOPMENT:</a:t>
            </a:r>
          </a:p>
          <a:p>
            <a:pPr marL="457063" lvl="1" defTabSz="914126"/>
            <a:r>
              <a:rPr lang="en-US" sz="1799" dirty="0">
                <a:solidFill>
                  <a:prstClr val="black"/>
                </a:solidFill>
                <a:latin typeface="Calibri" panose="020F0502020204030204"/>
              </a:rPr>
              <a:t>It allows babies to explore foods and learn how to feed themselves. The baby practices important motor skills, such as picking up foods with their thumb and forefinger. </a:t>
            </a:r>
          </a:p>
          <a:p>
            <a:pPr defTabSz="914126"/>
            <a:endParaRPr lang="en-US" sz="1799" dirty="0">
              <a:solidFill>
                <a:prstClr val="black"/>
              </a:solidFill>
              <a:latin typeface="Calibri" panose="020F0502020204030204"/>
            </a:endParaRPr>
          </a:p>
          <a:p>
            <a:pPr defTabSz="914126"/>
            <a:r>
              <a:rPr lang="en-US" sz="1799" dirty="0">
                <a:solidFill>
                  <a:prstClr val="black"/>
                </a:solidFill>
                <a:latin typeface="Calibri" panose="020F0502020204030204"/>
              </a:rPr>
              <a:t>SOCIAL DEVELOPMENT: </a:t>
            </a:r>
          </a:p>
          <a:p>
            <a:pPr marL="457063" lvl="1" defTabSz="914126"/>
            <a:r>
              <a:rPr lang="en-US" sz="1799" dirty="0">
                <a:solidFill>
                  <a:prstClr val="black"/>
                </a:solidFill>
                <a:latin typeface="Calibri" panose="020F0502020204030204"/>
              </a:rPr>
              <a:t>Baby has social interaction with the family during meals.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7241" y="893"/>
            <a:ext cx="4561584" cy="6856214"/>
          </a:xfrm>
          <a:prstGeom prst="rect">
            <a:avLst/>
          </a:prstGeom>
        </p:spPr>
      </p:pic>
      <p:sp>
        <p:nvSpPr>
          <p:cNvPr id="10" name="Title 1"/>
          <p:cNvSpPr txBox="1">
            <a:spLocks/>
          </p:cNvSpPr>
          <p:nvPr/>
        </p:nvSpPr>
        <p:spPr>
          <a:xfrm>
            <a:off x="193162" y="467176"/>
            <a:ext cx="7434079" cy="978539"/>
          </a:xfrm>
          <a:prstGeom prst="rect">
            <a:avLst/>
          </a:prstGeom>
        </p:spPr>
        <p:txBody>
          <a:bodyPr vert="horz" lIns="91416" tIns="45708" rIns="91416" bIns="45708"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r>
              <a:rPr lang="en-US" sz="3999" dirty="0">
                <a:solidFill>
                  <a:prstClr val="black"/>
                </a:solidFill>
                <a:latin typeface="Calibri Light" panose="020F0302020204030204"/>
                <a:ea typeface="Tahoma" charset="0"/>
                <a:cs typeface="Tahoma" charset="0"/>
              </a:rPr>
              <a:t>Benefits of the Timely Introduction of Table Foods</a:t>
            </a:r>
          </a:p>
        </p:txBody>
      </p:sp>
    </p:spTree>
    <p:extLst>
      <p:ext uri="{BB962C8B-B14F-4D97-AF65-F5344CB8AC3E}">
        <p14:creationId xmlns:p14="http://schemas.microsoft.com/office/powerpoint/2010/main" val="264967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686654" y="1154165"/>
            <a:ext cx="3199567" cy="4460001"/>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spcAft>
                <a:spcPts val="600"/>
              </a:spcAft>
            </a:pPr>
            <a:r>
              <a:rPr lang="en-US" sz="4399" dirty="0">
                <a:solidFill>
                  <a:srgbClr val="FFFFFF"/>
                </a:solidFill>
                <a:latin typeface="Calibri Light" panose="020F0302020204030204"/>
              </a:rPr>
              <a:t>Downsides of Delayed Introduction of Table Foods</a:t>
            </a:r>
          </a:p>
        </p:txBody>
      </p:sp>
      <p:sp>
        <p:nvSpPr>
          <p:cNvPr id="2" name="Rectangle 1"/>
          <p:cNvSpPr/>
          <p:nvPr/>
        </p:nvSpPr>
        <p:spPr>
          <a:xfrm>
            <a:off x="433875" y="1691139"/>
            <a:ext cx="6904692" cy="4567105"/>
          </a:xfrm>
          <a:prstGeom prst="rect">
            <a:avLst/>
          </a:prstGeom>
        </p:spPr>
        <p:txBody>
          <a:bodyPr vert="horz" lIns="91416" tIns="45708" rIns="91416" bIns="45708" rtlCol="0" anchor="ctr">
            <a:normAutofit/>
          </a:bodyPr>
          <a:lstStyle/>
          <a:p>
            <a:pPr marL="114266" defTabSz="914126">
              <a:lnSpc>
                <a:spcPct val="90000"/>
              </a:lnSpc>
              <a:spcAft>
                <a:spcPts val="600"/>
              </a:spcAft>
            </a:pPr>
            <a:r>
              <a:rPr lang="en-US" sz="1799" dirty="0">
                <a:solidFill>
                  <a:prstClr val="black"/>
                </a:solidFill>
                <a:latin typeface="Calibri" panose="020F0502020204030204"/>
              </a:rPr>
              <a:t>ALLERGIES:</a:t>
            </a:r>
          </a:p>
          <a:p>
            <a:pPr marL="571329" lvl="1" defTabSz="914126">
              <a:lnSpc>
                <a:spcPct val="90000"/>
              </a:lnSpc>
              <a:spcAft>
                <a:spcPts val="600"/>
              </a:spcAft>
            </a:pPr>
            <a:r>
              <a:rPr lang="en-US" sz="1799" dirty="0">
                <a:solidFill>
                  <a:prstClr val="black"/>
                </a:solidFill>
                <a:latin typeface="Calibri" panose="020F0502020204030204"/>
              </a:rPr>
              <a:t>Introducing table foods, like eggs and peanut (butter or in a safe manner), can prevent food allergies.</a:t>
            </a:r>
          </a:p>
          <a:p>
            <a:pPr marL="114266" defTabSz="914126">
              <a:lnSpc>
                <a:spcPct val="90000"/>
              </a:lnSpc>
              <a:spcAft>
                <a:spcPts val="600"/>
              </a:spcAft>
            </a:pPr>
            <a:endParaRPr lang="en-US" sz="1799" dirty="0">
              <a:solidFill>
                <a:prstClr val="black"/>
              </a:solidFill>
              <a:latin typeface="Calibri" panose="020F0502020204030204"/>
            </a:endParaRPr>
          </a:p>
          <a:p>
            <a:pPr marL="114266" defTabSz="914126">
              <a:lnSpc>
                <a:spcPct val="90000"/>
              </a:lnSpc>
              <a:spcAft>
                <a:spcPts val="600"/>
              </a:spcAft>
            </a:pPr>
            <a:r>
              <a:rPr lang="en-US" sz="1799" dirty="0">
                <a:solidFill>
                  <a:prstClr val="black"/>
                </a:solidFill>
                <a:latin typeface="Calibri" panose="020F0502020204030204"/>
              </a:rPr>
              <a:t>DELAYED FEEDING DEVELOPMENT: </a:t>
            </a:r>
          </a:p>
          <a:p>
            <a:pPr marL="571329" lvl="1" defTabSz="914126">
              <a:lnSpc>
                <a:spcPct val="90000"/>
              </a:lnSpc>
              <a:spcAft>
                <a:spcPts val="600"/>
              </a:spcAft>
            </a:pPr>
            <a:r>
              <a:rPr lang="en-US" sz="1799" dirty="0">
                <a:solidFill>
                  <a:prstClr val="black"/>
                </a:solidFill>
                <a:latin typeface="Calibri" panose="020F0502020204030204"/>
              </a:rPr>
              <a:t>Delayed introduction of table foods may impact normal speech and feeding development</a:t>
            </a:r>
          </a:p>
          <a:p>
            <a:pPr marL="114266" defTabSz="914126">
              <a:lnSpc>
                <a:spcPct val="90000"/>
              </a:lnSpc>
              <a:spcAft>
                <a:spcPts val="600"/>
              </a:spcAft>
            </a:pPr>
            <a:endParaRPr lang="en-US" sz="1799" dirty="0">
              <a:solidFill>
                <a:prstClr val="black"/>
              </a:solidFill>
              <a:latin typeface="Calibri" panose="020F0502020204030204"/>
            </a:endParaRPr>
          </a:p>
          <a:p>
            <a:pPr marL="114266" defTabSz="914126">
              <a:lnSpc>
                <a:spcPct val="90000"/>
              </a:lnSpc>
              <a:spcAft>
                <a:spcPts val="600"/>
              </a:spcAft>
            </a:pPr>
            <a:r>
              <a:rPr lang="en-US" sz="1799" dirty="0">
                <a:solidFill>
                  <a:prstClr val="black"/>
                </a:solidFill>
                <a:latin typeface="Calibri" panose="020F0502020204030204"/>
              </a:rPr>
              <a:t>NUTRIENT DEFICIENCIES: </a:t>
            </a:r>
          </a:p>
          <a:p>
            <a:pPr marL="571329" lvl="1" defTabSz="914126">
              <a:lnSpc>
                <a:spcPct val="90000"/>
              </a:lnSpc>
              <a:spcAft>
                <a:spcPts val="600"/>
              </a:spcAft>
            </a:pPr>
            <a:r>
              <a:rPr lang="en-US" sz="1799" dirty="0">
                <a:solidFill>
                  <a:prstClr val="black"/>
                </a:solidFill>
                <a:latin typeface="Calibri" panose="020F0502020204030204"/>
              </a:rPr>
              <a:t>Nutrient deficiencies can occur if baby is not offered a variety of foods. </a:t>
            </a:r>
          </a:p>
          <a:p>
            <a:pPr marL="114266" defTabSz="914126">
              <a:lnSpc>
                <a:spcPct val="90000"/>
              </a:lnSpc>
              <a:spcAft>
                <a:spcPts val="600"/>
              </a:spcAft>
            </a:pPr>
            <a:endParaRPr lang="en-US" sz="1799" dirty="0">
              <a:solidFill>
                <a:prstClr val="black"/>
              </a:solidFill>
              <a:latin typeface="Calibri" panose="020F0502020204030204"/>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43410" y="893"/>
            <a:ext cx="4545416" cy="6856214"/>
          </a:xfrm>
          <a:prstGeom prst="rect">
            <a:avLst/>
          </a:prstGeom>
        </p:spPr>
      </p:pic>
      <p:sp>
        <p:nvSpPr>
          <p:cNvPr id="8" name="Title 1"/>
          <p:cNvSpPr txBox="1">
            <a:spLocks/>
          </p:cNvSpPr>
          <p:nvPr/>
        </p:nvSpPr>
        <p:spPr>
          <a:xfrm>
            <a:off x="433875" y="356746"/>
            <a:ext cx="7434079" cy="978539"/>
          </a:xfrm>
          <a:prstGeom prst="rect">
            <a:avLst/>
          </a:prstGeom>
        </p:spPr>
        <p:txBody>
          <a:bodyPr vert="horz" lIns="91416" tIns="45708" rIns="91416" bIns="45708"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r>
              <a:rPr lang="en-US" sz="3999" dirty="0">
                <a:solidFill>
                  <a:prstClr val="black"/>
                </a:solidFill>
                <a:latin typeface="Calibri Light" panose="020F0302020204030204"/>
                <a:ea typeface="Tahoma" charset="0"/>
                <a:cs typeface="Tahoma" charset="0"/>
              </a:rPr>
              <a:t>Downsides of Delayed Introduction </a:t>
            </a:r>
            <a:r>
              <a:rPr lang="en-US" sz="3999">
                <a:solidFill>
                  <a:prstClr val="black"/>
                </a:solidFill>
                <a:latin typeface="Calibri Light" panose="020F0302020204030204"/>
                <a:ea typeface="Tahoma" charset="0"/>
                <a:cs typeface="Tahoma" charset="0"/>
              </a:rPr>
              <a:t>of Table Foods</a:t>
            </a:r>
            <a:endParaRPr lang="en-US" sz="3999" dirty="0">
              <a:solidFill>
                <a:prstClr val="black"/>
              </a:solidFill>
              <a:latin typeface="Calibri Light" panose="020F0302020204030204"/>
              <a:ea typeface="Tahoma" charset="0"/>
              <a:cs typeface="Tahoma" charset="0"/>
            </a:endParaRPr>
          </a:p>
        </p:txBody>
      </p:sp>
    </p:spTree>
    <p:extLst>
      <p:ext uri="{BB962C8B-B14F-4D97-AF65-F5344CB8AC3E}">
        <p14:creationId xmlns:p14="http://schemas.microsoft.com/office/powerpoint/2010/main" val="107681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686654" y="1154165"/>
            <a:ext cx="3199567" cy="4460001"/>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spcAft>
                <a:spcPts val="600"/>
              </a:spcAft>
            </a:pPr>
            <a:r>
              <a:rPr lang="en-US" sz="4399" dirty="0">
                <a:solidFill>
                  <a:srgbClr val="FFFFFF"/>
                </a:solidFill>
                <a:latin typeface="Calibri Light" panose="020F0302020204030204"/>
              </a:rPr>
              <a:t>Downsides of Delayed Introduction of Table Foods</a:t>
            </a:r>
          </a:p>
        </p:txBody>
      </p:sp>
      <p:sp>
        <p:nvSpPr>
          <p:cNvPr id="2" name="Rectangle 1"/>
          <p:cNvSpPr/>
          <p:nvPr/>
        </p:nvSpPr>
        <p:spPr>
          <a:xfrm>
            <a:off x="416947" y="1286830"/>
            <a:ext cx="6676273" cy="4194669"/>
          </a:xfrm>
          <a:prstGeom prst="rect">
            <a:avLst/>
          </a:prstGeom>
        </p:spPr>
        <p:txBody>
          <a:bodyPr vert="horz" lIns="91416" tIns="45708" rIns="91416" bIns="45708" rtlCol="0" anchor="ctr">
            <a:normAutofit/>
          </a:bodyPr>
          <a:lstStyle/>
          <a:p>
            <a:pPr marL="114266" defTabSz="914126">
              <a:lnSpc>
                <a:spcPct val="90000"/>
              </a:lnSpc>
              <a:spcAft>
                <a:spcPts val="600"/>
              </a:spcAft>
            </a:pPr>
            <a:endParaRPr lang="en-US" sz="1799" dirty="0">
              <a:solidFill>
                <a:prstClr val="black"/>
              </a:solidFill>
              <a:latin typeface="Calibri" panose="020F0502020204030204"/>
            </a:endParaRPr>
          </a:p>
          <a:p>
            <a:pPr marL="114266" defTabSz="914126">
              <a:lnSpc>
                <a:spcPct val="90000"/>
              </a:lnSpc>
              <a:spcAft>
                <a:spcPts val="600"/>
              </a:spcAft>
            </a:pPr>
            <a:r>
              <a:rPr lang="en-US" sz="1799" dirty="0">
                <a:solidFill>
                  <a:prstClr val="black"/>
                </a:solidFill>
                <a:latin typeface="Calibri" panose="020F0502020204030204"/>
              </a:rPr>
              <a:t>FOOD RESISTANCE: </a:t>
            </a:r>
          </a:p>
          <a:p>
            <a:pPr marL="571329" lvl="1" defTabSz="914126">
              <a:lnSpc>
                <a:spcPct val="90000"/>
              </a:lnSpc>
              <a:spcAft>
                <a:spcPts val="600"/>
              </a:spcAft>
            </a:pPr>
            <a:r>
              <a:rPr lang="en-US" sz="1799" dirty="0">
                <a:solidFill>
                  <a:prstClr val="black"/>
                </a:solidFill>
                <a:latin typeface="Calibri" panose="020F0502020204030204"/>
              </a:rPr>
              <a:t>If the baby does not experience a variety of textures and flavors early, they may be more resistant to different textures and flavors later. </a:t>
            </a:r>
          </a:p>
          <a:p>
            <a:pPr marL="114266" defTabSz="914126">
              <a:lnSpc>
                <a:spcPct val="90000"/>
              </a:lnSpc>
              <a:spcAft>
                <a:spcPts val="600"/>
              </a:spcAft>
            </a:pPr>
            <a:endParaRPr lang="en-US" sz="1799" dirty="0">
              <a:solidFill>
                <a:prstClr val="black"/>
              </a:solidFill>
              <a:latin typeface="Calibri" panose="020F0502020204030204"/>
            </a:endParaRPr>
          </a:p>
          <a:p>
            <a:pPr marL="114266" defTabSz="914126">
              <a:lnSpc>
                <a:spcPct val="90000"/>
              </a:lnSpc>
              <a:spcAft>
                <a:spcPts val="600"/>
              </a:spcAft>
            </a:pPr>
            <a:r>
              <a:rPr lang="en-US" sz="1799" dirty="0">
                <a:solidFill>
                  <a:prstClr val="black"/>
                </a:solidFill>
                <a:latin typeface="Calibri" panose="020F0502020204030204"/>
              </a:rPr>
              <a:t>OVERRIDING HUNGER CUES: </a:t>
            </a:r>
          </a:p>
          <a:p>
            <a:pPr marL="571329" lvl="1" defTabSz="914126">
              <a:lnSpc>
                <a:spcPct val="90000"/>
              </a:lnSpc>
              <a:spcAft>
                <a:spcPts val="600"/>
              </a:spcAft>
            </a:pPr>
            <a:r>
              <a:rPr lang="en-US" sz="1799" dirty="0">
                <a:solidFill>
                  <a:prstClr val="black"/>
                </a:solidFill>
                <a:latin typeface="Calibri" panose="020F0502020204030204"/>
              </a:rPr>
              <a:t>Caregiver may continue to spoon-feed the baby even when they are full. This may affect the baby’s hunger cues.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591348" y="893"/>
            <a:ext cx="4597477" cy="6856214"/>
          </a:xfrm>
          <a:prstGeom prst="rect">
            <a:avLst/>
          </a:prstGeom>
        </p:spPr>
      </p:pic>
      <p:sp>
        <p:nvSpPr>
          <p:cNvPr id="8" name="Title 1"/>
          <p:cNvSpPr txBox="1">
            <a:spLocks/>
          </p:cNvSpPr>
          <p:nvPr/>
        </p:nvSpPr>
        <p:spPr>
          <a:xfrm>
            <a:off x="169181" y="383854"/>
            <a:ext cx="7434079" cy="978539"/>
          </a:xfrm>
          <a:prstGeom prst="rect">
            <a:avLst/>
          </a:prstGeom>
        </p:spPr>
        <p:txBody>
          <a:bodyPr vert="horz" lIns="91416" tIns="45708" rIns="91416" bIns="45708"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r>
              <a:rPr lang="en-US" sz="3999" dirty="0">
                <a:solidFill>
                  <a:prstClr val="black"/>
                </a:solidFill>
                <a:latin typeface="Calibri Light" panose="020F0302020204030204"/>
                <a:ea typeface="Tahoma" charset="0"/>
                <a:cs typeface="Tahoma" charset="0"/>
              </a:rPr>
              <a:t>Downsides of Delayed Introduction </a:t>
            </a:r>
            <a:r>
              <a:rPr lang="en-US" sz="3999">
                <a:solidFill>
                  <a:prstClr val="black"/>
                </a:solidFill>
                <a:latin typeface="Calibri Light" panose="020F0302020204030204"/>
                <a:ea typeface="Tahoma" charset="0"/>
                <a:cs typeface="Tahoma" charset="0"/>
              </a:rPr>
              <a:t>of Table Foods</a:t>
            </a:r>
            <a:endParaRPr lang="en-US" sz="3999" dirty="0">
              <a:solidFill>
                <a:prstClr val="black"/>
              </a:solidFill>
              <a:latin typeface="Calibri Light" panose="020F0302020204030204"/>
              <a:ea typeface="Tahoma" charset="0"/>
              <a:cs typeface="Tahoma" charset="0"/>
            </a:endParaRPr>
          </a:p>
        </p:txBody>
      </p:sp>
    </p:spTree>
    <p:extLst>
      <p:ext uri="{BB962C8B-B14F-4D97-AF65-F5344CB8AC3E}">
        <p14:creationId xmlns:p14="http://schemas.microsoft.com/office/powerpoint/2010/main" val="1613466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578" y="516948"/>
            <a:ext cx="7434079" cy="978539"/>
          </a:xfrm>
        </p:spPr>
        <p:txBody>
          <a:bodyPr>
            <a:normAutofit fontScale="90000"/>
          </a:bodyPr>
          <a:lstStyle/>
          <a:p>
            <a:pPr algn="l"/>
            <a:r>
              <a:rPr lang="en-US" sz="3999" dirty="0">
                <a:ea typeface="Tahoma" charset="0"/>
                <a:cs typeface="Tahoma" charset="0"/>
              </a:rPr>
              <a:t>When to Discuss FVB and Infant Feeding</a:t>
            </a:r>
          </a:p>
        </p:txBody>
      </p:sp>
      <p:sp>
        <p:nvSpPr>
          <p:cNvPr id="4" name="TextBox 3"/>
          <p:cNvSpPr txBox="1"/>
          <p:nvPr/>
        </p:nvSpPr>
        <p:spPr>
          <a:xfrm>
            <a:off x="868000" y="1949564"/>
            <a:ext cx="5773663" cy="4246211"/>
          </a:xfrm>
          <a:prstGeom prst="rect">
            <a:avLst/>
          </a:prstGeom>
          <a:noFill/>
        </p:spPr>
        <p:txBody>
          <a:bodyPr wrap="square" rtlCol="0">
            <a:spAutoFit/>
          </a:bodyPr>
          <a:lstStyle/>
          <a:p>
            <a:pPr marL="342797" indent="-342797" defTabSz="914126">
              <a:buFont typeface="Arial" charset="0"/>
              <a:buChar char="•"/>
              <a:defRPr/>
            </a:pPr>
            <a:endParaRPr lang="en-US" sz="1799" dirty="0">
              <a:solidFill>
                <a:prstClr val="black"/>
              </a:solidFill>
              <a:latin typeface="Calibri Light" panose="020F0302020204030204"/>
            </a:endParaRPr>
          </a:p>
          <a:p>
            <a:pPr marL="342797" indent="-342797" defTabSz="914126">
              <a:buFont typeface="Arial" charset="0"/>
              <a:buChar char="•"/>
              <a:defRPr/>
            </a:pPr>
            <a:r>
              <a:rPr lang="en-US" sz="1799" dirty="0">
                <a:solidFill>
                  <a:prstClr val="black"/>
                </a:solidFill>
                <a:latin typeface="Calibri Light" panose="020F0302020204030204"/>
              </a:rPr>
              <a:t>If infants are showing signs of readiness for pureed baby foods at 6 months, they are on track to be ready for table foods. </a:t>
            </a:r>
          </a:p>
          <a:p>
            <a:pPr marL="342797" indent="-342797" defTabSz="914126">
              <a:buFont typeface="Arial" charset="0"/>
              <a:buChar char="•"/>
              <a:defRPr/>
            </a:pPr>
            <a:endParaRPr lang="en-US" sz="1799" dirty="0">
              <a:solidFill>
                <a:prstClr val="black"/>
              </a:solidFill>
              <a:latin typeface="Calibri Light" panose="020F0302020204030204"/>
            </a:endParaRPr>
          </a:p>
          <a:p>
            <a:pPr marL="342797" indent="-342797" defTabSz="914126">
              <a:buFont typeface="Arial" charset="0"/>
              <a:buChar char="•"/>
              <a:defRPr/>
            </a:pPr>
            <a:r>
              <a:rPr lang="en-US" sz="1799" dirty="0">
                <a:solidFill>
                  <a:prstClr val="black"/>
                </a:solidFill>
                <a:latin typeface="Calibri Light" panose="020F0302020204030204"/>
              </a:rPr>
              <a:t>At the Mid-Cert Appointment, you have a great window of opportunity to provide anticipatory guidance for the transition from jarred baby foods to modified table foods.</a:t>
            </a:r>
          </a:p>
          <a:p>
            <a:pPr marL="342797" indent="-342797" defTabSz="914126">
              <a:buFont typeface="Arial" charset="0"/>
              <a:buChar char="•"/>
              <a:defRPr/>
            </a:pPr>
            <a:endParaRPr lang="en-US" sz="1799" dirty="0">
              <a:solidFill>
                <a:prstClr val="black"/>
              </a:solidFill>
              <a:latin typeface="Calibri Light" panose="020F0302020204030204"/>
            </a:endParaRPr>
          </a:p>
          <a:p>
            <a:pPr marL="342797" indent="-342797" defTabSz="914126">
              <a:buFont typeface="Arial" charset="0"/>
              <a:buChar char="•"/>
              <a:defRPr/>
            </a:pPr>
            <a:r>
              <a:rPr lang="en-US" sz="1799" dirty="0">
                <a:solidFill>
                  <a:prstClr val="black"/>
                </a:solidFill>
                <a:latin typeface="Calibri Light" panose="020F0302020204030204"/>
              </a:rPr>
              <a:t>When you provide this anticipatory guidance, you provide a connection between the infant FVB and developmental feeding.</a:t>
            </a:r>
          </a:p>
          <a:p>
            <a:pPr marL="342797" indent="-342797" defTabSz="914126">
              <a:buFont typeface="Arial" charset="0"/>
              <a:buChar char="•"/>
              <a:defRPr/>
            </a:pPr>
            <a:endParaRPr lang="en-US" sz="1799" dirty="0">
              <a:solidFill>
                <a:prstClr val="black"/>
              </a:solidFill>
              <a:latin typeface="Calibri Light" panose="020F0302020204030204"/>
            </a:endParaRPr>
          </a:p>
          <a:p>
            <a:pPr marL="342797" indent="-342797" defTabSz="914126">
              <a:buFont typeface="Arial" charset="0"/>
              <a:buChar char="•"/>
              <a:defRPr/>
            </a:pPr>
            <a:endParaRPr lang="en-US" sz="1799" dirty="0">
              <a:solidFill>
                <a:prstClr val="black"/>
              </a:solidFill>
              <a:latin typeface="Calibri Light" panose="020F0302020204030204"/>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543390" y="893"/>
            <a:ext cx="4645435" cy="6856214"/>
          </a:xfrm>
          <a:prstGeom prst="rect">
            <a:avLst/>
          </a:prstGeom>
        </p:spPr>
      </p:pic>
    </p:spTree>
    <p:extLst>
      <p:ext uri="{BB962C8B-B14F-4D97-AF65-F5344CB8AC3E}">
        <p14:creationId xmlns:p14="http://schemas.microsoft.com/office/powerpoint/2010/main" val="795309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170992" y="1969341"/>
            <a:ext cx="2322371" cy="1988129"/>
          </a:xfrm>
          <a:prstGeom prst="rect">
            <a:avLst/>
          </a:prstGeom>
          <a:solidFill>
            <a:schemeClr val="bg1"/>
          </a:solid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126"/>
            <a:endParaRPr lang="en-US" sz="1799">
              <a:solidFill>
                <a:srgbClr val="70AD47">
                  <a:lumMod val="50000"/>
                </a:srgbClr>
              </a:solidFill>
              <a:latin typeface="Calibri" panose="020F0502020204030204"/>
            </a:endParaRPr>
          </a:p>
        </p:txBody>
      </p:sp>
      <p:sp>
        <p:nvSpPr>
          <p:cNvPr id="2" name="Title 1"/>
          <p:cNvSpPr>
            <a:spLocks noGrp="1"/>
          </p:cNvSpPr>
          <p:nvPr>
            <p:ph type="ctrTitle"/>
          </p:nvPr>
        </p:nvSpPr>
        <p:spPr>
          <a:xfrm>
            <a:off x="513531" y="247794"/>
            <a:ext cx="3012521" cy="978539"/>
          </a:xfrm>
        </p:spPr>
        <p:txBody>
          <a:bodyPr>
            <a:normAutofit/>
          </a:bodyPr>
          <a:lstStyle/>
          <a:p>
            <a:pPr algn="l"/>
            <a:r>
              <a:rPr lang="en-US" sz="3999" dirty="0">
                <a:ea typeface="Tahoma" charset="0"/>
                <a:cs typeface="Tahoma" charset="0"/>
              </a:rPr>
              <a:t>Tools to Use: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0251" y="1630660"/>
            <a:ext cx="3676923" cy="33650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686" y="843755"/>
            <a:ext cx="2223679" cy="4409984"/>
          </a:xfrm>
          <a:prstGeom prst="rect">
            <a:avLst/>
          </a:prstGeom>
        </p:spPr>
      </p:pic>
      <p:sp>
        <p:nvSpPr>
          <p:cNvPr id="4" name="TextBox 3"/>
          <p:cNvSpPr txBox="1"/>
          <p:nvPr/>
        </p:nvSpPr>
        <p:spPr>
          <a:xfrm>
            <a:off x="6838439" y="275868"/>
            <a:ext cx="1264122" cy="58462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914126"/>
            <a:r>
              <a:rPr lang="en-US" sz="3199" b="1" dirty="0">
                <a:ln/>
                <a:solidFill>
                  <a:srgbClr val="FFC000"/>
                </a:solidFill>
                <a:latin typeface="Calibri" panose="020F0502020204030204"/>
              </a:rPr>
              <a:t>NEW!</a:t>
            </a:r>
          </a:p>
        </p:txBody>
      </p:sp>
      <p:sp>
        <p:nvSpPr>
          <p:cNvPr id="6" name="Rectangle 5"/>
          <p:cNvSpPr/>
          <p:nvPr/>
        </p:nvSpPr>
        <p:spPr>
          <a:xfrm>
            <a:off x="-1" y="5400028"/>
            <a:ext cx="12197015" cy="1231320"/>
          </a:xfrm>
          <a:prstGeom prst="rect">
            <a:avLst/>
          </a:prstGeom>
          <a:solidFill>
            <a:schemeClr val="bg1"/>
          </a:solid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126"/>
            <a:endParaRPr lang="en-US" sz="1799">
              <a:solidFill>
                <a:srgbClr val="70AD47">
                  <a:lumMod val="50000"/>
                </a:srgbClr>
              </a:solidFill>
              <a:latin typeface="Calibri" panose="020F0502020204030204"/>
            </a:endParaRPr>
          </a:p>
        </p:txBody>
      </p:sp>
      <p:sp>
        <p:nvSpPr>
          <p:cNvPr id="7" name="TextBox 6"/>
          <p:cNvSpPr txBox="1"/>
          <p:nvPr/>
        </p:nvSpPr>
        <p:spPr>
          <a:xfrm>
            <a:off x="715576" y="5692606"/>
            <a:ext cx="11293340" cy="646163"/>
          </a:xfrm>
          <a:prstGeom prst="rect">
            <a:avLst/>
          </a:prstGeom>
          <a:noFill/>
        </p:spPr>
        <p:txBody>
          <a:bodyPr wrap="square" rtlCol="0">
            <a:spAutoFit/>
          </a:bodyPr>
          <a:lstStyle/>
          <a:p>
            <a:pPr marL="285664" indent="-285664" defTabSz="914126">
              <a:defRPr/>
            </a:pPr>
            <a:r>
              <a:rPr lang="en-US" sz="1799" b="1" dirty="0">
                <a:solidFill>
                  <a:srgbClr val="70AD47">
                    <a:lumMod val="50000"/>
                  </a:srgbClr>
                </a:solidFill>
                <a:latin typeface="Calibri" panose="020F0502020204030204"/>
                <a:ea typeface="Tahoma" charset="0"/>
                <a:cs typeface="Tahoma" charset="0"/>
              </a:rPr>
              <a:t>STOP AND THINK:</a:t>
            </a:r>
          </a:p>
          <a:p>
            <a:pPr marL="285664" indent="-285664" defTabSz="914126">
              <a:defRPr/>
            </a:pPr>
            <a:r>
              <a:rPr lang="en-US" sz="1799" b="1" dirty="0">
                <a:solidFill>
                  <a:srgbClr val="FF0000"/>
                </a:solidFill>
                <a:latin typeface="Calibri Light" panose="020F0302020204030204"/>
                <a:ea typeface="Tahoma" charset="0"/>
                <a:cs typeface="Tahoma" charset="0"/>
              </a:rPr>
              <a:t>	</a:t>
            </a:r>
            <a:r>
              <a:rPr lang="en-US" sz="1799" dirty="0">
                <a:solidFill>
                  <a:prstClr val="black"/>
                </a:solidFill>
                <a:latin typeface="Calibri Light" panose="020F0302020204030204"/>
                <a:ea typeface="Tahoma" charset="0"/>
                <a:cs typeface="Tahoma" charset="0"/>
              </a:rPr>
              <a:t>How do you use these tools to talk about developmental feeding?</a:t>
            </a:r>
          </a:p>
        </p:txBody>
      </p:sp>
      <p:sp>
        <p:nvSpPr>
          <p:cNvPr id="8" name="TextBox 7"/>
          <p:cNvSpPr txBox="1"/>
          <p:nvPr/>
        </p:nvSpPr>
        <p:spPr>
          <a:xfrm>
            <a:off x="9065878" y="1865134"/>
            <a:ext cx="2532598" cy="2092336"/>
          </a:xfrm>
          <a:prstGeom prst="rect">
            <a:avLst/>
          </a:prstGeom>
          <a:noFill/>
        </p:spPr>
        <p:txBody>
          <a:bodyPr wrap="square" rtlCol="0">
            <a:spAutoFit/>
          </a:bodyPr>
          <a:lstStyle/>
          <a:p>
            <a:pPr algn="ctr" defTabSz="914126">
              <a:defRPr/>
            </a:pPr>
            <a:br>
              <a:rPr lang="en-US" sz="2799" dirty="0">
                <a:solidFill>
                  <a:srgbClr val="70AD47">
                    <a:lumMod val="50000"/>
                  </a:srgbClr>
                </a:solidFill>
                <a:latin typeface="Calibri" panose="020F0502020204030204"/>
              </a:rPr>
            </a:br>
            <a:r>
              <a:rPr lang="en-US" sz="2799" dirty="0">
                <a:solidFill>
                  <a:srgbClr val="70AD47">
                    <a:lumMod val="50000"/>
                  </a:srgbClr>
                </a:solidFill>
                <a:latin typeface="Calibri" panose="020F0502020204030204"/>
              </a:rPr>
              <a:t>Go to Shopify for these resources!</a:t>
            </a:r>
          </a:p>
          <a:p>
            <a:pPr marL="742727" lvl="1" indent="-285664" algn="ctr" defTabSz="914126">
              <a:buFont typeface="Arial" charset="0"/>
              <a:buChar char="•"/>
            </a:pPr>
            <a:endParaRPr lang="en-US" sz="1799" dirty="0">
              <a:solidFill>
                <a:prstClr val="black"/>
              </a:solidFill>
              <a:latin typeface="Calibri Light" panose="020F0302020204030204"/>
              <a:ea typeface="Tahoma" charset="0"/>
              <a:cs typeface="Tahoma" charset="0"/>
            </a:endParaRPr>
          </a:p>
        </p:txBody>
      </p:sp>
      <p:sp>
        <p:nvSpPr>
          <p:cNvPr id="10" name="Rectangle 9"/>
          <p:cNvSpPr/>
          <p:nvPr/>
        </p:nvSpPr>
        <p:spPr>
          <a:xfrm>
            <a:off x="8821005" y="4040264"/>
            <a:ext cx="3221768" cy="338466"/>
          </a:xfrm>
          <a:prstGeom prst="rect">
            <a:avLst/>
          </a:prstGeom>
        </p:spPr>
        <p:txBody>
          <a:bodyPr wrap="square">
            <a:spAutoFit/>
          </a:bodyPr>
          <a:lstStyle/>
          <a:p>
            <a:pPr defTabSz="914126"/>
            <a:r>
              <a:rPr lang="en-US" sz="1600" dirty="0">
                <a:solidFill>
                  <a:prstClr val="black"/>
                </a:solidFill>
                <a:latin typeface="Calibri" panose="020F0502020204030204"/>
              </a:rPr>
              <a:t>https://oregon-wic.myshopify.com/</a:t>
            </a:r>
          </a:p>
        </p:txBody>
      </p:sp>
    </p:spTree>
    <p:extLst>
      <p:ext uri="{BB962C8B-B14F-4D97-AF65-F5344CB8AC3E}">
        <p14:creationId xmlns:p14="http://schemas.microsoft.com/office/powerpoint/2010/main" val="585992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2188" y="374284"/>
            <a:ext cx="9141619" cy="978539"/>
          </a:xfrm>
        </p:spPr>
        <p:txBody>
          <a:bodyPr>
            <a:normAutofit/>
          </a:bodyPr>
          <a:lstStyle/>
          <a:p>
            <a:pPr algn="l"/>
            <a:r>
              <a:rPr lang="en-US" sz="3999" b="1" dirty="0">
                <a:solidFill>
                  <a:schemeClr val="accent6">
                    <a:lumMod val="50000"/>
                  </a:schemeClr>
                </a:solidFill>
                <a:latin typeface="+mn-lt"/>
                <a:ea typeface="Tahoma" charset="0"/>
                <a:cs typeface="Tahoma" charset="0"/>
              </a:rPr>
              <a:t>ACTIVITY!</a:t>
            </a:r>
          </a:p>
        </p:txBody>
      </p:sp>
      <p:sp>
        <p:nvSpPr>
          <p:cNvPr id="5" name="TextBox 4"/>
          <p:cNvSpPr txBox="1"/>
          <p:nvPr/>
        </p:nvSpPr>
        <p:spPr>
          <a:xfrm>
            <a:off x="803051" y="1595073"/>
            <a:ext cx="9472805" cy="4523137"/>
          </a:xfrm>
          <a:prstGeom prst="rect">
            <a:avLst/>
          </a:prstGeom>
          <a:noFill/>
        </p:spPr>
        <p:txBody>
          <a:bodyPr wrap="square" rtlCol="0">
            <a:spAutoFit/>
          </a:bodyPr>
          <a:lstStyle/>
          <a:p>
            <a:pPr defTabSz="914126"/>
            <a:r>
              <a:rPr lang="en-US" sz="1799" dirty="0">
                <a:solidFill>
                  <a:prstClr val="black"/>
                </a:solidFill>
                <a:latin typeface="Calibri Light" panose="020F0302020204030204"/>
              </a:rPr>
              <a:t>Read the scenario, think about the questions, and then discuss as a group</a:t>
            </a:r>
            <a:r>
              <a:rPr lang="mr-IN" sz="1799" dirty="0">
                <a:solidFill>
                  <a:prstClr val="black"/>
                </a:solidFill>
                <a:latin typeface="Calibri Light" panose="020F0302020204030204"/>
                <a:cs typeface="Mangal" panose="020B0502040204020203" pitchFamily="18" charset="0"/>
              </a:rPr>
              <a:t>…</a:t>
            </a:r>
            <a:endParaRPr lang="en-US" sz="1799" dirty="0">
              <a:solidFill>
                <a:prstClr val="black"/>
              </a:solidFill>
              <a:latin typeface="Calibri Light" panose="020F0302020204030204"/>
            </a:endParaRPr>
          </a:p>
          <a:p>
            <a:pPr defTabSz="914126"/>
            <a:endParaRPr lang="en-US" sz="1799" dirty="0">
              <a:solidFill>
                <a:prstClr val="black"/>
              </a:solidFill>
              <a:latin typeface="Calibri Light" panose="020F0302020204030204"/>
            </a:endParaRPr>
          </a:p>
          <a:p>
            <a:pPr defTabSz="914126"/>
            <a:r>
              <a:rPr lang="en-US" sz="1799" dirty="0">
                <a:solidFill>
                  <a:prstClr val="black"/>
                </a:solidFill>
                <a:latin typeface="Calibri Light" panose="020F0302020204030204"/>
              </a:rPr>
              <a:t>Joanna, a first-time mother, is at her mid-cert appointment with her 6-month-old baby, Johnny. In the clinic visit, you realize that Johnny can sit up by himself and puts his fingers and toys in his mouth. You suspect he may be ready for complementary feeding. During the appointment, you begin to tell Joanna about changes to her food package and offer the Infant FVB. </a:t>
            </a:r>
          </a:p>
          <a:p>
            <a:pPr defTabSz="914126"/>
            <a:endParaRPr lang="en-US" sz="1799" dirty="0">
              <a:solidFill>
                <a:prstClr val="black"/>
              </a:solidFill>
              <a:latin typeface="Calibri Light" panose="020F0302020204030204"/>
            </a:endParaRPr>
          </a:p>
          <a:p>
            <a:pPr defTabSz="914126"/>
            <a:endParaRPr lang="en-US" sz="1799" dirty="0">
              <a:solidFill>
                <a:prstClr val="black"/>
              </a:solidFill>
              <a:latin typeface="Calibri Light" panose="020F0302020204030204"/>
            </a:endParaRPr>
          </a:p>
          <a:p>
            <a:pPr defTabSz="914126"/>
            <a:endParaRPr lang="en-US" sz="1799" dirty="0">
              <a:solidFill>
                <a:prstClr val="black"/>
              </a:solidFill>
              <a:latin typeface="Calibri Light" panose="020F0302020204030204"/>
            </a:endParaRPr>
          </a:p>
          <a:p>
            <a:pPr defTabSz="914126"/>
            <a:r>
              <a:rPr lang="en-US" sz="1799" dirty="0">
                <a:solidFill>
                  <a:prstClr val="black"/>
                </a:solidFill>
                <a:latin typeface="Calibri Light" panose="020F0302020204030204"/>
              </a:rPr>
              <a:t>	What open-ended questions can you ask Joanna about her plans for introducing solids?</a:t>
            </a:r>
          </a:p>
          <a:p>
            <a:pPr defTabSz="914126"/>
            <a:endParaRPr lang="en-US" sz="1799" dirty="0">
              <a:solidFill>
                <a:prstClr val="black"/>
              </a:solidFill>
              <a:latin typeface="Calibri Light" panose="020F0302020204030204"/>
            </a:endParaRPr>
          </a:p>
          <a:p>
            <a:pPr defTabSz="914126"/>
            <a:r>
              <a:rPr lang="en-US" sz="1799" dirty="0">
                <a:solidFill>
                  <a:prstClr val="black"/>
                </a:solidFill>
                <a:latin typeface="Calibri Light" panose="020F0302020204030204"/>
              </a:rPr>
              <a:t>	Johnny seems to be developmentally on track to start baby foods and likely table foods. 	How would you address the introduction of table foods?</a:t>
            </a:r>
          </a:p>
          <a:p>
            <a:pPr defTabSz="914126"/>
            <a:endParaRPr lang="en-US" sz="1799" dirty="0">
              <a:solidFill>
                <a:prstClr val="black"/>
              </a:solidFill>
              <a:latin typeface="Calibri Light" panose="020F0302020204030204"/>
            </a:endParaRPr>
          </a:p>
          <a:p>
            <a:pPr defTabSz="914126"/>
            <a:r>
              <a:rPr lang="en-US" sz="1799" dirty="0">
                <a:solidFill>
                  <a:prstClr val="black"/>
                </a:solidFill>
                <a:latin typeface="Calibri Light" panose="020F0302020204030204"/>
              </a:rPr>
              <a:t>	Practice using the handouts to provide anticipatory guidance for introducing modified table 	foods using the fruit and vegetable benefit. </a:t>
            </a:r>
          </a:p>
        </p:txBody>
      </p:sp>
      <p:sp>
        <p:nvSpPr>
          <p:cNvPr id="4" name="Rectangle 3"/>
          <p:cNvSpPr/>
          <p:nvPr/>
        </p:nvSpPr>
        <p:spPr>
          <a:xfrm>
            <a:off x="1436540" y="3825447"/>
            <a:ext cx="8839316" cy="2463304"/>
          </a:xfrm>
          <a:prstGeom prst="rect">
            <a:avLst/>
          </a:prstGeom>
          <a:noFill/>
          <a:ln w="76200">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126"/>
            <a:endParaRPr lang="en-US" sz="1799">
              <a:solidFill>
                <a:srgbClr val="70AD47">
                  <a:lumMod val="50000"/>
                </a:srgbClr>
              </a:solidFill>
              <a:latin typeface="Calibri" panose="020F0502020204030204"/>
            </a:endParaRPr>
          </a:p>
        </p:txBody>
      </p:sp>
    </p:spTree>
    <p:extLst>
      <p:ext uri="{BB962C8B-B14F-4D97-AF65-F5344CB8AC3E}">
        <p14:creationId xmlns:p14="http://schemas.microsoft.com/office/powerpoint/2010/main" val="892362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6036" y="1"/>
            <a:ext cx="1134770"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B6B0553-6023-4D0E-83A6-C87FF4C3DE3F}"/>
              </a:ext>
            </a:extLst>
          </p:cNvPr>
          <p:cNvSpPr>
            <a:spLocks noGrp="1"/>
          </p:cNvSpPr>
          <p:nvPr>
            <p:ph idx="1"/>
          </p:nvPr>
        </p:nvSpPr>
        <p:spPr>
          <a:xfrm>
            <a:off x="837981" y="1825625"/>
            <a:ext cx="5557042" cy="4351338"/>
          </a:xfrm>
        </p:spPr>
        <p:txBody>
          <a:bodyPr>
            <a:normAutofit/>
          </a:bodyPr>
          <a:lstStyle/>
          <a:p>
            <a:pPr marL="0" indent="0">
              <a:buNone/>
            </a:pPr>
            <a:r>
              <a:rPr lang="en-US" sz="6000" dirty="0"/>
              <a:t>Thank you!</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9533" y="2624479"/>
            <a:ext cx="812216"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09785" y="1218842"/>
            <a:ext cx="2387600" cy="2386978"/>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9533" y="0"/>
            <a:ext cx="231464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1584"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2683" y="4112081"/>
            <a:ext cx="1186142"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5354" y="4145122"/>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9533" y="4962670"/>
            <a:ext cx="264266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D66CF29-4510-460E-ACE5-7463B307C453}"/>
              </a:ext>
            </a:extLst>
          </p:cNvPr>
          <p:cNvSpPr>
            <a:spLocks noGrp="1"/>
          </p:cNvSpPr>
          <p:nvPr>
            <p:ph type="sldNum" sz="quarter" idx="12"/>
          </p:nvPr>
        </p:nvSpPr>
        <p:spPr/>
        <p:txBody>
          <a:bodyPr/>
          <a:lstStyle/>
          <a:p>
            <a:fld id="{34C99D79-8A4B-4031-B1E0-AF26F8EDF2BC}" type="slidenum">
              <a:rPr lang="en-US" smtClean="0"/>
              <a:t>48</a:t>
            </a:fld>
            <a:endParaRPr lang="en-US"/>
          </a:p>
        </p:txBody>
      </p:sp>
    </p:spTree>
    <p:extLst>
      <p:ext uri="{BB962C8B-B14F-4D97-AF65-F5344CB8AC3E}">
        <p14:creationId xmlns:p14="http://schemas.microsoft.com/office/powerpoint/2010/main" val="4259230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16419D-7B3D-47AE-95C6-3AE2EFBCFA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a:stretch/>
        </p:blipFill>
        <p:spPr>
          <a:xfrm>
            <a:off x="4109056" y="10"/>
            <a:ext cx="8079769"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0" name="Freeform: Shape 1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775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7598"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52414B-8DA2-4273-A7BC-8944EC5FAA42}"/>
              </a:ext>
            </a:extLst>
          </p:cNvPr>
          <p:cNvSpPr>
            <a:spLocks noGrp="1"/>
          </p:cNvSpPr>
          <p:nvPr>
            <p:ph type="title"/>
          </p:nvPr>
        </p:nvSpPr>
        <p:spPr>
          <a:xfrm>
            <a:off x="477856" y="1122363"/>
            <a:ext cx="4022312" cy="3204134"/>
          </a:xfrm>
        </p:spPr>
        <p:txBody>
          <a:bodyPr vert="horz" lIns="91440" tIns="45720" rIns="91440" bIns="45720" rtlCol="0" anchor="b">
            <a:normAutofit/>
          </a:bodyPr>
          <a:lstStyle/>
          <a:p>
            <a:pPr defTabSz="914400"/>
            <a:r>
              <a:rPr lang="en-US" sz="4800"/>
              <a:t>Introducing the New Food List</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704"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03" y="4546920"/>
            <a:ext cx="402231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31F0BAF-63BF-4872-971F-2EA4678FC30B}"/>
              </a:ext>
            </a:extLst>
          </p:cNvPr>
          <p:cNvSpPr>
            <a:spLocks noGrp="1"/>
          </p:cNvSpPr>
          <p:nvPr>
            <p:ph type="sldNum" sz="quarter" idx="12"/>
          </p:nvPr>
        </p:nvSpPr>
        <p:spPr/>
        <p:txBody>
          <a:bodyPr/>
          <a:lstStyle/>
          <a:p>
            <a:fld id="{34C99D79-8A4B-4031-B1E0-AF26F8EDF2BC}" type="slidenum">
              <a:rPr lang="en-US" smtClean="0"/>
              <a:t>5</a:t>
            </a:fld>
            <a:endParaRPr lang="en-US"/>
          </a:p>
        </p:txBody>
      </p:sp>
    </p:spTree>
    <p:extLst>
      <p:ext uri="{BB962C8B-B14F-4D97-AF65-F5344CB8AC3E}">
        <p14:creationId xmlns:p14="http://schemas.microsoft.com/office/powerpoint/2010/main" val="1446888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D6B8-1FDE-4165-9C06-BD7CF849BCA0}"/>
              </a:ext>
            </a:extLst>
          </p:cNvPr>
          <p:cNvSpPr>
            <a:spLocks noGrp="1"/>
          </p:cNvSpPr>
          <p:nvPr>
            <p:ph type="title"/>
          </p:nvPr>
        </p:nvSpPr>
        <p:spPr/>
        <p:txBody>
          <a:bodyPr/>
          <a:lstStyle/>
          <a:p>
            <a:r>
              <a:rPr lang="en-US"/>
              <a:t>Take a look at the new food list</a:t>
            </a:r>
            <a:endParaRPr lang="en-US" dirty="0"/>
          </a:p>
        </p:txBody>
      </p:sp>
      <p:sp>
        <p:nvSpPr>
          <p:cNvPr id="3" name="Content Placeholder 2">
            <a:extLst>
              <a:ext uri="{FF2B5EF4-FFF2-40B4-BE49-F238E27FC236}">
                <a16:creationId xmlns:a16="http://schemas.microsoft.com/office/drawing/2014/main" id="{F93C7B56-2AE4-4995-9A42-EAB26007213D}"/>
              </a:ext>
            </a:extLst>
          </p:cNvPr>
          <p:cNvSpPr>
            <a:spLocks noGrp="1"/>
          </p:cNvSpPr>
          <p:nvPr>
            <p:ph idx="1"/>
          </p:nvPr>
        </p:nvSpPr>
        <p:spPr>
          <a:xfrm>
            <a:off x="837982" y="1825625"/>
            <a:ext cx="7085230" cy="4351338"/>
          </a:xfrm>
        </p:spPr>
        <p:txBody>
          <a:bodyPr/>
          <a:lstStyle/>
          <a:p>
            <a:r>
              <a:rPr lang="en-US" dirty="0"/>
              <a:t>Pull up the electronic copy of the new food list to look at while you go through these slides.</a:t>
            </a:r>
          </a:p>
          <a:p>
            <a:r>
              <a:rPr lang="en-US" u="sng" dirty="0">
                <a:hlinkClick r:id="rId2"/>
              </a:rPr>
              <a:t>https://www.oregon.gov/oha/PH/HEALTHYPEOPLEFAMILIES/WIC/Documents/2021-food-list-eng.pdf</a:t>
            </a:r>
            <a:endParaRPr lang="en-US" dirty="0">
              <a:highlight>
                <a:srgbClr val="FFFF00"/>
              </a:highlight>
            </a:endParaRPr>
          </a:p>
          <a:p>
            <a:r>
              <a:rPr lang="en-US" dirty="0"/>
              <a:t>This is for your eyes only. Don’t share the food list until the hard copy versions arrive at your clinic.</a:t>
            </a:r>
          </a:p>
        </p:txBody>
      </p:sp>
      <p:pic>
        <p:nvPicPr>
          <p:cNvPr id="6" name="Picture 5">
            <a:extLst>
              <a:ext uri="{FF2B5EF4-FFF2-40B4-BE49-F238E27FC236}">
                <a16:creationId xmlns:a16="http://schemas.microsoft.com/office/drawing/2014/main" id="{6BF84867-55FC-47E8-9206-11CD4F2BA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4212" y="254995"/>
            <a:ext cx="3330229" cy="6348010"/>
          </a:xfrm>
          <a:prstGeom prst="rect">
            <a:avLst/>
          </a:prstGeom>
        </p:spPr>
      </p:pic>
      <p:sp>
        <p:nvSpPr>
          <p:cNvPr id="4" name="Slide Number Placeholder 3">
            <a:extLst>
              <a:ext uri="{FF2B5EF4-FFF2-40B4-BE49-F238E27FC236}">
                <a16:creationId xmlns:a16="http://schemas.microsoft.com/office/drawing/2014/main" id="{8744650E-30EE-485F-8E18-409227EF55F9}"/>
              </a:ext>
            </a:extLst>
          </p:cNvPr>
          <p:cNvSpPr>
            <a:spLocks noGrp="1"/>
          </p:cNvSpPr>
          <p:nvPr>
            <p:ph type="sldNum" sz="quarter" idx="12"/>
          </p:nvPr>
        </p:nvSpPr>
        <p:spPr/>
        <p:txBody>
          <a:bodyPr/>
          <a:lstStyle/>
          <a:p>
            <a:fld id="{34C99D79-8A4B-4031-B1E0-AF26F8EDF2BC}" type="slidenum">
              <a:rPr lang="en-US" smtClean="0"/>
              <a:t>6</a:t>
            </a:fld>
            <a:endParaRPr lang="en-US"/>
          </a:p>
        </p:txBody>
      </p:sp>
    </p:spTree>
    <p:extLst>
      <p:ext uri="{BB962C8B-B14F-4D97-AF65-F5344CB8AC3E}">
        <p14:creationId xmlns:p14="http://schemas.microsoft.com/office/powerpoint/2010/main" val="244141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E4F8-8BFA-42B0-9E12-F19410C47A4F}"/>
              </a:ext>
            </a:extLst>
          </p:cNvPr>
          <p:cNvSpPr>
            <a:spLocks noGrp="1"/>
          </p:cNvSpPr>
          <p:nvPr>
            <p:ph type="title"/>
          </p:nvPr>
        </p:nvSpPr>
        <p:spPr>
          <a:xfrm>
            <a:off x="1652932" y="365760"/>
            <a:ext cx="9364764" cy="1188720"/>
          </a:xfrm>
        </p:spPr>
        <p:txBody>
          <a:bodyPr>
            <a:normAutofit/>
          </a:bodyPr>
          <a:lstStyle/>
          <a:p>
            <a:r>
              <a:rPr lang="en-US"/>
              <a:t>Timeline for the food list</a:t>
            </a:r>
            <a:endParaRPr lang="en-US"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763640"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12188825"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40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8BAABDA-E07C-4D6D-AC19-86F53371BBB5}"/>
              </a:ext>
            </a:extLst>
          </p:cNvPr>
          <p:cNvSpPr>
            <a:spLocks noGrp="1"/>
          </p:cNvSpPr>
          <p:nvPr>
            <p:ph idx="1"/>
          </p:nvPr>
        </p:nvSpPr>
        <p:spPr>
          <a:xfrm>
            <a:off x="1652932" y="2176272"/>
            <a:ext cx="9546880" cy="4041648"/>
          </a:xfrm>
        </p:spPr>
        <p:txBody>
          <a:bodyPr anchor="t">
            <a:normAutofit/>
          </a:bodyPr>
          <a:lstStyle/>
          <a:p>
            <a:r>
              <a:rPr lang="en-US" sz="2000" dirty="0"/>
              <a:t>The new list goes into effect 2/1/2021.</a:t>
            </a:r>
          </a:p>
          <a:p>
            <a:r>
              <a:rPr lang="en-US" sz="2000" dirty="0"/>
              <a:t>New food lists and one third sheets in English and Spanish are available to pre-order from Shopify now. They will be shipped as soon as they arrive from the printer.</a:t>
            </a:r>
          </a:p>
          <a:p>
            <a:r>
              <a:rPr lang="en-US" sz="2000" dirty="0"/>
              <a:t>Translations in Arabic, Burmese, Chinese, Chuukese, Karen, Nepali, Russian, Somali, Ukrainian, Vietnamese will be  available on the website by 1/22/2021.</a:t>
            </a:r>
          </a:p>
          <a:p>
            <a:pPr lvl="1"/>
            <a:r>
              <a:rPr lang="en-US" sz="2000" dirty="0">
                <a:hlinkClick r:id="rId2"/>
              </a:rPr>
              <a:t>https://www.oregon.gov/oha/PH/HEALTHYPEOPLEFAMILIES/WIC/Pages/foods.aspx</a:t>
            </a:r>
            <a:r>
              <a:rPr lang="en-US" sz="2000" dirty="0"/>
              <a:t> </a:t>
            </a:r>
          </a:p>
          <a:p>
            <a:r>
              <a:rPr lang="en-US" sz="2000" dirty="0"/>
              <a:t>All new food lists will be available on the WICShopper App by 1/29/2021 and a banner letting shoppers know about the change will start 2/1/2021.</a:t>
            </a:r>
          </a:p>
          <a:p>
            <a:r>
              <a:rPr lang="en-US" sz="2000" dirty="0"/>
              <a:t>Foods that will no longer be allowed will be removed from the Authorized Product List (APL) on 5/1/2021. This delay will allow you time to make sure everyone gets a new food list. </a:t>
            </a:r>
            <a:endParaRPr lang="en-US" sz="2000" dirty="0">
              <a:highlight>
                <a:srgbClr val="FFFF00"/>
              </a:highlight>
            </a:endParaRPr>
          </a:p>
          <a:p>
            <a:endParaRPr lang="en-US" sz="2000" dirty="0"/>
          </a:p>
        </p:txBody>
      </p:sp>
      <p:sp>
        <p:nvSpPr>
          <p:cNvPr id="4" name="Slide Number Placeholder 3">
            <a:extLst>
              <a:ext uri="{FF2B5EF4-FFF2-40B4-BE49-F238E27FC236}">
                <a16:creationId xmlns:a16="http://schemas.microsoft.com/office/drawing/2014/main" id="{50040A76-C717-44AA-A169-E4662352C33A}"/>
              </a:ext>
            </a:extLst>
          </p:cNvPr>
          <p:cNvSpPr>
            <a:spLocks noGrp="1"/>
          </p:cNvSpPr>
          <p:nvPr>
            <p:ph type="sldNum" sz="quarter" idx="12"/>
          </p:nvPr>
        </p:nvSpPr>
        <p:spPr/>
        <p:txBody>
          <a:bodyPr/>
          <a:lstStyle/>
          <a:p>
            <a:fld id="{34C99D79-8A4B-4031-B1E0-AF26F8EDF2BC}" type="slidenum">
              <a:rPr lang="en-US" smtClean="0"/>
              <a:t>7</a:t>
            </a:fld>
            <a:endParaRPr lang="en-US"/>
          </a:p>
        </p:txBody>
      </p:sp>
    </p:spTree>
    <p:extLst>
      <p:ext uri="{BB962C8B-B14F-4D97-AF65-F5344CB8AC3E}">
        <p14:creationId xmlns:p14="http://schemas.microsoft.com/office/powerpoint/2010/main" val="928243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0B98-B3DD-4D0B-B40F-35088195B450}"/>
              </a:ext>
            </a:extLst>
          </p:cNvPr>
          <p:cNvSpPr>
            <a:spLocks noGrp="1"/>
          </p:cNvSpPr>
          <p:nvPr>
            <p:ph type="title"/>
          </p:nvPr>
        </p:nvSpPr>
        <p:spPr>
          <a:xfrm>
            <a:off x="839569" y="365126"/>
            <a:ext cx="8399307" cy="1325563"/>
          </a:xfrm>
        </p:spPr>
        <p:txBody>
          <a:bodyPr>
            <a:normAutofit/>
          </a:bodyPr>
          <a:lstStyle/>
          <a:p>
            <a:r>
              <a:rPr lang="en-US" dirty="0"/>
              <a:t>Info on the 1/3 sheet and the WICShopper app banner.</a:t>
            </a:r>
          </a:p>
        </p:txBody>
      </p:sp>
      <p:sp>
        <p:nvSpPr>
          <p:cNvPr id="4" name="Text Placeholder 3">
            <a:extLst>
              <a:ext uri="{FF2B5EF4-FFF2-40B4-BE49-F238E27FC236}">
                <a16:creationId xmlns:a16="http://schemas.microsoft.com/office/drawing/2014/main" id="{CDC06D07-D7F4-4482-90FC-EE1C23B1EE59}"/>
              </a:ext>
            </a:extLst>
          </p:cNvPr>
          <p:cNvSpPr>
            <a:spLocks noGrp="1"/>
          </p:cNvSpPr>
          <p:nvPr>
            <p:ph type="body" idx="1"/>
          </p:nvPr>
        </p:nvSpPr>
        <p:spPr/>
        <p:txBody>
          <a:bodyPr/>
          <a:lstStyle/>
          <a:p>
            <a:r>
              <a:rPr lang="en-US" dirty="0"/>
              <a:t>Newly added</a:t>
            </a:r>
          </a:p>
        </p:txBody>
      </p:sp>
      <p:sp>
        <p:nvSpPr>
          <p:cNvPr id="3" name="Content Placeholder 2">
            <a:extLst>
              <a:ext uri="{FF2B5EF4-FFF2-40B4-BE49-F238E27FC236}">
                <a16:creationId xmlns:a16="http://schemas.microsoft.com/office/drawing/2014/main" id="{758FB75A-077D-4535-882A-884C3A1F31CA}"/>
              </a:ext>
            </a:extLst>
          </p:cNvPr>
          <p:cNvSpPr>
            <a:spLocks noGrp="1"/>
          </p:cNvSpPr>
          <p:nvPr>
            <p:ph sz="half" idx="2"/>
          </p:nvPr>
        </p:nvSpPr>
        <p:spPr/>
        <p:txBody>
          <a:bodyPr>
            <a:normAutofit/>
          </a:bodyPr>
          <a:lstStyle/>
          <a:p>
            <a:pPr lvl="0"/>
            <a:r>
              <a:rPr lang="en-US" sz="2000" dirty="0"/>
              <a:t>Cinnamon Chex</a:t>
            </a:r>
          </a:p>
          <a:p>
            <a:pPr lvl="0"/>
            <a:r>
              <a:rPr lang="en-US" sz="2000" dirty="0"/>
              <a:t>Strawberry Frosted Mini-Wheats</a:t>
            </a:r>
          </a:p>
          <a:p>
            <a:pPr lvl="0"/>
            <a:r>
              <a:rPr lang="en-US" sz="2000" dirty="0"/>
              <a:t>Great Grains Crunchy Pecan</a:t>
            </a:r>
          </a:p>
          <a:p>
            <a:pPr lvl="0"/>
            <a:r>
              <a:rPr lang="en-US" sz="2000" dirty="0"/>
              <a:t>Bran Flakes (various store brands)</a:t>
            </a:r>
          </a:p>
          <a:p>
            <a:pPr lvl="0"/>
            <a:r>
              <a:rPr lang="en-US" sz="2000" dirty="0"/>
              <a:t>Ocean Spray 100% Juice</a:t>
            </a:r>
          </a:p>
          <a:p>
            <a:pPr lvl="0"/>
            <a:r>
              <a:rPr lang="en-US" sz="2000" dirty="0"/>
              <a:t>Cage-free large white eggs</a:t>
            </a:r>
          </a:p>
          <a:p>
            <a:pPr lvl="0"/>
            <a:r>
              <a:rPr lang="en-US" sz="2000" dirty="0"/>
              <a:t>More Greek yogurt </a:t>
            </a:r>
          </a:p>
          <a:p>
            <a:pPr lvl="0"/>
            <a:r>
              <a:rPr lang="en-US" sz="2000" dirty="0"/>
              <a:t>More organic baby food</a:t>
            </a:r>
          </a:p>
          <a:p>
            <a:pPr lvl="0"/>
            <a:r>
              <a:rPr lang="en-US" sz="2000" dirty="0"/>
              <a:t>Canned fruits &amp; vegetables</a:t>
            </a:r>
          </a:p>
          <a:p>
            <a:endParaRPr lang="en-US" b="1" dirty="0"/>
          </a:p>
        </p:txBody>
      </p:sp>
      <p:sp>
        <p:nvSpPr>
          <p:cNvPr id="5" name="Text Placeholder 4">
            <a:extLst>
              <a:ext uri="{FF2B5EF4-FFF2-40B4-BE49-F238E27FC236}">
                <a16:creationId xmlns:a16="http://schemas.microsoft.com/office/drawing/2014/main" id="{5B98A7CF-E403-47D3-A0C8-4222112E91FA}"/>
              </a:ext>
            </a:extLst>
          </p:cNvPr>
          <p:cNvSpPr>
            <a:spLocks noGrp="1"/>
          </p:cNvSpPr>
          <p:nvPr>
            <p:ph type="body" sz="quarter" idx="3"/>
          </p:nvPr>
        </p:nvSpPr>
        <p:spPr>
          <a:xfrm>
            <a:off x="5058655" y="1691181"/>
            <a:ext cx="5181838" cy="823912"/>
          </a:xfrm>
        </p:spPr>
        <p:txBody>
          <a:bodyPr/>
          <a:lstStyle/>
          <a:p>
            <a:r>
              <a:rPr lang="en-US" dirty="0"/>
              <a:t>No longer allowed</a:t>
            </a:r>
          </a:p>
        </p:txBody>
      </p:sp>
      <p:sp>
        <p:nvSpPr>
          <p:cNvPr id="6" name="Content Placeholder 5">
            <a:extLst>
              <a:ext uri="{FF2B5EF4-FFF2-40B4-BE49-F238E27FC236}">
                <a16:creationId xmlns:a16="http://schemas.microsoft.com/office/drawing/2014/main" id="{618C807C-FD62-4355-A8EC-2D40A7DE9183}"/>
              </a:ext>
            </a:extLst>
          </p:cNvPr>
          <p:cNvSpPr>
            <a:spLocks noGrp="1"/>
          </p:cNvSpPr>
          <p:nvPr>
            <p:ph sz="quarter" idx="4"/>
          </p:nvPr>
        </p:nvSpPr>
        <p:spPr>
          <a:xfrm>
            <a:off x="5039222" y="2505075"/>
            <a:ext cx="4484190" cy="3684588"/>
          </a:xfrm>
        </p:spPr>
        <p:txBody>
          <a:bodyPr>
            <a:normAutofit/>
          </a:bodyPr>
          <a:lstStyle/>
          <a:p>
            <a:r>
              <a:rPr lang="en-US" sz="2000" dirty="0"/>
              <a:t>Frosted Mini-Wheats Little Bites</a:t>
            </a:r>
          </a:p>
          <a:p>
            <a:pPr lvl="0"/>
            <a:r>
              <a:rPr lang="en-US" sz="2000" dirty="0"/>
              <a:t>Vanilla Chex</a:t>
            </a:r>
          </a:p>
          <a:p>
            <a:pPr lvl="0"/>
            <a:r>
              <a:rPr lang="en-US" sz="2000" dirty="0"/>
              <a:t>Malt-O-Meal Crispy Rice</a:t>
            </a:r>
          </a:p>
          <a:p>
            <a:pPr lvl="0"/>
            <a:r>
              <a:rPr lang="en-US" sz="2000" dirty="0"/>
              <a:t>Honey Bunches of Oats Whole Grain Almond and Honey Crunch</a:t>
            </a:r>
          </a:p>
          <a:p>
            <a:pPr lvl="0"/>
            <a:r>
              <a:rPr lang="en-US" sz="2000" dirty="0"/>
              <a:t>8 oz. blocks of cheese</a:t>
            </a:r>
          </a:p>
          <a:p>
            <a:pPr lvl="0"/>
            <a:r>
              <a:rPr lang="en-US" sz="2000" dirty="0"/>
              <a:t>Medium, jumbo and extra-large eggs</a:t>
            </a:r>
          </a:p>
          <a:p>
            <a:endParaRPr lang="en-US" dirty="0"/>
          </a:p>
        </p:txBody>
      </p:sp>
      <p:sp>
        <p:nvSpPr>
          <p:cNvPr id="7" name="Slide Number Placeholder 6">
            <a:extLst>
              <a:ext uri="{FF2B5EF4-FFF2-40B4-BE49-F238E27FC236}">
                <a16:creationId xmlns:a16="http://schemas.microsoft.com/office/drawing/2014/main" id="{92E91E08-149E-49F5-A14F-22103D9A61EF}"/>
              </a:ext>
            </a:extLst>
          </p:cNvPr>
          <p:cNvSpPr>
            <a:spLocks noGrp="1"/>
          </p:cNvSpPr>
          <p:nvPr>
            <p:ph type="sldNum" sz="quarter" idx="12"/>
          </p:nvPr>
        </p:nvSpPr>
        <p:spPr/>
        <p:txBody>
          <a:bodyPr/>
          <a:lstStyle/>
          <a:p>
            <a:fld id="{34C99D79-8A4B-4031-B1E0-AF26F8EDF2BC}" type="slidenum">
              <a:rPr lang="en-US" smtClean="0"/>
              <a:t>8</a:t>
            </a:fld>
            <a:endParaRPr lang="en-US"/>
          </a:p>
        </p:txBody>
      </p:sp>
      <p:pic>
        <p:nvPicPr>
          <p:cNvPr id="8" name="Picture 7">
            <a:extLst>
              <a:ext uri="{FF2B5EF4-FFF2-40B4-BE49-F238E27FC236}">
                <a16:creationId xmlns:a16="http://schemas.microsoft.com/office/drawing/2014/main" id="{821C7517-36AC-42CF-B888-EEFBB3AE748A}"/>
              </a:ext>
            </a:extLst>
          </p:cNvPr>
          <p:cNvPicPr>
            <a:picLocks noChangeAspect="1"/>
          </p:cNvPicPr>
          <p:nvPr/>
        </p:nvPicPr>
        <p:blipFill>
          <a:blip r:embed="rId2"/>
          <a:stretch>
            <a:fillRect/>
          </a:stretch>
        </p:blipFill>
        <p:spPr>
          <a:xfrm>
            <a:off x="9238876" y="0"/>
            <a:ext cx="2949949" cy="6858000"/>
          </a:xfrm>
          <a:prstGeom prst="rect">
            <a:avLst/>
          </a:prstGeom>
        </p:spPr>
      </p:pic>
      <p:sp>
        <p:nvSpPr>
          <p:cNvPr id="9" name="Rectangle: Rounded Corners 8">
            <a:extLst>
              <a:ext uri="{FF2B5EF4-FFF2-40B4-BE49-F238E27FC236}">
                <a16:creationId xmlns:a16="http://schemas.microsoft.com/office/drawing/2014/main" id="{F9C5C7AF-E879-409A-9C9D-B8B80DDDBCFE}"/>
              </a:ext>
            </a:extLst>
          </p:cNvPr>
          <p:cNvSpPr/>
          <p:nvPr/>
        </p:nvSpPr>
        <p:spPr>
          <a:xfrm>
            <a:off x="4951412" y="5257800"/>
            <a:ext cx="3962400" cy="123507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Check it out –</a:t>
            </a:r>
          </a:p>
          <a:p>
            <a:pPr algn="ctr"/>
            <a:r>
              <a:rPr lang="en-US" u="sng" dirty="0">
                <a:hlinkClick r:id="rId3"/>
              </a:rPr>
              <a:t>https://www.oregon.gov/oha/PH/HEALTHYPEOPLEFAMILIES/WIC/Documents/2021-food-list-changes.pdf</a:t>
            </a:r>
            <a:endParaRPr lang="en-US" dirty="0"/>
          </a:p>
        </p:txBody>
      </p:sp>
    </p:spTree>
    <p:extLst>
      <p:ext uri="{BB962C8B-B14F-4D97-AF65-F5344CB8AC3E}">
        <p14:creationId xmlns:p14="http://schemas.microsoft.com/office/powerpoint/2010/main" val="1535961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3997A1-E359-4CEA-8764-86E106DAB4DE}"/>
              </a:ext>
            </a:extLst>
          </p:cNvPr>
          <p:cNvSpPr>
            <a:spLocks noGrp="1"/>
          </p:cNvSpPr>
          <p:nvPr>
            <p:ph type="title"/>
          </p:nvPr>
        </p:nvSpPr>
        <p:spPr>
          <a:xfrm>
            <a:off x="686655" y="1153572"/>
            <a:ext cx="3199566" cy="4461163"/>
          </a:xfrm>
        </p:spPr>
        <p:txBody>
          <a:bodyPr>
            <a:normAutofit/>
          </a:bodyPr>
          <a:lstStyle/>
          <a:p>
            <a:r>
              <a:rPr lang="en-US">
                <a:solidFill>
                  <a:srgbClr val="FFFFFF"/>
                </a:solidFill>
              </a:rPr>
              <a:t>Make sure participants have a new food list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CA338D7-1F5F-486F-A5F5-CC821EAE07BC}"/>
              </a:ext>
            </a:extLst>
          </p:cNvPr>
          <p:cNvSpPr>
            <a:spLocks noGrp="1"/>
          </p:cNvSpPr>
          <p:nvPr>
            <p:ph idx="1"/>
          </p:nvPr>
        </p:nvSpPr>
        <p:spPr>
          <a:xfrm>
            <a:off x="4446149" y="591344"/>
            <a:ext cx="6904693" cy="5585619"/>
          </a:xfrm>
        </p:spPr>
        <p:txBody>
          <a:bodyPr anchor="ctr">
            <a:normAutofit/>
          </a:bodyPr>
          <a:lstStyle/>
          <a:p>
            <a:r>
              <a:rPr lang="en-US" sz="2000" dirty="0"/>
              <a:t>To make sure participants can take full advantage of the food benefits offered by WIC, we need to make sure they have access to the updated food list. Normally, that would mean handing out hard copies to each family at every appointment for several months.</a:t>
            </a:r>
          </a:p>
          <a:p>
            <a:r>
              <a:rPr lang="en-US" sz="2000" dirty="0"/>
              <a:t>Given remote services, you will need to work with each family to determine what would work best for them:</a:t>
            </a:r>
          </a:p>
          <a:p>
            <a:pPr lvl="1"/>
            <a:r>
              <a:rPr lang="en-US" sz="2000" dirty="0"/>
              <a:t>a hard copy via mail, </a:t>
            </a:r>
          </a:p>
          <a:p>
            <a:pPr lvl="1"/>
            <a:r>
              <a:rPr lang="en-US" sz="2000" dirty="0"/>
              <a:t>texting a link to the website version, </a:t>
            </a:r>
          </a:p>
          <a:p>
            <a:pPr lvl="1"/>
            <a:r>
              <a:rPr lang="en-US" sz="2000" dirty="0"/>
              <a:t>an emailed pdf of the food list, or</a:t>
            </a:r>
          </a:p>
          <a:p>
            <a:pPr lvl="1"/>
            <a:r>
              <a:rPr lang="en-US" sz="2000" dirty="0"/>
              <a:t>access via WICShopper App.  </a:t>
            </a:r>
          </a:p>
          <a:p>
            <a:endParaRPr lang="en-US" sz="1700" dirty="0"/>
          </a:p>
        </p:txBody>
      </p:sp>
      <p:sp>
        <p:nvSpPr>
          <p:cNvPr id="4" name="Slide Number Placeholder 3">
            <a:extLst>
              <a:ext uri="{FF2B5EF4-FFF2-40B4-BE49-F238E27FC236}">
                <a16:creationId xmlns:a16="http://schemas.microsoft.com/office/drawing/2014/main" id="{CA7A1DD1-DAA4-41B9-80AC-4CE8C0DC7E59}"/>
              </a:ext>
            </a:extLst>
          </p:cNvPr>
          <p:cNvSpPr>
            <a:spLocks noGrp="1"/>
          </p:cNvSpPr>
          <p:nvPr>
            <p:ph type="sldNum" sz="quarter" idx="12"/>
          </p:nvPr>
        </p:nvSpPr>
        <p:spPr/>
        <p:txBody>
          <a:bodyPr/>
          <a:lstStyle/>
          <a:p>
            <a:fld id="{34C99D79-8A4B-4031-B1E0-AF26F8EDF2BC}" type="slidenum">
              <a:rPr lang="en-US" smtClean="0"/>
              <a:t>9</a:t>
            </a:fld>
            <a:endParaRPr lang="en-US"/>
          </a:p>
        </p:txBody>
      </p:sp>
    </p:spTree>
    <p:extLst>
      <p:ext uri="{BB962C8B-B14F-4D97-AF65-F5344CB8AC3E}">
        <p14:creationId xmlns:p14="http://schemas.microsoft.com/office/powerpoint/2010/main" val="2120093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4.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012CDB5CCD2847B46468FD3DF1DE6F" ma:contentTypeVersion="18" ma:contentTypeDescription="Create a new document." ma:contentTypeScope="" ma:versionID="83cd168dfd4f560a5ae9f127886bf666">
  <xsd:schema xmlns:xsd="http://www.w3.org/2001/XMLSchema" xmlns:xs="http://www.w3.org/2001/XMLSchema" xmlns:p="http://schemas.microsoft.com/office/2006/metadata/properties" xmlns:ns1="http://schemas.microsoft.com/sharepoint/v3" xmlns:ns2="59da1016-2a1b-4f8a-9768-d7a4932f6f16" xmlns:ns3="f144fd3f-61b7-45a4-a8a5-a00a4ffd3675" targetNamespace="http://schemas.microsoft.com/office/2006/metadata/properties" ma:root="true" ma:fieldsID="d12f2be80cb9e9a210af77d7981c0c3e" ns1:_="" ns2:_="" ns3:_="">
    <xsd:import namespace="http://schemas.microsoft.com/sharepoint/v3"/>
    <xsd:import namespace="59da1016-2a1b-4f8a-9768-d7a4932f6f16"/>
    <xsd:import namespace="f144fd3f-61b7-45a4-a8a5-a00a4ffd367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44fd3f-61b7-45a4-a8a5-a00a4ffd367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ACategory xmlns="59da1016-2a1b-4f8a-9768-d7a4932f6f16" xsi:nil="true"/>
    <DocumentExpirationDate xmlns="59da1016-2a1b-4f8a-9768-d7a4932f6f16" xsi:nil="true"/>
    <IATopic xmlns="59da1016-2a1b-4f8a-9768-d7a4932f6f16" xsi:nil="true"/>
    <IASubtopic xmlns="59da1016-2a1b-4f8a-9768-d7a4932f6f16" xsi:nil="true"/>
    <Meta_x0020_Description xmlns="f144fd3f-61b7-45a4-a8a5-a00a4ffd3675" xsi:nil="true"/>
    <URL xmlns="http://schemas.microsoft.com/sharepoint/v3">
      <Url xsi:nil="true"/>
      <Description xsi:nil="true"/>
    </URL>
    <Meta_x0020_Keywords xmlns="f144fd3f-61b7-45a4-a8a5-a00a4ffd3675" xsi:nil="true"/>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DF6E50-430C-4EAD-ACCD-7D84F630C8D7}"/>
</file>

<file path=customXml/itemProps2.xml><?xml version="1.0" encoding="utf-8"?>
<ds:datastoreItem xmlns:ds="http://schemas.openxmlformats.org/officeDocument/2006/customXml" ds:itemID="{5E700CCB-20BA-4760-AB9F-AC3B63ED32E0}">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40262f94-9f35-4ac3-9a90-690165a166b7"/>
    <ds:schemaRef ds:uri="a4f35948-e619-41b3-aa29-22878b09cfd2"/>
    <ds:schemaRef ds:uri="http://www.w3.org/XML/1998/namespace"/>
  </ds:schemaRefs>
</ds:datastoreItem>
</file>

<file path=customXml/itemProps3.xml><?xml version="1.0" encoding="utf-8"?>
<ds:datastoreItem xmlns:ds="http://schemas.openxmlformats.org/officeDocument/2006/customXml" ds:itemID="{308942AA-0721-4324-BC2C-A3CB43F24E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TotalTime>
  <Words>3758</Words>
  <Application>Microsoft Office PowerPoint</Application>
  <PresentationFormat>Custom</PresentationFormat>
  <Paragraphs>381</Paragraphs>
  <Slides>48</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Arial</vt:lpstr>
      <vt:lpstr>Calibri</vt:lpstr>
      <vt:lpstr>Calibri Light</vt:lpstr>
      <vt:lpstr>Constantia</vt:lpstr>
      <vt:lpstr>Office Theme</vt:lpstr>
      <vt:lpstr>1_Office Theme</vt:lpstr>
      <vt:lpstr>New Food List effective 2/1/2021</vt:lpstr>
      <vt:lpstr>The goal for completing the in-service</vt:lpstr>
      <vt:lpstr>After completing this in-service, staff will be able to:</vt:lpstr>
      <vt:lpstr>3 Sections</vt:lpstr>
      <vt:lpstr>Introducing the New Food List</vt:lpstr>
      <vt:lpstr>Take a look at the new food list</vt:lpstr>
      <vt:lpstr>Timeline for the food list</vt:lpstr>
      <vt:lpstr>Info on the 1/3 sheet and the WICShopper app banner.</vt:lpstr>
      <vt:lpstr>Make sure participants have a new food list</vt:lpstr>
      <vt:lpstr>Make a plan!</vt:lpstr>
      <vt:lpstr>There are a few changes to the format of the new food list:</vt:lpstr>
      <vt:lpstr>Fruits and vegetables – p.4-5</vt:lpstr>
      <vt:lpstr>Whole grains – p. 6-9</vt:lpstr>
      <vt:lpstr>Soy Beverage – p. 12</vt:lpstr>
      <vt:lpstr>Goat Milk – p. 13 </vt:lpstr>
      <vt:lpstr>Meyenberg Lowfat Goat Milk – 32 oz.</vt:lpstr>
      <vt:lpstr>Cheese – p. 13</vt:lpstr>
      <vt:lpstr>Yogurt – p. 14-15</vt:lpstr>
      <vt:lpstr>Yogurt will be added to the Standard Food Package for 1-year-olds starting 2/1/2021</vt:lpstr>
      <vt:lpstr>Tofu – p. 16</vt:lpstr>
      <vt:lpstr>Eggs – p.16</vt:lpstr>
      <vt:lpstr>Cereals – p. 19-22</vt:lpstr>
      <vt:lpstr>Cereals – p. 19-22</vt:lpstr>
      <vt:lpstr>Cereals being added</vt:lpstr>
      <vt:lpstr>Cereals being removed</vt:lpstr>
      <vt:lpstr>Juices – p.23-24</vt:lpstr>
      <vt:lpstr>Baby Foods – p. 25-27</vt:lpstr>
      <vt:lpstr>New Shopping With Your eWIC Card brochure</vt:lpstr>
      <vt:lpstr>Check out the new brochure</vt:lpstr>
      <vt:lpstr>Using the brochure with participants</vt:lpstr>
      <vt:lpstr>If they have the means to do so . . . Sign up for the WICShopper App.  The “Use The WICShopper App” page goes into various ways it can help with shopping. </vt:lpstr>
      <vt:lpstr>How Do I Get WIC Benefits?</vt:lpstr>
      <vt:lpstr>If you are new to WIC: </vt:lpstr>
      <vt:lpstr>Show shoppers how to read and use the receipt</vt:lpstr>
      <vt:lpstr>Review the tips for buying foods.    Highlight the abbreviations and shopping tips for the various foods.</vt:lpstr>
      <vt:lpstr>Frequently Asked Questions</vt:lpstr>
      <vt:lpstr>Offering the Infant Fruit and Veggie Benefit (FVB)</vt:lpstr>
      <vt:lpstr>The Infant FVB</vt:lpstr>
      <vt:lpstr>Infant FVB Reminders</vt:lpstr>
      <vt:lpstr>The Purpose of the Infant FVB</vt:lpstr>
      <vt:lpstr>PowerPoint Presentation</vt:lpstr>
      <vt:lpstr>PowerPoint Presentation</vt:lpstr>
      <vt:lpstr>PowerPoint Presentation</vt:lpstr>
      <vt:lpstr>PowerPoint Presentation</vt:lpstr>
      <vt:lpstr>When to Discuss FVB and Infant Feeding</vt:lpstr>
      <vt:lpstr>Tools to Use:</vt:lpstr>
      <vt:lpstr>ACTIVITY!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Food List effective 2/1/2021</dc:title>
  <dc:creator>Mcgee Kimberly O</dc:creator>
  <cp:lastModifiedBy>Mcclendon Barbra A</cp:lastModifiedBy>
  <cp:revision>7</cp:revision>
  <dcterms:created xsi:type="dcterms:W3CDTF">2020-11-24T21:16:27Z</dcterms:created>
  <dcterms:modified xsi:type="dcterms:W3CDTF">2020-12-01T22:45:12Z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0x01010079012CDB5CCD2847B46468FD3DF1DE6F</vt:lpwstr>
  </property>
</Properties>
</file>