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Lst>
  <p:notesMasterIdLst>
    <p:notesMasterId r:id="rId27"/>
  </p:notesMasterIdLst>
  <p:sldIdLst>
    <p:sldId id="284" r:id="rId5"/>
    <p:sldId id="456" r:id="rId6"/>
    <p:sldId id="306" r:id="rId7"/>
    <p:sldId id="503" r:id="rId8"/>
    <p:sldId id="282" r:id="rId9"/>
    <p:sldId id="272" r:id="rId10"/>
    <p:sldId id="489" r:id="rId11"/>
    <p:sldId id="439" r:id="rId12"/>
    <p:sldId id="504" r:id="rId13"/>
    <p:sldId id="449" r:id="rId14"/>
    <p:sldId id="499" r:id="rId15"/>
    <p:sldId id="500" r:id="rId16"/>
    <p:sldId id="445" r:id="rId17"/>
    <p:sldId id="442" r:id="rId18"/>
    <p:sldId id="448" r:id="rId19"/>
    <p:sldId id="446" r:id="rId20"/>
    <p:sldId id="443" r:id="rId21"/>
    <p:sldId id="502" r:id="rId22"/>
    <p:sldId id="501" r:id="rId23"/>
    <p:sldId id="487" r:id="rId24"/>
    <p:sldId id="467" r:id="rId25"/>
    <p:sldId id="505" r:id="rId26"/>
  </p:sldIdLst>
  <p:sldSz cx="12192000" cy="6858000"/>
  <p:notesSz cx="7315200" cy="96012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43B4D4D8-0E59-472F-BA29-50CD9D23518D}">
          <p14:sldIdLst>
            <p14:sldId id="284"/>
            <p14:sldId id="456"/>
          </p14:sldIdLst>
        </p14:section>
        <p14:section name="Timelines" id="{A7E8D60D-1719-4A63-AA76-93DA13702047}">
          <p14:sldIdLst>
            <p14:sldId id="306"/>
            <p14:sldId id="503"/>
          </p14:sldIdLst>
        </p14:section>
        <p14:section name="FNS Goals" id="{9DC2748D-AC29-4768-8F33-ADA7F7B75467}">
          <p14:sldIdLst>
            <p14:sldId id="282"/>
            <p14:sldId id="272"/>
          </p14:sldIdLst>
        </p14:section>
        <p14:section name="Participant Category Changes" id="{6D6123BC-96D9-47AE-B513-7C70FF43EE7B}">
          <p14:sldIdLst>
            <p14:sldId id="489"/>
          </p14:sldIdLst>
        </p14:section>
        <p14:section name="Overall changes to Food Packages by food category" id="{F606F6FB-5956-49E9-8FB0-BA1AD7A7A102}">
          <p14:sldIdLst>
            <p14:sldId id="439"/>
            <p14:sldId id="504"/>
            <p14:sldId id="449"/>
            <p14:sldId id="499"/>
            <p14:sldId id="500"/>
            <p14:sldId id="445"/>
            <p14:sldId id="442"/>
            <p14:sldId id="448"/>
            <p14:sldId id="446"/>
            <p14:sldId id="443"/>
          </p14:sldIdLst>
        </p14:section>
        <p14:section name="Tools to help" id="{BDD27B72-E2F4-4F96-AD83-B0A69936A4FF}">
          <p14:sldIdLst>
            <p14:sldId id="502"/>
          </p14:sldIdLst>
        </p14:section>
        <p14:section name="Staff Requirements and Documentation" id="{BFE30296-0463-468E-AA4D-2F8F2BF7EA61}">
          <p14:sldIdLst>
            <p14:sldId id="501"/>
            <p14:sldId id="487"/>
            <p14:sldId id="467"/>
            <p14:sldId id="50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19B239-989F-A844-00DF-8E8AEEA3D88C}" name="Castillo Palacios Perla" initials="CPP" userId="S::Perla.Castillo-Palacios@oha.oregon.gov::ffe10fe2-16ef-40fd-be41-fe87613c4173" providerId="AD"/>
  <p188:author id="{46595248-89F2-D30D-A3C4-CA5BDC49903E}" name="DiLoreto Mary Kay" initials="DK" userId="S::mary.c.diloreto@oha.oregon.gov::a53d3531-cf5d-4d93-abaf-43b75d97d77b" providerId="AD"/>
  <p188:author id="{FA5AB579-4131-8004-FB22-D957B460054F}" name="Medlen Joan E" initials="JM" userId="S::JOAN.E.MEDLEN@oha.oregon.gov::815c5f0e-06fd-412d-be0f-c8fa188e3ce3" providerId="AD"/>
  <p188:author id="{980E8187-F29C-F15E-C550-3D16B6E5E844}" name="Castillo Palacios Perla" initials="CP" userId="S::perla.castillo-palacios@oha.oregon.gov::ffe10fe2-16ef-40fd-be41-fe87613c4173" providerId="AD"/>
  <p188:author id="{602F19C1-5693-01AF-C6D7-954B04C50AB0}" name="Medlen Joan E" initials="ME" userId="S::joan.e.medlen@oha.oregon.gov::815c5f0e-06fd-412d-be0f-c8fa188e3ce3" providerId="AD"/>
  <p188:author id="{AEE787C3-B398-7630-9F51-63848DF16204}" name="Skaff Korina" initials="SK" userId="S::korina.skaff2@oha.oregon.gov::7ccbd63d-ab39-4b68-82c7-b6e458443fe4" providerId="AD"/>
  <p188:author id="{964B40E6-4693-44AB-31FD-8D737DE82BE1}" name="DiLoreto Mary Kay" initials="MD" userId="S::Mary.C.DiLoreto@oha.oregon.gov::a53d3531-cf5d-4d93-abaf-43b75d97d7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63A537"/>
    <a:srgbClr val="CC3300"/>
    <a:srgbClr val="99CB38"/>
    <a:srgbClr val="33CC33"/>
    <a:srgbClr val="C6C5FF"/>
    <a:srgbClr val="CAAFFF"/>
    <a:srgbClr val="CBB9A1"/>
    <a:srgbClr val="9966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C03270-531F-48CF-BC5A-7B16A3506AE0}" v="14" dt="2025-02-13T18:56:12.5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dlen Joan E" userId="815c5f0e-06fd-412d-be0f-c8fa188e3ce3" providerId="ADAL" clId="{0AC03270-531F-48CF-BC5A-7B16A3506AE0}"/>
    <pc:docChg chg="custSel modSld replTag delTag">
      <pc:chgData name="Medlen Joan E" userId="815c5f0e-06fd-412d-be0f-c8fa188e3ce3" providerId="ADAL" clId="{0AC03270-531F-48CF-BC5A-7B16A3506AE0}" dt="2025-01-31T18:04:12.713" v="85"/>
      <pc:docMkLst>
        <pc:docMk/>
      </pc:docMkLst>
      <pc:sldChg chg="replTag delTag">
        <pc:chgData name="Medlen Joan E" userId="815c5f0e-06fd-412d-be0f-c8fa188e3ce3" providerId="ADAL" clId="{0AC03270-531F-48CF-BC5A-7B16A3506AE0}" dt="2025-01-31T18:03:58.021" v="72"/>
        <pc:sldMkLst>
          <pc:docMk/>
          <pc:sldMk cId="516123342" sldId="284"/>
        </pc:sldMkLst>
      </pc:sldChg>
      <pc:sldChg chg="replTag delTag">
        <pc:chgData name="Medlen Joan E" userId="815c5f0e-06fd-412d-be0f-c8fa188e3ce3" providerId="ADAL" clId="{0AC03270-531F-48CF-BC5A-7B16A3506AE0}" dt="2025-01-27T22:39:58.521" v="23"/>
        <pc:sldMkLst>
          <pc:docMk/>
          <pc:sldMk cId="3952532061" sldId="439"/>
        </pc:sldMkLst>
      </pc:sldChg>
      <pc:sldChg chg="replTag delTag modNotesTx">
        <pc:chgData name="Medlen Joan E" userId="815c5f0e-06fd-412d-be0f-c8fa188e3ce3" providerId="ADAL" clId="{0AC03270-531F-48CF-BC5A-7B16A3506AE0}" dt="2025-01-31T18:04:09.939" v="83"/>
        <pc:sldMkLst>
          <pc:docMk/>
          <pc:sldMk cId="572208519" sldId="442"/>
        </pc:sldMkLst>
      </pc:sldChg>
      <pc:sldChg chg="replTag delTag">
        <pc:chgData name="Medlen Joan E" userId="815c5f0e-06fd-412d-be0f-c8fa188e3ce3" providerId="ADAL" clId="{0AC03270-531F-48CF-BC5A-7B16A3506AE0}" dt="2025-01-28T20:57:54.239" v="55"/>
        <pc:sldMkLst>
          <pc:docMk/>
          <pc:sldMk cId="2663412184" sldId="448"/>
        </pc:sldMkLst>
      </pc:sldChg>
      <pc:sldChg chg="replTag delTag">
        <pc:chgData name="Medlen Joan E" userId="815c5f0e-06fd-412d-be0f-c8fa188e3ce3" providerId="ADAL" clId="{0AC03270-531F-48CF-BC5A-7B16A3506AE0}" dt="2025-01-27T22:40:21.804" v="29"/>
        <pc:sldMkLst>
          <pc:docMk/>
          <pc:sldMk cId="2949281075" sldId="449"/>
        </pc:sldMkLst>
      </pc:sldChg>
      <pc:sldChg chg="replTag delTag">
        <pc:chgData name="Medlen Joan E" userId="815c5f0e-06fd-412d-be0f-c8fa188e3ce3" providerId="ADAL" clId="{0AC03270-531F-48CF-BC5A-7B16A3506AE0}" dt="2025-01-28T17:42:47.694" v="39"/>
        <pc:sldMkLst>
          <pc:docMk/>
          <pc:sldMk cId="2096198093" sldId="489"/>
        </pc:sldMkLst>
      </pc:sldChg>
      <pc:sldChg chg="replTag delTag modNotesTx">
        <pc:chgData name="Medlen Joan E" userId="815c5f0e-06fd-412d-be0f-c8fa188e3ce3" providerId="ADAL" clId="{0AC03270-531F-48CF-BC5A-7B16A3506AE0}" dt="2025-01-31T18:04:12.713" v="85"/>
        <pc:sldMkLst>
          <pc:docMk/>
          <pc:sldMk cId="3925475682" sldId="499"/>
        </pc:sldMkLst>
      </pc:sldChg>
      <pc:sldChg chg="replTag delTag">
        <pc:chgData name="Medlen Joan E" userId="815c5f0e-06fd-412d-be0f-c8fa188e3ce3" providerId="ADAL" clId="{0AC03270-531F-48CF-BC5A-7B16A3506AE0}" dt="2025-01-27T22:39:48.812" v="17"/>
        <pc:sldMkLst>
          <pc:docMk/>
          <pc:sldMk cId="1069788539" sldId="504"/>
        </pc:sldMkLst>
      </pc:sldChg>
      <pc:sldChg chg="replTag delTag">
        <pc:chgData name="Medlen Joan E" userId="815c5f0e-06fd-412d-be0f-c8fa188e3ce3" providerId="ADAL" clId="{0AC03270-531F-48CF-BC5A-7B16A3506AE0}" dt="2025-01-28T20:57:52.650" v="53"/>
        <pc:sldMkLst>
          <pc:docMk/>
          <pc:sldMk cId="1772291057" sldId="505"/>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9A360-5564-4D1D-A433-BB9F3DCF05E3}" type="doc">
      <dgm:prSet loTypeId="urn:microsoft.com/office/officeart/2005/8/layout/hProcess9" loCatId="process" qsTypeId="urn:microsoft.com/office/officeart/2005/8/quickstyle/simple1" qsCatId="simple" csTypeId="urn:microsoft.com/office/officeart/2005/8/colors/accent2_2" csCatId="accent2" phldr="1"/>
      <dgm:spPr/>
      <dgm:t>
        <a:bodyPr/>
        <a:lstStyle/>
        <a:p>
          <a:endParaRPr lang="en-US"/>
        </a:p>
      </dgm:t>
    </dgm:pt>
    <dgm:pt modelId="{E3525DDF-A7DB-475B-B72E-C1990192B47B}">
      <dgm:prSet custT="1"/>
      <dgm:spPr>
        <a:solidFill>
          <a:srgbClr val="0070C0"/>
        </a:solidFill>
      </dgm:spPr>
      <dgm:t>
        <a:bodyPr/>
        <a:lstStyle/>
        <a:p>
          <a:pPr algn="l" rtl="0"/>
          <a:r>
            <a:rPr lang="en-US" sz="2400" b="1">
              <a:solidFill>
                <a:schemeClr val="bg1"/>
              </a:solidFill>
              <a:latin typeface="Arial" panose="020B0604020202020204" pitchFamily="34" charset="0"/>
              <a:cs typeface="Arial" panose="020B0604020202020204" pitchFamily="34" charset="0"/>
            </a:rPr>
            <a:t>Dec 1, 2024</a:t>
          </a:r>
          <a:br>
            <a:rPr lang="en-US" sz="2400" b="1">
              <a:solidFill>
                <a:schemeClr val="bg1"/>
              </a:solidFill>
              <a:latin typeface="Calibri Light" panose="020F0302020204030204"/>
            </a:rPr>
          </a:br>
          <a:r>
            <a:rPr lang="en-US" sz="2400" b="1">
              <a:solidFill>
                <a:schemeClr val="bg1"/>
              </a:solidFill>
              <a:latin typeface="Calibri Light" panose="020F0302020204030204"/>
            </a:rPr>
            <a:t>  </a:t>
          </a:r>
          <a:br>
            <a:rPr lang="en-US" sz="2400" b="1">
              <a:solidFill>
                <a:schemeClr val="bg1"/>
              </a:solidFill>
              <a:latin typeface="Calibri Light" panose="020F0302020204030204"/>
            </a:rPr>
          </a:br>
          <a:r>
            <a:rPr lang="en-US" sz="2400" b="1">
              <a:solidFill>
                <a:schemeClr val="bg1"/>
              </a:solidFill>
              <a:latin typeface="Calibri Light" panose="020F0302020204030204"/>
            </a:rPr>
            <a:t>0-3 Infant Food Package</a:t>
          </a:r>
        </a:p>
      </dgm:t>
    </dgm:pt>
    <dgm:pt modelId="{74DD93A3-4D0E-4DB3-9A2B-7DE429E71710}" type="parTrans" cxnId="{9ABE3729-F191-46AA-922D-ECC42C9154EB}">
      <dgm:prSet/>
      <dgm:spPr/>
      <dgm:t>
        <a:bodyPr/>
        <a:lstStyle/>
        <a:p>
          <a:endParaRPr lang="en-US"/>
        </a:p>
      </dgm:t>
    </dgm:pt>
    <dgm:pt modelId="{34B39B12-B1FA-4187-8D95-2C088057A824}" type="sibTrans" cxnId="{9ABE3729-F191-46AA-922D-ECC42C9154EB}">
      <dgm:prSet/>
      <dgm:spPr/>
      <dgm:t>
        <a:bodyPr/>
        <a:lstStyle/>
        <a:p>
          <a:endParaRPr lang="en-US"/>
        </a:p>
      </dgm:t>
    </dgm:pt>
    <dgm:pt modelId="{0C821CA1-C78F-40EC-A135-2C82A783317C}">
      <dgm:prSet custT="1"/>
      <dgm:spPr>
        <a:solidFill>
          <a:srgbClr val="0070C0"/>
        </a:solidFill>
      </dgm:spPr>
      <dgm:t>
        <a:bodyPr/>
        <a:lstStyle/>
        <a:p>
          <a:pPr algn="l" rtl="0">
            <a:lnSpc>
              <a:spcPct val="150000"/>
            </a:lnSpc>
            <a:spcBef>
              <a:spcPct val="0"/>
            </a:spcBef>
          </a:pPr>
          <a:r>
            <a:rPr lang="en-US" sz="2400" b="1">
              <a:latin typeface="Arial" panose="020B0604020202020204" pitchFamily="34" charset="0"/>
              <a:ea typeface="Tahoma" panose="020B0604030504040204" pitchFamily="34" charset="0"/>
              <a:cs typeface="Arial" panose="020B0604020202020204" pitchFamily="34" charset="0"/>
            </a:rPr>
            <a:t>July 1, 2025</a:t>
          </a:r>
        </a:p>
        <a:p>
          <a:pPr algn="l" rtl="0">
            <a:lnSpc>
              <a:spcPct val="90000"/>
            </a:lnSpc>
            <a:spcBef>
              <a:spcPts val="600"/>
            </a:spcBef>
          </a:pPr>
          <a:r>
            <a:rPr lang="en-US" sz="2400" b="1">
              <a:latin typeface="+mj-lt"/>
              <a:ea typeface="Tahoma" panose="020B0604030504040204" pitchFamily="34" charset="0"/>
              <a:cs typeface="Tahoma" panose="020B0604030504040204" pitchFamily="34" charset="0"/>
            </a:rPr>
            <a:t>New Food Package is </a:t>
          </a:r>
          <a:r>
            <a:rPr lang="en-US" sz="2400" b="1" u="sng">
              <a:latin typeface="+mj-lt"/>
              <a:ea typeface="Tahoma" panose="020B0604030504040204" pitchFamily="34" charset="0"/>
              <a:cs typeface="Tahoma" panose="020B0604030504040204" pitchFamily="34" charset="0"/>
            </a:rPr>
            <a:t>active</a:t>
          </a:r>
          <a:r>
            <a:rPr lang="en-US" sz="2400" b="1">
              <a:latin typeface="+mj-lt"/>
              <a:ea typeface="Tahoma" panose="020B0604030504040204" pitchFamily="34" charset="0"/>
              <a:cs typeface="Tahoma" panose="020B0604030504040204" pitchFamily="34" charset="0"/>
            </a:rPr>
            <a:t> for participants</a:t>
          </a:r>
        </a:p>
      </dgm:t>
    </dgm:pt>
    <dgm:pt modelId="{BC301ED8-7AEC-4E77-A846-C74493ED4D73}" type="parTrans" cxnId="{739D9C09-EB13-4FFF-9E81-0BFB0C1B911B}">
      <dgm:prSet/>
      <dgm:spPr/>
      <dgm:t>
        <a:bodyPr/>
        <a:lstStyle/>
        <a:p>
          <a:endParaRPr lang="en-US"/>
        </a:p>
      </dgm:t>
    </dgm:pt>
    <dgm:pt modelId="{7B730F2E-3779-4F0E-B6F4-80F47854D14A}" type="sibTrans" cxnId="{739D9C09-EB13-4FFF-9E81-0BFB0C1B911B}">
      <dgm:prSet/>
      <dgm:spPr/>
      <dgm:t>
        <a:bodyPr/>
        <a:lstStyle/>
        <a:p>
          <a:endParaRPr lang="en-US"/>
        </a:p>
      </dgm:t>
    </dgm:pt>
    <dgm:pt modelId="{D738AD06-4B16-452F-B932-3127D6D5268F}">
      <dgm:prSet custT="1"/>
      <dgm:spPr/>
      <dgm:t>
        <a:bodyPr/>
        <a:lstStyle/>
        <a:p>
          <a:pPr algn="ctr" rtl="0"/>
          <a:r>
            <a:rPr lang="en-US" sz="2400" b="1" kern="1200">
              <a:solidFill>
                <a:schemeClr val="bg1"/>
              </a:solidFill>
              <a:latin typeface="Arial" panose="020B0604020202020204" pitchFamily="34" charset="0"/>
              <a:cs typeface="Arial" panose="020B0604020202020204" pitchFamily="34" charset="0"/>
            </a:rPr>
            <a:t>April 1, 2025 </a:t>
          </a:r>
        </a:p>
        <a:p>
          <a:pPr algn="l" rtl="0"/>
          <a:br>
            <a:rPr lang="en-US" sz="2400" b="1" kern="1200">
              <a:solidFill>
                <a:schemeClr val="bg1"/>
              </a:solidFill>
              <a:latin typeface="Calibri Light" panose="020F0302020204030204"/>
            </a:rPr>
          </a:br>
          <a:r>
            <a:rPr lang="en-US" sz="2400" b="1" kern="1200">
              <a:solidFill>
                <a:schemeClr val="bg1"/>
              </a:solidFill>
              <a:latin typeface="Calibri Light" panose="020F0302020204030204"/>
            </a:rPr>
            <a:t>Begin </a:t>
          </a:r>
          <a:r>
            <a:rPr lang="en-US" sz="2400" b="1" u="sng" kern="1200">
              <a:solidFill>
                <a:schemeClr val="bg1"/>
              </a:solidFill>
              <a:latin typeface="Calibri Light" panose="020F0302020204030204"/>
            </a:rPr>
            <a:t>issuing</a:t>
          </a:r>
          <a:r>
            <a:rPr lang="en-US" sz="2400" b="1" kern="1200">
              <a:solidFill>
                <a:schemeClr val="bg1"/>
              </a:solidFill>
              <a:latin typeface="Calibri Light" panose="020F0302020204030204"/>
            </a:rPr>
            <a:t> new food packages for July 1, </a:t>
          </a:r>
          <a:r>
            <a:rPr lang="en-US" sz="2400" b="1" kern="1200">
              <a:solidFill>
                <a:schemeClr val="bg1"/>
              </a:solidFill>
              <a:latin typeface="Calibri Light" panose="020F0302020204030204"/>
              <a:ea typeface="+mn-ea"/>
              <a:cs typeface="+mn-cs"/>
            </a:rPr>
            <a:t>2025</a:t>
          </a:r>
        </a:p>
      </dgm:t>
    </dgm:pt>
    <dgm:pt modelId="{F9137851-97CB-4D46-93D0-D1BBAC4B7210}" type="parTrans" cxnId="{13B49657-E547-46B0-8A6B-57C267533D9B}">
      <dgm:prSet/>
      <dgm:spPr/>
      <dgm:t>
        <a:bodyPr/>
        <a:lstStyle/>
        <a:p>
          <a:endParaRPr lang="en-US"/>
        </a:p>
      </dgm:t>
    </dgm:pt>
    <dgm:pt modelId="{6A0A101A-A21B-4DB0-BACF-40D91CE372B2}" type="sibTrans" cxnId="{13B49657-E547-46B0-8A6B-57C267533D9B}">
      <dgm:prSet/>
      <dgm:spPr/>
      <dgm:t>
        <a:bodyPr/>
        <a:lstStyle/>
        <a:p>
          <a:endParaRPr lang="en-US"/>
        </a:p>
      </dgm:t>
    </dgm:pt>
    <dgm:pt modelId="{ADDE1F28-D954-472C-A9A8-5E6A60EBB716}">
      <dgm:prSet custT="1"/>
      <dgm:spPr>
        <a:solidFill>
          <a:srgbClr val="0070C0"/>
        </a:solidFill>
      </dgm:spPr>
      <dgm:t>
        <a:bodyPr/>
        <a:lstStyle/>
        <a:p>
          <a:pPr rtl="0">
            <a:lnSpc>
              <a:spcPct val="100000"/>
            </a:lnSpc>
          </a:pPr>
          <a:r>
            <a:rPr lang="en-US" sz="2400" b="1">
              <a:latin typeface="Arial" panose="020B0604020202020204" pitchFamily="34" charset="0"/>
              <a:ea typeface="Tahoma" panose="020B0604030504040204" pitchFamily="34" charset="0"/>
              <a:cs typeface="Arial" panose="020B0604020202020204" pitchFamily="34" charset="0"/>
            </a:rPr>
            <a:t>July 1, 2025 </a:t>
          </a:r>
        </a:p>
        <a:p>
          <a:pPr rtl="0">
            <a:lnSpc>
              <a:spcPct val="100000"/>
            </a:lnSpc>
          </a:pPr>
          <a:r>
            <a:rPr lang="en-US" sz="2400" b="1">
              <a:latin typeface="+mj-lt"/>
              <a:ea typeface="Tahoma" panose="020B0604030504040204" pitchFamily="34" charset="0"/>
              <a:cs typeface="Tahoma" panose="020B0604030504040204" pitchFamily="34" charset="0"/>
            </a:rPr>
            <a:t>New Food List</a:t>
          </a:r>
        </a:p>
      </dgm:t>
    </dgm:pt>
    <dgm:pt modelId="{A461A3DF-D45A-45E1-8A0C-35743FD5D7A7}" type="parTrans" cxnId="{E0358636-15E6-48E2-B541-1AD721CD95D7}">
      <dgm:prSet/>
      <dgm:spPr/>
      <dgm:t>
        <a:bodyPr/>
        <a:lstStyle/>
        <a:p>
          <a:endParaRPr lang="en-US"/>
        </a:p>
      </dgm:t>
    </dgm:pt>
    <dgm:pt modelId="{36CB3027-0175-4535-A22C-2B836FDE01C7}" type="sibTrans" cxnId="{E0358636-15E6-48E2-B541-1AD721CD95D7}">
      <dgm:prSet/>
      <dgm:spPr/>
      <dgm:t>
        <a:bodyPr/>
        <a:lstStyle/>
        <a:p>
          <a:endParaRPr lang="en-US"/>
        </a:p>
      </dgm:t>
    </dgm:pt>
    <dgm:pt modelId="{64131817-4CB4-4718-B79C-B61B59056245}" type="pres">
      <dgm:prSet presAssocID="{2739A360-5564-4D1D-A433-BB9F3DCF05E3}" presName="CompostProcess" presStyleCnt="0">
        <dgm:presLayoutVars>
          <dgm:dir/>
          <dgm:resizeHandles val="exact"/>
        </dgm:presLayoutVars>
      </dgm:prSet>
      <dgm:spPr/>
    </dgm:pt>
    <dgm:pt modelId="{04D0CB38-49C7-46C6-B196-623951306E4F}" type="pres">
      <dgm:prSet presAssocID="{2739A360-5564-4D1D-A433-BB9F3DCF05E3}" presName="arrow" presStyleLbl="bgShp" presStyleIdx="0" presStyleCnt="1" custScaleX="117647"/>
      <dgm:spPr/>
    </dgm:pt>
    <dgm:pt modelId="{FF07A008-7F0E-4EAD-8B9B-AF29006418A6}" type="pres">
      <dgm:prSet presAssocID="{2739A360-5564-4D1D-A433-BB9F3DCF05E3}" presName="linearProcess" presStyleCnt="0"/>
      <dgm:spPr/>
    </dgm:pt>
    <dgm:pt modelId="{C4427AD1-1276-4C92-AD7E-1C42397ADB9B}" type="pres">
      <dgm:prSet presAssocID="{E3525DDF-A7DB-475B-B72E-C1990192B47B}" presName="textNode" presStyleLbl="node1" presStyleIdx="0" presStyleCnt="4" custScaleX="83546" custLinFactX="-6074" custLinFactNeighborX="-100000" custLinFactNeighborY="1022">
        <dgm:presLayoutVars>
          <dgm:bulletEnabled val="1"/>
        </dgm:presLayoutVars>
      </dgm:prSet>
      <dgm:spPr/>
    </dgm:pt>
    <dgm:pt modelId="{780204B3-7FEF-4EC9-920C-C151FD00FB1B}" type="pres">
      <dgm:prSet presAssocID="{34B39B12-B1FA-4187-8D95-2C088057A824}" presName="sibTrans" presStyleCnt="0"/>
      <dgm:spPr/>
    </dgm:pt>
    <dgm:pt modelId="{4F9B3028-2B04-4241-8B17-81FB04F84245}" type="pres">
      <dgm:prSet presAssocID="{D738AD06-4B16-452F-B932-3127D6D5268F}" presName="textNode" presStyleLbl="node1" presStyleIdx="1" presStyleCnt="4" custScaleX="121084" custLinFactNeighborX="-14503" custLinFactNeighborY="-19">
        <dgm:presLayoutVars>
          <dgm:bulletEnabled val="1"/>
        </dgm:presLayoutVars>
      </dgm:prSet>
      <dgm:spPr/>
    </dgm:pt>
    <dgm:pt modelId="{77BA6CB6-A6D7-47F1-9A91-31F2630DBC2E}" type="pres">
      <dgm:prSet presAssocID="{6A0A101A-A21B-4DB0-BACF-40D91CE372B2}" presName="sibTrans" presStyleCnt="0"/>
      <dgm:spPr/>
    </dgm:pt>
    <dgm:pt modelId="{DDE743EC-BE8A-44E2-AEBC-15D504545EB3}" type="pres">
      <dgm:prSet presAssocID="{0C821CA1-C78F-40EC-A135-2C82A783317C}" presName="textNode" presStyleLbl="node1" presStyleIdx="2" presStyleCnt="4" custScaleX="92720" custLinFactNeighborX="-63841" custLinFactNeighborY="0">
        <dgm:presLayoutVars>
          <dgm:bulletEnabled val="1"/>
        </dgm:presLayoutVars>
      </dgm:prSet>
      <dgm:spPr/>
    </dgm:pt>
    <dgm:pt modelId="{E276FBDD-61DF-41CB-8866-7207611E28CD}" type="pres">
      <dgm:prSet presAssocID="{7B730F2E-3779-4F0E-B6F4-80F47854D14A}" presName="sibTrans" presStyleCnt="0"/>
      <dgm:spPr/>
    </dgm:pt>
    <dgm:pt modelId="{1DEEBCD3-DAFF-479B-99B4-959A73F385EC}" type="pres">
      <dgm:prSet presAssocID="{ADDE1F28-D954-472C-A9A8-5E6A60EBB716}" presName="textNode" presStyleLbl="node1" presStyleIdx="3" presStyleCnt="4" custScaleX="82025" custScaleY="96566" custLinFactX="-4314" custLinFactNeighborX="-100000" custLinFactNeighborY="1534">
        <dgm:presLayoutVars>
          <dgm:bulletEnabled val="1"/>
        </dgm:presLayoutVars>
      </dgm:prSet>
      <dgm:spPr/>
    </dgm:pt>
  </dgm:ptLst>
  <dgm:cxnLst>
    <dgm:cxn modelId="{739D9C09-EB13-4FFF-9E81-0BFB0C1B911B}" srcId="{2739A360-5564-4D1D-A433-BB9F3DCF05E3}" destId="{0C821CA1-C78F-40EC-A135-2C82A783317C}" srcOrd="2" destOrd="0" parTransId="{BC301ED8-7AEC-4E77-A846-C74493ED4D73}" sibTransId="{7B730F2E-3779-4F0E-B6F4-80F47854D14A}"/>
    <dgm:cxn modelId="{99A53A10-DA11-417D-9CBA-F142FAEDD85D}" type="presOf" srcId="{0C821CA1-C78F-40EC-A135-2C82A783317C}" destId="{DDE743EC-BE8A-44E2-AEBC-15D504545EB3}" srcOrd="0" destOrd="0" presId="urn:microsoft.com/office/officeart/2005/8/layout/hProcess9"/>
    <dgm:cxn modelId="{9ABE3729-F191-46AA-922D-ECC42C9154EB}" srcId="{2739A360-5564-4D1D-A433-BB9F3DCF05E3}" destId="{E3525DDF-A7DB-475B-B72E-C1990192B47B}" srcOrd="0" destOrd="0" parTransId="{74DD93A3-4D0E-4DB3-9A2B-7DE429E71710}" sibTransId="{34B39B12-B1FA-4187-8D95-2C088057A824}"/>
    <dgm:cxn modelId="{E0358636-15E6-48E2-B541-1AD721CD95D7}" srcId="{2739A360-5564-4D1D-A433-BB9F3DCF05E3}" destId="{ADDE1F28-D954-472C-A9A8-5E6A60EBB716}" srcOrd="3" destOrd="0" parTransId="{A461A3DF-D45A-45E1-8A0C-35743FD5D7A7}" sibTransId="{36CB3027-0175-4535-A22C-2B836FDE01C7}"/>
    <dgm:cxn modelId="{1AF0C140-1600-4D0A-BFB7-9A4B48A3C2C7}" type="presOf" srcId="{2739A360-5564-4D1D-A433-BB9F3DCF05E3}" destId="{64131817-4CB4-4718-B79C-B61B59056245}" srcOrd="0" destOrd="0" presId="urn:microsoft.com/office/officeart/2005/8/layout/hProcess9"/>
    <dgm:cxn modelId="{52AA4F43-1680-49A8-8563-0764292A7191}" type="presOf" srcId="{E3525DDF-A7DB-475B-B72E-C1990192B47B}" destId="{C4427AD1-1276-4C92-AD7E-1C42397ADB9B}" srcOrd="0" destOrd="0" presId="urn:microsoft.com/office/officeart/2005/8/layout/hProcess9"/>
    <dgm:cxn modelId="{13B49657-E547-46B0-8A6B-57C267533D9B}" srcId="{2739A360-5564-4D1D-A433-BB9F3DCF05E3}" destId="{D738AD06-4B16-452F-B932-3127D6D5268F}" srcOrd="1" destOrd="0" parTransId="{F9137851-97CB-4D46-93D0-D1BBAC4B7210}" sibTransId="{6A0A101A-A21B-4DB0-BACF-40D91CE372B2}"/>
    <dgm:cxn modelId="{2D41D08C-3405-478D-AED7-3ACF140B853B}" type="presOf" srcId="{ADDE1F28-D954-472C-A9A8-5E6A60EBB716}" destId="{1DEEBCD3-DAFF-479B-99B4-959A73F385EC}" srcOrd="0" destOrd="0" presId="urn:microsoft.com/office/officeart/2005/8/layout/hProcess9"/>
    <dgm:cxn modelId="{5EA3B6A7-5B72-4281-B479-CF73B815B5BE}" type="presOf" srcId="{D738AD06-4B16-452F-B932-3127D6D5268F}" destId="{4F9B3028-2B04-4241-8B17-81FB04F84245}" srcOrd="0" destOrd="0" presId="urn:microsoft.com/office/officeart/2005/8/layout/hProcess9"/>
    <dgm:cxn modelId="{69143CBE-FC99-494F-8D2F-477DC3B304A8}" type="presParOf" srcId="{64131817-4CB4-4718-B79C-B61B59056245}" destId="{04D0CB38-49C7-46C6-B196-623951306E4F}" srcOrd="0" destOrd="0" presId="urn:microsoft.com/office/officeart/2005/8/layout/hProcess9"/>
    <dgm:cxn modelId="{F52E6173-3556-40EB-A9FC-70D28F6720E5}" type="presParOf" srcId="{64131817-4CB4-4718-B79C-B61B59056245}" destId="{FF07A008-7F0E-4EAD-8B9B-AF29006418A6}" srcOrd="1" destOrd="0" presId="urn:microsoft.com/office/officeart/2005/8/layout/hProcess9"/>
    <dgm:cxn modelId="{AE151327-5D14-4D78-9F0A-F4D11829F4AB}" type="presParOf" srcId="{FF07A008-7F0E-4EAD-8B9B-AF29006418A6}" destId="{C4427AD1-1276-4C92-AD7E-1C42397ADB9B}" srcOrd="0" destOrd="0" presId="urn:microsoft.com/office/officeart/2005/8/layout/hProcess9"/>
    <dgm:cxn modelId="{F658B386-B264-4608-900D-0BD1FD0D98EA}" type="presParOf" srcId="{FF07A008-7F0E-4EAD-8B9B-AF29006418A6}" destId="{780204B3-7FEF-4EC9-920C-C151FD00FB1B}" srcOrd="1" destOrd="0" presId="urn:microsoft.com/office/officeart/2005/8/layout/hProcess9"/>
    <dgm:cxn modelId="{EADB5D27-9CEA-4E3A-A1EE-015430ABBD32}" type="presParOf" srcId="{FF07A008-7F0E-4EAD-8B9B-AF29006418A6}" destId="{4F9B3028-2B04-4241-8B17-81FB04F84245}" srcOrd="2" destOrd="0" presId="urn:microsoft.com/office/officeart/2005/8/layout/hProcess9"/>
    <dgm:cxn modelId="{AB4BFA0C-BD8D-4F5F-A2CE-7B01819535AB}" type="presParOf" srcId="{FF07A008-7F0E-4EAD-8B9B-AF29006418A6}" destId="{77BA6CB6-A6D7-47F1-9A91-31F2630DBC2E}" srcOrd="3" destOrd="0" presId="urn:microsoft.com/office/officeart/2005/8/layout/hProcess9"/>
    <dgm:cxn modelId="{15149A19-9F38-4D76-AF8D-6E7D32759F27}" type="presParOf" srcId="{FF07A008-7F0E-4EAD-8B9B-AF29006418A6}" destId="{DDE743EC-BE8A-44E2-AEBC-15D504545EB3}" srcOrd="4" destOrd="0" presId="urn:microsoft.com/office/officeart/2005/8/layout/hProcess9"/>
    <dgm:cxn modelId="{F08AC1C5-02DC-48B4-8747-8B15A948F6CB}" type="presParOf" srcId="{FF07A008-7F0E-4EAD-8B9B-AF29006418A6}" destId="{E276FBDD-61DF-41CB-8866-7207611E28CD}" srcOrd="5" destOrd="0" presId="urn:microsoft.com/office/officeart/2005/8/layout/hProcess9"/>
    <dgm:cxn modelId="{DC45FB5A-1F56-4027-AABB-6229EA1E60E4}" type="presParOf" srcId="{FF07A008-7F0E-4EAD-8B9B-AF29006418A6}" destId="{1DEEBCD3-DAFF-479B-99B4-959A73F385EC}" srcOrd="6"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09F8B8-CEE1-48CD-92FA-4B2DAAD059C9}" type="doc">
      <dgm:prSet loTypeId="urn:microsoft.com/office/officeart/2005/8/layout/vList2" loCatId="list" qsTypeId="urn:microsoft.com/office/officeart/2005/8/quickstyle/simple2" qsCatId="simple" csTypeId="urn:microsoft.com/office/officeart/2005/8/colors/colorful2" csCatId="colorful" phldr="1"/>
      <dgm:spPr/>
      <dgm:t>
        <a:bodyPr/>
        <a:lstStyle/>
        <a:p>
          <a:endParaRPr lang="en-US"/>
        </a:p>
      </dgm:t>
    </dgm:pt>
    <dgm:pt modelId="{09D59DB4-22B9-4026-80F2-71AB018C1EB5}">
      <dgm:prSet custT="1"/>
      <dgm:spPr>
        <a:solidFill>
          <a:schemeClr val="bg1"/>
        </a:solidFill>
      </dgm:spPr>
      <dgm:t>
        <a:bodyPr/>
        <a:lstStyle/>
        <a:p>
          <a:pPr rtl="0"/>
          <a:r>
            <a:rPr lang="en-US" sz="3600">
              <a:solidFill>
                <a:schemeClr val="tx1"/>
              </a:solidFill>
            </a:rPr>
            <a:t>USDA made changes </a:t>
          </a:r>
          <a:r>
            <a:rPr lang="en-US" sz="3600">
              <a:solidFill>
                <a:schemeClr val="tx1"/>
              </a:solidFill>
              <a:latin typeface="Calibri Light" panose="020F0302020204030204"/>
            </a:rPr>
            <a:t>based on </a:t>
          </a:r>
          <a:r>
            <a:rPr lang="en-US" sz="3600">
              <a:solidFill>
                <a:schemeClr val="tx1"/>
              </a:solidFill>
            </a:rPr>
            <a:t>the 17,000 comments </a:t>
          </a:r>
          <a:r>
            <a:rPr lang="en-US" sz="3600">
              <a:solidFill>
                <a:schemeClr val="tx1"/>
              </a:solidFill>
              <a:latin typeface="Calibri Light" panose="020F0302020204030204"/>
            </a:rPr>
            <a:t>from the</a:t>
          </a:r>
          <a:r>
            <a:rPr lang="en-US" sz="3600">
              <a:solidFill>
                <a:schemeClr val="tx1"/>
              </a:solidFill>
            </a:rPr>
            <a:t> 2022 proposed rule</a:t>
          </a:r>
        </a:p>
      </dgm:t>
    </dgm:pt>
    <dgm:pt modelId="{F2D2053A-7CC0-4414-8BB7-214A5FA46CA3}" type="parTrans" cxnId="{2582F8EA-E3E1-463D-A35D-C5DBD13DFDE0}">
      <dgm:prSet/>
      <dgm:spPr/>
      <dgm:t>
        <a:bodyPr/>
        <a:lstStyle/>
        <a:p>
          <a:endParaRPr lang="en-US"/>
        </a:p>
      </dgm:t>
    </dgm:pt>
    <dgm:pt modelId="{97CAFCE1-3C90-40D6-B34F-4F1FACC92210}" type="sibTrans" cxnId="{2582F8EA-E3E1-463D-A35D-C5DBD13DFDE0}">
      <dgm:prSet/>
      <dgm:spPr/>
      <dgm:t>
        <a:bodyPr/>
        <a:lstStyle/>
        <a:p>
          <a:endParaRPr lang="en-US"/>
        </a:p>
      </dgm:t>
    </dgm:pt>
    <dgm:pt modelId="{C6B3ABBA-B772-4760-AC8C-AE54541087A5}">
      <dgm:prSet custT="1"/>
      <dgm:spPr>
        <a:solidFill>
          <a:schemeClr val="bg1"/>
        </a:solidFill>
      </dgm:spPr>
      <dgm:t>
        <a:bodyPr/>
        <a:lstStyle/>
        <a:p>
          <a:r>
            <a:rPr lang="en-US" sz="3600">
              <a:solidFill>
                <a:schemeClr val="tx1"/>
              </a:solidFill>
            </a:rPr>
            <a:t>Over 40 food list and food package revisions were made</a:t>
          </a:r>
        </a:p>
      </dgm:t>
    </dgm:pt>
    <dgm:pt modelId="{11BBFC69-8FA5-489E-8FD7-FC05A31B6C58}" type="parTrans" cxnId="{5487B42E-F514-4CBF-9AD1-05064B2E4998}">
      <dgm:prSet/>
      <dgm:spPr/>
      <dgm:t>
        <a:bodyPr/>
        <a:lstStyle/>
        <a:p>
          <a:endParaRPr lang="en-US"/>
        </a:p>
      </dgm:t>
    </dgm:pt>
    <dgm:pt modelId="{50FA9FC6-D0FA-423B-9107-67945BEFAE5A}" type="sibTrans" cxnId="{5487B42E-F514-4CBF-9AD1-05064B2E4998}">
      <dgm:prSet/>
      <dgm:spPr/>
      <dgm:t>
        <a:bodyPr/>
        <a:lstStyle/>
        <a:p>
          <a:endParaRPr lang="en-US"/>
        </a:p>
      </dgm:t>
    </dgm:pt>
    <dgm:pt modelId="{922FD941-DD5E-434A-9CC7-FDD971029F7E}" type="pres">
      <dgm:prSet presAssocID="{C109F8B8-CEE1-48CD-92FA-4B2DAAD059C9}" presName="linear" presStyleCnt="0">
        <dgm:presLayoutVars>
          <dgm:animLvl val="lvl"/>
          <dgm:resizeHandles val="exact"/>
        </dgm:presLayoutVars>
      </dgm:prSet>
      <dgm:spPr/>
    </dgm:pt>
    <dgm:pt modelId="{9C33AAF2-4986-42FB-ABE8-FEDC0DEF2C67}" type="pres">
      <dgm:prSet presAssocID="{09D59DB4-22B9-4026-80F2-71AB018C1EB5}" presName="parentText" presStyleLbl="node1" presStyleIdx="0" presStyleCnt="2" custLinFactY="-55280" custLinFactNeighborX="-44401" custLinFactNeighborY="-100000">
        <dgm:presLayoutVars>
          <dgm:chMax val="0"/>
          <dgm:bulletEnabled val="1"/>
        </dgm:presLayoutVars>
      </dgm:prSet>
      <dgm:spPr/>
    </dgm:pt>
    <dgm:pt modelId="{57FEA3F7-5C3B-4582-B621-83921DD6BBB6}" type="pres">
      <dgm:prSet presAssocID="{97CAFCE1-3C90-40D6-B34F-4F1FACC92210}" presName="spacer" presStyleCnt="0"/>
      <dgm:spPr/>
    </dgm:pt>
    <dgm:pt modelId="{81721AF5-322A-4640-AD55-41043EAC1CE8}" type="pres">
      <dgm:prSet presAssocID="{C6B3ABBA-B772-4760-AC8C-AE54541087A5}" presName="parentText" presStyleLbl="node1" presStyleIdx="1" presStyleCnt="2" custLinFactNeighborY="15839">
        <dgm:presLayoutVars>
          <dgm:chMax val="0"/>
          <dgm:bulletEnabled val="1"/>
        </dgm:presLayoutVars>
      </dgm:prSet>
      <dgm:spPr/>
    </dgm:pt>
  </dgm:ptLst>
  <dgm:cxnLst>
    <dgm:cxn modelId="{A717170E-A59F-4F0C-837C-254CEA66C722}" type="presOf" srcId="{09D59DB4-22B9-4026-80F2-71AB018C1EB5}" destId="{9C33AAF2-4986-42FB-ABE8-FEDC0DEF2C67}" srcOrd="0" destOrd="0" presId="urn:microsoft.com/office/officeart/2005/8/layout/vList2"/>
    <dgm:cxn modelId="{08D99019-0045-4D4D-9049-D88F4521EA2A}" type="presOf" srcId="{C6B3ABBA-B772-4760-AC8C-AE54541087A5}" destId="{81721AF5-322A-4640-AD55-41043EAC1CE8}" srcOrd="0" destOrd="0" presId="urn:microsoft.com/office/officeart/2005/8/layout/vList2"/>
    <dgm:cxn modelId="{5487B42E-F514-4CBF-9AD1-05064B2E4998}" srcId="{C109F8B8-CEE1-48CD-92FA-4B2DAAD059C9}" destId="{C6B3ABBA-B772-4760-AC8C-AE54541087A5}" srcOrd="1" destOrd="0" parTransId="{11BBFC69-8FA5-489E-8FD7-FC05A31B6C58}" sibTransId="{50FA9FC6-D0FA-423B-9107-67945BEFAE5A}"/>
    <dgm:cxn modelId="{698EC3C7-DEFA-4B85-89B1-CABF36BD777D}" type="presOf" srcId="{C109F8B8-CEE1-48CD-92FA-4B2DAAD059C9}" destId="{922FD941-DD5E-434A-9CC7-FDD971029F7E}" srcOrd="0" destOrd="0" presId="urn:microsoft.com/office/officeart/2005/8/layout/vList2"/>
    <dgm:cxn modelId="{2582F8EA-E3E1-463D-A35D-C5DBD13DFDE0}" srcId="{C109F8B8-CEE1-48CD-92FA-4B2DAAD059C9}" destId="{09D59DB4-22B9-4026-80F2-71AB018C1EB5}" srcOrd="0" destOrd="0" parTransId="{F2D2053A-7CC0-4414-8BB7-214A5FA46CA3}" sibTransId="{97CAFCE1-3C90-40D6-B34F-4F1FACC92210}"/>
    <dgm:cxn modelId="{38FCB983-9309-4AFC-816F-09D8842A9486}" type="presParOf" srcId="{922FD941-DD5E-434A-9CC7-FDD971029F7E}" destId="{9C33AAF2-4986-42FB-ABE8-FEDC0DEF2C67}" srcOrd="0" destOrd="0" presId="urn:microsoft.com/office/officeart/2005/8/layout/vList2"/>
    <dgm:cxn modelId="{3F713712-7576-49AB-A7B1-457C191589EB}" type="presParOf" srcId="{922FD941-DD5E-434A-9CC7-FDD971029F7E}" destId="{57FEA3F7-5C3B-4582-B621-83921DD6BBB6}" srcOrd="1" destOrd="0" presId="urn:microsoft.com/office/officeart/2005/8/layout/vList2"/>
    <dgm:cxn modelId="{B52A76E8-585B-4195-91B5-C027B417045B}" type="presParOf" srcId="{922FD941-DD5E-434A-9CC7-FDD971029F7E}" destId="{81721AF5-322A-4640-AD55-41043EAC1CE8}"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04D8B1B-745B-4ED8-8B99-102C4554ACBD}"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5818FA5-9180-47CB-91AD-1EBDD35A83BD}">
      <dgm:prSet phldrT="[Text]"/>
      <dgm:spPr/>
      <dgm:t>
        <a:bodyPr/>
        <a:lstStyle/>
        <a:p>
          <a:r>
            <a:rPr lang="en-US"/>
            <a:t>Mostly Breastfeeding</a:t>
          </a:r>
          <a:endParaRPr lang="en-US" b="1"/>
        </a:p>
      </dgm:t>
    </dgm:pt>
    <dgm:pt modelId="{5B5BD137-511F-4E26-A12E-2E71D1722A7B}" type="parTrans" cxnId="{51976C01-88FD-427D-8BDE-E49991DAE036}">
      <dgm:prSet/>
      <dgm:spPr/>
      <dgm:t>
        <a:bodyPr/>
        <a:lstStyle/>
        <a:p>
          <a:endParaRPr lang="en-US"/>
        </a:p>
      </dgm:t>
    </dgm:pt>
    <dgm:pt modelId="{623846B9-CD08-4A07-A33A-CFADAC7C1611}" type="sibTrans" cxnId="{51976C01-88FD-427D-8BDE-E49991DAE036}">
      <dgm:prSet/>
      <dgm:spPr/>
      <dgm:t>
        <a:bodyPr/>
        <a:lstStyle/>
        <a:p>
          <a:endParaRPr lang="en-US"/>
        </a:p>
      </dgm:t>
    </dgm:pt>
    <dgm:pt modelId="{45313BAE-233F-4901-9A93-F27D38CD0209}">
      <dgm:prSet phldrT="[Text]"/>
      <dgm:spPr/>
      <dgm:t>
        <a:bodyPr/>
        <a:lstStyle/>
        <a:p>
          <a:r>
            <a:rPr lang="en-US" i="0"/>
            <a:t>Mostly breastfeeding participants will get more food benefits</a:t>
          </a:r>
          <a:endParaRPr lang="en-US"/>
        </a:p>
      </dgm:t>
    </dgm:pt>
    <dgm:pt modelId="{446E5084-3F09-4E16-B7AA-6AD0BD32257F}" type="parTrans" cxnId="{A296130F-5F8F-4901-90A2-9A752E25D16E}">
      <dgm:prSet/>
      <dgm:spPr/>
      <dgm:t>
        <a:bodyPr/>
        <a:lstStyle/>
        <a:p>
          <a:endParaRPr lang="en-US"/>
        </a:p>
      </dgm:t>
    </dgm:pt>
    <dgm:pt modelId="{E1B2A278-296D-4C30-9999-D278523E6354}" type="sibTrans" cxnId="{A296130F-5F8F-4901-90A2-9A752E25D16E}">
      <dgm:prSet/>
      <dgm:spPr/>
      <dgm:t>
        <a:bodyPr/>
        <a:lstStyle/>
        <a:p>
          <a:endParaRPr lang="en-US"/>
        </a:p>
      </dgm:t>
    </dgm:pt>
    <dgm:pt modelId="{E7461B3C-E68A-41E6-8E39-C313D4740421}">
      <dgm:prSet phldrT="[Text]"/>
      <dgm:spPr/>
      <dgm:t>
        <a:bodyPr/>
        <a:lstStyle/>
        <a:p>
          <a:r>
            <a:rPr lang="en-US" i="0"/>
            <a:t>Participants Pregnant with two or more babies included in this category</a:t>
          </a:r>
          <a:r>
            <a:rPr lang="en-US" i="0">
              <a:solidFill>
                <a:srgbClr val="FF0000"/>
              </a:solidFill>
            </a:rPr>
            <a:t> </a:t>
          </a:r>
          <a:endParaRPr lang="en-US" b="1" i="0"/>
        </a:p>
      </dgm:t>
    </dgm:pt>
    <dgm:pt modelId="{2E70FC4A-2B1D-45EC-8CD4-CA6690EE28A4}" type="parTrans" cxnId="{B3CCAED7-5D72-4068-9371-A6CC7774C8C2}">
      <dgm:prSet/>
      <dgm:spPr/>
      <dgm:t>
        <a:bodyPr/>
        <a:lstStyle/>
        <a:p>
          <a:endParaRPr lang="en-US"/>
        </a:p>
      </dgm:t>
    </dgm:pt>
    <dgm:pt modelId="{F5ABD7E0-73B6-4C41-80AC-40C99BAF507E}" type="sibTrans" cxnId="{B3CCAED7-5D72-4068-9371-A6CC7774C8C2}">
      <dgm:prSet/>
      <dgm:spPr/>
      <dgm:t>
        <a:bodyPr/>
        <a:lstStyle/>
        <a:p>
          <a:endParaRPr lang="en-US"/>
        </a:p>
      </dgm:t>
    </dgm:pt>
    <dgm:pt modelId="{F4B752D2-1076-4554-A471-011004E5E927}">
      <dgm:prSet phldrT="[Text]"/>
      <dgm:spPr/>
      <dgm:t>
        <a:bodyPr/>
        <a:lstStyle/>
        <a:p>
          <a:r>
            <a:rPr lang="en-US" b="0" i="0"/>
            <a:t>Fully Breastfeeding</a:t>
          </a:r>
        </a:p>
      </dgm:t>
    </dgm:pt>
    <dgm:pt modelId="{4C2E8B08-C5E4-4B22-8347-4EDE71C8511D}" type="parTrans" cxnId="{FE25800B-455F-45A9-907A-DB3F21CA2717}">
      <dgm:prSet/>
      <dgm:spPr/>
      <dgm:t>
        <a:bodyPr/>
        <a:lstStyle/>
        <a:p>
          <a:endParaRPr lang="en-US"/>
        </a:p>
      </dgm:t>
    </dgm:pt>
    <dgm:pt modelId="{EA3A88AC-216D-4D4E-8253-5F9C7872761C}" type="sibTrans" cxnId="{FE25800B-455F-45A9-907A-DB3F21CA2717}">
      <dgm:prSet/>
      <dgm:spPr/>
      <dgm:t>
        <a:bodyPr/>
        <a:lstStyle/>
        <a:p>
          <a:endParaRPr lang="en-US"/>
        </a:p>
      </dgm:t>
    </dgm:pt>
    <dgm:pt modelId="{B4C4536A-F8AD-4266-9A29-360A9D8142AA}">
      <dgm:prSet phldrT="[Text]"/>
      <dgm:spPr/>
      <dgm:t>
        <a:bodyPr/>
        <a:lstStyle/>
        <a:p>
          <a:pPr>
            <a:buFont typeface="Arial" panose="020B0604020202020204" pitchFamily="34" charset="0"/>
            <a:buChar char="•"/>
          </a:pPr>
          <a:r>
            <a:rPr lang="en-US" b="0" i="0">
              <a:effectLst/>
              <a:latin typeface="Calibri" panose="020F0502020204030204" pitchFamily="34" charset="0"/>
            </a:rPr>
            <a:t>Women Mostly breastfeeding multiple infants from the same pregnancy  </a:t>
          </a:r>
          <a:endParaRPr lang="en-US" b="0" i="0"/>
        </a:p>
      </dgm:t>
    </dgm:pt>
    <dgm:pt modelId="{9F01D395-63A3-41BE-9DD1-66FF4147B76C}" type="parTrans" cxnId="{D5BE0A38-4685-45D2-A53F-5181E44E5DCF}">
      <dgm:prSet/>
      <dgm:spPr/>
      <dgm:t>
        <a:bodyPr/>
        <a:lstStyle/>
        <a:p>
          <a:endParaRPr lang="en-US"/>
        </a:p>
      </dgm:t>
    </dgm:pt>
    <dgm:pt modelId="{CDD22E61-6C88-48BD-8774-9445E02C9EA6}" type="sibTrans" cxnId="{D5BE0A38-4685-45D2-A53F-5181E44E5DCF}">
      <dgm:prSet/>
      <dgm:spPr/>
      <dgm:t>
        <a:bodyPr/>
        <a:lstStyle/>
        <a:p>
          <a:endParaRPr lang="en-US"/>
        </a:p>
      </dgm:t>
    </dgm:pt>
    <dgm:pt modelId="{04FCC5B1-1EE5-43D4-B96B-885838F0A6B7}">
      <dgm:prSet phldrT="[Text]"/>
      <dgm:spPr/>
      <dgm:t>
        <a:bodyPr/>
        <a:lstStyle/>
        <a:p>
          <a:pPr>
            <a:buFont typeface="Arial" panose="020B0604020202020204" pitchFamily="34" charset="0"/>
            <a:buChar char="•"/>
          </a:pPr>
          <a:r>
            <a:rPr lang="en-US" b="0" i="0">
              <a:effectLst/>
              <a:latin typeface="Calibri" panose="020F0502020204030204" pitchFamily="34" charset="0"/>
            </a:rPr>
            <a:t>Pregnant women who are also fully or mostly breastfeeding singleton infants </a:t>
          </a:r>
          <a:endParaRPr lang="en-US" b="0" i="0"/>
        </a:p>
      </dgm:t>
    </dgm:pt>
    <dgm:pt modelId="{26123E8A-B359-4E0D-BBEB-C6879BFAC237}" type="parTrans" cxnId="{05755933-2A63-4916-992F-90BF7F08526B}">
      <dgm:prSet/>
      <dgm:spPr/>
      <dgm:t>
        <a:bodyPr/>
        <a:lstStyle/>
        <a:p>
          <a:endParaRPr lang="en-US"/>
        </a:p>
      </dgm:t>
    </dgm:pt>
    <dgm:pt modelId="{117CC4B4-1A82-4695-A8F4-3C3A22FC0240}" type="sibTrans" cxnId="{05755933-2A63-4916-992F-90BF7F08526B}">
      <dgm:prSet/>
      <dgm:spPr/>
      <dgm:t>
        <a:bodyPr/>
        <a:lstStyle/>
        <a:p>
          <a:endParaRPr lang="en-US"/>
        </a:p>
      </dgm:t>
    </dgm:pt>
    <dgm:pt modelId="{CCE83427-96AB-4790-8B0B-7CE5E8286F50}">
      <dgm:prSet phldrT="[Text]"/>
      <dgm:spPr/>
      <dgm:t>
        <a:bodyPr/>
        <a:lstStyle/>
        <a:p>
          <a:pPr>
            <a:buFont typeface="Arial" panose="020B0604020202020204" pitchFamily="34" charset="0"/>
            <a:buChar char="•"/>
          </a:pPr>
          <a:r>
            <a:rPr lang="en-US" b="0" i="0">
              <a:effectLst/>
              <a:latin typeface="Calibri" panose="020F0502020204030204" pitchFamily="34" charset="0"/>
            </a:rPr>
            <a:t>Fully breastfeeding participant</a:t>
          </a:r>
          <a:endParaRPr lang="en-US" b="0" i="0"/>
        </a:p>
      </dgm:t>
    </dgm:pt>
    <dgm:pt modelId="{DF5320B4-660D-4A8D-8595-1C61844D7EDC}" type="parTrans" cxnId="{2F149435-ACC1-48D9-8971-DF3836A92248}">
      <dgm:prSet/>
      <dgm:spPr/>
      <dgm:t>
        <a:bodyPr/>
        <a:lstStyle/>
        <a:p>
          <a:endParaRPr lang="en-US"/>
        </a:p>
      </dgm:t>
    </dgm:pt>
    <dgm:pt modelId="{D9C2BE30-635C-41AF-B5E8-225AE958327B}" type="sibTrans" cxnId="{2F149435-ACC1-48D9-8971-DF3836A92248}">
      <dgm:prSet/>
      <dgm:spPr/>
      <dgm:t>
        <a:bodyPr/>
        <a:lstStyle/>
        <a:p>
          <a:endParaRPr lang="en-US"/>
        </a:p>
      </dgm:t>
    </dgm:pt>
    <dgm:pt modelId="{EA00482D-F58B-477F-A35A-B9BB1FD8B191}">
      <dgm:prSet phldrT="[Text]"/>
      <dgm:spPr/>
      <dgm:t>
        <a:bodyPr/>
        <a:lstStyle/>
        <a:p>
          <a:r>
            <a:rPr lang="en-US"/>
            <a:t>Infant 0-3 months – Released December 2024</a:t>
          </a:r>
        </a:p>
      </dgm:t>
    </dgm:pt>
    <dgm:pt modelId="{A6CDCF4B-4245-44DE-87FA-1DD624D6237B}" type="parTrans" cxnId="{D502882B-EFE8-4804-BD81-9EA354C424D0}">
      <dgm:prSet/>
      <dgm:spPr/>
      <dgm:t>
        <a:bodyPr/>
        <a:lstStyle/>
        <a:p>
          <a:endParaRPr lang="en-US"/>
        </a:p>
      </dgm:t>
    </dgm:pt>
    <dgm:pt modelId="{A1234CFE-68D2-4E6E-B369-B596F450539A}" type="sibTrans" cxnId="{D502882B-EFE8-4804-BD81-9EA354C424D0}">
      <dgm:prSet/>
      <dgm:spPr/>
      <dgm:t>
        <a:bodyPr/>
        <a:lstStyle/>
        <a:p>
          <a:endParaRPr lang="en-US"/>
        </a:p>
      </dgm:t>
    </dgm:pt>
    <dgm:pt modelId="{FF8806DD-CB00-42BF-9C1D-6C4048AFC8A2}">
      <dgm:prSet phldrT="[Text]"/>
      <dgm:spPr/>
      <dgm:t>
        <a:bodyPr/>
        <a:lstStyle/>
        <a:p>
          <a:r>
            <a:rPr lang="en-US"/>
            <a:t>Pregnant – </a:t>
          </a:r>
          <a:r>
            <a:rPr lang="en-US" b="1"/>
            <a:t>New category</a:t>
          </a:r>
          <a:endParaRPr lang="en-US" b="0" i="0"/>
        </a:p>
      </dgm:t>
    </dgm:pt>
    <dgm:pt modelId="{7B1A9C7D-4F6C-4024-A87E-B92165A41B3F}" type="parTrans" cxnId="{BC352E0D-B94D-4C2E-8B87-930D25CC9CEB}">
      <dgm:prSet/>
      <dgm:spPr/>
      <dgm:t>
        <a:bodyPr/>
        <a:lstStyle/>
        <a:p>
          <a:endParaRPr lang="en-US"/>
        </a:p>
      </dgm:t>
    </dgm:pt>
    <dgm:pt modelId="{E6F449E8-A702-42EA-93BB-24A986961BD1}" type="sibTrans" cxnId="{BC352E0D-B94D-4C2E-8B87-930D25CC9CEB}">
      <dgm:prSet/>
      <dgm:spPr/>
      <dgm:t>
        <a:bodyPr/>
        <a:lstStyle/>
        <a:p>
          <a:endParaRPr lang="en-US"/>
        </a:p>
      </dgm:t>
    </dgm:pt>
    <dgm:pt modelId="{331F2686-626E-4596-BF03-68038927A584}" type="pres">
      <dgm:prSet presAssocID="{A04D8B1B-745B-4ED8-8B99-102C4554ACBD}" presName="linear" presStyleCnt="0">
        <dgm:presLayoutVars>
          <dgm:animLvl val="lvl"/>
          <dgm:resizeHandles val="exact"/>
        </dgm:presLayoutVars>
      </dgm:prSet>
      <dgm:spPr/>
    </dgm:pt>
    <dgm:pt modelId="{D1D264CA-6D28-439A-A7A0-FDD85E88E82D}" type="pres">
      <dgm:prSet presAssocID="{EA00482D-F58B-477F-A35A-B9BB1FD8B191}" presName="parentText" presStyleLbl="node1" presStyleIdx="0" presStyleCnt="4">
        <dgm:presLayoutVars>
          <dgm:chMax val="0"/>
          <dgm:bulletEnabled val="1"/>
        </dgm:presLayoutVars>
      </dgm:prSet>
      <dgm:spPr/>
    </dgm:pt>
    <dgm:pt modelId="{A0EF16DC-A48C-42F9-8576-29C34F71544E}" type="pres">
      <dgm:prSet presAssocID="{A1234CFE-68D2-4E6E-B369-B596F450539A}" presName="spacer" presStyleCnt="0"/>
      <dgm:spPr/>
    </dgm:pt>
    <dgm:pt modelId="{4AEB55F0-BF49-4C0D-B829-44E56A2666E1}" type="pres">
      <dgm:prSet presAssocID="{35818FA5-9180-47CB-91AD-1EBDD35A83BD}" presName="parentText" presStyleLbl="node1" presStyleIdx="1" presStyleCnt="4" custLinFactNeighborX="616" custLinFactNeighborY="-4069">
        <dgm:presLayoutVars>
          <dgm:chMax val="0"/>
          <dgm:bulletEnabled val="1"/>
        </dgm:presLayoutVars>
      </dgm:prSet>
      <dgm:spPr/>
    </dgm:pt>
    <dgm:pt modelId="{3698AAC0-9AB1-4E63-9B76-5569CA410725}" type="pres">
      <dgm:prSet presAssocID="{35818FA5-9180-47CB-91AD-1EBDD35A83BD}" presName="childText" presStyleLbl="revTx" presStyleIdx="0" presStyleCnt="2">
        <dgm:presLayoutVars>
          <dgm:bulletEnabled val="1"/>
        </dgm:presLayoutVars>
      </dgm:prSet>
      <dgm:spPr/>
    </dgm:pt>
    <dgm:pt modelId="{09C6F28E-8505-415F-A9D1-6F488169F038}" type="pres">
      <dgm:prSet presAssocID="{F4B752D2-1076-4554-A471-011004E5E927}" presName="parentText" presStyleLbl="node1" presStyleIdx="2" presStyleCnt="4" custLinFactNeighborX="5" custLinFactNeighborY="8931">
        <dgm:presLayoutVars>
          <dgm:chMax val="0"/>
          <dgm:bulletEnabled val="1"/>
        </dgm:presLayoutVars>
      </dgm:prSet>
      <dgm:spPr/>
    </dgm:pt>
    <dgm:pt modelId="{99CF5064-7903-4892-B62F-B00393F0860F}" type="pres">
      <dgm:prSet presAssocID="{F4B752D2-1076-4554-A471-011004E5E927}" presName="childText" presStyleLbl="revTx" presStyleIdx="1" presStyleCnt="2" custLinFactNeighborY="20501">
        <dgm:presLayoutVars>
          <dgm:bulletEnabled val="1"/>
        </dgm:presLayoutVars>
      </dgm:prSet>
      <dgm:spPr/>
    </dgm:pt>
    <dgm:pt modelId="{D9DF0FBC-44DE-41DA-ABAA-1000FC245FBD}" type="pres">
      <dgm:prSet presAssocID="{FF8806DD-CB00-42BF-9C1D-6C4048AFC8A2}" presName="parentText" presStyleLbl="node1" presStyleIdx="3" presStyleCnt="4" custLinFactNeighborX="5" custLinFactNeighborY="12982">
        <dgm:presLayoutVars>
          <dgm:chMax val="0"/>
          <dgm:bulletEnabled val="1"/>
        </dgm:presLayoutVars>
      </dgm:prSet>
      <dgm:spPr/>
    </dgm:pt>
  </dgm:ptLst>
  <dgm:cxnLst>
    <dgm:cxn modelId="{51976C01-88FD-427D-8BDE-E49991DAE036}" srcId="{A04D8B1B-745B-4ED8-8B99-102C4554ACBD}" destId="{35818FA5-9180-47CB-91AD-1EBDD35A83BD}" srcOrd="1" destOrd="0" parTransId="{5B5BD137-511F-4E26-A12E-2E71D1722A7B}" sibTransId="{623846B9-CD08-4A07-A33A-CFADAC7C1611}"/>
    <dgm:cxn modelId="{FE25800B-455F-45A9-907A-DB3F21CA2717}" srcId="{A04D8B1B-745B-4ED8-8B99-102C4554ACBD}" destId="{F4B752D2-1076-4554-A471-011004E5E927}" srcOrd="2" destOrd="0" parTransId="{4C2E8B08-C5E4-4B22-8347-4EDE71C8511D}" sibTransId="{EA3A88AC-216D-4D4E-8253-5F9C7872761C}"/>
    <dgm:cxn modelId="{BC352E0D-B94D-4C2E-8B87-930D25CC9CEB}" srcId="{A04D8B1B-745B-4ED8-8B99-102C4554ACBD}" destId="{FF8806DD-CB00-42BF-9C1D-6C4048AFC8A2}" srcOrd="3" destOrd="0" parTransId="{7B1A9C7D-4F6C-4024-A87E-B92165A41B3F}" sibTransId="{E6F449E8-A702-42EA-93BB-24A986961BD1}"/>
    <dgm:cxn modelId="{A296130F-5F8F-4901-90A2-9A752E25D16E}" srcId="{35818FA5-9180-47CB-91AD-1EBDD35A83BD}" destId="{45313BAE-233F-4901-9A93-F27D38CD0209}" srcOrd="0" destOrd="0" parTransId="{446E5084-3F09-4E16-B7AA-6AD0BD32257F}" sibTransId="{E1B2A278-296D-4C30-9999-D278523E6354}"/>
    <dgm:cxn modelId="{1EF56111-4CC0-4118-917C-251608B86A81}" type="presOf" srcId="{B4C4536A-F8AD-4266-9A29-360A9D8142AA}" destId="{99CF5064-7903-4892-B62F-B00393F0860F}" srcOrd="0" destOrd="1" presId="urn:microsoft.com/office/officeart/2005/8/layout/vList2"/>
    <dgm:cxn modelId="{0C3BE027-C6A6-4EDF-ABF8-29704B1699D3}" type="presOf" srcId="{E7461B3C-E68A-41E6-8E39-C313D4740421}" destId="{3698AAC0-9AB1-4E63-9B76-5569CA410725}" srcOrd="0" destOrd="1" presId="urn:microsoft.com/office/officeart/2005/8/layout/vList2"/>
    <dgm:cxn modelId="{D502882B-EFE8-4804-BD81-9EA354C424D0}" srcId="{A04D8B1B-745B-4ED8-8B99-102C4554ACBD}" destId="{EA00482D-F58B-477F-A35A-B9BB1FD8B191}" srcOrd="0" destOrd="0" parTransId="{A6CDCF4B-4245-44DE-87FA-1DD624D6237B}" sibTransId="{A1234CFE-68D2-4E6E-B369-B596F450539A}"/>
    <dgm:cxn modelId="{05755933-2A63-4916-992F-90BF7F08526B}" srcId="{F4B752D2-1076-4554-A471-011004E5E927}" destId="{04FCC5B1-1EE5-43D4-B96B-885838F0A6B7}" srcOrd="2" destOrd="0" parTransId="{26123E8A-B359-4E0D-BBEB-C6879BFAC237}" sibTransId="{117CC4B4-1A82-4695-A8F4-3C3A22FC0240}"/>
    <dgm:cxn modelId="{2F149435-ACC1-48D9-8971-DF3836A92248}" srcId="{F4B752D2-1076-4554-A471-011004E5E927}" destId="{CCE83427-96AB-4790-8B0B-7CE5E8286F50}" srcOrd="0" destOrd="0" parTransId="{DF5320B4-660D-4A8D-8595-1C61844D7EDC}" sibTransId="{D9C2BE30-635C-41AF-B5E8-225AE958327B}"/>
    <dgm:cxn modelId="{D5BE0A38-4685-45D2-A53F-5181E44E5DCF}" srcId="{F4B752D2-1076-4554-A471-011004E5E927}" destId="{B4C4536A-F8AD-4266-9A29-360A9D8142AA}" srcOrd="1" destOrd="0" parTransId="{9F01D395-63A3-41BE-9DD1-66FF4147B76C}" sibTransId="{CDD22E61-6C88-48BD-8774-9445E02C9EA6}"/>
    <dgm:cxn modelId="{2D109F66-78A6-4EE0-8802-14D2E404D6B9}" type="presOf" srcId="{A04D8B1B-745B-4ED8-8B99-102C4554ACBD}" destId="{331F2686-626E-4596-BF03-68038927A584}" srcOrd="0" destOrd="0" presId="urn:microsoft.com/office/officeart/2005/8/layout/vList2"/>
    <dgm:cxn modelId="{D7DA4071-B934-41F2-9444-9E90BB25B81D}" type="presOf" srcId="{FF8806DD-CB00-42BF-9C1D-6C4048AFC8A2}" destId="{D9DF0FBC-44DE-41DA-ABAA-1000FC245FBD}" srcOrd="0" destOrd="0" presId="urn:microsoft.com/office/officeart/2005/8/layout/vList2"/>
    <dgm:cxn modelId="{E7D1EF55-F1DF-45A9-9F9C-6E55EE7FC4A7}" type="presOf" srcId="{35818FA5-9180-47CB-91AD-1EBDD35A83BD}" destId="{4AEB55F0-BF49-4C0D-B829-44E56A2666E1}" srcOrd="0" destOrd="0" presId="urn:microsoft.com/office/officeart/2005/8/layout/vList2"/>
    <dgm:cxn modelId="{7823BF7A-0B88-4202-9777-451CDB2ACA18}" type="presOf" srcId="{45313BAE-233F-4901-9A93-F27D38CD0209}" destId="{3698AAC0-9AB1-4E63-9B76-5569CA410725}" srcOrd="0" destOrd="0" presId="urn:microsoft.com/office/officeart/2005/8/layout/vList2"/>
    <dgm:cxn modelId="{6DBD348B-94D4-43E7-B58D-2EFE60D80281}" type="presOf" srcId="{EA00482D-F58B-477F-A35A-B9BB1FD8B191}" destId="{D1D264CA-6D28-439A-A7A0-FDD85E88E82D}" srcOrd="0" destOrd="0" presId="urn:microsoft.com/office/officeart/2005/8/layout/vList2"/>
    <dgm:cxn modelId="{B3CCAED7-5D72-4068-9371-A6CC7774C8C2}" srcId="{35818FA5-9180-47CB-91AD-1EBDD35A83BD}" destId="{E7461B3C-E68A-41E6-8E39-C313D4740421}" srcOrd="1" destOrd="0" parTransId="{2E70FC4A-2B1D-45EC-8CD4-CA6690EE28A4}" sibTransId="{F5ABD7E0-73B6-4C41-80AC-40C99BAF507E}"/>
    <dgm:cxn modelId="{54B974D8-7E93-4595-AB6A-9DCDE2064346}" type="presOf" srcId="{F4B752D2-1076-4554-A471-011004E5E927}" destId="{09C6F28E-8505-415F-A9D1-6F488169F038}" srcOrd="0" destOrd="0" presId="urn:microsoft.com/office/officeart/2005/8/layout/vList2"/>
    <dgm:cxn modelId="{7F4719FA-7E7C-48FC-9EF1-CD0B415EF1B9}" type="presOf" srcId="{CCE83427-96AB-4790-8B0B-7CE5E8286F50}" destId="{99CF5064-7903-4892-B62F-B00393F0860F}" srcOrd="0" destOrd="0" presId="urn:microsoft.com/office/officeart/2005/8/layout/vList2"/>
    <dgm:cxn modelId="{AD057DFF-A590-4D9A-853D-CBB1516FB971}" type="presOf" srcId="{04FCC5B1-1EE5-43D4-B96B-885838F0A6B7}" destId="{99CF5064-7903-4892-B62F-B00393F0860F}" srcOrd="0" destOrd="2" presId="urn:microsoft.com/office/officeart/2005/8/layout/vList2"/>
    <dgm:cxn modelId="{F1FB2016-B879-4797-A98E-10CCD06129E9}" type="presParOf" srcId="{331F2686-626E-4596-BF03-68038927A584}" destId="{D1D264CA-6D28-439A-A7A0-FDD85E88E82D}" srcOrd="0" destOrd="0" presId="urn:microsoft.com/office/officeart/2005/8/layout/vList2"/>
    <dgm:cxn modelId="{988EEF81-D296-451D-98B4-583822AF6FE8}" type="presParOf" srcId="{331F2686-626E-4596-BF03-68038927A584}" destId="{A0EF16DC-A48C-42F9-8576-29C34F71544E}" srcOrd="1" destOrd="0" presId="urn:microsoft.com/office/officeart/2005/8/layout/vList2"/>
    <dgm:cxn modelId="{A6CED276-6B95-4992-AFF6-DE1D7CAE173A}" type="presParOf" srcId="{331F2686-626E-4596-BF03-68038927A584}" destId="{4AEB55F0-BF49-4C0D-B829-44E56A2666E1}" srcOrd="2" destOrd="0" presId="urn:microsoft.com/office/officeart/2005/8/layout/vList2"/>
    <dgm:cxn modelId="{160AA69F-E10E-4D86-BC33-7008FA65FE12}" type="presParOf" srcId="{331F2686-626E-4596-BF03-68038927A584}" destId="{3698AAC0-9AB1-4E63-9B76-5569CA410725}" srcOrd="3" destOrd="0" presId="urn:microsoft.com/office/officeart/2005/8/layout/vList2"/>
    <dgm:cxn modelId="{3FFFE57E-9C92-4DCE-BD54-1C8DAAB04885}" type="presParOf" srcId="{331F2686-626E-4596-BF03-68038927A584}" destId="{09C6F28E-8505-415F-A9D1-6F488169F038}" srcOrd="4" destOrd="0" presId="urn:microsoft.com/office/officeart/2005/8/layout/vList2"/>
    <dgm:cxn modelId="{6226BE14-B5DE-47D0-9A5D-143051FFA493}" type="presParOf" srcId="{331F2686-626E-4596-BF03-68038927A584}" destId="{99CF5064-7903-4892-B62F-B00393F0860F}" srcOrd="5" destOrd="0" presId="urn:microsoft.com/office/officeart/2005/8/layout/vList2"/>
    <dgm:cxn modelId="{9A1175DB-67E6-4388-B8A8-569C2CAC2140}" type="presParOf" srcId="{331F2686-626E-4596-BF03-68038927A584}" destId="{D9DF0FBC-44DE-41DA-ABAA-1000FC245FBD}"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D0CB38-49C7-46C6-B196-623951306E4F}">
      <dsp:nvSpPr>
        <dsp:cNvPr id="0" name=""/>
        <dsp:cNvSpPr/>
      </dsp:nvSpPr>
      <dsp:spPr>
        <a:xfrm>
          <a:off x="2" y="0"/>
          <a:ext cx="11784324" cy="588344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427AD1-1276-4C92-AD7E-1C42397ADB9B}">
      <dsp:nvSpPr>
        <dsp:cNvPr id="0" name=""/>
        <dsp:cNvSpPr/>
      </dsp:nvSpPr>
      <dsp:spPr>
        <a:xfrm>
          <a:off x="0" y="1789083"/>
          <a:ext cx="2314738" cy="2353376"/>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a:solidFill>
                <a:schemeClr val="bg1"/>
              </a:solidFill>
              <a:latin typeface="Arial" panose="020B0604020202020204" pitchFamily="34" charset="0"/>
              <a:cs typeface="Arial" panose="020B0604020202020204" pitchFamily="34" charset="0"/>
            </a:rPr>
            <a:t>Dec 1, 2024</a:t>
          </a:r>
          <a:br>
            <a:rPr lang="en-US" sz="2400" b="1" kern="1200">
              <a:solidFill>
                <a:schemeClr val="bg1"/>
              </a:solidFill>
              <a:latin typeface="Calibri Light" panose="020F0302020204030204"/>
            </a:rPr>
          </a:br>
          <a:r>
            <a:rPr lang="en-US" sz="2400" b="1" kern="1200">
              <a:solidFill>
                <a:schemeClr val="bg1"/>
              </a:solidFill>
              <a:latin typeface="Calibri Light" panose="020F0302020204030204"/>
            </a:rPr>
            <a:t>  </a:t>
          </a:r>
          <a:br>
            <a:rPr lang="en-US" sz="2400" b="1" kern="1200">
              <a:solidFill>
                <a:schemeClr val="bg1"/>
              </a:solidFill>
              <a:latin typeface="Calibri Light" panose="020F0302020204030204"/>
            </a:rPr>
          </a:br>
          <a:r>
            <a:rPr lang="en-US" sz="2400" b="1" kern="1200">
              <a:solidFill>
                <a:schemeClr val="bg1"/>
              </a:solidFill>
              <a:latin typeface="Calibri Light" panose="020F0302020204030204"/>
            </a:rPr>
            <a:t>0-3 Infant Food Package</a:t>
          </a:r>
        </a:p>
      </dsp:txBody>
      <dsp:txXfrm>
        <a:off x="112996" y="1902079"/>
        <a:ext cx="2088746" cy="2127384"/>
      </dsp:txXfrm>
    </dsp:sp>
    <dsp:sp modelId="{4F9B3028-2B04-4241-8B17-81FB04F84245}">
      <dsp:nvSpPr>
        <dsp:cNvPr id="0" name=""/>
        <dsp:cNvSpPr/>
      </dsp:nvSpPr>
      <dsp:spPr>
        <a:xfrm>
          <a:off x="2678566" y="1764585"/>
          <a:ext cx="3354772" cy="2353376"/>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bg1"/>
              </a:solidFill>
              <a:latin typeface="Arial" panose="020B0604020202020204" pitchFamily="34" charset="0"/>
              <a:cs typeface="Arial" panose="020B0604020202020204" pitchFamily="34" charset="0"/>
            </a:rPr>
            <a:t>April 1, 2025 </a:t>
          </a:r>
        </a:p>
        <a:p>
          <a:pPr marL="0" lvl="0" indent="0" algn="l" defTabSz="1066800" rtl="0">
            <a:lnSpc>
              <a:spcPct val="90000"/>
            </a:lnSpc>
            <a:spcBef>
              <a:spcPct val="0"/>
            </a:spcBef>
            <a:spcAft>
              <a:spcPct val="35000"/>
            </a:spcAft>
            <a:buNone/>
          </a:pPr>
          <a:br>
            <a:rPr lang="en-US" sz="2400" b="1" kern="1200">
              <a:solidFill>
                <a:schemeClr val="bg1"/>
              </a:solidFill>
              <a:latin typeface="Calibri Light" panose="020F0302020204030204"/>
            </a:rPr>
          </a:br>
          <a:r>
            <a:rPr lang="en-US" sz="2400" b="1" kern="1200">
              <a:solidFill>
                <a:schemeClr val="bg1"/>
              </a:solidFill>
              <a:latin typeface="Calibri Light" panose="020F0302020204030204"/>
            </a:rPr>
            <a:t>Begin </a:t>
          </a:r>
          <a:r>
            <a:rPr lang="en-US" sz="2400" b="1" u="sng" kern="1200">
              <a:solidFill>
                <a:schemeClr val="bg1"/>
              </a:solidFill>
              <a:latin typeface="Calibri Light" panose="020F0302020204030204"/>
            </a:rPr>
            <a:t>issuing</a:t>
          </a:r>
          <a:r>
            <a:rPr lang="en-US" sz="2400" b="1" kern="1200">
              <a:solidFill>
                <a:schemeClr val="bg1"/>
              </a:solidFill>
              <a:latin typeface="Calibri Light" panose="020F0302020204030204"/>
            </a:rPr>
            <a:t> new food packages for July 1, </a:t>
          </a:r>
          <a:r>
            <a:rPr lang="en-US" sz="2400" b="1" kern="1200">
              <a:solidFill>
                <a:schemeClr val="bg1"/>
              </a:solidFill>
              <a:latin typeface="Calibri Light" panose="020F0302020204030204"/>
              <a:ea typeface="+mn-ea"/>
              <a:cs typeface="+mn-cs"/>
            </a:rPr>
            <a:t>2025</a:t>
          </a:r>
        </a:p>
      </dsp:txBody>
      <dsp:txXfrm>
        <a:off x="2793448" y="1879467"/>
        <a:ext cx="3125008" cy="2123612"/>
      </dsp:txXfrm>
    </dsp:sp>
    <dsp:sp modelId="{DDE743EC-BE8A-44E2-AEBC-15D504545EB3}">
      <dsp:nvSpPr>
        <dsp:cNvPr id="0" name=""/>
        <dsp:cNvSpPr/>
      </dsp:nvSpPr>
      <dsp:spPr>
        <a:xfrm>
          <a:off x="6247621" y="1765032"/>
          <a:ext cx="2568915" cy="2353376"/>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150000"/>
            </a:lnSpc>
            <a:spcBef>
              <a:spcPct val="0"/>
            </a:spcBef>
            <a:spcAft>
              <a:spcPct val="35000"/>
            </a:spcAft>
            <a:buNone/>
          </a:pPr>
          <a:r>
            <a:rPr lang="en-US" sz="2400" b="1" kern="1200">
              <a:latin typeface="Arial" panose="020B0604020202020204" pitchFamily="34" charset="0"/>
              <a:ea typeface="Tahoma" panose="020B0604030504040204" pitchFamily="34" charset="0"/>
              <a:cs typeface="Arial" panose="020B0604020202020204" pitchFamily="34" charset="0"/>
            </a:rPr>
            <a:t>July 1, 2025</a:t>
          </a:r>
        </a:p>
        <a:p>
          <a:pPr marL="0" lvl="0" indent="0" algn="l" defTabSz="1066800" rtl="0">
            <a:lnSpc>
              <a:spcPct val="90000"/>
            </a:lnSpc>
            <a:spcBef>
              <a:spcPts val="600"/>
            </a:spcBef>
            <a:spcAft>
              <a:spcPct val="35000"/>
            </a:spcAft>
            <a:buNone/>
          </a:pPr>
          <a:r>
            <a:rPr lang="en-US" sz="2400" b="1" kern="1200">
              <a:latin typeface="+mj-lt"/>
              <a:ea typeface="Tahoma" panose="020B0604030504040204" pitchFamily="34" charset="0"/>
              <a:cs typeface="Tahoma" panose="020B0604030504040204" pitchFamily="34" charset="0"/>
            </a:rPr>
            <a:t>New Food Package is </a:t>
          </a:r>
          <a:r>
            <a:rPr lang="en-US" sz="2400" b="1" u="sng" kern="1200">
              <a:latin typeface="+mj-lt"/>
              <a:ea typeface="Tahoma" panose="020B0604030504040204" pitchFamily="34" charset="0"/>
              <a:cs typeface="Tahoma" panose="020B0604030504040204" pitchFamily="34" charset="0"/>
            </a:rPr>
            <a:t>active</a:t>
          </a:r>
          <a:r>
            <a:rPr lang="en-US" sz="2400" b="1" kern="1200">
              <a:latin typeface="+mj-lt"/>
              <a:ea typeface="Tahoma" panose="020B0604030504040204" pitchFamily="34" charset="0"/>
              <a:cs typeface="Tahoma" panose="020B0604030504040204" pitchFamily="34" charset="0"/>
            </a:rPr>
            <a:t> for participants</a:t>
          </a:r>
        </a:p>
      </dsp:txBody>
      <dsp:txXfrm>
        <a:off x="6362503" y="1879914"/>
        <a:ext cx="2339151" cy="2123612"/>
      </dsp:txXfrm>
    </dsp:sp>
    <dsp:sp modelId="{1DEEBCD3-DAFF-479B-99B4-959A73F385EC}">
      <dsp:nvSpPr>
        <dsp:cNvPr id="0" name=""/>
        <dsp:cNvSpPr/>
      </dsp:nvSpPr>
      <dsp:spPr>
        <a:xfrm>
          <a:off x="8967037" y="1841540"/>
          <a:ext cx="2272597" cy="2272561"/>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100000"/>
            </a:lnSpc>
            <a:spcBef>
              <a:spcPct val="0"/>
            </a:spcBef>
            <a:spcAft>
              <a:spcPct val="35000"/>
            </a:spcAft>
            <a:buNone/>
          </a:pPr>
          <a:r>
            <a:rPr lang="en-US" sz="2400" b="1" kern="1200">
              <a:latin typeface="Arial" panose="020B0604020202020204" pitchFamily="34" charset="0"/>
              <a:ea typeface="Tahoma" panose="020B0604030504040204" pitchFamily="34" charset="0"/>
              <a:cs typeface="Arial" panose="020B0604020202020204" pitchFamily="34" charset="0"/>
            </a:rPr>
            <a:t>July 1, 2025 </a:t>
          </a:r>
        </a:p>
        <a:p>
          <a:pPr marL="0" lvl="0" indent="0" algn="ctr" defTabSz="1066800" rtl="0">
            <a:lnSpc>
              <a:spcPct val="100000"/>
            </a:lnSpc>
            <a:spcBef>
              <a:spcPct val="0"/>
            </a:spcBef>
            <a:spcAft>
              <a:spcPct val="35000"/>
            </a:spcAft>
            <a:buNone/>
          </a:pPr>
          <a:r>
            <a:rPr lang="en-US" sz="2400" b="1" kern="1200">
              <a:latin typeface="+mj-lt"/>
              <a:ea typeface="Tahoma" panose="020B0604030504040204" pitchFamily="34" charset="0"/>
              <a:cs typeface="Tahoma" panose="020B0604030504040204" pitchFamily="34" charset="0"/>
            </a:rPr>
            <a:t>New Food List</a:t>
          </a:r>
        </a:p>
      </dsp:txBody>
      <dsp:txXfrm>
        <a:off x="9077974" y="1952477"/>
        <a:ext cx="2050723" cy="2050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3AAF2-4986-42FB-ABE8-FEDC0DEF2C67}">
      <dsp:nvSpPr>
        <dsp:cNvPr id="0" name=""/>
        <dsp:cNvSpPr/>
      </dsp:nvSpPr>
      <dsp:spPr>
        <a:xfrm>
          <a:off x="0" y="0"/>
          <a:ext cx="6492875" cy="1977300"/>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en-US" sz="3600" kern="1200">
              <a:solidFill>
                <a:schemeClr val="tx1"/>
              </a:solidFill>
            </a:rPr>
            <a:t>USDA made changes </a:t>
          </a:r>
          <a:r>
            <a:rPr lang="en-US" sz="3600" kern="1200">
              <a:solidFill>
                <a:schemeClr val="tx1"/>
              </a:solidFill>
              <a:latin typeface="Calibri Light" panose="020F0302020204030204"/>
            </a:rPr>
            <a:t>based on </a:t>
          </a:r>
          <a:r>
            <a:rPr lang="en-US" sz="3600" kern="1200">
              <a:solidFill>
                <a:schemeClr val="tx1"/>
              </a:solidFill>
            </a:rPr>
            <a:t>the 17,000 comments </a:t>
          </a:r>
          <a:r>
            <a:rPr lang="en-US" sz="3600" kern="1200">
              <a:solidFill>
                <a:schemeClr val="tx1"/>
              </a:solidFill>
              <a:latin typeface="Calibri Light" panose="020F0302020204030204"/>
            </a:rPr>
            <a:t>from the</a:t>
          </a:r>
          <a:r>
            <a:rPr lang="en-US" sz="3600" kern="1200">
              <a:solidFill>
                <a:schemeClr val="tx1"/>
              </a:solidFill>
            </a:rPr>
            <a:t> 2022 proposed rule</a:t>
          </a:r>
        </a:p>
      </dsp:txBody>
      <dsp:txXfrm>
        <a:off x="96524" y="96524"/>
        <a:ext cx="6299827" cy="1784252"/>
      </dsp:txXfrm>
    </dsp:sp>
    <dsp:sp modelId="{81721AF5-322A-4640-AD55-41043EAC1CE8}">
      <dsp:nvSpPr>
        <dsp:cNvPr id="0" name=""/>
        <dsp:cNvSpPr/>
      </dsp:nvSpPr>
      <dsp:spPr>
        <a:xfrm>
          <a:off x="0" y="2752150"/>
          <a:ext cx="6492875" cy="1977300"/>
        </a:xfrm>
        <a:prstGeom prst="roundRect">
          <a:avLst/>
        </a:prstGeom>
        <a:solidFill>
          <a:schemeClr val="bg1"/>
        </a:solidFill>
        <a:ln w="2540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a:solidFill>
                <a:schemeClr val="tx1"/>
              </a:solidFill>
            </a:rPr>
            <a:t>Over 40 food list and food package revisions were made</a:t>
          </a:r>
        </a:p>
      </dsp:txBody>
      <dsp:txXfrm>
        <a:off x="96524" y="2848674"/>
        <a:ext cx="6299827" cy="1784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264CA-6D28-439A-A7A0-FDD85E88E82D}">
      <dsp:nvSpPr>
        <dsp:cNvPr id="0" name=""/>
        <dsp:cNvSpPr/>
      </dsp:nvSpPr>
      <dsp:spPr>
        <a:xfrm>
          <a:off x="0" y="209670"/>
          <a:ext cx="10058399" cy="71954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Infant 0-3 months – Released December 2024</a:t>
          </a:r>
        </a:p>
      </dsp:txBody>
      <dsp:txXfrm>
        <a:off x="35125" y="244795"/>
        <a:ext cx="9988149" cy="649299"/>
      </dsp:txXfrm>
    </dsp:sp>
    <dsp:sp modelId="{4AEB55F0-BF49-4C0D-B829-44E56A2666E1}">
      <dsp:nvSpPr>
        <dsp:cNvPr id="0" name=""/>
        <dsp:cNvSpPr/>
      </dsp:nvSpPr>
      <dsp:spPr>
        <a:xfrm>
          <a:off x="0" y="983403"/>
          <a:ext cx="10058399" cy="719549"/>
        </a:xfrm>
        <a:prstGeom prst="roundRect">
          <a:avLst/>
        </a:prstGeom>
        <a:solidFill>
          <a:schemeClr val="accent2">
            <a:hueOff val="1080030"/>
            <a:satOff val="150"/>
            <a:lumOff val="13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Mostly Breastfeeding</a:t>
          </a:r>
          <a:endParaRPr lang="en-US" sz="3000" b="1" kern="1200"/>
        </a:p>
      </dsp:txBody>
      <dsp:txXfrm>
        <a:off x="35125" y="1018528"/>
        <a:ext cx="9988149" cy="649299"/>
      </dsp:txXfrm>
    </dsp:sp>
    <dsp:sp modelId="{3698AAC0-9AB1-4E63-9B76-5569CA410725}">
      <dsp:nvSpPr>
        <dsp:cNvPr id="0" name=""/>
        <dsp:cNvSpPr/>
      </dsp:nvSpPr>
      <dsp:spPr>
        <a:xfrm>
          <a:off x="0" y="1735170"/>
          <a:ext cx="10058399" cy="7917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i="0" kern="1200"/>
            <a:t>Mostly breastfeeding participants will get more food benefits</a:t>
          </a:r>
          <a:endParaRPr lang="en-US" sz="2300" kern="1200"/>
        </a:p>
        <a:p>
          <a:pPr marL="228600" lvl="1" indent="-228600" algn="l" defTabSz="1022350">
            <a:lnSpc>
              <a:spcPct val="90000"/>
            </a:lnSpc>
            <a:spcBef>
              <a:spcPct val="0"/>
            </a:spcBef>
            <a:spcAft>
              <a:spcPct val="20000"/>
            </a:spcAft>
            <a:buChar char="•"/>
          </a:pPr>
          <a:r>
            <a:rPr lang="en-US" sz="2300" i="0" kern="1200"/>
            <a:t>Participants Pregnant with two or more babies included in this category</a:t>
          </a:r>
          <a:r>
            <a:rPr lang="en-US" sz="2300" i="0" kern="1200">
              <a:solidFill>
                <a:srgbClr val="FF0000"/>
              </a:solidFill>
            </a:rPr>
            <a:t> </a:t>
          </a:r>
          <a:endParaRPr lang="en-US" sz="2300" b="1" i="0" kern="1200"/>
        </a:p>
      </dsp:txBody>
      <dsp:txXfrm>
        <a:off x="0" y="1735170"/>
        <a:ext cx="10058399" cy="791774"/>
      </dsp:txXfrm>
    </dsp:sp>
    <dsp:sp modelId="{09C6F28E-8505-415F-A9D1-6F488169F038}">
      <dsp:nvSpPr>
        <dsp:cNvPr id="0" name=""/>
        <dsp:cNvSpPr/>
      </dsp:nvSpPr>
      <dsp:spPr>
        <a:xfrm>
          <a:off x="0" y="2635095"/>
          <a:ext cx="10058399" cy="719549"/>
        </a:xfrm>
        <a:prstGeom prst="roundRect">
          <a:avLst/>
        </a:prstGeom>
        <a:solidFill>
          <a:schemeClr val="accent2">
            <a:hueOff val="2160060"/>
            <a:satOff val="301"/>
            <a:lumOff val="2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b="0" i="0" kern="1200"/>
            <a:t>Fully Breastfeeding</a:t>
          </a:r>
        </a:p>
      </dsp:txBody>
      <dsp:txXfrm>
        <a:off x="35125" y="2670220"/>
        <a:ext cx="9988149" cy="649299"/>
      </dsp:txXfrm>
    </dsp:sp>
    <dsp:sp modelId="{99CF5064-7903-4892-B62F-B00393F0860F}">
      <dsp:nvSpPr>
        <dsp:cNvPr id="0" name=""/>
        <dsp:cNvSpPr/>
      </dsp:nvSpPr>
      <dsp:spPr>
        <a:xfrm>
          <a:off x="0" y="3394010"/>
          <a:ext cx="10058399" cy="12109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9354" tIns="38100" rIns="213360" bIns="38100" numCol="1" spcCol="1270" anchor="t" anchorCtr="0">
          <a:noAutofit/>
        </a:bodyPr>
        <a:lstStyle/>
        <a:p>
          <a:pPr marL="228600" lvl="1" indent="-228600" algn="l" defTabSz="1022350">
            <a:lnSpc>
              <a:spcPct val="90000"/>
            </a:lnSpc>
            <a:spcBef>
              <a:spcPct val="0"/>
            </a:spcBef>
            <a:spcAft>
              <a:spcPct val="20000"/>
            </a:spcAft>
            <a:buFont typeface="Arial" panose="020B0604020202020204" pitchFamily="34" charset="0"/>
            <a:buChar char="•"/>
          </a:pPr>
          <a:r>
            <a:rPr lang="en-US" sz="2300" b="0" i="0" kern="1200">
              <a:effectLst/>
              <a:latin typeface="Calibri" panose="020F0502020204030204" pitchFamily="34" charset="0"/>
            </a:rPr>
            <a:t>Fully breastfeeding participant</a:t>
          </a:r>
          <a:endParaRPr lang="en-US" sz="2300" b="0" i="0" kern="1200"/>
        </a:p>
        <a:p>
          <a:pPr marL="228600" lvl="1" indent="-228600" algn="l" defTabSz="1022350">
            <a:lnSpc>
              <a:spcPct val="90000"/>
            </a:lnSpc>
            <a:spcBef>
              <a:spcPct val="0"/>
            </a:spcBef>
            <a:spcAft>
              <a:spcPct val="20000"/>
            </a:spcAft>
            <a:buFont typeface="Arial" panose="020B0604020202020204" pitchFamily="34" charset="0"/>
            <a:buChar char="•"/>
          </a:pPr>
          <a:r>
            <a:rPr lang="en-US" sz="2300" b="0" i="0" kern="1200">
              <a:effectLst/>
              <a:latin typeface="Calibri" panose="020F0502020204030204" pitchFamily="34" charset="0"/>
            </a:rPr>
            <a:t>Women Mostly breastfeeding multiple infants from the same pregnancy  </a:t>
          </a:r>
          <a:endParaRPr lang="en-US" sz="2300" b="0" i="0" kern="1200"/>
        </a:p>
        <a:p>
          <a:pPr marL="228600" lvl="1" indent="-228600" algn="l" defTabSz="1022350">
            <a:lnSpc>
              <a:spcPct val="90000"/>
            </a:lnSpc>
            <a:spcBef>
              <a:spcPct val="0"/>
            </a:spcBef>
            <a:spcAft>
              <a:spcPct val="20000"/>
            </a:spcAft>
            <a:buFont typeface="Arial" panose="020B0604020202020204" pitchFamily="34" charset="0"/>
            <a:buChar char="•"/>
          </a:pPr>
          <a:r>
            <a:rPr lang="en-US" sz="2300" b="0" i="0" kern="1200">
              <a:effectLst/>
              <a:latin typeface="Calibri" panose="020F0502020204030204" pitchFamily="34" charset="0"/>
            </a:rPr>
            <a:t>Pregnant women who are also fully or mostly breastfeeding singleton infants </a:t>
          </a:r>
          <a:endParaRPr lang="en-US" sz="2300" b="0" i="0" kern="1200"/>
        </a:p>
      </dsp:txBody>
      <dsp:txXfrm>
        <a:off x="0" y="3394010"/>
        <a:ext cx="10058399" cy="1210950"/>
      </dsp:txXfrm>
    </dsp:sp>
    <dsp:sp modelId="{D9DF0FBC-44DE-41DA-ABAA-1000FC245FBD}">
      <dsp:nvSpPr>
        <dsp:cNvPr id="0" name=""/>
        <dsp:cNvSpPr/>
      </dsp:nvSpPr>
      <dsp:spPr>
        <a:xfrm>
          <a:off x="0" y="4614651"/>
          <a:ext cx="10058399" cy="719549"/>
        </a:xfrm>
        <a:prstGeom prst="roundRect">
          <a:avLst/>
        </a:prstGeom>
        <a:solidFill>
          <a:schemeClr val="accent2">
            <a:hueOff val="3240090"/>
            <a:satOff val="451"/>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Pregnant – </a:t>
          </a:r>
          <a:r>
            <a:rPr lang="en-US" sz="3000" b="1" kern="1200"/>
            <a:t>New category</a:t>
          </a:r>
          <a:endParaRPr lang="en-US" sz="3000" b="0" i="0" kern="1200"/>
        </a:p>
      </dsp:txBody>
      <dsp:txXfrm>
        <a:off x="35125" y="4649776"/>
        <a:ext cx="9988149" cy="64929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35" tIns="48317" rIns="96635" bIns="48317" rtlCol="0"/>
          <a:lstStyle>
            <a:lvl1pPr algn="l">
              <a:defRPr sz="1200"/>
            </a:lvl1pPr>
          </a:lstStyle>
          <a:p>
            <a:endParaRPr lang="en-US"/>
          </a:p>
        </p:txBody>
      </p:sp>
      <p:sp>
        <p:nvSpPr>
          <p:cNvPr id="3" name="Date Placeholder 2"/>
          <p:cNvSpPr>
            <a:spLocks noGrp="1"/>
          </p:cNvSpPr>
          <p:nvPr>
            <p:ph type="dt" idx="1"/>
          </p:nvPr>
        </p:nvSpPr>
        <p:spPr>
          <a:xfrm>
            <a:off x="4143588" y="1"/>
            <a:ext cx="3169920" cy="481727"/>
          </a:xfrm>
          <a:prstGeom prst="rect">
            <a:avLst/>
          </a:prstGeom>
        </p:spPr>
        <p:txBody>
          <a:bodyPr vert="horz" lIns="96635" tIns="48317" rIns="96635" bIns="48317" rtlCol="0"/>
          <a:lstStyle>
            <a:lvl1pPr algn="r">
              <a:defRPr sz="1200"/>
            </a:lvl1pPr>
          </a:lstStyle>
          <a:p>
            <a:fld id="{A194D027-8C18-4114-A985-42C62650C3BE}" type="datetimeFigureOut">
              <a:rPr lang="en-US" smtClean="0"/>
              <a:t>2/13/2025</a:t>
            </a:fld>
            <a:endParaRPr lang="en-US"/>
          </a:p>
        </p:txBody>
      </p:sp>
      <p:sp>
        <p:nvSpPr>
          <p:cNvPr id="4" name="Slide Image Placeholder 3"/>
          <p:cNvSpPr>
            <a:spLocks noGrp="1" noRot="1" noChangeAspect="1"/>
          </p:cNvSpPr>
          <p:nvPr>
            <p:ph type="sldImg" idx="2"/>
          </p:nvPr>
        </p:nvSpPr>
        <p:spPr>
          <a:xfrm>
            <a:off x="777875" y="1200150"/>
            <a:ext cx="3717925" cy="2091589"/>
          </a:xfrm>
          <a:prstGeom prst="rect">
            <a:avLst/>
          </a:prstGeom>
          <a:noFill/>
          <a:ln w="12700">
            <a:solidFill>
              <a:prstClr val="black"/>
            </a:solidFill>
          </a:ln>
        </p:spPr>
        <p:txBody>
          <a:bodyPr vert="horz" lIns="96635" tIns="48317" rIns="96635" bIns="48317"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35" tIns="48317" rIns="96635"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35" tIns="48317" rIns="96635" bIns="48317"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4"/>
            <a:ext cx="3169920" cy="481726"/>
          </a:xfrm>
          <a:prstGeom prst="rect">
            <a:avLst/>
          </a:prstGeom>
        </p:spPr>
        <p:txBody>
          <a:bodyPr vert="horz" lIns="96635" tIns="48317" rIns="96635" bIns="48317" rtlCol="0" anchor="b"/>
          <a:lstStyle>
            <a:lvl1pPr algn="r">
              <a:defRPr sz="1200"/>
            </a:lvl1pPr>
          </a:lstStyle>
          <a:p>
            <a:fld id="{24E8EF00-6031-4D9E-B4F2-72D19DD86510}" type="slidenum">
              <a:rPr lang="en-US" smtClean="0"/>
              <a:t>‹#›</a:t>
            </a:fld>
            <a:endParaRPr lang="en-US"/>
          </a:p>
        </p:txBody>
      </p:sp>
    </p:spTree>
    <p:extLst>
      <p:ext uri="{BB962C8B-B14F-4D97-AF65-F5344CB8AC3E}">
        <p14:creationId xmlns:p14="http://schemas.microsoft.com/office/powerpoint/2010/main" val="85510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oregon.gov/oha/PH/HEALTHYPEOPLEFAMILIES/WIC/Documents/advice-eating-fish.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1</a:t>
            </a:fld>
            <a:endParaRPr lang="en-US"/>
          </a:p>
        </p:txBody>
      </p:sp>
    </p:spTree>
    <p:extLst>
      <p:ext uri="{BB962C8B-B14F-4D97-AF65-F5344CB8AC3E}">
        <p14:creationId xmlns:p14="http://schemas.microsoft.com/office/powerpoint/2010/main" val="24364562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r>
              <a:rPr lang="en-US"/>
              <a:t>Also added to the food list for this category is fresh herbs. (this does not affect the package structure)</a:t>
            </a:r>
          </a:p>
          <a:p>
            <a:endParaRPr lang="en-US"/>
          </a:p>
          <a:p>
            <a:r>
              <a:rPr kumimoji="0" lang="en-US" sz="2400" b="1" i="0" u="none" strike="noStrike" kern="1200" cap="none" spc="0" normalizeH="0" baseline="0" noProof="0">
                <a:ln>
                  <a:noFill/>
                </a:ln>
                <a:effectLst/>
                <a:uLnTx/>
                <a:uFillTx/>
                <a:ea typeface="+mn-ea"/>
                <a:cs typeface="+mn-cs"/>
              </a:rPr>
              <a:t>Changes to note</a:t>
            </a:r>
          </a:p>
          <a:p>
            <a:pPr marL="342900" indent="-342900">
              <a:buFont typeface="Arial" panose="020B0604020202020204" pitchFamily="34" charset="0"/>
              <a:buChar char="•"/>
            </a:pPr>
            <a:r>
              <a:rPr kumimoji="0" lang="en-US" sz="2200" b="0" i="0" u="none" strike="noStrike" kern="1200" cap="none" spc="0" normalizeH="0" baseline="0" noProof="0">
                <a:ln>
                  <a:noFill/>
                </a:ln>
                <a:effectLst/>
                <a:uLnTx/>
                <a:uFillTx/>
                <a:ea typeface="+mn-ea"/>
                <a:cs typeface="+mn-cs"/>
              </a:rPr>
              <a:t>The standard food package does </a:t>
            </a:r>
            <a:r>
              <a:rPr kumimoji="0" lang="en-US" sz="2200" b="1" i="0" u="none" strike="noStrike" kern="1200" cap="none" spc="0" normalizeH="0" baseline="0" noProof="0">
                <a:ln>
                  <a:noFill/>
                </a:ln>
                <a:solidFill>
                  <a:srgbClr val="C00000"/>
                </a:solidFill>
                <a:effectLst/>
                <a:uLnTx/>
                <a:uFillTx/>
                <a:ea typeface="+mn-ea"/>
                <a:cs typeface="+mn-cs"/>
              </a:rPr>
              <a:t>not</a:t>
            </a:r>
            <a:r>
              <a:rPr kumimoji="0" lang="en-US" sz="2200" b="0" i="0" u="none" strike="noStrike" kern="1200" cap="none" spc="0" normalizeH="0" baseline="0" noProof="0">
                <a:ln>
                  <a:noFill/>
                </a:ln>
                <a:effectLst/>
                <a:uLnTx/>
                <a:uFillTx/>
                <a:ea typeface="+mn-ea"/>
                <a:cs typeface="+mn-cs"/>
              </a:rPr>
              <a:t> include juice </a:t>
            </a:r>
          </a:p>
          <a:p>
            <a:pPr marL="285750" indent="-285750">
              <a:buFont typeface="Arial" panose="020B0604020202020204" pitchFamily="34" charset="0"/>
              <a:buChar char="•"/>
            </a:pPr>
            <a:r>
              <a:rPr kumimoji="0" lang="en-US" sz="2200" b="0" i="0" u="none" strike="noStrike" kern="1200" cap="none" spc="0" normalizeH="0" baseline="0" noProof="0">
                <a:ln>
                  <a:noFill/>
                </a:ln>
                <a:effectLst/>
                <a:uLnTx/>
                <a:uFillTx/>
                <a:ea typeface="+mn-ea"/>
                <a:cs typeface="+mn-cs"/>
              </a:rPr>
              <a:t>Participants may only get juice by swapping  $3 FVB</a:t>
            </a:r>
          </a:p>
          <a:p>
            <a:pPr marL="742950" lvl="1" indent="-285750">
              <a:buFont typeface="Arial" panose="020B0604020202020204" pitchFamily="34" charset="0"/>
              <a:buChar char="•"/>
            </a:pPr>
            <a:r>
              <a:rPr lang="en-US" sz="2200" b="1"/>
              <a:t>Maximum 1 Juice</a:t>
            </a:r>
            <a:endParaRPr kumimoji="0" lang="en-US" sz="2200" b="1" i="0" u="none" strike="noStrike" kern="1200" cap="none" spc="0" normalizeH="0" baseline="0" noProof="0">
              <a:ln>
                <a:noFill/>
              </a:ln>
              <a:effectLst/>
              <a:uLnTx/>
              <a:uFillTx/>
              <a:ea typeface="+mn-ea"/>
              <a:cs typeface="+mn-cs"/>
            </a:endParaRPr>
          </a:p>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10</a:t>
            </a:fld>
            <a:endParaRPr lang="en-US"/>
          </a:p>
        </p:txBody>
      </p:sp>
    </p:spTree>
    <p:extLst>
      <p:ext uri="{BB962C8B-B14F-4D97-AF65-F5344CB8AC3E}">
        <p14:creationId xmlns:p14="http://schemas.microsoft.com/office/powerpoint/2010/main" val="1806375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r>
              <a:rPr lang="en-US"/>
              <a:t>What’s changed: </a:t>
            </a:r>
          </a:p>
          <a:p>
            <a:pPr marL="628650" lvl="1" indent="-171450">
              <a:buFont typeface="Arial" panose="020B0604020202020204" pitchFamily="34" charset="0"/>
              <a:buChar char="•"/>
            </a:pPr>
            <a:r>
              <a:rPr lang="en-US"/>
              <a:t>All amounts are reduced.</a:t>
            </a:r>
          </a:p>
          <a:p>
            <a:pPr marL="628650" lvl="1" indent="-171450">
              <a:buFont typeface="Arial" panose="020B0604020202020204" pitchFamily="34" charset="0"/>
              <a:buChar char="•"/>
            </a:pPr>
            <a:r>
              <a:rPr lang="en-US"/>
              <a:t>All infants, 7-12 months receive the same amount of FVB Max ($22 total)</a:t>
            </a:r>
          </a:p>
          <a:p>
            <a:pPr marL="628650" lvl="1" indent="-171450">
              <a:buFont typeface="Arial" panose="020B0604020202020204" pitchFamily="34" charset="0"/>
              <a:buChar char="•"/>
            </a:pPr>
            <a:r>
              <a:rPr lang="en-US"/>
              <a:t>FVB may now be issued at 7 months instead of 9</a:t>
            </a:r>
          </a:p>
          <a:p>
            <a:pPr marL="457200" lvl="1" indent="0">
              <a:buFont typeface="Arial" panose="020B0604020202020204" pitchFamily="34" charset="0"/>
              <a:buNone/>
            </a:pPr>
            <a:endParaRPr lang="en-US"/>
          </a:p>
          <a:p>
            <a:pPr marL="0" lvl="0" indent="0">
              <a:buFont typeface="Arial" panose="020B0604020202020204" pitchFamily="34" charset="0"/>
              <a:buNone/>
            </a:pPr>
            <a:r>
              <a:rPr lang="en-US"/>
              <a:t>Tailoring or swaps (done by staff)</a:t>
            </a:r>
          </a:p>
          <a:p>
            <a:pPr marL="628650" lvl="1" indent="-171450">
              <a:buFont typeface="Arial" panose="020B0604020202020204" pitchFamily="34" charset="0"/>
              <a:buChar char="•"/>
            </a:pPr>
            <a:r>
              <a:rPr lang="en-US"/>
              <a:t>64 ounces of jarred fruit and veggies can be swapped for $11 FVB</a:t>
            </a:r>
            <a:br>
              <a:rPr lang="en-US"/>
            </a:br>
            <a:r>
              <a:rPr lang="en-US"/>
              <a:t>This is half of the jarred fruits ad vegetables, or 16 jars.</a:t>
            </a:r>
          </a:p>
          <a:p>
            <a:pPr marL="628650" lvl="1" indent="-171450">
              <a:buFont typeface="Arial" panose="020B0604020202020204" pitchFamily="34" charset="0"/>
              <a:buChar char="•"/>
            </a:pPr>
            <a:r>
              <a:rPr lang="en-US"/>
              <a:t>This can happen twice leaving $0 jarred food and $22 FVB</a:t>
            </a:r>
            <a:br>
              <a:rPr lang="en-US"/>
            </a:br>
            <a:r>
              <a:rPr lang="en-US"/>
              <a:t>This is ALL of the jarred infant food or 32 jars.</a:t>
            </a:r>
          </a:p>
          <a:p>
            <a:pPr marL="457200" lvl="1" indent="0">
              <a:buFont typeface="Arial" panose="020B0604020202020204" pitchFamily="34" charset="0"/>
              <a:buNone/>
            </a:pPr>
            <a:endParaRPr lang="en-US"/>
          </a:p>
          <a:p>
            <a:pPr marL="0" lvl="0" indent="0">
              <a:buFont typeface="Arial" panose="020B0604020202020204" pitchFamily="34" charset="0"/>
              <a:buNone/>
            </a:pPr>
            <a:r>
              <a:rPr lang="en-US"/>
              <a:t>Important note:. For an infant to receive FVB, the caregiver must receive education on safe food preparation, storage techniques, and progression of feeding (textures). This is done by the certifier and documented in nutrition education drop down. (like you are already doing).</a:t>
            </a:r>
          </a:p>
          <a:p>
            <a:pPr marL="0" lvl="0" indent="0">
              <a:buFont typeface="Arial" panose="020B0604020202020204" pitchFamily="34" charset="0"/>
              <a:buNone/>
            </a:pPr>
            <a:endParaRPr lang="en-US"/>
          </a:p>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11</a:t>
            </a:fld>
            <a:endParaRPr lang="en-US"/>
          </a:p>
        </p:txBody>
      </p:sp>
    </p:spTree>
    <p:extLst>
      <p:ext uri="{BB962C8B-B14F-4D97-AF65-F5344CB8AC3E}">
        <p14:creationId xmlns:p14="http://schemas.microsoft.com/office/powerpoint/2010/main" val="1199040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12</a:t>
            </a:fld>
            <a:endParaRPr lang="en-US"/>
          </a:p>
        </p:txBody>
      </p:sp>
    </p:spTree>
    <p:extLst>
      <p:ext uri="{BB962C8B-B14F-4D97-AF65-F5344CB8AC3E}">
        <p14:creationId xmlns:p14="http://schemas.microsoft.com/office/powerpoint/2010/main" val="4017750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a:t>Changes to  Whole Grains are small, but notable. </a:t>
            </a:r>
          </a:p>
          <a:p>
            <a:pPr marL="171450" indent="-171450">
              <a:buFont typeface="Arial" panose="020B0604020202020204" pitchFamily="34" charset="0"/>
              <a:buChar char="•"/>
            </a:pPr>
            <a:r>
              <a:rPr lang="en-US"/>
              <a:t>Children are receiving a smaller amount of Whole Grain. </a:t>
            </a:r>
          </a:p>
          <a:p>
            <a:pPr marL="171450" indent="-171450">
              <a:buFont typeface="Arial" panose="020B0604020202020204" pitchFamily="34" charset="0"/>
              <a:buChar char="•"/>
            </a:pPr>
            <a:r>
              <a:rPr lang="en-US"/>
              <a:t>Every other category has increased amounts. </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13</a:t>
            </a:fld>
            <a:endParaRPr lang="en-US"/>
          </a:p>
        </p:txBody>
      </p:sp>
    </p:spTree>
    <p:extLst>
      <p:ext uri="{BB962C8B-B14F-4D97-AF65-F5344CB8AC3E}">
        <p14:creationId xmlns:p14="http://schemas.microsoft.com/office/powerpoint/2010/main" val="2130918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pPr algn="l"/>
            <a:endParaRPr lang="en-US" sz="1800">
              <a:latin typeface="DINPro"/>
            </a:endParaRPr>
          </a:p>
          <a:p>
            <a:pPr algn="l"/>
            <a:r>
              <a:rPr lang="en-US" sz="1800">
                <a:latin typeface="DINPro"/>
              </a:rPr>
              <a:t>Most categories received a reduction in the amount of milk allowed. </a:t>
            </a:r>
          </a:p>
          <a:p>
            <a:pPr algn="l"/>
            <a:r>
              <a:rPr lang="en-US" sz="1800">
                <a:latin typeface="DINPro"/>
              </a:rPr>
              <a:t>This helps our packages align with the Dietary Guidelines for Americans (DGA) related to daily nutrient needs without exceeding DGA recommendations.</a:t>
            </a:r>
          </a:p>
          <a:p>
            <a:pPr algn="l"/>
            <a:endParaRPr lang="en-US" sz="1800">
              <a:latin typeface="DINPro"/>
            </a:endParaRPr>
          </a:p>
          <a:p>
            <a:pPr algn="l"/>
            <a:r>
              <a:rPr lang="en-US" sz="1800" b="1">
                <a:latin typeface="DINPro"/>
              </a:rPr>
              <a:t>NEW</a:t>
            </a:r>
            <a:r>
              <a:rPr lang="en-US" sz="1800">
                <a:latin typeface="DINPro"/>
              </a:rPr>
              <a:t>: the addition of plant beverages in Soy and Plant Beverages category in TWIST.  These can be substituted 1:1 for Milk. </a:t>
            </a:r>
          </a:p>
          <a:p>
            <a:pPr algn="l"/>
            <a:endParaRPr lang="en-US" sz="1800">
              <a:latin typeface="DINPro"/>
            </a:endParaRPr>
          </a:p>
          <a:p>
            <a:pPr algn="l"/>
            <a:r>
              <a:rPr lang="en-US" sz="1800">
                <a:latin typeface="DINPro"/>
              </a:rPr>
              <a:t>These Swap 1qt for 1 qt</a:t>
            </a:r>
          </a:p>
          <a:p>
            <a:pPr marL="342900" marR="0" lvl="0" indent="-342900">
              <a:lnSpc>
                <a:spcPct val="115000"/>
              </a:lnSpc>
              <a:spcBef>
                <a:spcPts val="600"/>
              </a:spcBef>
              <a:spcAft>
                <a:spcPts val="800"/>
              </a:spcAft>
              <a:buFont typeface="Symbol" panose="05050102010706020507" pitchFamily="18" charset="2"/>
              <a:buChar char=""/>
            </a:pPr>
            <a:r>
              <a:rPr lang="en-US" sz="1800">
                <a:effectLst/>
                <a:latin typeface="Tahoma" panose="020B0604030504040204" pitchFamily="34" charset="0"/>
                <a:ea typeface="Tahoma" panose="020B0604030504040204" pitchFamily="34" charset="0"/>
                <a:cs typeface="Times New Roman" panose="02020603050405020304" pitchFamily="18" charset="0"/>
              </a:rPr>
              <a:t>Lactose-free milk</a:t>
            </a:r>
          </a:p>
          <a:p>
            <a:pPr marL="342900" marR="0" lvl="0" indent="-342900">
              <a:lnSpc>
                <a:spcPct val="115000"/>
              </a:lnSpc>
              <a:spcBef>
                <a:spcPts val="600"/>
              </a:spcBef>
              <a:spcAft>
                <a:spcPts val="800"/>
              </a:spcAft>
              <a:buFont typeface="Symbol" panose="05050102010706020507" pitchFamily="18" charset="2"/>
              <a:buChar char=""/>
            </a:pPr>
            <a:r>
              <a:rPr lang="en-US" sz="1800">
                <a:effectLst/>
                <a:latin typeface="Tahoma" panose="020B0604030504040204" pitchFamily="34" charset="0"/>
                <a:ea typeface="Tahoma" panose="020B0604030504040204" pitchFamily="34" charset="0"/>
                <a:cs typeface="Times New Roman" panose="02020603050405020304" pitchFamily="18" charset="0"/>
              </a:rPr>
              <a:t>Goat milk</a:t>
            </a:r>
          </a:p>
          <a:p>
            <a:pPr marL="342900" marR="0" lvl="0" indent="-342900">
              <a:lnSpc>
                <a:spcPct val="115000"/>
              </a:lnSpc>
              <a:spcBef>
                <a:spcPts val="600"/>
              </a:spcBef>
              <a:spcAft>
                <a:spcPts val="800"/>
              </a:spcAft>
              <a:buFont typeface="Symbol" panose="05050102010706020507" pitchFamily="18" charset="2"/>
              <a:buChar char=""/>
            </a:pPr>
            <a:r>
              <a:rPr lang="en-US" sz="1800">
                <a:effectLst/>
                <a:latin typeface="Tahoma" panose="020B0604030504040204" pitchFamily="34" charset="0"/>
                <a:ea typeface="Tahoma" panose="020B0604030504040204" pitchFamily="34" charset="0"/>
                <a:cs typeface="Times New Roman" panose="02020603050405020304" pitchFamily="18" charset="0"/>
              </a:rPr>
              <a:t>Soy and Plant Beverages</a:t>
            </a:r>
          </a:p>
          <a:p>
            <a:pPr marL="0" marR="0" lvl="0" indent="0">
              <a:lnSpc>
                <a:spcPct val="115000"/>
              </a:lnSpc>
              <a:spcBef>
                <a:spcPts val="600"/>
              </a:spcBef>
              <a:spcAft>
                <a:spcPts val="800"/>
              </a:spcAft>
              <a:buFont typeface="Symbol" panose="05050102010706020507" pitchFamily="18" charset="2"/>
              <a:buNone/>
            </a:pPr>
            <a:endParaRPr lang="en-US" sz="1800">
              <a:effectLst/>
              <a:latin typeface="Tahoma" panose="020B0604030504040204" pitchFamily="34" charset="0"/>
              <a:ea typeface="Tahoma" panose="020B0604030504040204" pitchFamily="34" charset="0"/>
              <a:cs typeface="Times New Roman" panose="02020603050405020304" pitchFamily="18" charset="0"/>
            </a:endParaRPr>
          </a:p>
          <a:p>
            <a:pPr marL="0" marR="0" lvl="0" indent="0">
              <a:lnSpc>
                <a:spcPct val="115000"/>
              </a:lnSpc>
              <a:spcBef>
                <a:spcPts val="600"/>
              </a:spcBef>
              <a:spcAft>
                <a:spcPts val="800"/>
              </a:spcAft>
              <a:buFont typeface="Symbol" panose="05050102010706020507" pitchFamily="18" charset="2"/>
              <a:buNone/>
            </a:pPr>
            <a:r>
              <a:rPr lang="en-US" sz="1800">
                <a:effectLst/>
                <a:latin typeface="Tahoma" panose="020B0604030504040204" pitchFamily="34" charset="0"/>
                <a:ea typeface="Tahoma" panose="020B0604030504040204" pitchFamily="34" charset="0"/>
                <a:cs typeface="Times New Roman" panose="02020603050405020304" pitchFamily="18" charset="0"/>
              </a:rPr>
              <a:t>These swap in the following way</a:t>
            </a:r>
          </a:p>
          <a:p>
            <a:pPr marL="285750" marR="0" lvl="0" indent="-285750">
              <a:lnSpc>
                <a:spcPct val="115000"/>
              </a:lnSpc>
              <a:spcBef>
                <a:spcPts val="600"/>
              </a:spcBef>
              <a:spcAft>
                <a:spcPts val="800"/>
              </a:spcAft>
              <a:buFont typeface="Arial" panose="020B0604020202020204" pitchFamily="34" charset="0"/>
              <a:buChar char="•"/>
            </a:pPr>
            <a:r>
              <a:rPr lang="en-US" sz="1800">
                <a:effectLst/>
                <a:latin typeface="Tahoma" panose="020B0604030504040204" pitchFamily="34" charset="0"/>
                <a:ea typeface="Tahoma" panose="020B0604030504040204" pitchFamily="34" charset="0"/>
                <a:cs typeface="Times New Roman" panose="02020603050405020304" pitchFamily="18" charset="0"/>
              </a:rPr>
              <a:t>Tofu swaps 1 qt Milk = 1 </a:t>
            </a:r>
            <a:r>
              <a:rPr lang="en-US" sz="1800" err="1">
                <a:effectLst/>
                <a:latin typeface="Tahoma" panose="020B0604030504040204" pitchFamily="34" charset="0"/>
                <a:ea typeface="Tahoma" panose="020B0604030504040204" pitchFamily="34" charset="0"/>
                <a:cs typeface="Times New Roman" panose="02020603050405020304" pitchFamily="18" charset="0"/>
              </a:rPr>
              <a:t>lb</a:t>
            </a:r>
            <a:r>
              <a:rPr lang="en-US" sz="1800">
                <a:effectLst/>
                <a:latin typeface="Tahoma" panose="020B0604030504040204" pitchFamily="34" charset="0"/>
                <a:ea typeface="Tahoma" panose="020B0604030504040204" pitchFamily="34" charset="0"/>
                <a:cs typeface="Times New Roman" panose="02020603050405020304" pitchFamily="18" charset="0"/>
              </a:rPr>
              <a:t> tofu up to the maximum for Milk</a:t>
            </a:r>
          </a:p>
          <a:p>
            <a:pPr marL="285750" indent="-285750">
              <a:buFont typeface="Arial" panose="020B0604020202020204" pitchFamily="34" charset="0"/>
              <a:buChar char="•"/>
            </a:pPr>
            <a:r>
              <a:rPr lang="en-US" sz="1800">
                <a:effectLst/>
                <a:latin typeface="Tahoma" panose="020B0604030504040204" pitchFamily="34" charset="0"/>
                <a:ea typeface="Tahoma" panose="020B0604030504040204" pitchFamily="34" charset="0"/>
                <a:cs typeface="Times New Roman" panose="02020603050405020304" pitchFamily="18" charset="0"/>
              </a:rPr>
              <a:t>Yogurt: swaps 1 qt Milk = 1 ctr yogurt up to the 2 qt maximum for Yogurt</a:t>
            </a:r>
          </a:p>
          <a:p>
            <a:pPr marL="285750" indent="-285750">
              <a:buFont typeface="Arial" panose="020B0604020202020204" pitchFamily="34" charset="0"/>
              <a:buChar char="•"/>
            </a:pPr>
            <a:endParaRPr lang="en-US" sz="1800">
              <a:effectLst/>
              <a:latin typeface="Tahoma" panose="020B0604030504040204" pitchFamily="34"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Tahoma" panose="020B0604030504040204" pitchFamily="34" charset="0"/>
                <a:ea typeface="Tahoma" panose="020B0604030504040204" pitchFamily="34" charset="0"/>
                <a:cs typeface="Times New Roman" panose="02020603050405020304" pitchFamily="18" charset="0"/>
              </a:rPr>
              <a:t>There are no changes to Evaporated or dry milk Swap values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effectLst/>
              <a:latin typeface="Tahoma" panose="020B0604030504040204" pitchFamily="34"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Tahoma" panose="020B0604030504040204" pitchFamily="34" charset="0"/>
                <a:ea typeface="Tahoma" panose="020B0604030504040204" pitchFamily="34" charset="0"/>
                <a:cs typeface="Times New Roman" panose="02020603050405020304" pitchFamily="18" charset="0"/>
              </a:rPr>
              <a:t>Here are the changes to other dairy foods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effectLst/>
              <a:latin typeface="Tahoma" panose="020B0604030504040204" pitchFamily="34"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effectLst/>
                <a:latin typeface="Tahoma" panose="020B0604030504040204" pitchFamily="34" charset="0"/>
                <a:ea typeface="Tahoma" panose="020B0604030504040204" pitchFamily="34" charset="0"/>
                <a:cs typeface="Times New Roman" panose="02020603050405020304" pitchFamily="18" charset="0"/>
              </a:rPr>
              <a:t>Yogurt: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Tahoma" panose="020B0604030504040204" pitchFamily="34" charset="0"/>
                <a:ea typeface="Tahoma" panose="020B0604030504040204" pitchFamily="34" charset="0"/>
                <a:cs typeface="Times New Roman" panose="02020603050405020304" pitchFamily="18" charset="0"/>
              </a:rPr>
              <a:t>The standard food package for Children 13-23 months is Whole Milk Yogurt. Caregivers may request a swap for low fat yogurt.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effectLst/>
              <a:latin typeface="Tahoma" panose="020B0604030504040204" pitchFamily="34" charset="0"/>
              <a:ea typeface="Tahoma" panose="020B060403050404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a:effectLst/>
                <a:latin typeface="Tahoma" panose="020B0604030504040204" pitchFamily="34" charset="0"/>
                <a:ea typeface="Tahoma" panose="020B0604030504040204" pitchFamily="34" charset="0"/>
                <a:cs typeface="Times New Roman" panose="02020603050405020304" pitchFamily="18" charset="0"/>
              </a:rPr>
              <a:t>Cheese: </a:t>
            </a:r>
            <a:br>
              <a:rPr lang="en-US" sz="1800">
                <a:effectLst/>
                <a:latin typeface="Tahoma" panose="020B0604030504040204" pitchFamily="34" charset="0"/>
                <a:ea typeface="Tahoma" panose="020B0604030504040204" pitchFamily="34" charset="0"/>
                <a:cs typeface="Times New Roman" panose="02020603050405020304" pitchFamily="18" charset="0"/>
              </a:rPr>
            </a:br>
            <a:r>
              <a:rPr lang="en-US" sz="1800">
                <a:effectLst/>
                <a:latin typeface="Tahoma" panose="020B0604030504040204" pitchFamily="34" charset="0"/>
                <a:ea typeface="Tahoma" panose="020B0604030504040204" pitchFamily="34" charset="0"/>
                <a:cs typeface="Times New Roman" panose="02020603050405020304" pitchFamily="18" charset="0"/>
              </a:rPr>
              <a:t>Only changes to the Cheese category is that the Fully Breastfeeding Multiples maximum is 2 cheese for both Odd and Even months.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a:effectLst/>
                <a:latin typeface="Tahoma" panose="020B0604030504040204" pitchFamily="34" charset="0"/>
                <a:ea typeface="Tahoma" panose="020B0604030504040204" pitchFamily="34" charset="0"/>
                <a:cs typeface="Times New Roman" panose="02020603050405020304" pitchFamily="18" charset="0"/>
              </a:rPr>
              <a:t>Cheese can be swapped for more milk (1 </a:t>
            </a:r>
            <a:r>
              <a:rPr lang="en-US" sz="1800" err="1">
                <a:effectLst/>
                <a:latin typeface="Tahoma" panose="020B0604030504040204" pitchFamily="34" charset="0"/>
                <a:ea typeface="Tahoma" panose="020B0604030504040204" pitchFamily="34" charset="0"/>
                <a:cs typeface="Times New Roman" panose="02020603050405020304" pitchFamily="18" charset="0"/>
              </a:rPr>
              <a:t>lb</a:t>
            </a:r>
            <a:r>
              <a:rPr lang="en-US" sz="1800">
                <a:effectLst/>
                <a:latin typeface="Tahoma" panose="020B0604030504040204" pitchFamily="34" charset="0"/>
                <a:ea typeface="Tahoma" panose="020B0604030504040204" pitchFamily="34" charset="0"/>
                <a:cs typeface="Times New Roman" panose="02020603050405020304" pitchFamily="18" charset="0"/>
              </a:rPr>
              <a:t> cheese = 3 </a:t>
            </a:r>
            <a:r>
              <a:rPr lang="en-US" sz="1800" err="1">
                <a:effectLst/>
                <a:latin typeface="Tahoma" panose="020B0604030504040204" pitchFamily="34" charset="0"/>
                <a:ea typeface="Tahoma" panose="020B0604030504040204" pitchFamily="34" charset="0"/>
                <a:cs typeface="Times New Roman" panose="02020603050405020304" pitchFamily="18" charset="0"/>
              </a:rPr>
              <a:t>qts</a:t>
            </a:r>
            <a:r>
              <a:rPr lang="en-US" sz="1800">
                <a:effectLst/>
                <a:latin typeface="Tahoma" panose="020B0604030504040204" pitchFamily="34" charset="0"/>
                <a:ea typeface="Tahoma" panose="020B0604030504040204" pitchFamily="34" charset="0"/>
                <a:cs typeface="Times New Roman" panose="02020603050405020304" pitchFamily="18" charset="0"/>
              </a:rPr>
              <a:t> milk).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a:latin typeface="DINPro"/>
            </a:endParaRPr>
          </a:p>
        </p:txBody>
      </p:sp>
      <p:sp>
        <p:nvSpPr>
          <p:cNvPr id="4" name="Slide Number Placeholder 3"/>
          <p:cNvSpPr>
            <a:spLocks noGrp="1"/>
          </p:cNvSpPr>
          <p:nvPr>
            <p:ph type="sldNum" sz="quarter" idx="5"/>
          </p:nvPr>
        </p:nvSpPr>
        <p:spPr/>
        <p:txBody>
          <a:bodyPr/>
          <a:lstStyle/>
          <a:p>
            <a:fld id="{24E8EF00-6031-4D9E-B4F2-72D19DD86510}" type="slidenum">
              <a:rPr lang="en-US" smtClean="0"/>
              <a:t>14</a:t>
            </a:fld>
            <a:endParaRPr lang="en-US"/>
          </a:p>
        </p:txBody>
      </p:sp>
    </p:spTree>
    <p:extLst>
      <p:ext uri="{BB962C8B-B14F-4D97-AF65-F5344CB8AC3E}">
        <p14:creationId xmlns:p14="http://schemas.microsoft.com/office/powerpoint/2010/main" val="1178197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pPr marL="0" marR="0">
              <a:lnSpc>
                <a:spcPct val="115000"/>
              </a:lnSpc>
              <a:spcBef>
                <a:spcPts val="0"/>
              </a:spcBef>
              <a:spcAft>
                <a:spcPts val="1440"/>
              </a:spcAft>
            </a:pPr>
            <a:r>
              <a:rPr lang="en-US" sz="1800" kern="1200">
                <a:solidFill>
                  <a:srgbClr val="000000"/>
                </a:solidFill>
                <a:effectLst/>
                <a:latin typeface="Tahoma" panose="020B0604030504040204" pitchFamily="34" charset="0"/>
                <a:ea typeface="Calibri" panose="020F0502020204030204" pitchFamily="34" charset="0"/>
                <a:cs typeface="Tahoma" panose="020B0604030504040204" pitchFamily="34" charset="0"/>
              </a:rPr>
              <a:t>Canned fish is added for:</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342900" marR="228600" lvl="0" indent="-342900">
              <a:lnSpc>
                <a:spcPct val="115000"/>
              </a:lnSpc>
              <a:spcBef>
                <a:spcPts val="0"/>
              </a:spcBef>
              <a:spcAft>
                <a:spcPts val="0"/>
              </a:spcAft>
              <a:buFont typeface="Courier New" panose="02070309020205020404" pitchFamily="49" charset="0"/>
              <a:buChar char="o"/>
            </a:pPr>
            <a:r>
              <a:rPr lang="en-US" sz="1800" kern="1200">
                <a:solidFill>
                  <a:srgbClr val="000000"/>
                </a:solidFill>
                <a:effectLst/>
                <a:latin typeface="Tahoma" panose="020B0604030504040204" pitchFamily="34" charset="0"/>
                <a:ea typeface="Calibri" panose="020F0502020204030204" pitchFamily="34" charset="0"/>
                <a:cs typeface="Tahoma" panose="020B0604030504040204" pitchFamily="34" charset="0"/>
              </a:rPr>
              <a:t>Pregnant</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342900" marR="228600" lvl="0" indent="-342900">
              <a:lnSpc>
                <a:spcPct val="115000"/>
              </a:lnSpc>
              <a:spcBef>
                <a:spcPts val="0"/>
              </a:spcBef>
              <a:spcAft>
                <a:spcPts val="0"/>
              </a:spcAft>
              <a:buFont typeface="Courier New" panose="02070309020205020404" pitchFamily="49" charset="0"/>
              <a:buChar char="o"/>
            </a:pPr>
            <a:r>
              <a:rPr lang="en-US" sz="1800" kern="1200">
                <a:solidFill>
                  <a:srgbClr val="000000"/>
                </a:solidFill>
                <a:effectLst/>
                <a:latin typeface="Tahoma" panose="020B0604030504040204" pitchFamily="34" charset="0"/>
                <a:ea typeface="Calibri" panose="020F0502020204030204" pitchFamily="34" charset="0"/>
                <a:cs typeface="Tahoma" panose="020B0604030504040204" pitchFamily="34" charset="0"/>
              </a:rPr>
              <a:t>Partially (Mostly) Breastfeeding</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342900" marR="228600" lvl="0" indent="-342900">
              <a:lnSpc>
                <a:spcPct val="115000"/>
              </a:lnSpc>
              <a:spcBef>
                <a:spcPts val="0"/>
              </a:spcBef>
              <a:spcAft>
                <a:spcPts val="0"/>
              </a:spcAft>
              <a:buFont typeface="Courier New" panose="02070309020205020404" pitchFamily="49" charset="0"/>
              <a:buChar char="o"/>
            </a:pPr>
            <a:r>
              <a:rPr lang="en-US" sz="1800" kern="1200">
                <a:solidFill>
                  <a:srgbClr val="000000"/>
                </a:solidFill>
                <a:effectLst/>
                <a:latin typeface="Tahoma" panose="020B0604030504040204" pitchFamily="34" charset="0"/>
                <a:ea typeface="Calibri" panose="020F0502020204030204" pitchFamily="34" charset="0"/>
                <a:cs typeface="Tahoma" panose="020B0604030504040204" pitchFamily="34" charset="0"/>
              </a:rPr>
              <a:t>Postpartum </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342900" marR="228600" lvl="0" indent="-342900">
              <a:lnSpc>
                <a:spcPct val="115000"/>
              </a:lnSpc>
              <a:spcBef>
                <a:spcPts val="0"/>
              </a:spcBef>
              <a:spcAft>
                <a:spcPts val="0"/>
              </a:spcAft>
              <a:buFont typeface="Courier New" panose="02070309020205020404" pitchFamily="49" charset="0"/>
              <a:buChar char="o"/>
            </a:pPr>
            <a:r>
              <a:rPr lang="en-US" sz="1800" kern="1200">
                <a:solidFill>
                  <a:srgbClr val="000000"/>
                </a:solidFill>
                <a:effectLst/>
                <a:latin typeface="Tahoma" panose="020B0604030504040204" pitchFamily="34" charset="0"/>
                <a:ea typeface="Calibri" panose="020F0502020204030204" pitchFamily="34" charset="0"/>
                <a:cs typeface="Tahoma" panose="020B0604030504040204" pitchFamily="34" charset="0"/>
              </a:rPr>
              <a:t>All Children</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a:solidFill>
                  <a:srgbClr val="000000"/>
                </a:solidFill>
                <a:effectLst/>
                <a:latin typeface="Tahoma" panose="020B0604030504040204" pitchFamily="34" charset="0"/>
                <a:ea typeface="Calibri" panose="020F0502020204030204" pitchFamily="34" charset="0"/>
                <a:cs typeface="Tahoma" panose="020B0604030504040204" pitchFamily="34" charset="0"/>
              </a:rPr>
              <a:t> </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a:solidFill>
                  <a:srgbClr val="000000"/>
                </a:solidFill>
                <a:effectLst/>
                <a:latin typeface="Tahoma" panose="020B0604030504040204" pitchFamily="34" charset="0"/>
                <a:ea typeface="Calibri" panose="020F0502020204030204" pitchFamily="34" charset="0"/>
                <a:cs typeface="Tahoma" panose="020B0604030504040204" pitchFamily="34" charset="0"/>
              </a:rPr>
              <a:t>Canned fish is updated for:</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342900" marR="228600" lvl="0" indent="-342900">
              <a:lnSpc>
                <a:spcPct val="115000"/>
              </a:lnSpc>
              <a:spcBef>
                <a:spcPts val="0"/>
              </a:spcBef>
              <a:spcAft>
                <a:spcPts val="0"/>
              </a:spcAft>
              <a:buFont typeface="Courier New" panose="02070309020205020404" pitchFamily="49" charset="0"/>
              <a:buChar char="o"/>
            </a:pPr>
            <a:r>
              <a:rPr lang="en-US" sz="1800" kern="1200">
                <a:solidFill>
                  <a:srgbClr val="000000"/>
                </a:solidFill>
                <a:effectLst/>
                <a:latin typeface="Tahoma" panose="020B0604030504040204" pitchFamily="34" charset="0"/>
                <a:ea typeface="Calibri" panose="020F0502020204030204" pitchFamily="34" charset="0"/>
                <a:cs typeface="Tahoma" panose="020B0604030504040204" pitchFamily="34" charset="0"/>
              </a:rPr>
              <a:t>Fully Breastfeeding </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342900" marR="228600" lvl="0" indent="-342900">
              <a:lnSpc>
                <a:spcPct val="115000"/>
              </a:lnSpc>
              <a:spcBef>
                <a:spcPts val="1440"/>
              </a:spcBef>
              <a:spcAft>
                <a:spcPts val="0"/>
              </a:spcAft>
              <a:buFont typeface="Courier New" panose="02070309020205020404" pitchFamily="49" charset="0"/>
              <a:buChar char="o"/>
            </a:pPr>
            <a:r>
              <a:rPr lang="en-US" sz="1800" kern="1200">
                <a:solidFill>
                  <a:srgbClr val="000000"/>
                </a:solidFill>
                <a:effectLst/>
                <a:latin typeface="Tahoma" panose="020B0604030504040204" pitchFamily="34" charset="0"/>
                <a:ea typeface="Calibri" panose="020F0502020204030204" pitchFamily="34" charset="0"/>
                <a:cs typeface="Tahoma" panose="020B0604030504040204" pitchFamily="34" charset="0"/>
              </a:rPr>
              <a:t>Fully Breastfeeding Multiples</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endParaRPr lang="en-US" sz="1800">
              <a:solidFill>
                <a:srgbClr val="000000"/>
              </a:solidFill>
              <a:latin typeface="DIN Pro"/>
            </a:endParaRPr>
          </a:p>
          <a:p>
            <a:r>
              <a:rPr lang="en-US" sz="1800">
                <a:solidFill>
                  <a:srgbClr val="000000"/>
                </a:solidFill>
                <a:latin typeface="DIN Pro"/>
              </a:rPr>
              <a:t>Guidance on Fish amounts can be found on this handout available to download.</a:t>
            </a:r>
          </a:p>
          <a:p>
            <a:r>
              <a:rPr lang="en-US">
                <a:effectLst/>
                <a:latin typeface="-apple-system"/>
                <a:hlinkClick r:id="rId3" tooltip="https://www.oregon.gov/oha/ph/healthypeoplefamilies/wic/documents/advice-eating-fish.pdf"/>
              </a:rPr>
              <a:t>https://www.oregon.gov/oha/PH/HEALTHYPEOPLEFAMILIES/WIC/Documents/advice-eating-fish.pdf</a:t>
            </a:r>
            <a:endParaRPr lang="en-US">
              <a:effectLst/>
              <a:latin typeface="-apple-system"/>
            </a:endParaRPr>
          </a:p>
          <a:p>
            <a:endParaRPr lang="en-US">
              <a:effectLst/>
              <a:latin typeface="-apple-system"/>
            </a:endParaRPr>
          </a:p>
          <a:p>
            <a:r>
              <a:rPr lang="en-US">
                <a:effectLst/>
                <a:latin typeface="-apple-system"/>
              </a:rPr>
              <a:t>(This link can also be found in Shopify)</a:t>
            </a:r>
          </a:p>
          <a:p>
            <a:r>
              <a:rPr lang="en-US">
                <a:effectLst/>
                <a:latin typeface="-apple-system"/>
              </a:rPr>
              <a:t> </a:t>
            </a:r>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15</a:t>
            </a:fld>
            <a:endParaRPr lang="en-US"/>
          </a:p>
        </p:txBody>
      </p:sp>
    </p:spTree>
    <p:extLst>
      <p:ext uri="{BB962C8B-B14F-4D97-AF65-F5344CB8AC3E}">
        <p14:creationId xmlns:p14="http://schemas.microsoft.com/office/powerpoint/2010/main" val="28081743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r>
              <a:rPr lang="en-US"/>
              <a:t>The big change for Eggs is the options for modifying this benefit.</a:t>
            </a:r>
          </a:p>
          <a:p>
            <a:endParaRPr lang="en-US"/>
          </a:p>
          <a:p>
            <a:r>
              <a:rPr lang="en-US"/>
              <a:t>Eggs can now be substituted for the Peanut, Nut, and Seed Butter or Bean benefit, which would allow for an extra Peanut, Nut and Seed Butters or dry or canned beans</a:t>
            </a:r>
          </a:p>
          <a:p>
            <a:endParaRPr lang="en-US"/>
          </a:p>
          <a:p>
            <a:r>
              <a:rPr lang="en-US"/>
              <a:t>One dozen eggs can be swapped for 1 container of peanut butter or one container of beans (from the peanut butter or beans category). Participants choose whether they will choose one of the Nut Butters or dry or canned beans when shopping.</a:t>
            </a:r>
          </a:p>
          <a:p>
            <a:r>
              <a:rPr lang="en-US"/>
              <a:t>For most packages this means a Max of 2 from the peanut butter or beans category</a:t>
            </a:r>
          </a:p>
          <a:p>
            <a:endParaRPr lang="en-US"/>
          </a:p>
          <a:p>
            <a:r>
              <a:rPr lang="en-US" b="1"/>
              <a:t>Here are some things to note on the job aids: </a:t>
            </a:r>
          </a:p>
          <a:p>
            <a:pPr marL="171450" indent="-171450">
              <a:buFont typeface="Arial" panose="020B0604020202020204" pitchFamily="34" charset="0"/>
              <a:buChar char="•"/>
            </a:pPr>
            <a:r>
              <a:rPr lang="en-US" b="1"/>
              <a:t>Fully Breastfeeding: </a:t>
            </a:r>
            <a:r>
              <a:rPr lang="en-US"/>
              <a:t>participant in this category </a:t>
            </a:r>
            <a:r>
              <a:rPr lang="en-US" u="sng"/>
              <a:t>can</a:t>
            </a:r>
            <a:r>
              <a:rPr lang="en-US"/>
              <a:t> substitute up to 2 dozen eggs. This means the MAX from the Peanut, Nut, and Seed Butter or Beans category is 3. </a:t>
            </a:r>
          </a:p>
          <a:p>
            <a:pPr marL="171450" indent="-171450">
              <a:buFont typeface="Arial" panose="020B0604020202020204" pitchFamily="34" charset="0"/>
              <a:buChar char="•"/>
            </a:pPr>
            <a:r>
              <a:rPr lang="en-US" b="1"/>
              <a:t>Fully Breastfeeding Multiples:</a:t>
            </a:r>
            <a:r>
              <a:rPr lang="en-US" b="0"/>
              <a:t> participants in this category substitute up to 3 dozen eggs</a:t>
            </a:r>
            <a:r>
              <a:rPr lang="en-US" b="1"/>
              <a:t>. </a:t>
            </a:r>
            <a:r>
              <a:rPr lang="en-US"/>
              <a:t>This means the max for the Peanut, Nut, and Seed Butter or beans category is Odd Month = 5 </a:t>
            </a:r>
            <a:r>
              <a:rPr lang="en-US" err="1"/>
              <a:t>ctrs</a:t>
            </a:r>
            <a:r>
              <a:rPr lang="en-US"/>
              <a:t>, Even Month = 4 </a:t>
            </a:r>
            <a:r>
              <a:rPr lang="en-US" err="1"/>
              <a:t>ctrs</a:t>
            </a:r>
            <a:r>
              <a:rPr lang="en-US"/>
              <a:t>.</a:t>
            </a:r>
          </a:p>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16</a:t>
            </a:fld>
            <a:endParaRPr lang="en-US"/>
          </a:p>
        </p:txBody>
      </p:sp>
    </p:spTree>
    <p:extLst>
      <p:ext uri="{BB962C8B-B14F-4D97-AF65-F5344CB8AC3E}">
        <p14:creationId xmlns:p14="http://schemas.microsoft.com/office/powerpoint/2010/main" val="24730518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pPr defTabSz="914246">
              <a:defRPr/>
            </a:pPr>
            <a:r>
              <a:rPr lang="en-US"/>
              <a:t>No changes to the cereal amount benefit, New cereals will be released with the food list training. </a:t>
            </a:r>
          </a:p>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17</a:t>
            </a:fld>
            <a:endParaRPr lang="en-US"/>
          </a:p>
        </p:txBody>
      </p:sp>
    </p:spTree>
    <p:extLst>
      <p:ext uri="{BB962C8B-B14F-4D97-AF65-F5344CB8AC3E}">
        <p14:creationId xmlns:p14="http://schemas.microsoft.com/office/powerpoint/2010/main" val="42334664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r>
              <a:rPr lang="en-US"/>
              <a:t>This slide has animation. </a:t>
            </a:r>
          </a:p>
          <a:p>
            <a:endParaRPr lang="en-US"/>
          </a:p>
          <a:p>
            <a:r>
              <a:rPr lang="en-US"/>
              <a:t>Please introduce the list of job aids before going over each column</a:t>
            </a:r>
          </a:p>
          <a:p>
            <a:endParaRPr lang="en-US"/>
          </a:p>
          <a:p>
            <a:r>
              <a:rPr lang="en-US"/>
              <a:t>We’ve shared the overall changes by food group in these slides. Job aids are available for each food package by participant type. Each job aid includes standard package amounts, partial package amounts, changes to the package, tailoring options, and the maximum amounts for the package. </a:t>
            </a:r>
          </a:p>
          <a:p>
            <a:endParaRPr lang="en-US"/>
          </a:p>
          <a:p>
            <a:r>
              <a:rPr lang="en-US"/>
              <a:t>These job aids are designed to help staff understand what has changed with the food package for the different participant categories.</a:t>
            </a:r>
          </a:p>
          <a:p>
            <a:endParaRPr lang="en-US"/>
          </a:p>
          <a:p>
            <a:r>
              <a:rPr lang="en-US"/>
              <a:t> They job aids are for these categories:</a:t>
            </a:r>
          </a:p>
          <a:p>
            <a:pPr lvl="1"/>
            <a:r>
              <a:rPr lang="en-US"/>
              <a:t>IE - Infant fully breastfeeding</a:t>
            </a:r>
          </a:p>
          <a:p>
            <a:pPr lvl="1"/>
            <a:r>
              <a:rPr lang="en-US"/>
              <a:t>IB- Infant mostly breastfeeding</a:t>
            </a:r>
          </a:p>
          <a:p>
            <a:pPr lvl="1"/>
            <a:r>
              <a:rPr lang="en-US"/>
              <a:t>IBN - Infant some breastfeeding (IBN?)</a:t>
            </a:r>
          </a:p>
          <a:p>
            <a:pPr lvl="1"/>
            <a:r>
              <a:rPr lang="en-US"/>
              <a:t>IN - Infant non-breastfeeding</a:t>
            </a:r>
          </a:p>
          <a:p>
            <a:pPr lvl="1"/>
            <a:endParaRPr lang="en-US"/>
          </a:p>
          <a:p>
            <a:pPr lvl="1"/>
            <a:r>
              <a:rPr lang="en-US"/>
              <a:t>C1 - Child 13 – 23 months</a:t>
            </a:r>
          </a:p>
          <a:p>
            <a:pPr lvl="1"/>
            <a:r>
              <a:rPr lang="en-US"/>
              <a:t>C2 - Child 23-60 months</a:t>
            </a:r>
          </a:p>
          <a:p>
            <a:pPr lvl="1"/>
            <a:endParaRPr lang="en-US"/>
          </a:p>
          <a:p>
            <a:pPr lvl="1"/>
            <a:r>
              <a:rPr lang="en-US"/>
              <a:t>WE - Fully breastfeeding adult</a:t>
            </a:r>
          </a:p>
          <a:p>
            <a:pPr lvl="1"/>
            <a:r>
              <a:rPr lang="en-US"/>
              <a:t>WB - Mostly breastfeeding adult</a:t>
            </a:r>
          </a:p>
          <a:p>
            <a:pPr lvl="1"/>
            <a:r>
              <a:rPr lang="en-US"/>
              <a:t>WBN - Some breastfeeding adult (WBN?)</a:t>
            </a:r>
          </a:p>
          <a:p>
            <a:pPr lvl="1"/>
            <a:r>
              <a:rPr lang="en-US"/>
              <a:t>WN - Post partum (non-breastfeeding) adult</a:t>
            </a:r>
          </a:p>
          <a:p>
            <a:pPr lvl="1"/>
            <a:r>
              <a:rPr lang="en-US"/>
              <a:t>WP - Pregnant</a:t>
            </a:r>
          </a:p>
          <a:p>
            <a:pPr lvl="1"/>
            <a:r>
              <a:rPr lang="en-US"/>
              <a:t>WE –M - Breastfeeding multiples</a:t>
            </a:r>
          </a:p>
          <a:p>
            <a:endParaRPr lang="en-US"/>
          </a:p>
          <a:p>
            <a:r>
              <a:rPr lang="en-US"/>
              <a:t>What’s included in each job aid:</a:t>
            </a:r>
          </a:p>
          <a:p>
            <a:r>
              <a:rPr lang="en-US"/>
              <a:t>The first page includes information about the food package participant category: </a:t>
            </a:r>
          </a:p>
          <a:p>
            <a:pPr marL="685800" lvl="1" indent="-228600">
              <a:buAutoNum type="arabicPeriod"/>
            </a:pPr>
            <a:r>
              <a:rPr lang="en-US"/>
              <a:t>A description of which participant types are included in the category</a:t>
            </a:r>
          </a:p>
          <a:p>
            <a:pPr marL="685800" lvl="1" indent="-228600">
              <a:buAutoNum type="arabicPeriod"/>
            </a:pPr>
            <a:r>
              <a:rPr lang="en-US"/>
              <a:t>A reminder of the key points to cover with each participant</a:t>
            </a:r>
          </a:p>
          <a:p>
            <a:pPr marL="685800" lvl="1" indent="-228600">
              <a:buAutoNum type="arabicPeriod"/>
            </a:pPr>
            <a:r>
              <a:rPr lang="en-US"/>
              <a:t>A reminder to document the discussion (nutrition education) and shopper education for returning participants (Policy 635)</a:t>
            </a:r>
          </a:p>
          <a:p>
            <a:pPr marL="457200" lvl="1" indent="0">
              <a:buNone/>
            </a:pPr>
            <a:endParaRPr lang="en-US"/>
          </a:p>
          <a:p>
            <a:pPr marL="457200" lvl="1" indent="0">
              <a:buNone/>
            </a:pPr>
            <a:r>
              <a:rPr lang="en-US" b="1"/>
              <a:t>Animation begins for this piece. Each click highlights one of these. </a:t>
            </a:r>
          </a:p>
          <a:p>
            <a:pPr marL="457200" lvl="1" indent="0">
              <a:buNone/>
            </a:pPr>
            <a:endParaRPr lang="en-US" b="1"/>
          </a:p>
          <a:p>
            <a:pPr marL="0" lvl="0" indent="0">
              <a:buNone/>
            </a:pPr>
            <a:r>
              <a:rPr lang="en-US" b="0"/>
              <a:t>The following pages for each job aid is a table with specific information about the food package category. </a:t>
            </a:r>
          </a:p>
          <a:p>
            <a:pPr marL="685800" lvl="1" indent="-228600">
              <a:buAutoNum type="arabicPeriod"/>
            </a:pPr>
            <a:r>
              <a:rPr lang="en-US"/>
              <a:t>This table that includes </a:t>
            </a:r>
          </a:p>
          <a:p>
            <a:pPr marL="1143000" lvl="2" indent="-228600">
              <a:buFont typeface="Arial" panose="020B0604020202020204" pitchFamily="34" charset="0"/>
              <a:buChar char="•"/>
            </a:pPr>
            <a:r>
              <a:rPr lang="en-US"/>
              <a:t>Food category for the participant category</a:t>
            </a:r>
          </a:p>
          <a:p>
            <a:pPr marL="1143000" lvl="2" indent="-228600">
              <a:buFont typeface="Arial" panose="020B0604020202020204" pitchFamily="34" charset="0"/>
              <a:buChar char="•"/>
            </a:pPr>
            <a:r>
              <a:rPr lang="en-US"/>
              <a:t>Standard/Default amounts for the new food package for the participant category</a:t>
            </a:r>
          </a:p>
          <a:p>
            <a:pPr marL="1143000" lvl="2" indent="-228600">
              <a:buFont typeface="Arial" panose="020B0604020202020204" pitchFamily="34" charset="0"/>
              <a:buChar char="•"/>
            </a:pPr>
            <a:r>
              <a:rPr lang="en-US"/>
              <a:t>Partial package amounts, </a:t>
            </a:r>
          </a:p>
          <a:p>
            <a:pPr marL="1143000" lvl="2" indent="-228600">
              <a:buFont typeface="Arial" panose="020B0604020202020204" pitchFamily="34" charset="0"/>
              <a:buChar char="•"/>
            </a:pPr>
            <a:r>
              <a:rPr lang="en-US"/>
              <a:t>Changes from the last food package (increase or decrease) </a:t>
            </a:r>
          </a:p>
          <a:p>
            <a:pPr marL="1143000" lvl="2" indent="-228600">
              <a:buFont typeface="Arial" panose="020B0604020202020204" pitchFamily="34" charset="0"/>
              <a:buChar char="•"/>
            </a:pPr>
            <a:r>
              <a:rPr lang="en-US"/>
              <a:t>Tailoring available that is done only by staff, </a:t>
            </a:r>
          </a:p>
          <a:p>
            <a:pPr marL="1143000" lvl="2" indent="-228600">
              <a:buFont typeface="Arial" panose="020B0604020202020204" pitchFamily="34" charset="0"/>
              <a:buChar char="•"/>
            </a:pPr>
            <a:r>
              <a:rPr lang="en-US"/>
              <a:t>Maximum amounts for each food package category. This does not apply to partial issuances.</a:t>
            </a:r>
          </a:p>
          <a:p>
            <a:pPr marL="1143000" lvl="2" indent="-228600">
              <a:buFont typeface="Arial" panose="020B0604020202020204" pitchFamily="34" charset="0"/>
              <a:buChar char="•"/>
            </a:pPr>
            <a:endParaRPr lang="en-US"/>
          </a:p>
          <a:p>
            <a:pPr marL="1143000" lvl="2" indent="-228600">
              <a:buFont typeface="Arial" panose="020B0604020202020204" pitchFamily="34" charset="0"/>
              <a:buChar char="•"/>
            </a:pPr>
            <a:endParaRPr lang="en-US"/>
          </a:p>
          <a:p>
            <a:pPr marL="1143000" lvl="2" indent="-22860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18</a:t>
            </a:fld>
            <a:endParaRPr lang="en-US"/>
          </a:p>
        </p:txBody>
      </p:sp>
    </p:spTree>
    <p:extLst>
      <p:ext uri="{BB962C8B-B14F-4D97-AF65-F5344CB8AC3E}">
        <p14:creationId xmlns:p14="http://schemas.microsoft.com/office/powerpoint/2010/main" val="2054216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endParaRPr lang="en-US" b="1"/>
          </a:p>
          <a:p>
            <a:r>
              <a:rPr lang="en-US" b="1"/>
              <a:t>*************This slide has animation. Click to reveal each point*****************</a:t>
            </a:r>
          </a:p>
          <a:p>
            <a:endParaRPr lang="en-US"/>
          </a:p>
          <a:p>
            <a:r>
              <a:rPr lang="en-US"/>
              <a:t>This discussion needs to happen with each assignment done with a participant. </a:t>
            </a:r>
          </a:p>
          <a:p>
            <a:r>
              <a:rPr lang="en-US"/>
              <a:t>Discussions about the new food packages, tailoring, and food list options may be counted as Nutrition Education. Be diligent in documenting the discussion. </a:t>
            </a:r>
          </a:p>
          <a:p>
            <a:endParaRPr lang="en-US"/>
          </a:p>
          <a:p>
            <a:r>
              <a:rPr lang="en-US"/>
              <a:t>A key point to make: Tailoring is not “one and done.” The key to flexibility is understanding how to make changes.  Remind participants they can make “swaps” required by staff at any time. </a:t>
            </a:r>
          </a:p>
          <a:p>
            <a:endParaRPr lang="en-US"/>
          </a:p>
          <a:p>
            <a:r>
              <a:rPr lang="en-US"/>
              <a:t>These questions are included at the top of the job aid for each category.  We received mixed reviews for including them on the job aid. We decided to keep them as a reminder. </a:t>
            </a:r>
          </a:p>
          <a:p>
            <a:endParaRPr lang="en-US"/>
          </a:p>
          <a:p>
            <a:endParaRPr lang="en-US"/>
          </a:p>
          <a:p>
            <a:pPr marL="0" marR="0">
              <a:lnSpc>
                <a:spcPct val="115000"/>
              </a:lnSpc>
              <a:spcBef>
                <a:spcPts val="0"/>
              </a:spcBef>
              <a:spcAft>
                <a:spcPts val="1440"/>
              </a:spcAft>
            </a:pPr>
            <a:r>
              <a:rPr lang="en-US" sz="1400" kern="1200">
                <a:solidFill>
                  <a:srgbClr val="538135"/>
                </a:solidFill>
                <a:effectLst/>
                <a:latin typeface="Arial Rounded MT Bold" panose="020F0704030504030204" pitchFamily="34" charset="0"/>
                <a:ea typeface="Calibri" panose="020F0502020204030204" pitchFamily="34" charset="0"/>
                <a:cs typeface="Tahoma" panose="020B0604030504040204" pitchFamily="34" charset="0"/>
              </a:rPr>
              <a:t>1 – Assign the appropriate package</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solidFill>
                  <a:srgbClr val="538135"/>
                </a:solidFill>
                <a:effectLst/>
                <a:latin typeface="Arial Rounded MT Bold" panose="020F0704030504030204" pitchFamily="34" charset="0"/>
                <a:ea typeface="Calibri" panose="020F0502020204030204" pitchFamily="34" charset="0"/>
                <a:cs typeface="Tahoma" panose="020B0604030504040204" pitchFamily="34" charset="0"/>
              </a:rPr>
              <a:t>2 – Discus</a:t>
            </a:r>
            <a:r>
              <a:rPr lang="en-US" sz="1400" kern="1200">
                <a:effectLst/>
                <a:latin typeface="Tahoma" panose="020B0604030504040204" pitchFamily="34" charset="0"/>
                <a:ea typeface="Calibri" panose="020F0502020204030204" pitchFamily="34" charset="0"/>
                <a:cs typeface="Tahoma" panose="020B0604030504040204" pitchFamily="34" charset="0"/>
              </a:rPr>
              <a:t>s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This discussion needs to happen with each assignment done with a participant.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Discussions about the new food packages, tailoring, and food list options may be counted as Nutrition Education. Be diligent in documenting the discussion.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A key point to make: Tailoring is not “one and done.” The key to flexibility is understanding how to make changes.  Remind participants they can make “swaps” required by staff at any time.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These questions are included at the top of the job aid for each category.  We received mixed reviews for including them on the job aid. We decided to keep them as a reminder.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When discussing food package with participant, provide participant with information about:</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342900" marR="228600" lvl="0" indent="-342900">
              <a:lnSpc>
                <a:spcPct val="115000"/>
              </a:lnSpc>
              <a:spcBef>
                <a:spcPts val="0"/>
              </a:spcBef>
              <a:spcAft>
                <a:spcPts val="0"/>
              </a:spcAft>
              <a:buFont typeface="Courier New" panose="02070309020205020404" pitchFamily="49" charset="0"/>
              <a:buChar char="o"/>
            </a:pPr>
            <a:r>
              <a:rPr lang="en-US" sz="1400" b="1" kern="1200">
                <a:effectLst/>
                <a:latin typeface="Tahoma" panose="020B0604030504040204" pitchFamily="34" charset="0"/>
                <a:ea typeface="Calibri" panose="020F0502020204030204" pitchFamily="34" charset="0"/>
                <a:cs typeface="Tahoma" panose="020B0604030504040204" pitchFamily="34" charset="0"/>
              </a:rPr>
              <a:t>Choice (done at the store)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342900" marR="228600" lvl="0" indent="-342900">
              <a:lnSpc>
                <a:spcPct val="115000"/>
              </a:lnSpc>
              <a:spcBef>
                <a:spcPts val="0"/>
              </a:spcBef>
              <a:spcAft>
                <a:spcPts val="0"/>
              </a:spcAft>
              <a:buFont typeface="Courier New" panose="02070309020205020404" pitchFamily="49" charset="0"/>
              <a:buChar char="o"/>
            </a:pPr>
            <a:r>
              <a:rPr lang="en-US" sz="1400" b="1" kern="1200">
                <a:effectLst/>
                <a:latin typeface="Tahoma" panose="020B0604030504040204" pitchFamily="34" charset="0"/>
                <a:ea typeface="Calibri" panose="020F0502020204030204" pitchFamily="34" charset="0"/>
                <a:cs typeface="Tahoma" panose="020B0604030504040204" pitchFamily="34" charset="0"/>
              </a:rPr>
              <a:t>Tailoring options or swapping (done at the clinic)</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342900" marR="228600" lvl="0" indent="-342900">
              <a:lnSpc>
                <a:spcPct val="115000"/>
              </a:lnSpc>
              <a:spcBef>
                <a:spcPts val="0"/>
              </a:spcBef>
              <a:spcAft>
                <a:spcPts val="0"/>
              </a:spcAft>
              <a:buFont typeface="Courier New" panose="02070309020205020404" pitchFamily="49" charset="0"/>
              <a:buChar char="o"/>
            </a:pPr>
            <a:r>
              <a:rPr lang="en-US" sz="1400" kern="1200">
                <a:effectLst/>
                <a:latin typeface="Tahoma" panose="020B0604030504040204" pitchFamily="34" charset="0"/>
                <a:ea typeface="Calibri" panose="020F0502020204030204" pitchFamily="34" charset="0"/>
                <a:cs typeface="Tahoma" panose="020B0604030504040204" pitchFamily="34" charset="0"/>
              </a:rPr>
              <a:t>Food category maximums</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pPr>
            <a:r>
              <a:rPr lang="en-US" sz="1400" kern="1200">
                <a:effectLst/>
                <a:latin typeface="Tahoma" panose="020B0604030504040204" pitchFamily="34" charset="0"/>
                <a:ea typeface="Calibri" panose="020F0502020204030204" pitchFamily="34" charset="0"/>
                <a:cs typeface="Tahoma" panose="020B0604030504040204" pitchFamily="34" charset="0"/>
              </a:rPr>
              <a:t>Oregon WIC made the choice to assign the maximum amount available in the standard food package. That also means that when making modifications, they are receiving the maximum amount available.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What does it mean to talk about the "maximum amounts"?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Here’s one way that can be done: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When assigning individual participant food packages, let the participant know that "This is the standard food package for you. It includes the maximum amounts of each food category for the month. We can tailor your package to better meet your family’s preferences." </a:t>
            </a:r>
            <a:br>
              <a:rPr lang="en-US" sz="1400" kern="1200">
                <a:effectLst/>
                <a:latin typeface="Tahoma" panose="020B0604030504040204" pitchFamily="34" charset="0"/>
                <a:ea typeface="Calibri" panose="020F0502020204030204" pitchFamily="34" charset="0"/>
                <a:cs typeface="Tahoma" panose="020B0604030504040204" pitchFamily="34" charset="0"/>
              </a:rPr>
            </a:b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solidFill>
                  <a:srgbClr val="538135"/>
                </a:solidFill>
                <a:effectLst/>
                <a:latin typeface="Arial Rounded MT Bold" panose="020F0704030504030204" pitchFamily="34" charset="0"/>
                <a:ea typeface="Calibri" panose="020F0502020204030204" pitchFamily="34" charset="0"/>
                <a:cs typeface="Tahoma" panose="020B0604030504040204" pitchFamily="34" charset="0"/>
              </a:rPr>
              <a:t>3 – Document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Document discussions as Food Package Nutrition Education</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solidFill>
                  <a:srgbClr val="538135"/>
                </a:solidFill>
                <a:effectLst/>
                <a:latin typeface="Arial Rounded MT Bold" panose="020F0704030504030204" pitchFamily="34" charset="0"/>
                <a:ea typeface="Calibri" panose="020F0502020204030204" pitchFamily="34" charset="0"/>
                <a:cs typeface="Tahoma" panose="020B0604030504040204" pitchFamily="34" charset="0"/>
              </a:rPr>
              <a:t>4 – Offer</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Offer shopper education for a new participant.  You can also offer assistance with shopping if it is a returning participant (policy 635).</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1440"/>
              </a:spcBef>
              <a:spcAft>
                <a:spcPts val="0"/>
              </a:spcAft>
            </a:pPr>
            <a:r>
              <a:rPr lang="en-US" sz="1400" kern="1200">
                <a:effectLst/>
                <a:latin typeface="Tahoma" panose="020B0604030504040204" pitchFamily="34" charset="0"/>
                <a:ea typeface="Calibri" panose="020F0502020204030204" pitchFamily="34" charset="0"/>
                <a:cs typeface="Tahoma" panose="020B0604030504040204" pitchFamily="34" charset="0"/>
              </a:rPr>
              <a:t> </a:t>
            </a:r>
            <a:endParaRPr lang="en-US" sz="1400">
              <a:effectLst/>
              <a:latin typeface="Tahoma" panose="020B060403050404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19</a:t>
            </a:fld>
            <a:endParaRPr lang="en-US"/>
          </a:p>
        </p:txBody>
      </p:sp>
    </p:spTree>
    <p:extLst>
      <p:ext uri="{BB962C8B-B14F-4D97-AF65-F5344CB8AC3E}">
        <p14:creationId xmlns:p14="http://schemas.microsoft.com/office/powerpoint/2010/main" val="3921940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pPr>
              <a:lnSpc>
                <a:spcPct val="120000"/>
              </a:lnSpc>
              <a:spcBef>
                <a:spcPts val="1200"/>
              </a:spcBef>
            </a:pPr>
            <a:r>
              <a:rPr lang="en-US" sz="1600" b="1" kern="100">
                <a:solidFill>
                  <a:srgbClr val="70AD47"/>
                </a:solidFill>
                <a:latin typeface="Arial Rounded MT Bold" panose="020F0704030504030204" pitchFamily="34" charset="0"/>
                <a:ea typeface="Times New Roman" panose="02020603050405020304" pitchFamily="18" charset="0"/>
                <a:cs typeface="Times New Roman" panose="02020603050405020304" pitchFamily="18" charset="0"/>
              </a:rPr>
              <a:t>Our goal is for you to be able to navigate the changes related to the food packages and participant categories. These are separate from how to do it in TWIST. </a:t>
            </a:r>
          </a:p>
          <a:p>
            <a:pPr>
              <a:lnSpc>
                <a:spcPct val="120000"/>
              </a:lnSpc>
              <a:spcBef>
                <a:spcPts val="1200"/>
              </a:spcBef>
            </a:pPr>
            <a:r>
              <a:rPr lang="en-US" sz="1600" b="1" kern="100">
                <a:solidFill>
                  <a:srgbClr val="70AD47"/>
                </a:solidFill>
                <a:latin typeface="Arial Rounded MT Bold" panose="020F0704030504030204" pitchFamily="34" charset="0"/>
                <a:ea typeface="Times New Roman" panose="02020603050405020304" pitchFamily="18" charset="0"/>
                <a:cs typeface="Times New Roman" panose="02020603050405020304" pitchFamily="18" charset="0"/>
              </a:rPr>
              <a:t>The next installment will be how to do all this in TWIST. </a:t>
            </a:r>
          </a:p>
          <a:p>
            <a:pPr>
              <a:lnSpc>
                <a:spcPct val="120000"/>
              </a:lnSpc>
              <a:spcBef>
                <a:spcPts val="1200"/>
              </a:spcBef>
            </a:pPr>
            <a:r>
              <a:rPr lang="en-US" sz="1600" b="1" kern="100">
                <a:solidFill>
                  <a:srgbClr val="70AD47"/>
                </a:solidFill>
                <a:latin typeface="Arial Rounded MT Bold" panose="020F0704030504030204" pitchFamily="34" charset="0"/>
                <a:ea typeface="Times New Roman" panose="02020603050405020304" pitchFamily="18" charset="0"/>
                <a:cs typeface="Times New Roman" panose="02020603050405020304" pitchFamily="18" charset="0"/>
              </a:rPr>
              <a:t>The last installment is sharing the new foods on the food list! </a:t>
            </a:r>
          </a:p>
          <a:p>
            <a:pPr>
              <a:lnSpc>
                <a:spcPct val="120000"/>
              </a:lnSpc>
              <a:spcBef>
                <a:spcPts val="1200"/>
              </a:spcBef>
            </a:pPr>
            <a:endParaRPr lang="en-US" sz="1600" b="1" kern="100">
              <a:solidFill>
                <a:srgbClr val="70AD47"/>
              </a:solidFill>
              <a:latin typeface="Arial Rounded MT Bold" panose="020F0704030504030204" pitchFamily="34" charset="0"/>
              <a:ea typeface="Times New Roman" panose="02020603050405020304" pitchFamily="18" charset="0"/>
              <a:cs typeface="Times New Roman" panose="02020603050405020304" pitchFamily="18" charset="0"/>
            </a:endParaRPr>
          </a:p>
          <a:p>
            <a:pPr>
              <a:lnSpc>
                <a:spcPct val="120000"/>
              </a:lnSpc>
              <a:spcBef>
                <a:spcPts val="1200"/>
              </a:spcBef>
            </a:pPr>
            <a:r>
              <a:rPr lang="en-US" sz="1600" b="1" kern="100">
                <a:solidFill>
                  <a:srgbClr val="70AD47"/>
                </a:solidFill>
                <a:latin typeface="Arial Rounded MT Bold" panose="020F0704030504030204" pitchFamily="34" charset="0"/>
                <a:ea typeface="Times New Roman" panose="02020603050405020304" pitchFamily="18" charset="0"/>
                <a:cs typeface="Times New Roman" panose="02020603050405020304" pitchFamily="18" charset="0"/>
              </a:rPr>
              <a:t>Learning Objectives:</a:t>
            </a:r>
          </a:p>
          <a:p>
            <a:pPr>
              <a:lnSpc>
                <a:spcPct val="120000"/>
              </a:lnSpc>
              <a:spcBef>
                <a:spcPts val="600"/>
              </a:spcBef>
              <a:spcAft>
                <a:spcPts val="800"/>
              </a:spcAft>
            </a:pPr>
            <a:r>
              <a:rPr lang="en-US" kern="100">
                <a:latin typeface="Tahoma" panose="020B0604030504040204" pitchFamily="34" charset="0"/>
                <a:ea typeface="Tahoma" panose="020B0604030504040204" pitchFamily="34" charset="0"/>
                <a:cs typeface="Times New Roman" panose="02020603050405020304" pitchFamily="18" charset="0"/>
              </a:rPr>
              <a:t>At the end of this training participants will be able to:</a:t>
            </a:r>
          </a:p>
          <a:p>
            <a:pPr marL="342843" indent="-342843">
              <a:lnSpc>
                <a:spcPct val="120000"/>
              </a:lnSpc>
              <a:spcBef>
                <a:spcPts val="300"/>
              </a:spcBef>
              <a:spcAft>
                <a:spcPts val="600"/>
              </a:spcAft>
              <a:buFont typeface="Symbol" panose="05050102010706020507" pitchFamily="18" charset="2"/>
              <a:buChar char=""/>
            </a:pPr>
            <a:r>
              <a:rPr lang="en-US" kern="100">
                <a:latin typeface="Tahoma" panose="020B0604030504040204" pitchFamily="34" charset="0"/>
                <a:ea typeface="Tahoma" panose="020B0604030504040204" pitchFamily="34" charset="0"/>
                <a:cs typeface="Times New Roman" panose="02020603050405020304" pitchFamily="18" charset="0"/>
              </a:rPr>
              <a:t>Demonstrate an understanding of the new food packages for each participant category by:</a:t>
            </a:r>
          </a:p>
          <a:p>
            <a:pPr marL="742825" lvl="1" indent="-285702">
              <a:lnSpc>
                <a:spcPct val="120000"/>
              </a:lnSpc>
              <a:spcBef>
                <a:spcPts val="300"/>
              </a:spcBef>
              <a:spcAft>
                <a:spcPts val="600"/>
              </a:spcAft>
              <a:buFont typeface="Courier New" panose="02070309020205020404" pitchFamily="49" charset="0"/>
              <a:buChar char="o"/>
            </a:pPr>
            <a:r>
              <a:rPr lang="en-US" kern="100">
                <a:latin typeface="Tahoma" panose="020B0604030504040204" pitchFamily="34" charset="0"/>
                <a:ea typeface="Tahoma" panose="020B0604030504040204" pitchFamily="34" charset="0"/>
                <a:cs typeface="Times New Roman" panose="02020603050405020304" pitchFamily="18" charset="0"/>
              </a:rPr>
              <a:t>Defining the food package participant categories.</a:t>
            </a:r>
          </a:p>
          <a:p>
            <a:pPr marL="1142808" lvl="2" indent="-228562">
              <a:lnSpc>
                <a:spcPct val="120000"/>
              </a:lnSpc>
              <a:spcBef>
                <a:spcPts val="300"/>
              </a:spcBef>
              <a:spcAft>
                <a:spcPts val="600"/>
              </a:spcAft>
              <a:buFont typeface="Wingdings" panose="05000000000000000000" pitchFamily="2" charset="2"/>
              <a:buChar char=""/>
            </a:pPr>
            <a:r>
              <a:rPr lang="en-US" kern="100">
                <a:latin typeface="Tahoma" panose="020B0604030504040204" pitchFamily="34" charset="0"/>
                <a:ea typeface="Tahoma" panose="020B0604030504040204" pitchFamily="34" charset="0"/>
                <a:cs typeface="Times New Roman" panose="02020603050405020304" pitchFamily="18" charset="0"/>
              </a:rPr>
              <a:t>(For currently trained staff) Describe the changes to participant categories.</a:t>
            </a:r>
          </a:p>
          <a:p>
            <a:pPr marL="742825" lvl="1" indent="-285702">
              <a:lnSpc>
                <a:spcPct val="120000"/>
              </a:lnSpc>
              <a:spcBef>
                <a:spcPts val="300"/>
              </a:spcBef>
              <a:spcAft>
                <a:spcPts val="600"/>
              </a:spcAft>
              <a:buFont typeface="Courier New" panose="02070309020205020404" pitchFamily="49" charset="0"/>
              <a:buChar char="o"/>
            </a:pPr>
            <a:r>
              <a:rPr lang="en-US" kern="100">
                <a:latin typeface="Tahoma" panose="020B0604030504040204" pitchFamily="34" charset="0"/>
                <a:ea typeface="Tahoma" panose="020B0604030504040204" pitchFamily="34" charset="0"/>
                <a:cs typeface="Times New Roman" panose="02020603050405020304" pitchFamily="18" charset="0"/>
              </a:rPr>
              <a:t>Listing what is included in the new food packages for each participant category including tailoring options and maximums. </a:t>
            </a:r>
          </a:p>
          <a:p>
            <a:pPr marL="742825" lvl="1" indent="-285702">
              <a:lnSpc>
                <a:spcPct val="120000"/>
              </a:lnSpc>
              <a:spcBef>
                <a:spcPts val="300"/>
              </a:spcBef>
              <a:spcAft>
                <a:spcPts val="600"/>
              </a:spcAft>
              <a:buFont typeface="Courier New" panose="02070309020205020404" pitchFamily="49" charset="0"/>
              <a:buChar char="o"/>
            </a:pPr>
            <a:r>
              <a:rPr lang="en-US" kern="100">
                <a:latin typeface="Tahoma" panose="020B0604030504040204" pitchFamily="34" charset="0"/>
                <a:ea typeface="Tahoma" panose="020B0604030504040204" pitchFamily="34" charset="0"/>
                <a:cs typeface="Times New Roman" panose="02020603050405020304" pitchFamily="18" charset="0"/>
              </a:rPr>
              <a:t>Locating and listing the maximum food quantities for each participant category</a:t>
            </a:r>
          </a:p>
          <a:p>
            <a:pPr marL="742825" lvl="1" indent="-285702">
              <a:lnSpc>
                <a:spcPct val="120000"/>
              </a:lnSpc>
              <a:spcBef>
                <a:spcPts val="300"/>
              </a:spcBef>
              <a:spcAft>
                <a:spcPts val="600"/>
              </a:spcAft>
              <a:buFont typeface="Courier New" panose="02070309020205020404" pitchFamily="49" charset="0"/>
              <a:buChar char="o"/>
            </a:pPr>
            <a:r>
              <a:rPr lang="en-US" kern="100">
                <a:latin typeface="Tahoma" panose="020B0604030504040204" pitchFamily="34" charset="0"/>
                <a:ea typeface="Tahoma" panose="020B0604030504040204" pitchFamily="34" charset="0"/>
                <a:cs typeface="Times New Roman" panose="02020603050405020304" pitchFamily="18" charset="0"/>
              </a:rPr>
              <a:t>Locating and listing food package partial amounts for each food group in the package. </a:t>
            </a:r>
          </a:p>
          <a:p>
            <a:pPr marL="742825" lvl="1" indent="-285702">
              <a:lnSpc>
                <a:spcPct val="120000"/>
              </a:lnSpc>
              <a:spcBef>
                <a:spcPts val="300"/>
              </a:spcBef>
              <a:spcAft>
                <a:spcPts val="600"/>
              </a:spcAft>
              <a:buFont typeface="Courier New" panose="02070309020205020404" pitchFamily="49" charset="0"/>
              <a:buChar char="o"/>
            </a:pPr>
            <a:r>
              <a:rPr lang="en-US" kern="100">
                <a:latin typeface="Tahoma" panose="020B0604030504040204" pitchFamily="34" charset="0"/>
                <a:ea typeface="Tahoma" panose="020B0604030504040204" pitchFamily="34" charset="0"/>
                <a:cs typeface="Times New Roman" panose="02020603050405020304" pitchFamily="18" charset="0"/>
              </a:rPr>
              <a:t>Describing the allowed substitutions based on participant category.</a:t>
            </a:r>
          </a:p>
          <a:p>
            <a:pPr marL="742825" lvl="1" indent="-285702">
              <a:lnSpc>
                <a:spcPct val="120000"/>
              </a:lnSpc>
              <a:spcBef>
                <a:spcPts val="300"/>
              </a:spcBef>
              <a:spcAft>
                <a:spcPts val="600"/>
              </a:spcAft>
              <a:buFont typeface="Courier New" panose="02070309020205020404" pitchFamily="49" charset="0"/>
              <a:buChar char="o"/>
            </a:pPr>
            <a:r>
              <a:rPr lang="en-US" kern="100">
                <a:latin typeface="Tahoma" panose="020B0604030504040204" pitchFamily="34" charset="0"/>
                <a:ea typeface="Tahoma" panose="020B0604030504040204" pitchFamily="34" charset="0"/>
                <a:cs typeface="Times New Roman" panose="02020603050405020304" pitchFamily="18" charset="0"/>
              </a:rPr>
              <a:t>Explaining what has changed for each participant food package.</a:t>
            </a:r>
          </a:p>
          <a:p>
            <a:pPr marL="914246">
              <a:lnSpc>
                <a:spcPct val="120000"/>
              </a:lnSpc>
              <a:spcBef>
                <a:spcPts val="300"/>
              </a:spcBef>
              <a:spcAft>
                <a:spcPts val="600"/>
              </a:spcAft>
            </a:pPr>
            <a:r>
              <a:rPr lang="en-US" kern="100">
                <a:latin typeface="Tahoma" panose="020B0604030504040204" pitchFamily="34" charset="0"/>
                <a:ea typeface="Tahoma" panose="020B0604030504040204" pitchFamily="34" charset="0"/>
                <a:cs typeface="Times New Roman" panose="02020603050405020304" pitchFamily="18" charset="0"/>
              </a:rPr>
              <a:t> </a:t>
            </a:r>
          </a:p>
          <a:p>
            <a:pPr marL="342843" indent="-342843">
              <a:lnSpc>
                <a:spcPct val="120000"/>
              </a:lnSpc>
              <a:spcBef>
                <a:spcPts val="300"/>
              </a:spcBef>
              <a:spcAft>
                <a:spcPts val="600"/>
              </a:spcAft>
              <a:buFont typeface="Symbol" panose="05050102010706020507" pitchFamily="18" charset="2"/>
              <a:buChar char=""/>
            </a:pPr>
            <a:r>
              <a:rPr lang="en-US" kern="100">
                <a:latin typeface="Tahoma" panose="020B0604030504040204" pitchFamily="34" charset="0"/>
                <a:ea typeface="Tahoma" panose="020B0604030504040204" pitchFamily="34" charset="0"/>
                <a:cs typeface="Times New Roman" panose="02020603050405020304" pitchFamily="18" charset="0"/>
              </a:rPr>
              <a:t>Use participant-centered practices to assist participants by:</a:t>
            </a:r>
          </a:p>
          <a:p>
            <a:pPr marL="742825" lvl="1" indent="-285702">
              <a:lnSpc>
                <a:spcPct val="120000"/>
              </a:lnSpc>
              <a:spcBef>
                <a:spcPts val="300"/>
              </a:spcBef>
              <a:spcAft>
                <a:spcPts val="600"/>
              </a:spcAft>
              <a:buFont typeface="Courier New" panose="02070309020205020404" pitchFamily="49" charset="0"/>
              <a:buChar char="o"/>
            </a:pPr>
            <a:r>
              <a:rPr lang="en-US" kern="100">
                <a:latin typeface="Tahoma" panose="020B0604030504040204" pitchFamily="34" charset="0"/>
                <a:ea typeface="Tahoma" panose="020B0604030504040204" pitchFamily="34" charset="0"/>
                <a:cs typeface="Times New Roman" panose="02020603050405020304" pitchFamily="18" charset="0"/>
              </a:rPr>
              <a:t>Tailoring food packages to address participant food preferences and dietary needs based on the food quantities and substitutions allowed in participant categories using participant-centered practices.</a:t>
            </a:r>
          </a:p>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2</a:t>
            </a:fld>
            <a:endParaRPr lang="en-US"/>
          </a:p>
        </p:txBody>
      </p:sp>
    </p:spTree>
    <p:extLst>
      <p:ext uri="{BB962C8B-B14F-4D97-AF65-F5344CB8AC3E}">
        <p14:creationId xmlns:p14="http://schemas.microsoft.com/office/powerpoint/2010/main" val="19910377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endParaRPr lang="en-US"/>
          </a:p>
          <a:p>
            <a:r>
              <a:rPr lang="en-US"/>
              <a:t>We are required to ensure participants understand their </a:t>
            </a:r>
            <a:r>
              <a:rPr lang="en-US" sz="1800">
                <a:effectLst/>
                <a:latin typeface="Segoe UI" panose="020B0502040204020203" pitchFamily="34" charset="0"/>
              </a:rPr>
              <a:t>maximum monthly allowance and their options related to tailoring the new food package</a:t>
            </a:r>
            <a:r>
              <a:rPr lang="en-US"/>
              <a:t>.  All of these points must be covered to count as Food Package Nutrition Education. </a:t>
            </a:r>
          </a:p>
          <a:p>
            <a:endParaRPr lang="en-US"/>
          </a:p>
          <a:p>
            <a:r>
              <a:rPr lang="en-US"/>
              <a:t>Think about the process of the appointment – you do this every time you see a participant. Use participant-centered listening skills and open-ended questions to guide the tailoring process. Document this good work as Food Package Nutrition Education in the data system. </a:t>
            </a:r>
          </a:p>
          <a:p>
            <a:endParaRPr lang="en-US"/>
          </a:p>
        </p:txBody>
      </p:sp>
      <p:sp>
        <p:nvSpPr>
          <p:cNvPr id="4" name="Slide Number Placeholder 3"/>
          <p:cNvSpPr>
            <a:spLocks noGrp="1"/>
          </p:cNvSpPr>
          <p:nvPr>
            <p:ph type="sldNum" sz="quarter" idx="5"/>
          </p:nvPr>
        </p:nvSpPr>
        <p:spPr/>
        <p:txBody>
          <a:bodyPr/>
          <a:lstStyle/>
          <a:p>
            <a:pPr defTabSz="468871">
              <a:defRPr/>
            </a:pPr>
            <a:fld id="{5CADA271-76EF-4BA6-B11B-B9462D223CDB}" type="slidenum">
              <a:rPr lang="en-US">
                <a:solidFill>
                  <a:prstClr val="black"/>
                </a:solidFill>
                <a:latin typeface="Calibri" panose="020F0502020204030204"/>
              </a:rPr>
              <a:pPr defTabSz="468871">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843158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4035425" cy="2270125"/>
          </a:xfrm>
        </p:spPr>
      </p:sp>
      <p:sp>
        <p:nvSpPr>
          <p:cNvPr id="3" name="Notes Placeholder 2"/>
          <p:cNvSpPr>
            <a:spLocks noGrp="1"/>
          </p:cNvSpPr>
          <p:nvPr>
            <p:ph type="body" idx="1"/>
          </p:nvPr>
        </p:nvSpPr>
        <p:spPr/>
        <p:txBody>
          <a:bodyPr/>
          <a:lstStyle/>
          <a:p>
            <a:r>
              <a:rPr lang="en-US" sz="1800">
                <a:effectLst/>
                <a:latin typeface="Segoe UI" panose="020B0502040204020203" pitchFamily="34" charset="0"/>
              </a:rPr>
              <a:t>To streamline the required documentation a new NE Topic Drop Down was added. Utilizing the "Food package tailoring and maximums" drop down means that any food package tailoring was done per participant preference. Only use the progress notes to document tailoring that occurs for other reason.</a:t>
            </a:r>
          </a:p>
          <a:p>
            <a:endParaRPr lang="en-US" sz="1800">
              <a:effectLst/>
              <a:latin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Segoe UI" panose="020B0502040204020203" pitchFamily="34" charset="0"/>
              </a:rPr>
              <a:t>Remember utilizing the NE Topic drop down also means that the required food package education, mentioned in the previous slide, was addressed. </a:t>
            </a:r>
            <a:endParaRPr lang="en-US" sz="1200">
              <a:cs typeface="Calibri Light"/>
            </a:endParaRPr>
          </a:p>
          <a:p>
            <a:endParaRPr lang="en-US" sz="1200">
              <a:cs typeface="Calibri Light"/>
            </a:endParaRPr>
          </a:p>
          <a:p>
            <a:pPr marL="164465" lvl="1" indent="0">
              <a:lnSpc>
                <a:spcPct val="150000"/>
              </a:lnSpc>
              <a:buClrTx/>
              <a:buNone/>
            </a:pPr>
            <a:r>
              <a:rPr lang="en-US" sz="1200">
                <a:effectLst/>
                <a:ea typeface="Calibri"/>
                <a:cs typeface="Arial"/>
              </a:rPr>
              <a:t>Food Package Nutrition Education includes:</a:t>
            </a:r>
          </a:p>
          <a:p>
            <a:pPr marL="347345" lvl="1">
              <a:lnSpc>
                <a:spcPct val="150000"/>
              </a:lnSpc>
              <a:buClrTx/>
              <a:buFont typeface="Arial,Sans-Serif" pitchFamily="34" charset="0"/>
              <a:buChar char="•"/>
            </a:pPr>
            <a:r>
              <a:rPr lang="en-US" sz="1200">
                <a:ea typeface="Calibri"/>
                <a:cs typeface="Arial"/>
              </a:rPr>
              <a:t>Talking about m</a:t>
            </a:r>
            <a:r>
              <a:rPr lang="en-US" sz="1200">
                <a:effectLst/>
                <a:ea typeface="Calibri"/>
                <a:cs typeface="Arial"/>
              </a:rPr>
              <a:t>aximum amounts for the food package assigned</a:t>
            </a:r>
          </a:p>
          <a:p>
            <a:pPr marL="347345" lvl="1">
              <a:lnSpc>
                <a:spcPct val="150000"/>
              </a:lnSpc>
              <a:buClrTx/>
              <a:buFont typeface="Arial,Sans-Serif" pitchFamily="34" charset="0"/>
              <a:buChar char="•"/>
            </a:pPr>
            <a:r>
              <a:rPr lang="en-US" sz="1200">
                <a:ea typeface="Calibri"/>
                <a:cs typeface="Arial"/>
              </a:rPr>
              <a:t>Describing tailoring options  (these require WIC Staff)</a:t>
            </a:r>
          </a:p>
          <a:p>
            <a:pPr marL="347345" lvl="1">
              <a:lnSpc>
                <a:spcPct val="150000"/>
              </a:lnSpc>
              <a:buClrTx/>
              <a:buFont typeface="Arial,Sans-Serif" pitchFamily="34" charset="0"/>
              <a:buChar char="•"/>
            </a:pPr>
            <a:r>
              <a:rPr lang="en-US" sz="1200">
                <a:effectLst/>
                <a:ea typeface="Calibri"/>
                <a:cs typeface="Arial"/>
              </a:rPr>
              <a:t>Choices participants can make at the store  (Done without WIC Staff) </a:t>
            </a:r>
          </a:p>
          <a:p>
            <a:pPr marL="347345" lvl="1">
              <a:lnSpc>
                <a:spcPct val="150000"/>
              </a:lnSpc>
              <a:buClrTx/>
              <a:buFont typeface="Arial,Sans-Serif" pitchFamily="34" charset="0"/>
              <a:buChar char="•"/>
            </a:pPr>
            <a:r>
              <a:rPr lang="en-US" sz="1200">
                <a:effectLst/>
                <a:ea typeface="Calibri"/>
                <a:cs typeface="Arial"/>
              </a:rPr>
              <a:t>Use participant centere</a:t>
            </a:r>
            <a:r>
              <a:rPr lang="en-US" sz="1200">
                <a:ea typeface="Calibri"/>
                <a:cs typeface="Arial"/>
              </a:rPr>
              <a:t>d skills to listen for modifications that will fit the participant’s culture, lifestyle, and family needs.</a:t>
            </a:r>
          </a:p>
          <a:p>
            <a:pPr marL="347345" lvl="1">
              <a:lnSpc>
                <a:spcPct val="150000"/>
              </a:lnSpc>
              <a:buClrTx/>
              <a:buFont typeface="Arial,Sans-Serif" pitchFamily="34" charset="0"/>
              <a:buChar char="•"/>
            </a:pPr>
            <a:r>
              <a:rPr lang="en-US" sz="1200">
                <a:ea typeface="Calibri"/>
                <a:cs typeface="Arial"/>
              </a:rPr>
              <a:t>Instructions about changing modifications after the appointment.</a:t>
            </a:r>
            <a:endParaRPr lang="en-US" sz="1200">
              <a:effectLst/>
              <a:ea typeface="Calibri"/>
              <a:cs typeface="Arial"/>
            </a:endParaRPr>
          </a:p>
          <a:p>
            <a:pPr marL="347345" lvl="1">
              <a:lnSpc>
                <a:spcPct val="150000"/>
              </a:lnSpc>
              <a:buChar char="•"/>
            </a:pPr>
            <a:r>
              <a:rPr lang="en-US" sz="1200">
                <a:solidFill>
                  <a:srgbClr val="262626"/>
                </a:solidFill>
                <a:latin typeface="Calibri"/>
                <a:cs typeface="Calibri Light" panose="020F0302020204030204"/>
              </a:rPr>
              <a:t>Document the Food Package Nutrition Education from the drop down in TWIST</a:t>
            </a:r>
          </a:p>
          <a:p>
            <a:pPr marL="347345" lvl="1">
              <a:lnSpc>
                <a:spcPct val="150000"/>
              </a:lnSpc>
              <a:buClrTx/>
              <a:buFont typeface="Arial,Sans-Serif" pitchFamily="34" charset="0"/>
              <a:buChar char="•"/>
            </a:pPr>
            <a:endParaRPr lang="en-US" sz="1200">
              <a:effectLst/>
              <a:ea typeface="Calibri"/>
              <a:cs typeface="Arial"/>
            </a:endParaRPr>
          </a:p>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21</a:t>
            </a:fld>
            <a:endParaRPr lang="en-US"/>
          </a:p>
        </p:txBody>
      </p:sp>
    </p:spTree>
    <p:extLst>
      <p:ext uri="{BB962C8B-B14F-4D97-AF65-F5344CB8AC3E}">
        <p14:creationId xmlns:p14="http://schemas.microsoft.com/office/powerpoint/2010/main" val="6113631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pPr marL="0" marR="0">
              <a:lnSpc>
                <a:spcPct val="115000"/>
              </a:lnSpc>
              <a:spcBef>
                <a:spcPts val="0"/>
              </a:spcBef>
              <a:spcAft>
                <a:spcPts val="1440"/>
              </a:spcAft>
            </a:pPr>
            <a:r>
              <a:rPr lang="en-US" sz="1800" kern="1200">
                <a:effectLst/>
                <a:latin typeface="Tahoma" panose="020B0604030504040204" pitchFamily="34" charset="0"/>
                <a:ea typeface="Calibri" panose="020F0502020204030204" pitchFamily="34" charset="0"/>
                <a:cs typeface="Tahoma" panose="020B0604030504040204" pitchFamily="34" charset="0"/>
              </a:rPr>
              <a:t>Thank you to those who were able to provide feedback for this training.</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a:effectLst/>
                <a:latin typeface="Tahoma" panose="020B0604030504040204" pitchFamily="34" charset="0"/>
                <a:ea typeface="Calibri" panose="020F0502020204030204" pitchFamily="34" charset="0"/>
                <a:cs typeface="Tahoma" panose="020B0604030504040204" pitchFamily="34" charset="0"/>
              </a:rPr>
              <a:t>Richard Lau, Sara Sloan, Hallie Hopkins, Heather Rush, Christine Shepherd (before she came to work at the state), and Beth Braunstein</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a:effectLst/>
                <a:latin typeface="Tahoma" panose="020B0604030504040204" pitchFamily="34" charset="0"/>
                <a:ea typeface="Calibri" panose="020F0502020204030204" pitchFamily="34" charset="0"/>
                <a:cs typeface="Tahoma" panose="020B0604030504040204" pitchFamily="34" charset="0"/>
              </a:rPr>
              <a:t> </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1440"/>
              </a:spcBef>
              <a:spcAft>
                <a:spcPts val="0"/>
              </a:spcAft>
            </a:pPr>
            <a:r>
              <a:rPr lang="en-US" sz="1800" kern="1200">
                <a:effectLst/>
                <a:latin typeface="Tahoma" panose="020B0604030504040204" pitchFamily="34" charset="0"/>
                <a:ea typeface="Calibri" panose="020F0502020204030204" pitchFamily="34" charset="0"/>
                <a:cs typeface="Tahoma" panose="020B0604030504040204" pitchFamily="34" charset="0"/>
              </a:rPr>
              <a:t>Stay tuned for the next installment: How to do it in TWIST. </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E8EF00-6031-4D9E-B4F2-72D19DD86510}" type="slidenum">
              <a:rPr lang="en-US" smtClean="0"/>
              <a:t>22</a:t>
            </a:fld>
            <a:endParaRPr lang="en-US"/>
          </a:p>
        </p:txBody>
      </p:sp>
    </p:spTree>
    <p:extLst>
      <p:ext uri="{BB962C8B-B14F-4D97-AF65-F5344CB8AC3E}">
        <p14:creationId xmlns:p14="http://schemas.microsoft.com/office/powerpoint/2010/main" val="4046416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r>
              <a:rPr lang="en-US"/>
              <a:t> </a:t>
            </a:r>
          </a:p>
          <a:p>
            <a:r>
              <a:rPr lang="en-US"/>
              <a:t>The transition of existing participants from their old to the new food packages will begin when they are assigned and issued July 2025 benefits, staff will see the new food packages April 2025.    </a:t>
            </a:r>
            <a:endParaRPr lang="en-US">
              <a:ea typeface="Calibri"/>
              <a:cs typeface="Calibri"/>
            </a:endParaRPr>
          </a:p>
          <a:p>
            <a:r>
              <a:rPr lang="en-US"/>
              <a:t>  </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24E8EF00-6031-4D9E-B4F2-72D19DD86510}" type="slidenum">
              <a:rPr lang="en-US" smtClean="0"/>
              <a:t>3</a:t>
            </a:fld>
            <a:endParaRPr lang="en-US"/>
          </a:p>
        </p:txBody>
      </p:sp>
    </p:spTree>
    <p:extLst>
      <p:ext uri="{BB962C8B-B14F-4D97-AF65-F5344CB8AC3E}">
        <p14:creationId xmlns:p14="http://schemas.microsoft.com/office/powerpoint/2010/main" val="28521084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r>
              <a:rPr lang="en-US"/>
              <a:t>This is the implementation timeline for the food package process. Things to note:</a:t>
            </a:r>
          </a:p>
          <a:p>
            <a:pPr marL="171450" indent="-171450">
              <a:buFont typeface="Arial" panose="020B0604020202020204" pitchFamily="34" charset="0"/>
              <a:buChar char="•"/>
            </a:pPr>
            <a:r>
              <a:rPr lang="en-US"/>
              <a:t>The new food packages will be available to practice in TWIST practice on </a:t>
            </a:r>
            <a:r>
              <a:rPr lang="en-US" b="1"/>
              <a:t>March 10, 2025</a:t>
            </a:r>
          </a:p>
          <a:p>
            <a:pPr marL="628650" lvl="1" indent="-171450">
              <a:buFont typeface="Arial" panose="020B0604020202020204" pitchFamily="34" charset="0"/>
              <a:buChar char="•"/>
            </a:pPr>
            <a:r>
              <a:rPr lang="en-US" b="0"/>
              <a:t>We encourage you to get into TWIST practice to see what it looks like! </a:t>
            </a:r>
          </a:p>
          <a:p>
            <a:pPr marL="628650" lvl="1" indent="-171450">
              <a:buFont typeface="Arial" panose="020B0604020202020204" pitchFamily="34" charset="0"/>
              <a:buChar char="•"/>
            </a:pPr>
            <a:r>
              <a:rPr lang="en-US" b="0"/>
              <a:t>We will be providing some scenarios to use in TWIST practice in the next training – but you are not limited to those!</a:t>
            </a:r>
          </a:p>
          <a:p>
            <a:pPr marL="171450" indent="-171450">
              <a:buFont typeface="Arial" panose="020B0604020202020204" pitchFamily="34" charset="0"/>
              <a:buChar char="•"/>
            </a:pPr>
            <a:r>
              <a:rPr lang="en-US"/>
              <a:t>TWIST will look different on </a:t>
            </a:r>
            <a:r>
              <a:rPr lang="en-US" b="1"/>
              <a:t>March 24, 2025</a:t>
            </a:r>
            <a:endParaRPr lang="en-US"/>
          </a:p>
          <a:p>
            <a:pPr marL="171450" indent="-171450">
              <a:buFont typeface="Arial" panose="020B0604020202020204" pitchFamily="34" charset="0"/>
              <a:buChar char="•"/>
            </a:pPr>
            <a:r>
              <a:rPr lang="en-US"/>
              <a:t>We recommend you complete training by March 24 and no later than April 1</a:t>
            </a:r>
          </a:p>
          <a:p>
            <a:pPr marL="171450" indent="-171450">
              <a:buFont typeface="Arial" panose="020B0604020202020204" pitchFamily="34" charset="0"/>
              <a:buChar char="•"/>
            </a:pPr>
            <a:r>
              <a:rPr lang="en-US"/>
              <a:t>Training about the Food List will follow. </a:t>
            </a:r>
          </a:p>
          <a:p>
            <a:endParaRPr lang="en-US"/>
          </a:p>
          <a:p>
            <a:r>
              <a:rPr lang="en-US"/>
              <a:t>This is a tight timeline! We know it’s a lot of work. - And a lot of change! </a:t>
            </a:r>
          </a:p>
          <a:p>
            <a:endParaRPr lang="en-US"/>
          </a:p>
          <a:p>
            <a:r>
              <a:rPr lang="en-US"/>
              <a:t>Food Package #3 includes a change to the Medical Documentation form. This information will be covered after changes to the form are finalized. </a:t>
            </a:r>
          </a:p>
          <a:p>
            <a:r>
              <a:rPr lang="en-US"/>
              <a:t>However, the new “Special food packages” </a:t>
            </a:r>
            <a:r>
              <a:rPr lang="en-US" b="1"/>
              <a:t>will begin </a:t>
            </a:r>
            <a:r>
              <a:rPr lang="en-US"/>
              <a:t>July 1, 2025.</a:t>
            </a:r>
          </a:p>
          <a:p>
            <a:endParaRPr lang="en-US"/>
          </a:p>
          <a:p>
            <a:endParaRPr lang="en-US"/>
          </a:p>
        </p:txBody>
      </p:sp>
      <p:sp>
        <p:nvSpPr>
          <p:cNvPr id="4" name="Slide Number Placeholder 3"/>
          <p:cNvSpPr>
            <a:spLocks noGrp="1"/>
          </p:cNvSpPr>
          <p:nvPr>
            <p:ph type="sldNum" sz="quarter" idx="5"/>
          </p:nvPr>
        </p:nvSpPr>
        <p:spPr/>
        <p:txBody>
          <a:bodyPr/>
          <a:lstStyle/>
          <a:p>
            <a:fld id="{96E09883-B744-4FDD-8623-D69A66650022}" type="slidenum">
              <a:rPr lang="en-US" smtClean="0"/>
              <a:t>4</a:t>
            </a:fld>
            <a:endParaRPr lang="en-US"/>
          </a:p>
        </p:txBody>
      </p:sp>
    </p:spTree>
    <p:extLst>
      <p:ext uri="{BB962C8B-B14F-4D97-AF65-F5344CB8AC3E}">
        <p14:creationId xmlns:p14="http://schemas.microsoft.com/office/powerpoint/2010/main" val="1951839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r>
              <a:rPr lang="en-US"/>
              <a:t>Section slide</a:t>
            </a:r>
          </a:p>
        </p:txBody>
      </p:sp>
      <p:sp>
        <p:nvSpPr>
          <p:cNvPr id="4" name="Slide Number Placeholder 3"/>
          <p:cNvSpPr>
            <a:spLocks noGrp="1"/>
          </p:cNvSpPr>
          <p:nvPr>
            <p:ph type="sldNum" sz="quarter" idx="5"/>
          </p:nvPr>
        </p:nvSpPr>
        <p:spPr/>
        <p:txBody>
          <a:bodyPr/>
          <a:lstStyle/>
          <a:p>
            <a:fld id="{24E8EF00-6031-4D9E-B4F2-72D19DD86510}" type="slidenum">
              <a:rPr lang="en-US" smtClean="0"/>
              <a:t>5</a:t>
            </a:fld>
            <a:endParaRPr lang="en-US"/>
          </a:p>
        </p:txBody>
      </p:sp>
    </p:spTree>
    <p:extLst>
      <p:ext uri="{BB962C8B-B14F-4D97-AF65-F5344CB8AC3E}">
        <p14:creationId xmlns:p14="http://schemas.microsoft.com/office/powerpoint/2010/main" val="68098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r>
              <a:rPr lang="en-US"/>
              <a:t>The changes to the food packages and food list allowed Oregon WIC to take advantage of some new foods. The changes affect the options available for tailoring food packages </a:t>
            </a:r>
            <a:r>
              <a:rPr lang="en-US" b="1"/>
              <a:t>and</a:t>
            </a:r>
            <a:r>
              <a:rPr lang="en-US" b="0"/>
              <a:t> new foods to the food list overall. </a:t>
            </a:r>
          </a:p>
          <a:p>
            <a:endParaRPr lang="en-US" b="0"/>
          </a:p>
          <a:p>
            <a:r>
              <a:rPr lang="en-US" b="0"/>
              <a:t>The changes:</a:t>
            </a:r>
          </a:p>
          <a:p>
            <a:pPr marL="171450" indent="-171450">
              <a:buFont typeface="Arial" panose="020B0604020202020204" pitchFamily="34" charset="0"/>
              <a:buChar char="•"/>
            </a:pPr>
            <a:r>
              <a:rPr lang="en-US" b="0"/>
              <a:t>Offer more culturally appropriate food option,</a:t>
            </a:r>
          </a:p>
          <a:p>
            <a:pPr marL="171450" indent="-171450">
              <a:buFont typeface="Arial" panose="020B0604020202020204" pitchFamily="34" charset="0"/>
              <a:buChar char="•"/>
            </a:pPr>
            <a:r>
              <a:rPr lang="en-US" b="0"/>
              <a:t>Accommodate more food allergies and intolerances, and</a:t>
            </a:r>
          </a:p>
          <a:p>
            <a:pPr marL="171450" indent="-171450">
              <a:buFont typeface="Arial" panose="020B0604020202020204" pitchFamily="34" charset="0"/>
              <a:buChar char="•"/>
            </a:pPr>
            <a:r>
              <a:rPr lang="en-US" b="0"/>
              <a:t>Offer different packaging sizes to make it easier to find foods at the store. </a:t>
            </a:r>
          </a:p>
        </p:txBody>
      </p:sp>
      <p:sp>
        <p:nvSpPr>
          <p:cNvPr id="4" name="Slide Number Placeholder 3"/>
          <p:cNvSpPr>
            <a:spLocks noGrp="1"/>
          </p:cNvSpPr>
          <p:nvPr>
            <p:ph type="sldNum" sz="quarter" idx="5"/>
          </p:nvPr>
        </p:nvSpPr>
        <p:spPr/>
        <p:txBody>
          <a:bodyPr/>
          <a:lstStyle/>
          <a:p>
            <a:fld id="{24E8EF00-6031-4D9E-B4F2-72D19DD86510}" type="slidenum">
              <a:rPr lang="en-US" smtClean="0"/>
              <a:t>6</a:t>
            </a:fld>
            <a:endParaRPr lang="en-US"/>
          </a:p>
        </p:txBody>
      </p:sp>
    </p:spTree>
    <p:extLst>
      <p:ext uri="{BB962C8B-B14F-4D97-AF65-F5344CB8AC3E}">
        <p14:creationId xmlns:p14="http://schemas.microsoft.com/office/powerpoint/2010/main" val="2605124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pPr algn="l" rtl="0" fontAlgn="base"/>
            <a:r>
              <a:rPr lang="en-US" b="1">
                <a:solidFill>
                  <a:srgbClr val="000000"/>
                </a:solidFill>
                <a:latin typeface="Calibri" panose="020F0502020204030204" pitchFamily="34" charset="0"/>
              </a:rPr>
              <a:t>New Section: Participant Category Changes</a:t>
            </a:r>
          </a:p>
          <a:p>
            <a:pPr algn="l" rtl="0" fontAlgn="base"/>
            <a:endParaRPr lang="en-US" b="1">
              <a:solidFill>
                <a:srgbClr val="000000"/>
              </a:solidFill>
              <a:latin typeface="Calibri" panose="020F0502020204030204" pitchFamily="34" charset="0"/>
            </a:endParaRPr>
          </a:p>
          <a:p>
            <a:pPr algn="l" rtl="0" fontAlgn="base"/>
            <a:r>
              <a:rPr lang="en-US" b="1">
                <a:solidFill>
                  <a:srgbClr val="000000"/>
                </a:solidFill>
                <a:latin typeface="Calibri" panose="020F0502020204030204" pitchFamily="34" charset="0"/>
              </a:rPr>
              <a:t>***Animated Slide:  **********</a:t>
            </a:r>
          </a:p>
          <a:p>
            <a:pPr algn="l" rtl="0" fontAlgn="base"/>
            <a:r>
              <a:rPr lang="en-US">
                <a:solidFill>
                  <a:srgbClr val="000000"/>
                </a:solidFill>
                <a:latin typeface="Calibri" panose="020F0502020204030204" pitchFamily="34" charset="0"/>
              </a:rPr>
              <a:t>The animation reveals each section when you click.. This allows you to discuss each one briefly before showing the next category.</a:t>
            </a:r>
          </a:p>
          <a:p>
            <a:pPr algn="l" rtl="0" fontAlgn="base"/>
            <a:endParaRPr lang="en-US">
              <a:solidFill>
                <a:srgbClr val="000000"/>
              </a:solidFill>
              <a:latin typeface="Calibri" panose="020F0502020204030204" pitchFamily="34" charset="0"/>
            </a:endParaRPr>
          </a:p>
          <a:p>
            <a:pPr algn="l" rtl="0" fontAlgn="base"/>
            <a:r>
              <a:rPr lang="en-US" b="1">
                <a:solidFill>
                  <a:srgbClr val="000000"/>
                </a:solidFill>
                <a:latin typeface="Calibri" panose="020F0502020204030204" pitchFamily="34" charset="0"/>
              </a:rPr>
              <a:t>Mostly Breastfeeding</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US">
              <a:latin typeface="Calibri" panose="020F0502020204030204" pitchFamily="34" charset="0"/>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a:latin typeface="Calibri" panose="020F0502020204030204" pitchFamily="34" charset="0"/>
              </a:rPr>
              <a:t>Mostly Breastfeeding category receives more FVB dollars and more fish.</a:t>
            </a:r>
          </a:p>
          <a:p>
            <a:pPr marL="0" marR="0" lvl="0" indent="0" algn="l" defTabSz="914400" rtl="0" eaLnBrk="1" fontAlgn="base" latinLnBrk="0" hangingPunct="1">
              <a:lnSpc>
                <a:spcPct val="100000"/>
              </a:lnSpc>
              <a:spcBef>
                <a:spcPts val="0"/>
              </a:spcBef>
              <a:spcAft>
                <a:spcPts val="0"/>
              </a:spcAft>
              <a:buClrTx/>
              <a:buSzTx/>
              <a:buFontTx/>
              <a:buNone/>
              <a:tabLst/>
              <a:defRPr/>
            </a:pPr>
            <a:r>
              <a:rPr lang="en-US">
                <a:latin typeface="Calibri" panose="020F0502020204030204" pitchFamily="34" charset="0"/>
              </a:rPr>
              <a:t>The new Mostly BF package is also for women pregnant with 2 or more. </a:t>
            </a:r>
          </a:p>
          <a:p>
            <a:pPr algn="l" rtl="0" fontAlgn="base"/>
            <a:endParaRPr lang="en-US">
              <a:solidFill>
                <a:srgbClr val="000000"/>
              </a:solidFill>
              <a:latin typeface="Calibri" panose="020F0502020204030204" pitchFamily="34" charset="0"/>
            </a:endParaRPr>
          </a:p>
          <a:p>
            <a:pPr algn="l" rtl="0" fontAlgn="base"/>
            <a:endParaRPr lang="en-US">
              <a:solidFill>
                <a:srgbClr val="000000"/>
              </a:solidFill>
              <a:latin typeface="Calibri" panose="020F0502020204030204" pitchFamily="34" charset="0"/>
            </a:endParaRPr>
          </a:p>
          <a:p>
            <a:pPr algn="l" rtl="0" fontAlgn="base"/>
            <a:r>
              <a:rPr lang="en-US" b="1">
                <a:solidFill>
                  <a:srgbClr val="000000"/>
                </a:solidFill>
                <a:latin typeface="Calibri" panose="020F0502020204030204" pitchFamily="34" charset="0"/>
              </a:rPr>
              <a:t>Fully Breastfeeding</a:t>
            </a:r>
          </a:p>
          <a:p>
            <a:pPr algn="l" rtl="0" fontAlgn="base"/>
            <a:r>
              <a:rPr lang="en-US">
                <a:latin typeface="Calibri" panose="020F0502020204030204" pitchFamily="34" charset="0"/>
              </a:rPr>
              <a:t>Fully BF food package is now for these 3 situations: </a:t>
            </a:r>
            <a:endParaRPr lang="en-US" b="0" i="0">
              <a:effectLst/>
            </a:endParaRPr>
          </a:p>
          <a:p>
            <a:pPr lvl="1" algn="l" rtl="0" fontAlgn="base">
              <a:buFont typeface="Arial" panose="020B0604020202020204" pitchFamily="34" charset="0"/>
              <a:buChar char="•"/>
            </a:pPr>
            <a:r>
              <a:rPr lang="en-US">
                <a:latin typeface="Calibri" panose="020F0502020204030204" pitchFamily="34" charset="0"/>
              </a:rPr>
              <a:t>Fully breastfeeding participant </a:t>
            </a:r>
          </a:p>
          <a:p>
            <a:pPr lvl="1" algn="l" rtl="0" fontAlgn="base">
              <a:buFont typeface="Arial" panose="020B0604020202020204" pitchFamily="34" charset="0"/>
              <a:buChar char="•"/>
            </a:pPr>
            <a:r>
              <a:rPr lang="en-US">
                <a:latin typeface="Calibri" panose="020F0502020204030204" pitchFamily="34" charset="0"/>
              </a:rPr>
              <a:t> Women Mostly breastfeeding multiple infants from the same pregnancy  </a:t>
            </a:r>
          </a:p>
          <a:p>
            <a:pPr lvl="1" algn="l" rtl="0" fontAlgn="base"/>
            <a:r>
              <a:rPr lang="en-US">
                <a:latin typeface="Calibri" panose="020F0502020204030204" pitchFamily="34" charset="0"/>
              </a:rPr>
              <a:t>• Pregnant women who are also fully or mostly breastfeeding singleton infants </a:t>
            </a:r>
            <a:endParaRPr lang="en-US" b="0" i="0">
              <a:effectLst/>
            </a:endParaRPr>
          </a:p>
          <a:p>
            <a:pPr algn="l" rtl="0" fontAlgn="base"/>
            <a:endParaRPr lang="en-US">
              <a:solidFill>
                <a:srgbClr val="000000"/>
              </a:solidFill>
              <a:latin typeface="Calibri" panose="020F0502020204030204" pitchFamily="34" charset="0"/>
            </a:endParaRPr>
          </a:p>
          <a:p>
            <a:pPr algn="l" rtl="0" fontAlgn="base"/>
            <a:r>
              <a:rPr lang="en-US" b="1">
                <a:solidFill>
                  <a:srgbClr val="000000"/>
                </a:solidFill>
                <a:latin typeface="Calibri" panose="020F0502020204030204" pitchFamily="34" charset="0"/>
              </a:rPr>
              <a:t>Pregnant.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a:solidFill>
                  <a:srgbClr val="000000"/>
                </a:solidFill>
                <a:latin typeface="Calibri" panose="020F0502020204030204" pitchFamily="34" charset="0"/>
              </a:rPr>
              <a:t>Is now a separate category. Staff may not see “pregnancy” as a new category. </a:t>
            </a:r>
          </a:p>
          <a:p>
            <a:pPr algn="l" rtl="0" fontAlgn="base"/>
            <a:r>
              <a:rPr lang="en-US">
                <a:solidFill>
                  <a:srgbClr val="000000"/>
                </a:solidFill>
                <a:latin typeface="Calibri" panose="020F0502020204030204" pitchFamily="34" charset="0"/>
              </a:rPr>
              <a:t>From a practical point of view as this change is not noticeable when working in TWIST.  It’s notable because the food amounts are different – so you can no longer think of them as having the same foods in their package as mostly breastfeeding. For some who have worked with the outgoing food packages for a long time, it may take time to get the food amounts correct when talking about the food packages. </a:t>
            </a:r>
          </a:p>
          <a:p>
            <a:pPr algn="l" rtl="0" fontAlgn="base"/>
            <a:endParaRPr lang="en-US">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7</a:t>
            </a:fld>
            <a:endParaRPr lang="en-US"/>
          </a:p>
        </p:txBody>
      </p:sp>
    </p:spTree>
    <p:extLst>
      <p:ext uri="{BB962C8B-B14F-4D97-AF65-F5344CB8AC3E}">
        <p14:creationId xmlns:p14="http://schemas.microsoft.com/office/powerpoint/2010/main" val="6152904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r>
              <a:rPr lang="en-US"/>
              <a:t>New Section: Food Package Changes</a:t>
            </a:r>
          </a:p>
          <a:p>
            <a:endParaRPr lang="en-US"/>
          </a:p>
          <a:p>
            <a:r>
              <a:rPr lang="en-US"/>
              <a:t>Now for the big reveal!</a:t>
            </a:r>
          </a:p>
          <a:p>
            <a:endParaRPr lang="en-US"/>
          </a:p>
          <a:p>
            <a:r>
              <a:rPr lang="en-US"/>
              <a:t>We will be reviewing the changes of the food categories for each food package. </a:t>
            </a:r>
          </a:p>
          <a:p>
            <a:endParaRPr lang="en-US"/>
          </a:p>
          <a:p>
            <a:pPr marL="0" marR="0">
              <a:lnSpc>
                <a:spcPct val="115000"/>
              </a:lnSpc>
              <a:spcBef>
                <a:spcPts val="0"/>
              </a:spcBef>
              <a:spcAft>
                <a:spcPts val="1440"/>
              </a:spcAft>
            </a:pPr>
            <a:r>
              <a:rPr lang="en-US" sz="1800" b="1" kern="1200">
                <a:effectLst/>
                <a:latin typeface="Tahoma" panose="020B0604030504040204" pitchFamily="34" charset="0"/>
                <a:ea typeface="Calibri" panose="020F0502020204030204" pitchFamily="34" charset="0"/>
                <a:cs typeface="Tahoma" panose="020B0604030504040204" pitchFamily="34" charset="0"/>
              </a:rPr>
              <a:t>Tip #1</a:t>
            </a:r>
            <a:r>
              <a:rPr lang="en-US" sz="1800" kern="1200">
                <a:effectLst/>
                <a:latin typeface="Tahoma" panose="020B0604030504040204" pitchFamily="34" charset="0"/>
                <a:ea typeface="Calibri" panose="020F0502020204030204" pitchFamily="34" charset="0"/>
                <a:cs typeface="Tahoma" panose="020B0604030504040204" pitchFamily="34" charset="0"/>
              </a:rPr>
              <a:t>: It may be helpful for staff to have Food Package Job Aids available while reviewing these slides. </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800" kern="1200">
                <a:effectLst/>
                <a:latin typeface="Tahoma" panose="020B0604030504040204" pitchFamily="34" charset="0"/>
                <a:ea typeface="Calibri" panose="020F0502020204030204" pitchFamily="34" charset="0"/>
                <a:cs typeface="Tahoma" panose="020B0604030504040204" pitchFamily="34" charset="0"/>
              </a:rPr>
              <a:t> </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a:p>
            <a:pPr marL="0" marR="0">
              <a:lnSpc>
                <a:spcPct val="115000"/>
              </a:lnSpc>
              <a:spcBef>
                <a:spcPts val="1440"/>
              </a:spcBef>
              <a:spcAft>
                <a:spcPts val="0"/>
              </a:spcAft>
            </a:pPr>
            <a:r>
              <a:rPr lang="en-US" sz="1800" b="1" kern="1200">
                <a:effectLst/>
                <a:latin typeface="Tahoma" panose="020B0604030504040204" pitchFamily="34" charset="0"/>
                <a:ea typeface="Calibri" panose="020F0502020204030204" pitchFamily="34" charset="0"/>
                <a:cs typeface="Tahoma" panose="020B0604030504040204" pitchFamily="34" charset="0"/>
              </a:rPr>
              <a:t>Tip #2: </a:t>
            </a:r>
            <a:r>
              <a:rPr lang="en-US" sz="1800" kern="1200">
                <a:effectLst/>
                <a:latin typeface="Tahoma" panose="020B0604030504040204" pitchFamily="34" charset="0"/>
                <a:ea typeface="Calibri" panose="020F0502020204030204" pitchFamily="34" charset="0"/>
                <a:cs typeface="Tahoma" panose="020B0604030504040204" pitchFamily="34" charset="0"/>
              </a:rPr>
              <a:t>Consider moving Slide 18 to this place provide an overview of the Job Aids.  </a:t>
            </a:r>
            <a:endParaRPr lang="en-US" sz="180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4E8EF00-6031-4D9E-B4F2-72D19DD86510}" type="slidenum">
              <a:rPr lang="en-US" smtClean="0"/>
              <a:t>8</a:t>
            </a:fld>
            <a:endParaRPr lang="en-US"/>
          </a:p>
        </p:txBody>
      </p:sp>
    </p:spTree>
    <p:extLst>
      <p:ext uri="{BB962C8B-B14F-4D97-AF65-F5344CB8AC3E}">
        <p14:creationId xmlns:p14="http://schemas.microsoft.com/office/powerpoint/2010/main" val="2284661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3717925" cy="2092325"/>
          </a:xfrm>
        </p:spPr>
      </p:sp>
      <p:sp>
        <p:nvSpPr>
          <p:cNvPr id="3" name="Notes Placeholder 2"/>
          <p:cNvSpPr>
            <a:spLocks noGrp="1"/>
          </p:cNvSpPr>
          <p:nvPr>
            <p:ph type="body" idx="1"/>
          </p:nvPr>
        </p:nvSpPr>
        <p:spPr/>
        <p:txBody>
          <a:bodyPr/>
          <a:lstStyle/>
          <a:p>
            <a:pPr marL="0" marR="0">
              <a:lnSpc>
                <a:spcPct val="115000"/>
              </a:lnSpc>
              <a:spcBef>
                <a:spcPts val="1200"/>
              </a:spcBef>
              <a:spcAft>
                <a:spcPts val="0"/>
              </a:spcAft>
            </a:pPr>
            <a:r>
              <a:rPr lang="en-US" sz="1800" b="1" kern="0">
                <a:solidFill>
                  <a:srgbClr val="2F5496"/>
                </a:solidFill>
                <a:effectLst/>
                <a:latin typeface="Arial Rounded MT Bold" panose="020F0704030504030204" pitchFamily="34" charset="0"/>
                <a:ea typeface="Times New Roman" panose="02020603050405020304" pitchFamily="18" charset="0"/>
                <a:cs typeface="Times New Roman" panose="02020603050405020304" pitchFamily="18" charset="0"/>
              </a:rPr>
              <a:t>Food Category Name Changes for all Participant Categories</a:t>
            </a:r>
          </a:p>
          <a:p>
            <a:pPr marL="0" marR="0">
              <a:lnSpc>
                <a:spcPct val="115000"/>
              </a:lnSpc>
              <a:spcBef>
                <a:spcPts val="1200"/>
              </a:spcBef>
              <a:spcAft>
                <a:spcPts val="0"/>
              </a:spcAft>
            </a:pPr>
            <a:endParaRPr lang="en-US" sz="1800" b="1" kern="0">
              <a:solidFill>
                <a:srgbClr val="2F5496"/>
              </a:solidFill>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a:lnSpc>
                <a:spcPct val="125000"/>
              </a:lnSpc>
              <a:spcBef>
                <a:spcPts val="400"/>
              </a:spcBef>
              <a:spcAft>
                <a:spcPts val="800"/>
              </a:spcAft>
            </a:pPr>
            <a:r>
              <a:rPr lang="en-US" sz="1800">
                <a:effectLst/>
                <a:latin typeface="Tahoma" panose="020B0604030504040204" pitchFamily="34" charset="0"/>
                <a:ea typeface="Tahoma" panose="020B0604030504040204" pitchFamily="34" charset="0"/>
                <a:cs typeface="Times New Roman" panose="02020603050405020304" pitchFamily="18" charset="0"/>
              </a:rPr>
              <a:t>There are food category name changes for every food package:</a:t>
            </a:r>
          </a:p>
          <a:p>
            <a:pPr marL="342900" marR="0" lvl="0" indent="-342900">
              <a:lnSpc>
                <a:spcPct val="125000"/>
              </a:lnSpc>
              <a:spcBef>
                <a:spcPts val="400"/>
              </a:spcBef>
              <a:spcAft>
                <a:spcPts val="0"/>
              </a:spcAft>
              <a:buFont typeface="Symbol" panose="05050102010706020507" pitchFamily="18" charset="2"/>
              <a:buChar char=""/>
            </a:pPr>
            <a:r>
              <a:rPr lang="en-US" sz="1800" b="1">
                <a:effectLst/>
                <a:latin typeface="Tahoma" panose="020B0604030504040204" pitchFamily="34" charset="0"/>
                <a:ea typeface="Tahoma" panose="020B0604030504040204" pitchFamily="34" charset="0"/>
                <a:cs typeface="Times New Roman" panose="02020603050405020304" pitchFamily="18" charset="0"/>
              </a:rPr>
              <a:t>Peanut Butter </a:t>
            </a:r>
            <a:r>
              <a:rPr lang="en-US" sz="1800">
                <a:effectLst/>
                <a:latin typeface="Tahoma" panose="020B0604030504040204" pitchFamily="34" charset="0"/>
                <a:ea typeface="Tahoma" panose="020B0604030504040204" pitchFamily="34" charset="0"/>
                <a:cs typeface="Times New Roman" panose="02020603050405020304" pitchFamily="18" charset="0"/>
              </a:rPr>
              <a:t>becomes </a:t>
            </a:r>
            <a:r>
              <a:rPr lang="en-US" sz="1800" b="1">
                <a:effectLst/>
                <a:latin typeface="Tahoma" panose="020B0604030504040204" pitchFamily="34" charset="0"/>
                <a:ea typeface="Tahoma" panose="020B0604030504040204" pitchFamily="34" charset="0"/>
                <a:cs typeface="Times New Roman" panose="02020603050405020304" pitchFamily="18" charset="0"/>
              </a:rPr>
              <a:t>Peanut, Nut, and Seed Butters</a:t>
            </a:r>
            <a:endParaRPr lang="en-US" sz="1800">
              <a:effectLst/>
              <a:latin typeface="Tahoma" panose="020B0604030504040204" pitchFamily="34" charset="0"/>
              <a:ea typeface="Tahoma" panose="020B0604030504040204" pitchFamily="34" charset="0"/>
              <a:cs typeface="Times New Roman" panose="02020603050405020304" pitchFamily="18" charset="0"/>
            </a:endParaRPr>
          </a:p>
          <a:p>
            <a:pPr marL="342900" marR="0" lvl="0" indent="-342900">
              <a:lnSpc>
                <a:spcPct val="125000"/>
              </a:lnSpc>
              <a:spcBef>
                <a:spcPts val="0"/>
              </a:spcBef>
              <a:spcAft>
                <a:spcPts val="800"/>
              </a:spcAft>
              <a:buFont typeface="Symbol" panose="05050102010706020507" pitchFamily="18" charset="2"/>
              <a:buChar char=""/>
            </a:pPr>
            <a:r>
              <a:rPr lang="en-US" sz="1800" b="1">
                <a:effectLst/>
                <a:latin typeface="Tahoma" panose="020B0604030504040204" pitchFamily="34" charset="0"/>
                <a:ea typeface="Tahoma" panose="020B0604030504040204" pitchFamily="34" charset="0"/>
                <a:cs typeface="Times New Roman" panose="02020603050405020304" pitchFamily="18" charset="0"/>
              </a:rPr>
              <a:t>Soy Beverage</a:t>
            </a:r>
            <a:r>
              <a:rPr lang="en-US" sz="1800">
                <a:effectLst/>
                <a:latin typeface="Tahoma" panose="020B0604030504040204" pitchFamily="34" charset="0"/>
                <a:ea typeface="Tahoma" panose="020B0604030504040204" pitchFamily="34" charset="0"/>
                <a:cs typeface="Times New Roman" panose="02020603050405020304" pitchFamily="18" charset="0"/>
              </a:rPr>
              <a:t> becomes </a:t>
            </a:r>
            <a:r>
              <a:rPr lang="en-US" sz="1800" b="1">
                <a:effectLst/>
                <a:latin typeface="Tahoma" panose="020B0604030504040204" pitchFamily="34" charset="0"/>
                <a:ea typeface="Tahoma" panose="020B0604030504040204" pitchFamily="34" charset="0"/>
                <a:cs typeface="Times New Roman" panose="02020603050405020304" pitchFamily="18" charset="0"/>
              </a:rPr>
              <a:t>Soy and Plant Beverages</a:t>
            </a:r>
            <a:endParaRPr lang="en-US" sz="1800">
              <a:effectLst/>
              <a:latin typeface="Tahoma" panose="020B0604030504040204" pitchFamily="34" charset="0"/>
              <a:ea typeface="Tahoma" panose="020B060403050404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24E8EF00-6031-4D9E-B4F2-72D19DD86510}" type="slidenum">
              <a:rPr lang="en-US" smtClean="0"/>
              <a:t>9</a:t>
            </a:fld>
            <a:endParaRPr lang="en-US"/>
          </a:p>
        </p:txBody>
      </p:sp>
    </p:spTree>
    <p:extLst>
      <p:ext uri="{BB962C8B-B14F-4D97-AF65-F5344CB8AC3E}">
        <p14:creationId xmlns:p14="http://schemas.microsoft.com/office/powerpoint/2010/main" val="1445852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5A069CB8-F204-4D06-B913-C5A26A89888A}" type="datetimeFigureOut">
              <a:rPr lang="en-US" dirty="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4097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B6E300-0A13-4A81-945A-7333C271A069}" type="datetimeFigureOut">
              <a:rPr lang="en-US" dirty="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8903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671962-1EA4-46E7-BCB0-F36CE46D1A59}" type="datetimeFigureOut">
              <a:rPr lang="en-US" dirty="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41028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ilestones">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CD46E6-90C9-5A94-5A35-1C98F051F60F}"/>
              </a:ext>
            </a:extLst>
          </p:cNvPr>
          <p:cNvSpPr>
            <a:spLocks noGrp="1"/>
          </p:cNvSpPr>
          <p:nvPr>
            <p:ph type="title" hasCustomPrompt="1"/>
          </p:nvPr>
        </p:nvSpPr>
        <p:spPr>
          <a:xfrm>
            <a:off x="791022" y="1071208"/>
            <a:ext cx="10643616" cy="717279"/>
          </a:xfrm>
          <a:prstGeom prst="rect">
            <a:avLst/>
          </a:prstGeom>
        </p:spPr>
        <p:txBody>
          <a:bodyPr>
            <a:normAutofit/>
          </a:bodyPr>
          <a:lstStyle>
            <a:lvl1pPr>
              <a:defRPr sz="3600"/>
            </a:lvl1pPr>
          </a:lstStyle>
          <a:p>
            <a:pPr algn="ctr"/>
            <a:r>
              <a:rPr lang="en-US">
                <a:solidFill>
                  <a:srgbClr val="4D5BE2"/>
                </a:solidFill>
              </a:rPr>
              <a:t>ADD TITLE HERE</a:t>
            </a:r>
          </a:p>
        </p:txBody>
      </p:sp>
      <p:cxnSp>
        <p:nvCxnSpPr>
          <p:cNvPr id="41" name="Straight Connector 40">
            <a:extLst>
              <a:ext uri="{FF2B5EF4-FFF2-40B4-BE49-F238E27FC236}">
                <a16:creationId xmlns:a16="http://schemas.microsoft.com/office/drawing/2014/main" id="{79A330AA-5878-8D5D-D42E-8AD48FB27915}"/>
              </a:ext>
            </a:extLst>
          </p:cNvPr>
          <p:cNvCxnSpPr>
            <a:cxnSpLocks/>
          </p:cNvCxnSpPr>
          <p:nvPr userDrawn="1"/>
        </p:nvCxnSpPr>
        <p:spPr>
          <a:xfrm>
            <a:off x="798616" y="3267400"/>
            <a:ext cx="10641775"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81950AF-9F44-8F79-3672-CDC47B01BFD7}"/>
              </a:ext>
            </a:extLst>
          </p:cNvPr>
          <p:cNvSpPr/>
          <p:nvPr userDrawn="1"/>
        </p:nvSpPr>
        <p:spPr>
          <a:xfrm>
            <a:off x="711099" y="3166370"/>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E03206E1-A4ED-C18D-1A9F-4C775CC6D06E}"/>
              </a:ext>
            </a:extLst>
          </p:cNvPr>
          <p:cNvSpPr/>
          <p:nvPr userDrawn="1"/>
        </p:nvSpPr>
        <p:spPr>
          <a:xfrm>
            <a:off x="11339005" y="3175573"/>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6D407CB-B80D-99CA-DDDE-268370F5B364}"/>
              </a:ext>
            </a:extLst>
          </p:cNvPr>
          <p:cNvSpPr>
            <a:spLocks noGrp="1"/>
          </p:cNvSpPr>
          <p:nvPr userDrawn="1">
            <p:ph type="body" sz="quarter" idx="21" hasCustomPrompt="1"/>
          </p:nvPr>
        </p:nvSpPr>
        <p:spPr>
          <a:xfrm>
            <a:off x="1986455" y="2579624"/>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wrap="square" lIns="0" tIns="91440" rIns="0" anchor="ctr">
            <a:noAutofit/>
          </a:bodyPr>
          <a:lstStyle>
            <a:lvl1pPr marL="0" indent="0" algn="ctr">
              <a:buNone/>
              <a:defRPr sz="5400" b="1" cap="all"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9" name="Text Placeholder 10">
            <a:extLst>
              <a:ext uri="{FF2B5EF4-FFF2-40B4-BE49-F238E27FC236}">
                <a16:creationId xmlns:a16="http://schemas.microsoft.com/office/drawing/2014/main" id="{D4A68BDE-729F-6ACA-C709-13AAD3F9E232}"/>
              </a:ext>
            </a:extLst>
          </p:cNvPr>
          <p:cNvSpPr>
            <a:spLocks noGrp="1"/>
          </p:cNvSpPr>
          <p:nvPr userDrawn="1">
            <p:ph type="body" sz="quarter" idx="13" hasCustomPrompt="1"/>
          </p:nvPr>
        </p:nvSpPr>
        <p:spPr>
          <a:xfrm>
            <a:off x="2293510" y="2739431"/>
            <a:ext cx="752544" cy="304800"/>
          </a:xfrm>
        </p:spPr>
        <p:txBody>
          <a:bodyPr>
            <a:noAutofit/>
          </a:bodyPr>
          <a:lstStyle>
            <a:lvl1pPr marL="0" indent="0" algn="ctr">
              <a:buNone/>
              <a:defRPr sz="1400" b="1" cap="all"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TEXT</a:t>
            </a:r>
          </a:p>
        </p:txBody>
      </p:sp>
      <p:sp>
        <p:nvSpPr>
          <p:cNvPr id="26" name="Text Placeholder 25">
            <a:extLst>
              <a:ext uri="{FF2B5EF4-FFF2-40B4-BE49-F238E27FC236}">
                <a16:creationId xmlns:a16="http://schemas.microsoft.com/office/drawing/2014/main" id="{012715B7-52DD-7F3A-75F5-06C1119DF716}"/>
              </a:ext>
            </a:extLst>
          </p:cNvPr>
          <p:cNvSpPr>
            <a:spLocks noGrp="1"/>
          </p:cNvSpPr>
          <p:nvPr>
            <p:ph type="body" sz="quarter" idx="39" hasCustomPrompt="1"/>
          </p:nvPr>
        </p:nvSpPr>
        <p:spPr>
          <a:xfrm>
            <a:off x="2109511" y="3546257"/>
            <a:ext cx="1125489" cy="573965"/>
          </a:xfrm>
          <a:custGeom>
            <a:avLst/>
            <a:gdLst>
              <a:gd name="connsiteX0" fmla="*/ 431268 w 1125489"/>
              <a:gd name="connsiteY0" fmla="*/ 0 h 573965"/>
              <a:gd name="connsiteX1" fmla="*/ 546201 w 1125489"/>
              <a:gd name="connsiteY1" fmla="*/ 39030 h 573965"/>
              <a:gd name="connsiteX2" fmla="*/ 563677 w 1125489"/>
              <a:gd name="connsiteY2" fmla="*/ 57502 h 573965"/>
              <a:gd name="connsiteX3" fmla="*/ 579289 w 1125489"/>
              <a:gd name="connsiteY3" fmla="*/ 41000 h 573965"/>
              <a:gd name="connsiteX4" fmla="*/ 694222 w 1125489"/>
              <a:gd name="connsiteY4" fmla="*/ 1970 h 573965"/>
              <a:gd name="connsiteX5" fmla="*/ 883529 w 1125489"/>
              <a:gd name="connsiteY5" fmla="*/ 186438 h 573965"/>
              <a:gd name="connsiteX6" fmla="*/ 929627 w 1125489"/>
              <a:gd name="connsiteY6" fmla="*/ 180718 h 573965"/>
              <a:gd name="connsiteX7" fmla="*/ 1125489 w 1125489"/>
              <a:gd name="connsiteY7" fmla="*/ 377342 h 573965"/>
              <a:gd name="connsiteX8" fmla="*/ 929556 w 1125489"/>
              <a:gd name="connsiteY8" fmla="*/ 573965 h 573965"/>
              <a:gd name="connsiteX9" fmla="*/ 203106 w 1125489"/>
              <a:gd name="connsiteY9" fmla="*/ 573965 h 573965"/>
              <a:gd name="connsiteX10" fmla="*/ 190843 w 1125489"/>
              <a:gd name="connsiteY10" fmla="*/ 571480 h 573965"/>
              <a:gd name="connsiteX11" fmla="*/ 156442 w 1125489"/>
              <a:gd name="connsiteY11" fmla="*/ 568001 h 573965"/>
              <a:gd name="connsiteX12" fmla="*/ 1 w 1125489"/>
              <a:gd name="connsiteY12" fmla="*/ 375372 h 573965"/>
              <a:gd name="connsiteX13" fmla="*/ 195863 w 1125489"/>
              <a:gd name="connsiteY13" fmla="*/ 178748 h 573965"/>
              <a:gd name="connsiteX14" fmla="*/ 241961 w 1125489"/>
              <a:gd name="connsiteY14" fmla="*/ 184468 h 573965"/>
              <a:gd name="connsiteX15" fmla="*/ 431268 w 1125489"/>
              <a:gd name="connsiteY15" fmla="*/ 0 h 57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5489" h="573965">
                <a:moveTo>
                  <a:pt x="431268" y="0"/>
                </a:moveTo>
                <a:cubicBezTo>
                  <a:pt x="474516" y="0"/>
                  <a:pt x="514344" y="14550"/>
                  <a:pt x="546201" y="39030"/>
                </a:cubicBezTo>
                <a:lnTo>
                  <a:pt x="563677" y="57502"/>
                </a:lnTo>
                <a:lnTo>
                  <a:pt x="579289" y="41000"/>
                </a:lnTo>
                <a:cubicBezTo>
                  <a:pt x="611146" y="16520"/>
                  <a:pt x="650974" y="1970"/>
                  <a:pt x="694222" y="1970"/>
                </a:cubicBezTo>
                <a:cubicBezTo>
                  <a:pt x="796962" y="1970"/>
                  <a:pt x="880465" y="84051"/>
                  <a:pt x="883529" y="186438"/>
                </a:cubicBezTo>
                <a:cubicBezTo>
                  <a:pt x="898349" y="182792"/>
                  <a:pt x="913738" y="180718"/>
                  <a:pt x="929627" y="180718"/>
                </a:cubicBezTo>
                <a:cubicBezTo>
                  <a:pt x="1037853" y="180718"/>
                  <a:pt x="1125560" y="268734"/>
                  <a:pt x="1125489" y="377342"/>
                </a:cubicBezTo>
                <a:cubicBezTo>
                  <a:pt x="1125489" y="485949"/>
                  <a:pt x="1037782" y="573965"/>
                  <a:pt x="929556" y="573965"/>
                </a:cubicBezTo>
                <a:lnTo>
                  <a:pt x="203106" y="573965"/>
                </a:lnTo>
                <a:lnTo>
                  <a:pt x="190843" y="571480"/>
                </a:lnTo>
                <a:lnTo>
                  <a:pt x="156442" y="568001"/>
                </a:lnTo>
                <a:cubicBezTo>
                  <a:pt x="67152" y="549669"/>
                  <a:pt x="1" y="470403"/>
                  <a:pt x="1" y="375372"/>
                </a:cubicBezTo>
                <a:cubicBezTo>
                  <a:pt x="-70" y="266764"/>
                  <a:pt x="87637" y="178748"/>
                  <a:pt x="195863" y="178748"/>
                </a:cubicBezTo>
                <a:cubicBezTo>
                  <a:pt x="211752" y="178748"/>
                  <a:pt x="227141" y="180822"/>
                  <a:pt x="241961" y="184468"/>
                </a:cubicBezTo>
                <a:cubicBezTo>
                  <a:pt x="245025" y="82081"/>
                  <a:pt x="328528" y="0"/>
                  <a:pt x="431268" y="0"/>
                </a:cubicBezTo>
                <a:close/>
              </a:path>
            </a:pathLst>
          </a:custGeom>
          <a:solidFill>
            <a:schemeClr val="accent3">
              <a:lumMod val="40000"/>
              <a:lumOff val="60000"/>
            </a:schemeClr>
          </a:solidFill>
          <a:ln w="19050">
            <a:solidFill>
              <a:schemeClr val="accent3"/>
            </a:solidFill>
          </a:ln>
        </p:spPr>
        <p:txBody>
          <a:bodyPr wrap="square" anchor="ctr">
            <a:noAutofit/>
          </a:bodyPr>
          <a:lstStyle>
            <a:lvl1pPr marL="0" indent="0" algn="ctr">
              <a:buNone/>
              <a:defRPr sz="800">
                <a:noFill/>
              </a:defRPr>
            </a:lvl1pPr>
          </a:lstStyle>
          <a:p>
            <a:pPr lvl="0"/>
            <a:r>
              <a:rPr lang="en-US"/>
              <a:t>N/A</a:t>
            </a:r>
          </a:p>
        </p:txBody>
      </p:sp>
      <p:sp>
        <p:nvSpPr>
          <p:cNvPr id="13" name="Text Placeholder 10">
            <a:extLst>
              <a:ext uri="{FF2B5EF4-FFF2-40B4-BE49-F238E27FC236}">
                <a16:creationId xmlns:a16="http://schemas.microsoft.com/office/drawing/2014/main" id="{0DFDD86D-A319-8E15-DEEF-F1A74BFC931B}"/>
              </a:ext>
            </a:extLst>
          </p:cNvPr>
          <p:cNvSpPr>
            <a:spLocks noGrp="1"/>
          </p:cNvSpPr>
          <p:nvPr userDrawn="1">
            <p:ph type="body" sz="quarter" idx="30" hasCustomPrompt="1"/>
          </p:nvPr>
        </p:nvSpPr>
        <p:spPr>
          <a:xfrm>
            <a:off x="1754336" y="4512813"/>
            <a:ext cx="1830893" cy="287787"/>
          </a:xfrm>
        </p:spPr>
        <p:txBody>
          <a:bodyPr>
            <a:noAutofit/>
          </a:bodyPr>
          <a:lstStyle>
            <a:lvl1pPr marL="0" indent="0" algn="ctr">
              <a:buNone/>
              <a:defRPr sz="1400" b="1" cap="all" baseline="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21" name="Text Placeholder 10">
            <a:extLst>
              <a:ext uri="{FF2B5EF4-FFF2-40B4-BE49-F238E27FC236}">
                <a16:creationId xmlns:a16="http://schemas.microsoft.com/office/drawing/2014/main" id="{86A4BBA9-4A8A-DFC1-5462-3C7B1D7B7B24}"/>
              </a:ext>
            </a:extLst>
          </p:cNvPr>
          <p:cNvSpPr>
            <a:spLocks noGrp="1"/>
          </p:cNvSpPr>
          <p:nvPr userDrawn="1">
            <p:ph type="body" sz="quarter" idx="38" hasCustomPrompt="1"/>
          </p:nvPr>
        </p:nvSpPr>
        <p:spPr>
          <a:xfrm>
            <a:off x="1754336" y="4786745"/>
            <a:ext cx="1830893" cy="616527"/>
          </a:xfrm>
        </p:spPr>
        <p:txBody>
          <a:bodyPr>
            <a:noAutofit/>
          </a:bodyPr>
          <a:lstStyle>
            <a:lvl1pPr marL="0" indent="0" algn="ctr">
              <a:lnSpc>
                <a:spcPct val="100000"/>
              </a:lnSpc>
              <a:buNone/>
              <a:defRPr sz="1200" b="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3" name="Text Placeholder 2">
            <a:extLst>
              <a:ext uri="{FF2B5EF4-FFF2-40B4-BE49-F238E27FC236}">
                <a16:creationId xmlns:a16="http://schemas.microsoft.com/office/drawing/2014/main" id="{9EF40F9D-972B-E196-BEFF-34E20BAC0F86}"/>
              </a:ext>
            </a:extLst>
          </p:cNvPr>
          <p:cNvSpPr>
            <a:spLocks noGrp="1"/>
          </p:cNvSpPr>
          <p:nvPr userDrawn="1">
            <p:ph type="body" sz="quarter" idx="22" hasCustomPrompt="1"/>
          </p:nvPr>
        </p:nvSpPr>
        <p:spPr>
          <a:xfrm>
            <a:off x="4286271" y="2578137"/>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a:buNone/>
              <a:defRPr lang="en-US" sz="5400" b="1" cap="all" baseline="0" dirty="0">
                <a:solidFill>
                  <a:schemeClr val="tx2"/>
                </a:solidFill>
              </a:defRPr>
            </a:lvl1pPr>
          </a:lstStyle>
          <a:p>
            <a:pPr marL="228600" lvl="0" indent="-228600" algn="ctr"/>
            <a:r>
              <a:rPr lang="en-US"/>
              <a:t>X</a:t>
            </a:r>
          </a:p>
        </p:txBody>
      </p:sp>
      <p:sp>
        <p:nvSpPr>
          <p:cNvPr id="10" name="Text Placeholder 10">
            <a:extLst>
              <a:ext uri="{FF2B5EF4-FFF2-40B4-BE49-F238E27FC236}">
                <a16:creationId xmlns:a16="http://schemas.microsoft.com/office/drawing/2014/main" id="{2AF715E5-429E-2966-2302-1D9698B1853F}"/>
              </a:ext>
            </a:extLst>
          </p:cNvPr>
          <p:cNvSpPr>
            <a:spLocks noGrp="1"/>
          </p:cNvSpPr>
          <p:nvPr userDrawn="1">
            <p:ph type="body" sz="quarter" idx="27" hasCustomPrompt="1"/>
          </p:nvPr>
        </p:nvSpPr>
        <p:spPr>
          <a:xfrm>
            <a:off x="4593364" y="2746357"/>
            <a:ext cx="752544" cy="304800"/>
          </a:xfrm>
        </p:spPr>
        <p:txBody>
          <a:bodyPr>
            <a:noAutofit/>
          </a:bodyPr>
          <a:lstStyle>
            <a:lvl1pPr marL="0" indent="0" algn="ctr">
              <a:buNone/>
              <a:defRPr sz="1400" b="1" cap="all"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TEXT</a:t>
            </a:r>
          </a:p>
        </p:txBody>
      </p:sp>
      <p:sp>
        <p:nvSpPr>
          <p:cNvPr id="28" name="Text Placeholder 27">
            <a:extLst>
              <a:ext uri="{FF2B5EF4-FFF2-40B4-BE49-F238E27FC236}">
                <a16:creationId xmlns:a16="http://schemas.microsoft.com/office/drawing/2014/main" id="{514E574E-1D17-CA27-73EB-8C1330B3FBA3}"/>
              </a:ext>
            </a:extLst>
          </p:cNvPr>
          <p:cNvSpPr>
            <a:spLocks noGrp="1"/>
          </p:cNvSpPr>
          <p:nvPr>
            <p:ph type="body" sz="quarter" idx="40" hasCustomPrompt="1"/>
          </p:nvPr>
        </p:nvSpPr>
        <p:spPr>
          <a:xfrm>
            <a:off x="4409327" y="3546257"/>
            <a:ext cx="1125489" cy="573965"/>
          </a:xfrm>
          <a:custGeom>
            <a:avLst/>
            <a:gdLst>
              <a:gd name="connsiteX0" fmla="*/ 431268 w 1125489"/>
              <a:gd name="connsiteY0" fmla="*/ 0 h 573965"/>
              <a:gd name="connsiteX1" fmla="*/ 546201 w 1125489"/>
              <a:gd name="connsiteY1" fmla="*/ 39030 h 573965"/>
              <a:gd name="connsiteX2" fmla="*/ 563677 w 1125489"/>
              <a:gd name="connsiteY2" fmla="*/ 57502 h 573965"/>
              <a:gd name="connsiteX3" fmla="*/ 579289 w 1125489"/>
              <a:gd name="connsiteY3" fmla="*/ 41000 h 573965"/>
              <a:gd name="connsiteX4" fmla="*/ 694222 w 1125489"/>
              <a:gd name="connsiteY4" fmla="*/ 1970 h 573965"/>
              <a:gd name="connsiteX5" fmla="*/ 883529 w 1125489"/>
              <a:gd name="connsiteY5" fmla="*/ 186438 h 573965"/>
              <a:gd name="connsiteX6" fmla="*/ 929627 w 1125489"/>
              <a:gd name="connsiteY6" fmla="*/ 180718 h 573965"/>
              <a:gd name="connsiteX7" fmla="*/ 1125489 w 1125489"/>
              <a:gd name="connsiteY7" fmla="*/ 377342 h 573965"/>
              <a:gd name="connsiteX8" fmla="*/ 929556 w 1125489"/>
              <a:gd name="connsiteY8" fmla="*/ 573965 h 573965"/>
              <a:gd name="connsiteX9" fmla="*/ 203106 w 1125489"/>
              <a:gd name="connsiteY9" fmla="*/ 573965 h 573965"/>
              <a:gd name="connsiteX10" fmla="*/ 190843 w 1125489"/>
              <a:gd name="connsiteY10" fmla="*/ 571480 h 573965"/>
              <a:gd name="connsiteX11" fmla="*/ 156442 w 1125489"/>
              <a:gd name="connsiteY11" fmla="*/ 568001 h 573965"/>
              <a:gd name="connsiteX12" fmla="*/ 1 w 1125489"/>
              <a:gd name="connsiteY12" fmla="*/ 375372 h 573965"/>
              <a:gd name="connsiteX13" fmla="*/ 195863 w 1125489"/>
              <a:gd name="connsiteY13" fmla="*/ 178748 h 573965"/>
              <a:gd name="connsiteX14" fmla="*/ 241961 w 1125489"/>
              <a:gd name="connsiteY14" fmla="*/ 184468 h 573965"/>
              <a:gd name="connsiteX15" fmla="*/ 431268 w 1125489"/>
              <a:gd name="connsiteY15" fmla="*/ 0 h 57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5489" h="573965">
                <a:moveTo>
                  <a:pt x="431268" y="0"/>
                </a:moveTo>
                <a:cubicBezTo>
                  <a:pt x="474516" y="0"/>
                  <a:pt x="514344" y="14550"/>
                  <a:pt x="546201" y="39030"/>
                </a:cubicBezTo>
                <a:lnTo>
                  <a:pt x="563677" y="57502"/>
                </a:lnTo>
                <a:lnTo>
                  <a:pt x="579289" y="41000"/>
                </a:lnTo>
                <a:cubicBezTo>
                  <a:pt x="611146" y="16520"/>
                  <a:pt x="650974" y="1970"/>
                  <a:pt x="694222" y="1970"/>
                </a:cubicBezTo>
                <a:cubicBezTo>
                  <a:pt x="796962" y="1970"/>
                  <a:pt x="880465" y="84051"/>
                  <a:pt x="883529" y="186438"/>
                </a:cubicBezTo>
                <a:cubicBezTo>
                  <a:pt x="898349" y="182792"/>
                  <a:pt x="913738" y="180718"/>
                  <a:pt x="929627" y="180718"/>
                </a:cubicBezTo>
                <a:cubicBezTo>
                  <a:pt x="1037853" y="180718"/>
                  <a:pt x="1125560" y="268734"/>
                  <a:pt x="1125489" y="377342"/>
                </a:cubicBezTo>
                <a:cubicBezTo>
                  <a:pt x="1125489" y="485949"/>
                  <a:pt x="1037782" y="573965"/>
                  <a:pt x="929556" y="573965"/>
                </a:cubicBezTo>
                <a:lnTo>
                  <a:pt x="203106" y="573965"/>
                </a:lnTo>
                <a:lnTo>
                  <a:pt x="190843" y="571480"/>
                </a:lnTo>
                <a:lnTo>
                  <a:pt x="156442" y="568001"/>
                </a:lnTo>
                <a:cubicBezTo>
                  <a:pt x="67152" y="549669"/>
                  <a:pt x="1" y="470403"/>
                  <a:pt x="1" y="375372"/>
                </a:cubicBezTo>
                <a:cubicBezTo>
                  <a:pt x="-70" y="266764"/>
                  <a:pt x="87637" y="178748"/>
                  <a:pt x="195863" y="178748"/>
                </a:cubicBezTo>
                <a:cubicBezTo>
                  <a:pt x="211752" y="178748"/>
                  <a:pt x="227141" y="180822"/>
                  <a:pt x="241961" y="184468"/>
                </a:cubicBezTo>
                <a:cubicBezTo>
                  <a:pt x="245025" y="82081"/>
                  <a:pt x="328528" y="0"/>
                  <a:pt x="431268" y="0"/>
                </a:cubicBezTo>
                <a:close/>
              </a:path>
            </a:pathLst>
          </a:custGeom>
          <a:solidFill>
            <a:schemeClr val="accent3">
              <a:lumMod val="40000"/>
              <a:lumOff val="60000"/>
            </a:schemeClr>
          </a:solidFill>
          <a:ln w="19050">
            <a:solidFill>
              <a:schemeClr val="accent3"/>
            </a:solidFill>
          </a:ln>
        </p:spPr>
        <p:txBody>
          <a:bodyPr wrap="square" anchor="ctr">
            <a:noAutofit/>
          </a:bodyPr>
          <a:lstStyle>
            <a:lvl1pPr marL="0" indent="0" algn="ctr">
              <a:buNone/>
              <a:defRPr sz="800">
                <a:noFill/>
              </a:defRPr>
            </a:lvl1pPr>
          </a:lstStyle>
          <a:p>
            <a:pPr lvl="0"/>
            <a:r>
              <a:rPr lang="en-US"/>
              <a:t>N/A</a:t>
            </a:r>
          </a:p>
        </p:txBody>
      </p:sp>
      <p:sp>
        <p:nvSpPr>
          <p:cNvPr id="14" name="Text Placeholder 10">
            <a:extLst>
              <a:ext uri="{FF2B5EF4-FFF2-40B4-BE49-F238E27FC236}">
                <a16:creationId xmlns:a16="http://schemas.microsoft.com/office/drawing/2014/main" id="{536E95F6-AF3B-48BC-9D1E-76681AA30643}"/>
              </a:ext>
            </a:extLst>
          </p:cNvPr>
          <p:cNvSpPr>
            <a:spLocks noGrp="1"/>
          </p:cNvSpPr>
          <p:nvPr userDrawn="1">
            <p:ph type="body" sz="quarter" idx="31" hasCustomPrompt="1"/>
          </p:nvPr>
        </p:nvSpPr>
        <p:spPr>
          <a:xfrm>
            <a:off x="4054190" y="4512813"/>
            <a:ext cx="1830893" cy="287787"/>
          </a:xfrm>
        </p:spPr>
        <p:txBody>
          <a:bodyPr>
            <a:noAutofit/>
          </a:bodyPr>
          <a:lstStyle>
            <a:lvl1pPr marL="0" indent="0" algn="ctr">
              <a:buNone/>
              <a:defRPr sz="1400" b="1" cap="all" baseline="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8" name="Text Placeholder 10">
            <a:extLst>
              <a:ext uri="{FF2B5EF4-FFF2-40B4-BE49-F238E27FC236}">
                <a16:creationId xmlns:a16="http://schemas.microsoft.com/office/drawing/2014/main" id="{01BF7226-47B1-B42E-D7BF-768B7C2CA215}"/>
              </a:ext>
            </a:extLst>
          </p:cNvPr>
          <p:cNvSpPr>
            <a:spLocks noGrp="1"/>
          </p:cNvSpPr>
          <p:nvPr userDrawn="1">
            <p:ph type="body" sz="quarter" idx="35" hasCustomPrompt="1"/>
          </p:nvPr>
        </p:nvSpPr>
        <p:spPr>
          <a:xfrm>
            <a:off x="4054190" y="4786745"/>
            <a:ext cx="1830893" cy="616527"/>
          </a:xfrm>
        </p:spPr>
        <p:txBody>
          <a:bodyPr>
            <a:noAutofit/>
          </a:bodyPr>
          <a:lstStyle>
            <a:lvl1pPr marL="0" indent="0" algn="ctr">
              <a:lnSpc>
                <a:spcPct val="100000"/>
              </a:lnSpc>
              <a:buNone/>
              <a:defRPr sz="1200" b="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7" name="Text Placeholder 16">
            <a:extLst>
              <a:ext uri="{FF2B5EF4-FFF2-40B4-BE49-F238E27FC236}">
                <a16:creationId xmlns:a16="http://schemas.microsoft.com/office/drawing/2014/main" id="{574EF984-2E1F-2EBD-43C0-9C2A5A8359E7}"/>
              </a:ext>
            </a:extLst>
          </p:cNvPr>
          <p:cNvSpPr>
            <a:spLocks noGrp="1"/>
          </p:cNvSpPr>
          <p:nvPr userDrawn="1">
            <p:ph type="body" sz="quarter" idx="23" hasCustomPrompt="1"/>
          </p:nvPr>
        </p:nvSpPr>
        <p:spPr>
          <a:xfrm>
            <a:off x="6565305" y="2576649"/>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a:buNone/>
              <a:defRPr lang="en-US" sz="5400" b="1" cap="all" baseline="0" dirty="0">
                <a:solidFill>
                  <a:schemeClr val="tx2"/>
                </a:solidFill>
              </a:defRPr>
            </a:lvl1pPr>
          </a:lstStyle>
          <a:p>
            <a:pPr marL="228600" lvl="0" indent="-228600" algn="ctr"/>
            <a:r>
              <a:rPr lang="en-US"/>
              <a:t>X</a:t>
            </a:r>
          </a:p>
        </p:txBody>
      </p:sp>
      <p:sp>
        <p:nvSpPr>
          <p:cNvPr id="11" name="Text Placeholder 10">
            <a:extLst>
              <a:ext uri="{FF2B5EF4-FFF2-40B4-BE49-F238E27FC236}">
                <a16:creationId xmlns:a16="http://schemas.microsoft.com/office/drawing/2014/main" id="{1FF871F4-0EA0-DADA-3643-4A75A73170CB}"/>
              </a:ext>
            </a:extLst>
          </p:cNvPr>
          <p:cNvSpPr>
            <a:spLocks noGrp="1"/>
          </p:cNvSpPr>
          <p:nvPr userDrawn="1">
            <p:ph type="body" sz="quarter" idx="28" hasCustomPrompt="1"/>
          </p:nvPr>
        </p:nvSpPr>
        <p:spPr>
          <a:xfrm>
            <a:off x="6874851" y="2746357"/>
            <a:ext cx="752544" cy="304800"/>
          </a:xfrm>
        </p:spPr>
        <p:txBody>
          <a:bodyPr>
            <a:noAutofit/>
          </a:bodyPr>
          <a:lstStyle>
            <a:lvl1pPr marL="0" indent="0" algn="ctr">
              <a:buNone/>
              <a:defRPr sz="1400" b="1" cap="all"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TEXT</a:t>
            </a:r>
          </a:p>
        </p:txBody>
      </p:sp>
      <p:sp>
        <p:nvSpPr>
          <p:cNvPr id="29" name="Text Placeholder 28">
            <a:extLst>
              <a:ext uri="{FF2B5EF4-FFF2-40B4-BE49-F238E27FC236}">
                <a16:creationId xmlns:a16="http://schemas.microsoft.com/office/drawing/2014/main" id="{B245BB00-C503-A47B-71E5-9FD143CEAE08}"/>
              </a:ext>
            </a:extLst>
          </p:cNvPr>
          <p:cNvSpPr>
            <a:spLocks noGrp="1"/>
          </p:cNvSpPr>
          <p:nvPr>
            <p:ph type="body" sz="quarter" idx="41" hasCustomPrompt="1"/>
          </p:nvPr>
        </p:nvSpPr>
        <p:spPr>
          <a:xfrm>
            <a:off x="6688361" y="3546257"/>
            <a:ext cx="1125489" cy="573965"/>
          </a:xfrm>
          <a:custGeom>
            <a:avLst/>
            <a:gdLst>
              <a:gd name="connsiteX0" fmla="*/ 431268 w 1125489"/>
              <a:gd name="connsiteY0" fmla="*/ 0 h 573965"/>
              <a:gd name="connsiteX1" fmla="*/ 546201 w 1125489"/>
              <a:gd name="connsiteY1" fmla="*/ 39030 h 573965"/>
              <a:gd name="connsiteX2" fmla="*/ 563677 w 1125489"/>
              <a:gd name="connsiteY2" fmla="*/ 57502 h 573965"/>
              <a:gd name="connsiteX3" fmla="*/ 579289 w 1125489"/>
              <a:gd name="connsiteY3" fmla="*/ 41000 h 573965"/>
              <a:gd name="connsiteX4" fmla="*/ 694222 w 1125489"/>
              <a:gd name="connsiteY4" fmla="*/ 1970 h 573965"/>
              <a:gd name="connsiteX5" fmla="*/ 883529 w 1125489"/>
              <a:gd name="connsiteY5" fmla="*/ 186438 h 573965"/>
              <a:gd name="connsiteX6" fmla="*/ 929627 w 1125489"/>
              <a:gd name="connsiteY6" fmla="*/ 180718 h 573965"/>
              <a:gd name="connsiteX7" fmla="*/ 1125489 w 1125489"/>
              <a:gd name="connsiteY7" fmla="*/ 377342 h 573965"/>
              <a:gd name="connsiteX8" fmla="*/ 929556 w 1125489"/>
              <a:gd name="connsiteY8" fmla="*/ 573965 h 573965"/>
              <a:gd name="connsiteX9" fmla="*/ 203106 w 1125489"/>
              <a:gd name="connsiteY9" fmla="*/ 573965 h 573965"/>
              <a:gd name="connsiteX10" fmla="*/ 190843 w 1125489"/>
              <a:gd name="connsiteY10" fmla="*/ 571480 h 573965"/>
              <a:gd name="connsiteX11" fmla="*/ 156442 w 1125489"/>
              <a:gd name="connsiteY11" fmla="*/ 568001 h 573965"/>
              <a:gd name="connsiteX12" fmla="*/ 1 w 1125489"/>
              <a:gd name="connsiteY12" fmla="*/ 375372 h 573965"/>
              <a:gd name="connsiteX13" fmla="*/ 195863 w 1125489"/>
              <a:gd name="connsiteY13" fmla="*/ 178748 h 573965"/>
              <a:gd name="connsiteX14" fmla="*/ 241961 w 1125489"/>
              <a:gd name="connsiteY14" fmla="*/ 184468 h 573965"/>
              <a:gd name="connsiteX15" fmla="*/ 431268 w 1125489"/>
              <a:gd name="connsiteY15" fmla="*/ 0 h 57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5489" h="573965">
                <a:moveTo>
                  <a:pt x="431268" y="0"/>
                </a:moveTo>
                <a:cubicBezTo>
                  <a:pt x="474516" y="0"/>
                  <a:pt x="514344" y="14550"/>
                  <a:pt x="546201" y="39030"/>
                </a:cubicBezTo>
                <a:lnTo>
                  <a:pt x="563677" y="57502"/>
                </a:lnTo>
                <a:lnTo>
                  <a:pt x="579289" y="41000"/>
                </a:lnTo>
                <a:cubicBezTo>
                  <a:pt x="611146" y="16520"/>
                  <a:pt x="650974" y="1970"/>
                  <a:pt x="694222" y="1970"/>
                </a:cubicBezTo>
                <a:cubicBezTo>
                  <a:pt x="796962" y="1970"/>
                  <a:pt x="880465" y="84051"/>
                  <a:pt x="883529" y="186438"/>
                </a:cubicBezTo>
                <a:cubicBezTo>
                  <a:pt x="898349" y="182792"/>
                  <a:pt x="913738" y="180718"/>
                  <a:pt x="929627" y="180718"/>
                </a:cubicBezTo>
                <a:cubicBezTo>
                  <a:pt x="1037853" y="180718"/>
                  <a:pt x="1125560" y="268734"/>
                  <a:pt x="1125489" y="377342"/>
                </a:cubicBezTo>
                <a:cubicBezTo>
                  <a:pt x="1125489" y="485949"/>
                  <a:pt x="1037782" y="573965"/>
                  <a:pt x="929556" y="573965"/>
                </a:cubicBezTo>
                <a:lnTo>
                  <a:pt x="203106" y="573965"/>
                </a:lnTo>
                <a:lnTo>
                  <a:pt x="190843" y="571480"/>
                </a:lnTo>
                <a:lnTo>
                  <a:pt x="156442" y="568001"/>
                </a:lnTo>
                <a:cubicBezTo>
                  <a:pt x="67152" y="549669"/>
                  <a:pt x="1" y="470403"/>
                  <a:pt x="1" y="375372"/>
                </a:cubicBezTo>
                <a:cubicBezTo>
                  <a:pt x="-70" y="266764"/>
                  <a:pt x="87637" y="178748"/>
                  <a:pt x="195863" y="178748"/>
                </a:cubicBezTo>
                <a:cubicBezTo>
                  <a:pt x="211752" y="178748"/>
                  <a:pt x="227141" y="180822"/>
                  <a:pt x="241961" y="184468"/>
                </a:cubicBezTo>
                <a:cubicBezTo>
                  <a:pt x="245025" y="82081"/>
                  <a:pt x="328528" y="0"/>
                  <a:pt x="431268" y="0"/>
                </a:cubicBezTo>
                <a:close/>
              </a:path>
            </a:pathLst>
          </a:custGeom>
          <a:solidFill>
            <a:schemeClr val="accent3">
              <a:lumMod val="40000"/>
              <a:lumOff val="60000"/>
            </a:schemeClr>
          </a:solidFill>
          <a:ln w="19050">
            <a:solidFill>
              <a:schemeClr val="accent3"/>
            </a:solidFill>
          </a:ln>
        </p:spPr>
        <p:txBody>
          <a:bodyPr wrap="square" anchor="ctr">
            <a:noAutofit/>
          </a:bodyPr>
          <a:lstStyle>
            <a:lvl1pPr marL="0" indent="0" algn="ctr">
              <a:buNone/>
              <a:defRPr sz="800">
                <a:noFill/>
              </a:defRPr>
            </a:lvl1pPr>
          </a:lstStyle>
          <a:p>
            <a:pPr lvl="0"/>
            <a:r>
              <a:rPr lang="en-US"/>
              <a:t>N/A</a:t>
            </a:r>
          </a:p>
        </p:txBody>
      </p:sp>
      <p:sp>
        <p:nvSpPr>
          <p:cNvPr id="15" name="Text Placeholder 10">
            <a:extLst>
              <a:ext uri="{FF2B5EF4-FFF2-40B4-BE49-F238E27FC236}">
                <a16:creationId xmlns:a16="http://schemas.microsoft.com/office/drawing/2014/main" id="{3572CB72-265B-1A6E-CB4B-1D54DCA3C9E4}"/>
              </a:ext>
            </a:extLst>
          </p:cNvPr>
          <p:cNvSpPr>
            <a:spLocks noGrp="1"/>
          </p:cNvSpPr>
          <p:nvPr userDrawn="1">
            <p:ph type="body" sz="quarter" idx="32" hasCustomPrompt="1"/>
          </p:nvPr>
        </p:nvSpPr>
        <p:spPr>
          <a:xfrm>
            <a:off x="6335677" y="4512813"/>
            <a:ext cx="1830893" cy="287787"/>
          </a:xfrm>
        </p:spPr>
        <p:txBody>
          <a:bodyPr>
            <a:noAutofit/>
          </a:bodyPr>
          <a:lstStyle>
            <a:lvl1pPr marL="0" indent="0" algn="ctr">
              <a:buNone/>
              <a:defRPr sz="1400" b="1" cap="all" baseline="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9" name="Text Placeholder 10">
            <a:extLst>
              <a:ext uri="{FF2B5EF4-FFF2-40B4-BE49-F238E27FC236}">
                <a16:creationId xmlns:a16="http://schemas.microsoft.com/office/drawing/2014/main" id="{AD6653FC-DD0E-D272-9249-E5BC7F66D4A6}"/>
              </a:ext>
            </a:extLst>
          </p:cNvPr>
          <p:cNvSpPr>
            <a:spLocks noGrp="1"/>
          </p:cNvSpPr>
          <p:nvPr userDrawn="1">
            <p:ph type="body" sz="quarter" idx="36" hasCustomPrompt="1"/>
          </p:nvPr>
        </p:nvSpPr>
        <p:spPr>
          <a:xfrm>
            <a:off x="6241474" y="4786745"/>
            <a:ext cx="2019298" cy="616527"/>
          </a:xfrm>
        </p:spPr>
        <p:txBody>
          <a:bodyPr>
            <a:noAutofit/>
          </a:bodyPr>
          <a:lstStyle>
            <a:lvl1pPr marL="0" indent="0" algn="ctr">
              <a:lnSpc>
                <a:spcPct val="100000"/>
              </a:lnSpc>
              <a:buNone/>
              <a:defRPr sz="1200" b="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22" name="Text Placeholder 21">
            <a:extLst>
              <a:ext uri="{FF2B5EF4-FFF2-40B4-BE49-F238E27FC236}">
                <a16:creationId xmlns:a16="http://schemas.microsoft.com/office/drawing/2014/main" id="{C59D9FE5-B2E1-8F66-399D-12509D16150D}"/>
              </a:ext>
            </a:extLst>
          </p:cNvPr>
          <p:cNvSpPr>
            <a:spLocks noGrp="1"/>
          </p:cNvSpPr>
          <p:nvPr userDrawn="1">
            <p:ph type="body" sz="quarter" idx="24" hasCustomPrompt="1"/>
          </p:nvPr>
        </p:nvSpPr>
        <p:spPr>
          <a:xfrm>
            <a:off x="8854729" y="2573867"/>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5"/>
          </a:solidFill>
          <a:ln w="19050">
            <a:solidFill>
              <a:schemeClr val="tx2"/>
            </a:solidFill>
          </a:ln>
        </p:spPr>
        <p:txBody>
          <a:bodyPr vert="horz" wrap="square" lIns="0" tIns="91440" rIns="0" bIns="45720" rtlCol="0" anchor="ctr">
            <a:noAutofit/>
          </a:bodyPr>
          <a:lstStyle>
            <a:lvl1pPr marL="0" indent="0" algn="ctr">
              <a:buNone/>
              <a:defRPr lang="en-US" sz="5400" b="1" cap="all" baseline="0" dirty="0">
                <a:solidFill>
                  <a:schemeClr val="tx2"/>
                </a:solidFill>
              </a:defRPr>
            </a:lvl1pPr>
          </a:lstStyle>
          <a:p>
            <a:pPr marL="228600" lvl="0" indent="-228600" algn="ctr"/>
            <a:r>
              <a:rPr lang="en-US"/>
              <a:t>X</a:t>
            </a:r>
          </a:p>
        </p:txBody>
      </p:sp>
      <p:sp>
        <p:nvSpPr>
          <p:cNvPr id="12" name="Text Placeholder 10">
            <a:extLst>
              <a:ext uri="{FF2B5EF4-FFF2-40B4-BE49-F238E27FC236}">
                <a16:creationId xmlns:a16="http://schemas.microsoft.com/office/drawing/2014/main" id="{555E618A-EFFF-E485-8AD1-1D28C8E2CAD8}"/>
              </a:ext>
            </a:extLst>
          </p:cNvPr>
          <p:cNvSpPr>
            <a:spLocks noGrp="1"/>
          </p:cNvSpPr>
          <p:nvPr userDrawn="1">
            <p:ph type="body" sz="quarter" idx="29" hasCustomPrompt="1"/>
          </p:nvPr>
        </p:nvSpPr>
        <p:spPr>
          <a:xfrm>
            <a:off x="9161899" y="2753283"/>
            <a:ext cx="752544" cy="304800"/>
          </a:xfrm>
        </p:spPr>
        <p:txBody>
          <a:bodyPr>
            <a:noAutofit/>
          </a:bodyPr>
          <a:lstStyle>
            <a:lvl1pPr marL="0" indent="0" algn="ctr">
              <a:buNone/>
              <a:defRPr sz="1400" b="1" cap="all"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TEXT</a:t>
            </a:r>
          </a:p>
        </p:txBody>
      </p:sp>
      <p:sp>
        <p:nvSpPr>
          <p:cNvPr id="30" name="Text Placeholder 29">
            <a:extLst>
              <a:ext uri="{FF2B5EF4-FFF2-40B4-BE49-F238E27FC236}">
                <a16:creationId xmlns:a16="http://schemas.microsoft.com/office/drawing/2014/main" id="{0D27FCF8-D283-7038-1C0F-0082367663DA}"/>
              </a:ext>
            </a:extLst>
          </p:cNvPr>
          <p:cNvSpPr>
            <a:spLocks noGrp="1"/>
          </p:cNvSpPr>
          <p:nvPr>
            <p:ph type="body" sz="quarter" idx="42" hasCustomPrompt="1"/>
          </p:nvPr>
        </p:nvSpPr>
        <p:spPr>
          <a:xfrm>
            <a:off x="8977785" y="3546257"/>
            <a:ext cx="1125489" cy="573965"/>
          </a:xfrm>
          <a:custGeom>
            <a:avLst/>
            <a:gdLst>
              <a:gd name="connsiteX0" fmla="*/ 431268 w 1125489"/>
              <a:gd name="connsiteY0" fmla="*/ 0 h 573965"/>
              <a:gd name="connsiteX1" fmla="*/ 546201 w 1125489"/>
              <a:gd name="connsiteY1" fmla="*/ 39030 h 573965"/>
              <a:gd name="connsiteX2" fmla="*/ 563677 w 1125489"/>
              <a:gd name="connsiteY2" fmla="*/ 57502 h 573965"/>
              <a:gd name="connsiteX3" fmla="*/ 579289 w 1125489"/>
              <a:gd name="connsiteY3" fmla="*/ 41000 h 573965"/>
              <a:gd name="connsiteX4" fmla="*/ 694222 w 1125489"/>
              <a:gd name="connsiteY4" fmla="*/ 1970 h 573965"/>
              <a:gd name="connsiteX5" fmla="*/ 883529 w 1125489"/>
              <a:gd name="connsiteY5" fmla="*/ 186438 h 573965"/>
              <a:gd name="connsiteX6" fmla="*/ 929627 w 1125489"/>
              <a:gd name="connsiteY6" fmla="*/ 180718 h 573965"/>
              <a:gd name="connsiteX7" fmla="*/ 1125489 w 1125489"/>
              <a:gd name="connsiteY7" fmla="*/ 377342 h 573965"/>
              <a:gd name="connsiteX8" fmla="*/ 929556 w 1125489"/>
              <a:gd name="connsiteY8" fmla="*/ 573965 h 573965"/>
              <a:gd name="connsiteX9" fmla="*/ 203106 w 1125489"/>
              <a:gd name="connsiteY9" fmla="*/ 573965 h 573965"/>
              <a:gd name="connsiteX10" fmla="*/ 190843 w 1125489"/>
              <a:gd name="connsiteY10" fmla="*/ 571480 h 573965"/>
              <a:gd name="connsiteX11" fmla="*/ 156442 w 1125489"/>
              <a:gd name="connsiteY11" fmla="*/ 568001 h 573965"/>
              <a:gd name="connsiteX12" fmla="*/ 1 w 1125489"/>
              <a:gd name="connsiteY12" fmla="*/ 375372 h 573965"/>
              <a:gd name="connsiteX13" fmla="*/ 195863 w 1125489"/>
              <a:gd name="connsiteY13" fmla="*/ 178748 h 573965"/>
              <a:gd name="connsiteX14" fmla="*/ 241961 w 1125489"/>
              <a:gd name="connsiteY14" fmla="*/ 184468 h 573965"/>
              <a:gd name="connsiteX15" fmla="*/ 431268 w 1125489"/>
              <a:gd name="connsiteY15" fmla="*/ 0 h 57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25489" h="573965">
                <a:moveTo>
                  <a:pt x="431268" y="0"/>
                </a:moveTo>
                <a:cubicBezTo>
                  <a:pt x="474516" y="0"/>
                  <a:pt x="514344" y="14550"/>
                  <a:pt x="546201" y="39030"/>
                </a:cubicBezTo>
                <a:lnTo>
                  <a:pt x="563677" y="57502"/>
                </a:lnTo>
                <a:lnTo>
                  <a:pt x="579289" y="41000"/>
                </a:lnTo>
                <a:cubicBezTo>
                  <a:pt x="611146" y="16520"/>
                  <a:pt x="650974" y="1970"/>
                  <a:pt x="694222" y="1970"/>
                </a:cubicBezTo>
                <a:cubicBezTo>
                  <a:pt x="796962" y="1970"/>
                  <a:pt x="880465" y="84051"/>
                  <a:pt x="883529" y="186438"/>
                </a:cubicBezTo>
                <a:cubicBezTo>
                  <a:pt x="898349" y="182792"/>
                  <a:pt x="913738" y="180718"/>
                  <a:pt x="929627" y="180718"/>
                </a:cubicBezTo>
                <a:cubicBezTo>
                  <a:pt x="1037853" y="180718"/>
                  <a:pt x="1125560" y="268734"/>
                  <a:pt x="1125489" y="377342"/>
                </a:cubicBezTo>
                <a:cubicBezTo>
                  <a:pt x="1125489" y="485949"/>
                  <a:pt x="1037782" y="573965"/>
                  <a:pt x="929556" y="573965"/>
                </a:cubicBezTo>
                <a:lnTo>
                  <a:pt x="203106" y="573965"/>
                </a:lnTo>
                <a:lnTo>
                  <a:pt x="190843" y="571480"/>
                </a:lnTo>
                <a:lnTo>
                  <a:pt x="156442" y="568001"/>
                </a:lnTo>
                <a:cubicBezTo>
                  <a:pt x="67152" y="549669"/>
                  <a:pt x="1" y="470403"/>
                  <a:pt x="1" y="375372"/>
                </a:cubicBezTo>
                <a:cubicBezTo>
                  <a:pt x="-70" y="266764"/>
                  <a:pt x="87637" y="178748"/>
                  <a:pt x="195863" y="178748"/>
                </a:cubicBezTo>
                <a:cubicBezTo>
                  <a:pt x="211752" y="178748"/>
                  <a:pt x="227141" y="180822"/>
                  <a:pt x="241961" y="184468"/>
                </a:cubicBezTo>
                <a:cubicBezTo>
                  <a:pt x="245025" y="82081"/>
                  <a:pt x="328528" y="0"/>
                  <a:pt x="431268" y="0"/>
                </a:cubicBezTo>
                <a:close/>
              </a:path>
            </a:pathLst>
          </a:custGeom>
          <a:solidFill>
            <a:schemeClr val="accent3">
              <a:lumMod val="40000"/>
              <a:lumOff val="60000"/>
            </a:schemeClr>
          </a:solidFill>
          <a:ln w="19050">
            <a:solidFill>
              <a:schemeClr val="accent3"/>
            </a:solidFill>
          </a:ln>
        </p:spPr>
        <p:txBody>
          <a:bodyPr wrap="square" anchor="ctr">
            <a:noAutofit/>
          </a:bodyPr>
          <a:lstStyle>
            <a:lvl1pPr marL="0" indent="0" algn="ctr">
              <a:buNone/>
              <a:defRPr sz="800">
                <a:noFill/>
              </a:defRPr>
            </a:lvl1pPr>
          </a:lstStyle>
          <a:p>
            <a:pPr lvl="0"/>
            <a:r>
              <a:rPr lang="en-US"/>
              <a:t>N/A</a:t>
            </a:r>
          </a:p>
        </p:txBody>
      </p:sp>
      <p:sp>
        <p:nvSpPr>
          <p:cNvPr id="16" name="Text Placeholder 10">
            <a:extLst>
              <a:ext uri="{FF2B5EF4-FFF2-40B4-BE49-F238E27FC236}">
                <a16:creationId xmlns:a16="http://schemas.microsoft.com/office/drawing/2014/main" id="{91520171-76AD-DCF6-B7F6-35E395BDFA85}"/>
              </a:ext>
            </a:extLst>
          </p:cNvPr>
          <p:cNvSpPr>
            <a:spLocks noGrp="1"/>
          </p:cNvSpPr>
          <p:nvPr userDrawn="1">
            <p:ph type="body" sz="quarter" idx="33" hasCustomPrompt="1"/>
          </p:nvPr>
        </p:nvSpPr>
        <p:spPr>
          <a:xfrm>
            <a:off x="8622725" y="4512813"/>
            <a:ext cx="1830893" cy="287787"/>
          </a:xfrm>
        </p:spPr>
        <p:txBody>
          <a:bodyPr>
            <a:noAutofit/>
          </a:bodyPr>
          <a:lstStyle>
            <a:lvl1pPr marL="0" indent="0" algn="ctr">
              <a:buNone/>
              <a:defRPr sz="1400" b="1" cap="all" baseline="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20" name="Text Placeholder 10">
            <a:extLst>
              <a:ext uri="{FF2B5EF4-FFF2-40B4-BE49-F238E27FC236}">
                <a16:creationId xmlns:a16="http://schemas.microsoft.com/office/drawing/2014/main" id="{08CFEF0A-F0F7-3357-5C21-B15CE89D0CB8}"/>
              </a:ext>
            </a:extLst>
          </p:cNvPr>
          <p:cNvSpPr>
            <a:spLocks noGrp="1"/>
          </p:cNvSpPr>
          <p:nvPr userDrawn="1">
            <p:ph type="body" sz="quarter" idx="37" hasCustomPrompt="1"/>
          </p:nvPr>
        </p:nvSpPr>
        <p:spPr>
          <a:xfrm>
            <a:off x="8622725" y="4786745"/>
            <a:ext cx="1830893" cy="616527"/>
          </a:xfrm>
        </p:spPr>
        <p:txBody>
          <a:bodyPr>
            <a:noAutofit/>
          </a:bodyPr>
          <a:lstStyle>
            <a:lvl1pPr marL="0" indent="0" algn="ctr">
              <a:lnSpc>
                <a:spcPct val="100000"/>
              </a:lnSpc>
              <a:buNone/>
              <a:defRPr sz="1200" b="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Tree>
    <p:extLst>
      <p:ext uri="{BB962C8B-B14F-4D97-AF65-F5344CB8AC3E}">
        <p14:creationId xmlns:p14="http://schemas.microsoft.com/office/powerpoint/2010/main" val="16445525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BB376-B19C-488D-ABEB-03C7E6E9E3E0}" type="datetimeFigureOut">
              <a:rPr lang="en-US" dirty="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a:p>
        </p:txBody>
      </p:sp>
    </p:spTree>
    <p:extLst>
      <p:ext uri="{BB962C8B-B14F-4D97-AF65-F5344CB8AC3E}">
        <p14:creationId xmlns:p14="http://schemas.microsoft.com/office/powerpoint/2010/main" val="3374909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2/13/2025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271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D9E2A62-1983-43A1-A163-D8AA46534C80}" type="datetimeFigureOut">
              <a:rPr lang="en-US" dirty="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custDataLst>
      <p:tags r:id="rId1"/>
    </p:custDataLst>
    <p:extLst>
      <p:ext uri="{BB962C8B-B14F-4D97-AF65-F5344CB8AC3E}">
        <p14:creationId xmlns:p14="http://schemas.microsoft.com/office/powerpoint/2010/main" val="2120893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8F3E3B-34E3-4345-B2A1-994B83598A9C}" type="datetimeFigureOut">
              <a:rPr lang="en-US" dirty="0"/>
              <a:t>2/13/2025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863544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816C96-82A1-4D77-8ADA-627AC6FE3D65}" type="datetimeFigureOut">
              <a:rPr lang="en-US" dirty="0"/>
              <a:t>2/13/2025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563939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2/13/2025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92737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2/13/2025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2917630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2/13/2025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99074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2/13/2025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227499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9.xml"/><Relationship Id="rId7" Type="http://schemas.openxmlformats.org/officeDocument/2006/relationships/image" Target="../media/image23.svg"/><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5.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1.svg"/><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4.xml"/><Relationship Id="rId5" Type="http://schemas.microsoft.com/office/2007/relationships/hdphoto" Target="../media/hdphoto1.wdp"/><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5.xml"/><Relationship Id="rId7" Type="http://schemas.openxmlformats.org/officeDocument/2006/relationships/diagramColors" Target="../diagrams/colors2.xml"/><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7.xml"/><Relationship Id="rId7" Type="http://schemas.openxmlformats.org/officeDocument/2006/relationships/diagramColors" Target="../diagrams/colors3.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notesSlide" Target="../notesSlides/notesSlide8.xml"/><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A890680B-907B-4E8E-ABD3-3CC671237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 food, fruit, marketplace&#10;&#10;Description automatically generated">
            <a:extLst>
              <a:ext uri="{FF2B5EF4-FFF2-40B4-BE49-F238E27FC236}">
                <a16:creationId xmlns:a16="http://schemas.microsoft.com/office/drawing/2014/main" id="{23F529AF-CE67-D0D7-E702-BE39670CB38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3999" y="640080"/>
            <a:ext cx="6275667" cy="5577840"/>
          </a:xfrm>
          <a:prstGeom prst="rect">
            <a:avLst/>
          </a:prstGeom>
        </p:spPr>
      </p:pic>
      <p:sp>
        <p:nvSpPr>
          <p:cNvPr id="18" name="Rectangle 17">
            <a:extLst>
              <a:ext uri="{FF2B5EF4-FFF2-40B4-BE49-F238E27FC236}">
                <a16:creationId xmlns:a16="http://schemas.microsoft.com/office/drawing/2014/main" id="{0F2233B3-E160-497D-A235-E4E7770464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761348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274BB874-FC7D-5A79-4AD7-A97152A99E65}"/>
              </a:ext>
            </a:extLst>
          </p:cNvPr>
          <p:cNvSpPr>
            <a:spLocks noGrp="1"/>
          </p:cNvSpPr>
          <p:nvPr>
            <p:ph type="ctrTitle"/>
          </p:nvPr>
        </p:nvSpPr>
        <p:spPr>
          <a:xfrm>
            <a:off x="8096885" y="640080"/>
            <a:ext cx="3659246" cy="2926080"/>
          </a:xfrm>
        </p:spPr>
        <p:txBody>
          <a:bodyPr vert="horz" lIns="91440" tIns="45720" rIns="91440" bIns="45720" rtlCol="0">
            <a:normAutofit/>
          </a:bodyPr>
          <a:lstStyle/>
          <a:p>
            <a:r>
              <a:rPr lang="en-US" sz="4400">
                <a:solidFill>
                  <a:srgbClr val="FFFFFF"/>
                </a:solidFill>
              </a:rPr>
              <a:t>Food Package Training #1</a:t>
            </a:r>
          </a:p>
        </p:txBody>
      </p:sp>
      <p:sp>
        <p:nvSpPr>
          <p:cNvPr id="3" name="Content Placeholder 2">
            <a:extLst>
              <a:ext uri="{FF2B5EF4-FFF2-40B4-BE49-F238E27FC236}">
                <a16:creationId xmlns:a16="http://schemas.microsoft.com/office/drawing/2014/main" id="{B81F3FDC-3817-1354-4C59-88B5A31F1A39}"/>
              </a:ext>
            </a:extLst>
          </p:cNvPr>
          <p:cNvSpPr>
            <a:spLocks noGrp="1"/>
          </p:cNvSpPr>
          <p:nvPr>
            <p:ph type="subTitle" idx="1"/>
          </p:nvPr>
        </p:nvSpPr>
        <p:spPr>
          <a:xfrm>
            <a:off x="8096885" y="4401867"/>
            <a:ext cx="3659246" cy="1816052"/>
          </a:xfrm>
        </p:spPr>
        <p:txBody>
          <a:bodyPr vert="horz" lIns="91440" tIns="45720" rIns="91440" bIns="45720" rtlCol="0" anchor="t">
            <a:normAutofit/>
          </a:bodyPr>
          <a:lstStyle/>
          <a:p>
            <a:pPr marL="0" indent="0">
              <a:lnSpc>
                <a:spcPct val="120000"/>
              </a:lnSpc>
              <a:buNone/>
            </a:pPr>
            <a:r>
              <a:rPr lang="en-US" cap="none">
                <a:solidFill>
                  <a:srgbClr val="FFFFFF"/>
                </a:solidFill>
              </a:rPr>
              <a:t>Food Package Changes by Participant Category</a:t>
            </a:r>
            <a:endParaRPr lang="en-US" cap="none">
              <a:solidFill>
                <a:srgbClr val="FFFFFF"/>
              </a:solidFill>
              <a:latin typeface="+mj-lt"/>
            </a:endParaRPr>
          </a:p>
        </p:txBody>
      </p:sp>
      <p:sp>
        <p:nvSpPr>
          <p:cNvPr id="20" name="Rectangle 19">
            <a:extLst>
              <a:ext uri="{FF2B5EF4-FFF2-40B4-BE49-F238E27FC236}">
                <a16:creationId xmlns:a16="http://schemas.microsoft.com/office/drawing/2014/main" id="{62B327D4-10F3-4B36-91A7-591DF561B2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06"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ustDataLst>
      <p:tags r:id="rId1"/>
    </p:custDataLst>
    <p:extLst>
      <p:ext uri="{BB962C8B-B14F-4D97-AF65-F5344CB8AC3E}">
        <p14:creationId xmlns:p14="http://schemas.microsoft.com/office/powerpoint/2010/main" val="5161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A2F5-DED4-D70B-F554-AA3E9711A344}"/>
              </a:ext>
            </a:extLst>
          </p:cNvPr>
          <p:cNvSpPr>
            <a:spLocks noGrp="1"/>
          </p:cNvSpPr>
          <p:nvPr>
            <p:ph type="title" idx="4294967295"/>
          </p:nvPr>
        </p:nvSpPr>
        <p:spPr>
          <a:xfrm>
            <a:off x="338735" y="86243"/>
            <a:ext cx="10183586" cy="1002619"/>
          </a:xfrm>
        </p:spPr>
        <p:txBody>
          <a:bodyPr>
            <a:normAutofit/>
          </a:bodyPr>
          <a:lstStyle/>
          <a:p>
            <a:r>
              <a:rPr lang="en-US" sz="4400"/>
              <a:t>Fruit and Vegetable Benefit (FVB)</a:t>
            </a:r>
          </a:p>
        </p:txBody>
      </p:sp>
      <p:pic>
        <p:nvPicPr>
          <p:cNvPr id="6" name="Content Placeholder 5">
            <a:extLst>
              <a:ext uri="{FF2B5EF4-FFF2-40B4-BE49-F238E27FC236}">
                <a16:creationId xmlns:a16="http://schemas.microsoft.com/office/drawing/2014/main" id="{5D8D75B0-7A3E-8DC3-27F4-21645D756663}"/>
              </a:ext>
            </a:extLst>
          </p:cNvPr>
          <p:cNvPicPr>
            <a:picLocks noGrp="1"/>
          </p:cNvPicPr>
          <p:nvPr>
            <p:ph sz="half" idx="4294967295"/>
          </p:nvPr>
        </p:nvPicPr>
        <p:blipFill>
          <a:blip r:embed="rId4" cstate="screen">
            <a:extLst>
              <a:ext uri="{28A0092B-C50C-407E-A947-70E740481C1C}">
                <a14:useLocalDpi xmlns:a14="http://schemas.microsoft.com/office/drawing/2010/main"/>
              </a:ext>
            </a:extLst>
          </a:blip>
          <a:srcRect/>
          <a:stretch/>
        </p:blipFill>
        <p:spPr>
          <a:xfrm>
            <a:off x="10091057" y="170317"/>
            <a:ext cx="1828800" cy="1828800"/>
          </a:xfrm>
          <a:prstGeom prst="ellipse">
            <a:avLst/>
          </a:prstGeom>
          <a:ln w="317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4E1B986F-C71D-D023-E590-57B98E84D79D}"/>
              </a:ext>
            </a:extLst>
          </p:cNvPr>
          <p:cNvSpPr txBox="1"/>
          <p:nvPr/>
        </p:nvSpPr>
        <p:spPr>
          <a:xfrm>
            <a:off x="7592901" y="2051462"/>
            <a:ext cx="4726730" cy="3847207"/>
          </a:xfrm>
          <a:prstGeom prst="rect">
            <a:avLst/>
          </a:prstGeom>
          <a:noFill/>
        </p:spPr>
        <p:txBody>
          <a:bodyPr wrap="square" lIns="91440" tIns="45720" rIns="91440" bIns="45720" rtlCol="0" anchor="t">
            <a:spAutoFit/>
          </a:bodyPr>
          <a:lstStyle/>
          <a:p>
            <a:r>
              <a:rPr lang="en-US" sz="2800" b="1"/>
              <a:t>Tailoring</a:t>
            </a:r>
            <a:endParaRPr lang="en-US" sz="2400" b="1"/>
          </a:p>
          <a:p>
            <a:pPr marL="285750" indent="-285750">
              <a:buFont typeface="Arial" panose="020B0604020202020204" pitchFamily="34" charset="0"/>
              <a:buChar char="•"/>
            </a:pPr>
            <a:r>
              <a:rPr kumimoji="0" lang="en-US" sz="2200" b="0" i="0" u="none" strike="noStrike" kern="1200" cap="none" spc="0" normalizeH="0" baseline="0" noProof="0">
                <a:ln>
                  <a:noFill/>
                </a:ln>
                <a:effectLst/>
                <a:uLnTx/>
                <a:uFillTx/>
                <a:ea typeface="+mn-ea"/>
                <a:cs typeface="+mn-cs"/>
              </a:rPr>
              <a:t>Swap $3 of FVB for juice </a:t>
            </a:r>
            <a:br>
              <a:rPr kumimoji="0" lang="en-US" sz="2200" b="0" i="0" u="none" strike="noStrike" kern="1200" cap="none" spc="0" normalizeH="0" baseline="0" noProof="0">
                <a:ln>
                  <a:noFill/>
                </a:ln>
                <a:effectLst/>
                <a:uLnTx/>
                <a:uFillTx/>
                <a:ea typeface="+mn-ea"/>
                <a:cs typeface="+mn-cs"/>
              </a:rPr>
            </a:br>
            <a:r>
              <a:rPr kumimoji="0" lang="en-US" sz="2200" b="0" i="0" u="none" strike="noStrike" kern="1200" cap="none" spc="0" normalizeH="0" baseline="0" noProof="0">
                <a:ln>
                  <a:noFill/>
                </a:ln>
                <a:effectLst/>
                <a:uLnTx/>
                <a:uFillTx/>
                <a:ea typeface="+mn-ea"/>
                <a:cs typeface="+mn-cs"/>
              </a:rPr>
              <a:t>(64 oz bottled or 11.5-12 oz frozen)</a:t>
            </a:r>
          </a:p>
          <a:p>
            <a:pPr marL="285750" indent="-285750">
              <a:buFont typeface="Arial" panose="020B0604020202020204" pitchFamily="34" charset="0"/>
              <a:buChar char="•"/>
            </a:pPr>
            <a:endParaRPr lang="en-US" sz="2000"/>
          </a:p>
          <a:p>
            <a:r>
              <a:rPr kumimoji="0" lang="en-US" sz="2400" b="1" i="0" u="none" strike="noStrike" kern="1200" cap="none" spc="0" normalizeH="0" baseline="0" noProof="0">
                <a:ln>
                  <a:noFill/>
                </a:ln>
                <a:effectLst/>
                <a:uLnTx/>
                <a:uFillTx/>
                <a:ea typeface="+mn-ea"/>
                <a:cs typeface="+mn-cs"/>
              </a:rPr>
              <a:t>Changes to note</a:t>
            </a:r>
          </a:p>
          <a:p>
            <a:pPr marL="342900" indent="-342900">
              <a:buFont typeface="Arial" panose="020B0604020202020204" pitchFamily="34" charset="0"/>
              <a:buChar char="•"/>
            </a:pPr>
            <a:r>
              <a:rPr kumimoji="0" lang="en-US" sz="2200" b="0" i="0" u="none" strike="noStrike" kern="1200" cap="none" spc="0" normalizeH="0" baseline="0" noProof="0">
                <a:ln>
                  <a:noFill/>
                </a:ln>
                <a:effectLst/>
                <a:uLnTx/>
                <a:uFillTx/>
                <a:ea typeface="+mn-ea"/>
                <a:cs typeface="+mn-cs"/>
              </a:rPr>
              <a:t>The standard food package </a:t>
            </a:r>
            <a:br>
              <a:rPr kumimoji="0" lang="en-US" sz="2200" b="0" i="0" u="none" strike="noStrike" kern="1200" cap="none" spc="0" normalizeH="0" baseline="0" noProof="0">
                <a:ln>
                  <a:noFill/>
                </a:ln>
                <a:effectLst/>
                <a:uLnTx/>
                <a:uFillTx/>
                <a:ea typeface="+mn-ea"/>
                <a:cs typeface="+mn-cs"/>
              </a:rPr>
            </a:br>
            <a:r>
              <a:rPr kumimoji="0" lang="en-US" sz="2200" b="0" i="0" u="none" strike="noStrike" kern="1200" cap="none" spc="0" normalizeH="0" baseline="0" noProof="0">
                <a:ln>
                  <a:noFill/>
                </a:ln>
                <a:effectLst/>
                <a:uLnTx/>
                <a:uFillTx/>
                <a:ea typeface="+mn-ea"/>
                <a:cs typeface="+mn-cs"/>
              </a:rPr>
              <a:t>does </a:t>
            </a:r>
            <a:r>
              <a:rPr kumimoji="0" lang="en-US" sz="2200" b="1" i="0" u="none" strike="noStrike" kern="1200" cap="none" spc="0" normalizeH="0" baseline="0" noProof="0">
                <a:ln>
                  <a:noFill/>
                </a:ln>
                <a:solidFill>
                  <a:srgbClr val="C00000"/>
                </a:solidFill>
                <a:effectLst/>
                <a:uLnTx/>
                <a:uFillTx/>
                <a:ea typeface="+mn-ea"/>
                <a:cs typeface="+mn-cs"/>
              </a:rPr>
              <a:t>not</a:t>
            </a:r>
            <a:r>
              <a:rPr kumimoji="0" lang="en-US" sz="2200" b="0" i="0" u="none" strike="noStrike" kern="1200" cap="none" spc="0" normalizeH="0" baseline="0" noProof="0">
                <a:ln>
                  <a:noFill/>
                </a:ln>
                <a:effectLst/>
                <a:uLnTx/>
                <a:uFillTx/>
                <a:ea typeface="+mn-ea"/>
                <a:cs typeface="+mn-cs"/>
              </a:rPr>
              <a:t> include juice </a:t>
            </a:r>
          </a:p>
          <a:p>
            <a:pPr marL="285750" indent="-285750">
              <a:buFont typeface="Arial" panose="020B0604020202020204" pitchFamily="34" charset="0"/>
              <a:buChar char="•"/>
            </a:pPr>
            <a:r>
              <a:rPr kumimoji="0" lang="en-US" sz="2200" b="0" i="0" u="none" strike="noStrike" kern="1200" cap="none" spc="0" normalizeH="0" baseline="0" noProof="0">
                <a:ln>
                  <a:noFill/>
                </a:ln>
                <a:effectLst/>
                <a:uLnTx/>
                <a:uFillTx/>
                <a:ea typeface="+mn-ea"/>
                <a:cs typeface="+mn-cs"/>
              </a:rPr>
              <a:t>Participants may only get juice by swapping  $3 FVB</a:t>
            </a:r>
          </a:p>
          <a:p>
            <a:pPr marL="742950" lvl="1" indent="-285750">
              <a:buFont typeface="Arial" panose="020B0604020202020204" pitchFamily="34" charset="0"/>
              <a:buChar char="•"/>
            </a:pPr>
            <a:r>
              <a:rPr lang="en-US" sz="2200"/>
              <a:t>Maximum 1 Juice</a:t>
            </a:r>
            <a:endParaRPr kumimoji="0" lang="en-US" sz="2200" b="0" i="0" u="none" strike="noStrike" kern="1200" cap="none" spc="0" normalizeH="0" baseline="0" noProof="0">
              <a:ln>
                <a:noFill/>
              </a:ln>
              <a:effectLst/>
              <a:uLnTx/>
              <a:uFillTx/>
              <a:ea typeface="+mn-ea"/>
              <a:cs typeface="+mn-cs"/>
            </a:endParaRPr>
          </a:p>
          <a:p>
            <a:endParaRPr lang="en-US"/>
          </a:p>
        </p:txBody>
      </p:sp>
      <p:graphicFrame>
        <p:nvGraphicFramePr>
          <p:cNvPr id="3" name="Table 4">
            <a:extLst>
              <a:ext uri="{FF2B5EF4-FFF2-40B4-BE49-F238E27FC236}">
                <a16:creationId xmlns:a16="http://schemas.microsoft.com/office/drawing/2014/main" id="{5CAD3B7C-119F-414E-0E05-72373898AEC9}"/>
              </a:ext>
            </a:extLst>
          </p:cNvPr>
          <p:cNvGraphicFramePr>
            <a:graphicFrameLocks/>
          </p:cNvGraphicFramePr>
          <p:nvPr>
            <p:extLst>
              <p:ext uri="{D42A27DB-BD31-4B8C-83A1-F6EECF244321}">
                <p14:modId xmlns:p14="http://schemas.microsoft.com/office/powerpoint/2010/main" val="298474196"/>
              </p:ext>
            </p:extLst>
          </p:nvPr>
        </p:nvGraphicFramePr>
        <p:xfrm>
          <a:off x="447721" y="1203554"/>
          <a:ext cx="6846931" cy="5054688"/>
        </p:xfrm>
        <a:graphic>
          <a:graphicData uri="http://schemas.openxmlformats.org/drawingml/2006/table">
            <a:tbl>
              <a:tblPr firstRow="1" bandRow="1">
                <a:tableStyleId>{69012ECD-51FC-41F1-AA8D-1B2483CD663E}</a:tableStyleId>
              </a:tblPr>
              <a:tblGrid>
                <a:gridCol w="4839926">
                  <a:extLst>
                    <a:ext uri="{9D8B030D-6E8A-4147-A177-3AD203B41FA5}">
                      <a16:colId xmlns:a16="http://schemas.microsoft.com/office/drawing/2014/main" val="3249664050"/>
                    </a:ext>
                  </a:extLst>
                </a:gridCol>
                <a:gridCol w="2007005">
                  <a:extLst>
                    <a:ext uri="{9D8B030D-6E8A-4147-A177-3AD203B41FA5}">
                      <a16:colId xmlns:a16="http://schemas.microsoft.com/office/drawing/2014/main" val="3370644161"/>
                    </a:ext>
                  </a:extLst>
                </a:gridCol>
              </a:tblGrid>
              <a:tr h="656068">
                <a:tc>
                  <a:txBody>
                    <a:bodyPr/>
                    <a:lstStyle/>
                    <a:p>
                      <a:r>
                        <a:rPr lang="en-US" sz="2400"/>
                        <a:t>Participant Category</a:t>
                      </a:r>
                    </a:p>
                  </a:txBody>
                  <a:tcPr marT="91440" marB="91440" anchor="ctr"/>
                </a:tc>
                <a:tc>
                  <a:txBody>
                    <a:bodyPr/>
                    <a:lstStyle/>
                    <a:p>
                      <a:r>
                        <a:rPr lang="en-US" sz="2400"/>
                        <a:t>New Amount</a:t>
                      </a:r>
                    </a:p>
                  </a:txBody>
                  <a:tcPr marT="91440" marB="91440" anchor="ctr"/>
                </a:tc>
                <a:extLst>
                  <a:ext uri="{0D108BD9-81ED-4DB2-BD59-A6C34878D82A}">
                    <a16:rowId xmlns:a16="http://schemas.microsoft.com/office/drawing/2014/main" val="1591184623"/>
                  </a:ext>
                </a:extLst>
              </a:tr>
              <a:tr h="562732">
                <a:tc>
                  <a:txBody>
                    <a:bodyPr/>
                    <a:lstStyle/>
                    <a:p>
                      <a:r>
                        <a:rPr lang="en-US" sz="2000"/>
                        <a:t>Children 13 - 23 months</a:t>
                      </a:r>
                    </a:p>
                  </a:txBody>
                  <a:tcPr marT="91440" marB="91440" anchor="ctr"/>
                </a:tc>
                <a:tc>
                  <a:txBody>
                    <a:bodyPr/>
                    <a:lstStyle/>
                    <a:p>
                      <a:r>
                        <a:rPr lang="en-US" sz="2000"/>
                        <a:t>$29</a:t>
                      </a:r>
                    </a:p>
                  </a:txBody>
                  <a:tcPr marT="91440" marB="91440" anchor="ctr"/>
                </a:tc>
                <a:extLst>
                  <a:ext uri="{0D108BD9-81ED-4DB2-BD59-A6C34878D82A}">
                    <a16:rowId xmlns:a16="http://schemas.microsoft.com/office/drawing/2014/main" val="1902001116"/>
                  </a:ext>
                </a:extLst>
              </a:tr>
              <a:tr h="562732">
                <a:tc>
                  <a:txBody>
                    <a:bodyPr/>
                    <a:lstStyle/>
                    <a:p>
                      <a:r>
                        <a:rPr lang="en-US" sz="2000"/>
                        <a:t>Children 24 – 60 months</a:t>
                      </a:r>
                    </a:p>
                  </a:txBody>
                  <a:tcPr marT="91440" marB="91440" anchor="ctr"/>
                </a:tc>
                <a:tc>
                  <a:txBody>
                    <a:bodyPr/>
                    <a:lstStyle/>
                    <a:p>
                      <a:r>
                        <a:rPr lang="en-US" sz="2000"/>
                        <a:t>$29</a:t>
                      </a:r>
                    </a:p>
                  </a:txBody>
                  <a:tcPr marT="91440" marB="91440" anchor="ctr"/>
                </a:tc>
                <a:extLst>
                  <a:ext uri="{0D108BD9-81ED-4DB2-BD59-A6C34878D82A}">
                    <a16:rowId xmlns:a16="http://schemas.microsoft.com/office/drawing/2014/main" val="3464597623"/>
                  </a:ext>
                </a:extLst>
              </a:tr>
              <a:tr h="562732">
                <a:tc>
                  <a:txBody>
                    <a:bodyPr/>
                    <a:lstStyle/>
                    <a:p>
                      <a:r>
                        <a:rPr lang="en-US" sz="2000"/>
                        <a:t>Pregnant</a:t>
                      </a:r>
                    </a:p>
                  </a:txBody>
                  <a:tcPr marT="91440" marB="91440" anchor="ctr"/>
                </a:tc>
                <a:tc>
                  <a:txBody>
                    <a:bodyPr/>
                    <a:lstStyle/>
                    <a:p>
                      <a:r>
                        <a:rPr lang="en-US" sz="2000"/>
                        <a:t>$50</a:t>
                      </a:r>
                    </a:p>
                  </a:txBody>
                  <a:tcPr marT="91440" marB="91440" anchor="ctr"/>
                </a:tc>
                <a:extLst>
                  <a:ext uri="{0D108BD9-81ED-4DB2-BD59-A6C34878D82A}">
                    <a16:rowId xmlns:a16="http://schemas.microsoft.com/office/drawing/2014/main" val="2053454590"/>
                  </a:ext>
                </a:extLst>
              </a:tr>
              <a:tr h="562732">
                <a:tc>
                  <a:txBody>
                    <a:bodyPr/>
                    <a:lstStyle/>
                    <a:p>
                      <a:r>
                        <a:rPr lang="en-US" sz="2000"/>
                        <a:t>Mostly Breastfeeding</a:t>
                      </a:r>
                    </a:p>
                  </a:txBody>
                  <a:tcPr marT="91440" marB="91440" anchor="ctr"/>
                </a:tc>
                <a:tc>
                  <a:txBody>
                    <a:bodyPr/>
                    <a:lstStyle/>
                    <a:p>
                      <a:r>
                        <a:rPr lang="en-US" sz="2000"/>
                        <a:t>$55</a:t>
                      </a:r>
                    </a:p>
                  </a:txBody>
                  <a:tcPr marT="91440" marB="91440" anchor="ctr"/>
                </a:tc>
                <a:extLst>
                  <a:ext uri="{0D108BD9-81ED-4DB2-BD59-A6C34878D82A}">
                    <a16:rowId xmlns:a16="http://schemas.microsoft.com/office/drawing/2014/main" val="1580236502"/>
                  </a:ext>
                </a:extLst>
              </a:tr>
              <a:tr h="562732">
                <a:tc>
                  <a:txBody>
                    <a:bodyPr/>
                    <a:lstStyle/>
                    <a:p>
                      <a:r>
                        <a:rPr lang="en-US" sz="2000"/>
                        <a:t>Fully Breastfeeding</a:t>
                      </a:r>
                    </a:p>
                  </a:txBody>
                  <a:tcPr marT="91440" marB="91440" anchor="ctr"/>
                </a:tc>
                <a:tc>
                  <a:txBody>
                    <a:bodyPr/>
                    <a:lstStyle/>
                    <a:p>
                      <a:r>
                        <a:rPr lang="en-US" sz="2000"/>
                        <a:t>$55</a:t>
                      </a:r>
                    </a:p>
                  </a:txBody>
                  <a:tcPr marT="91440" marB="91440" anchor="ctr"/>
                </a:tc>
                <a:extLst>
                  <a:ext uri="{0D108BD9-81ED-4DB2-BD59-A6C34878D82A}">
                    <a16:rowId xmlns:a16="http://schemas.microsoft.com/office/drawing/2014/main" val="439835036"/>
                  </a:ext>
                </a:extLst>
              </a:tr>
              <a:tr h="562732">
                <a:tc>
                  <a:txBody>
                    <a:bodyPr/>
                    <a:lstStyle/>
                    <a:p>
                      <a:r>
                        <a:rPr lang="en-US" sz="2000"/>
                        <a:t>Fully Breastfeeding  Multiples </a:t>
                      </a:r>
                      <a:br>
                        <a:rPr lang="en-US" sz="2000"/>
                      </a:br>
                      <a:r>
                        <a:rPr lang="en-US" sz="2000"/>
                        <a:t>(Odd Month/ Even Month)</a:t>
                      </a:r>
                    </a:p>
                  </a:txBody>
                  <a:tcPr marT="91440" marB="91440" anchor="ctr"/>
                </a:tc>
                <a:tc>
                  <a:txBody>
                    <a:bodyPr/>
                    <a:lstStyle/>
                    <a:p>
                      <a:r>
                        <a:rPr lang="en-US" sz="2000"/>
                        <a:t>$84 / $81</a:t>
                      </a:r>
                    </a:p>
                  </a:txBody>
                  <a:tcPr marT="91440" marB="91440" anchor="ctr"/>
                </a:tc>
                <a:extLst>
                  <a:ext uri="{0D108BD9-81ED-4DB2-BD59-A6C34878D82A}">
                    <a16:rowId xmlns:a16="http://schemas.microsoft.com/office/drawing/2014/main" val="3577778805"/>
                  </a:ext>
                </a:extLst>
              </a:tr>
              <a:tr h="562732">
                <a:tc>
                  <a:txBody>
                    <a:bodyPr/>
                    <a:lstStyle/>
                    <a:p>
                      <a:r>
                        <a:rPr lang="en-US" sz="2000">
                          <a:solidFill>
                            <a:schemeClr val="tx1"/>
                          </a:solidFill>
                        </a:rPr>
                        <a:t>Postpartum </a:t>
                      </a:r>
                      <a:r>
                        <a:rPr lang="en-US" sz="2000" u="none">
                          <a:solidFill>
                            <a:schemeClr val="tx1"/>
                          </a:solidFill>
                        </a:rPr>
                        <a:t>Non Breastfeeding</a:t>
                      </a:r>
                      <a:r>
                        <a:rPr lang="en-US" sz="2000">
                          <a:solidFill>
                            <a:schemeClr val="tx1"/>
                          </a:solidFill>
                        </a:rPr>
                        <a:t>,</a:t>
                      </a:r>
                      <a:br>
                        <a:rPr lang="en-US" sz="2000">
                          <a:solidFill>
                            <a:schemeClr val="tx1"/>
                          </a:solidFill>
                        </a:rPr>
                      </a:br>
                      <a:r>
                        <a:rPr lang="en-US" sz="2000">
                          <a:solidFill>
                            <a:schemeClr val="tx1"/>
                          </a:solidFill>
                        </a:rPr>
                        <a:t>Some Breastfeeding</a:t>
                      </a:r>
                    </a:p>
                  </a:txBody>
                  <a:tcPr marT="91440" marB="91440" anchor="ctr"/>
                </a:tc>
                <a:tc>
                  <a:txBody>
                    <a:bodyPr/>
                    <a:lstStyle/>
                    <a:p>
                      <a:r>
                        <a:rPr lang="en-US" sz="2000"/>
                        <a:t>$50</a:t>
                      </a:r>
                    </a:p>
                  </a:txBody>
                  <a:tcPr marT="91440" marB="91440" anchor="ctr"/>
                </a:tc>
                <a:extLst>
                  <a:ext uri="{0D108BD9-81ED-4DB2-BD59-A6C34878D82A}">
                    <a16:rowId xmlns:a16="http://schemas.microsoft.com/office/drawing/2014/main" val="1896851133"/>
                  </a:ext>
                </a:extLst>
              </a:tr>
            </a:tbl>
          </a:graphicData>
        </a:graphic>
      </p:graphicFrame>
      <p:sp>
        <p:nvSpPr>
          <p:cNvPr id="4" name="Arrow: Right 3">
            <a:extLst>
              <a:ext uri="{FF2B5EF4-FFF2-40B4-BE49-F238E27FC236}">
                <a16:creationId xmlns:a16="http://schemas.microsoft.com/office/drawing/2014/main" id="{BC4FF7D1-BE33-6B95-2CA8-94336911BA13}"/>
              </a:ext>
            </a:extLst>
          </p:cNvPr>
          <p:cNvSpPr/>
          <p:nvPr/>
        </p:nvSpPr>
        <p:spPr>
          <a:xfrm rot="16200000">
            <a:off x="4608664" y="4168082"/>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99FF994B-D64B-0BF7-852E-62ED4E224A6B}"/>
              </a:ext>
            </a:extLst>
          </p:cNvPr>
          <p:cNvSpPr/>
          <p:nvPr/>
        </p:nvSpPr>
        <p:spPr>
          <a:xfrm rot="16200000">
            <a:off x="4608664" y="1984896"/>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86B7362B-71E4-135A-D8FD-3EB4D1808000}"/>
              </a:ext>
            </a:extLst>
          </p:cNvPr>
          <p:cNvSpPr/>
          <p:nvPr/>
        </p:nvSpPr>
        <p:spPr>
          <a:xfrm rot="16200000">
            <a:off x="4608664" y="2522758"/>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D64978C-136E-F367-6D67-CEF978DC31F1}"/>
              </a:ext>
            </a:extLst>
          </p:cNvPr>
          <p:cNvSpPr/>
          <p:nvPr/>
        </p:nvSpPr>
        <p:spPr>
          <a:xfrm rot="16200000">
            <a:off x="4608664" y="3047088"/>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FB09F42A-FCBC-2BF2-98E0-8F6A690AEC99}"/>
              </a:ext>
            </a:extLst>
          </p:cNvPr>
          <p:cNvSpPr/>
          <p:nvPr/>
        </p:nvSpPr>
        <p:spPr>
          <a:xfrm rot="16200000">
            <a:off x="4608664" y="3612604"/>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1302CC06-D1FB-267F-3B83-921FC86A08E3}"/>
              </a:ext>
            </a:extLst>
          </p:cNvPr>
          <p:cNvSpPr/>
          <p:nvPr/>
        </p:nvSpPr>
        <p:spPr>
          <a:xfrm rot="16200000">
            <a:off x="4608664" y="4816623"/>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4451D1BE-AE66-A7B1-1B49-50BE0D8F26F8}"/>
              </a:ext>
            </a:extLst>
          </p:cNvPr>
          <p:cNvSpPr/>
          <p:nvPr/>
        </p:nvSpPr>
        <p:spPr>
          <a:xfrm rot="16200000">
            <a:off x="4608664" y="5640225"/>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4928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58221-1B58-4140-8A8B-5C5CBCBA7B88}"/>
              </a:ext>
            </a:extLst>
          </p:cNvPr>
          <p:cNvSpPr>
            <a:spLocks noGrp="1"/>
          </p:cNvSpPr>
          <p:nvPr>
            <p:ph type="title" idx="4294967295"/>
          </p:nvPr>
        </p:nvSpPr>
        <p:spPr>
          <a:xfrm>
            <a:off x="434080" y="571012"/>
            <a:ext cx="10058400" cy="1076098"/>
          </a:xfrm>
        </p:spPr>
        <p:txBody>
          <a:bodyPr/>
          <a:lstStyle/>
          <a:p>
            <a:r>
              <a:rPr lang="en-US"/>
              <a:t>Infant Foods 7-12 months</a:t>
            </a:r>
          </a:p>
        </p:txBody>
      </p:sp>
      <p:graphicFrame>
        <p:nvGraphicFramePr>
          <p:cNvPr id="5" name="Table 4">
            <a:extLst>
              <a:ext uri="{FF2B5EF4-FFF2-40B4-BE49-F238E27FC236}">
                <a16:creationId xmlns:a16="http://schemas.microsoft.com/office/drawing/2014/main" id="{3BABBE03-D5E4-D987-EBE5-69346D0EEB0C}"/>
              </a:ext>
            </a:extLst>
          </p:cNvPr>
          <p:cNvGraphicFramePr>
            <a:graphicFrameLocks noGrp="1"/>
          </p:cNvGraphicFramePr>
          <p:nvPr>
            <p:extLst>
              <p:ext uri="{D42A27DB-BD31-4B8C-83A1-F6EECF244321}">
                <p14:modId xmlns:p14="http://schemas.microsoft.com/office/powerpoint/2010/main" val="2575166885"/>
              </p:ext>
            </p:extLst>
          </p:nvPr>
        </p:nvGraphicFramePr>
        <p:xfrm>
          <a:off x="434080" y="1867025"/>
          <a:ext cx="7906027" cy="4192096"/>
        </p:xfrm>
        <a:graphic>
          <a:graphicData uri="http://schemas.openxmlformats.org/drawingml/2006/table">
            <a:tbl>
              <a:tblPr firstRow="1" bandRow="1">
                <a:tableStyleId>{69012ECD-51FC-41F1-AA8D-1B2483CD663E}</a:tableStyleId>
              </a:tblPr>
              <a:tblGrid>
                <a:gridCol w="1976507">
                  <a:extLst>
                    <a:ext uri="{9D8B030D-6E8A-4147-A177-3AD203B41FA5}">
                      <a16:colId xmlns:a16="http://schemas.microsoft.com/office/drawing/2014/main" val="3524536689"/>
                    </a:ext>
                  </a:extLst>
                </a:gridCol>
                <a:gridCol w="1868089">
                  <a:extLst>
                    <a:ext uri="{9D8B030D-6E8A-4147-A177-3AD203B41FA5}">
                      <a16:colId xmlns:a16="http://schemas.microsoft.com/office/drawing/2014/main" val="1354027437"/>
                    </a:ext>
                  </a:extLst>
                </a:gridCol>
                <a:gridCol w="1926454">
                  <a:extLst>
                    <a:ext uri="{9D8B030D-6E8A-4147-A177-3AD203B41FA5}">
                      <a16:colId xmlns:a16="http://schemas.microsoft.com/office/drawing/2014/main" val="3749178021"/>
                    </a:ext>
                  </a:extLst>
                </a:gridCol>
                <a:gridCol w="2134977">
                  <a:extLst>
                    <a:ext uri="{9D8B030D-6E8A-4147-A177-3AD203B41FA5}">
                      <a16:colId xmlns:a16="http://schemas.microsoft.com/office/drawing/2014/main" val="721426923"/>
                    </a:ext>
                  </a:extLst>
                </a:gridCol>
              </a:tblGrid>
              <a:tr h="1089359">
                <a:tc>
                  <a:txBody>
                    <a:bodyPr/>
                    <a:lstStyle/>
                    <a:p>
                      <a:pPr algn="ctr"/>
                      <a:r>
                        <a:rPr lang="en-US" sz="2200">
                          <a:solidFill>
                            <a:schemeClr val="tx1"/>
                          </a:solidFill>
                        </a:rPr>
                        <a:t>Participant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solidFill>
                            <a:schemeClr val="tx1"/>
                          </a:solidFill>
                        </a:rPr>
                        <a:t>Infant Cereal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solidFill>
                            <a:schemeClr val="tx1"/>
                          </a:solidFill>
                        </a:rPr>
                        <a:t>Infant Fruits </a:t>
                      </a:r>
                      <a:br>
                        <a:rPr lang="en-US" sz="2200">
                          <a:solidFill>
                            <a:schemeClr val="tx1"/>
                          </a:solidFill>
                        </a:rPr>
                      </a:br>
                      <a:r>
                        <a:rPr lang="en-US" sz="2200">
                          <a:solidFill>
                            <a:schemeClr val="tx1"/>
                          </a:solidFill>
                        </a:rPr>
                        <a:t>and Vegetables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200">
                          <a:solidFill>
                            <a:schemeClr val="tx1"/>
                          </a:solidFill>
                        </a:rPr>
                        <a:t>Infant Food Meat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0725006"/>
                  </a:ext>
                </a:extLst>
              </a:tr>
              <a:tr h="773704">
                <a:tc>
                  <a:txBody>
                    <a:bodyPr/>
                    <a:lstStyle/>
                    <a:p>
                      <a:pPr lvl="0" algn="l"/>
                      <a:r>
                        <a:rPr lang="en-US" sz="2000"/>
                        <a:t>Infant Fully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a:t>16 ounces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a:t>128 ounces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a:t>40 ounces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34182601"/>
                  </a:ext>
                </a:extLst>
              </a:tr>
              <a:tr h="773704">
                <a:tc>
                  <a:txBody>
                    <a:bodyPr/>
                    <a:lstStyle/>
                    <a:p>
                      <a:pPr lvl="0" algn="l"/>
                      <a:r>
                        <a:rPr lang="en-US" sz="2000"/>
                        <a:t>Infant Mostly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a:t>8 ounces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a:t>128 ounces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8292744"/>
                  </a:ext>
                </a:extLst>
              </a:tr>
              <a:tr h="773704">
                <a:tc>
                  <a:txBody>
                    <a:bodyPr/>
                    <a:lstStyle/>
                    <a:p>
                      <a:pPr lvl="0" algn="l"/>
                      <a:r>
                        <a:rPr lang="en-US" sz="2000"/>
                        <a:t>Infant Some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a:t>8 ounces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a:t>128 ounces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997093"/>
                  </a:ext>
                </a:extLst>
              </a:tr>
              <a:tr h="773704">
                <a:tc>
                  <a:txBody>
                    <a:bodyPr/>
                    <a:lstStyle/>
                    <a:p>
                      <a:pPr lvl="0" algn="l"/>
                      <a:r>
                        <a:rPr lang="en-US" sz="2000"/>
                        <a:t>Infant Non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a:t>8 ounces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2000"/>
                        <a:t>128 ounces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endParaRPr lang="en-US" sz="20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327780"/>
                  </a:ext>
                </a:extLst>
              </a:tr>
            </a:tbl>
          </a:graphicData>
        </a:graphic>
      </p:graphicFrame>
      <p:sp>
        <p:nvSpPr>
          <p:cNvPr id="6" name="TextBox 5">
            <a:extLst>
              <a:ext uri="{FF2B5EF4-FFF2-40B4-BE49-F238E27FC236}">
                <a16:creationId xmlns:a16="http://schemas.microsoft.com/office/drawing/2014/main" id="{AFD571A8-ED42-512F-0BAA-29032B3FFD7A}"/>
              </a:ext>
            </a:extLst>
          </p:cNvPr>
          <p:cNvSpPr txBox="1"/>
          <p:nvPr/>
        </p:nvSpPr>
        <p:spPr>
          <a:xfrm>
            <a:off x="8552814" y="2137482"/>
            <a:ext cx="3364965" cy="3879973"/>
          </a:xfrm>
          <a:prstGeom prst="rect">
            <a:avLst/>
          </a:prstGeom>
          <a:noFill/>
        </p:spPr>
        <p:txBody>
          <a:bodyPr wrap="square" rtlCol="0">
            <a:spAutoFit/>
          </a:bodyPr>
          <a:lstStyle/>
          <a:p>
            <a:pPr>
              <a:lnSpc>
                <a:spcPct val="114000"/>
              </a:lnSpc>
            </a:pPr>
            <a:r>
              <a:rPr lang="en-US" sz="2800" b="1"/>
              <a:t>Tailoring</a:t>
            </a:r>
            <a:r>
              <a:rPr lang="en-US" sz="2400"/>
              <a:t> </a:t>
            </a:r>
          </a:p>
          <a:p>
            <a:pPr marL="285750" indent="-285750">
              <a:lnSpc>
                <a:spcPct val="114000"/>
              </a:lnSpc>
              <a:spcBef>
                <a:spcPts val="600"/>
              </a:spcBef>
              <a:buFont typeface="Arial" panose="020B0604020202020204" pitchFamily="34" charset="0"/>
              <a:buChar char="•"/>
            </a:pPr>
            <a:r>
              <a:rPr lang="en-US" sz="2200"/>
              <a:t>Infant FVB may now be issued at 7 months</a:t>
            </a:r>
          </a:p>
          <a:p>
            <a:pPr marL="285750" indent="-285750">
              <a:lnSpc>
                <a:spcPct val="114000"/>
              </a:lnSpc>
              <a:spcBef>
                <a:spcPts val="600"/>
              </a:spcBef>
              <a:buFont typeface="Arial" panose="020B0604020202020204" pitchFamily="34" charset="0"/>
              <a:buChar char="•"/>
            </a:pPr>
            <a:r>
              <a:rPr lang="en-US" sz="2200"/>
              <a:t>64 oz of jarred fruit and vegetable infant food can be swapped for $11 FVB</a:t>
            </a:r>
          </a:p>
          <a:p>
            <a:pPr marL="285750" indent="-285750">
              <a:lnSpc>
                <a:spcPct val="114000"/>
              </a:lnSpc>
              <a:spcBef>
                <a:spcPts val="600"/>
              </a:spcBef>
              <a:buFont typeface="Arial" panose="020B0604020202020204" pitchFamily="34" charset="0"/>
              <a:buChar char="•"/>
            </a:pPr>
            <a:r>
              <a:rPr lang="en-US" sz="2200"/>
              <a:t>All jarred fruit and vegetable infant food can be swapped for $22 FVB</a:t>
            </a:r>
          </a:p>
        </p:txBody>
      </p:sp>
      <p:pic>
        <p:nvPicPr>
          <p:cNvPr id="16" name="Picture 15">
            <a:extLst>
              <a:ext uri="{FF2B5EF4-FFF2-40B4-BE49-F238E27FC236}">
                <a16:creationId xmlns:a16="http://schemas.microsoft.com/office/drawing/2014/main" id="{28C0F54E-B38E-D294-B03E-D68684C9E893}"/>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9942504" y="243731"/>
            <a:ext cx="1975275" cy="1969179"/>
          </a:xfrm>
          <a:prstGeom prst="ellipse">
            <a:avLst/>
          </a:prstGeom>
          <a:ln w="31750">
            <a:solidFill>
              <a:srgbClr val="333333"/>
            </a:solidFill>
          </a:ln>
        </p:spPr>
      </p:pic>
      <p:sp>
        <p:nvSpPr>
          <p:cNvPr id="3" name="Arrow: Right 2">
            <a:extLst>
              <a:ext uri="{FF2B5EF4-FFF2-40B4-BE49-F238E27FC236}">
                <a16:creationId xmlns:a16="http://schemas.microsoft.com/office/drawing/2014/main" id="{03C11DCB-FCCB-003D-5280-89794EB45AD3}"/>
              </a:ext>
            </a:extLst>
          </p:cNvPr>
          <p:cNvSpPr/>
          <p:nvPr/>
        </p:nvSpPr>
        <p:spPr>
          <a:xfrm rot="5400000" flipV="1">
            <a:off x="3646074" y="4734400"/>
            <a:ext cx="526026"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2B1AB6BF-2A21-BDB8-C0B7-B2A43C720BD5}"/>
              </a:ext>
            </a:extLst>
          </p:cNvPr>
          <p:cNvSpPr/>
          <p:nvPr/>
        </p:nvSpPr>
        <p:spPr>
          <a:xfrm rot="5400000" flipV="1">
            <a:off x="3646074" y="3881627"/>
            <a:ext cx="526026"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1418A2E3-D8ED-94DF-095F-78BE156229D1}"/>
              </a:ext>
            </a:extLst>
          </p:cNvPr>
          <p:cNvSpPr/>
          <p:nvPr/>
        </p:nvSpPr>
        <p:spPr>
          <a:xfrm rot="5400000" flipV="1">
            <a:off x="3646074" y="3143865"/>
            <a:ext cx="526026"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A974E6CB-8026-D7A2-7533-F8EEC4D947BF}"/>
              </a:ext>
            </a:extLst>
          </p:cNvPr>
          <p:cNvSpPr/>
          <p:nvPr/>
        </p:nvSpPr>
        <p:spPr>
          <a:xfrm rot="5400000" flipV="1">
            <a:off x="5639394" y="3143865"/>
            <a:ext cx="526026"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9BF325D-E30D-A217-96E4-783BE18488BC}"/>
              </a:ext>
            </a:extLst>
          </p:cNvPr>
          <p:cNvSpPr/>
          <p:nvPr/>
        </p:nvSpPr>
        <p:spPr>
          <a:xfrm rot="5400000" flipV="1">
            <a:off x="7502013" y="3143865"/>
            <a:ext cx="526026"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94C9ED77-C36A-E5C6-13D1-87F175DDE92A}"/>
              </a:ext>
            </a:extLst>
          </p:cNvPr>
          <p:cNvSpPr/>
          <p:nvPr/>
        </p:nvSpPr>
        <p:spPr>
          <a:xfrm rot="5400000" flipV="1">
            <a:off x="3646074" y="5430028"/>
            <a:ext cx="526026"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25475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520FA-DD62-9C73-2805-3542503D6F61}"/>
              </a:ext>
            </a:extLst>
          </p:cNvPr>
          <p:cNvSpPr>
            <a:spLocks noGrp="1"/>
          </p:cNvSpPr>
          <p:nvPr>
            <p:ph type="title" idx="4294967295"/>
          </p:nvPr>
        </p:nvSpPr>
        <p:spPr>
          <a:xfrm>
            <a:off x="684893" y="562546"/>
            <a:ext cx="10058400" cy="839333"/>
          </a:xfrm>
        </p:spPr>
        <p:txBody>
          <a:bodyPr/>
          <a:lstStyle/>
          <a:p>
            <a:r>
              <a:rPr lang="en-US"/>
              <a:t>Infant formula</a:t>
            </a:r>
          </a:p>
        </p:txBody>
      </p:sp>
      <p:graphicFrame>
        <p:nvGraphicFramePr>
          <p:cNvPr id="3" name="Table 2">
            <a:extLst>
              <a:ext uri="{FF2B5EF4-FFF2-40B4-BE49-F238E27FC236}">
                <a16:creationId xmlns:a16="http://schemas.microsoft.com/office/drawing/2014/main" id="{B4668410-3F7E-481D-93FC-6375BD20210C}"/>
              </a:ext>
            </a:extLst>
          </p:cNvPr>
          <p:cNvGraphicFramePr>
            <a:graphicFrameLocks noGrp="1"/>
          </p:cNvGraphicFramePr>
          <p:nvPr>
            <p:extLst>
              <p:ext uri="{D42A27DB-BD31-4B8C-83A1-F6EECF244321}">
                <p14:modId xmlns:p14="http://schemas.microsoft.com/office/powerpoint/2010/main" val="2325548689"/>
              </p:ext>
            </p:extLst>
          </p:nvPr>
        </p:nvGraphicFramePr>
        <p:xfrm>
          <a:off x="462952" y="1822867"/>
          <a:ext cx="8127999" cy="4018492"/>
        </p:xfrm>
        <a:graphic>
          <a:graphicData uri="http://schemas.openxmlformats.org/drawingml/2006/table">
            <a:tbl>
              <a:tblPr firstRow="1" bandRow="1">
                <a:tableStyleId>{69012ECD-51FC-41F1-AA8D-1B2483CD663E}</a:tableStyleId>
              </a:tblPr>
              <a:tblGrid>
                <a:gridCol w="3511550">
                  <a:extLst>
                    <a:ext uri="{9D8B030D-6E8A-4147-A177-3AD203B41FA5}">
                      <a16:colId xmlns:a16="http://schemas.microsoft.com/office/drawing/2014/main" val="2783844962"/>
                    </a:ext>
                  </a:extLst>
                </a:gridCol>
                <a:gridCol w="1907116">
                  <a:extLst>
                    <a:ext uri="{9D8B030D-6E8A-4147-A177-3AD203B41FA5}">
                      <a16:colId xmlns:a16="http://schemas.microsoft.com/office/drawing/2014/main" val="187551035"/>
                    </a:ext>
                  </a:extLst>
                </a:gridCol>
                <a:gridCol w="2709333">
                  <a:extLst>
                    <a:ext uri="{9D8B030D-6E8A-4147-A177-3AD203B41FA5}">
                      <a16:colId xmlns:a16="http://schemas.microsoft.com/office/drawing/2014/main" val="2374084089"/>
                    </a:ext>
                  </a:extLst>
                </a:gridCol>
              </a:tblGrid>
              <a:tr h="391372">
                <a:tc>
                  <a:txBody>
                    <a:bodyPr/>
                    <a:lstStyle/>
                    <a:p>
                      <a:pPr algn="ctr"/>
                      <a:r>
                        <a:rPr lang="en-US" sz="2400">
                          <a:solidFill>
                            <a:schemeClr val="tx1"/>
                          </a:solidFill>
                        </a:rPr>
                        <a:t>Breastfeeding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solidFill>
                            <a:schemeClr val="tx1"/>
                          </a:solidFill>
                        </a:rPr>
                        <a:t>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solidFill>
                            <a:schemeClr val="tx1"/>
                          </a:solidFill>
                        </a:rPr>
                        <a:t>Cans of formula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469764"/>
                  </a:ext>
                </a:extLst>
              </a:tr>
              <a:tr h="391372">
                <a:tc rowSpan="3">
                  <a:txBody>
                    <a:bodyPr/>
                    <a:lstStyle/>
                    <a:p>
                      <a:pPr algn="ctr"/>
                      <a:r>
                        <a:rPr lang="en-US" sz="2000"/>
                        <a:t>Mostly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0-3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a:t>Up to 4 cans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375862"/>
                  </a:ext>
                </a:extLst>
              </a:tr>
              <a:tr h="391372">
                <a:tc vMerge="1">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4-6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Up to 5 cans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2667754"/>
                  </a:ext>
                </a:extLst>
              </a:tr>
              <a:tr h="391372">
                <a:tc vMerge="1">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7-12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Up to 4 cans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67751584"/>
                  </a:ext>
                </a:extLst>
              </a:tr>
              <a:tr h="391372">
                <a:tc rowSpan="3">
                  <a:txBody>
                    <a:bodyPr/>
                    <a:lstStyle/>
                    <a:p>
                      <a:pPr algn="ctr"/>
                      <a:r>
                        <a:rPr lang="en-US" sz="2000"/>
                        <a:t>Some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0-3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5-8 cans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4160062"/>
                  </a:ext>
                </a:extLst>
              </a:tr>
              <a:tr h="391372">
                <a:tc vMerge="1">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4-6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6-9 cans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4666182"/>
                  </a:ext>
                </a:extLst>
              </a:tr>
              <a:tr h="391372">
                <a:tc vMerge="1">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7-12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5-6 cans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45121730"/>
                  </a:ext>
                </a:extLst>
              </a:tr>
              <a:tr h="391372">
                <a:tc rowSpan="3">
                  <a:txBody>
                    <a:bodyPr/>
                    <a:lstStyle/>
                    <a:p>
                      <a:pPr algn="ctr"/>
                      <a:r>
                        <a:rPr lang="en-US" sz="2000"/>
                        <a:t>Not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0-3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9 cans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037500"/>
                  </a:ext>
                </a:extLst>
              </a:tr>
              <a:tr h="391372">
                <a:tc vMerge="1">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4-6 months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10 cans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82280074"/>
                  </a:ext>
                </a:extLst>
              </a:tr>
              <a:tr h="391372">
                <a:tc vMerge="1">
                  <a:txBody>
                    <a:bodyPr/>
                    <a:lstStyle/>
                    <a:p>
                      <a:endParaRPr lang="en-US"/>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US" sz="2000"/>
                        <a:t>7-12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a:t>7 cans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75283406"/>
                  </a:ext>
                </a:extLst>
              </a:tr>
            </a:tbl>
          </a:graphicData>
        </a:graphic>
      </p:graphicFrame>
      <p:sp>
        <p:nvSpPr>
          <p:cNvPr id="4" name="TextBox 3">
            <a:extLst>
              <a:ext uri="{FF2B5EF4-FFF2-40B4-BE49-F238E27FC236}">
                <a16:creationId xmlns:a16="http://schemas.microsoft.com/office/drawing/2014/main" id="{80B3C8D4-8B54-4D79-AD79-115859CAD90E}"/>
              </a:ext>
            </a:extLst>
          </p:cNvPr>
          <p:cNvSpPr txBox="1"/>
          <p:nvPr/>
        </p:nvSpPr>
        <p:spPr>
          <a:xfrm>
            <a:off x="8970410" y="1893876"/>
            <a:ext cx="3037114" cy="1938992"/>
          </a:xfrm>
          <a:prstGeom prst="rect">
            <a:avLst/>
          </a:prstGeom>
          <a:noFill/>
        </p:spPr>
        <p:txBody>
          <a:bodyPr wrap="square" rtlCol="0">
            <a:spAutoFit/>
          </a:bodyPr>
          <a:lstStyle/>
          <a:p>
            <a:r>
              <a:rPr lang="en-US" sz="2400" b="1"/>
              <a:t>Tailoring</a:t>
            </a:r>
          </a:p>
          <a:p>
            <a:endParaRPr lang="en-US" sz="2400" b="1"/>
          </a:p>
          <a:p>
            <a:r>
              <a:rPr lang="en-US" sz="2400"/>
              <a:t>See the December Breastfeeding Inservice for details</a:t>
            </a:r>
          </a:p>
        </p:txBody>
      </p:sp>
    </p:spTree>
    <p:custDataLst>
      <p:tags r:id="rId1"/>
    </p:custDataLst>
    <p:extLst>
      <p:ext uri="{BB962C8B-B14F-4D97-AF65-F5344CB8AC3E}">
        <p14:creationId xmlns:p14="http://schemas.microsoft.com/office/powerpoint/2010/main" val="376568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A2F5-DED4-D70B-F554-AA3E9711A344}"/>
              </a:ext>
            </a:extLst>
          </p:cNvPr>
          <p:cNvSpPr>
            <a:spLocks noGrp="1"/>
          </p:cNvSpPr>
          <p:nvPr>
            <p:ph type="title" idx="4294967295"/>
          </p:nvPr>
        </p:nvSpPr>
        <p:spPr>
          <a:xfrm>
            <a:off x="605039" y="340402"/>
            <a:ext cx="8828087" cy="923330"/>
          </a:xfrm>
        </p:spPr>
        <p:txBody>
          <a:bodyPr>
            <a:normAutofit/>
          </a:bodyPr>
          <a:lstStyle/>
          <a:p>
            <a:r>
              <a:rPr lang="en-US" sz="5400"/>
              <a:t>Whole Grains</a:t>
            </a:r>
          </a:p>
        </p:txBody>
      </p:sp>
      <p:graphicFrame>
        <p:nvGraphicFramePr>
          <p:cNvPr id="3" name="Table 4">
            <a:extLst>
              <a:ext uri="{FF2B5EF4-FFF2-40B4-BE49-F238E27FC236}">
                <a16:creationId xmlns:a16="http://schemas.microsoft.com/office/drawing/2014/main" id="{2A95703C-6420-98F2-B06A-E0BA98C82E8F}"/>
              </a:ext>
            </a:extLst>
          </p:cNvPr>
          <p:cNvGraphicFramePr>
            <a:graphicFrameLocks/>
          </p:cNvGraphicFramePr>
          <p:nvPr>
            <p:extLst>
              <p:ext uri="{D42A27DB-BD31-4B8C-83A1-F6EECF244321}">
                <p14:modId xmlns:p14="http://schemas.microsoft.com/office/powerpoint/2010/main" val="3717540427"/>
              </p:ext>
            </p:extLst>
          </p:nvPr>
        </p:nvGraphicFramePr>
        <p:xfrm>
          <a:off x="1237674" y="1326514"/>
          <a:ext cx="6290592" cy="4830366"/>
        </p:xfrm>
        <a:graphic>
          <a:graphicData uri="http://schemas.openxmlformats.org/drawingml/2006/table">
            <a:tbl>
              <a:tblPr firstRow="1" bandRow="1">
                <a:tableStyleId>{72833802-FEF1-4C79-8D5D-14CF1EAF98D9}</a:tableStyleId>
              </a:tblPr>
              <a:tblGrid>
                <a:gridCol w="3882656">
                  <a:extLst>
                    <a:ext uri="{9D8B030D-6E8A-4147-A177-3AD203B41FA5}">
                      <a16:colId xmlns:a16="http://schemas.microsoft.com/office/drawing/2014/main" val="3249664050"/>
                    </a:ext>
                  </a:extLst>
                </a:gridCol>
                <a:gridCol w="2407936">
                  <a:extLst>
                    <a:ext uri="{9D8B030D-6E8A-4147-A177-3AD203B41FA5}">
                      <a16:colId xmlns:a16="http://schemas.microsoft.com/office/drawing/2014/main" val="3370644161"/>
                    </a:ext>
                  </a:extLst>
                </a:gridCol>
              </a:tblGrid>
              <a:tr h="546126">
                <a:tc>
                  <a:txBody>
                    <a:bodyPr/>
                    <a:lstStyle/>
                    <a:p>
                      <a:pPr algn="ctr"/>
                      <a:r>
                        <a:rPr lang="en-US" sz="2400">
                          <a:solidFill>
                            <a:schemeClr val="tx1"/>
                          </a:solidFill>
                        </a:rPr>
                        <a:t>Participant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9A1"/>
                    </a:solidFill>
                  </a:tcPr>
                </a:tc>
                <a:tc>
                  <a:txBody>
                    <a:bodyPr/>
                    <a:lstStyle/>
                    <a:p>
                      <a:pPr algn="ctr"/>
                      <a:r>
                        <a:rPr lang="en-US" sz="2400">
                          <a:solidFill>
                            <a:schemeClr val="tx1"/>
                          </a:solidFill>
                        </a:rPr>
                        <a:t>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B9A1"/>
                    </a:solidFill>
                  </a:tcPr>
                </a:tc>
                <a:extLst>
                  <a:ext uri="{0D108BD9-81ED-4DB2-BD59-A6C34878D82A}">
                    <a16:rowId xmlns:a16="http://schemas.microsoft.com/office/drawing/2014/main" val="1591184623"/>
                  </a:ext>
                </a:extLst>
              </a:tr>
              <a:tr h="610498">
                <a:tc>
                  <a:txBody>
                    <a:bodyPr/>
                    <a:lstStyle/>
                    <a:p>
                      <a:pPr algn="l"/>
                      <a:r>
                        <a:rPr lang="en-US" sz="2000"/>
                        <a:t>Children 13 - 23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24 oz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001116"/>
                  </a:ext>
                </a:extLst>
              </a:tr>
              <a:tr h="585009">
                <a:tc>
                  <a:txBody>
                    <a:bodyPr/>
                    <a:lstStyle/>
                    <a:p>
                      <a:pPr algn="l"/>
                      <a:r>
                        <a:rPr lang="en-US" sz="2000"/>
                        <a:t>Children 24 – 60 months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24 oz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597623"/>
                  </a:ext>
                </a:extLst>
              </a:tr>
              <a:tr h="577057">
                <a:tc>
                  <a:txBody>
                    <a:bodyPr/>
                    <a:lstStyle/>
                    <a:p>
                      <a:pPr algn="l"/>
                      <a:r>
                        <a:rPr lang="en-US" sz="2000"/>
                        <a:t>Pregnant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48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454590"/>
                  </a:ext>
                </a:extLst>
              </a:tr>
              <a:tr h="512267">
                <a:tc>
                  <a:txBody>
                    <a:bodyPr/>
                    <a:lstStyle/>
                    <a:p>
                      <a:pPr algn="l"/>
                      <a:r>
                        <a:rPr lang="en-US" sz="2000"/>
                        <a:t>Mostly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48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236502"/>
                  </a:ext>
                </a:extLst>
              </a:tr>
              <a:tr h="576814">
                <a:tc>
                  <a:txBody>
                    <a:bodyPr/>
                    <a:lstStyle/>
                    <a:p>
                      <a:pPr algn="l"/>
                      <a:r>
                        <a:rPr lang="en-US" sz="2000"/>
                        <a:t>Fully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48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9835036"/>
                  </a:ext>
                </a:extLst>
              </a:tr>
              <a:tr h="659081">
                <a:tc>
                  <a:txBody>
                    <a:bodyPr/>
                    <a:lstStyle/>
                    <a:p>
                      <a:pPr algn="l"/>
                      <a:r>
                        <a:rPr lang="en-US" sz="2000"/>
                        <a:t>Fully Breastfeeding Multiples </a:t>
                      </a:r>
                      <a:br>
                        <a:rPr lang="en-US" sz="2000"/>
                      </a:br>
                      <a:r>
                        <a:rPr lang="en-US" sz="2000"/>
                        <a:t>(Odd Month and Even Month)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72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9371958"/>
                  </a:ext>
                </a:extLst>
              </a:tr>
              <a:tr h="721555">
                <a:tc>
                  <a:txBody>
                    <a:bodyPr/>
                    <a:lstStyle/>
                    <a:p>
                      <a:pPr algn="l"/>
                      <a:r>
                        <a:rPr lang="en-US" sz="2000">
                          <a:solidFill>
                            <a:schemeClr val="tx1"/>
                          </a:solidFill>
                        </a:rPr>
                        <a:t>Postpartum Non Breastfeeding,  Some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48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851133"/>
                  </a:ext>
                </a:extLst>
              </a:tr>
            </a:tbl>
          </a:graphicData>
        </a:graphic>
      </p:graphicFrame>
      <p:pic>
        <p:nvPicPr>
          <p:cNvPr id="7" name="Picture 6">
            <a:extLst>
              <a:ext uri="{FF2B5EF4-FFF2-40B4-BE49-F238E27FC236}">
                <a16:creationId xmlns:a16="http://schemas.microsoft.com/office/drawing/2014/main" id="{F606050A-BA44-261A-BA90-AA1D4EAC619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04121" y="221806"/>
            <a:ext cx="1828800" cy="1817511"/>
          </a:xfrm>
          <a:prstGeom prst="rect">
            <a:avLst/>
          </a:prstGeom>
        </p:spPr>
      </p:pic>
      <p:sp>
        <p:nvSpPr>
          <p:cNvPr id="17" name="TextBox 16">
            <a:extLst>
              <a:ext uri="{FF2B5EF4-FFF2-40B4-BE49-F238E27FC236}">
                <a16:creationId xmlns:a16="http://schemas.microsoft.com/office/drawing/2014/main" id="{86CFCC6E-D60F-CFA3-8586-FDE30D4BCA9D}"/>
              </a:ext>
            </a:extLst>
          </p:cNvPr>
          <p:cNvSpPr txBox="1"/>
          <p:nvPr/>
        </p:nvSpPr>
        <p:spPr>
          <a:xfrm>
            <a:off x="7954392" y="2660450"/>
            <a:ext cx="3809122" cy="1538883"/>
          </a:xfrm>
          <a:prstGeom prst="rect">
            <a:avLst/>
          </a:prstGeom>
          <a:noFill/>
        </p:spPr>
        <p:txBody>
          <a:bodyPr wrap="square">
            <a:spAutoFit/>
          </a:bodyPr>
          <a:lstStyle/>
          <a:p>
            <a:r>
              <a:rPr lang="en-US" sz="2800" b="1">
                <a:solidFill>
                  <a:schemeClr val="tx1"/>
                </a:solidFill>
              </a:rPr>
              <a:t>Notes:</a:t>
            </a:r>
          </a:p>
          <a:p>
            <a:pPr marL="285750" indent="-285750">
              <a:buFont typeface="Arial" panose="020B0604020202020204" pitchFamily="34" charset="0"/>
              <a:buChar char="•"/>
            </a:pPr>
            <a:r>
              <a:rPr lang="en-US" sz="2200">
                <a:solidFill>
                  <a:schemeClr val="tx1"/>
                </a:solidFill>
              </a:rPr>
              <a:t>Updates of the approved whole grains will be released with the food list training.</a:t>
            </a:r>
            <a:endParaRPr lang="en-US" sz="2200">
              <a:solidFill>
                <a:schemeClr val="tx1"/>
              </a:solidFill>
              <a:ea typeface="Calibri"/>
              <a:cs typeface="Calibri"/>
            </a:endParaRPr>
          </a:p>
        </p:txBody>
      </p:sp>
      <p:sp>
        <p:nvSpPr>
          <p:cNvPr id="16" name="Arrow: Right 15">
            <a:extLst>
              <a:ext uri="{FF2B5EF4-FFF2-40B4-BE49-F238E27FC236}">
                <a16:creationId xmlns:a16="http://schemas.microsoft.com/office/drawing/2014/main" id="{00AF235B-CD37-4109-5F25-C1EAC0A8D5B3}"/>
              </a:ext>
            </a:extLst>
          </p:cNvPr>
          <p:cNvSpPr/>
          <p:nvPr/>
        </p:nvSpPr>
        <p:spPr>
          <a:xfrm rot="16200000">
            <a:off x="6769750" y="3152769"/>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452A0707-8163-CA81-1524-2AA0B2B27040}"/>
              </a:ext>
            </a:extLst>
          </p:cNvPr>
          <p:cNvSpPr/>
          <p:nvPr/>
        </p:nvSpPr>
        <p:spPr>
          <a:xfrm rot="16200000">
            <a:off x="6769750" y="3671947"/>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4F6C4FAE-519C-C217-56B2-C54CD3B681DF}"/>
              </a:ext>
            </a:extLst>
          </p:cNvPr>
          <p:cNvSpPr/>
          <p:nvPr/>
        </p:nvSpPr>
        <p:spPr>
          <a:xfrm rot="16200000">
            <a:off x="6769750" y="4235202"/>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E8C8D06A-062E-E25D-4FFA-11D911A49950}"/>
              </a:ext>
            </a:extLst>
          </p:cNvPr>
          <p:cNvSpPr/>
          <p:nvPr/>
        </p:nvSpPr>
        <p:spPr>
          <a:xfrm rot="16200000">
            <a:off x="6769750" y="4861311"/>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E4B43A63-ED1D-3A9D-A2B2-465F66EA6D79}"/>
              </a:ext>
            </a:extLst>
          </p:cNvPr>
          <p:cNvSpPr/>
          <p:nvPr/>
        </p:nvSpPr>
        <p:spPr>
          <a:xfrm rot="16200000">
            <a:off x="6769750" y="5555540"/>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9B1D9B19-3DEB-49D9-8285-DF3468B3CBE3}"/>
              </a:ext>
            </a:extLst>
          </p:cNvPr>
          <p:cNvSpPr/>
          <p:nvPr/>
        </p:nvSpPr>
        <p:spPr>
          <a:xfrm rot="5400000" flipV="1">
            <a:off x="5374975" y="2025096"/>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F0DEFAF2-22BC-4A61-DD6E-7CEBF2CAA895}"/>
              </a:ext>
            </a:extLst>
          </p:cNvPr>
          <p:cNvSpPr/>
          <p:nvPr/>
        </p:nvSpPr>
        <p:spPr>
          <a:xfrm rot="5400000" flipV="1">
            <a:off x="5374975" y="2636574"/>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79776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A2F5-DED4-D70B-F554-AA3E9711A344}"/>
              </a:ext>
            </a:extLst>
          </p:cNvPr>
          <p:cNvSpPr>
            <a:spLocks noGrp="1"/>
          </p:cNvSpPr>
          <p:nvPr>
            <p:ph type="title" idx="4294967295"/>
          </p:nvPr>
        </p:nvSpPr>
        <p:spPr>
          <a:xfrm>
            <a:off x="542480" y="346869"/>
            <a:ext cx="8828087" cy="895045"/>
          </a:xfrm>
        </p:spPr>
        <p:txBody>
          <a:bodyPr>
            <a:normAutofit/>
          </a:bodyPr>
          <a:lstStyle/>
          <a:p>
            <a:r>
              <a:rPr lang="en-US" sz="5400"/>
              <a:t>Milk</a:t>
            </a:r>
          </a:p>
        </p:txBody>
      </p:sp>
      <p:pic>
        <p:nvPicPr>
          <p:cNvPr id="6" name="Content Placeholder 5">
            <a:extLst>
              <a:ext uri="{FF2B5EF4-FFF2-40B4-BE49-F238E27FC236}">
                <a16:creationId xmlns:a16="http://schemas.microsoft.com/office/drawing/2014/main" id="{5D8D75B0-7A3E-8DC3-27F4-21645D756663}"/>
              </a:ext>
            </a:extLst>
          </p:cNvPr>
          <p:cNvPicPr>
            <a:picLocks noGrp="1"/>
          </p:cNvPicPr>
          <p:nvPr>
            <p:ph sz="half" idx="4294967295"/>
          </p:nvPr>
        </p:nvPicPr>
        <p:blipFill>
          <a:blip r:embed="rId4" cstate="screen">
            <a:extLst>
              <a:ext uri="{28A0092B-C50C-407E-A947-70E740481C1C}">
                <a14:useLocalDpi xmlns:a14="http://schemas.microsoft.com/office/drawing/2010/main"/>
              </a:ext>
            </a:extLst>
          </a:blip>
          <a:srcRect/>
          <a:stretch/>
        </p:blipFill>
        <p:spPr>
          <a:xfrm>
            <a:off x="9963705" y="262731"/>
            <a:ext cx="1828800" cy="1828800"/>
          </a:xfrm>
          <a:prstGeom prst="ellipse">
            <a:avLst/>
          </a:prstGeom>
          <a:ln w="317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9" name="TextBox 8">
            <a:extLst>
              <a:ext uri="{FF2B5EF4-FFF2-40B4-BE49-F238E27FC236}">
                <a16:creationId xmlns:a16="http://schemas.microsoft.com/office/drawing/2014/main" id="{4E1B986F-C71D-D023-E590-57B98E84D79D}"/>
              </a:ext>
            </a:extLst>
          </p:cNvPr>
          <p:cNvSpPr txBox="1"/>
          <p:nvPr/>
        </p:nvSpPr>
        <p:spPr>
          <a:xfrm>
            <a:off x="7839925" y="2342724"/>
            <a:ext cx="4352075" cy="3093154"/>
          </a:xfrm>
          <a:prstGeom prst="rect">
            <a:avLst/>
          </a:prstGeom>
          <a:noFill/>
        </p:spPr>
        <p:txBody>
          <a:bodyPr wrap="square" lIns="91440" tIns="45720" rIns="91440" bIns="45720" rtlCol="0" anchor="t">
            <a:spAutoFit/>
          </a:bodyPr>
          <a:lstStyle/>
          <a:p>
            <a:r>
              <a:rPr lang="en-US" sz="2800" b="1"/>
              <a:t>Tailoring</a:t>
            </a:r>
          </a:p>
          <a:p>
            <a:pPr>
              <a:spcBef>
                <a:spcPts val="600"/>
              </a:spcBef>
            </a:pPr>
            <a:r>
              <a:rPr lang="en-US" sz="2400"/>
              <a:t>Cheese </a:t>
            </a:r>
          </a:p>
          <a:p>
            <a:pPr marL="342900" indent="-342900">
              <a:buFont typeface="Arial" panose="020B0604020202020204" pitchFamily="34" charset="0"/>
              <a:buChar char="•"/>
            </a:pPr>
            <a:r>
              <a:rPr lang="en-US" sz="2400"/>
              <a:t>3 </a:t>
            </a:r>
            <a:r>
              <a:rPr lang="en-US" sz="2400" err="1"/>
              <a:t>qts</a:t>
            </a:r>
            <a:r>
              <a:rPr lang="en-US" sz="2400"/>
              <a:t> Milk for 1 </a:t>
            </a:r>
            <a:r>
              <a:rPr lang="en-US" sz="2400" err="1"/>
              <a:t>lb</a:t>
            </a:r>
            <a:r>
              <a:rPr lang="en-US" sz="2400"/>
              <a:t> cheese</a:t>
            </a:r>
          </a:p>
          <a:p>
            <a:endParaRPr lang="en-US" sz="2400"/>
          </a:p>
          <a:p>
            <a:r>
              <a:rPr lang="en-US" sz="2400"/>
              <a:t>Yogurt</a:t>
            </a:r>
          </a:p>
          <a:p>
            <a:pPr marL="342900" indent="-342900">
              <a:buFont typeface="Arial" panose="020B0604020202020204" pitchFamily="34" charset="0"/>
              <a:buChar char="•"/>
            </a:pPr>
            <a:r>
              <a:rPr lang="en-US" sz="2400"/>
              <a:t>Up to 2 ctr of yogurt may be substituted for milk</a:t>
            </a:r>
            <a:endParaRPr lang="en-US" sz="2400" b="1"/>
          </a:p>
          <a:p>
            <a:endParaRPr lang="en-US"/>
          </a:p>
        </p:txBody>
      </p:sp>
      <p:graphicFrame>
        <p:nvGraphicFramePr>
          <p:cNvPr id="4" name="Table 4">
            <a:extLst>
              <a:ext uri="{FF2B5EF4-FFF2-40B4-BE49-F238E27FC236}">
                <a16:creationId xmlns:a16="http://schemas.microsoft.com/office/drawing/2014/main" id="{9DC15A5C-2600-12A2-512F-ABA1684342F7}"/>
              </a:ext>
            </a:extLst>
          </p:cNvPr>
          <p:cNvGraphicFramePr>
            <a:graphicFrameLocks/>
          </p:cNvGraphicFramePr>
          <p:nvPr>
            <p:extLst>
              <p:ext uri="{D42A27DB-BD31-4B8C-83A1-F6EECF244321}">
                <p14:modId xmlns:p14="http://schemas.microsoft.com/office/powerpoint/2010/main" val="288094125"/>
              </p:ext>
            </p:extLst>
          </p:nvPr>
        </p:nvGraphicFramePr>
        <p:xfrm>
          <a:off x="537563" y="1280104"/>
          <a:ext cx="7143868" cy="4951819"/>
        </p:xfrm>
        <a:graphic>
          <a:graphicData uri="http://schemas.openxmlformats.org/drawingml/2006/table">
            <a:tbl>
              <a:tblPr firstRow="1" bandRow="1">
                <a:tableStyleId>{5A111915-BE36-4E01-A7E5-04B1672EAD32}</a:tableStyleId>
              </a:tblPr>
              <a:tblGrid>
                <a:gridCol w="4361935">
                  <a:extLst>
                    <a:ext uri="{9D8B030D-6E8A-4147-A177-3AD203B41FA5}">
                      <a16:colId xmlns:a16="http://schemas.microsoft.com/office/drawing/2014/main" val="3249664050"/>
                    </a:ext>
                  </a:extLst>
                </a:gridCol>
                <a:gridCol w="1198605">
                  <a:extLst>
                    <a:ext uri="{9D8B030D-6E8A-4147-A177-3AD203B41FA5}">
                      <a16:colId xmlns:a16="http://schemas.microsoft.com/office/drawing/2014/main" val="3370644161"/>
                    </a:ext>
                  </a:extLst>
                </a:gridCol>
                <a:gridCol w="1583328">
                  <a:extLst>
                    <a:ext uri="{9D8B030D-6E8A-4147-A177-3AD203B41FA5}">
                      <a16:colId xmlns:a16="http://schemas.microsoft.com/office/drawing/2014/main" val="2954021862"/>
                    </a:ext>
                  </a:extLst>
                </a:gridCol>
              </a:tblGrid>
              <a:tr h="556414">
                <a:tc>
                  <a:txBody>
                    <a:bodyPr/>
                    <a:lstStyle/>
                    <a:p>
                      <a:pPr algn="ctr"/>
                      <a:r>
                        <a:rPr lang="en-US" sz="2400">
                          <a:solidFill>
                            <a:schemeClr val="tx1"/>
                          </a:solidFill>
                        </a:rPr>
                        <a:t>Participant Category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400">
                          <a:solidFill>
                            <a:schemeClr val="tx1"/>
                          </a:solidFill>
                        </a:rPr>
                        <a:t>Amt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2400">
                          <a:solidFill>
                            <a:schemeClr val="tx1"/>
                          </a:solidFill>
                        </a:rPr>
                        <a:t>Quarts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591184623"/>
                  </a:ext>
                </a:extLst>
              </a:tr>
              <a:tr h="619404">
                <a:tc>
                  <a:txBody>
                    <a:bodyPr/>
                    <a:lstStyle/>
                    <a:p>
                      <a:pPr lvl="0" algn="l"/>
                      <a:r>
                        <a:rPr lang="en-US" sz="2000"/>
                        <a:t>Children 13 - 23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2 gal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000"/>
                        <a:t>(8 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001116"/>
                  </a:ext>
                </a:extLst>
              </a:tr>
              <a:tr h="587908">
                <a:tc>
                  <a:txBody>
                    <a:bodyPr/>
                    <a:lstStyle/>
                    <a:p>
                      <a:pPr lvl="0" algn="l"/>
                      <a:r>
                        <a:rPr lang="en-US" sz="2000"/>
                        <a:t>Children 24 – 60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2.5 gal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000"/>
                        <a:t>(10 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597623"/>
                  </a:ext>
                </a:extLst>
              </a:tr>
              <a:tr h="580390">
                <a:tc>
                  <a:txBody>
                    <a:bodyPr/>
                    <a:lstStyle/>
                    <a:p>
                      <a:pPr lvl="0" algn="l"/>
                      <a:r>
                        <a:rPr lang="en-US" sz="2000"/>
                        <a:t>Pregnant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3 gal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000"/>
                        <a:t>(12 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454590"/>
                  </a:ext>
                </a:extLst>
              </a:tr>
              <a:tr h="531212">
                <a:tc>
                  <a:txBody>
                    <a:bodyPr/>
                    <a:lstStyle/>
                    <a:p>
                      <a:pPr lvl="0" algn="l"/>
                      <a:r>
                        <a:rPr lang="en-US" sz="2000"/>
                        <a:t>Mostly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3 gal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000"/>
                        <a:t>(12 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236502"/>
                  </a:ext>
                </a:extLst>
              </a:tr>
              <a:tr h="579423">
                <a:tc>
                  <a:txBody>
                    <a:bodyPr/>
                    <a:lstStyle/>
                    <a:p>
                      <a:pPr lvl="0" algn="l"/>
                      <a:r>
                        <a:rPr lang="en-US" sz="2000"/>
                        <a:t>Fully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3 gal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000"/>
                        <a:t>(12 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9835036"/>
                  </a:ext>
                </a:extLst>
              </a:tr>
              <a:tr h="748534">
                <a:tc>
                  <a:txBody>
                    <a:bodyPr/>
                    <a:lstStyle/>
                    <a:p>
                      <a:pPr lvl="0" algn="l"/>
                      <a:r>
                        <a:rPr lang="en-US" sz="2000"/>
                        <a:t>Fully Breastfeeding Multiples </a:t>
                      </a:r>
                      <a:br>
                        <a:rPr lang="en-US" sz="2000"/>
                      </a:br>
                      <a:r>
                        <a:rPr lang="en-US" sz="2000"/>
                        <a:t>(Odd Month and Even Month)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4.25 gal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000"/>
                        <a:t>(17 qt)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778805"/>
                  </a:ext>
                </a:extLst>
              </a:tr>
              <a:tr h="748534">
                <a:tc>
                  <a:txBody>
                    <a:bodyPr/>
                    <a:lstStyle/>
                    <a:p>
                      <a:pPr lvl="0" algn="l"/>
                      <a:r>
                        <a:rPr lang="en-US" sz="2000"/>
                        <a:t>Postpartum</a:t>
                      </a:r>
                    </a:p>
                    <a:p>
                      <a:pPr lvl="0" algn="l"/>
                      <a:r>
                        <a:rPr lang="en-US" sz="2000"/>
                        <a:t>Non Breastfeeding, Some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r>
                        <a:rPr lang="en-US" sz="2000"/>
                        <a:t>3 gal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000"/>
                        <a:t>(12 qt)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851133"/>
                  </a:ext>
                </a:extLst>
              </a:tr>
            </a:tbl>
          </a:graphicData>
        </a:graphic>
      </p:graphicFrame>
      <p:sp>
        <p:nvSpPr>
          <p:cNvPr id="5" name="Arrow: Right 4">
            <a:extLst>
              <a:ext uri="{FF2B5EF4-FFF2-40B4-BE49-F238E27FC236}">
                <a16:creationId xmlns:a16="http://schemas.microsoft.com/office/drawing/2014/main" id="{220408C5-6716-0CA1-1B59-E090B7CEBDD7}"/>
              </a:ext>
            </a:extLst>
          </p:cNvPr>
          <p:cNvSpPr/>
          <p:nvPr/>
        </p:nvSpPr>
        <p:spPr>
          <a:xfrm rot="5400000" flipV="1">
            <a:off x="6161088" y="1915237"/>
            <a:ext cx="461509"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6D6B281F-722F-7290-5E83-D92AE8EDA228}"/>
              </a:ext>
            </a:extLst>
          </p:cNvPr>
          <p:cNvSpPr/>
          <p:nvPr/>
        </p:nvSpPr>
        <p:spPr>
          <a:xfrm rot="5400000" flipV="1">
            <a:off x="6161088" y="2492215"/>
            <a:ext cx="461509"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02C5942D-F313-518D-FEC0-A8D5341F6755}"/>
              </a:ext>
            </a:extLst>
          </p:cNvPr>
          <p:cNvSpPr/>
          <p:nvPr/>
        </p:nvSpPr>
        <p:spPr>
          <a:xfrm rot="5400000" flipV="1">
            <a:off x="6197128" y="3060598"/>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7A9F5C0B-8235-D9A4-807B-14AD58580664}"/>
              </a:ext>
            </a:extLst>
          </p:cNvPr>
          <p:cNvSpPr/>
          <p:nvPr/>
        </p:nvSpPr>
        <p:spPr>
          <a:xfrm rot="5400000" flipV="1">
            <a:off x="6197128" y="3630939"/>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0FADA36E-FD7F-82BA-5A3E-F9EB0C4CD280}"/>
              </a:ext>
            </a:extLst>
          </p:cNvPr>
          <p:cNvSpPr/>
          <p:nvPr/>
        </p:nvSpPr>
        <p:spPr>
          <a:xfrm rot="5400000" flipV="1">
            <a:off x="6197128" y="4179562"/>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BFCB2D6F-794D-4691-6951-27B3BD8E3A14}"/>
              </a:ext>
            </a:extLst>
          </p:cNvPr>
          <p:cNvSpPr/>
          <p:nvPr/>
        </p:nvSpPr>
        <p:spPr>
          <a:xfrm rot="5400000" flipV="1">
            <a:off x="6197128" y="4840845"/>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572208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A2F5-DED4-D70B-F554-AA3E9711A344}"/>
              </a:ext>
            </a:extLst>
          </p:cNvPr>
          <p:cNvSpPr>
            <a:spLocks noGrp="1"/>
          </p:cNvSpPr>
          <p:nvPr>
            <p:ph type="title" idx="4294967295"/>
          </p:nvPr>
        </p:nvSpPr>
        <p:spPr>
          <a:xfrm>
            <a:off x="550347" y="112107"/>
            <a:ext cx="8487775" cy="1017679"/>
          </a:xfrm>
        </p:spPr>
        <p:txBody>
          <a:bodyPr>
            <a:normAutofit fontScale="90000"/>
          </a:bodyPr>
          <a:lstStyle/>
          <a:p>
            <a:r>
              <a:rPr lang="en-US" sz="7200"/>
              <a:t>Fish</a:t>
            </a:r>
          </a:p>
        </p:txBody>
      </p:sp>
      <p:pic>
        <p:nvPicPr>
          <p:cNvPr id="6" name="Content Placeholder 5">
            <a:extLst>
              <a:ext uri="{FF2B5EF4-FFF2-40B4-BE49-F238E27FC236}">
                <a16:creationId xmlns:a16="http://schemas.microsoft.com/office/drawing/2014/main" id="{5D8D75B0-7A3E-8DC3-27F4-21645D756663}"/>
              </a:ext>
            </a:extLst>
          </p:cNvPr>
          <p:cNvPicPr>
            <a:picLocks noGrp="1"/>
          </p:cNvPicPr>
          <p:nvPr>
            <p:ph sz="half" idx="4294967295"/>
          </p:nvPr>
        </p:nvPicPr>
        <p:blipFill>
          <a:blip r:embed="rId4" cstate="screen">
            <a:extLst>
              <a:ext uri="{28A0092B-C50C-407E-A947-70E740481C1C}">
                <a14:useLocalDpi xmlns:a14="http://schemas.microsoft.com/office/drawing/2010/main"/>
              </a:ext>
            </a:extLst>
          </a:blip>
          <a:srcRect/>
          <a:stretch/>
        </p:blipFill>
        <p:spPr>
          <a:xfrm>
            <a:off x="9955427" y="278460"/>
            <a:ext cx="1828800" cy="1828800"/>
          </a:xfrm>
          <a:prstGeom prst="ellipse">
            <a:avLst/>
          </a:prstGeom>
          <a:ln w="317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4BDDA7FC-8F8C-95B9-E3E6-ACED9007B6B1}"/>
              </a:ext>
            </a:extLst>
          </p:cNvPr>
          <p:cNvSpPr txBox="1"/>
          <p:nvPr/>
        </p:nvSpPr>
        <p:spPr>
          <a:xfrm>
            <a:off x="7954392" y="2184984"/>
            <a:ext cx="3552290" cy="2584875"/>
          </a:xfrm>
          <a:prstGeom prst="rect">
            <a:avLst/>
          </a:prstGeom>
          <a:noFill/>
        </p:spPr>
        <p:txBody>
          <a:bodyPr wrap="square" lIns="91440" tIns="45720" rIns="91440" bIns="45720" rtlCol="0" anchor="t">
            <a:spAutoFit/>
          </a:bodyPr>
          <a:lstStyle/>
          <a:p>
            <a:r>
              <a:rPr lang="en-US" sz="2800" b="1">
                <a:cs typeface="Calibri Light"/>
              </a:rPr>
              <a:t>Notes:</a:t>
            </a:r>
          </a:p>
          <a:p>
            <a:pPr marL="285750" indent="-285750">
              <a:lnSpc>
                <a:spcPct val="114000"/>
              </a:lnSpc>
              <a:spcBef>
                <a:spcPts val="600"/>
              </a:spcBef>
              <a:buFont typeface="Arial" panose="020B0604020202020204" pitchFamily="34" charset="0"/>
              <a:buChar char="•"/>
            </a:pPr>
            <a:r>
              <a:rPr lang="en-US" sz="2200">
                <a:cs typeface="Calibri Light"/>
              </a:rPr>
              <a:t>Canned fish is now offered to children and all adults.</a:t>
            </a:r>
          </a:p>
          <a:p>
            <a:pPr marL="285750" indent="-285750">
              <a:lnSpc>
                <a:spcPct val="114000"/>
              </a:lnSpc>
              <a:spcBef>
                <a:spcPts val="600"/>
              </a:spcBef>
              <a:buFont typeface="Arial" panose="020B0604020202020204" pitchFamily="34" charset="0"/>
              <a:buChar char="•"/>
            </a:pPr>
            <a:r>
              <a:rPr lang="en-US" sz="2200">
                <a:cs typeface="Calibri Light"/>
              </a:rPr>
              <a:t>Fish safety education drop down  in nutrition education.</a:t>
            </a:r>
            <a:endParaRPr lang="en-US" sz="2200"/>
          </a:p>
        </p:txBody>
      </p:sp>
      <p:graphicFrame>
        <p:nvGraphicFramePr>
          <p:cNvPr id="4" name="Table 4">
            <a:extLst>
              <a:ext uri="{FF2B5EF4-FFF2-40B4-BE49-F238E27FC236}">
                <a16:creationId xmlns:a16="http://schemas.microsoft.com/office/drawing/2014/main" id="{9DC15A5C-2600-12A2-512F-ABA1684342F7}"/>
              </a:ext>
            </a:extLst>
          </p:cNvPr>
          <p:cNvGraphicFramePr>
            <a:graphicFrameLocks/>
          </p:cNvGraphicFramePr>
          <p:nvPr>
            <p:extLst>
              <p:ext uri="{D42A27DB-BD31-4B8C-83A1-F6EECF244321}">
                <p14:modId xmlns:p14="http://schemas.microsoft.com/office/powerpoint/2010/main" val="1292765102"/>
              </p:ext>
            </p:extLst>
          </p:nvPr>
        </p:nvGraphicFramePr>
        <p:xfrm>
          <a:off x="550347" y="1045874"/>
          <a:ext cx="7000865" cy="5228805"/>
        </p:xfrm>
        <a:graphic>
          <a:graphicData uri="http://schemas.openxmlformats.org/drawingml/2006/table">
            <a:tbl>
              <a:tblPr firstRow="1" bandRow="1">
                <a:tableStyleId>{5A111915-BE36-4E01-A7E5-04B1672EAD32}</a:tableStyleId>
              </a:tblPr>
              <a:tblGrid>
                <a:gridCol w="4535599">
                  <a:extLst>
                    <a:ext uri="{9D8B030D-6E8A-4147-A177-3AD203B41FA5}">
                      <a16:colId xmlns:a16="http://schemas.microsoft.com/office/drawing/2014/main" val="3249664050"/>
                    </a:ext>
                  </a:extLst>
                </a:gridCol>
                <a:gridCol w="2465266">
                  <a:extLst>
                    <a:ext uri="{9D8B030D-6E8A-4147-A177-3AD203B41FA5}">
                      <a16:colId xmlns:a16="http://schemas.microsoft.com/office/drawing/2014/main" val="3370644161"/>
                    </a:ext>
                  </a:extLst>
                </a:gridCol>
              </a:tblGrid>
              <a:tr h="550461">
                <a:tc>
                  <a:txBody>
                    <a:bodyPr/>
                    <a:lstStyle/>
                    <a:p>
                      <a:pPr algn="ctr"/>
                      <a:r>
                        <a:rPr lang="en-US" sz="2800">
                          <a:solidFill>
                            <a:schemeClr val="tx1"/>
                          </a:solidFill>
                        </a:rPr>
                        <a:t>Participant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C5FF"/>
                    </a:solidFill>
                  </a:tcPr>
                </a:tc>
                <a:tc>
                  <a:txBody>
                    <a:bodyPr/>
                    <a:lstStyle/>
                    <a:p>
                      <a:pPr algn="ctr"/>
                      <a:r>
                        <a:rPr lang="en-US" sz="2800">
                          <a:solidFill>
                            <a:schemeClr val="tx1"/>
                          </a:solidFill>
                        </a:rPr>
                        <a:t>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6C5FF"/>
                    </a:solidFill>
                  </a:tcPr>
                </a:tc>
                <a:extLst>
                  <a:ext uri="{0D108BD9-81ED-4DB2-BD59-A6C34878D82A}">
                    <a16:rowId xmlns:a16="http://schemas.microsoft.com/office/drawing/2014/main" val="1591184623"/>
                  </a:ext>
                </a:extLst>
              </a:tr>
              <a:tr h="605107">
                <a:tc>
                  <a:txBody>
                    <a:bodyPr/>
                    <a:lstStyle/>
                    <a:p>
                      <a:r>
                        <a:rPr lang="en-US" sz="2400"/>
                        <a:t>Children 13 - 23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400"/>
                        <a:t>6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001116"/>
                  </a:ext>
                </a:extLst>
              </a:tr>
              <a:tr h="589240">
                <a:tc>
                  <a:txBody>
                    <a:bodyPr/>
                    <a:lstStyle/>
                    <a:p>
                      <a:r>
                        <a:rPr lang="en-US" sz="2400"/>
                        <a:t>Children 24 – 60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400"/>
                        <a:t>6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597623"/>
                  </a:ext>
                </a:extLst>
              </a:tr>
              <a:tr h="604832">
                <a:tc>
                  <a:txBody>
                    <a:bodyPr/>
                    <a:lstStyle/>
                    <a:p>
                      <a:r>
                        <a:rPr lang="en-US" sz="2400"/>
                        <a:t>Pregnant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400"/>
                        <a:t>10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454590"/>
                  </a:ext>
                </a:extLst>
              </a:tr>
              <a:tr h="582442">
                <a:tc>
                  <a:txBody>
                    <a:bodyPr/>
                    <a:lstStyle/>
                    <a:p>
                      <a:r>
                        <a:rPr lang="en-US" sz="2400"/>
                        <a:t>Mostly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400"/>
                        <a:t>15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236502"/>
                  </a:ext>
                </a:extLst>
              </a:tr>
              <a:tr h="650803">
                <a:tc>
                  <a:txBody>
                    <a:bodyPr/>
                    <a:lstStyle/>
                    <a:p>
                      <a:r>
                        <a:rPr lang="en-US" sz="2400"/>
                        <a:t>Fully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a:r>
                        <a:rPr lang="en-US" sz="2400"/>
                        <a:t>20 oz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9835036"/>
                  </a:ext>
                </a:extLst>
              </a:tr>
              <a:tr h="550992">
                <a:tc>
                  <a:txBody>
                    <a:bodyPr/>
                    <a:lstStyle/>
                    <a:p>
                      <a:r>
                        <a:rPr lang="en-US" sz="2400"/>
                        <a:t>Fully Breastfeeding Multiples </a:t>
                      </a:r>
                      <a:br>
                        <a:rPr lang="en-US" sz="2400"/>
                      </a:br>
                      <a:r>
                        <a:rPr lang="en-US" sz="2400"/>
                        <a:t>(Odd Month and Even Month)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ctr"/>
                      <a:r>
                        <a:rPr lang="en-US" sz="2400"/>
                        <a:t>30 oz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77778805"/>
                  </a:ext>
                </a:extLst>
              </a:tr>
              <a:tr h="594804">
                <a:tc>
                  <a:txBody>
                    <a:bodyPr/>
                    <a:lstStyle/>
                    <a:p>
                      <a:r>
                        <a:rPr lang="en-US" sz="2400"/>
                        <a:t>Postpartum Non-Breastfeeding,  Some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1" algn="l"/>
                      <a:r>
                        <a:rPr lang="en-US" sz="2400"/>
                        <a:t>10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851133"/>
                  </a:ext>
                </a:extLst>
              </a:tr>
            </a:tbl>
          </a:graphicData>
        </a:graphic>
      </p:graphicFrame>
      <p:sp>
        <p:nvSpPr>
          <p:cNvPr id="3" name="Arrow: Right 2">
            <a:extLst>
              <a:ext uri="{FF2B5EF4-FFF2-40B4-BE49-F238E27FC236}">
                <a16:creationId xmlns:a16="http://schemas.microsoft.com/office/drawing/2014/main" id="{424E850B-90E0-BF8B-B2D1-13C4B828D5C4}"/>
              </a:ext>
            </a:extLst>
          </p:cNvPr>
          <p:cNvSpPr/>
          <p:nvPr/>
        </p:nvSpPr>
        <p:spPr>
          <a:xfrm rot="16200000">
            <a:off x="6688777" y="1694627"/>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7100B2E1-16C8-E8A8-AECC-50E8B2A8BD05}"/>
              </a:ext>
            </a:extLst>
          </p:cNvPr>
          <p:cNvSpPr/>
          <p:nvPr/>
        </p:nvSpPr>
        <p:spPr>
          <a:xfrm rot="5400000" flipV="1">
            <a:off x="5448985" y="4762827"/>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15134A70-1E61-44E2-C477-260B2397E840}"/>
              </a:ext>
            </a:extLst>
          </p:cNvPr>
          <p:cNvSpPr/>
          <p:nvPr/>
        </p:nvSpPr>
        <p:spPr>
          <a:xfrm rot="16200000">
            <a:off x="6688777" y="5728743"/>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0E049259-922F-25B4-D678-4974475F87FB}"/>
              </a:ext>
            </a:extLst>
          </p:cNvPr>
          <p:cNvSpPr/>
          <p:nvPr/>
        </p:nvSpPr>
        <p:spPr>
          <a:xfrm rot="16200000">
            <a:off x="6688777" y="3473062"/>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13AEF3AD-B704-758B-E1EA-03A493E2CBB0}"/>
              </a:ext>
            </a:extLst>
          </p:cNvPr>
          <p:cNvSpPr/>
          <p:nvPr/>
        </p:nvSpPr>
        <p:spPr>
          <a:xfrm rot="16200000">
            <a:off x="6688777" y="2876595"/>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32D5A90E-487B-C1EC-5AD4-4F0C4167C286}"/>
              </a:ext>
            </a:extLst>
          </p:cNvPr>
          <p:cNvSpPr/>
          <p:nvPr/>
        </p:nvSpPr>
        <p:spPr>
          <a:xfrm rot="16200000">
            <a:off x="6688777" y="2324481"/>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26157FB1-EF1C-9111-8AA4-FB36CA772B59}"/>
              </a:ext>
            </a:extLst>
          </p:cNvPr>
          <p:cNvSpPr/>
          <p:nvPr/>
        </p:nvSpPr>
        <p:spPr>
          <a:xfrm rot="5400000" flipV="1">
            <a:off x="5448985" y="4168912"/>
            <a:ext cx="389428" cy="417870"/>
          </a:xfrm>
          <a:prstGeom prst="rightArrow">
            <a:avLst/>
          </a:prstGeom>
          <a:solidFill>
            <a:schemeClr val="accent6">
              <a:lumMod val="75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6634121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A2F5-DED4-D70B-F554-AA3E9711A344}"/>
              </a:ext>
            </a:extLst>
          </p:cNvPr>
          <p:cNvSpPr>
            <a:spLocks noGrp="1"/>
          </p:cNvSpPr>
          <p:nvPr>
            <p:ph type="title" idx="4294967295"/>
          </p:nvPr>
        </p:nvSpPr>
        <p:spPr>
          <a:xfrm>
            <a:off x="581679" y="208372"/>
            <a:ext cx="8828087" cy="852364"/>
          </a:xfrm>
        </p:spPr>
        <p:txBody>
          <a:bodyPr>
            <a:normAutofit/>
          </a:bodyPr>
          <a:lstStyle/>
          <a:p>
            <a:r>
              <a:rPr lang="en-US" sz="5400"/>
              <a:t>Eggs</a:t>
            </a:r>
          </a:p>
        </p:txBody>
      </p:sp>
      <p:graphicFrame>
        <p:nvGraphicFramePr>
          <p:cNvPr id="3" name="Table 4">
            <a:extLst>
              <a:ext uri="{FF2B5EF4-FFF2-40B4-BE49-F238E27FC236}">
                <a16:creationId xmlns:a16="http://schemas.microsoft.com/office/drawing/2014/main" id="{2A95703C-6420-98F2-B06A-E0BA98C82E8F}"/>
              </a:ext>
            </a:extLst>
          </p:cNvPr>
          <p:cNvGraphicFramePr>
            <a:graphicFrameLocks/>
          </p:cNvGraphicFramePr>
          <p:nvPr>
            <p:extLst>
              <p:ext uri="{D42A27DB-BD31-4B8C-83A1-F6EECF244321}">
                <p14:modId xmlns:p14="http://schemas.microsoft.com/office/powerpoint/2010/main" val="2313060573"/>
              </p:ext>
            </p:extLst>
          </p:nvPr>
        </p:nvGraphicFramePr>
        <p:xfrm>
          <a:off x="247135" y="1071148"/>
          <a:ext cx="7551169" cy="5172107"/>
        </p:xfrm>
        <a:graphic>
          <a:graphicData uri="http://schemas.openxmlformats.org/drawingml/2006/table">
            <a:tbl>
              <a:tblPr firstRow="1" bandRow="1">
                <a:tableStyleId>{912C8C85-51F0-491E-9774-3900AFEF0FD7}</a:tableStyleId>
              </a:tblPr>
              <a:tblGrid>
                <a:gridCol w="5475383">
                  <a:extLst>
                    <a:ext uri="{9D8B030D-6E8A-4147-A177-3AD203B41FA5}">
                      <a16:colId xmlns:a16="http://schemas.microsoft.com/office/drawing/2014/main" val="3249664050"/>
                    </a:ext>
                  </a:extLst>
                </a:gridCol>
                <a:gridCol w="2075786">
                  <a:extLst>
                    <a:ext uri="{9D8B030D-6E8A-4147-A177-3AD203B41FA5}">
                      <a16:colId xmlns:a16="http://schemas.microsoft.com/office/drawing/2014/main" val="3370644161"/>
                    </a:ext>
                  </a:extLst>
                </a:gridCol>
              </a:tblGrid>
              <a:tr h="621432">
                <a:tc>
                  <a:txBody>
                    <a:bodyPr/>
                    <a:lstStyle/>
                    <a:p>
                      <a:r>
                        <a:rPr lang="en-US" sz="2400">
                          <a:solidFill>
                            <a:schemeClr val="tx1"/>
                          </a:solidFill>
                        </a:rPr>
                        <a:t>Participant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tc>
                  <a:txBody>
                    <a:bodyPr/>
                    <a:lstStyle/>
                    <a:p>
                      <a:r>
                        <a:rPr lang="en-US" sz="2400">
                          <a:solidFill>
                            <a:schemeClr val="tx1"/>
                          </a:solidFill>
                        </a:rPr>
                        <a:t>New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40000"/>
                        <a:lumOff val="60000"/>
                      </a:schemeClr>
                    </a:solidFill>
                  </a:tcPr>
                </a:tc>
                <a:extLst>
                  <a:ext uri="{0D108BD9-81ED-4DB2-BD59-A6C34878D82A}">
                    <a16:rowId xmlns:a16="http://schemas.microsoft.com/office/drawing/2014/main" val="1591184623"/>
                  </a:ext>
                </a:extLst>
              </a:tr>
              <a:tr h="505261">
                <a:tc>
                  <a:txBody>
                    <a:bodyPr/>
                    <a:lstStyle/>
                    <a:p>
                      <a:r>
                        <a:rPr lang="en-US" sz="2400"/>
                        <a:t>Children 13 - 23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 </a:t>
                      </a:r>
                      <a:r>
                        <a:rPr lang="en-US" sz="2400" err="1"/>
                        <a:t>doz</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001116"/>
                  </a:ext>
                </a:extLst>
              </a:tr>
              <a:tr h="505261">
                <a:tc>
                  <a:txBody>
                    <a:bodyPr/>
                    <a:lstStyle/>
                    <a:p>
                      <a:r>
                        <a:rPr lang="en-US" sz="2400"/>
                        <a:t>Children 24 – 60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 </a:t>
                      </a:r>
                      <a:r>
                        <a:rPr lang="en-US" sz="2400" err="1"/>
                        <a:t>doz</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597623"/>
                  </a:ext>
                </a:extLst>
              </a:tr>
              <a:tr h="505261">
                <a:tc>
                  <a:txBody>
                    <a:bodyPr/>
                    <a:lstStyle/>
                    <a:p>
                      <a:r>
                        <a:rPr lang="en-US" sz="2400"/>
                        <a:t>Pregnant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 </a:t>
                      </a:r>
                      <a:r>
                        <a:rPr lang="en-US" sz="2400" err="1"/>
                        <a:t>doz</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454590"/>
                  </a:ext>
                </a:extLst>
              </a:tr>
              <a:tr h="508684">
                <a:tc>
                  <a:txBody>
                    <a:bodyPr/>
                    <a:lstStyle/>
                    <a:p>
                      <a:r>
                        <a:rPr lang="en-US" sz="2400"/>
                        <a:t>Mostly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 </a:t>
                      </a:r>
                      <a:r>
                        <a:rPr lang="en-US" sz="2400" err="1"/>
                        <a:t>doz</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236502"/>
                  </a:ext>
                </a:extLst>
              </a:tr>
              <a:tr h="554851">
                <a:tc>
                  <a:txBody>
                    <a:bodyPr/>
                    <a:lstStyle/>
                    <a:p>
                      <a:r>
                        <a:rPr lang="en-US" sz="2400"/>
                        <a:t>Fully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2 </a:t>
                      </a:r>
                      <a:r>
                        <a:rPr lang="en-US" sz="2400" err="1"/>
                        <a:t>doz</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9835036"/>
                  </a:ext>
                </a:extLst>
              </a:tr>
              <a:tr h="807511">
                <a:tc>
                  <a:txBody>
                    <a:bodyPr/>
                    <a:lstStyle/>
                    <a:p>
                      <a:r>
                        <a:rPr lang="en-US" sz="2400"/>
                        <a:t>Fully Breastfeeding Multiples </a:t>
                      </a:r>
                      <a:br>
                        <a:rPr lang="en-US" sz="2400"/>
                      </a:br>
                      <a:r>
                        <a:rPr lang="en-US" sz="2400"/>
                        <a:t>(Odd month and Even month)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3 </a:t>
                      </a:r>
                      <a:r>
                        <a:rPr lang="en-US" sz="2400" err="1"/>
                        <a:t>doz</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6665493"/>
                  </a:ext>
                </a:extLst>
              </a:tr>
              <a:tr h="1148397">
                <a:tc>
                  <a:txBody>
                    <a:bodyPr/>
                    <a:lstStyle/>
                    <a:p>
                      <a:r>
                        <a:rPr lang="en-US" sz="2400"/>
                        <a:t>Postpartum </a:t>
                      </a:r>
                    </a:p>
                    <a:p>
                      <a:r>
                        <a:rPr lang="en-US" sz="2400"/>
                        <a:t>Non Breastfeeding, Some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1 </a:t>
                      </a:r>
                      <a:r>
                        <a:rPr lang="en-US" sz="2400" err="1"/>
                        <a:t>doz</a:t>
                      </a:r>
                      <a:endParaRPr lang="en-US" sz="2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851133"/>
                  </a:ext>
                </a:extLst>
              </a:tr>
            </a:tbl>
          </a:graphicData>
        </a:graphic>
      </p:graphicFrame>
      <p:pic>
        <p:nvPicPr>
          <p:cNvPr id="4" name="Picture 3">
            <a:extLst>
              <a:ext uri="{FF2B5EF4-FFF2-40B4-BE49-F238E27FC236}">
                <a16:creationId xmlns:a16="http://schemas.microsoft.com/office/drawing/2014/main" id="{90D993DB-68B9-A0BE-FF95-6F8D3523E856}"/>
              </a:ext>
            </a:extLst>
          </p:cNvPr>
          <p:cNvPicPr>
            <a:picLocks/>
          </p:cNvPicPr>
          <p:nvPr/>
        </p:nvPicPr>
        <p:blipFill>
          <a:blip r:embed="rId4" cstate="screen">
            <a:extLst>
              <a:ext uri="{28A0092B-C50C-407E-A947-70E740481C1C}">
                <a14:useLocalDpi xmlns:a14="http://schemas.microsoft.com/office/drawing/2010/main"/>
              </a:ext>
            </a:extLst>
          </a:blip>
          <a:srcRect/>
          <a:stretch/>
        </p:blipFill>
        <p:spPr>
          <a:xfrm>
            <a:off x="9931843" y="292924"/>
            <a:ext cx="1828800" cy="1828800"/>
          </a:xfrm>
          <a:prstGeom prst="ellipse">
            <a:avLst/>
          </a:prstGeom>
          <a:ln w="31750">
            <a:solidFill>
              <a:srgbClr val="333333"/>
            </a:solidFill>
          </a:ln>
        </p:spPr>
      </p:pic>
      <p:sp>
        <p:nvSpPr>
          <p:cNvPr id="5" name="TextBox 4">
            <a:extLst>
              <a:ext uri="{FF2B5EF4-FFF2-40B4-BE49-F238E27FC236}">
                <a16:creationId xmlns:a16="http://schemas.microsoft.com/office/drawing/2014/main" id="{02B26ACD-A16B-BBEE-5815-353306000688}"/>
              </a:ext>
            </a:extLst>
          </p:cNvPr>
          <p:cNvSpPr txBox="1"/>
          <p:nvPr/>
        </p:nvSpPr>
        <p:spPr>
          <a:xfrm>
            <a:off x="7973569" y="2200843"/>
            <a:ext cx="4726187" cy="2456313"/>
          </a:xfrm>
          <a:prstGeom prst="rect">
            <a:avLst/>
          </a:prstGeom>
          <a:noFill/>
        </p:spPr>
        <p:txBody>
          <a:bodyPr wrap="square" lIns="91440" tIns="45720" rIns="91440" bIns="45720" rtlCol="0" anchor="t">
            <a:spAutoFit/>
          </a:bodyPr>
          <a:lstStyle/>
          <a:p>
            <a:pPr>
              <a:lnSpc>
                <a:spcPct val="114000"/>
              </a:lnSpc>
            </a:pPr>
            <a:endParaRPr lang="en-US" b="1"/>
          </a:p>
          <a:p>
            <a:pPr>
              <a:lnSpc>
                <a:spcPct val="114000"/>
              </a:lnSpc>
            </a:pPr>
            <a:r>
              <a:rPr lang="en-US" sz="2800" b="1"/>
              <a:t>Tailoring</a:t>
            </a:r>
            <a:r>
              <a:rPr lang="en-US" b="1"/>
              <a:t> </a:t>
            </a:r>
          </a:p>
          <a:p>
            <a:pPr marL="285750" indent="-285750">
              <a:lnSpc>
                <a:spcPct val="114000"/>
              </a:lnSpc>
              <a:buFont typeface="Arial" panose="020B0604020202020204" pitchFamily="34" charset="0"/>
              <a:buChar char="•"/>
            </a:pPr>
            <a:r>
              <a:rPr lang="en-US" sz="2200"/>
              <a:t>1 dozen Eggs can be replaced </a:t>
            </a:r>
            <a:br>
              <a:rPr lang="en-US" sz="2200"/>
            </a:br>
            <a:r>
              <a:rPr lang="en-US" sz="2200"/>
              <a:t>with </a:t>
            </a:r>
            <a:r>
              <a:rPr lang="en-US" sz="2300"/>
              <a:t>1 ctr Peanut, Nut, and Seed Butter or Beans</a:t>
            </a:r>
            <a:endParaRPr lang="en-US" sz="2200">
              <a:ea typeface="Calibri"/>
              <a:cs typeface="Calibri"/>
            </a:endParaRPr>
          </a:p>
          <a:p>
            <a:pPr>
              <a:lnSpc>
                <a:spcPct val="114000"/>
              </a:lnSpc>
            </a:pPr>
            <a:endParaRPr lang="en-US" sz="2200"/>
          </a:p>
        </p:txBody>
      </p:sp>
    </p:spTree>
    <p:custDataLst>
      <p:tags r:id="rId1"/>
    </p:custDataLst>
    <p:extLst>
      <p:ext uri="{BB962C8B-B14F-4D97-AF65-F5344CB8AC3E}">
        <p14:creationId xmlns:p14="http://schemas.microsoft.com/office/powerpoint/2010/main" val="1183273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A2F5-DED4-D70B-F554-AA3E9711A344}"/>
              </a:ext>
            </a:extLst>
          </p:cNvPr>
          <p:cNvSpPr>
            <a:spLocks noGrp="1"/>
          </p:cNvSpPr>
          <p:nvPr>
            <p:ph type="title" idx="4294967295"/>
          </p:nvPr>
        </p:nvSpPr>
        <p:spPr>
          <a:xfrm>
            <a:off x="470535" y="215963"/>
            <a:ext cx="8828088" cy="753855"/>
          </a:xfrm>
        </p:spPr>
        <p:txBody>
          <a:bodyPr>
            <a:normAutofit fontScale="90000"/>
          </a:bodyPr>
          <a:lstStyle/>
          <a:p>
            <a:r>
              <a:rPr lang="en-US" sz="5400"/>
              <a:t>Cereal</a:t>
            </a:r>
            <a:endParaRPr lang="en-US" sz="4400"/>
          </a:p>
        </p:txBody>
      </p:sp>
      <p:pic>
        <p:nvPicPr>
          <p:cNvPr id="6" name="Content Placeholder 5">
            <a:extLst>
              <a:ext uri="{FF2B5EF4-FFF2-40B4-BE49-F238E27FC236}">
                <a16:creationId xmlns:a16="http://schemas.microsoft.com/office/drawing/2014/main" id="{5D8D75B0-7A3E-8DC3-27F4-21645D756663}"/>
              </a:ext>
            </a:extLst>
          </p:cNvPr>
          <p:cNvPicPr>
            <a:picLocks noGrp="1"/>
          </p:cNvPicPr>
          <p:nvPr>
            <p:ph sz="half" idx="4294967295"/>
          </p:nvPr>
        </p:nvPicPr>
        <p:blipFill>
          <a:blip r:embed="rId4" cstate="screen">
            <a:extLst>
              <a:ext uri="{28A0092B-C50C-407E-A947-70E740481C1C}">
                <a14:useLocalDpi xmlns:a14="http://schemas.microsoft.com/office/drawing/2010/main"/>
              </a:ext>
            </a:extLst>
          </a:blip>
          <a:srcRect/>
          <a:stretch/>
        </p:blipFill>
        <p:spPr>
          <a:xfrm>
            <a:off x="9892665" y="274701"/>
            <a:ext cx="1828800" cy="1828800"/>
          </a:xfrm>
          <a:prstGeom prst="ellipse">
            <a:avLst/>
          </a:prstGeom>
          <a:ln w="317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14" name="TextBox 13">
            <a:extLst>
              <a:ext uri="{FF2B5EF4-FFF2-40B4-BE49-F238E27FC236}">
                <a16:creationId xmlns:a16="http://schemas.microsoft.com/office/drawing/2014/main" id="{4BDDA7FC-8F8C-95B9-E3E6-ACED9007B6B1}"/>
              </a:ext>
            </a:extLst>
          </p:cNvPr>
          <p:cNvSpPr txBox="1"/>
          <p:nvPr/>
        </p:nvSpPr>
        <p:spPr>
          <a:xfrm>
            <a:off x="7940152" y="2044005"/>
            <a:ext cx="3413648" cy="2431435"/>
          </a:xfrm>
          <a:prstGeom prst="rect">
            <a:avLst/>
          </a:prstGeom>
          <a:noFill/>
        </p:spPr>
        <p:txBody>
          <a:bodyPr wrap="square" lIns="91440" tIns="45720" rIns="91440" bIns="45720" rtlCol="0" anchor="t">
            <a:spAutoFit/>
          </a:bodyPr>
          <a:lstStyle/>
          <a:p>
            <a:r>
              <a:rPr lang="en-US" sz="2400" b="1"/>
              <a:t>Tip:</a:t>
            </a:r>
          </a:p>
          <a:p>
            <a:endParaRPr lang="en-US" b="1"/>
          </a:p>
          <a:p>
            <a:r>
              <a:rPr lang="en-US" sz="2200"/>
              <a:t>There are no changes to this category</a:t>
            </a:r>
          </a:p>
          <a:p>
            <a:endParaRPr lang="en-US" sz="2200"/>
          </a:p>
          <a:p>
            <a:r>
              <a:rPr lang="en-US" sz="2200"/>
              <a:t>Look for big changes with the upcoming Food List!</a:t>
            </a:r>
          </a:p>
        </p:txBody>
      </p:sp>
      <p:graphicFrame>
        <p:nvGraphicFramePr>
          <p:cNvPr id="3" name="Table 4">
            <a:extLst>
              <a:ext uri="{FF2B5EF4-FFF2-40B4-BE49-F238E27FC236}">
                <a16:creationId xmlns:a16="http://schemas.microsoft.com/office/drawing/2014/main" id="{2A95703C-6420-98F2-B06A-E0BA98C82E8F}"/>
              </a:ext>
            </a:extLst>
          </p:cNvPr>
          <p:cNvGraphicFramePr>
            <a:graphicFrameLocks/>
          </p:cNvGraphicFramePr>
          <p:nvPr>
            <p:extLst>
              <p:ext uri="{D42A27DB-BD31-4B8C-83A1-F6EECF244321}">
                <p14:modId xmlns:p14="http://schemas.microsoft.com/office/powerpoint/2010/main" val="2796423000"/>
              </p:ext>
            </p:extLst>
          </p:nvPr>
        </p:nvGraphicFramePr>
        <p:xfrm>
          <a:off x="541306" y="1041176"/>
          <a:ext cx="7206380" cy="5083252"/>
        </p:xfrm>
        <a:graphic>
          <a:graphicData uri="http://schemas.openxmlformats.org/drawingml/2006/table">
            <a:tbl>
              <a:tblPr firstRow="1" bandRow="1">
                <a:tableStyleId>{69012ECD-51FC-41F1-AA8D-1B2483CD663E}</a:tableStyleId>
              </a:tblPr>
              <a:tblGrid>
                <a:gridCol w="5283602">
                  <a:extLst>
                    <a:ext uri="{9D8B030D-6E8A-4147-A177-3AD203B41FA5}">
                      <a16:colId xmlns:a16="http://schemas.microsoft.com/office/drawing/2014/main" val="3249664050"/>
                    </a:ext>
                  </a:extLst>
                </a:gridCol>
                <a:gridCol w="1922778">
                  <a:extLst>
                    <a:ext uri="{9D8B030D-6E8A-4147-A177-3AD203B41FA5}">
                      <a16:colId xmlns:a16="http://schemas.microsoft.com/office/drawing/2014/main" val="3370644161"/>
                    </a:ext>
                  </a:extLst>
                </a:gridCol>
              </a:tblGrid>
              <a:tr h="625439">
                <a:tc>
                  <a:txBody>
                    <a:bodyPr/>
                    <a:lstStyle/>
                    <a:p>
                      <a:pPr algn="ctr"/>
                      <a:r>
                        <a:rPr lang="en-US" sz="2400">
                          <a:solidFill>
                            <a:schemeClr val="tx1"/>
                          </a:solidFill>
                        </a:rPr>
                        <a:t>Participant Category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US" sz="2400">
                          <a:solidFill>
                            <a:schemeClr val="tx1"/>
                          </a:solidFill>
                        </a:rPr>
                        <a:t>New Amount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1591184623"/>
                  </a:ext>
                </a:extLst>
              </a:tr>
              <a:tr h="550820">
                <a:tc>
                  <a:txBody>
                    <a:bodyPr/>
                    <a:lstStyle/>
                    <a:p>
                      <a:r>
                        <a:rPr lang="en-US" sz="2400"/>
                        <a:t>Children 13 - 23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36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2001116"/>
                  </a:ext>
                </a:extLst>
              </a:tr>
              <a:tr h="550820">
                <a:tc>
                  <a:txBody>
                    <a:bodyPr/>
                    <a:lstStyle/>
                    <a:p>
                      <a:r>
                        <a:rPr lang="en-US" sz="2400"/>
                        <a:t>Children 24 – 60 months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36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4597623"/>
                  </a:ext>
                </a:extLst>
              </a:tr>
              <a:tr h="550820">
                <a:tc>
                  <a:txBody>
                    <a:bodyPr/>
                    <a:lstStyle/>
                    <a:p>
                      <a:r>
                        <a:rPr lang="en-US" sz="2400"/>
                        <a:t>Pregnant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36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53454590"/>
                  </a:ext>
                </a:extLst>
              </a:tr>
              <a:tr h="554552">
                <a:tc>
                  <a:txBody>
                    <a:bodyPr/>
                    <a:lstStyle/>
                    <a:p>
                      <a:r>
                        <a:rPr lang="en-US" sz="2400"/>
                        <a:t>Mostly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36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236502"/>
                  </a:ext>
                </a:extLst>
              </a:tr>
              <a:tr h="604881">
                <a:tc>
                  <a:txBody>
                    <a:bodyPr/>
                    <a:lstStyle/>
                    <a:p>
                      <a:r>
                        <a:rPr lang="en-US" sz="2400"/>
                        <a:t>Fully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t>36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39835036"/>
                  </a:ext>
                </a:extLst>
              </a:tr>
              <a:tr h="604881">
                <a:tc>
                  <a:txBody>
                    <a:bodyPr/>
                    <a:lstStyle/>
                    <a:p>
                      <a:r>
                        <a:rPr lang="en-US" sz="2400"/>
                        <a:t>Fully Breastfeeding Multiples </a:t>
                      </a:r>
                      <a:br>
                        <a:rPr lang="en-US" sz="2400"/>
                      </a:br>
                      <a:r>
                        <a:rPr lang="en-US" sz="2400"/>
                        <a:t>(Odd Month and Even Month)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54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4852522"/>
                  </a:ext>
                </a:extLst>
              </a:tr>
              <a:tr h="550820">
                <a:tc>
                  <a:txBody>
                    <a:bodyPr/>
                    <a:lstStyle/>
                    <a:p>
                      <a:r>
                        <a:rPr lang="en-US" sz="2400"/>
                        <a:t>Postpartum </a:t>
                      </a:r>
                    </a:p>
                    <a:p>
                      <a:r>
                        <a:rPr lang="en-US" sz="2400"/>
                        <a:t>Non Breastfeeding, Some Breastfeeding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a:t>36 oz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96851133"/>
                  </a:ext>
                </a:extLst>
              </a:tr>
            </a:tbl>
          </a:graphicData>
        </a:graphic>
      </p:graphicFrame>
    </p:spTree>
    <p:custDataLst>
      <p:tags r:id="rId1"/>
    </p:custDataLst>
    <p:extLst>
      <p:ext uri="{BB962C8B-B14F-4D97-AF65-F5344CB8AC3E}">
        <p14:creationId xmlns:p14="http://schemas.microsoft.com/office/powerpoint/2010/main" val="3500721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65849-1105-BA91-C724-CF7EA1F364E5}"/>
              </a:ext>
            </a:extLst>
          </p:cNvPr>
          <p:cNvSpPr>
            <a:spLocks noGrp="1"/>
          </p:cNvSpPr>
          <p:nvPr>
            <p:ph type="title" idx="4294967295"/>
          </p:nvPr>
        </p:nvSpPr>
        <p:spPr>
          <a:xfrm>
            <a:off x="556260" y="240030"/>
            <a:ext cx="10058400" cy="810895"/>
          </a:xfrm>
        </p:spPr>
        <p:txBody>
          <a:bodyPr/>
          <a:lstStyle/>
          <a:p>
            <a:r>
              <a:rPr lang="en-US"/>
              <a:t>Job aids</a:t>
            </a:r>
          </a:p>
        </p:txBody>
      </p:sp>
      <p:pic>
        <p:nvPicPr>
          <p:cNvPr id="7" name="Picture 6">
            <a:extLst>
              <a:ext uri="{FF2B5EF4-FFF2-40B4-BE49-F238E27FC236}">
                <a16:creationId xmlns:a16="http://schemas.microsoft.com/office/drawing/2014/main" id="{FBF8AA1A-2279-B304-BC2B-0689B41B7C02}"/>
              </a:ext>
            </a:extLst>
          </p:cNvPr>
          <p:cNvPicPr>
            <a:picLocks noChangeAspect="1"/>
          </p:cNvPicPr>
          <p:nvPr/>
        </p:nvPicPr>
        <p:blipFill>
          <a:blip r:embed="rId4">
            <a:extLst>
              <a:ext uri="{28A0092B-C50C-407E-A947-70E740481C1C}">
                <a14:useLocalDpi xmlns:a14="http://schemas.microsoft.com/office/drawing/2010/main"/>
              </a:ext>
            </a:extLst>
          </a:blip>
          <a:srcRect/>
          <a:stretch/>
        </p:blipFill>
        <p:spPr>
          <a:xfrm>
            <a:off x="3566161" y="149758"/>
            <a:ext cx="8337172" cy="6316355"/>
          </a:xfrm>
          <a:prstGeom prst="rect">
            <a:avLst/>
          </a:prstGeom>
          <a:ln w="12700">
            <a:solidFill>
              <a:schemeClr val="accent1"/>
            </a:solidFill>
          </a:ln>
        </p:spPr>
      </p:pic>
      <p:sp>
        <p:nvSpPr>
          <p:cNvPr id="9" name="Rectangle: Rounded Corners 8">
            <a:extLst>
              <a:ext uri="{FF2B5EF4-FFF2-40B4-BE49-F238E27FC236}">
                <a16:creationId xmlns:a16="http://schemas.microsoft.com/office/drawing/2014/main" id="{88E83315-66C2-4571-AB83-485A1F611B57}"/>
              </a:ext>
            </a:extLst>
          </p:cNvPr>
          <p:cNvSpPr/>
          <p:nvPr/>
        </p:nvSpPr>
        <p:spPr>
          <a:xfrm>
            <a:off x="3817620" y="920115"/>
            <a:ext cx="1684020" cy="4766310"/>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11D9AFD-77A2-3FF6-C0B7-169A9482ADFE}"/>
              </a:ext>
            </a:extLst>
          </p:cNvPr>
          <p:cNvSpPr/>
          <p:nvPr/>
        </p:nvSpPr>
        <p:spPr>
          <a:xfrm>
            <a:off x="5501640" y="920115"/>
            <a:ext cx="826770" cy="4766310"/>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D6A72A37-90C8-9FE5-C20C-6D57407F2C13}"/>
              </a:ext>
            </a:extLst>
          </p:cNvPr>
          <p:cNvSpPr/>
          <p:nvPr/>
        </p:nvSpPr>
        <p:spPr>
          <a:xfrm>
            <a:off x="6328410" y="920115"/>
            <a:ext cx="689610" cy="4766310"/>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E5653B8-ACB1-CF08-EA96-34669031AF08}"/>
              </a:ext>
            </a:extLst>
          </p:cNvPr>
          <p:cNvSpPr/>
          <p:nvPr/>
        </p:nvSpPr>
        <p:spPr>
          <a:xfrm>
            <a:off x="7002780" y="920115"/>
            <a:ext cx="1154430" cy="4766310"/>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5EB7C347-0FB3-60F5-C3D5-7A0FF9565F1D}"/>
              </a:ext>
            </a:extLst>
          </p:cNvPr>
          <p:cNvSpPr/>
          <p:nvPr/>
        </p:nvSpPr>
        <p:spPr>
          <a:xfrm>
            <a:off x="8157210" y="920115"/>
            <a:ext cx="1912620" cy="4766310"/>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A9C7ADC0-F01D-657C-DE43-9069A8ECB83A}"/>
              </a:ext>
            </a:extLst>
          </p:cNvPr>
          <p:cNvSpPr/>
          <p:nvPr/>
        </p:nvSpPr>
        <p:spPr>
          <a:xfrm>
            <a:off x="10043160" y="920115"/>
            <a:ext cx="1608124" cy="4766310"/>
          </a:xfrm>
          <a:prstGeom prst="round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22448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13"/>
                                        </p:tgtEl>
                                      </p:cBhvr>
                                    </p:animEffect>
                                    <p:set>
                                      <p:cBhvr>
                                        <p:cTn id="36" dur="1" fill="hold">
                                          <p:stCondLst>
                                            <p:cond delay="499"/>
                                          </p:stCondLst>
                                        </p:cTn>
                                        <p:tgtEl>
                                          <p:spTgt spid="13"/>
                                        </p:tgtEl>
                                        <p:attrNameLst>
                                          <p:attrName>style.visibility</p:attrName>
                                        </p:attrNameLst>
                                      </p:cBhvr>
                                      <p:to>
                                        <p:strVal val="hidden"/>
                                      </p:to>
                                    </p:se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14"/>
                                        </p:tgtEl>
                                      </p:cBhvr>
                                    </p:animEffect>
                                    <p:set>
                                      <p:cBhvr>
                                        <p:cTn id="44" dur="1" fill="hold">
                                          <p:stCondLst>
                                            <p:cond delay="499"/>
                                          </p:stCondLst>
                                        </p:cTn>
                                        <p:tgtEl>
                                          <p:spTgt spid="14"/>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10CDE-740B-A0A8-EB26-EB0B2F649616}"/>
              </a:ext>
            </a:extLst>
          </p:cNvPr>
          <p:cNvSpPr>
            <a:spLocks noGrp="1"/>
          </p:cNvSpPr>
          <p:nvPr>
            <p:ph type="title" idx="4294967295"/>
          </p:nvPr>
        </p:nvSpPr>
        <p:spPr>
          <a:xfrm>
            <a:off x="910618" y="2012011"/>
            <a:ext cx="3881818" cy="1449387"/>
          </a:xfrm>
        </p:spPr>
        <p:txBody>
          <a:bodyPr/>
          <a:lstStyle/>
          <a:p>
            <a:r>
              <a:rPr lang="en-US"/>
              <a:t>Talk it Over</a:t>
            </a:r>
          </a:p>
        </p:txBody>
      </p:sp>
      <p:sp>
        <p:nvSpPr>
          <p:cNvPr id="15" name="Rectangle: Rounded Corners 14">
            <a:extLst>
              <a:ext uri="{FF2B5EF4-FFF2-40B4-BE49-F238E27FC236}">
                <a16:creationId xmlns:a16="http://schemas.microsoft.com/office/drawing/2014/main" id="{2D23BBA0-2AED-845A-C19E-8DC1877E25B6}"/>
              </a:ext>
            </a:extLst>
          </p:cNvPr>
          <p:cNvSpPr/>
          <p:nvPr/>
        </p:nvSpPr>
        <p:spPr>
          <a:xfrm>
            <a:off x="6155867" y="204760"/>
            <a:ext cx="5755821" cy="1111111"/>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000" b="1">
                <a:solidFill>
                  <a:srgbClr val="CC3300"/>
                </a:solidFill>
              </a:rPr>
              <a:t>Assign the appropriate package</a:t>
            </a:r>
            <a:endParaRPr lang="en-US" sz="2000">
              <a:solidFill>
                <a:schemeClr val="tx1"/>
              </a:solidFill>
            </a:endParaRPr>
          </a:p>
          <a:p>
            <a:pPr marL="800100" lvl="1" indent="-342900">
              <a:buFont typeface="Arial" panose="020B0604020202020204" pitchFamily="34" charset="0"/>
              <a:buChar char="•"/>
            </a:pPr>
            <a:r>
              <a:rPr lang="en-US" sz="2000">
                <a:solidFill>
                  <a:schemeClr val="tx1"/>
                </a:solidFill>
              </a:rPr>
              <a:t>Make sure Breastfeeding levels match </a:t>
            </a:r>
            <a:br>
              <a:rPr lang="en-US" sz="2000">
                <a:solidFill>
                  <a:schemeClr val="tx1"/>
                </a:solidFill>
              </a:rPr>
            </a:br>
            <a:r>
              <a:rPr lang="en-US" sz="2000">
                <a:solidFill>
                  <a:schemeClr val="tx1"/>
                </a:solidFill>
              </a:rPr>
              <a:t>for the dyad</a:t>
            </a:r>
          </a:p>
        </p:txBody>
      </p:sp>
      <p:sp>
        <p:nvSpPr>
          <p:cNvPr id="16" name="Rectangle: Rounded Corners 15">
            <a:extLst>
              <a:ext uri="{FF2B5EF4-FFF2-40B4-BE49-F238E27FC236}">
                <a16:creationId xmlns:a16="http://schemas.microsoft.com/office/drawing/2014/main" id="{C9A0FB86-2FA1-34FC-132F-BB3151CF61A2}"/>
              </a:ext>
            </a:extLst>
          </p:cNvPr>
          <p:cNvSpPr/>
          <p:nvPr/>
        </p:nvSpPr>
        <p:spPr>
          <a:xfrm>
            <a:off x="6155867" y="1481522"/>
            <a:ext cx="5755821" cy="2075790"/>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spcBef>
                <a:spcPts val="600"/>
              </a:spcBef>
            </a:pPr>
            <a:r>
              <a:rPr lang="en-US" sz="2000" b="1">
                <a:solidFill>
                  <a:srgbClr val="CC3300"/>
                </a:solidFill>
              </a:rPr>
              <a:t>Discuss</a:t>
            </a:r>
            <a:r>
              <a:rPr lang="en-US" sz="2000" b="1">
                <a:solidFill>
                  <a:schemeClr val="tx1"/>
                </a:solidFill>
              </a:rPr>
              <a:t>  </a:t>
            </a:r>
            <a:r>
              <a:rPr lang="en-US" sz="2000">
                <a:solidFill>
                  <a:schemeClr val="tx1"/>
                </a:solidFill>
              </a:rPr>
              <a:t>(Nutrition Education – Food Package)</a:t>
            </a:r>
          </a:p>
          <a:p>
            <a:pPr marL="742950" lvl="1" indent="-285750">
              <a:buFont typeface="Arial" panose="020B0604020202020204" pitchFamily="34" charset="0"/>
              <a:buChar char="•"/>
            </a:pPr>
            <a:r>
              <a:rPr lang="en-US" sz="2000" b="1">
                <a:solidFill>
                  <a:schemeClr val="tx1"/>
                </a:solidFill>
              </a:rPr>
              <a:t>Tailor</a:t>
            </a:r>
            <a:r>
              <a:rPr lang="en-US" sz="2000">
                <a:solidFill>
                  <a:schemeClr val="tx1"/>
                </a:solidFill>
              </a:rPr>
              <a:t> or </a:t>
            </a:r>
            <a:r>
              <a:rPr lang="en-US" sz="2000" b="1">
                <a:solidFill>
                  <a:schemeClr val="tx1"/>
                </a:solidFill>
              </a:rPr>
              <a:t>modify</a:t>
            </a:r>
            <a:r>
              <a:rPr lang="en-US" sz="2000">
                <a:solidFill>
                  <a:schemeClr val="tx1"/>
                </a:solidFill>
              </a:rPr>
              <a:t> options (done by staff)</a:t>
            </a:r>
          </a:p>
          <a:p>
            <a:pPr marL="742950" lvl="1" indent="-285750">
              <a:buFont typeface="Arial" panose="020B0604020202020204" pitchFamily="34" charset="0"/>
              <a:buChar char="•"/>
            </a:pPr>
            <a:r>
              <a:rPr lang="en-US" sz="2000" b="1">
                <a:solidFill>
                  <a:schemeClr val="tx1"/>
                </a:solidFill>
              </a:rPr>
              <a:t>Choices</a:t>
            </a:r>
            <a:r>
              <a:rPr lang="en-US" sz="2000">
                <a:solidFill>
                  <a:schemeClr val="tx1"/>
                </a:solidFill>
              </a:rPr>
              <a:t> (done in the store)</a:t>
            </a:r>
          </a:p>
          <a:p>
            <a:pPr marL="742950" lvl="1" indent="-285750">
              <a:buFont typeface="Arial" panose="020B0604020202020204" pitchFamily="34" charset="0"/>
              <a:buChar char="•"/>
            </a:pPr>
            <a:r>
              <a:rPr lang="en-US" sz="2000">
                <a:solidFill>
                  <a:schemeClr val="tx1"/>
                </a:solidFill>
              </a:rPr>
              <a:t>Food category maximums</a:t>
            </a:r>
          </a:p>
          <a:p>
            <a:pPr marL="742950" lvl="1" indent="-285750">
              <a:buFont typeface="Arial" panose="020B0604020202020204" pitchFamily="34" charset="0"/>
              <a:buChar char="•"/>
            </a:pPr>
            <a:r>
              <a:rPr lang="en-US" sz="2000">
                <a:solidFill>
                  <a:schemeClr val="tx1"/>
                </a:solidFill>
              </a:rPr>
              <a:t>How to make swaps later (done with staff)</a:t>
            </a:r>
          </a:p>
        </p:txBody>
      </p:sp>
      <p:sp>
        <p:nvSpPr>
          <p:cNvPr id="18" name="Rectangle: Rounded Corners 17">
            <a:extLst>
              <a:ext uri="{FF2B5EF4-FFF2-40B4-BE49-F238E27FC236}">
                <a16:creationId xmlns:a16="http://schemas.microsoft.com/office/drawing/2014/main" id="{196C33D7-983B-9772-1470-912E77FE7B4D}"/>
              </a:ext>
            </a:extLst>
          </p:cNvPr>
          <p:cNvSpPr/>
          <p:nvPr/>
        </p:nvSpPr>
        <p:spPr>
          <a:xfrm>
            <a:off x="6155867" y="3775476"/>
            <a:ext cx="5755821" cy="821312"/>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000" b="1">
                <a:solidFill>
                  <a:srgbClr val="CC3300"/>
                </a:solidFill>
              </a:rPr>
              <a:t>Document</a:t>
            </a:r>
            <a:r>
              <a:rPr lang="en-US" sz="2000" b="1">
                <a:solidFill>
                  <a:schemeClr val="tx1"/>
                </a:solidFill>
              </a:rPr>
              <a:t> </a:t>
            </a:r>
          </a:p>
          <a:p>
            <a:pPr marL="742950" lvl="1" indent="-285750">
              <a:buFont typeface="Arial" panose="020B0604020202020204" pitchFamily="34" charset="0"/>
              <a:buChar char="•"/>
            </a:pPr>
            <a:r>
              <a:rPr lang="en-US" sz="2000">
                <a:solidFill>
                  <a:schemeClr val="tx1"/>
                </a:solidFill>
              </a:rPr>
              <a:t>Food Package Nutrition Education</a:t>
            </a:r>
          </a:p>
        </p:txBody>
      </p:sp>
      <p:sp>
        <p:nvSpPr>
          <p:cNvPr id="19" name="Rectangle: Rounded Corners 18">
            <a:extLst>
              <a:ext uri="{FF2B5EF4-FFF2-40B4-BE49-F238E27FC236}">
                <a16:creationId xmlns:a16="http://schemas.microsoft.com/office/drawing/2014/main" id="{730C8E59-4A35-638A-67DF-FCF3D25FADC4}"/>
              </a:ext>
            </a:extLst>
          </p:cNvPr>
          <p:cNvSpPr/>
          <p:nvPr/>
        </p:nvSpPr>
        <p:spPr>
          <a:xfrm>
            <a:off x="6155867" y="4849971"/>
            <a:ext cx="5755821" cy="1339283"/>
          </a:xfrm>
          <a:prstGeom prst="roundRect">
            <a:avLst/>
          </a:prstGeom>
          <a:noFill/>
          <a:ln w="38100">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1"/>
            <a:r>
              <a:rPr lang="en-US" sz="2000" b="1">
                <a:solidFill>
                  <a:srgbClr val="CC3300"/>
                </a:solidFill>
              </a:rPr>
              <a:t>Offer</a:t>
            </a:r>
          </a:p>
          <a:p>
            <a:pPr marL="742950" lvl="1" indent="-285750">
              <a:buFont typeface="Arial" panose="020B0604020202020204" pitchFamily="34" charset="0"/>
              <a:buChar char="•"/>
            </a:pPr>
            <a:r>
              <a:rPr lang="en-US" sz="2000">
                <a:solidFill>
                  <a:schemeClr val="tx1"/>
                </a:solidFill>
              </a:rPr>
              <a:t>Shopper education</a:t>
            </a:r>
          </a:p>
          <a:p>
            <a:pPr marL="742950" lvl="1" indent="-285750">
              <a:buFont typeface="Arial" panose="020B0604020202020204" pitchFamily="34" charset="0"/>
              <a:buChar char="•"/>
            </a:pPr>
            <a:r>
              <a:rPr lang="en-US" sz="2000">
                <a:solidFill>
                  <a:schemeClr val="tx1"/>
                </a:solidFill>
              </a:rPr>
              <a:t>Resources for learning more about </a:t>
            </a:r>
            <a:br>
              <a:rPr lang="en-US" sz="2000">
                <a:solidFill>
                  <a:schemeClr val="tx1"/>
                </a:solidFill>
              </a:rPr>
            </a:br>
            <a:r>
              <a:rPr lang="en-US" sz="2000">
                <a:solidFill>
                  <a:schemeClr val="tx1"/>
                </a:solidFill>
              </a:rPr>
              <a:t>food packages</a:t>
            </a:r>
          </a:p>
        </p:txBody>
      </p:sp>
      <p:pic>
        <p:nvPicPr>
          <p:cNvPr id="8" name="Content Placeholder 7" descr="Badge with solid fill">
            <a:extLst>
              <a:ext uri="{FF2B5EF4-FFF2-40B4-BE49-F238E27FC236}">
                <a16:creationId xmlns:a16="http://schemas.microsoft.com/office/drawing/2014/main" id="{E02276F6-AD81-EF76-DB8D-197CD57E3763}"/>
              </a:ext>
            </a:extLst>
          </p:cNvPr>
          <p:cNvPicPr>
            <a:picLocks noGrp="1" noChangeAspect="1"/>
          </p:cNvPicPr>
          <p:nvPr>
            <p:ph sz="half" idx="4294967295"/>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166934" y="1737605"/>
            <a:ext cx="1563624" cy="1563624"/>
          </a:xfrm>
        </p:spPr>
      </p:pic>
      <p:pic>
        <p:nvPicPr>
          <p:cNvPr id="10" name="Graphic 9" descr="Badge 3 with solid fill">
            <a:extLst>
              <a:ext uri="{FF2B5EF4-FFF2-40B4-BE49-F238E27FC236}">
                <a16:creationId xmlns:a16="http://schemas.microsoft.com/office/drawing/2014/main" id="{44C5BABE-2A6B-894C-1C08-F089E6D2FCF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166934" y="3404320"/>
            <a:ext cx="1563624" cy="1563624"/>
          </a:xfrm>
          <a:prstGeom prst="rect">
            <a:avLst/>
          </a:prstGeom>
        </p:spPr>
      </p:pic>
      <p:pic>
        <p:nvPicPr>
          <p:cNvPr id="12" name="Graphic 11" descr="Badge 4 with solid fill">
            <a:extLst>
              <a:ext uri="{FF2B5EF4-FFF2-40B4-BE49-F238E27FC236}">
                <a16:creationId xmlns:a16="http://schemas.microsoft.com/office/drawing/2014/main" id="{7B4A581C-C6AB-98D2-9A16-DDF3891CCF48}"/>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5166934" y="4737800"/>
            <a:ext cx="1563624" cy="1563624"/>
          </a:xfrm>
          <a:prstGeom prst="rect">
            <a:avLst/>
          </a:prstGeom>
        </p:spPr>
      </p:pic>
      <p:pic>
        <p:nvPicPr>
          <p:cNvPr id="6" name="Content Placeholder 5" descr="Badge 1 with solid fill">
            <a:extLst>
              <a:ext uri="{FF2B5EF4-FFF2-40B4-BE49-F238E27FC236}">
                <a16:creationId xmlns:a16="http://schemas.microsoft.com/office/drawing/2014/main" id="{4BB299B6-4D52-F1B0-3D70-154C4F37468E}"/>
              </a:ext>
            </a:extLst>
          </p:cNvPr>
          <p:cNvPicPr>
            <a:picLocks noGrp="1" noChangeAspect="1"/>
          </p:cNvPicPr>
          <p:nvPr>
            <p:ph sz="half" idx="4294967295"/>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5167695" y="-20736"/>
            <a:ext cx="1562102" cy="1562102"/>
          </a:xfrm>
        </p:spPr>
      </p:pic>
    </p:spTree>
    <p:custDataLst>
      <p:tags r:id="rId1"/>
    </p:custDataLst>
    <p:extLst>
      <p:ext uri="{BB962C8B-B14F-4D97-AF65-F5344CB8AC3E}">
        <p14:creationId xmlns:p14="http://schemas.microsoft.com/office/powerpoint/2010/main" val="233815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8" grpId="0" animBg="1"/>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2A8613-76D3-B854-92FC-344481A18EF0}"/>
              </a:ext>
            </a:extLst>
          </p:cNvPr>
          <p:cNvSpPr>
            <a:spLocks noGrp="1"/>
          </p:cNvSpPr>
          <p:nvPr>
            <p:ph type="title"/>
          </p:nvPr>
        </p:nvSpPr>
        <p:spPr/>
        <p:txBody>
          <a:bodyPr/>
          <a:lstStyle/>
          <a:p>
            <a:r>
              <a:rPr lang="en-US">
                <a:solidFill>
                  <a:schemeClr val="accent2"/>
                </a:solidFill>
                <a:cs typeface="Calibri Light"/>
              </a:rPr>
              <a:t>Objectives:</a:t>
            </a:r>
            <a:endParaRPr lang="en-US">
              <a:solidFill>
                <a:schemeClr val="accent2"/>
              </a:solidFill>
            </a:endParaRPr>
          </a:p>
        </p:txBody>
      </p:sp>
      <p:sp>
        <p:nvSpPr>
          <p:cNvPr id="3" name="Content Placeholder 2">
            <a:extLst>
              <a:ext uri="{FF2B5EF4-FFF2-40B4-BE49-F238E27FC236}">
                <a16:creationId xmlns:a16="http://schemas.microsoft.com/office/drawing/2014/main" id="{1B9AFF30-1E92-256A-AE4C-02FFF1ABE7A7}"/>
              </a:ext>
            </a:extLst>
          </p:cNvPr>
          <p:cNvSpPr>
            <a:spLocks noGrp="1"/>
          </p:cNvSpPr>
          <p:nvPr>
            <p:ph sz="half" idx="1"/>
          </p:nvPr>
        </p:nvSpPr>
        <p:spPr>
          <a:xfrm>
            <a:off x="1097278" y="1845734"/>
            <a:ext cx="10271759" cy="4393225"/>
          </a:xfrm>
        </p:spPr>
        <p:txBody>
          <a:bodyPr vert="horz" lIns="0" tIns="45720" rIns="0" bIns="45720" rtlCol="0" anchor="t">
            <a:normAutofit/>
          </a:bodyPr>
          <a:lstStyle/>
          <a:p>
            <a:pPr marL="0" indent="0">
              <a:lnSpc>
                <a:spcPct val="120000"/>
              </a:lnSpc>
              <a:spcBef>
                <a:spcPts val="600"/>
              </a:spcBef>
              <a:spcAft>
                <a:spcPts val="600"/>
              </a:spcAft>
              <a:buClrTx/>
              <a:buNone/>
            </a:pPr>
            <a:r>
              <a:rPr lang="en-US" sz="2400">
                <a:cs typeface="Calibri" panose="020F0502020204030204"/>
              </a:rPr>
              <a:t>  At the end of this training staff will be able to:</a:t>
            </a:r>
          </a:p>
          <a:p>
            <a:pPr lvl="1">
              <a:lnSpc>
                <a:spcPct val="114000"/>
              </a:lnSpc>
              <a:spcBef>
                <a:spcPts val="600"/>
              </a:spcBef>
              <a:spcAft>
                <a:spcPts val="600"/>
              </a:spcAft>
              <a:buClrTx/>
              <a:buFont typeface="Wingdings" panose="05000000000000000000" pitchFamily="2" charset="2"/>
              <a:buChar char=""/>
            </a:pPr>
            <a:r>
              <a:rPr lang="en-US" sz="2200">
                <a:solidFill>
                  <a:srgbClr val="404040"/>
                </a:solidFill>
                <a:latin typeface="Calibri"/>
                <a:cs typeface="Calibri" panose="020F0502020204030204"/>
              </a:rPr>
              <a:t>  Demonstrate an understanding of the new food packages for each participant</a:t>
            </a:r>
            <a:br>
              <a:rPr lang="en-US" sz="2200">
                <a:solidFill>
                  <a:srgbClr val="404040"/>
                </a:solidFill>
                <a:latin typeface="Calibri"/>
                <a:cs typeface="Calibri" panose="020F0502020204030204"/>
              </a:rPr>
            </a:br>
            <a:r>
              <a:rPr lang="en-US" sz="2200">
                <a:solidFill>
                  <a:srgbClr val="404040"/>
                </a:solidFill>
                <a:latin typeface="Calibri"/>
                <a:cs typeface="Calibri" panose="020F0502020204030204"/>
              </a:rPr>
              <a:t>  category</a:t>
            </a:r>
          </a:p>
          <a:p>
            <a:pPr lvl="1">
              <a:lnSpc>
                <a:spcPct val="114000"/>
              </a:lnSpc>
              <a:spcBef>
                <a:spcPts val="600"/>
              </a:spcBef>
              <a:spcAft>
                <a:spcPts val="600"/>
              </a:spcAft>
              <a:buClrTx/>
              <a:buFont typeface="Wingdings" panose="05000000000000000000" pitchFamily="2" charset="2"/>
              <a:buChar char="ü"/>
            </a:pPr>
            <a:r>
              <a:rPr lang="en-US" sz="2200">
                <a:solidFill>
                  <a:srgbClr val="404040"/>
                </a:solidFill>
                <a:latin typeface="Calibri"/>
                <a:cs typeface="Calibri" panose="020F0502020204030204"/>
              </a:rPr>
              <a:t> Find information about maximums and tailoring options for each food package</a:t>
            </a:r>
          </a:p>
          <a:p>
            <a:pPr lvl="1">
              <a:lnSpc>
                <a:spcPct val="120000"/>
              </a:lnSpc>
              <a:spcBef>
                <a:spcPts val="600"/>
              </a:spcBef>
              <a:spcAft>
                <a:spcPts val="600"/>
              </a:spcAft>
              <a:buClrTx/>
              <a:buFont typeface="Wingdings" panose="05000000000000000000" pitchFamily="2" charset="2"/>
              <a:buChar char="ü"/>
            </a:pPr>
            <a:r>
              <a:rPr lang="en-US" sz="2200">
                <a:solidFill>
                  <a:srgbClr val="404040"/>
                </a:solidFill>
                <a:latin typeface="Calibri"/>
                <a:cs typeface="Calibri" panose="020F0502020204030204"/>
              </a:rPr>
              <a:t> Use participant-centered practices to help participants understand tailoring options </a:t>
            </a:r>
            <a:br>
              <a:rPr lang="en-US" sz="2200">
                <a:solidFill>
                  <a:srgbClr val="404040"/>
                </a:solidFill>
                <a:latin typeface="Calibri"/>
                <a:cs typeface="Calibri" panose="020F0502020204030204"/>
              </a:rPr>
            </a:br>
            <a:r>
              <a:rPr lang="en-US" sz="2200">
                <a:solidFill>
                  <a:srgbClr val="404040"/>
                </a:solidFill>
                <a:latin typeface="Calibri"/>
                <a:cs typeface="Calibri" panose="020F0502020204030204"/>
              </a:rPr>
              <a:t>  and maximum amounts for the food package assigned</a:t>
            </a:r>
          </a:p>
          <a:p>
            <a:pPr lvl="1">
              <a:lnSpc>
                <a:spcPct val="120000"/>
              </a:lnSpc>
              <a:spcBef>
                <a:spcPts val="600"/>
              </a:spcBef>
              <a:spcAft>
                <a:spcPts val="600"/>
              </a:spcAft>
              <a:buClrTx/>
              <a:buFont typeface="Wingdings" panose="05000000000000000000" pitchFamily="2" charset="2"/>
              <a:buChar char="ü"/>
            </a:pPr>
            <a:r>
              <a:rPr lang="en-US" sz="2200">
                <a:solidFill>
                  <a:srgbClr val="404040"/>
                </a:solidFill>
                <a:latin typeface="Calibri"/>
                <a:cs typeface="Calibri" panose="020F0502020204030204"/>
              </a:rPr>
              <a:t> Describe ways to complete the four required elements when issuing the new food </a:t>
            </a:r>
            <a:br>
              <a:rPr lang="en-US" sz="2200">
                <a:solidFill>
                  <a:srgbClr val="404040"/>
                </a:solidFill>
                <a:latin typeface="Calibri"/>
                <a:cs typeface="Calibri" panose="020F0502020204030204"/>
              </a:rPr>
            </a:br>
            <a:r>
              <a:rPr lang="en-US" sz="2200">
                <a:solidFill>
                  <a:srgbClr val="404040"/>
                </a:solidFill>
                <a:latin typeface="Calibri"/>
                <a:cs typeface="Calibri" panose="020F0502020204030204"/>
              </a:rPr>
              <a:t>  packages: Assign, Discuss, Document, Offer </a:t>
            </a:r>
          </a:p>
        </p:txBody>
      </p:sp>
    </p:spTree>
    <p:custDataLst>
      <p:tags r:id="rId1"/>
    </p:custDataLst>
    <p:extLst>
      <p:ext uri="{BB962C8B-B14F-4D97-AF65-F5344CB8AC3E}">
        <p14:creationId xmlns:p14="http://schemas.microsoft.com/office/powerpoint/2010/main" val="415164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CEEFC-2DE9-43A6-6C50-549928EBEC66}"/>
              </a:ext>
            </a:extLst>
          </p:cNvPr>
          <p:cNvSpPr>
            <a:spLocks noGrp="1"/>
          </p:cNvSpPr>
          <p:nvPr>
            <p:ph type="title"/>
          </p:nvPr>
        </p:nvSpPr>
        <p:spPr>
          <a:xfrm>
            <a:off x="1097280" y="38058"/>
            <a:ext cx="9438550" cy="1640392"/>
          </a:xfrm>
        </p:spPr>
        <p:txBody>
          <a:bodyPr>
            <a:normAutofit/>
          </a:bodyPr>
          <a:lstStyle/>
          <a:p>
            <a:r>
              <a:rPr lang="en-US" sz="4200">
                <a:solidFill>
                  <a:srgbClr val="63A537"/>
                </a:solidFill>
              </a:rPr>
              <a:t>What is Food Package Nutrition Education?</a:t>
            </a:r>
            <a:endParaRPr lang="en-US" sz="4200">
              <a:solidFill>
                <a:srgbClr val="63A537"/>
              </a:solidFill>
              <a:cs typeface="Calibri Light"/>
            </a:endParaRPr>
          </a:p>
        </p:txBody>
      </p:sp>
      <p:sp>
        <p:nvSpPr>
          <p:cNvPr id="5" name="Text Placeholder 4">
            <a:extLst>
              <a:ext uri="{FF2B5EF4-FFF2-40B4-BE49-F238E27FC236}">
                <a16:creationId xmlns:a16="http://schemas.microsoft.com/office/drawing/2014/main" id="{3CBE790F-47B0-9152-F457-49B8991E8CFB}"/>
              </a:ext>
            </a:extLst>
          </p:cNvPr>
          <p:cNvSpPr>
            <a:spLocks noGrp="1"/>
          </p:cNvSpPr>
          <p:nvPr>
            <p:ph type="body" idx="1"/>
          </p:nvPr>
        </p:nvSpPr>
        <p:spPr>
          <a:xfrm>
            <a:off x="1097280" y="1762251"/>
            <a:ext cx="10183017" cy="736282"/>
          </a:xfrm>
        </p:spPr>
        <p:txBody>
          <a:bodyPr>
            <a:normAutofit/>
          </a:bodyPr>
          <a:lstStyle/>
          <a:p>
            <a:r>
              <a:rPr lang="en-US" sz="2400" cap="none"/>
              <a:t>Offer food package nutrition education at </a:t>
            </a:r>
            <a:r>
              <a:rPr lang="en-US" sz="2400" b="1" cap="none">
                <a:solidFill>
                  <a:srgbClr val="63A537"/>
                </a:solidFill>
              </a:rPr>
              <a:t>each certification and recertification</a:t>
            </a:r>
          </a:p>
        </p:txBody>
      </p:sp>
      <p:sp>
        <p:nvSpPr>
          <p:cNvPr id="3" name="Content Placeholder 2">
            <a:extLst>
              <a:ext uri="{FF2B5EF4-FFF2-40B4-BE49-F238E27FC236}">
                <a16:creationId xmlns:a16="http://schemas.microsoft.com/office/drawing/2014/main" id="{0793AEF8-9A9A-1D7B-14CD-E1500A8EB5FC}"/>
              </a:ext>
            </a:extLst>
          </p:cNvPr>
          <p:cNvSpPr>
            <a:spLocks noGrp="1"/>
          </p:cNvSpPr>
          <p:nvPr>
            <p:ph sz="half" idx="2"/>
          </p:nvPr>
        </p:nvSpPr>
        <p:spPr/>
        <p:txBody>
          <a:bodyPr vert="horz" lIns="91440" tIns="45720" rIns="91440" bIns="45720" rtlCol="0" anchor="t">
            <a:normAutofit lnSpcReduction="10000"/>
          </a:bodyPr>
          <a:lstStyle/>
          <a:p>
            <a:pPr marL="164465" lvl="1" indent="0">
              <a:lnSpc>
                <a:spcPct val="150000"/>
              </a:lnSpc>
              <a:buClrTx/>
              <a:buNone/>
            </a:pPr>
            <a:r>
              <a:rPr lang="en-US" sz="2000">
                <a:effectLst/>
                <a:ea typeface="Calibri"/>
                <a:cs typeface="Arial"/>
              </a:rPr>
              <a:t>FP Nutrition Education includes:</a:t>
            </a:r>
          </a:p>
          <a:p>
            <a:pPr marL="347345" lvl="1">
              <a:lnSpc>
                <a:spcPct val="150000"/>
              </a:lnSpc>
              <a:buClrTx/>
              <a:buFont typeface="Arial,Sans-Serif" pitchFamily="34" charset="0"/>
              <a:buChar char="•"/>
            </a:pPr>
            <a:r>
              <a:rPr lang="en-US" sz="2000">
                <a:ea typeface="Calibri"/>
                <a:cs typeface="Arial"/>
              </a:rPr>
              <a:t>Talking about </a:t>
            </a:r>
            <a:r>
              <a:rPr lang="en-US" sz="2000" b="1">
                <a:solidFill>
                  <a:srgbClr val="63A537"/>
                </a:solidFill>
                <a:ea typeface="Calibri"/>
                <a:cs typeface="Arial"/>
              </a:rPr>
              <a:t>m</a:t>
            </a:r>
            <a:r>
              <a:rPr lang="en-US" sz="2000" b="1">
                <a:solidFill>
                  <a:srgbClr val="63A537"/>
                </a:solidFill>
                <a:effectLst/>
                <a:ea typeface="Calibri"/>
                <a:cs typeface="Arial"/>
              </a:rPr>
              <a:t>aximum amounts </a:t>
            </a:r>
            <a:r>
              <a:rPr lang="en-US" sz="2000">
                <a:effectLst/>
                <a:ea typeface="Calibri"/>
                <a:cs typeface="Arial"/>
              </a:rPr>
              <a:t>for the food package assigned</a:t>
            </a:r>
          </a:p>
          <a:p>
            <a:pPr marL="347345" lvl="1">
              <a:lnSpc>
                <a:spcPct val="150000"/>
              </a:lnSpc>
              <a:buClrTx/>
              <a:buFont typeface="Arial,Sans-Serif" pitchFamily="34" charset="0"/>
              <a:buChar char="•"/>
            </a:pPr>
            <a:r>
              <a:rPr lang="en-US" sz="2000">
                <a:ea typeface="Calibri"/>
                <a:cs typeface="Arial"/>
              </a:rPr>
              <a:t>Describing </a:t>
            </a:r>
            <a:r>
              <a:rPr lang="en-US" sz="2000" b="1">
                <a:solidFill>
                  <a:srgbClr val="63A537"/>
                </a:solidFill>
                <a:ea typeface="Calibri"/>
                <a:cs typeface="Arial"/>
              </a:rPr>
              <a:t>tailoring options  </a:t>
            </a:r>
            <a:br>
              <a:rPr lang="en-US" sz="2000">
                <a:ea typeface="Calibri"/>
                <a:cs typeface="Arial"/>
              </a:rPr>
            </a:br>
            <a:r>
              <a:rPr lang="en-US" sz="2000">
                <a:ea typeface="Calibri"/>
                <a:cs typeface="Arial"/>
              </a:rPr>
              <a:t>(these require WIC Staff)</a:t>
            </a:r>
          </a:p>
          <a:p>
            <a:pPr marL="347345" lvl="1">
              <a:lnSpc>
                <a:spcPct val="150000"/>
              </a:lnSpc>
              <a:buClrTx/>
              <a:buFont typeface="Arial,Sans-Serif" pitchFamily="34" charset="0"/>
              <a:buChar char="•"/>
            </a:pPr>
            <a:r>
              <a:rPr lang="en-US" sz="2000" b="1">
                <a:solidFill>
                  <a:srgbClr val="63A537"/>
                </a:solidFill>
                <a:effectLst/>
                <a:ea typeface="Calibri"/>
                <a:cs typeface="Arial"/>
              </a:rPr>
              <a:t>Choices</a:t>
            </a:r>
            <a:r>
              <a:rPr lang="en-US" sz="2000">
                <a:effectLst/>
                <a:ea typeface="Calibri"/>
                <a:cs typeface="Arial"/>
              </a:rPr>
              <a:t> participants can make at the store (Done without WIC Staff) </a:t>
            </a:r>
          </a:p>
          <a:p>
            <a:pPr marL="347345" lvl="1">
              <a:lnSpc>
                <a:spcPct val="150000"/>
              </a:lnSpc>
              <a:buChar char="•"/>
            </a:pPr>
            <a:endParaRPr lang="en-US" sz="2000" b="1">
              <a:latin typeface="Calibri"/>
              <a:cs typeface="Calibri Light" panose="020F0302020204030204"/>
            </a:endParaRPr>
          </a:p>
          <a:p>
            <a:pPr>
              <a:lnSpc>
                <a:spcPct val="150000"/>
              </a:lnSpc>
            </a:pPr>
            <a:endParaRPr lang="en-US" sz="2000">
              <a:latin typeface="Calibri"/>
              <a:cs typeface="Calibri"/>
            </a:endParaRPr>
          </a:p>
        </p:txBody>
      </p:sp>
      <p:sp>
        <p:nvSpPr>
          <p:cNvPr id="8" name="Content Placeholder 7">
            <a:extLst>
              <a:ext uri="{FF2B5EF4-FFF2-40B4-BE49-F238E27FC236}">
                <a16:creationId xmlns:a16="http://schemas.microsoft.com/office/drawing/2014/main" id="{09929429-636D-2EF8-548F-5A2EFA43B36F}"/>
              </a:ext>
            </a:extLst>
          </p:cNvPr>
          <p:cNvSpPr>
            <a:spLocks noGrp="1"/>
          </p:cNvSpPr>
          <p:nvPr>
            <p:ph sz="quarter" idx="4"/>
          </p:nvPr>
        </p:nvSpPr>
        <p:spPr/>
        <p:txBody>
          <a:bodyPr>
            <a:normAutofit lnSpcReduction="10000"/>
          </a:bodyPr>
          <a:lstStyle/>
          <a:p>
            <a:pPr marL="347345" lvl="1">
              <a:lnSpc>
                <a:spcPct val="150000"/>
              </a:lnSpc>
              <a:buClrTx/>
              <a:buFont typeface="Arial,Sans-Serif" pitchFamily="34" charset="0"/>
              <a:buChar char="•"/>
            </a:pPr>
            <a:r>
              <a:rPr lang="en-US" sz="2000">
                <a:effectLst/>
                <a:ea typeface="Calibri"/>
                <a:cs typeface="Arial"/>
              </a:rPr>
              <a:t>Use participant centere</a:t>
            </a:r>
            <a:r>
              <a:rPr lang="en-US" sz="2000">
                <a:ea typeface="Calibri"/>
                <a:cs typeface="Arial"/>
              </a:rPr>
              <a:t>d skills to listen for modifications that will </a:t>
            </a:r>
            <a:r>
              <a:rPr lang="en-US" sz="2000" b="1">
                <a:solidFill>
                  <a:srgbClr val="63A537"/>
                </a:solidFill>
                <a:ea typeface="Calibri"/>
                <a:cs typeface="Arial"/>
              </a:rPr>
              <a:t>fit the participant’s culture, lifestyle, and family needs</a:t>
            </a:r>
            <a:endParaRPr lang="en-US" sz="2000">
              <a:solidFill>
                <a:srgbClr val="63A537"/>
              </a:solidFill>
              <a:ea typeface="Calibri"/>
              <a:cs typeface="Arial"/>
            </a:endParaRPr>
          </a:p>
          <a:p>
            <a:pPr marL="347345" lvl="1">
              <a:lnSpc>
                <a:spcPct val="150000"/>
              </a:lnSpc>
              <a:buClrTx/>
              <a:buFont typeface="Arial,Sans-Serif" pitchFamily="34" charset="0"/>
              <a:buChar char="•"/>
            </a:pPr>
            <a:r>
              <a:rPr lang="en-US" sz="2000">
                <a:ea typeface="Calibri"/>
                <a:cs typeface="Arial"/>
              </a:rPr>
              <a:t>Instructions about changing </a:t>
            </a:r>
            <a:r>
              <a:rPr lang="en-US" sz="2000" b="1">
                <a:solidFill>
                  <a:srgbClr val="63A537"/>
                </a:solidFill>
                <a:ea typeface="Calibri"/>
                <a:cs typeface="Arial"/>
              </a:rPr>
              <a:t>modifications after the appointment</a:t>
            </a:r>
          </a:p>
          <a:p>
            <a:pPr marL="347345" lvl="1">
              <a:lnSpc>
                <a:spcPct val="150000"/>
              </a:lnSpc>
              <a:buClrTx/>
              <a:buFont typeface="Arial,Sans-Serif" pitchFamily="34" charset="0"/>
              <a:buChar char="•"/>
            </a:pPr>
            <a:r>
              <a:rPr lang="en-US" sz="2000" b="1">
                <a:solidFill>
                  <a:srgbClr val="63A537"/>
                </a:solidFill>
                <a:effectLst/>
                <a:ea typeface="Calibri"/>
                <a:cs typeface="Arial"/>
              </a:rPr>
              <a:t>Document</a:t>
            </a:r>
            <a:r>
              <a:rPr lang="en-US" sz="2000">
                <a:effectLst/>
                <a:ea typeface="Calibri"/>
                <a:cs typeface="Arial"/>
              </a:rPr>
              <a:t> </a:t>
            </a:r>
            <a:r>
              <a:rPr lang="en-US" sz="2000">
                <a:solidFill>
                  <a:schemeClr val="tx1"/>
                </a:solidFill>
                <a:latin typeface="Calibri"/>
                <a:cs typeface="Calibri Light" panose="020F0302020204030204"/>
              </a:rPr>
              <a:t>Food Package Nutrition Education in the data system.</a:t>
            </a:r>
          </a:p>
          <a:p>
            <a:endParaRPr lang="en-US"/>
          </a:p>
        </p:txBody>
      </p:sp>
    </p:spTree>
    <p:custDataLst>
      <p:tags r:id="rId1"/>
    </p:custDataLst>
    <p:extLst>
      <p:ext uri="{BB962C8B-B14F-4D97-AF65-F5344CB8AC3E}">
        <p14:creationId xmlns:p14="http://schemas.microsoft.com/office/powerpoint/2010/main" val="35363965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1296A-9995-332C-828F-54824C7ED9F4}"/>
              </a:ext>
            </a:extLst>
          </p:cNvPr>
          <p:cNvSpPr>
            <a:spLocks noGrp="1"/>
          </p:cNvSpPr>
          <p:nvPr>
            <p:ph type="title"/>
          </p:nvPr>
        </p:nvSpPr>
        <p:spPr/>
        <p:txBody>
          <a:bodyPr>
            <a:normAutofit/>
          </a:bodyPr>
          <a:lstStyle/>
          <a:p>
            <a:r>
              <a:rPr lang="en-US" sz="4000">
                <a:solidFill>
                  <a:schemeClr val="accent2"/>
                </a:solidFill>
                <a:cs typeface="Calibri Light"/>
              </a:rPr>
              <a:t>Documenting Food Package Nutrition Education</a:t>
            </a:r>
          </a:p>
        </p:txBody>
      </p:sp>
      <p:sp>
        <p:nvSpPr>
          <p:cNvPr id="3" name="Content Placeholder 2">
            <a:extLst>
              <a:ext uri="{FF2B5EF4-FFF2-40B4-BE49-F238E27FC236}">
                <a16:creationId xmlns:a16="http://schemas.microsoft.com/office/drawing/2014/main" id="{4F7FDEAB-181C-9C90-A0BC-FA7A789745FA}"/>
              </a:ext>
            </a:extLst>
          </p:cNvPr>
          <p:cNvSpPr>
            <a:spLocks noGrp="1"/>
          </p:cNvSpPr>
          <p:nvPr>
            <p:ph idx="1"/>
          </p:nvPr>
        </p:nvSpPr>
        <p:spPr>
          <a:xfrm>
            <a:off x="1097280" y="1845733"/>
            <a:ext cx="9704070" cy="4268463"/>
          </a:xfrm>
        </p:spPr>
        <p:txBody>
          <a:bodyPr vert="horz" lIns="91440" tIns="45720" rIns="91440" bIns="45720" rtlCol="0" anchor="t">
            <a:normAutofit/>
          </a:bodyPr>
          <a:lstStyle/>
          <a:p>
            <a:pPr marL="0" indent="0">
              <a:lnSpc>
                <a:spcPct val="120000"/>
              </a:lnSpc>
              <a:buClrTx/>
              <a:buNone/>
            </a:pPr>
            <a:r>
              <a:rPr lang="en-US" sz="2800">
                <a:cs typeface="Calibri Light"/>
              </a:rPr>
              <a:t>How to document:</a:t>
            </a:r>
            <a:endParaRPr lang="en-US" sz="2800">
              <a:ea typeface="Calibri Light"/>
              <a:cs typeface="Calibri Light"/>
            </a:endParaRPr>
          </a:p>
          <a:p>
            <a:pPr marL="1116330" lvl="6" indent="0">
              <a:lnSpc>
                <a:spcPct val="120000"/>
              </a:lnSpc>
              <a:buClrTx/>
              <a:buNone/>
            </a:pPr>
            <a:r>
              <a:rPr lang="en-US" sz="2800">
                <a:cs typeface="Calibri Light"/>
              </a:rPr>
              <a:t>   Nutrition Education (NE) Topic Drop down:</a:t>
            </a:r>
            <a:br>
              <a:rPr lang="en-US" sz="2800">
                <a:cs typeface="Calibri Light"/>
              </a:rPr>
            </a:br>
            <a:r>
              <a:rPr lang="en-US" sz="2800">
                <a:cs typeface="Calibri Light"/>
              </a:rPr>
              <a:t>  “Food package tailoring and maximums”</a:t>
            </a:r>
            <a:endParaRPr lang="en-US" sz="2800">
              <a:ea typeface="Calibri Light"/>
              <a:cs typeface="Calibri Light"/>
            </a:endParaRPr>
          </a:p>
          <a:p>
            <a:pPr marL="200660" lvl="1" indent="0" algn="ctr">
              <a:lnSpc>
                <a:spcPct val="120000"/>
              </a:lnSpc>
              <a:buClrTx/>
              <a:buNone/>
            </a:pPr>
            <a:r>
              <a:rPr lang="en-US" sz="3200" b="1">
                <a:solidFill>
                  <a:schemeClr val="accent2"/>
                </a:solidFill>
                <a:ea typeface="Calibri" panose="020F0502020204030204"/>
                <a:cs typeface="Calibri Light"/>
              </a:rPr>
              <a:t>OR</a:t>
            </a:r>
          </a:p>
          <a:p>
            <a:pPr marL="1316355" lvl="7" indent="0">
              <a:lnSpc>
                <a:spcPct val="120000"/>
              </a:lnSpc>
              <a:buClrTx/>
              <a:buNone/>
            </a:pPr>
            <a:r>
              <a:rPr lang="en-US" sz="2800">
                <a:cs typeface="Calibri Light"/>
              </a:rPr>
              <a:t>Progress Notes: when tailoring happens for a reason other than participant preference, such as a Medical Documentation Form (MDF)</a:t>
            </a:r>
            <a:endParaRPr lang="en-US" sz="2800">
              <a:ea typeface="Calibri" panose="020F0502020204030204"/>
              <a:cs typeface="Calibri Light"/>
            </a:endParaRPr>
          </a:p>
        </p:txBody>
      </p:sp>
      <p:pic>
        <p:nvPicPr>
          <p:cNvPr id="5" name="Graphic 4" descr="Badge 1 with solid fill">
            <a:extLst>
              <a:ext uri="{FF2B5EF4-FFF2-40B4-BE49-F238E27FC236}">
                <a16:creationId xmlns:a16="http://schemas.microsoft.com/office/drawing/2014/main" id="{9D914A18-414D-B43D-E25C-0099AF82E809}"/>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532165" y="2514600"/>
            <a:ext cx="914400" cy="914400"/>
          </a:xfrm>
          <a:prstGeom prst="rect">
            <a:avLst/>
          </a:prstGeom>
        </p:spPr>
      </p:pic>
      <p:pic>
        <p:nvPicPr>
          <p:cNvPr id="7" name="Graphic 6" descr="Badge with solid fill">
            <a:extLst>
              <a:ext uri="{FF2B5EF4-FFF2-40B4-BE49-F238E27FC236}">
                <a16:creationId xmlns:a16="http://schemas.microsoft.com/office/drawing/2014/main" id="{5363F2DC-40AC-3874-9B69-C36C17FD6BD0}"/>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532165" y="4408714"/>
            <a:ext cx="914400" cy="914400"/>
          </a:xfrm>
          <a:prstGeom prst="rect">
            <a:avLst/>
          </a:prstGeom>
        </p:spPr>
      </p:pic>
    </p:spTree>
    <p:custDataLst>
      <p:tags r:id="rId1"/>
    </p:custDataLst>
    <p:extLst>
      <p:ext uri="{BB962C8B-B14F-4D97-AF65-F5344CB8AC3E}">
        <p14:creationId xmlns:p14="http://schemas.microsoft.com/office/powerpoint/2010/main" val="294588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go">
            <a:extLst>
              <a:ext uri="{FF2B5EF4-FFF2-40B4-BE49-F238E27FC236}">
                <a16:creationId xmlns:a16="http://schemas.microsoft.com/office/drawing/2014/main" id="{D83D7A77-FCBB-EEB7-D42E-ABB2DAC32DEF}"/>
              </a:ext>
            </a:extLst>
          </p:cNvPr>
          <p:cNvPicPr>
            <a:picLocks noChangeAspect="1"/>
          </p:cNvPicPr>
          <p:nvPr/>
        </p:nvPicPr>
        <p:blipFill>
          <a:blip r:embed="rId4" cstate="screen">
            <a:extLst>
              <a:ext uri="{BEBA8EAE-BF5A-486C-A8C5-ECC9F3942E4B}">
                <a14:imgProps xmlns:a14="http://schemas.microsoft.com/office/drawing/2010/main">
                  <a14:imgLayer r:embed="rId5">
                    <a14:imgEffect>
                      <a14:backgroundRemoval t="9945" b="89886" l="5542" r="94935">
                        <a14:foregroundMark x1="5587" y1="50614" x2="15648" y2="53153"/>
                        <a14:foregroundMark x1="88167" y1="49386" x2="92664" y2="51841"/>
                        <a14:foregroundMark x1="92664" y1="51841" x2="92846" y2="52137"/>
                        <a14:foregroundMark x1="94935" y1="51799" x2="94935" y2="49556"/>
                        <a14:backgroundMark x1="42539" y1="29285" x2="48921" y2="30131"/>
                        <a14:backgroundMark x1="48921" y1="30131" x2="58347" y2="29793"/>
                        <a14:backgroundMark x1="38973" y1="64917" x2="59732" y2="69869"/>
                      </a14:backgroundRemoval>
                    </a14:imgEffect>
                  </a14:imgLayer>
                </a14:imgProps>
              </a:ext>
              <a:ext uri="{28A0092B-C50C-407E-A947-70E740481C1C}">
                <a14:useLocalDpi xmlns:a14="http://schemas.microsoft.com/office/drawing/2010/main"/>
              </a:ext>
            </a:extLst>
          </a:blip>
          <a:stretch>
            <a:fillRect/>
          </a:stretch>
        </p:blipFill>
        <p:spPr>
          <a:xfrm>
            <a:off x="0" y="0"/>
            <a:ext cx="12192000" cy="6700911"/>
          </a:xfrm>
          <a:prstGeom prst="rect">
            <a:avLst/>
          </a:prstGeom>
        </p:spPr>
      </p:pic>
    </p:spTree>
    <p:custDataLst>
      <p:tags r:id="rId1"/>
    </p:custDataLst>
    <p:extLst>
      <p:ext uri="{BB962C8B-B14F-4D97-AF65-F5344CB8AC3E}">
        <p14:creationId xmlns:p14="http://schemas.microsoft.com/office/powerpoint/2010/main" val="177229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E58B0-DC4F-942D-35F9-631277428EC3}"/>
              </a:ext>
            </a:extLst>
          </p:cNvPr>
          <p:cNvSpPr>
            <a:spLocks noGrp="1"/>
          </p:cNvSpPr>
          <p:nvPr>
            <p:ph type="title"/>
          </p:nvPr>
        </p:nvSpPr>
        <p:spPr/>
        <p:txBody>
          <a:bodyPr>
            <a:normAutofit/>
          </a:bodyPr>
          <a:lstStyle/>
          <a:p>
            <a:r>
              <a:rPr lang="en-US">
                <a:solidFill>
                  <a:srgbClr val="63A537"/>
                </a:solidFill>
                <a:cs typeface="Calibri Light"/>
              </a:rPr>
              <a:t>Food Package timeline</a:t>
            </a:r>
          </a:p>
        </p:txBody>
      </p:sp>
      <p:graphicFrame>
        <p:nvGraphicFramePr>
          <p:cNvPr id="5" name="Content Placeholder 2">
            <a:extLst>
              <a:ext uri="{FF2B5EF4-FFF2-40B4-BE49-F238E27FC236}">
                <a16:creationId xmlns:a16="http://schemas.microsoft.com/office/drawing/2014/main" id="{D46FCAA6-C248-5F35-7F0C-CB9C9CF7F0E9}"/>
              </a:ext>
            </a:extLst>
          </p:cNvPr>
          <p:cNvGraphicFramePr>
            <a:graphicFrameLocks noGrp="1"/>
          </p:cNvGraphicFramePr>
          <p:nvPr>
            <p:ph idx="1"/>
            <p:extLst>
              <p:ext uri="{D42A27DB-BD31-4B8C-83A1-F6EECF244321}">
                <p14:modId xmlns:p14="http://schemas.microsoft.com/office/powerpoint/2010/main" val="1289444158"/>
              </p:ext>
            </p:extLst>
          </p:nvPr>
        </p:nvGraphicFramePr>
        <p:xfrm>
          <a:off x="285751" y="854242"/>
          <a:ext cx="11784330" cy="58834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a:extLst>
              <a:ext uri="{FF2B5EF4-FFF2-40B4-BE49-F238E27FC236}">
                <a16:creationId xmlns:a16="http://schemas.microsoft.com/office/drawing/2014/main" id="{A5D5FA14-2C27-3BF8-0B0A-1003390F3264}"/>
              </a:ext>
            </a:extLst>
          </p:cNvPr>
          <p:cNvSpPr txBox="1"/>
          <p:nvPr/>
        </p:nvSpPr>
        <p:spPr>
          <a:xfrm>
            <a:off x="8693868" y="2716295"/>
            <a:ext cx="1205654" cy="1200329"/>
          </a:xfrm>
          <a:prstGeom prst="rect">
            <a:avLst/>
          </a:prstGeom>
          <a:noFill/>
        </p:spPr>
        <p:txBody>
          <a:bodyPr wrap="square" rtlCol="0">
            <a:spAutoFit/>
          </a:bodyPr>
          <a:lstStyle/>
          <a:p>
            <a:r>
              <a:rPr lang="en-US" sz="7200">
                <a:solidFill>
                  <a:schemeClr val="accent2">
                    <a:lumMod val="60000"/>
                    <a:lumOff val="40000"/>
                  </a:schemeClr>
                </a:solidFill>
                <a:latin typeface="Arial Black" panose="020B0A04020102020204" pitchFamily="34" charset="0"/>
              </a:rPr>
              <a:t>&amp;</a:t>
            </a:r>
          </a:p>
        </p:txBody>
      </p:sp>
    </p:spTree>
    <p:custDataLst>
      <p:tags r:id="rId1"/>
    </p:custDataLst>
    <p:extLst>
      <p:ext uri="{BB962C8B-B14F-4D97-AF65-F5344CB8AC3E}">
        <p14:creationId xmlns:p14="http://schemas.microsoft.com/office/powerpoint/2010/main" val="986022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F57142-6066-296B-8C78-A821A626AA88}"/>
              </a:ext>
            </a:extLst>
          </p:cNvPr>
          <p:cNvSpPr/>
          <p:nvPr/>
        </p:nvSpPr>
        <p:spPr>
          <a:xfrm>
            <a:off x="0" y="-16339"/>
            <a:ext cx="12192000" cy="6858000"/>
          </a:xfrm>
          <a:prstGeom prst="rect">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itle 2">
            <a:extLst>
              <a:ext uri="{FF2B5EF4-FFF2-40B4-BE49-F238E27FC236}">
                <a16:creationId xmlns:a16="http://schemas.microsoft.com/office/drawing/2014/main" id="{99459D80-41BD-277F-5BD4-0F1C409E9968}"/>
              </a:ext>
            </a:extLst>
          </p:cNvPr>
          <p:cNvSpPr>
            <a:spLocks noGrp="1"/>
          </p:cNvSpPr>
          <p:nvPr>
            <p:ph type="title"/>
          </p:nvPr>
        </p:nvSpPr>
        <p:spPr>
          <a:xfrm>
            <a:off x="753989" y="164608"/>
            <a:ext cx="10643616" cy="717279"/>
          </a:xfrm>
          <a:noFill/>
          <a:ln>
            <a:noFill/>
          </a:ln>
        </p:spPr>
        <p:txBody>
          <a:bodyPr>
            <a:normAutofit/>
          </a:bodyPr>
          <a:lstStyle/>
          <a:p>
            <a:r>
              <a:rPr lang="en-US" cap="none"/>
              <a:t>Food Package and Food List Training Plan</a:t>
            </a:r>
          </a:p>
        </p:txBody>
      </p:sp>
      <p:cxnSp>
        <p:nvCxnSpPr>
          <p:cNvPr id="16" name="Straight Connector 15">
            <a:extLst>
              <a:ext uri="{FF2B5EF4-FFF2-40B4-BE49-F238E27FC236}">
                <a16:creationId xmlns:a16="http://schemas.microsoft.com/office/drawing/2014/main" id="{523FD78A-3D19-31E1-DCF2-BF43F8420829}"/>
              </a:ext>
            </a:extLst>
          </p:cNvPr>
          <p:cNvCxnSpPr>
            <a:cxnSpLocks/>
          </p:cNvCxnSpPr>
          <p:nvPr/>
        </p:nvCxnSpPr>
        <p:spPr>
          <a:xfrm>
            <a:off x="169333" y="2237173"/>
            <a:ext cx="11643360" cy="0"/>
          </a:xfrm>
          <a:prstGeom prst="line">
            <a:avLst/>
          </a:prstGeom>
          <a:ln w="762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F99F8C0E-6090-4466-F168-3BD4D1DC3B10}"/>
              </a:ext>
            </a:extLst>
          </p:cNvPr>
          <p:cNvSpPr>
            <a:spLocks noGrp="1"/>
          </p:cNvSpPr>
          <p:nvPr>
            <p:ph type="body" sz="quarter" idx="21"/>
          </p:nvPr>
        </p:nvSpPr>
        <p:spPr>
          <a:xfrm>
            <a:off x="2537139" y="1190374"/>
            <a:ext cx="1371600" cy="1371600"/>
          </a:xfrm>
          <a:solidFill>
            <a:schemeClr val="accent1">
              <a:lumMod val="40000"/>
              <a:lumOff val="60000"/>
            </a:schemeClr>
          </a:solidFill>
        </p:spPr>
        <p:txBody>
          <a:bodyPr/>
          <a:lstStyle/>
          <a:p>
            <a:r>
              <a:rPr lang="en-US"/>
              <a:t>24</a:t>
            </a:r>
          </a:p>
        </p:txBody>
      </p:sp>
      <p:sp>
        <p:nvSpPr>
          <p:cNvPr id="12" name="Text Placeholder 11">
            <a:extLst>
              <a:ext uri="{FF2B5EF4-FFF2-40B4-BE49-F238E27FC236}">
                <a16:creationId xmlns:a16="http://schemas.microsoft.com/office/drawing/2014/main" id="{9CC05C9F-32C3-E314-52E5-284520FA0F8E}"/>
              </a:ext>
            </a:extLst>
          </p:cNvPr>
          <p:cNvSpPr>
            <a:spLocks noGrp="1"/>
          </p:cNvSpPr>
          <p:nvPr>
            <p:ph type="body" sz="quarter" idx="30"/>
          </p:nvPr>
        </p:nvSpPr>
        <p:spPr>
          <a:xfrm>
            <a:off x="2161832" y="2700472"/>
            <a:ext cx="2122215" cy="573965"/>
          </a:xfrm>
        </p:spPr>
        <p:txBody>
          <a:bodyPr/>
          <a:lstStyle/>
          <a:p>
            <a:pPr lvl="0"/>
            <a:r>
              <a:rPr lang="en-US" sz="1800" cap="none"/>
              <a:t>Food Package #1</a:t>
            </a:r>
          </a:p>
        </p:txBody>
      </p:sp>
      <p:sp>
        <p:nvSpPr>
          <p:cNvPr id="8" name="Text Placeholder 7">
            <a:extLst>
              <a:ext uri="{FF2B5EF4-FFF2-40B4-BE49-F238E27FC236}">
                <a16:creationId xmlns:a16="http://schemas.microsoft.com/office/drawing/2014/main" id="{C2B0EA54-0D18-80E2-577D-8D9EEBC814BE}"/>
              </a:ext>
            </a:extLst>
          </p:cNvPr>
          <p:cNvSpPr>
            <a:spLocks noGrp="1"/>
          </p:cNvSpPr>
          <p:nvPr>
            <p:ph type="body" sz="quarter" idx="13"/>
          </p:nvPr>
        </p:nvSpPr>
        <p:spPr>
          <a:xfrm>
            <a:off x="2846667" y="1350181"/>
            <a:ext cx="752544" cy="304800"/>
          </a:xfrm>
        </p:spPr>
        <p:txBody>
          <a:bodyPr/>
          <a:lstStyle/>
          <a:p>
            <a:r>
              <a:rPr lang="en-US"/>
              <a:t>Jan</a:t>
            </a:r>
          </a:p>
        </p:txBody>
      </p:sp>
      <p:sp>
        <p:nvSpPr>
          <p:cNvPr id="55" name="Text Placeholder 54">
            <a:extLst>
              <a:ext uri="{FF2B5EF4-FFF2-40B4-BE49-F238E27FC236}">
                <a16:creationId xmlns:a16="http://schemas.microsoft.com/office/drawing/2014/main" id="{888D1055-CAF4-A676-769B-58F077E5A774}"/>
              </a:ext>
            </a:extLst>
          </p:cNvPr>
          <p:cNvSpPr>
            <a:spLocks noGrp="1"/>
          </p:cNvSpPr>
          <p:nvPr>
            <p:ph type="body" sz="quarter" idx="38"/>
          </p:nvPr>
        </p:nvSpPr>
        <p:spPr>
          <a:xfrm>
            <a:off x="2138629" y="3213482"/>
            <a:ext cx="2168620" cy="2565967"/>
          </a:xfrm>
        </p:spPr>
        <p:txBody>
          <a:bodyPr/>
          <a:lstStyle/>
          <a:p>
            <a:pPr lvl="0" algn="l"/>
            <a:r>
              <a:rPr lang="en-US" sz="1800"/>
              <a:t>Content:</a:t>
            </a:r>
          </a:p>
          <a:p>
            <a:pPr marL="171450" lvl="0" indent="-171450" algn="l">
              <a:buFont typeface="Arial" panose="020B0604020202020204" pitchFamily="34" charset="0"/>
              <a:buChar char="•"/>
            </a:pPr>
            <a:r>
              <a:rPr lang="en-US" sz="1800"/>
              <a:t>What has changed</a:t>
            </a:r>
          </a:p>
          <a:p>
            <a:pPr marL="171450" lvl="0" indent="-171450" algn="l">
              <a:buFont typeface="Arial" panose="020B0604020202020204" pitchFamily="34" charset="0"/>
              <a:buChar char="•"/>
            </a:pPr>
            <a:r>
              <a:rPr lang="en-US" sz="1800"/>
              <a:t>What to share with participants</a:t>
            </a:r>
          </a:p>
          <a:p>
            <a:pPr marL="171450" lvl="0" indent="-171450" algn="l">
              <a:buFont typeface="Arial" panose="020B0604020202020204" pitchFamily="34" charset="0"/>
              <a:buChar char="•"/>
            </a:pPr>
            <a:r>
              <a:rPr lang="en-US" sz="1800"/>
              <a:t>What to document</a:t>
            </a:r>
          </a:p>
        </p:txBody>
      </p:sp>
      <p:sp>
        <p:nvSpPr>
          <p:cNvPr id="13" name="Text Placeholder 12">
            <a:extLst>
              <a:ext uri="{FF2B5EF4-FFF2-40B4-BE49-F238E27FC236}">
                <a16:creationId xmlns:a16="http://schemas.microsoft.com/office/drawing/2014/main" id="{C9E66A93-8A5E-071F-BCEE-D30FB436AF77}"/>
              </a:ext>
            </a:extLst>
          </p:cNvPr>
          <p:cNvSpPr>
            <a:spLocks noGrp="1"/>
          </p:cNvSpPr>
          <p:nvPr>
            <p:ph type="body" sz="quarter" idx="31"/>
          </p:nvPr>
        </p:nvSpPr>
        <p:spPr>
          <a:xfrm>
            <a:off x="4539684" y="2763723"/>
            <a:ext cx="2019298" cy="416476"/>
          </a:xfrm>
        </p:spPr>
        <p:txBody>
          <a:bodyPr/>
          <a:lstStyle/>
          <a:p>
            <a:pPr lvl="0"/>
            <a:r>
              <a:rPr lang="en-US" sz="1800" cap="none"/>
              <a:t>Food Package #2</a:t>
            </a:r>
          </a:p>
        </p:txBody>
      </p:sp>
      <p:sp>
        <p:nvSpPr>
          <p:cNvPr id="14" name="Text Placeholder 13">
            <a:extLst>
              <a:ext uri="{FF2B5EF4-FFF2-40B4-BE49-F238E27FC236}">
                <a16:creationId xmlns:a16="http://schemas.microsoft.com/office/drawing/2014/main" id="{CFBEBED6-3C06-C9D4-11F1-C8840B33BEFE}"/>
              </a:ext>
            </a:extLst>
          </p:cNvPr>
          <p:cNvSpPr>
            <a:spLocks noGrp="1"/>
          </p:cNvSpPr>
          <p:nvPr>
            <p:ph type="body" sz="quarter" idx="32"/>
          </p:nvPr>
        </p:nvSpPr>
        <p:spPr>
          <a:xfrm>
            <a:off x="7056217" y="2761629"/>
            <a:ext cx="2019299" cy="717278"/>
          </a:xfrm>
        </p:spPr>
        <p:txBody>
          <a:bodyPr/>
          <a:lstStyle/>
          <a:p>
            <a:pPr lvl="0">
              <a:lnSpc>
                <a:spcPct val="120000"/>
              </a:lnSpc>
            </a:pPr>
            <a:r>
              <a:rPr lang="en-US" sz="1800"/>
              <a:t>TWIST </a:t>
            </a:r>
            <a:r>
              <a:rPr lang="en-US" sz="1800" cap="none"/>
              <a:t>Practice</a:t>
            </a:r>
            <a:endParaRPr lang="en-US" sz="1800"/>
          </a:p>
        </p:txBody>
      </p:sp>
      <p:sp>
        <p:nvSpPr>
          <p:cNvPr id="15" name="Text Placeholder 14">
            <a:extLst>
              <a:ext uri="{FF2B5EF4-FFF2-40B4-BE49-F238E27FC236}">
                <a16:creationId xmlns:a16="http://schemas.microsoft.com/office/drawing/2014/main" id="{E1F5E77F-0DCA-8760-AD3F-26BE97086917}"/>
              </a:ext>
            </a:extLst>
          </p:cNvPr>
          <p:cNvSpPr>
            <a:spLocks noGrp="1"/>
          </p:cNvSpPr>
          <p:nvPr>
            <p:ph type="body" sz="quarter" idx="33"/>
          </p:nvPr>
        </p:nvSpPr>
        <p:spPr>
          <a:xfrm>
            <a:off x="9491243" y="2726117"/>
            <a:ext cx="2304364" cy="972390"/>
          </a:xfrm>
        </p:spPr>
        <p:txBody>
          <a:bodyPr/>
          <a:lstStyle/>
          <a:p>
            <a:pPr lvl="0">
              <a:lnSpc>
                <a:spcPct val="120000"/>
              </a:lnSpc>
            </a:pPr>
            <a:r>
              <a:rPr lang="en-US" sz="1800" cap="none"/>
              <a:t>New Food Packages available in TWIST</a:t>
            </a:r>
          </a:p>
        </p:txBody>
      </p:sp>
      <p:sp>
        <p:nvSpPr>
          <p:cNvPr id="5" name="Text Placeholder 4">
            <a:extLst>
              <a:ext uri="{FF2B5EF4-FFF2-40B4-BE49-F238E27FC236}">
                <a16:creationId xmlns:a16="http://schemas.microsoft.com/office/drawing/2014/main" id="{04AC68D2-8530-21F6-E487-465630C5F21B}"/>
              </a:ext>
            </a:extLst>
          </p:cNvPr>
          <p:cNvSpPr>
            <a:spLocks noGrp="1"/>
          </p:cNvSpPr>
          <p:nvPr>
            <p:ph type="body" sz="quarter" idx="22"/>
          </p:nvPr>
        </p:nvSpPr>
        <p:spPr>
          <a:xfrm>
            <a:off x="4863533" y="1173590"/>
            <a:ext cx="1371600" cy="1371600"/>
          </a:xfrm>
          <a:solidFill>
            <a:schemeClr val="accent1">
              <a:lumMod val="40000"/>
              <a:lumOff val="60000"/>
            </a:schemeClr>
          </a:solidFill>
        </p:spPr>
        <p:txBody>
          <a:bodyPr/>
          <a:lstStyle/>
          <a:p>
            <a:r>
              <a:rPr lang="en-US"/>
              <a:t>21</a:t>
            </a:r>
          </a:p>
        </p:txBody>
      </p:sp>
      <p:sp>
        <p:nvSpPr>
          <p:cNvPr id="52" name="Text Placeholder 51">
            <a:extLst>
              <a:ext uri="{FF2B5EF4-FFF2-40B4-BE49-F238E27FC236}">
                <a16:creationId xmlns:a16="http://schemas.microsoft.com/office/drawing/2014/main" id="{5F448081-1ECA-F83C-84A8-5A39A069D4C7}"/>
              </a:ext>
            </a:extLst>
          </p:cNvPr>
          <p:cNvSpPr>
            <a:spLocks noGrp="1"/>
          </p:cNvSpPr>
          <p:nvPr>
            <p:ph type="body" sz="quarter" idx="35"/>
          </p:nvPr>
        </p:nvSpPr>
        <p:spPr>
          <a:xfrm>
            <a:off x="4465024" y="3271477"/>
            <a:ext cx="2168619" cy="1439589"/>
          </a:xfrm>
        </p:spPr>
        <p:txBody>
          <a:bodyPr/>
          <a:lstStyle/>
          <a:p>
            <a:pPr lvl="0" algn="l"/>
            <a:r>
              <a:rPr lang="en-US" sz="1800"/>
              <a:t>Content:</a:t>
            </a:r>
          </a:p>
          <a:p>
            <a:pPr marL="285750" lvl="0" indent="-285750" algn="l">
              <a:buFont typeface="Arial" panose="020B0604020202020204" pitchFamily="34" charset="0"/>
              <a:buChar char="•"/>
            </a:pPr>
            <a:r>
              <a:rPr lang="en-US" sz="1800"/>
              <a:t>How to make the magic happen in TWIST</a:t>
            </a:r>
          </a:p>
        </p:txBody>
      </p:sp>
      <p:sp>
        <p:nvSpPr>
          <p:cNvPr id="53" name="Text Placeholder 52">
            <a:extLst>
              <a:ext uri="{FF2B5EF4-FFF2-40B4-BE49-F238E27FC236}">
                <a16:creationId xmlns:a16="http://schemas.microsoft.com/office/drawing/2014/main" id="{2D92FAE2-F088-F62D-4DF1-29F03652DCAD}"/>
              </a:ext>
            </a:extLst>
          </p:cNvPr>
          <p:cNvSpPr>
            <a:spLocks noGrp="1"/>
          </p:cNvSpPr>
          <p:nvPr>
            <p:ph type="body" sz="quarter" idx="36"/>
          </p:nvPr>
        </p:nvSpPr>
        <p:spPr>
          <a:xfrm>
            <a:off x="6791419" y="3367788"/>
            <a:ext cx="2426630" cy="3325602"/>
          </a:xfrm>
        </p:spPr>
        <p:txBody>
          <a:bodyPr/>
          <a:lstStyle/>
          <a:p>
            <a:pPr marL="285750" lvl="0" indent="-285750" algn="l">
              <a:lnSpc>
                <a:spcPct val="114000"/>
              </a:lnSpc>
              <a:buFont typeface="Arial" panose="020B0604020202020204" pitchFamily="34" charset="0"/>
              <a:buChar char="•"/>
            </a:pPr>
            <a:r>
              <a:rPr lang="en-US" sz="1800"/>
              <a:t>TWIST updates released to TWIST Practice </a:t>
            </a:r>
            <a:r>
              <a:rPr lang="en-US" sz="1800" b="1"/>
              <a:t>March 10, 2025</a:t>
            </a:r>
          </a:p>
          <a:p>
            <a:pPr marL="285750" lvl="0" indent="-285750" algn="l">
              <a:lnSpc>
                <a:spcPct val="114000"/>
              </a:lnSpc>
              <a:buFont typeface="Arial" panose="020B0604020202020204" pitchFamily="34" charset="0"/>
              <a:buChar char="•"/>
            </a:pPr>
            <a:r>
              <a:rPr lang="en-US" sz="1800"/>
              <a:t>Use TWIST Practice to get familiar with the new Food Packages and tailoring options before they go LIVE.</a:t>
            </a:r>
          </a:p>
        </p:txBody>
      </p:sp>
      <p:sp>
        <p:nvSpPr>
          <p:cNvPr id="54" name="Text Placeholder 53">
            <a:extLst>
              <a:ext uri="{FF2B5EF4-FFF2-40B4-BE49-F238E27FC236}">
                <a16:creationId xmlns:a16="http://schemas.microsoft.com/office/drawing/2014/main" id="{50CC887C-9AA3-2615-EC99-0262AB6EF9DD}"/>
              </a:ext>
            </a:extLst>
          </p:cNvPr>
          <p:cNvSpPr>
            <a:spLocks noGrp="1"/>
          </p:cNvSpPr>
          <p:nvPr>
            <p:ph type="body" sz="quarter" idx="37"/>
          </p:nvPr>
        </p:nvSpPr>
        <p:spPr>
          <a:xfrm>
            <a:off x="9491244" y="3488910"/>
            <a:ext cx="2304363" cy="2952231"/>
          </a:xfrm>
        </p:spPr>
        <p:txBody>
          <a:bodyPr/>
          <a:lstStyle/>
          <a:p>
            <a:pPr marL="285750" lvl="0" indent="-285750" algn="l">
              <a:lnSpc>
                <a:spcPct val="114000"/>
              </a:lnSpc>
              <a:buFont typeface="Arial" panose="020B0604020202020204" pitchFamily="34" charset="0"/>
              <a:buChar char="•"/>
            </a:pPr>
            <a:r>
              <a:rPr lang="en-US" sz="1800"/>
              <a:t>Certifiers will be able to </a:t>
            </a:r>
            <a:r>
              <a:rPr lang="en-US" sz="1800">
                <a:solidFill>
                  <a:srgbClr val="C00000"/>
                </a:solidFill>
              </a:rPr>
              <a:t>assign and tailor</a:t>
            </a:r>
            <a:r>
              <a:rPr lang="en-US" sz="1800"/>
              <a:t> food packages </a:t>
            </a:r>
            <a:r>
              <a:rPr lang="en-US" sz="1800" b="1"/>
              <a:t>March 24, 2025</a:t>
            </a:r>
          </a:p>
          <a:p>
            <a:pPr marL="285750" lvl="0" indent="-285750" algn="l">
              <a:lnSpc>
                <a:spcPct val="114000"/>
              </a:lnSpc>
              <a:buFont typeface="Arial" panose="020B0604020202020204" pitchFamily="34" charset="0"/>
              <a:buChar char="•"/>
            </a:pPr>
            <a:r>
              <a:rPr lang="en-US" sz="1800"/>
              <a:t>New food packages will be </a:t>
            </a:r>
            <a:r>
              <a:rPr lang="en-US" sz="1800">
                <a:solidFill>
                  <a:srgbClr val="C00000"/>
                </a:solidFill>
              </a:rPr>
              <a:t>issued</a:t>
            </a:r>
            <a:r>
              <a:rPr lang="en-US" sz="1800"/>
              <a:t>  starting </a:t>
            </a:r>
            <a:r>
              <a:rPr lang="en-US" sz="1800" b="1"/>
              <a:t>April 1 </a:t>
            </a:r>
            <a:r>
              <a:rPr lang="en-US" sz="1800"/>
              <a:t>for </a:t>
            </a:r>
            <a:r>
              <a:rPr lang="en-US" sz="1800" b="1"/>
              <a:t>July</a:t>
            </a:r>
            <a:r>
              <a:rPr lang="en-US" sz="1800"/>
              <a:t> benefits</a:t>
            </a:r>
          </a:p>
        </p:txBody>
      </p:sp>
      <p:sp>
        <p:nvSpPr>
          <p:cNvPr id="9" name="Text Placeholder 8">
            <a:extLst>
              <a:ext uri="{FF2B5EF4-FFF2-40B4-BE49-F238E27FC236}">
                <a16:creationId xmlns:a16="http://schemas.microsoft.com/office/drawing/2014/main" id="{C5C7ACCA-F063-268B-17CF-1366953438B7}"/>
              </a:ext>
            </a:extLst>
          </p:cNvPr>
          <p:cNvSpPr>
            <a:spLocks noGrp="1"/>
          </p:cNvSpPr>
          <p:nvPr>
            <p:ph type="body" sz="quarter" idx="27"/>
          </p:nvPr>
        </p:nvSpPr>
        <p:spPr>
          <a:xfrm>
            <a:off x="5173061" y="1375826"/>
            <a:ext cx="752544" cy="304800"/>
          </a:xfrm>
        </p:spPr>
        <p:txBody>
          <a:bodyPr/>
          <a:lstStyle/>
          <a:p>
            <a:r>
              <a:rPr lang="en-US"/>
              <a:t>FEB</a:t>
            </a:r>
          </a:p>
        </p:txBody>
      </p:sp>
      <p:sp>
        <p:nvSpPr>
          <p:cNvPr id="6" name="Text Placeholder 5">
            <a:extLst>
              <a:ext uri="{FF2B5EF4-FFF2-40B4-BE49-F238E27FC236}">
                <a16:creationId xmlns:a16="http://schemas.microsoft.com/office/drawing/2014/main" id="{26B50977-684F-5031-34D4-AC0C44F6AB77}"/>
              </a:ext>
            </a:extLst>
          </p:cNvPr>
          <p:cNvSpPr>
            <a:spLocks noGrp="1"/>
          </p:cNvSpPr>
          <p:nvPr>
            <p:ph type="body" sz="quarter" idx="23"/>
          </p:nvPr>
        </p:nvSpPr>
        <p:spPr>
          <a:xfrm>
            <a:off x="7368656" y="1206259"/>
            <a:ext cx="1394420" cy="1371600"/>
          </a:xfrm>
          <a:solidFill>
            <a:schemeClr val="accent1">
              <a:lumMod val="40000"/>
              <a:lumOff val="60000"/>
            </a:schemeClr>
          </a:solidFill>
        </p:spPr>
        <p:txBody>
          <a:bodyPr/>
          <a:lstStyle/>
          <a:p>
            <a:r>
              <a:rPr lang="en-US"/>
              <a:t>10</a:t>
            </a:r>
          </a:p>
        </p:txBody>
      </p:sp>
      <p:sp>
        <p:nvSpPr>
          <p:cNvPr id="10" name="Text Placeholder 9">
            <a:extLst>
              <a:ext uri="{FF2B5EF4-FFF2-40B4-BE49-F238E27FC236}">
                <a16:creationId xmlns:a16="http://schemas.microsoft.com/office/drawing/2014/main" id="{15543699-0C76-AF02-CB5C-DED6483FFCA9}"/>
              </a:ext>
            </a:extLst>
          </p:cNvPr>
          <p:cNvSpPr>
            <a:spLocks noGrp="1"/>
          </p:cNvSpPr>
          <p:nvPr>
            <p:ph type="body" sz="quarter" idx="28"/>
          </p:nvPr>
        </p:nvSpPr>
        <p:spPr>
          <a:xfrm>
            <a:off x="7689594" y="1308840"/>
            <a:ext cx="752544" cy="304800"/>
          </a:xfrm>
        </p:spPr>
        <p:txBody>
          <a:bodyPr/>
          <a:lstStyle/>
          <a:p>
            <a:r>
              <a:rPr lang="en-US"/>
              <a:t>MAR</a:t>
            </a:r>
          </a:p>
        </p:txBody>
      </p:sp>
      <p:sp>
        <p:nvSpPr>
          <p:cNvPr id="17" name="Rectangle: Rounded Corners 16">
            <a:extLst>
              <a:ext uri="{FF2B5EF4-FFF2-40B4-BE49-F238E27FC236}">
                <a16:creationId xmlns:a16="http://schemas.microsoft.com/office/drawing/2014/main" id="{2C9D5D76-C125-CA81-D61B-87F72A83EC88}"/>
              </a:ext>
            </a:extLst>
          </p:cNvPr>
          <p:cNvSpPr/>
          <p:nvPr/>
        </p:nvSpPr>
        <p:spPr>
          <a:xfrm>
            <a:off x="620929" y="5388077"/>
            <a:ext cx="5379633" cy="112010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14000"/>
              </a:lnSpc>
            </a:pPr>
            <a:r>
              <a:rPr lang="en-US" sz="2400">
                <a:solidFill>
                  <a:schemeClr val="tx1"/>
                </a:solidFill>
              </a:rPr>
              <a:t>Local Agencies should complete training before </a:t>
            </a:r>
            <a:r>
              <a:rPr lang="en-US" sz="2400" b="1">
                <a:solidFill>
                  <a:schemeClr val="tx1"/>
                </a:solidFill>
              </a:rPr>
              <a:t>April 1, 2025</a:t>
            </a:r>
          </a:p>
        </p:txBody>
      </p:sp>
      <p:sp>
        <p:nvSpPr>
          <p:cNvPr id="11" name="Text Placeholder 3">
            <a:extLst>
              <a:ext uri="{FF2B5EF4-FFF2-40B4-BE49-F238E27FC236}">
                <a16:creationId xmlns:a16="http://schemas.microsoft.com/office/drawing/2014/main" id="{1CF859E7-9D75-C30B-0ADA-B0A202D59823}"/>
              </a:ext>
            </a:extLst>
          </p:cNvPr>
          <p:cNvSpPr txBox="1">
            <a:spLocks/>
          </p:cNvSpPr>
          <p:nvPr/>
        </p:nvSpPr>
        <p:spPr>
          <a:xfrm>
            <a:off x="311401" y="1216019"/>
            <a:ext cx="1371600" cy="1371600"/>
          </a:xfrm>
          <a:custGeom>
            <a:avLst/>
            <a:gdLst>
              <a:gd name="connsiteX0" fmla="*/ 685800 w 1371600"/>
              <a:gd name="connsiteY0" fmla="*/ 0 h 1371600"/>
              <a:gd name="connsiteX1" fmla="*/ 1371600 w 1371600"/>
              <a:gd name="connsiteY1" fmla="*/ 685800 h 1371600"/>
              <a:gd name="connsiteX2" fmla="*/ 685800 w 1371600"/>
              <a:gd name="connsiteY2" fmla="*/ 1371600 h 1371600"/>
              <a:gd name="connsiteX3" fmla="*/ 0 w 1371600"/>
              <a:gd name="connsiteY3" fmla="*/ 685800 h 1371600"/>
              <a:gd name="connsiteX4" fmla="*/ 685800 w 1371600"/>
              <a:gd name="connsiteY4" fmla="*/ 0 h 1371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00" h="1371600">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accent4">
              <a:lumMod val="50000"/>
            </a:schemeClr>
          </a:solidFill>
          <a:ln w="19050">
            <a:solidFill>
              <a:schemeClr val="tx2"/>
            </a:solidFill>
          </a:ln>
        </p:spPr>
        <p:txBody>
          <a:bodyPr vert="horz" wrap="square" lIns="0" tIns="91440" rIns="0" bIns="45720" rtlCol="0" anchor="ctr">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5400" b="1" kern="1200" cap="all" baseline="0">
                <a:solidFill>
                  <a:schemeClr val="tx2"/>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a:solidFill>
                  <a:schemeClr val="accent3">
                    <a:lumMod val="20000"/>
                    <a:lumOff val="80000"/>
                  </a:schemeClr>
                </a:solidFill>
              </a:rPr>
              <a:t>1</a:t>
            </a:r>
          </a:p>
        </p:txBody>
      </p:sp>
      <p:sp>
        <p:nvSpPr>
          <p:cNvPr id="18" name="Text Placeholder 7">
            <a:extLst>
              <a:ext uri="{FF2B5EF4-FFF2-40B4-BE49-F238E27FC236}">
                <a16:creationId xmlns:a16="http://schemas.microsoft.com/office/drawing/2014/main" id="{5CFEC46E-CF66-F23C-5CE3-DFB2B692A8B7}"/>
              </a:ext>
            </a:extLst>
          </p:cNvPr>
          <p:cNvSpPr txBox="1">
            <a:spLocks/>
          </p:cNvSpPr>
          <p:nvPr/>
        </p:nvSpPr>
        <p:spPr>
          <a:xfrm>
            <a:off x="620929" y="1375826"/>
            <a:ext cx="752544" cy="30480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a:solidFill>
                  <a:schemeClr val="accent3">
                    <a:lumMod val="20000"/>
                    <a:lumOff val="80000"/>
                  </a:schemeClr>
                </a:solidFill>
              </a:rPr>
              <a:t>DEC</a:t>
            </a:r>
          </a:p>
        </p:txBody>
      </p:sp>
      <p:sp>
        <p:nvSpPr>
          <p:cNvPr id="19" name="Text Placeholder 11">
            <a:extLst>
              <a:ext uri="{FF2B5EF4-FFF2-40B4-BE49-F238E27FC236}">
                <a16:creationId xmlns:a16="http://schemas.microsoft.com/office/drawing/2014/main" id="{3B4D071C-FD74-D224-03C9-8F1330AFEDB0}"/>
              </a:ext>
            </a:extLst>
          </p:cNvPr>
          <p:cNvSpPr txBox="1">
            <a:spLocks/>
          </p:cNvSpPr>
          <p:nvPr/>
        </p:nvSpPr>
        <p:spPr>
          <a:xfrm>
            <a:off x="74507" y="2722731"/>
            <a:ext cx="1845389" cy="573965"/>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400" b="1" kern="1200" cap="all" baseline="0">
                <a:solidFill>
                  <a:schemeClr val="tx1"/>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sz="1800" cap="none">
                <a:solidFill>
                  <a:schemeClr val="accent6">
                    <a:lumMod val="75000"/>
                  </a:schemeClr>
                </a:solidFill>
              </a:rPr>
              <a:t>Infant 0-3</a:t>
            </a:r>
            <a:br>
              <a:rPr lang="en-US" sz="1800" cap="none">
                <a:solidFill>
                  <a:schemeClr val="accent6">
                    <a:lumMod val="75000"/>
                  </a:schemeClr>
                </a:solidFill>
              </a:rPr>
            </a:br>
            <a:r>
              <a:rPr lang="en-US" sz="1800" cap="none">
                <a:solidFill>
                  <a:schemeClr val="accent6">
                    <a:lumMod val="75000"/>
                  </a:schemeClr>
                </a:solidFill>
              </a:rPr>
              <a:t>Food Package</a:t>
            </a:r>
          </a:p>
        </p:txBody>
      </p:sp>
      <p:sp>
        <p:nvSpPr>
          <p:cNvPr id="20" name="Text Placeholder 54">
            <a:extLst>
              <a:ext uri="{FF2B5EF4-FFF2-40B4-BE49-F238E27FC236}">
                <a16:creationId xmlns:a16="http://schemas.microsoft.com/office/drawing/2014/main" id="{FFF51226-0B8F-6DB1-67AB-AF2904FC9320}"/>
              </a:ext>
            </a:extLst>
          </p:cNvPr>
          <p:cNvSpPr txBox="1">
            <a:spLocks/>
          </p:cNvSpPr>
          <p:nvPr/>
        </p:nvSpPr>
        <p:spPr>
          <a:xfrm>
            <a:off x="431743" y="3412661"/>
            <a:ext cx="1130917" cy="2565967"/>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200" b="0" kern="1200">
                <a:solidFill>
                  <a:schemeClr val="tx2"/>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algn="l"/>
            <a:r>
              <a:rPr lang="en-US" sz="1800">
                <a:solidFill>
                  <a:schemeClr val="accent6">
                    <a:lumMod val="75000"/>
                  </a:schemeClr>
                </a:solidFill>
              </a:rPr>
              <a:t>Released!</a:t>
            </a:r>
          </a:p>
        </p:txBody>
      </p:sp>
      <p:sp>
        <p:nvSpPr>
          <p:cNvPr id="22" name="Text Placeholder 21">
            <a:extLst>
              <a:ext uri="{FF2B5EF4-FFF2-40B4-BE49-F238E27FC236}">
                <a16:creationId xmlns:a16="http://schemas.microsoft.com/office/drawing/2014/main" id="{99E19AF6-6CFF-2DEB-D7FC-E1D7A53E2A31}"/>
              </a:ext>
            </a:extLst>
          </p:cNvPr>
          <p:cNvSpPr>
            <a:spLocks noGrp="1"/>
          </p:cNvSpPr>
          <p:nvPr>
            <p:ph type="body" sz="quarter" idx="24"/>
          </p:nvPr>
        </p:nvSpPr>
        <p:spPr>
          <a:xfrm>
            <a:off x="9957625" y="1235240"/>
            <a:ext cx="1371600" cy="1371600"/>
          </a:xfrm>
          <a:solidFill>
            <a:schemeClr val="accent1">
              <a:lumMod val="40000"/>
              <a:lumOff val="60000"/>
            </a:schemeClr>
          </a:solidFill>
        </p:spPr>
        <p:txBody>
          <a:bodyPr/>
          <a:lstStyle/>
          <a:p>
            <a:r>
              <a:rPr lang="en-US"/>
              <a:t>24</a:t>
            </a:r>
          </a:p>
        </p:txBody>
      </p:sp>
      <p:sp>
        <p:nvSpPr>
          <p:cNvPr id="23" name="Text Placeholder 9">
            <a:extLst>
              <a:ext uri="{FF2B5EF4-FFF2-40B4-BE49-F238E27FC236}">
                <a16:creationId xmlns:a16="http://schemas.microsoft.com/office/drawing/2014/main" id="{EDCE8C9A-D842-2FC4-3CAE-C5DDF2D88C2C}"/>
              </a:ext>
            </a:extLst>
          </p:cNvPr>
          <p:cNvSpPr txBox="1">
            <a:spLocks/>
          </p:cNvSpPr>
          <p:nvPr/>
        </p:nvSpPr>
        <p:spPr>
          <a:xfrm>
            <a:off x="10267153" y="1416267"/>
            <a:ext cx="752544" cy="304800"/>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1400" b="1" kern="1200" cap="all" baseline="0">
                <a:solidFill>
                  <a:schemeClr val="tx2"/>
                </a:solidFill>
                <a:latin typeface="+mn-lt"/>
                <a:ea typeface="+mn-ea"/>
                <a:cs typeface="+mn-cs"/>
              </a:defRPr>
            </a:lvl1pPr>
            <a:lvl2pPr marL="4572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2pPr>
            <a:lvl3pPr marL="9144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3pPr>
            <a:lvl4pPr marL="13716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4pPr>
            <a:lvl5pPr marL="1828800" indent="0" algn="l" defTabSz="914400" rtl="0" eaLnBrk="1" latinLnBrk="0" hangingPunct="1">
              <a:lnSpc>
                <a:spcPct val="100000"/>
              </a:lnSpc>
              <a:spcBef>
                <a:spcPts val="1000"/>
              </a:spcBef>
              <a:buClr>
                <a:schemeClr val="accent2"/>
              </a:buClr>
              <a:buFont typeface="Arial" panose="020B0604020202020204" pitchFamily="34" charset="0"/>
              <a:buNone/>
              <a:defRPr sz="10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r>
              <a:rPr lang="en-US"/>
              <a:t>MAR</a:t>
            </a:r>
          </a:p>
        </p:txBody>
      </p:sp>
    </p:spTree>
    <p:custDataLst>
      <p:tags r:id="rId1"/>
    </p:custDataLst>
    <p:extLst>
      <p:ext uri="{BB962C8B-B14F-4D97-AF65-F5344CB8AC3E}">
        <p14:creationId xmlns:p14="http://schemas.microsoft.com/office/powerpoint/2010/main" val="239218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wipe(left)">
                                      <p:cBhvr>
                                        <p:cTn id="10" dur="1000"/>
                                        <p:tgtEl>
                                          <p:spTgt spid="8">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1000"/>
                                        <p:tgtEl>
                                          <p:spTgt spid="12"/>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left)">
                                      <p:cBhvr>
                                        <p:cTn id="16" dur="10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5">
                                            <p:bg/>
                                          </p:spTgt>
                                        </p:tgtEl>
                                        <p:attrNameLst>
                                          <p:attrName>style.visibility</p:attrName>
                                        </p:attrNameLst>
                                      </p:cBhvr>
                                      <p:to>
                                        <p:strVal val="visible"/>
                                      </p:to>
                                    </p:set>
                                    <p:animEffect transition="in" filter="wipe(left)">
                                      <p:cBhvr>
                                        <p:cTn id="24" dur="1000"/>
                                        <p:tgtEl>
                                          <p:spTgt spid="5">
                                            <p:bg/>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wipe(left)">
                                      <p:cBhvr>
                                        <p:cTn id="27" dur="1000"/>
                                        <p:tgtEl>
                                          <p:spTgt spid="5">
                                            <p:txEl>
                                              <p:pRg st="0" end="0"/>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xEl>
                                              <p:pRg st="0" end="0"/>
                                            </p:txEl>
                                          </p:spTgt>
                                        </p:tgtEl>
                                        <p:attrNameLst>
                                          <p:attrName>style.visibility</p:attrName>
                                        </p:attrNameLst>
                                      </p:cBhvr>
                                      <p:to>
                                        <p:strVal val="visible"/>
                                      </p:to>
                                    </p:set>
                                    <p:animEffect transition="in" filter="wipe(left)">
                                      <p:cBhvr>
                                        <p:cTn id="30" dur="1000"/>
                                        <p:tgtEl>
                                          <p:spTgt spid="13">
                                            <p:txEl>
                                              <p:pRg st="0" end="0"/>
                                            </p:txEl>
                                          </p:spTgt>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2">
                                            <p:txEl>
                                              <p:pRg st="0" end="0"/>
                                            </p:txEl>
                                          </p:spTgt>
                                        </p:tgtEl>
                                        <p:attrNameLst>
                                          <p:attrName>style.visibility</p:attrName>
                                        </p:attrNameLst>
                                      </p:cBhvr>
                                      <p:to>
                                        <p:strVal val="visible"/>
                                      </p:to>
                                    </p:set>
                                    <p:animEffect transition="in" filter="wipe(left)">
                                      <p:cBhvr>
                                        <p:cTn id="33" dur="1000"/>
                                        <p:tgtEl>
                                          <p:spTgt spid="52">
                                            <p:txEl>
                                              <p:pRg st="0" end="0"/>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2">
                                            <p:txEl>
                                              <p:pRg st="1" end="1"/>
                                            </p:txEl>
                                          </p:spTgt>
                                        </p:tgtEl>
                                        <p:attrNameLst>
                                          <p:attrName>style.visibility</p:attrName>
                                        </p:attrNameLst>
                                      </p:cBhvr>
                                      <p:to>
                                        <p:strVal val="visible"/>
                                      </p:to>
                                    </p:set>
                                    <p:animEffect transition="in" filter="wipe(left)">
                                      <p:cBhvr>
                                        <p:cTn id="36" dur="1000"/>
                                        <p:tgtEl>
                                          <p:spTgt spid="52">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10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wipe(left)">
                                      <p:cBhvr>
                                        <p:cTn id="44" dur="1000"/>
                                        <p:tgtEl>
                                          <p:spTgt spid="6"/>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1000"/>
                                        <p:tgtEl>
                                          <p:spTgt spid="14"/>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wipe(left)">
                                      <p:cBhvr>
                                        <p:cTn id="50" dur="10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1000"/>
                                        <p:tgtEl>
                                          <p:spTgt spid="23"/>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2">
                                            <p:bg/>
                                          </p:spTgt>
                                        </p:tgtEl>
                                        <p:attrNameLst>
                                          <p:attrName>style.visibility</p:attrName>
                                        </p:attrNameLst>
                                      </p:cBhvr>
                                      <p:to>
                                        <p:strVal val="visible"/>
                                      </p:to>
                                    </p:set>
                                    <p:animEffect transition="in" filter="wipe(left)">
                                      <p:cBhvr>
                                        <p:cTn id="58" dur="500"/>
                                        <p:tgtEl>
                                          <p:spTgt spid="22">
                                            <p:bg/>
                                          </p:spTgt>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22">
                                            <p:txEl>
                                              <p:pRg st="0" end="0"/>
                                            </p:txEl>
                                          </p:spTgt>
                                        </p:tgtEl>
                                        <p:attrNameLst>
                                          <p:attrName>style.visibility</p:attrName>
                                        </p:attrNameLst>
                                      </p:cBhvr>
                                      <p:to>
                                        <p:strVal val="visible"/>
                                      </p:to>
                                    </p:set>
                                    <p:animEffect transition="in" filter="wipe(left)">
                                      <p:cBhvr>
                                        <p:cTn id="61" dur="1000"/>
                                        <p:tgtEl>
                                          <p:spTgt spid="22">
                                            <p:txEl>
                                              <p:pRg st="0" end="0"/>
                                            </p:tx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
                                        </p:tgtEl>
                                        <p:attrNameLst>
                                          <p:attrName>style.visibility</p:attrName>
                                        </p:attrNameLst>
                                      </p:cBhvr>
                                      <p:to>
                                        <p:strVal val="visible"/>
                                      </p:to>
                                    </p:set>
                                    <p:animEffect transition="in" filter="wipe(left)">
                                      <p:cBhvr>
                                        <p:cTn id="64" dur="1000"/>
                                        <p:tgtEl>
                                          <p:spTgt spid="15"/>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left)">
                                      <p:cBhvr>
                                        <p:cTn id="67" dur="1000"/>
                                        <p:tgtEl>
                                          <p:spTgt spid="5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2" grpId="0"/>
      <p:bldP spid="8" grpId="0" build="p"/>
      <p:bldP spid="55" grpId="0"/>
      <p:bldP spid="13" grpId="0" build="p"/>
      <p:bldP spid="14" grpId="0"/>
      <p:bldP spid="15" grpId="0" uiExpand="1"/>
      <p:bldP spid="5" grpId="0" uiExpand="1" build="p" animBg="1"/>
      <p:bldP spid="52" grpId="0" uiExpand="1" build="p"/>
      <p:bldP spid="53" grpId="0"/>
      <p:bldP spid="54" grpId="0" uiExpand="1"/>
      <p:bldP spid="9" grpId="0"/>
      <p:bldP spid="6" grpId="0" animBg="1"/>
      <p:bldP spid="10" grpId="0"/>
      <p:bldP spid="17" grpId="0" uiExpand="1" animBg="1"/>
      <p:bldP spid="22" grpId="0" uiExpand="1" build="p"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D2CEC-A61A-7456-7010-3C332506BB2D}"/>
              </a:ext>
            </a:extLst>
          </p:cNvPr>
          <p:cNvSpPr>
            <a:spLocks noGrp="1"/>
          </p:cNvSpPr>
          <p:nvPr>
            <p:ph type="title"/>
          </p:nvPr>
        </p:nvSpPr>
        <p:spPr>
          <a:xfrm>
            <a:off x="457200" y="594358"/>
            <a:ext cx="3120390" cy="4596207"/>
          </a:xfrm>
        </p:spPr>
        <p:txBody>
          <a:bodyPr>
            <a:normAutofit/>
          </a:bodyPr>
          <a:lstStyle/>
          <a:p>
            <a:r>
              <a:rPr lang="en-US" sz="4000" b="1" kern="1200" spc="-50" baseline="0">
                <a:solidFill>
                  <a:srgbClr val="FFFFFF"/>
                </a:solidFill>
                <a:latin typeface="+mj-lt"/>
                <a:ea typeface="+mj-ea"/>
                <a:cs typeface="+mj-cs"/>
              </a:rPr>
              <a:t>Revisions in the WIC Food Packages</a:t>
            </a:r>
            <a:br>
              <a:rPr lang="en-US" sz="4000" b="1" kern="1200" spc="-50" baseline="0">
                <a:solidFill>
                  <a:srgbClr val="FFFFFF"/>
                </a:solidFill>
                <a:latin typeface="+mj-lt"/>
                <a:ea typeface="+mj-ea"/>
                <a:cs typeface="+mj-cs"/>
              </a:rPr>
            </a:br>
            <a:br>
              <a:rPr lang="en-US" sz="4000" b="1" kern="1200" spc="-50" baseline="0">
                <a:solidFill>
                  <a:srgbClr val="FFFFFF"/>
                </a:solidFill>
                <a:latin typeface="+mj-lt"/>
                <a:ea typeface="+mj-ea"/>
                <a:cs typeface="+mj-cs"/>
              </a:rPr>
            </a:br>
            <a:br>
              <a:rPr lang="en-US" sz="4000" b="1" kern="1200" spc="-50" baseline="0">
                <a:solidFill>
                  <a:srgbClr val="FFFFFF"/>
                </a:solidFill>
                <a:latin typeface="+mj-lt"/>
                <a:ea typeface="+mj-ea"/>
                <a:cs typeface="+mj-cs"/>
              </a:rPr>
            </a:br>
            <a:r>
              <a:rPr lang="en-US" sz="2400" b="1" kern="1200" spc="-50" baseline="0">
                <a:solidFill>
                  <a:srgbClr val="FFFFFF"/>
                </a:solidFill>
                <a:latin typeface="+mj-lt"/>
                <a:ea typeface="+mj-ea"/>
                <a:cs typeface="+mj-cs"/>
              </a:rPr>
              <a:t>released </a:t>
            </a:r>
            <a:r>
              <a:rPr lang="en-US" sz="2400" b="1">
                <a:solidFill>
                  <a:srgbClr val="FFFFFF"/>
                </a:solidFill>
              </a:rPr>
              <a:t>April</a:t>
            </a:r>
            <a:r>
              <a:rPr lang="en-US" sz="2400" b="1" kern="1200" spc="-50" baseline="0">
                <a:solidFill>
                  <a:srgbClr val="FFFFFF"/>
                </a:solidFill>
                <a:latin typeface="+mj-lt"/>
                <a:ea typeface="+mj-ea"/>
                <a:cs typeface="+mj-cs"/>
              </a:rPr>
              <a:t> </a:t>
            </a:r>
            <a:r>
              <a:rPr lang="en-US" sz="2400" b="1">
                <a:solidFill>
                  <a:srgbClr val="FFFFFF"/>
                </a:solidFill>
              </a:rPr>
              <a:t>18, 2024</a:t>
            </a:r>
            <a:endParaRPr lang="en-US" sz="4000" b="1">
              <a:solidFill>
                <a:srgbClr val="FFFFFF"/>
              </a:solidFill>
            </a:endParaRPr>
          </a:p>
        </p:txBody>
      </p:sp>
      <p:graphicFrame>
        <p:nvGraphicFramePr>
          <p:cNvPr id="5" name="Content Placeholder 2">
            <a:extLst>
              <a:ext uri="{FF2B5EF4-FFF2-40B4-BE49-F238E27FC236}">
                <a16:creationId xmlns:a16="http://schemas.microsoft.com/office/drawing/2014/main" id="{0E2F9E57-94B1-8418-3263-1A5DDD3D22CE}"/>
              </a:ext>
            </a:extLst>
          </p:cNvPr>
          <p:cNvGraphicFramePr>
            <a:graphicFrameLocks noGrp="1"/>
          </p:cNvGraphicFramePr>
          <p:nvPr>
            <p:ph idx="1"/>
            <p:extLst>
              <p:ext uri="{D42A27DB-BD31-4B8C-83A1-F6EECF244321}">
                <p14:modId xmlns:p14="http://schemas.microsoft.com/office/powerpoint/2010/main" val="4009791462"/>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181625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0A5DA-B301-4D4C-B69A-1C4E717E57D9}"/>
              </a:ext>
            </a:extLst>
          </p:cNvPr>
          <p:cNvSpPr>
            <a:spLocks noGrp="1"/>
          </p:cNvSpPr>
          <p:nvPr>
            <p:ph type="title" idx="4294967295"/>
          </p:nvPr>
        </p:nvSpPr>
        <p:spPr>
          <a:xfrm>
            <a:off x="4534761" y="563672"/>
            <a:ext cx="6562725" cy="839244"/>
          </a:xfrm>
        </p:spPr>
        <p:txBody>
          <a:bodyPr>
            <a:normAutofit/>
          </a:bodyPr>
          <a:lstStyle/>
          <a:p>
            <a:r>
              <a:rPr lang="en-US">
                <a:solidFill>
                  <a:srgbClr val="63A537"/>
                </a:solidFill>
              </a:rPr>
              <a:t>USDA goals</a:t>
            </a:r>
          </a:p>
        </p:txBody>
      </p:sp>
      <p:sp>
        <p:nvSpPr>
          <p:cNvPr id="3" name="Content Placeholder 2">
            <a:extLst>
              <a:ext uri="{FF2B5EF4-FFF2-40B4-BE49-F238E27FC236}">
                <a16:creationId xmlns:a16="http://schemas.microsoft.com/office/drawing/2014/main" id="{75FA520B-CC9D-495C-9989-CFC389FDB3E8}"/>
              </a:ext>
            </a:extLst>
          </p:cNvPr>
          <p:cNvSpPr>
            <a:spLocks noGrp="1"/>
          </p:cNvSpPr>
          <p:nvPr>
            <p:ph idx="4294967295"/>
          </p:nvPr>
        </p:nvSpPr>
        <p:spPr>
          <a:xfrm>
            <a:off x="4633914" y="1402916"/>
            <a:ext cx="6927610" cy="4683560"/>
          </a:xfrm>
        </p:spPr>
        <p:txBody>
          <a:bodyPr vert="horz" lIns="91440" tIns="45720" rIns="91440" bIns="45720" rtlCol="0" anchor="t">
            <a:normAutofit fontScale="92500" lnSpcReduction="20000"/>
          </a:bodyPr>
          <a:lstStyle/>
          <a:p>
            <a:pPr marL="347345" lvl="1">
              <a:lnSpc>
                <a:spcPct val="130000"/>
              </a:lnSpc>
              <a:spcBef>
                <a:spcPts val="600"/>
              </a:spcBef>
              <a:spcAft>
                <a:spcPts val="600"/>
              </a:spcAft>
              <a:buClrTx/>
              <a:buFont typeface="Arial" panose="020B0604020202020204" pitchFamily="34" charset="0"/>
              <a:buChar char="•"/>
            </a:pPr>
            <a:r>
              <a:rPr lang="en-US" sz="2400"/>
              <a:t>Provide more choice with a wider variety of foods that align with the latest </a:t>
            </a:r>
            <a:r>
              <a:rPr lang="en-US" sz="2400" b="1">
                <a:solidFill>
                  <a:schemeClr val="accent2">
                    <a:lumMod val="75000"/>
                  </a:schemeClr>
                </a:solidFill>
              </a:rPr>
              <a:t>nutritional science</a:t>
            </a:r>
            <a:endParaRPr lang="en-US" sz="2400">
              <a:solidFill>
                <a:schemeClr val="accent2">
                  <a:lumMod val="75000"/>
                </a:schemeClr>
              </a:solidFill>
            </a:endParaRPr>
          </a:p>
          <a:p>
            <a:pPr marL="347345" lvl="1">
              <a:lnSpc>
                <a:spcPct val="130000"/>
              </a:lnSpc>
              <a:spcBef>
                <a:spcPts val="600"/>
              </a:spcBef>
              <a:spcAft>
                <a:spcPts val="600"/>
              </a:spcAft>
              <a:buClrTx/>
              <a:buFont typeface="Arial" panose="020B0604020202020204" pitchFamily="34" charset="0"/>
              <a:buChar char="•"/>
            </a:pPr>
            <a:r>
              <a:rPr lang="en-US" sz="2400"/>
              <a:t>Greater </a:t>
            </a:r>
            <a:r>
              <a:rPr lang="en-US" sz="2400" b="1">
                <a:solidFill>
                  <a:schemeClr val="accent2">
                    <a:lumMod val="75000"/>
                  </a:schemeClr>
                </a:solidFill>
              </a:rPr>
              <a:t>flexibility</a:t>
            </a:r>
            <a:r>
              <a:rPr lang="en-US" sz="2400"/>
              <a:t> to accommodate dietary, personal and cultural food preferences</a:t>
            </a:r>
            <a:endParaRPr lang="en-US" sz="2400">
              <a:cs typeface="Calibri Light"/>
            </a:endParaRPr>
          </a:p>
          <a:p>
            <a:pPr marL="347345" lvl="1">
              <a:lnSpc>
                <a:spcPct val="130000"/>
              </a:lnSpc>
              <a:spcBef>
                <a:spcPts val="600"/>
              </a:spcBef>
              <a:spcAft>
                <a:spcPts val="600"/>
              </a:spcAft>
              <a:buClrTx/>
              <a:buFont typeface="Arial" panose="020B0604020202020204" pitchFamily="34" charset="0"/>
              <a:buChar char="•"/>
            </a:pPr>
            <a:r>
              <a:rPr lang="en-US" sz="2400">
                <a:cs typeface="Calibri Light"/>
              </a:rPr>
              <a:t>Provide foods in amounts that are more consistent with the </a:t>
            </a:r>
            <a:r>
              <a:rPr lang="en-US" sz="2400" b="1">
                <a:solidFill>
                  <a:schemeClr val="accent2">
                    <a:lumMod val="75000"/>
                  </a:schemeClr>
                </a:solidFill>
                <a:cs typeface="Calibri Light"/>
              </a:rPr>
              <a:t>supplemental</a:t>
            </a:r>
            <a:r>
              <a:rPr lang="en-US" sz="2400">
                <a:cs typeface="Calibri Light"/>
              </a:rPr>
              <a:t> nature of the Program</a:t>
            </a:r>
          </a:p>
          <a:p>
            <a:pPr marL="347345" lvl="1">
              <a:lnSpc>
                <a:spcPct val="130000"/>
              </a:lnSpc>
              <a:spcBef>
                <a:spcPts val="600"/>
              </a:spcBef>
              <a:spcAft>
                <a:spcPts val="600"/>
              </a:spcAft>
              <a:buClrTx/>
              <a:buFont typeface="Arial" panose="020B0604020202020204" pitchFamily="34" charset="0"/>
              <a:buChar char="•"/>
            </a:pPr>
            <a:r>
              <a:rPr lang="en-US" sz="2400"/>
              <a:t>Better promote and support </a:t>
            </a:r>
            <a:r>
              <a:rPr lang="en-US" sz="2400" b="1">
                <a:solidFill>
                  <a:schemeClr val="accent2">
                    <a:lumMod val="75000"/>
                  </a:schemeClr>
                </a:solidFill>
              </a:rPr>
              <a:t>individual breastfeeding goals </a:t>
            </a:r>
            <a:r>
              <a:rPr lang="en-US" sz="2400"/>
              <a:t>to help establish successful long-term breastfeeding</a:t>
            </a:r>
            <a:endParaRPr lang="en-US" sz="2400">
              <a:cs typeface="Calibri Light"/>
            </a:endParaRPr>
          </a:p>
          <a:p>
            <a:pPr marL="347345" lvl="1">
              <a:lnSpc>
                <a:spcPct val="130000"/>
              </a:lnSpc>
              <a:spcBef>
                <a:spcPts val="600"/>
              </a:spcBef>
              <a:spcAft>
                <a:spcPts val="600"/>
              </a:spcAft>
              <a:buClrTx/>
              <a:buFont typeface="Arial" panose="020B0604020202020204" pitchFamily="34" charset="0"/>
              <a:buChar char="•"/>
            </a:pPr>
            <a:r>
              <a:rPr lang="en-US" sz="2400">
                <a:cs typeface="Calibri Light"/>
              </a:rPr>
              <a:t>More </a:t>
            </a:r>
            <a:r>
              <a:rPr lang="en-US" sz="2400" b="1">
                <a:solidFill>
                  <a:schemeClr val="accent2">
                    <a:lumMod val="75000"/>
                  </a:schemeClr>
                </a:solidFill>
                <a:cs typeface="Calibri Light"/>
              </a:rPr>
              <a:t>equitable access </a:t>
            </a:r>
            <a:r>
              <a:rPr lang="en-US" sz="2400">
                <a:cs typeface="Calibri Light"/>
              </a:rPr>
              <a:t>to supplemental foods</a:t>
            </a:r>
          </a:p>
          <a:p>
            <a:pPr marL="347345" lvl="1">
              <a:lnSpc>
                <a:spcPct val="130000"/>
              </a:lnSpc>
              <a:spcBef>
                <a:spcPts val="600"/>
              </a:spcBef>
              <a:spcAft>
                <a:spcPts val="600"/>
              </a:spcAft>
              <a:buFont typeface="Arial" panose="020B0604020202020204" pitchFamily="34" charset="0"/>
              <a:buChar char="•"/>
            </a:pPr>
            <a:endParaRPr lang="en-US" sz="2200">
              <a:cs typeface="Calibri Light"/>
            </a:endParaRPr>
          </a:p>
        </p:txBody>
      </p:sp>
      <p:pic>
        <p:nvPicPr>
          <p:cNvPr id="5" name="Picture 4" descr="A person and a child shopping at a grocery store&#10;&#10;Description automatically generated with medium confidence">
            <a:extLst>
              <a:ext uri="{FF2B5EF4-FFF2-40B4-BE49-F238E27FC236}">
                <a16:creationId xmlns:a16="http://schemas.microsoft.com/office/drawing/2014/main" id="{7E04B09D-E9A8-46E8-A398-846BFC45779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 y="-6418"/>
            <a:ext cx="4077443" cy="6864418"/>
          </a:xfrm>
          <a:prstGeom prst="rect">
            <a:avLst/>
          </a:prstGeom>
        </p:spPr>
      </p:pic>
    </p:spTree>
    <p:custDataLst>
      <p:tags r:id="rId1"/>
    </p:custDataLst>
    <p:extLst>
      <p:ext uri="{BB962C8B-B14F-4D97-AF65-F5344CB8AC3E}">
        <p14:creationId xmlns:p14="http://schemas.microsoft.com/office/powerpoint/2010/main" val="236161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9B2D2-353E-682C-8B8B-EDFC40125B7A}"/>
              </a:ext>
            </a:extLst>
          </p:cNvPr>
          <p:cNvSpPr>
            <a:spLocks noGrp="1"/>
          </p:cNvSpPr>
          <p:nvPr>
            <p:ph type="title"/>
          </p:nvPr>
        </p:nvSpPr>
        <p:spPr>
          <a:xfrm>
            <a:off x="1097280" y="286604"/>
            <a:ext cx="10058400" cy="635545"/>
          </a:xfrm>
        </p:spPr>
        <p:txBody>
          <a:bodyPr>
            <a:normAutofit fontScale="90000"/>
          </a:bodyPr>
          <a:lstStyle/>
          <a:p>
            <a:r>
              <a:rPr lang="en-US">
                <a:solidFill>
                  <a:schemeClr val="accent2"/>
                </a:solidFill>
              </a:rPr>
              <a:t>Participant category changes</a:t>
            </a:r>
          </a:p>
        </p:txBody>
      </p:sp>
      <p:sp>
        <p:nvSpPr>
          <p:cNvPr id="5" name="Rectangle 4">
            <a:extLst>
              <a:ext uri="{FF2B5EF4-FFF2-40B4-BE49-F238E27FC236}">
                <a16:creationId xmlns:a16="http://schemas.microsoft.com/office/drawing/2014/main" id="{160D78FF-EC0E-D16B-96B1-6D8560722D7E}"/>
              </a:ext>
            </a:extLst>
          </p:cNvPr>
          <p:cNvSpPr/>
          <p:nvPr/>
        </p:nvSpPr>
        <p:spPr>
          <a:xfrm>
            <a:off x="976393" y="1480088"/>
            <a:ext cx="10179287" cy="51919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Diagram 3">
            <a:extLst>
              <a:ext uri="{FF2B5EF4-FFF2-40B4-BE49-F238E27FC236}">
                <a16:creationId xmlns:a16="http://schemas.microsoft.com/office/drawing/2014/main" id="{EA027B6E-94EC-4C53-205F-E4AD37D553E1}"/>
              </a:ext>
            </a:extLst>
          </p:cNvPr>
          <p:cNvGraphicFramePr/>
          <p:nvPr>
            <p:extLst>
              <p:ext uri="{D42A27DB-BD31-4B8C-83A1-F6EECF244321}">
                <p14:modId xmlns:p14="http://schemas.microsoft.com/office/powerpoint/2010/main" val="4142126509"/>
              </p:ext>
            </p:extLst>
          </p:nvPr>
        </p:nvGraphicFramePr>
        <p:xfrm>
          <a:off x="1036320" y="922149"/>
          <a:ext cx="10058400" cy="53866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209619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1D264CA-6D28-439A-A7A0-FDD85E88E82D}"/>
                                            </p:graphicEl>
                                          </p:spTgt>
                                        </p:tgtEl>
                                        <p:attrNameLst>
                                          <p:attrName>style.visibility</p:attrName>
                                        </p:attrNameLst>
                                      </p:cBhvr>
                                      <p:to>
                                        <p:strVal val="visible"/>
                                      </p:to>
                                    </p:set>
                                    <p:animEffect transition="in" filter="fade">
                                      <p:cBhvr>
                                        <p:cTn id="7" dur="500"/>
                                        <p:tgtEl>
                                          <p:spTgt spid="4">
                                            <p:graphicEl>
                                              <a:dgm id="{D1D264CA-6D28-439A-A7A0-FDD85E88E82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AEB55F0-BF49-4C0D-B829-44E56A2666E1}"/>
                                            </p:graphicEl>
                                          </p:spTgt>
                                        </p:tgtEl>
                                        <p:attrNameLst>
                                          <p:attrName>style.visibility</p:attrName>
                                        </p:attrNameLst>
                                      </p:cBhvr>
                                      <p:to>
                                        <p:strVal val="visible"/>
                                      </p:to>
                                    </p:set>
                                    <p:animEffect transition="in" filter="fade">
                                      <p:cBhvr>
                                        <p:cTn id="12" dur="500"/>
                                        <p:tgtEl>
                                          <p:spTgt spid="4">
                                            <p:graphicEl>
                                              <a:dgm id="{4AEB55F0-BF49-4C0D-B829-44E56A2666E1}"/>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3698AAC0-9AB1-4E63-9B76-5569CA410725}"/>
                                            </p:graphicEl>
                                          </p:spTgt>
                                        </p:tgtEl>
                                        <p:attrNameLst>
                                          <p:attrName>style.visibility</p:attrName>
                                        </p:attrNameLst>
                                      </p:cBhvr>
                                      <p:to>
                                        <p:strVal val="visible"/>
                                      </p:to>
                                    </p:set>
                                    <p:animEffect transition="in" filter="fade">
                                      <p:cBhvr>
                                        <p:cTn id="17" dur="500"/>
                                        <p:tgtEl>
                                          <p:spTgt spid="4">
                                            <p:graphicEl>
                                              <a:dgm id="{3698AAC0-9AB1-4E63-9B76-5569CA410725}"/>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09C6F28E-8505-415F-A9D1-6F488169F038}"/>
                                            </p:graphicEl>
                                          </p:spTgt>
                                        </p:tgtEl>
                                        <p:attrNameLst>
                                          <p:attrName>style.visibility</p:attrName>
                                        </p:attrNameLst>
                                      </p:cBhvr>
                                      <p:to>
                                        <p:strVal val="visible"/>
                                      </p:to>
                                    </p:set>
                                    <p:animEffect transition="in" filter="fade">
                                      <p:cBhvr>
                                        <p:cTn id="22" dur="500"/>
                                        <p:tgtEl>
                                          <p:spTgt spid="4">
                                            <p:graphicEl>
                                              <a:dgm id="{09C6F28E-8505-415F-A9D1-6F488169F03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99CF5064-7903-4892-B62F-B00393F0860F}"/>
                                            </p:graphicEl>
                                          </p:spTgt>
                                        </p:tgtEl>
                                        <p:attrNameLst>
                                          <p:attrName>style.visibility</p:attrName>
                                        </p:attrNameLst>
                                      </p:cBhvr>
                                      <p:to>
                                        <p:strVal val="visible"/>
                                      </p:to>
                                    </p:set>
                                    <p:animEffect transition="in" filter="fade">
                                      <p:cBhvr>
                                        <p:cTn id="27" dur="500"/>
                                        <p:tgtEl>
                                          <p:spTgt spid="4">
                                            <p:graphicEl>
                                              <a:dgm id="{99CF5064-7903-4892-B62F-B00393F0860F}"/>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D9DF0FBC-44DE-41DA-ABAA-1000FC245FBD}"/>
                                            </p:graphicEl>
                                          </p:spTgt>
                                        </p:tgtEl>
                                        <p:attrNameLst>
                                          <p:attrName>style.visibility</p:attrName>
                                        </p:attrNameLst>
                                      </p:cBhvr>
                                      <p:to>
                                        <p:strVal val="visible"/>
                                      </p:to>
                                    </p:set>
                                    <p:animEffect transition="in" filter="fade">
                                      <p:cBhvr>
                                        <p:cTn id="32" dur="500"/>
                                        <p:tgtEl>
                                          <p:spTgt spid="4">
                                            <p:graphicEl>
                                              <a:dgm id="{D9DF0FBC-44DE-41DA-ABAA-1000FC245F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1A2F5-DED4-D70B-F554-AA3E9711A344}"/>
              </a:ext>
            </a:extLst>
          </p:cNvPr>
          <p:cNvSpPr>
            <a:spLocks noGrp="1"/>
          </p:cNvSpPr>
          <p:nvPr>
            <p:ph type="title" idx="4294967295"/>
          </p:nvPr>
        </p:nvSpPr>
        <p:spPr>
          <a:xfrm>
            <a:off x="0" y="39688"/>
            <a:ext cx="12192000" cy="1084685"/>
          </a:xfrm>
        </p:spPr>
        <p:txBody>
          <a:bodyPr/>
          <a:lstStyle/>
          <a:p>
            <a:pPr algn="ctr"/>
            <a:r>
              <a:rPr lang="en-US">
                <a:solidFill>
                  <a:srgbClr val="63A537"/>
                </a:solidFill>
              </a:rPr>
              <a:t>Overall Food Package Changes</a:t>
            </a:r>
          </a:p>
        </p:txBody>
      </p:sp>
      <p:pic>
        <p:nvPicPr>
          <p:cNvPr id="6" name="Content Placeholder 5">
            <a:extLst>
              <a:ext uri="{FF2B5EF4-FFF2-40B4-BE49-F238E27FC236}">
                <a16:creationId xmlns:a16="http://schemas.microsoft.com/office/drawing/2014/main" id="{5D8D75B0-7A3E-8DC3-27F4-21645D756663}"/>
              </a:ext>
            </a:extLst>
          </p:cNvPr>
          <p:cNvPicPr>
            <a:picLocks noGrp="1"/>
          </p:cNvPicPr>
          <p:nvPr>
            <p:ph sz="half" idx="4294967295"/>
          </p:nvPr>
        </p:nvPicPr>
        <p:blipFill>
          <a:blip r:embed="rId4" cstate="screen">
            <a:extLst>
              <a:ext uri="{28A0092B-C50C-407E-A947-70E740481C1C}">
                <a14:useLocalDpi xmlns:a14="http://schemas.microsoft.com/office/drawing/2010/main"/>
              </a:ext>
            </a:extLst>
          </a:blip>
          <a:srcRect/>
          <a:stretch/>
        </p:blipFill>
        <p:spPr>
          <a:xfrm>
            <a:off x="312206" y="1364647"/>
            <a:ext cx="1828800" cy="1828800"/>
          </a:xfrm>
          <a:prstGeom prst="ellipse">
            <a:avLst/>
          </a:prstGeom>
          <a:ln w="317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1" name="Picture 10" descr="Piles of various wholegrain foods">
            <a:extLst>
              <a:ext uri="{FF2B5EF4-FFF2-40B4-BE49-F238E27FC236}">
                <a16:creationId xmlns:a16="http://schemas.microsoft.com/office/drawing/2014/main" id="{46D40C7E-F02E-5EDC-52C8-10FF3CE532E2}"/>
              </a:ext>
            </a:extLst>
          </p:cNvPr>
          <p:cNvPicPr>
            <a:picLocks/>
          </p:cNvPicPr>
          <p:nvPr/>
        </p:nvPicPr>
        <p:blipFill>
          <a:blip r:embed="rId5" cstate="screen">
            <a:extLst>
              <a:ext uri="{28A0092B-C50C-407E-A947-70E740481C1C}">
                <a14:useLocalDpi xmlns:a14="http://schemas.microsoft.com/office/drawing/2010/main"/>
              </a:ext>
            </a:extLst>
          </a:blip>
          <a:srcRect/>
          <a:stretch/>
        </p:blipFill>
        <p:spPr>
          <a:xfrm>
            <a:off x="2689899" y="1331037"/>
            <a:ext cx="1902117" cy="1896020"/>
          </a:xfrm>
          <a:prstGeom prst="ellipse">
            <a:avLst/>
          </a:prstGeom>
          <a:ln w="317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2" name="Picture 11">
            <a:extLst>
              <a:ext uri="{FF2B5EF4-FFF2-40B4-BE49-F238E27FC236}">
                <a16:creationId xmlns:a16="http://schemas.microsoft.com/office/drawing/2014/main" id="{DF34692B-8F20-8F29-A420-2600F70E3987}"/>
              </a:ext>
            </a:extLst>
          </p:cNvPr>
          <p:cNvPicPr>
            <a:picLocks/>
          </p:cNvPicPr>
          <p:nvPr/>
        </p:nvPicPr>
        <p:blipFill>
          <a:blip r:embed="rId6" cstate="screen">
            <a:extLst>
              <a:ext uri="{28A0092B-C50C-407E-A947-70E740481C1C}">
                <a14:useLocalDpi xmlns:a14="http://schemas.microsoft.com/office/drawing/2010/main"/>
              </a:ext>
            </a:extLst>
          </a:blip>
          <a:srcRect/>
          <a:stretch/>
        </p:blipFill>
        <p:spPr>
          <a:xfrm>
            <a:off x="5075798" y="1331037"/>
            <a:ext cx="1902117" cy="1896020"/>
          </a:xfrm>
          <a:prstGeom prst="ellipse">
            <a:avLst/>
          </a:prstGeom>
          <a:ln w="317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pic>
        <p:nvPicPr>
          <p:cNvPr id="16" name="Picture 15">
            <a:extLst>
              <a:ext uri="{FF2B5EF4-FFF2-40B4-BE49-F238E27FC236}">
                <a16:creationId xmlns:a16="http://schemas.microsoft.com/office/drawing/2014/main" id="{93071314-B447-9561-725E-3257D57268C7}"/>
              </a:ext>
            </a:extLst>
          </p:cNvPr>
          <p:cNvPicPr>
            <a:picLocks/>
          </p:cNvPicPr>
          <p:nvPr/>
        </p:nvPicPr>
        <p:blipFill>
          <a:blip r:embed="rId7" cstate="screen">
            <a:extLst>
              <a:ext uri="{28A0092B-C50C-407E-A947-70E740481C1C}">
                <a14:useLocalDpi xmlns:a14="http://schemas.microsoft.com/office/drawing/2010/main"/>
              </a:ext>
            </a:extLst>
          </a:blip>
          <a:srcRect/>
          <a:stretch/>
        </p:blipFill>
        <p:spPr>
          <a:xfrm>
            <a:off x="7563082" y="1294458"/>
            <a:ext cx="1975275" cy="1969179"/>
          </a:xfrm>
          <a:prstGeom prst="ellipse">
            <a:avLst/>
          </a:prstGeom>
          <a:ln w="31750">
            <a:solidFill>
              <a:srgbClr val="333333"/>
            </a:solidFill>
          </a:ln>
        </p:spPr>
      </p:pic>
      <p:pic>
        <p:nvPicPr>
          <p:cNvPr id="19" name="Picture 18">
            <a:extLst>
              <a:ext uri="{FF2B5EF4-FFF2-40B4-BE49-F238E27FC236}">
                <a16:creationId xmlns:a16="http://schemas.microsoft.com/office/drawing/2014/main" id="{D9C71720-8AD8-A943-A20C-CDFEE8A21143}"/>
              </a:ext>
            </a:extLst>
          </p:cNvPr>
          <p:cNvPicPr>
            <a:picLocks/>
          </p:cNvPicPr>
          <p:nvPr/>
        </p:nvPicPr>
        <p:blipFill>
          <a:blip r:embed="rId8" cstate="screen">
            <a:extLst>
              <a:ext uri="{28A0092B-C50C-407E-A947-70E740481C1C}">
                <a14:useLocalDpi xmlns:a14="http://schemas.microsoft.com/office/drawing/2010/main"/>
              </a:ext>
            </a:extLst>
          </a:blip>
          <a:srcRect/>
          <a:stretch/>
        </p:blipFill>
        <p:spPr>
          <a:xfrm>
            <a:off x="9970954" y="1294458"/>
            <a:ext cx="1975275" cy="1969179"/>
          </a:xfrm>
          <a:prstGeom prst="ellipse">
            <a:avLst/>
          </a:prstGeom>
          <a:ln w="31750">
            <a:solidFill>
              <a:srgbClr val="333333"/>
            </a:solidFill>
          </a:ln>
        </p:spPr>
      </p:pic>
      <p:pic>
        <p:nvPicPr>
          <p:cNvPr id="20" name="Picture 19">
            <a:extLst>
              <a:ext uri="{FF2B5EF4-FFF2-40B4-BE49-F238E27FC236}">
                <a16:creationId xmlns:a16="http://schemas.microsoft.com/office/drawing/2014/main" id="{2B5A5C1B-5D74-CE55-5170-40B515140ADF}"/>
              </a:ext>
            </a:extLst>
          </p:cNvPr>
          <p:cNvPicPr>
            <a:picLocks/>
          </p:cNvPicPr>
          <p:nvPr/>
        </p:nvPicPr>
        <p:blipFill>
          <a:blip r:embed="rId9" cstate="screen">
            <a:extLst>
              <a:ext uri="{28A0092B-C50C-407E-A947-70E740481C1C}">
                <a14:useLocalDpi xmlns:a14="http://schemas.microsoft.com/office/drawing/2010/main"/>
              </a:ext>
            </a:extLst>
          </a:blip>
          <a:srcRect/>
          <a:stretch/>
        </p:blipFill>
        <p:spPr>
          <a:xfrm>
            <a:off x="2653320" y="3856164"/>
            <a:ext cx="1975275" cy="1969179"/>
          </a:xfrm>
          <a:prstGeom prst="ellipse">
            <a:avLst/>
          </a:prstGeom>
          <a:ln w="31750">
            <a:solidFill>
              <a:srgbClr val="333333"/>
            </a:solidFill>
          </a:ln>
        </p:spPr>
      </p:pic>
      <p:pic>
        <p:nvPicPr>
          <p:cNvPr id="21" name="Picture 20">
            <a:extLst>
              <a:ext uri="{FF2B5EF4-FFF2-40B4-BE49-F238E27FC236}">
                <a16:creationId xmlns:a16="http://schemas.microsoft.com/office/drawing/2014/main" id="{B9A8F1AD-39EA-104E-EFAA-2AC6B9A805B5}"/>
              </a:ext>
            </a:extLst>
          </p:cNvPr>
          <p:cNvPicPr>
            <a:picLocks/>
          </p:cNvPicPr>
          <p:nvPr/>
        </p:nvPicPr>
        <p:blipFill>
          <a:blip r:embed="rId10" cstate="screen">
            <a:extLst>
              <a:ext uri="{28A0092B-C50C-407E-A947-70E740481C1C}">
                <a14:useLocalDpi xmlns:a14="http://schemas.microsoft.com/office/drawing/2010/main"/>
              </a:ext>
            </a:extLst>
          </a:blip>
          <a:srcRect/>
          <a:stretch/>
        </p:blipFill>
        <p:spPr>
          <a:xfrm>
            <a:off x="5039219" y="3856164"/>
            <a:ext cx="1975275" cy="1969179"/>
          </a:xfrm>
          <a:prstGeom prst="ellipse">
            <a:avLst/>
          </a:prstGeom>
          <a:ln w="31750">
            <a:solidFill>
              <a:srgbClr val="333333"/>
            </a:solidFill>
          </a:ln>
        </p:spPr>
      </p:pic>
      <p:pic>
        <p:nvPicPr>
          <p:cNvPr id="22" name="Picture 21">
            <a:extLst>
              <a:ext uri="{FF2B5EF4-FFF2-40B4-BE49-F238E27FC236}">
                <a16:creationId xmlns:a16="http://schemas.microsoft.com/office/drawing/2014/main" id="{18666B60-5387-F4A4-171C-097C5DEAA29F}"/>
              </a:ext>
            </a:extLst>
          </p:cNvPr>
          <p:cNvPicPr>
            <a:picLocks/>
          </p:cNvPicPr>
          <p:nvPr/>
        </p:nvPicPr>
        <p:blipFill>
          <a:blip r:embed="rId11" cstate="screen">
            <a:extLst>
              <a:ext uri="{28A0092B-C50C-407E-A947-70E740481C1C}">
                <a14:useLocalDpi xmlns:a14="http://schemas.microsoft.com/office/drawing/2010/main"/>
              </a:ext>
            </a:extLst>
          </a:blip>
          <a:srcRect/>
          <a:stretch/>
        </p:blipFill>
        <p:spPr>
          <a:xfrm>
            <a:off x="7563082" y="3856164"/>
            <a:ext cx="1975275" cy="1969179"/>
          </a:xfrm>
          <a:prstGeom prst="ellipse">
            <a:avLst/>
          </a:prstGeom>
          <a:ln w="31750">
            <a:solidFill>
              <a:srgbClr val="333333"/>
            </a:solidFill>
          </a:ln>
        </p:spPr>
      </p:pic>
      <p:pic>
        <p:nvPicPr>
          <p:cNvPr id="25" name="Picture 24">
            <a:extLst>
              <a:ext uri="{FF2B5EF4-FFF2-40B4-BE49-F238E27FC236}">
                <a16:creationId xmlns:a16="http://schemas.microsoft.com/office/drawing/2014/main" id="{AE188B66-BBE0-6683-1BD2-AC7BFAD7296A}"/>
              </a:ext>
            </a:extLst>
          </p:cNvPr>
          <p:cNvPicPr>
            <a:picLocks/>
          </p:cNvPicPr>
          <p:nvPr/>
        </p:nvPicPr>
        <p:blipFill>
          <a:blip r:embed="rId12" cstate="screen">
            <a:extLst>
              <a:ext uri="{28A0092B-C50C-407E-A947-70E740481C1C}">
                <a14:useLocalDpi xmlns:a14="http://schemas.microsoft.com/office/drawing/2010/main"/>
              </a:ext>
            </a:extLst>
          </a:blip>
          <a:srcRect/>
          <a:stretch/>
        </p:blipFill>
        <p:spPr>
          <a:xfrm>
            <a:off x="238969" y="3856164"/>
            <a:ext cx="1975275" cy="1969179"/>
          </a:xfrm>
          <a:prstGeom prst="ellipse">
            <a:avLst/>
          </a:prstGeom>
          <a:ln w="31750">
            <a:solidFill>
              <a:srgbClr val="333333"/>
            </a:solidFill>
          </a:ln>
        </p:spPr>
      </p:pic>
      <p:pic>
        <p:nvPicPr>
          <p:cNvPr id="27" name="Picture 26">
            <a:extLst>
              <a:ext uri="{FF2B5EF4-FFF2-40B4-BE49-F238E27FC236}">
                <a16:creationId xmlns:a16="http://schemas.microsoft.com/office/drawing/2014/main" id="{D1A6731A-70E6-E3C8-256B-456DE33AC52D}"/>
              </a:ext>
            </a:extLst>
          </p:cNvPr>
          <p:cNvPicPr>
            <a:picLocks/>
          </p:cNvPicPr>
          <p:nvPr/>
        </p:nvPicPr>
        <p:blipFill>
          <a:blip r:embed="rId13" cstate="screen">
            <a:extLst>
              <a:ext uri="{28A0092B-C50C-407E-A947-70E740481C1C}">
                <a14:useLocalDpi xmlns:a14="http://schemas.microsoft.com/office/drawing/2010/main"/>
              </a:ext>
            </a:extLst>
          </a:blip>
          <a:srcRect/>
          <a:stretch/>
        </p:blipFill>
        <p:spPr>
          <a:xfrm>
            <a:off x="9970954" y="3856164"/>
            <a:ext cx="1975275" cy="1969179"/>
          </a:xfrm>
          <a:prstGeom prst="ellipse">
            <a:avLst/>
          </a:prstGeom>
          <a:ln w="31750">
            <a:solidFill>
              <a:srgbClr val="333333"/>
            </a:solidFill>
          </a:ln>
        </p:spPr>
      </p:pic>
    </p:spTree>
    <p:custDataLst>
      <p:tags r:id="rId1"/>
    </p:custDataLst>
    <p:extLst>
      <p:ext uri="{BB962C8B-B14F-4D97-AF65-F5344CB8AC3E}">
        <p14:creationId xmlns:p14="http://schemas.microsoft.com/office/powerpoint/2010/main" val="3952532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C3EC-2400-9260-9F1F-F1EA5B5AADD7}"/>
              </a:ext>
            </a:extLst>
          </p:cNvPr>
          <p:cNvSpPr>
            <a:spLocks noGrp="1"/>
          </p:cNvSpPr>
          <p:nvPr>
            <p:ph type="title"/>
          </p:nvPr>
        </p:nvSpPr>
        <p:spPr/>
        <p:txBody>
          <a:bodyPr/>
          <a:lstStyle/>
          <a:p>
            <a:r>
              <a:rPr lang="en-US"/>
              <a:t>What’s in a name?</a:t>
            </a:r>
          </a:p>
        </p:txBody>
      </p:sp>
      <p:sp>
        <p:nvSpPr>
          <p:cNvPr id="3" name="Content Placeholder 2">
            <a:extLst>
              <a:ext uri="{FF2B5EF4-FFF2-40B4-BE49-F238E27FC236}">
                <a16:creationId xmlns:a16="http://schemas.microsoft.com/office/drawing/2014/main" id="{DAB39B89-4E71-7A77-A20E-0A93BC288C34}"/>
              </a:ext>
            </a:extLst>
          </p:cNvPr>
          <p:cNvSpPr>
            <a:spLocks noGrp="1"/>
          </p:cNvSpPr>
          <p:nvPr>
            <p:ph sz="half" idx="1"/>
          </p:nvPr>
        </p:nvSpPr>
        <p:spPr>
          <a:xfrm>
            <a:off x="918124" y="1868679"/>
            <a:ext cx="4937760" cy="1994746"/>
          </a:xfrm>
        </p:spPr>
        <p:txBody>
          <a:bodyPr/>
          <a:lstStyle/>
          <a:p>
            <a:pPr marL="0" indent="0">
              <a:buNone/>
            </a:pPr>
            <a:r>
              <a:rPr lang="en-US"/>
              <a:t>Two food categories have new names:</a:t>
            </a:r>
          </a:p>
          <a:p>
            <a:endParaRPr lang="en-US"/>
          </a:p>
          <a:p>
            <a:r>
              <a:rPr lang="en-US" sz="2400">
                <a:solidFill>
                  <a:srgbClr val="996633"/>
                </a:solidFill>
              </a:rPr>
              <a:t>Peanut Butter/dry or canned beans</a:t>
            </a:r>
          </a:p>
          <a:p>
            <a:endParaRPr lang="en-US"/>
          </a:p>
          <a:p>
            <a:endParaRPr lang="en-US"/>
          </a:p>
        </p:txBody>
      </p:sp>
      <p:sp>
        <p:nvSpPr>
          <p:cNvPr id="4" name="Content Placeholder 3">
            <a:extLst>
              <a:ext uri="{FF2B5EF4-FFF2-40B4-BE49-F238E27FC236}">
                <a16:creationId xmlns:a16="http://schemas.microsoft.com/office/drawing/2014/main" id="{17BA14B1-1457-A706-1160-A62F0B38D299}"/>
              </a:ext>
            </a:extLst>
          </p:cNvPr>
          <p:cNvSpPr>
            <a:spLocks noGrp="1"/>
          </p:cNvSpPr>
          <p:nvPr>
            <p:ph sz="half" idx="2"/>
          </p:nvPr>
        </p:nvSpPr>
        <p:spPr>
          <a:xfrm>
            <a:off x="6671732" y="1845735"/>
            <a:ext cx="4937760" cy="1798318"/>
          </a:xfrm>
        </p:spPr>
        <p:txBody>
          <a:bodyPr/>
          <a:lstStyle/>
          <a:p>
            <a:endParaRPr lang="en-US"/>
          </a:p>
          <a:p>
            <a:endParaRPr lang="en-US"/>
          </a:p>
          <a:p>
            <a:r>
              <a:rPr lang="en-US" sz="2400">
                <a:solidFill>
                  <a:srgbClr val="996633"/>
                </a:solidFill>
              </a:rPr>
              <a:t>Peanut, Nut, and Seed Butters </a:t>
            </a:r>
            <a:br>
              <a:rPr lang="en-US" sz="2400">
                <a:solidFill>
                  <a:srgbClr val="996633"/>
                </a:solidFill>
              </a:rPr>
            </a:br>
            <a:r>
              <a:rPr lang="en-US" sz="2400">
                <a:solidFill>
                  <a:srgbClr val="996633"/>
                </a:solidFill>
              </a:rPr>
              <a:t>or dry and canned beans</a:t>
            </a:r>
          </a:p>
          <a:p>
            <a:endParaRPr lang="en-US"/>
          </a:p>
        </p:txBody>
      </p:sp>
      <p:sp>
        <p:nvSpPr>
          <p:cNvPr id="7" name="TextBox 6">
            <a:extLst>
              <a:ext uri="{FF2B5EF4-FFF2-40B4-BE49-F238E27FC236}">
                <a16:creationId xmlns:a16="http://schemas.microsoft.com/office/drawing/2014/main" id="{87C676B3-ADEC-F842-4A45-160312E21272}"/>
              </a:ext>
            </a:extLst>
          </p:cNvPr>
          <p:cNvSpPr txBox="1"/>
          <p:nvPr/>
        </p:nvSpPr>
        <p:spPr>
          <a:xfrm>
            <a:off x="3278289" y="4118018"/>
            <a:ext cx="2503085" cy="461665"/>
          </a:xfrm>
          <a:prstGeom prst="rect">
            <a:avLst/>
          </a:prstGeom>
          <a:noFill/>
        </p:spPr>
        <p:txBody>
          <a:bodyPr wrap="square" rtlCol="0">
            <a:spAutoFit/>
          </a:bodyPr>
          <a:lstStyle/>
          <a:p>
            <a:r>
              <a:rPr lang="en-US" sz="2400">
                <a:solidFill>
                  <a:schemeClr val="accent6">
                    <a:lumMod val="75000"/>
                  </a:schemeClr>
                </a:solidFill>
              </a:rPr>
              <a:t>Soy Beverage</a:t>
            </a:r>
          </a:p>
        </p:txBody>
      </p:sp>
      <p:sp>
        <p:nvSpPr>
          <p:cNvPr id="8" name="TextBox 7">
            <a:extLst>
              <a:ext uri="{FF2B5EF4-FFF2-40B4-BE49-F238E27FC236}">
                <a16:creationId xmlns:a16="http://schemas.microsoft.com/office/drawing/2014/main" id="{088CFE91-A55F-46F0-9294-C28E02D83B15}"/>
              </a:ext>
            </a:extLst>
          </p:cNvPr>
          <p:cNvSpPr txBox="1"/>
          <p:nvPr/>
        </p:nvSpPr>
        <p:spPr>
          <a:xfrm>
            <a:off x="6753010" y="4118018"/>
            <a:ext cx="4389120" cy="461665"/>
          </a:xfrm>
          <a:prstGeom prst="rect">
            <a:avLst/>
          </a:prstGeom>
          <a:noFill/>
        </p:spPr>
        <p:txBody>
          <a:bodyPr wrap="square" rtlCol="0">
            <a:spAutoFit/>
          </a:bodyPr>
          <a:lstStyle/>
          <a:p>
            <a:r>
              <a:rPr lang="en-US" sz="2400">
                <a:solidFill>
                  <a:schemeClr val="accent6">
                    <a:lumMod val="75000"/>
                  </a:schemeClr>
                </a:solidFill>
              </a:rPr>
              <a:t>Soy and Plant Beverages</a:t>
            </a:r>
          </a:p>
        </p:txBody>
      </p:sp>
      <p:sp>
        <p:nvSpPr>
          <p:cNvPr id="9" name="Arrow: Right 8">
            <a:extLst>
              <a:ext uri="{FF2B5EF4-FFF2-40B4-BE49-F238E27FC236}">
                <a16:creationId xmlns:a16="http://schemas.microsoft.com/office/drawing/2014/main" id="{1ED54627-5634-8592-9B23-8FBD442D77EE}"/>
              </a:ext>
            </a:extLst>
          </p:cNvPr>
          <p:cNvSpPr/>
          <p:nvPr/>
        </p:nvSpPr>
        <p:spPr>
          <a:xfrm>
            <a:off x="5571404" y="274489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708D7322-6E60-D618-60BB-FA983AC0843E}"/>
              </a:ext>
            </a:extLst>
          </p:cNvPr>
          <p:cNvSpPr/>
          <p:nvPr/>
        </p:nvSpPr>
        <p:spPr>
          <a:xfrm>
            <a:off x="5490121" y="411124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04B10A4-15F1-162E-9351-928B6EF2AD1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765504" y="4834276"/>
            <a:ext cx="6989076" cy="2273223"/>
          </a:xfrm>
          <a:prstGeom prst="rect">
            <a:avLst/>
          </a:prstGeom>
        </p:spPr>
      </p:pic>
    </p:spTree>
    <p:custDataLst>
      <p:tags r:id="rId1"/>
    </p:custDataLst>
    <p:extLst>
      <p:ext uri="{BB962C8B-B14F-4D97-AF65-F5344CB8AC3E}">
        <p14:creationId xmlns:p14="http://schemas.microsoft.com/office/powerpoint/2010/main" val="10697885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DESIGN_ID_RETROSPECT" val="DPJdDhp4"/>
  <p:tag name="ARTICULATE_SLIDE_COUNT" val="22"/>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9da1016-2a1b-4f8a-9768-d7a4932f6f16">
      <UserInfo>
        <DisplayName>Lynch Erin K</DisplayName>
        <AccountId>24</AccountId>
        <AccountType/>
      </UserInfo>
    </SharedWithUsers>
    <IACategory xmlns="59da1016-2a1b-4f8a-9768-d7a4932f6f16" xsi:nil="true"/>
    <DocumentExpirationDate xmlns="59da1016-2a1b-4f8a-9768-d7a4932f6f16" xsi:nil="true"/>
    <IATopic xmlns="59da1016-2a1b-4f8a-9768-d7a4932f6f16" xsi:nil="true"/>
    <IASubtopic xmlns="59da1016-2a1b-4f8a-9768-d7a4932f6f16" xsi:nil="true"/>
    <Meta_x0020_Description xmlns="f144fd3f-61b7-45a4-a8a5-a00a4ffd3675" xsi:nil="true"/>
    <URL xmlns="http://schemas.microsoft.com/sharepoint/v3">
      <Url>https://www-auth.oregon.gov/oha/PH/HEALTHYPEOPLEFAMILIES/WIC/Documents/training/2025_Food_Package_Training_1.pptx</Url>
      <Description>https://www-auth.oregon.gov/oha/PH/HEALTHYPEOPLEFAMILIES/WIC/Documents/training/2025_Food_Package_Training_1.pptx</Description>
    </URL>
    <Meta_x0020_Keywords xmlns="f144fd3f-61b7-45a4-a8a5-a00a4ffd3675" xsi:nil="true"/>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012CDB5CCD2847B46468FD3DF1DE6F" ma:contentTypeVersion="18" ma:contentTypeDescription="Create a new document." ma:contentTypeScope="" ma:versionID="83cd168dfd4f560a5ae9f127886bf666">
  <xsd:schema xmlns:xsd="http://www.w3.org/2001/XMLSchema" xmlns:xs="http://www.w3.org/2001/XMLSchema" xmlns:p="http://schemas.microsoft.com/office/2006/metadata/properties" xmlns:ns1="http://schemas.microsoft.com/sharepoint/v3" xmlns:ns2="59da1016-2a1b-4f8a-9768-d7a4932f6f16" xmlns:ns3="f144fd3f-61b7-45a4-a8a5-a00a4ffd3675" targetNamespace="http://schemas.microsoft.com/office/2006/metadata/properties" ma:root="true" ma:fieldsID="d12f2be80cb9e9a210af77d7981c0c3e" ns1:_="" ns2:_="" ns3:_="">
    <xsd:import namespace="http://schemas.microsoft.com/sharepoint/v3"/>
    <xsd:import namespace="59da1016-2a1b-4f8a-9768-d7a4932f6f16"/>
    <xsd:import namespace="f144fd3f-61b7-45a4-a8a5-a00a4ffd3675"/>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44fd3f-61b7-45a4-a8a5-a00a4ffd3675"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8FA942-2210-4222-8215-55FEEE8AA9E1}">
  <ds:schemaRefs>
    <ds:schemaRef ds:uri="6486b52e-4bc1-4f27-a5d2-51c385101c9c"/>
    <ds:schemaRef ds:uri="e6e8db04-53e0-47d7-bd96-70fb2a57fde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1F4CC91-0EC7-403F-B7B0-522D26E8C102}">
  <ds:schemaRefs>
    <ds:schemaRef ds:uri="http://schemas.microsoft.com/sharepoint/v3/contenttype/forms"/>
  </ds:schemaRefs>
</ds:datastoreItem>
</file>

<file path=customXml/itemProps3.xml><?xml version="1.0" encoding="utf-8"?>
<ds:datastoreItem xmlns:ds="http://schemas.openxmlformats.org/officeDocument/2006/customXml" ds:itemID="{B58A34F9-6393-4BAF-8321-DC6DC2AE98CC}"/>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22</Slides>
  <Notes>22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Food Package Training #1</vt:lpstr>
      <vt:lpstr>Objectives:</vt:lpstr>
      <vt:lpstr>Food Package timeline</vt:lpstr>
      <vt:lpstr>Food Package and Food List Training Plan</vt:lpstr>
      <vt:lpstr>Revisions in the WIC Food Packages   released April 18, 2024</vt:lpstr>
      <vt:lpstr>USDA goals</vt:lpstr>
      <vt:lpstr>Participant category changes</vt:lpstr>
      <vt:lpstr>Overall Food Package Changes</vt:lpstr>
      <vt:lpstr>What’s in a name?</vt:lpstr>
      <vt:lpstr>Fruit and Vegetable Benefit (FVB)</vt:lpstr>
      <vt:lpstr>Infant Foods 7-12 months</vt:lpstr>
      <vt:lpstr>Infant formula</vt:lpstr>
      <vt:lpstr>Whole Grains</vt:lpstr>
      <vt:lpstr>Milk</vt:lpstr>
      <vt:lpstr>Fish</vt:lpstr>
      <vt:lpstr>Eggs</vt:lpstr>
      <vt:lpstr>Cereal</vt:lpstr>
      <vt:lpstr>Job aids</vt:lpstr>
      <vt:lpstr>Talk it Over</vt:lpstr>
      <vt:lpstr>What is Food Package Nutrition Education?</vt:lpstr>
      <vt:lpstr>Documenting Food Package Nutrition Education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dc:title>
  <dc:creator>Merchant Kathleen  Marie</dc:creator>
  <cp:revision>1</cp:revision>
  <cp:lastPrinted>2025-01-28T16:57:53Z</cp:lastPrinted>
  <dcterms:created xsi:type="dcterms:W3CDTF">2023-10-16T22:54:00Z</dcterms:created>
  <dcterms:modified xsi:type="dcterms:W3CDTF">2025-02-13T18:57:03Z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0x01010079012CDB5CCD2847B46468FD3DF1DE6F</vt:lpwstr>
  </property>
  <property fmtid="{D5CDD505-2E9C-101B-9397-08002B2CF9AE}" pid="3" name="MediaServiceImageTags">
    <vt:lpwstr/>
  </property>
  <property fmtid="{D5CDD505-2E9C-101B-9397-08002B2CF9AE}" pid="4" name="Order">
    <vt:r8>1104700</vt:r8>
  </property>
  <property fmtid="{D5CDD505-2E9C-101B-9397-08002B2CF9AE}" pid="5" name="xd_Signature">
    <vt:bool>false</vt:bool>
  </property>
  <property fmtid="{D5CDD505-2E9C-101B-9397-08002B2CF9AE}" pid="6" name="xd_ProgID">
    <vt:lpwstr/>
  </property>
  <property fmtid="{D5CDD505-2E9C-101B-9397-08002B2CF9AE}" pid="7" name="Status">
    <vt:lpwstr>Not started</vt:lpwstr>
  </property>
  <property fmtid="{D5CDD505-2E9C-101B-9397-08002B2CF9AE}" pid="8" name="ComplianceAssetId">
    <vt:lpwstr/>
  </property>
  <property fmtid="{D5CDD505-2E9C-101B-9397-08002B2CF9AE}" pid="9" name="TemplateUrl">
    <vt:lpwstr/>
  </property>
  <property fmtid="{D5CDD505-2E9C-101B-9397-08002B2CF9AE}" pid="10" name="NeededforOTIS?">
    <vt:bool>true</vt:bool>
  </property>
  <property fmtid="{D5CDD505-2E9C-101B-9397-08002B2CF9AE}" pid="11" name="UpdatedforOTIS?">
    <vt:bool>false</vt:bool>
  </property>
  <property fmtid="{D5CDD505-2E9C-101B-9397-08002B2CF9AE}" pid="12" name="_ExtendedDescription">
    <vt:lpwstr/>
  </property>
  <property fmtid="{D5CDD505-2E9C-101B-9397-08002B2CF9AE}" pid="13" name="TriggerFlowInfo">
    <vt:lpwstr/>
  </property>
  <property fmtid="{D5CDD505-2E9C-101B-9397-08002B2CF9AE}" pid="14" name="ArticulateGUID">
    <vt:lpwstr>052FC10E-5C1E-403C-B734-86F74D103A85</vt:lpwstr>
  </property>
  <property fmtid="{D5CDD505-2E9C-101B-9397-08002B2CF9AE}" pid="15" name="ArticulatePath">
    <vt:lpwstr>https://dhsoha.sharepoint.com/teams/OHA-PH-WIC/Shared Documents/50th Anniversary/PowerPoint Template/WIC 50 Years PowerPoint Template Slides</vt:lpwstr>
  </property>
  <property fmtid="{D5CDD505-2E9C-101B-9397-08002B2CF9AE}" pid="16" name="MSIP_Label_11a67c04-f371-4d71-a575-202b566caae1_Enabled">
    <vt:lpwstr>true</vt:lpwstr>
  </property>
  <property fmtid="{D5CDD505-2E9C-101B-9397-08002B2CF9AE}" pid="17" name="MSIP_Label_11a67c04-f371-4d71-a575-202b566caae1_SetDate">
    <vt:lpwstr>2024-08-19T16:52:40Z</vt:lpwstr>
  </property>
  <property fmtid="{D5CDD505-2E9C-101B-9397-08002B2CF9AE}" pid="18" name="MSIP_Label_11a67c04-f371-4d71-a575-202b566caae1_Method">
    <vt:lpwstr>Privileged</vt:lpwstr>
  </property>
  <property fmtid="{D5CDD505-2E9C-101B-9397-08002B2CF9AE}" pid="19" name="MSIP_Label_11a67c04-f371-4d71-a575-202b566caae1_Name">
    <vt:lpwstr>Level 2 - Limited (Items)</vt:lpwstr>
  </property>
  <property fmtid="{D5CDD505-2E9C-101B-9397-08002B2CF9AE}" pid="20" name="MSIP_Label_11a67c04-f371-4d71-a575-202b566caae1_SiteId">
    <vt:lpwstr>658e63e8-8d39-499c-8f48-13adc9452f4c</vt:lpwstr>
  </property>
  <property fmtid="{D5CDD505-2E9C-101B-9397-08002B2CF9AE}" pid="21" name="MSIP_Label_11a67c04-f371-4d71-a575-202b566caae1_ActionId">
    <vt:lpwstr>bbcb51e5-3b83-432d-a47c-41de52c3b3fc</vt:lpwstr>
  </property>
  <property fmtid="{D5CDD505-2E9C-101B-9397-08002B2CF9AE}" pid="22" name="MSIP_Label_11a67c04-f371-4d71-a575-202b566caae1_ContentBits">
    <vt:lpwstr>0</vt:lpwstr>
  </property>
</Properties>
</file>