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25"/>
  </p:notesMasterIdLst>
  <p:sldIdLst>
    <p:sldId id="256" r:id="rId5"/>
    <p:sldId id="257" r:id="rId6"/>
    <p:sldId id="258" r:id="rId7"/>
    <p:sldId id="259" r:id="rId8"/>
    <p:sldId id="260" r:id="rId9"/>
    <p:sldId id="261" r:id="rId10"/>
    <p:sldId id="262" r:id="rId11"/>
    <p:sldId id="263" r:id="rId12"/>
    <p:sldId id="275" r:id="rId13"/>
    <p:sldId id="276" r:id="rId14"/>
    <p:sldId id="264" r:id="rId15"/>
    <p:sldId id="265" r:id="rId16"/>
    <p:sldId id="266" r:id="rId17"/>
    <p:sldId id="267" r:id="rId18"/>
    <p:sldId id="268" r:id="rId19"/>
    <p:sldId id="269" r:id="rId20"/>
    <p:sldId id="270" r:id="rId21"/>
    <p:sldId id="271" r:id="rId22"/>
    <p:sldId id="272" r:id="rId23"/>
    <p:sldId id="273" r:id="rId24"/>
  </p:sldIdLst>
  <p:sldSz cx="18288000" cy="10287000"/>
  <p:notesSz cx="6858000" cy="9144000"/>
  <p:embeddedFontLst>
    <p:embeddedFont>
      <p:font typeface="Noto Sans" panose="020B0502040504020204" pitchFamily="34" charset="0"/>
      <p:regular r:id="rId26"/>
      <p:bold r:id="rId27"/>
      <p:italic r:id="rId28"/>
      <p:boldItalic r:id="rId29"/>
    </p:embeddedFont>
    <p:embeddedFont>
      <p:font typeface="Noto Sans Bold" panose="020B0802040504020204" charset="0"/>
      <p:regular r:id="rId30"/>
      <p:bold r:id="rId31"/>
    </p:embeddedFont>
  </p:embeddedFontLst>
  <p:custDataLst>
    <p:tags r:id="rId3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9AFC301-CE8C-CCBC-FDE2-C9880334A71E}" name="Shepherd Christine" initials="CS" userId="S::Christine.Shepherd2@oha.oregon.gov::77e00714-7e6c-49bf-a610-a8973b898fcd" providerId="AD"/>
  <p188:author id="{964B40E6-4693-44AB-31FD-8D737DE82BE1}" name="DiLoreto Mary Kay" initials="MD" userId="S::Mary.C.DiLoreto@oha.oregon.gov::a53d3531-cf5d-4d93-abaf-43b75d97d77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A5D1420-4C17-E776-E760-E49309CCC3E9}" v="3" dt="2026-02-26T18:29:37.35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5" d="100"/>
          <a:sy n="55" d="100"/>
        </p:scale>
        <p:origin x="864"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1.fntdata"/><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33" Type="http://schemas.openxmlformats.org/officeDocument/2006/relationships/presProps" Target="presProps.xml"/><Relationship Id="rId38"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4.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gs" Target="tags/tag1.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3.fntdata"/><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6.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02.03.2026</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US"/>
              <a:t>This topic came up in the last State review by FNS and this training is part our corrective action plan. </a:t>
            </a:r>
          </a:p>
          <a:p>
            <a:endParaRPr lang="en-US"/>
          </a:p>
          <a:p>
            <a:r>
              <a:rPr lang="en-US"/>
              <a:t>We know that for most of you this is not new information however, FNS  does require us to train everyone.</a:t>
            </a:r>
          </a:p>
        </p:txBody>
      </p:sp>
      <p:sp>
        <p:nvSpPr>
          <p:cNvPr id="4" name="Slide Number Placeholder 3"/>
          <p:cNvSpPr>
            <a:spLocks noGrp="1"/>
          </p:cNvSpPr>
          <p:nvPr>
            <p:ph type="sldNum" sz="quarter" idx="5"/>
          </p:nvPr>
        </p:nvSpPr>
        <p:spPr/>
        <p:txBody>
          <a:bodyPr/>
          <a:lstStyle/>
          <a:p>
            <a:fld id="{871B2431-D351-4C6E-A3CF-9DFAC0E3E050}" type="slidenum">
              <a:rPr lang="cs-CZ" smtClean="0"/>
              <a:t>1</a:t>
            </a:fld>
            <a:endParaRPr lang="cs-CZ"/>
          </a:p>
        </p:txBody>
      </p:sp>
    </p:spTree>
    <p:extLst>
      <p:ext uri="{BB962C8B-B14F-4D97-AF65-F5344CB8AC3E}">
        <p14:creationId xmlns:p14="http://schemas.microsoft.com/office/powerpoint/2010/main" val="41640887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CB3E9E-843E-3A3F-9124-95EF3AB005C9}"/>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16673DE8-7B5A-B960-F2C6-E9550760FE19}"/>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D0093C73-9FAF-869E-E9B2-7E00A046A7C8}"/>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383846CD-7AA0-E3C1-19C1-9D87178B14E6}"/>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A449E569-8A4D-97CE-208D-B07C80F0AA92}"/>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ea typeface="Calibri"/>
              <a:cs typeface="Calibri"/>
            </a:endParaRPr>
          </a:p>
        </p:txBody>
      </p:sp>
      <p:sp>
        <p:nvSpPr>
          <p:cNvPr id="6" name="Footer Placeholder 5">
            <a:extLst>
              <a:ext uri="{FF2B5EF4-FFF2-40B4-BE49-F238E27FC236}">
                <a16:creationId xmlns:a16="http://schemas.microsoft.com/office/drawing/2014/main" id="{AE1D8C4D-2E3E-7411-4B09-2CDBF28A6FD0}"/>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DEABB823-F766-F315-2844-09261A5AD9B4}"/>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34008643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ea typeface="Calibri"/>
              <a:cs typeface="Calibri"/>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Abbreviations used and defined: </a:t>
            </a:r>
          </a:p>
          <a:p>
            <a:r>
              <a:rPr lang="en-US"/>
              <a:t>RD – Registered Dietitian</a:t>
            </a:r>
            <a:endParaRPr lang="en-US">
              <a:ea typeface="Calibri"/>
              <a:cs typeface="Calibri"/>
            </a:endParaRPr>
          </a:p>
          <a:p>
            <a:r>
              <a:rPr lang="en-US"/>
              <a:t>GERD: Gastroesophageal Reflux Disorder</a:t>
            </a:r>
            <a:endParaRPr lang="en-US">
              <a:ea typeface="Calibri"/>
              <a:cs typeface="Calibri"/>
            </a:endParaRPr>
          </a:p>
          <a:p>
            <a:r>
              <a:rPr lang="en-US"/>
              <a:t>MOI: Mother of infant</a:t>
            </a:r>
            <a:endParaRPr lang="en-US">
              <a:ea typeface="Calibri"/>
              <a:cs typeface="Calibri"/>
            </a:endParaRPr>
          </a:p>
          <a:p>
            <a:r>
              <a:rPr lang="en-US" err="1"/>
              <a:t>Enf</a:t>
            </a:r>
            <a:r>
              <a:rPr lang="en-US"/>
              <a:t> AR: Enfamil AR</a:t>
            </a:r>
            <a:endParaRPr lang="en-US">
              <a:ea typeface="Calibri"/>
              <a:cs typeface="Calibri"/>
            </a:endParaRPr>
          </a:p>
          <a:p>
            <a:r>
              <a:rPr lang="en-US"/>
              <a:t>q: every</a:t>
            </a:r>
            <a:endParaRPr lang="en-US">
              <a:ea typeface="Calibri"/>
              <a:cs typeface="Calibri"/>
            </a:endParaRPr>
          </a:p>
          <a:p>
            <a:r>
              <a:rPr lang="en-US" err="1"/>
              <a:t>Sx</a:t>
            </a:r>
            <a:r>
              <a:rPr lang="en-US"/>
              <a:t>: symptoms</a:t>
            </a:r>
            <a:endParaRPr lang="en-US">
              <a:ea typeface="Calibri"/>
              <a:cs typeface="Calibri"/>
            </a:endParaRPr>
          </a:p>
          <a:p>
            <a:r>
              <a:rPr lang="en-US"/>
              <a:t>A: Assessment</a:t>
            </a:r>
            <a:endParaRPr lang="en-US">
              <a:ea typeface="Calibri"/>
              <a:cs typeface="Calibri"/>
            </a:endParaRPr>
          </a:p>
          <a:p>
            <a:r>
              <a:rPr lang="en-US"/>
              <a:t>P: Plan</a:t>
            </a:r>
            <a:endParaRPr lang="en-US">
              <a:ea typeface="Calibri"/>
              <a:cs typeface="Calibri"/>
            </a:endParaRPr>
          </a:p>
          <a:p>
            <a:r>
              <a:rPr lang="en-US"/>
              <a:t>Disc: discussed</a:t>
            </a:r>
            <a:endParaRPr lang="en-US">
              <a:ea typeface="Calibri"/>
              <a:cs typeface="Calibri"/>
            </a:endParaRPr>
          </a:p>
          <a:p>
            <a:r>
              <a:rPr lang="en-US" err="1"/>
              <a:t>Cont</a:t>
            </a:r>
            <a:r>
              <a:rPr lang="en-US"/>
              <a:t>: Continue</a:t>
            </a:r>
            <a:endParaRPr lang="en-US">
              <a:ea typeface="Calibri"/>
              <a:cs typeface="Calibri"/>
            </a:endParaRPr>
          </a:p>
          <a:p>
            <a:r>
              <a:rPr lang="en-US" err="1"/>
              <a:t>Fdg</a:t>
            </a:r>
            <a:r>
              <a:rPr lang="en-US"/>
              <a:t>: feeding</a:t>
            </a:r>
            <a:endParaRPr lang="en-US">
              <a:ea typeface="Calibri"/>
              <a:cs typeface="Calibri"/>
            </a:endParaRPr>
          </a:p>
          <a:p>
            <a:r>
              <a:rPr lang="en-US"/>
              <a:t>d/t: due to</a:t>
            </a:r>
            <a:endParaRPr lang="en-US">
              <a:ea typeface="Calibri"/>
              <a:cs typeface="Calibri"/>
            </a:endParaRPr>
          </a:p>
          <a:p>
            <a:r>
              <a:rPr lang="en-US"/>
              <a:t>dx: diagnosis</a:t>
            </a:r>
            <a:endParaRPr lang="en-US">
              <a:ea typeface="Calibri"/>
              <a:cs typeface="Calibri"/>
            </a:endParaRPr>
          </a:p>
          <a:p>
            <a:r>
              <a:rPr lang="en-US" err="1"/>
              <a:t>Underwt</a:t>
            </a:r>
            <a:r>
              <a:rPr lang="en-US"/>
              <a:t>: underweight</a:t>
            </a:r>
            <a:endParaRPr lang="en-US">
              <a:ea typeface="Calibri"/>
              <a:cs typeface="Calibri"/>
            </a:endParaRPr>
          </a:p>
          <a:p>
            <a:r>
              <a:rPr lang="en-US"/>
              <a:t>WCC: well child check</a:t>
            </a:r>
            <a:endParaRPr lang="en-US">
              <a:ea typeface="Calibri"/>
              <a:cs typeface="Calibri"/>
            </a:endParaRPr>
          </a:p>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US"/>
              <a:t>Let’s take a look at how that example note meets the care plan documentation requirements. </a:t>
            </a:r>
          </a:p>
        </p:txBody>
      </p:sp>
      <p:sp>
        <p:nvSpPr>
          <p:cNvPr id="4" name="Slide Number Placeholder 3"/>
          <p:cNvSpPr>
            <a:spLocks noGrp="1"/>
          </p:cNvSpPr>
          <p:nvPr>
            <p:ph type="sldNum" sz="quarter" idx="5"/>
          </p:nvPr>
        </p:nvSpPr>
        <p:spPr/>
        <p:txBody>
          <a:bodyPr/>
          <a:lstStyle/>
          <a:p>
            <a:fld id="{871B2431-D351-4C6E-A3CF-9DFAC0E3E050}" type="slidenum">
              <a:rPr lang="cs-CZ" smtClean="0"/>
              <a:t>13</a:t>
            </a:fld>
            <a:endParaRPr lang="cs-CZ"/>
          </a:p>
        </p:txBody>
      </p:sp>
    </p:spTree>
    <p:extLst>
      <p:ext uri="{BB962C8B-B14F-4D97-AF65-F5344CB8AC3E}">
        <p14:creationId xmlns:p14="http://schemas.microsoft.com/office/powerpoint/2010/main" val="36746242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ea typeface="Calibri"/>
              <a:cs typeface="Calibri"/>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ea typeface="Calibri"/>
              <a:cs typeface="Calibri"/>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ea typeface="Calibri"/>
              <a:cs typeface="Calibri"/>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ea typeface="Calibri"/>
              <a:cs typeface="Calibri"/>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ea typeface="Calibri"/>
              <a:cs typeface="Calibri"/>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 that is the snapshot of a potential RD F/u and high risk care plan that meets policy requirements.</a:t>
            </a:r>
          </a:p>
          <a:p>
            <a:endParaRPr lang="en-US"/>
          </a:p>
          <a:p>
            <a:r>
              <a:rPr lang="en-US"/>
              <a:t>In reviewing this scenario and chart note, what came up for you?  Do you have other suggestions for meeting these documentation requirements? What else might be helpful to strengthen high risk care plans?  What questions do you have about developing high risk care plans?</a:t>
            </a:r>
            <a:endParaRPr lang="en-US">
              <a:ea typeface="Calibri"/>
              <a:cs typeface="Calibri"/>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ea typeface="Calibri"/>
              <a:cs typeface="Calibri"/>
            </a:endParaRPr>
          </a:p>
          <a:p>
            <a:endParaRPr lang="en-US"/>
          </a:p>
          <a:p>
            <a:endParaRPr lang="en-US">
              <a:ea typeface="Calibri"/>
              <a:cs typeface="Calibri"/>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t>In Summary</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a:p>
          <a:p>
            <a:pPr marL="0" marR="0" lvl="0" indent="0" algn="l" defTabSz="914400" rtl="0" eaLnBrk="1" fontAlgn="auto" latinLnBrk="0" hangingPunct="1">
              <a:lnSpc>
                <a:spcPct val="130000"/>
              </a:lnSpc>
              <a:spcBef>
                <a:spcPts val="1000"/>
              </a:spcBef>
              <a:spcAft>
                <a:spcPts val="0"/>
              </a:spcAft>
              <a:buClrTx/>
              <a:buSzPct val="85000"/>
              <a:buFont typeface="Arial" panose="020B0604020202020204" pitchFamily="34" charset="0"/>
              <a:buNone/>
              <a:tabLst/>
              <a:defRPr/>
            </a:pPr>
            <a:endParaRPr kumimoji="0" lang="en-US" sz="2000" b="0" i="0" u="none" strike="noStrike" kern="1200" cap="none" spc="0" normalizeH="0" baseline="0" noProof="0">
              <a:ln>
                <a:noFill/>
              </a:ln>
              <a:solidFill>
                <a:srgbClr val="000000"/>
              </a:solidFill>
              <a:effectLst/>
              <a:uLnTx/>
              <a:uFillTx/>
              <a:latin typeface="Aptos" panose="020B0004020202020204" pitchFamily="34" charset="0"/>
              <a:ea typeface="+mn-ea"/>
              <a:cs typeface="+mn-cs"/>
            </a:endParaRPr>
          </a:p>
          <a:p>
            <a:pPr marL="0" marR="0" lvl="0" indent="0" algn="l" defTabSz="914400" rtl="0" eaLnBrk="1" fontAlgn="auto" latinLnBrk="0" hangingPunct="1">
              <a:lnSpc>
                <a:spcPct val="130000"/>
              </a:lnSpc>
              <a:spcBef>
                <a:spcPts val="1000"/>
              </a:spcBef>
              <a:spcAft>
                <a:spcPts val="0"/>
              </a:spcAft>
              <a:buClrTx/>
              <a:buSzPct val="85000"/>
              <a:buFont typeface="Arial" panose="020B0604020202020204" pitchFamily="34" charset="0"/>
              <a:buNone/>
              <a:tabLst/>
              <a:defRPr/>
            </a:pPr>
            <a:r>
              <a:rPr lang="en-US" sz="1200" b="0" i="0" kern="1200">
                <a:solidFill>
                  <a:schemeClr val="tx1"/>
                </a:solidFill>
                <a:effectLst/>
                <a:latin typeface="+mn-lt"/>
                <a:ea typeface="+mn-ea"/>
                <a:cs typeface="+mn-cs"/>
              </a:rPr>
              <a:t>Good nutrition services documentation gives a clear and complete record of each visit. It helps staff easily review past visits, communicate important details, and plan future care. Whether on paper or digital, strong documentation supports quality service, keeps care consistent, and helps programs work better with the healthcare system.</a:t>
            </a:r>
            <a:endParaRPr kumimoji="0" lang="en-US" sz="2000" b="0" i="0" u="none" strike="noStrike" kern="1200" cap="none" spc="0" normalizeH="0" baseline="0" noProof="0">
              <a:ln>
                <a:noFill/>
              </a:ln>
              <a:solidFill>
                <a:srgbClr val="000000"/>
              </a:solidFill>
              <a:effectLst/>
              <a:uLnTx/>
              <a:uFillTx/>
              <a:latin typeface="Aptos" panose="020B00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endParaRPr lang="en-US"/>
          </a:p>
        </p:txBody>
      </p:sp>
      <p:sp>
        <p:nvSpPr>
          <p:cNvPr id="4" name="Slide Number Placeholder 3"/>
          <p:cNvSpPr>
            <a:spLocks noGrp="1"/>
          </p:cNvSpPr>
          <p:nvPr>
            <p:ph type="sldNum" sz="quarter" idx="5"/>
          </p:nvPr>
        </p:nvSpPr>
        <p:spPr/>
        <p:txBody>
          <a:bodyPr/>
          <a:lstStyle/>
          <a:p>
            <a:fld id="{871B2431-D351-4C6E-A3CF-9DFAC0E3E050}" type="slidenum">
              <a:rPr lang="cs-CZ" smtClean="0"/>
              <a:t>20</a:t>
            </a:fld>
            <a:endParaRPr lang="cs-CZ"/>
          </a:p>
        </p:txBody>
      </p:sp>
    </p:spTree>
    <p:extLst>
      <p:ext uri="{BB962C8B-B14F-4D97-AF65-F5344CB8AC3E}">
        <p14:creationId xmlns:p14="http://schemas.microsoft.com/office/powerpoint/2010/main" val="11943414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Per Federal regulation: Nutrition documentation must be…</a:t>
            </a:r>
          </a:p>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This might include the following:</a:t>
            </a:r>
          </a:p>
          <a:p>
            <a:pPr marL="171450" indent="-171450">
              <a:buFont typeface="Arial" panose="020B0604020202020204" pitchFamily="34" charset="0"/>
              <a:buChar char="•"/>
            </a:pPr>
            <a:r>
              <a:rPr lang="en-US"/>
              <a:t>Assessments</a:t>
            </a:r>
            <a:endParaRPr lang="en-US">
              <a:ea typeface="Calibri"/>
              <a:cs typeface="Calibri"/>
            </a:endParaRPr>
          </a:p>
          <a:p>
            <a:pPr marL="171450" indent="-171450">
              <a:buFont typeface="Arial" panose="020B0604020202020204" pitchFamily="34" charset="0"/>
              <a:buChar char="•"/>
            </a:pPr>
            <a:r>
              <a:rPr lang="en-US"/>
              <a:t>Referrals offered/made in the appointment (info texted, provided verbally or any handouts that have been sent electronically)</a:t>
            </a:r>
            <a:endParaRPr lang="en-US">
              <a:ea typeface="Calibri"/>
              <a:cs typeface="Calibri"/>
            </a:endParaRPr>
          </a:p>
          <a:p>
            <a:pPr marL="171450" indent="-171450">
              <a:buFont typeface="Arial" panose="020B0604020202020204" pitchFamily="34" charset="0"/>
              <a:buChar char="•"/>
            </a:pPr>
            <a:r>
              <a:rPr lang="en-US"/>
              <a:t>Nutrition related next steps that participants set in collaboration with the certifier during the appointment</a:t>
            </a:r>
            <a:endParaRPr lang="en-US">
              <a:ea typeface="Calibri"/>
              <a:cs typeface="Calibri"/>
            </a:endParaRPr>
          </a:p>
          <a:p>
            <a:pPr marL="171450" indent="-171450">
              <a:buFont typeface="Arial" panose="020B0604020202020204" pitchFamily="34" charset="0"/>
              <a:buChar char="•"/>
            </a:pPr>
            <a:r>
              <a:rPr lang="en-US"/>
              <a:t>NE topics covered in the appointment</a:t>
            </a:r>
            <a:endParaRPr lang="en-US">
              <a:ea typeface="Calibri"/>
              <a:cs typeface="Calibri"/>
            </a:endParaRPr>
          </a:p>
          <a:p>
            <a:endParaRPr lang="en-US"/>
          </a:p>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Per Policy 661 – High Risk Caseload Management Policy</a:t>
            </a:r>
          </a:p>
          <a:p>
            <a:endParaRPr lang="en-US"/>
          </a:p>
          <a:p>
            <a:r>
              <a:rPr lang="en-US"/>
              <a:t>Section 9 states that Staff must document Individual care plans for high-risk participants in the data system using the Care Plan/Progress Notes and include at a minimum:</a:t>
            </a:r>
            <a:endParaRPr lang="en-US">
              <a:ea typeface="Calibri"/>
              <a:cs typeface="Calibri"/>
            </a:endParaRPr>
          </a:p>
          <a:p>
            <a:endParaRPr lang="en-US"/>
          </a:p>
          <a:p>
            <a:endParaRPr lang="en-US">
              <a:ea typeface="Calibri"/>
              <a:cs typeface="Calibri"/>
            </a:endParaRPr>
          </a:p>
          <a:p>
            <a:pPr marL="0" indent="0">
              <a:buFont typeface="Arial" panose="020B0604020202020204" pitchFamily="34" charset="0"/>
              <a:buNone/>
            </a:pPr>
            <a:endParaRPr lang="en-US"/>
          </a:p>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US"/>
              <a:t>We are now going to walk through a potential WIC Nutritionist follow up visit and demonstrate what the documentation and policy requirements might look like.  </a:t>
            </a:r>
          </a:p>
        </p:txBody>
      </p:sp>
      <p:sp>
        <p:nvSpPr>
          <p:cNvPr id="4" name="Slide Number Placeholder 3"/>
          <p:cNvSpPr>
            <a:spLocks noGrp="1"/>
          </p:cNvSpPr>
          <p:nvPr>
            <p:ph type="sldNum" sz="quarter" idx="5"/>
          </p:nvPr>
        </p:nvSpPr>
        <p:spPr/>
        <p:txBody>
          <a:bodyPr/>
          <a:lstStyle/>
          <a:p>
            <a:fld id="{871B2431-D351-4C6E-A3CF-9DFAC0E3E050}" type="slidenum">
              <a:rPr lang="cs-CZ" smtClean="0"/>
              <a:t>6</a:t>
            </a:fld>
            <a:endParaRPr lang="cs-CZ"/>
          </a:p>
        </p:txBody>
      </p:sp>
    </p:spTree>
    <p:extLst>
      <p:ext uri="{BB962C8B-B14F-4D97-AF65-F5344CB8AC3E}">
        <p14:creationId xmlns:p14="http://schemas.microsoft.com/office/powerpoint/2010/main" val="8793568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Abbreviations used and defined</a:t>
            </a:r>
          </a:p>
          <a:p>
            <a:r>
              <a:rPr lang="en-US"/>
              <a:t>GERD: Gastro-esophageal reflux disease</a:t>
            </a:r>
            <a:endParaRPr lang="en-US">
              <a:ea typeface="Calibri"/>
              <a:cs typeface="Calibri"/>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ea typeface="Calibri"/>
              <a:cs typeface="Calibri"/>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044031-2433-93CC-36BE-664868B079B5}"/>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ACC9BE6C-864A-0333-0BEB-2E43FFA43842}"/>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4571959D-A89C-ECB7-2FD6-EFF3AEC3B258}"/>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824E2DC9-A23F-25BA-19E2-9C3C8F5F9B5D}"/>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E7413EA3-5E4E-F95B-C50A-1D2CF7171C6F}"/>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marL="171450" indent="-171450">
              <a:buFont typeface="Arial" panose="020B0604020202020204" pitchFamily="34" charset="0"/>
              <a:buChar char="•"/>
            </a:pPr>
            <a:endParaRPr lang="en-US">
              <a:ea typeface="Calibri"/>
              <a:cs typeface="Calibri"/>
            </a:endParaRPr>
          </a:p>
          <a:p>
            <a:endParaRPr lang="en-US">
              <a:ea typeface="Calibri"/>
              <a:cs typeface="Calibri"/>
            </a:endParaRPr>
          </a:p>
        </p:txBody>
      </p:sp>
      <p:sp>
        <p:nvSpPr>
          <p:cNvPr id="6" name="Footer Placeholder 5">
            <a:extLst>
              <a:ext uri="{FF2B5EF4-FFF2-40B4-BE49-F238E27FC236}">
                <a16:creationId xmlns:a16="http://schemas.microsoft.com/office/drawing/2014/main" id="{CD1D4A09-5405-AADF-DD33-CF29A6355CFC}"/>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539213C5-41B8-D646-A3B7-8F7B413328E7}"/>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38132452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3/2/2026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3/2/2026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3/2/2026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3/2/2026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23.svg"/><Relationship Id="rId2" Type="http://schemas.openxmlformats.org/officeDocument/2006/relationships/slideLayout" Target="../slideLayouts/slideLayout7.xml"/><Relationship Id="rId1" Type="http://schemas.openxmlformats.org/officeDocument/2006/relationships/tags" Target="../tags/tag11.xml"/><Relationship Id="rId6" Type="http://schemas.openxmlformats.org/officeDocument/2006/relationships/image" Target="../media/image22.png"/><Relationship Id="rId5" Type="http://schemas.openxmlformats.org/officeDocument/2006/relationships/image" Target="../media/image24.sv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26.svg"/><Relationship Id="rId2" Type="http://schemas.openxmlformats.org/officeDocument/2006/relationships/slideLayout" Target="../slideLayouts/slideLayout7.xml"/><Relationship Id="rId1" Type="http://schemas.openxmlformats.org/officeDocument/2006/relationships/tags" Target="../tags/tag12.xml"/><Relationship Id="rId6" Type="http://schemas.openxmlformats.org/officeDocument/2006/relationships/image" Target="../media/image25.png"/><Relationship Id="rId5" Type="http://schemas.openxmlformats.org/officeDocument/2006/relationships/image" Target="../media/image5.sv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notesSlide" Target="../notesSlides/notesSlide12.xml"/><Relationship Id="rId7" Type="http://schemas.openxmlformats.org/officeDocument/2006/relationships/image" Target="../media/image17.svg"/><Relationship Id="rId2" Type="http://schemas.openxmlformats.org/officeDocument/2006/relationships/slideLayout" Target="../slideLayouts/slideLayout7.xml"/><Relationship Id="rId1" Type="http://schemas.openxmlformats.org/officeDocument/2006/relationships/tags" Target="../tags/tag13.xml"/><Relationship Id="rId6" Type="http://schemas.openxmlformats.org/officeDocument/2006/relationships/image" Target="../media/image16.png"/><Relationship Id="rId5" Type="http://schemas.openxmlformats.org/officeDocument/2006/relationships/image" Target="../media/image5.svg"/><Relationship Id="rId10" Type="http://schemas.openxmlformats.org/officeDocument/2006/relationships/image" Target="../media/image29.svg"/><Relationship Id="rId4" Type="http://schemas.openxmlformats.org/officeDocument/2006/relationships/image" Target="../media/image4.png"/><Relationship Id="rId9" Type="http://schemas.openxmlformats.org/officeDocument/2006/relationships/image" Target="../media/image28.png"/></Relationships>
</file>

<file path=ppt/slides/_rels/slide1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notesSlide" Target="../notesSlides/notesSlide13.xml"/><Relationship Id="rId7" Type="http://schemas.openxmlformats.org/officeDocument/2006/relationships/image" Target="../media/image17.svg"/><Relationship Id="rId2" Type="http://schemas.openxmlformats.org/officeDocument/2006/relationships/slideLayout" Target="../slideLayouts/slideLayout7.xml"/><Relationship Id="rId1" Type="http://schemas.openxmlformats.org/officeDocument/2006/relationships/tags" Target="../tags/tag14.xml"/><Relationship Id="rId6" Type="http://schemas.openxmlformats.org/officeDocument/2006/relationships/image" Target="../media/image16.png"/><Relationship Id="rId5" Type="http://schemas.openxmlformats.org/officeDocument/2006/relationships/image" Target="../media/image5.svg"/><Relationship Id="rId10" Type="http://schemas.openxmlformats.org/officeDocument/2006/relationships/image" Target="../media/image1.jpeg"/><Relationship Id="rId4" Type="http://schemas.openxmlformats.org/officeDocument/2006/relationships/image" Target="../media/image4.png"/><Relationship Id="rId9" Type="http://schemas.openxmlformats.org/officeDocument/2006/relationships/image" Target="../media/image19.svg"/></Relationships>
</file>

<file path=ppt/slides/_rels/slide14.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9.svg"/><Relationship Id="rId3" Type="http://schemas.openxmlformats.org/officeDocument/2006/relationships/notesSlide" Target="../notesSlides/notesSlide14.xml"/><Relationship Id="rId7" Type="http://schemas.openxmlformats.org/officeDocument/2006/relationships/image" Target="../media/image31.svg"/><Relationship Id="rId12" Type="http://schemas.openxmlformats.org/officeDocument/2006/relationships/image" Target="../media/image8.png"/><Relationship Id="rId2" Type="http://schemas.openxmlformats.org/officeDocument/2006/relationships/slideLayout" Target="../slideLayouts/slideLayout7.xml"/><Relationship Id="rId1" Type="http://schemas.openxmlformats.org/officeDocument/2006/relationships/tags" Target="../tags/tag15.xml"/><Relationship Id="rId6" Type="http://schemas.openxmlformats.org/officeDocument/2006/relationships/image" Target="../media/image30.png"/><Relationship Id="rId11" Type="http://schemas.openxmlformats.org/officeDocument/2006/relationships/image" Target="../media/image35.svg"/><Relationship Id="rId5" Type="http://schemas.openxmlformats.org/officeDocument/2006/relationships/image" Target="../media/image5.svg"/><Relationship Id="rId10" Type="http://schemas.openxmlformats.org/officeDocument/2006/relationships/image" Target="../media/image34.png"/><Relationship Id="rId4" Type="http://schemas.openxmlformats.org/officeDocument/2006/relationships/image" Target="../media/image4.png"/><Relationship Id="rId9" Type="http://schemas.openxmlformats.org/officeDocument/2006/relationships/image" Target="../media/image33.svg"/><Relationship Id="rId14" Type="http://schemas.openxmlformats.org/officeDocument/2006/relationships/image" Target="../media/image36.png"/></Relationships>
</file>

<file path=ppt/slides/_rels/slide15.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notesSlide" Target="../notesSlides/notesSlide15.xml"/><Relationship Id="rId7" Type="http://schemas.openxmlformats.org/officeDocument/2006/relationships/image" Target="../media/image30.png"/><Relationship Id="rId12" Type="http://schemas.openxmlformats.org/officeDocument/2006/relationships/image" Target="../media/image13.svg"/><Relationship Id="rId2" Type="http://schemas.openxmlformats.org/officeDocument/2006/relationships/slideLayout" Target="../slideLayouts/slideLayout7.xml"/><Relationship Id="rId1" Type="http://schemas.openxmlformats.org/officeDocument/2006/relationships/tags" Target="../tags/tag16.xml"/><Relationship Id="rId6" Type="http://schemas.openxmlformats.org/officeDocument/2006/relationships/image" Target="../media/image37.png"/><Relationship Id="rId11" Type="http://schemas.openxmlformats.org/officeDocument/2006/relationships/image" Target="../media/image11.png"/><Relationship Id="rId5" Type="http://schemas.openxmlformats.org/officeDocument/2006/relationships/image" Target="../media/image5.svg"/><Relationship Id="rId10" Type="http://schemas.openxmlformats.org/officeDocument/2006/relationships/image" Target="../media/image33.svg"/><Relationship Id="rId4" Type="http://schemas.openxmlformats.org/officeDocument/2006/relationships/image" Target="../media/image4.png"/><Relationship Id="rId9" Type="http://schemas.openxmlformats.org/officeDocument/2006/relationships/image" Target="../media/image32.png"/></Relationships>
</file>

<file path=ppt/slides/_rels/slide16.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notesSlide" Target="../notesSlides/notesSlide16.xml"/><Relationship Id="rId7" Type="http://schemas.openxmlformats.org/officeDocument/2006/relationships/image" Target="../media/image30.png"/><Relationship Id="rId12" Type="http://schemas.openxmlformats.org/officeDocument/2006/relationships/image" Target="../media/image33.svg"/><Relationship Id="rId2" Type="http://schemas.openxmlformats.org/officeDocument/2006/relationships/slideLayout" Target="../slideLayouts/slideLayout7.xml"/><Relationship Id="rId1" Type="http://schemas.openxmlformats.org/officeDocument/2006/relationships/tags" Target="../tags/tag17.xml"/><Relationship Id="rId6" Type="http://schemas.openxmlformats.org/officeDocument/2006/relationships/image" Target="../media/image38.png"/><Relationship Id="rId11" Type="http://schemas.openxmlformats.org/officeDocument/2006/relationships/image" Target="../media/image32.png"/><Relationship Id="rId5" Type="http://schemas.openxmlformats.org/officeDocument/2006/relationships/image" Target="../media/image5.svg"/><Relationship Id="rId10" Type="http://schemas.openxmlformats.org/officeDocument/2006/relationships/image" Target="../media/image15.svg"/><Relationship Id="rId4" Type="http://schemas.openxmlformats.org/officeDocument/2006/relationships/image" Target="../media/image4.png"/><Relationship Id="rId9" Type="http://schemas.openxmlformats.org/officeDocument/2006/relationships/image" Target="../media/image14.png"/></Relationships>
</file>

<file path=ppt/slides/_rels/slide17.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notesSlide" Target="../notesSlides/notesSlide17.xml"/><Relationship Id="rId7" Type="http://schemas.openxmlformats.org/officeDocument/2006/relationships/image" Target="../media/image31.svg"/><Relationship Id="rId12" Type="http://schemas.openxmlformats.org/officeDocument/2006/relationships/image" Target="../media/image41.svg"/><Relationship Id="rId2" Type="http://schemas.openxmlformats.org/officeDocument/2006/relationships/slideLayout" Target="../slideLayouts/slideLayout7.xml"/><Relationship Id="rId1" Type="http://schemas.openxmlformats.org/officeDocument/2006/relationships/tags" Target="../tags/tag18.xml"/><Relationship Id="rId6" Type="http://schemas.openxmlformats.org/officeDocument/2006/relationships/image" Target="../media/image30.png"/><Relationship Id="rId11" Type="http://schemas.openxmlformats.org/officeDocument/2006/relationships/image" Target="../media/image40.png"/><Relationship Id="rId5" Type="http://schemas.openxmlformats.org/officeDocument/2006/relationships/image" Target="../media/image5.svg"/><Relationship Id="rId10" Type="http://schemas.openxmlformats.org/officeDocument/2006/relationships/image" Target="../media/image33.svg"/><Relationship Id="rId4" Type="http://schemas.openxmlformats.org/officeDocument/2006/relationships/image" Target="../media/image4.png"/><Relationship Id="rId9" Type="http://schemas.openxmlformats.org/officeDocument/2006/relationships/image" Target="../media/image32.png"/></Relationships>
</file>

<file path=ppt/slides/_rels/slide18.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45.png"/><Relationship Id="rId3" Type="http://schemas.openxmlformats.org/officeDocument/2006/relationships/notesSlide" Target="../notesSlides/notesSlide18.xml"/><Relationship Id="rId7" Type="http://schemas.openxmlformats.org/officeDocument/2006/relationships/image" Target="../media/image43.svg"/><Relationship Id="rId12" Type="http://schemas.openxmlformats.org/officeDocument/2006/relationships/image" Target="../media/image33.svg"/><Relationship Id="rId2" Type="http://schemas.openxmlformats.org/officeDocument/2006/relationships/slideLayout" Target="../slideLayouts/slideLayout7.xml"/><Relationship Id="rId1" Type="http://schemas.openxmlformats.org/officeDocument/2006/relationships/tags" Target="../tags/tag19.xml"/><Relationship Id="rId6" Type="http://schemas.openxmlformats.org/officeDocument/2006/relationships/image" Target="../media/image42.png"/><Relationship Id="rId11" Type="http://schemas.openxmlformats.org/officeDocument/2006/relationships/image" Target="../media/image32.png"/><Relationship Id="rId5" Type="http://schemas.openxmlformats.org/officeDocument/2006/relationships/image" Target="../media/image5.svg"/><Relationship Id="rId10" Type="http://schemas.openxmlformats.org/officeDocument/2006/relationships/image" Target="../media/image44.png"/><Relationship Id="rId4" Type="http://schemas.openxmlformats.org/officeDocument/2006/relationships/image" Target="../media/image4.png"/><Relationship Id="rId9" Type="http://schemas.openxmlformats.org/officeDocument/2006/relationships/image" Target="../media/image31.svg"/><Relationship Id="rId14" Type="http://schemas.openxmlformats.org/officeDocument/2006/relationships/image" Target="../media/image46.svg"/></Relationships>
</file>

<file path=ppt/slides/_rels/slide19.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notesSlide" Target="../notesSlides/notesSlide19.xml"/><Relationship Id="rId7" Type="http://schemas.openxmlformats.org/officeDocument/2006/relationships/image" Target="../media/image31.svg"/><Relationship Id="rId12" Type="http://schemas.openxmlformats.org/officeDocument/2006/relationships/image" Target="../media/image33.svg"/><Relationship Id="rId2" Type="http://schemas.openxmlformats.org/officeDocument/2006/relationships/slideLayout" Target="../slideLayouts/slideLayout7.xml"/><Relationship Id="rId1" Type="http://schemas.openxmlformats.org/officeDocument/2006/relationships/tags" Target="../tags/tag20.xml"/><Relationship Id="rId6" Type="http://schemas.openxmlformats.org/officeDocument/2006/relationships/image" Target="../media/image30.png"/><Relationship Id="rId11" Type="http://schemas.openxmlformats.org/officeDocument/2006/relationships/image" Target="../media/image32.png"/><Relationship Id="rId5" Type="http://schemas.openxmlformats.org/officeDocument/2006/relationships/image" Target="../media/image5.svg"/><Relationship Id="rId10" Type="http://schemas.openxmlformats.org/officeDocument/2006/relationships/image" Target="../media/image43.svg"/><Relationship Id="rId4" Type="http://schemas.openxmlformats.org/officeDocument/2006/relationships/image" Target="../media/image4.png"/><Relationship Id="rId9" Type="http://schemas.openxmlformats.org/officeDocument/2006/relationships/image" Target="../media/image42.pn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notesSlide" Target="../notesSlides/notesSlide2.xml"/><Relationship Id="rId7" Type="http://schemas.openxmlformats.org/officeDocument/2006/relationships/image" Target="../media/image5.svg"/><Relationship Id="rId2" Type="http://schemas.openxmlformats.org/officeDocument/2006/relationships/slideLayout" Target="../slideLayouts/slideLayout7.xml"/><Relationship Id="rId1" Type="http://schemas.openxmlformats.org/officeDocument/2006/relationships/tags" Target="../tags/tag3.xml"/><Relationship Id="rId6" Type="http://schemas.openxmlformats.org/officeDocument/2006/relationships/image" Target="../media/image4.png"/><Relationship Id="rId11" Type="http://schemas.openxmlformats.org/officeDocument/2006/relationships/image" Target="../media/image9.svg"/><Relationship Id="rId5" Type="http://schemas.openxmlformats.org/officeDocument/2006/relationships/image" Target="../media/image3.sv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svg"/></Relationships>
</file>

<file path=ppt/slides/_rels/slide20.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notesSlide" Target="../notesSlides/notesSlide20.xml"/><Relationship Id="rId7" Type="http://schemas.openxmlformats.org/officeDocument/2006/relationships/image" Target="../media/image17.svg"/><Relationship Id="rId12" Type="http://schemas.openxmlformats.org/officeDocument/2006/relationships/image" Target="../media/image13.svg"/><Relationship Id="rId2" Type="http://schemas.openxmlformats.org/officeDocument/2006/relationships/slideLayout" Target="../slideLayouts/slideLayout7.xml"/><Relationship Id="rId1" Type="http://schemas.openxmlformats.org/officeDocument/2006/relationships/tags" Target="../tags/tag21.xml"/><Relationship Id="rId6" Type="http://schemas.openxmlformats.org/officeDocument/2006/relationships/image" Target="../media/image16.png"/><Relationship Id="rId11" Type="http://schemas.openxmlformats.org/officeDocument/2006/relationships/image" Target="../media/image11.png"/><Relationship Id="rId5" Type="http://schemas.openxmlformats.org/officeDocument/2006/relationships/image" Target="../media/image5.svg"/><Relationship Id="rId10" Type="http://schemas.openxmlformats.org/officeDocument/2006/relationships/image" Target="../media/image1.jpeg"/><Relationship Id="rId4" Type="http://schemas.openxmlformats.org/officeDocument/2006/relationships/image" Target="../media/image4.png"/><Relationship Id="rId9" Type="http://schemas.openxmlformats.org/officeDocument/2006/relationships/image" Target="../media/image19.sv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12.svg"/><Relationship Id="rId2" Type="http://schemas.openxmlformats.org/officeDocument/2006/relationships/slideLayout" Target="../slideLayouts/slideLayout7.xml"/><Relationship Id="rId1" Type="http://schemas.openxmlformats.org/officeDocument/2006/relationships/tags" Target="../tags/tag4.xml"/><Relationship Id="rId6" Type="http://schemas.openxmlformats.org/officeDocument/2006/relationships/image" Target="../media/image11.png"/><Relationship Id="rId5" Type="http://schemas.openxmlformats.org/officeDocument/2006/relationships/image" Target="../media/image10.sv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13.svg"/><Relationship Id="rId2" Type="http://schemas.openxmlformats.org/officeDocument/2006/relationships/slideLayout" Target="../slideLayouts/slideLayout7.xml"/><Relationship Id="rId1" Type="http://schemas.openxmlformats.org/officeDocument/2006/relationships/tags" Target="../tags/tag5.xml"/><Relationship Id="rId6" Type="http://schemas.openxmlformats.org/officeDocument/2006/relationships/image" Target="../media/image11.png"/><Relationship Id="rId5" Type="http://schemas.openxmlformats.org/officeDocument/2006/relationships/image" Target="../media/image5.sv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15.svg"/><Relationship Id="rId2" Type="http://schemas.openxmlformats.org/officeDocument/2006/relationships/slideLayout" Target="../slideLayouts/slideLayout7.xml"/><Relationship Id="rId1" Type="http://schemas.openxmlformats.org/officeDocument/2006/relationships/tags" Target="../tags/tag6.xml"/><Relationship Id="rId6" Type="http://schemas.openxmlformats.org/officeDocument/2006/relationships/image" Target="../media/image14.png"/><Relationship Id="rId5" Type="http://schemas.openxmlformats.org/officeDocument/2006/relationships/image" Target="../media/image3.sv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notesSlide" Target="../notesSlides/notesSlide6.xml"/><Relationship Id="rId7" Type="http://schemas.openxmlformats.org/officeDocument/2006/relationships/image" Target="../media/image17.svg"/><Relationship Id="rId2" Type="http://schemas.openxmlformats.org/officeDocument/2006/relationships/slideLayout" Target="../slideLayouts/slideLayout7.xml"/><Relationship Id="rId1" Type="http://schemas.openxmlformats.org/officeDocument/2006/relationships/tags" Target="../tags/tag7.xml"/><Relationship Id="rId6" Type="http://schemas.openxmlformats.org/officeDocument/2006/relationships/image" Target="../media/image16.png"/><Relationship Id="rId5" Type="http://schemas.openxmlformats.org/officeDocument/2006/relationships/image" Target="../media/image5.svg"/><Relationship Id="rId10" Type="http://schemas.openxmlformats.org/officeDocument/2006/relationships/image" Target="../media/image1.jpeg"/><Relationship Id="rId4" Type="http://schemas.openxmlformats.org/officeDocument/2006/relationships/image" Target="../media/image4.png"/><Relationship Id="rId9" Type="http://schemas.openxmlformats.org/officeDocument/2006/relationships/image" Target="../media/image19.svg"/></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notesSlide" Target="../notesSlides/notesSlide7.xml"/><Relationship Id="rId7" Type="http://schemas.openxmlformats.org/officeDocument/2006/relationships/image" Target="../media/image21.svg"/><Relationship Id="rId2" Type="http://schemas.openxmlformats.org/officeDocument/2006/relationships/slideLayout" Target="../slideLayouts/slideLayout7.xml"/><Relationship Id="rId1" Type="http://schemas.openxmlformats.org/officeDocument/2006/relationships/tags" Target="../tags/tag8.xml"/><Relationship Id="rId6" Type="http://schemas.openxmlformats.org/officeDocument/2006/relationships/image" Target="../media/image20.png"/><Relationship Id="rId5" Type="http://schemas.openxmlformats.org/officeDocument/2006/relationships/image" Target="../media/image5.svg"/><Relationship Id="rId4" Type="http://schemas.openxmlformats.org/officeDocument/2006/relationships/image" Target="../media/image4.png"/><Relationship Id="rId9" Type="http://schemas.openxmlformats.org/officeDocument/2006/relationships/image" Target="../media/image13.svg"/></Relationships>
</file>

<file path=ppt/slides/_rels/slide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notesSlide" Target="../notesSlides/notesSlide8.xml"/><Relationship Id="rId7" Type="http://schemas.openxmlformats.org/officeDocument/2006/relationships/image" Target="../media/image24.svg"/><Relationship Id="rId2" Type="http://schemas.openxmlformats.org/officeDocument/2006/relationships/slideLayout" Target="../slideLayouts/slideLayout7.xml"/><Relationship Id="rId1" Type="http://schemas.openxmlformats.org/officeDocument/2006/relationships/tags" Target="../tags/tag9.xml"/><Relationship Id="rId6" Type="http://schemas.openxmlformats.org/officeDocument/2006/relationships/image" Target="../media/image20.png"/><Relationship Id="rId5" Type="http://schemas.openxmlformats.org/officeDocument/2006/relationships/image" Target="../media/image23.svg"/><Relationship Id="rId4" Type="http://schemas.openxmlformats.org/officeDocument/2006/relationships/image" Target="../media/image22.png"/><Relationship Id="rId9" Type="http://schemas.openxmlformats.org/officeDocument/2006/relationships/image" Target="../media/image12.svg"/></Relationships>
</file>

<file path=ppt/slides/_rels/slide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notesSlide" Target="../notesSlides/notesSlide9.xml"/><Relationship Id="rId7" Type="http://schemas.openxmlformats.org/officeDocument/2006/relationships/image" Target="../media/image23.svg"/><Relationship Id="rId2" Type="http://schemas.openxmlformats.org/officeDocument/2006/relationships/slideLayout" Target="../slideLayouts/slideLayout7.xml"/><Relationship Id="rId1" Type="http://schemas.openxmlformats.org/officeDocument/2006/relationships/tags" Target="../tags/tag10.xml"/><Relationship Id="rId6" Type="http://schemas.openxmlformats.org/officeDocument/2006/relationships/image" Target="../media/image22.png"/><Relationship Id="rId5" Type="http://schemas.openxmlformats.org/officeDocument/2006/relationships/image" Target="../media/image24.svg"/><Relationship Id="rId4" Type="http://schemas.openxmlformats.org/officeDocument/2006/relationships/image" Target="../media/image20.png"/><Relationship Id="rId9" Type="http://schemas.openxmlformats.org/officeDocument/2006/relationships/image" Target="../media/image12.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a:extLst>
              <a:ext uri="{C183D7F6-B498-43B3-948B-1728B52AA6E4}">
                <adec:decorative xmlns:adec="http://schemas.microsoft.com/office/drawing/2017/decorative" val="1"/>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4"/>
            <a:stretch>
              <a:fillRect t="-16666" b="-16666"/>
            </a:stretch>
          </a:blipFill>
        </p:spPr>
        <p:txBody>
          <a:bodyPr/>
          <a:lstStyle/>
          <a:p>
            <a:endParaRPr lang="en-US"/>
          </a:p>
        </p:txBody>
      </p:sp>
      <p:sp>
        <p:nvSpPr>
          <p:cNvPr id="5" name="TextBox 5"/>
          <p:cNvSpPr txBox="1">
            <a:spLocks noGrp="1"/>
          </p:cNvSpPr>
          <p:nvPr>
            <p:ph type="title" idx="4294967295"/>
          </p:nvPr>
        </p:nvSpPr>
        <p:spPr>
          <a:xfrm>
            <a:off x="9827414" y="5195879"/>
            <a:ext cx="10473564" cy="4380749"/>
          </a:xfrm>
          <a:prstGeom prst="rect">
            <a:avLst/>
          </a:prstGeom>
          <a:noFill/>
          <a:ln>
            <a:noFill/>
            <a:prstDash/>
          </a:ln>
          <a:effectLst/>
        </p:spPr>
        <p:txBody>
          <a:bodyPr rot="0" spcFirstLastPara="0" vertOverflow="overflow" horzOverflow="overflow" vert="horz" wrap="square" lIns="0" tIns="0" rIns="0" bIns="0" numCol="1" spcCol="0" rtlCol="0" fromWordArt="0" anchor="b" anchorCtr="0" forceAA="0" compatLnSpc="1">
            <a:prstTxWarp prst="textNoShape">
              <a:avLst/>
            </a:prstTxWarp>
            <a:noAutofit/>
          </a:bodyPr>
          <a:lstStyle/>
          <a:p>
            <a:pPr marL="0" marR="0" lvl="0" indent="0" algn="l" defTabSz="914400" rtl="0" eaLnBrk="1" fontAlgn="auto" latinLnBrk="0" hangingPunct="1">
              <a:lnSpc>
                <a:spcPts val="8855"/>
              </a:lnSpc>
              <a:spcBef>
                <a:spcPts val="0"/>
              </a:spcBef>
              <a:spcAft>
                <a:spcPts val="0"/>
              </a:spcAft>
              <a:buClrTx/>
              <a:buSzTx/>
              <a:buFontTx/>
              <a:buNone/>
              <a:tabLst/>
              <a:defRPr/>
            </a:pPr>
            <a:r>
              <a:rPr kumimoji="0" lang="en-US" sz="6149" b="0" i="0" u="none" strike="noStrike" kern="1200" cap="none" spc="350" normalizeH="0" baseline="0" noProof="0">
                <a:ln>
                  <a:noFill/>
                </a:ln>
                <a:solidFill>
                  <a:srgbClr val="000000"/>
                </a:solidFill>
                <a:effectLst/>
                <a:uLnTx/>
                <a:uFillTx/>
                <a:latin typeface="Noto Sans"/>
                <a:ea typeface="Noto Sans"/>
                <a:cs typeface="Noto Sans"/>
                <a:sym typeface="Noto Sans"/>
              </a:rPr>
              <a:t>High Risk Care Plan Documentation </a:t>
            </a:r>
          </a:p>
          <a:p>
            <a:pPr marL="0" marR="0" lvl="0" indent="0" algn="l" defTabSz="914400" rtl="0" eaLnBrk="1" fontAlgn="auto" latinLnBrk="0" hangingPunct="1">
              <a:lnSpc>
                <a:spcPts val="5611"/>
              </a:lnSpc>
              <a:spcBef>
                <a:spcPts val="0"/>
              </a:spcBef>
              <a:spcAft>
                <a:spcPts val="0"/>
              </a:spcAft>
              <a:buClrTx/>
              <a:buSzTx/>
              <a:buFontTx/>
              <a:buNone/>
              <a:tabLst/>
              <a:defRPr/>
            </a:pPr>
            <a:endParaRPr kumimoji="0" lang="en-US" sz="6149" b="0" i="0" u="none" strike="noStrike" kern="1200" cap="none" spc="350" normalizeH="0" baseline="0" noProof="0">
              <a:ln>
                <a:noFill/>
              </a:ln>
              <a:solidFill>
                <a:srgbClr val="000000"/>
              </a:solidFill>
              <a:effectLst/>
              <a:uLnTx/>
              <a:uFillTx/>
              <a:latin typeface="Noto Sans"/>
              <a:ea typeface="Noto Sans"/>
              <a:cs typeface="Noto Sans"/>
              <a:sym typeface="Noto Sans"/>
            </a:endParaRPr>
          </a:p>
        </p:txBody>
      </p:sp>
      <p:sp>
        <p:nvSpPr>
          <p:cNvPr id="6" name="TextBox 6"/>
          <p:cNvSpPr txBox="1"/>
          <p:nvPr/>
        </p:nvSpPr>
        <p:spPr>
          <a:xfrm>
            <a:off x="13026318" y="8797098"/>
            <a:ext cx="2037877" cy="779528"/>
          </a:xfrm>
          <a:prstGeom prst="rect">
            <a:avLst/>
          </a:prstGeom>
        </p:spPr>
        <p:txBody>
          <a:bodyPr lIns="0" tIns="0" rIns="0" bIns="0" rtlCol="0" anchor="t">
            <a:spAutoFit/>
          </a:bodyPr>
          <a:lstStyle/>
          <a:p>
            <a:pPr algn="l">
              <a:lnSpc>
                <a:spcPts val="6551"/>
              </a:lnSpc>
            </a:pPr>
            <a:r>
              <a:rPr lang="en-US" sz="4199" b="1" spc="1574">
                <a:solidFill>
                  <a:srgbClr val="000000"/>
                </a:solidFill>
                <a:latin typeface="Noto Sans Bold"/>
                <a:ea typeface="Noto Sans Bold"/>
                <a:cs typeface="Noto Sans Bold"/>
                <a:sym typeface="Noto Sans Bold"/>
              </a:rPr>
              <a:t>2025</a:t>
            </a: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7D8830-3375-7B39-ACB9-DC36BE4B4726}"/>
            </a:ext>
          </a:extLst>
        </p:cNvPr>
        <p:cNvGrpSpPr/>
        <p:nvPr/>
      </p:nvGrpSpPr>
      <p:grpSpPr>
        <a:xfrm>
          <a:off x="0" y="0"/>
          <a:ext cx="0" cy="0"/>
          <a:chOff x="0" y="0"/>
          <a:chExt cx="0" cy="0"/>
        </a:xfrm>
      </p:grpSpPr>
      <p:grpSp>
        <p:nvGrpSpPr>
          <p:cNvPr id="17" name="Group 16">
            <a:extLst>
              <a:ext uri="{FF2B5EF4-FFF2-40B4-BE49-F238E27FC236}">
                <a16:creationId xmlns:a16="http://schemas.microsoft.com/office/drawing/2014/main" id="{6AE4C8CF-C6B9-7266-7546-180D11591D98}"/>
              </a:ext>
              <a:ext uri="{C183D7F6-B498-43B3-948B-1728B52AA6E4}">
                <adec:decorative xmlns:adec="http://schemas.microsoft.com/office/drawing/2017/decorative" val="1"/>
              </a:ext>
            </a:extLst>
          </p:cNvPr>
          <p:cNvGrpSpPr/>
          <p:nvPr/>
        </p:nvGrpSpPr>
        <p:grpSpPr>
          <a:xfrm>
            <a:off x="667354" y="1251957"/>
            <a:ext cx="16842630" cy="1246522"/>
            <a:chOff x="0" y="0"/>
            <a:chExt cx="10772775" cy="3342386"/>
          </a:xfrm>
        </p:grpSpPr>
        <p:sp>
          <p:nvSpPr>
            <p:cNvPr id="18" name="Freeform 17">
              <a:extLst>
                <a:ext uri="{FF2B5EF4-FFF2-40B4-BE49-F238E27FC236}">
                  <a16:creationId xmlns:a16="http://schemas.microsoft.com/office/drawing/2014/main" id="{9892AC83-008B-167A-A254-A76E8DA96532}"/>
                </a:ext>
              </a:extLst>
            </p:cNvPr>
            <p:cNvSpPr/>
            <p:nvPr/>
          </p:nvSpPr>
          <p:spPr>
            <a:xfrm>
              <a:off x="12700" y="12699"/>
              <a:ext cx="10747375" cy="3316985"/>
            </a:xfrm>
            <a:custGeom>
              <a:avLst/>
              <a:gdLst/>
              <a:ahLst/>
              <a:cxnLst/>
              <a:rect l="l" t="t" r="r" b="b"/>
              <a:pathLst>
                <a:path w="10747375" h="3316986">
                  <a:moveTo>
                    <a:pt x="0" y="552831"/>
                  </a:moveTo>
                  <a:cubicBezTo>
                    <a:pt x="0" y="247523"/>
                    <a:pt x="248793" y="0"/>
                    <a:pt x="555752" y="0"/>
                  </a:cubicBezTo>
                  <a:lnTo>
                    <a:pt x="10191623" y="0"/>
                  </a:lnTo>
                  <a:cubicBezTo>
                    <a:pt x="10498582" y="0"/>
                    <a:pt x="10747375" y="247523"/>
                    <a:pt x="10747375" y="552831"/>
                  </a:cubicBezTo>
                  <a:lnTo>
                    <a:pt x="10747375" y="2764155"/>
                  </a:lnTo>
                  <a:cubicBezTo>
                    <a:pt x="10747375" y="3069463"/>
                    <a:pt x="10498582" y="3316986"/>
                    <a:pt x="10191623" y="3316986"/>
                  </a:cubicBezTo>
                  <a:lnTo>
                    <a:pt x="555752" y="3316986"/>
                  </a:lnTo>
                  <a:cubicBezTo>
                    <a:pt x="248793" y="3316986"/>
                    <a:pt x="0" y="3069463"/>
                    <a:pt x="0" y="2764155"/>
                  </a:cubicBezTo>
                  <a:close/>
                </a:path>
              </a:pathLst>
            </a:custGeom>
            <a:solidFill>
              <a:srgbClr val="00C4CC"/>
            </a:solidFill>
          </p:spPr>
          <p:txBody>
            <a:bodyPr/>
            <a:lstStyle/>
            <a:p>
              <a:endParaRPr lang="en-US"/>
            </a:p>
          </p:txBody>
        </p:sp>
        <p:sp>
          <p:nvSpPr>
            <p:cNvPr id="19" name="Freeform 18">
              <a:extLst>
                <a:ext uri="{FF2B5EF4-FFF2-40B4-BE49-F238E27FC236}">
                  <a16:creationId xmlns:a16="http://schemas.microsoft.com/office/drawing/2014/main" id="{C4721FF4-384D-0243-C1C8-7F7F1BB7C2D5}"/>
                </a:ext>
              </a:extLst>
            </p:cNvPr>
            <p:cNvSpPr/>
            <p:nvPr/>
          </p:nvSpPr>
          <p:spPr>
            <a:xfrm>
              <a:off x="0" y="0"/>
              <a:ext cx="10772775" cy="3342386"/>
            </a:xfrm>
            <a:custGeom>
              <a:avLst/>
              <a:gdLst/>
              <a:ahLst/>
              <a:cxnLst/>
              <a:rect l="l" t="t" r="r" b="b"/>
              <a:pathLst>
                <a:path w="10772775" h="3342386">
                  <a:moveTo>
                    <a:pt x="0" y="565531"/>
                  </a:moveTo>
                  <a:cubicBezTo>
                    <a:pt x="0" y="253111"/>
                    <a:pt x="254508" y="0"/>
                    <a:pt x="568452" y="0"/>
                  </a:cubicBezTo>
                  <a:lnTo>
                    <a:pt x="10204323" y="0"/>
                  </a:lnTo>
                  <a:lnTo>
                    <a:pt x="10204323" y="12700"/>
                  </a:lnTo>
                  <a:lnTo>
                    <a:pt x="10204323" y="0"/>
                  </a:lnTo>
                  <a:cubicBezTo>
                    <a:pt x="10518267" y="0"/>
                    <a:pt x="10772775" y="253111"/>
                    <a:pt x="10772775" y="565531"/>
                  </a:cubicBezTo>
                  <a:lnTo>
                    <a:pt x="10760075" y="565531"/>
                  </a:lnTo>
                  <a:lnTo>
                    <a:pt x="10772775" y="565531"/>
                  </a:lnTo>
                  <a:lnTo>
                    <a:pt x="10772775" y="2776855"/>
                  </a:lnTo>
                  <a:lnTo>
                    <a:pt x="10760075" y="2776855"/>
                  </a:lnTo>
                  <a:lnTo>
                    <a:pt x="10772775" y="2776855"/>
                  </a:lnTo>
                  <a:cubicBezTo>
                    <a:pt x="10772775" y="3089275"/>
                    <a:pt x="10518267" y="3342386"/>
                    <a:pt x="10204323" y="3342386"/>
                  </a:cubicBezTo>
                  <a:lnTo>
                    <a:pt x="10204323" y="3329686"/>
                  </a:lnTo>
                  <a:lnTo>
                    <a:pt x="10204323" y="3342386"/>
                  </a:lnTo>
                  <a:lnTo>
                    <a:pt x="568452" y="3342386"/>
                  </a:lnTo>
                  <a:lnTo>
                    <a:pt x="568452" y="3329686"/>
                  </a:lnTo>
                  <a:lnTo>
                    <a:pt x="568452" y="3342386"/>
                  </a:lnTo>
                  <a:cubicBezTo>
                    <a:pt x="254508" y="3342386"/>
                    <a:pt x="0" y="3089275"/>
                    <a:pt x="0" y="2776855"/>
                  </a:cubicBezTo>
                  <a:lnTo>
                    <a:pt x="0" y="565531"/>
                  </a:lnTo>
                  <a:lnTo>
                    <a:pt x="12700" y="565531"/>
                  </a:lnTo>
                  <a:lnTo>
                    <a:pt x="0" y="565531"/>
                  </a:lnTo>
                  <a:moveTo>
                    <a:pt x="25400" y="565531"/>
                  </a:moveTo>
                  <a:lnTo>
                    <a:pt x="25400" y="2776855"/>
                  </a:lnTo>
                  <a:lnTo>
                    <a:pt x="12700" y="2776855"/>
                  </a:lnTo>
                  <a:lnTo>
                    <a:pt x="25400" y="2776855"/>
                  </a:lnTo>
                  <a:cubicBezTo>
                    <a:pt x="25400" y="3075051"/>
                    <a:pt x="268478" y="3316986"/>
                    <a:pt x="568452" y="3316986"/>
                  </a:cubicBezTo>
                  <a:lnTo>
                    <a:pt x="10204323" y="3316986"/>
                  </a:lnTo>
                  <a:cubicBezTo>
                    <a:pt x="10504297" y="3316986"/>
                    <a:pt x="10747375" y="3075051"/>
                    <a:pt x="10747375" y="2776855"/>
                  </a:cubicBezTo>
                  <a:lnTo>
                    <a:pt x="10747375" y="565531"/>
                  </a:lnTo>
                  <a:cubicBezTo>
                    <a:pt x="10747375" y="267335"/>
                    <a:pt x="10504424" y="25400"/>
                    <a:pt x="10204323" y="25400"/>
                  </a:cubicBezTo>
                  <a:lnTo>
                    <a:pt x="568452" y="25400"/>
                  </a:lnTo>
                  <a:lnTo>
                    <a:pt x="568452" y="12700"/>
                  </a:lnTo>
                  <a:lnTo>
                    <a:pt x="568452" y="25400"/>
                  </a:lnTo>
                  <a:cubicBezTo>
                    <a:pt x="268478" y="25400"/>
                    <a:pt x="25400" y="267335"/>
                    <a:pt x="25400" y="565531"/>
                  </a:cubicBezTo>
                  <a:close/>
                </a:path>
              </a:pathLst>
            </a:custGeom>
            <a:solidFill>
              <a:srgbClr val="FFFFFF"/>
            </a:solidFill>
          </p:spPr>
          <p:txBody>
            <a:bodyPr/>
            <a:lstStyle/>
            <a:p>
              <a:endParaRPr lang="en-US"/>
            </a:p>
          </p:txBody>
        </p:sp>
      </p:grpSp>
      <p:sp>
        <p:nvSpPr>
          <p:cNvPr id="5" name="Freeform 5">
            <a:extLst>
              <a:ext uri="{FF2B5EF4-FFF2-40B4-BE49-F238E27FC236}">
                <a16:creationId xmlns:a16="http://schemas.microsoft.com/office/drawing/2014/main" id="{A1FB2A22-979D-A149-64AF-2E0B7577EADA}"/>
              </a:ext>
              <a:ext uri="{C183D7F6-B498-43B3-948B-1728B52AA6E4}">
                <adec:decorative xmlns:adec="http://schemas.microsoft.com/office/drawing/2017/decorative" val="1"/>
              </a:ext>
            </a:extLst>
          </p:cNvPr>
          <p:cNvSpPr/>
          <p:nvPr/>
        </p:nvSpPr>
        <p:spPr>
          <a:xfrm>
            <a:off x="0" y="-254940"/>
            <a:ext cx="12832495" cy="1021253"/>
          </a:xfrm>
          <a:custGeom>
            <a:avLst/>
            <a:gdLst/>
            <a:ahLst/>
            <a:cxnLst/>
            <a:rect l="l" t="t" r="r" b="b"/>
            <a:pathLst>
              <a:path w="12832495" h="1021253">
                <a:moveTo>
                  <a:pt x="0" y="0"/>
                </a:moveTo>
                <a:lnTo>
                  <a:pt x="12832495" y="0"/>
                </a:lnTo>
                <a:lnTo>
                  <a:pt x="12832495" y="1021253"/>
                </a:lnTo>
                <a:lnTo>
                  <a:pt x="0" y="102125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6" name="Title 15">
            <a:extLst>
              <a:ext uri="{FF2B5EF4-FFF2-40B4-BE49-F238E27FC236}">
                <a16:creationId xmlns:a16="http://schemas.microsoft.com/office/drawing/2014/main" id="{B24A39D8-20F3-E03B-116F-FF4DA5FBF4DF}"/>
              </a:ext>
            </a:extLst>
          </p:cNvPr>
          <p:cNvSpPr txBox="1">
            <a:spLocks noGrp="1"/>
          </p:cNvSpPr>
          <p:nvPr>
            <p:ph type="title" idx="4294967295"/>
          </p:nvPr>
        </p:nvSpPr>
        <p:spPr>
          <a:xfrm>
            <a:off x="384034" y="1330740"/>
            <a:ext cx="17125950" cy="87152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98915" marR="0" lvl="1" indent="0" algn="l" defTabSz="914400" rtl="0" eaLnBrk="1" fontAlgn="auto" latinLnBrk="0" hangingPunct="1">
              <a:lnSpc>
                <a:spcPts val="6984"/>
              </a:lnSpc>
              <a:spcBef>
                <a:spcPts val="0"/>
              </a:spcBef>
              <a:spcAft>
                <a:spcPts val="0"/>
              </a:spcAft>
              <a:buClrTx/>
              <a:buSzTx/>
              <a:buFontTx/>
              <a:buNone/>
              <a:tabLst/>
              <a:defRPr/>
            </a:pPr>
            <a:r>
              <a:rPr kumimoji="0" lang="en-US" sz="3200" b="0" i="0" u="none" strike="noStrike" kern="1200" cap="none" spc="0" normalizeH="0" baseline="0" noProof="0">
                <a:ln>
                  <a:noFill/>
                </a:ln>
                <a:solidFill>
                  <a:srgbClr val="000000"/>
                </a:solidFill>
                <a:effectLst/>
                <a:uLnTx/>
                <a:uFillTx/>
                <a:latin typeface="Noto Sans"/>
                <a:ea typeface="Noto Sans"/>
                <a:cs typeface="Noto Sans"/>
                <a:sym typeface="Noto Sans"/>
              </a:rPr>
              <a:t>Sam expresses interest in hearing more about formula needs and readiness for solids</a:t>
            </a:r>
          </a:p>
        </p:txBody>
      </p:sp>
      <p:sp>
        <p:nvSpPr>
          <p:cNvPr id="8" name="TextBox 8">
            <a:extLst>
              <a:ext uri="{FF2B5EF4-FFF2-40B4-BE49-F238E27FC236}">
                <a16:creationId xmlns:a16="http://schemas.microsoft.com/office/drawing/2014/main" id="{0367BCC0-3384-E051-3468-AB631045E1B9}"/>
              </a:ext>
            </a:extLst>
          </p:cNvPr>
          <p:cNvSpPr txBox="1"/>
          <p:nvPr/>
        </p:nvSpPr>
        <p:spPr>
          <a:xfrm>
            <a:off x="997591" y="2589275"/>
            <a:ext cx="15898836" cy="7960641"/>
          </a:xfrm>
          <a:prstGeom prst="rect">
            <a:avLst/>
          </a:prstGeom>
        </p:spPr>
        <p:txBody>
          <a:bodyPr wrap="square" lIns="0" tIns="0" rIns="0" bIns="0" rtlCol="0" anchor="t">
            <a:spAutoFit/>
          </a:bodyPr>
          <a:lstStyle/>
          <a:p>
            <a:pPr marL="856115" lvl="1" indent="-457200">
              <a:lnSpc>
                <a:spcPts val="6984"/>
              </a:lnSpc>
              <a:buFont typeface="Arial" panose="020B0604020202020204" pitchFamily="34" charset="0"/>
              <a:buChar char="•"/>
            </a:pPr>
            <a:r>
              <a:rPr lang="en-US" sz="3000">
                <a:latin typeface="Noto Sans" panose="020B0502040504020204" pitchFamily="34" charset="0"/>
                <a:ea typeface="Noto Sans" panose="020B0502040504020204" pitchFamily="34" charset="0"/>
                <a:cs typeface="Noto Sans" panose="020B0502040504020204" pitchFamily="34" charset="0"/>
              </a:rPr>
              <a:t>You share information that the formula is really helping support Will’s growth since he is on the small side</a:t>
            </a:r>
          </a:p>
          <a:p>
            <a:pPr marL="856115" lvl="1" indent="-457200">
              <a:lnSpc>
                <a:spcPts val="6984"/>
              </a:lnSpc>
              <a:buFont typeface="Arial" panose="020B0604020202020204" pitchFamily="34" charset="0"/>
              <a:buChar char="•"/>
            </a:pPr>
            <a:r>
              <a:rPr lang="en-US" sz="3000">
                <a:latin typeface="Noto Sans" panose="020B0502040504020204" pitchFamily="34" charset="0"/>
                <a:ea typeface="Noto Sans" panose="020B0502040504020204" pitchFamily="34" charset="0"/>
                <a:cs typeface="Noto Sans" panose="020B0502040504020204" pitchFamily="34" charset="0"/>
              </a:rPr>
              <a:t>Continuing to watch his hunger cues and feed on demand is great</a:t>
            </a:r>
          </a:p>
          <a:p>
            <a:pPr marL="856115" lvl="1" indent="-457200">
              <a:lnSpc>
                <a:spcPts val="6984"/>
              </a:lnSpc>
              <a:buFont typeface="Arial" panose="020B0604020202020204" pitchFamily="34" charset="0"/>
              <a:buChar char="•"/>
            </a:pPr>
            <a:r>
              <a:rPr lang="en-US" sz="3000">
                <a:latin typeface="Noto Sans" panose="020B0502040504020204" pitchFamily="34" charset="0"/>
                <a:ea typeface="Noto Sans" panose="020B0502040504020204" pitchFamily="34" charset="0"/>
                <a:cs typeface="Noto Sans" panose="020B0502040504020204" pitchFamily="34" charset="0"/>
              </a:rPr>
              <a:t>Cluster feeding is often a sign of a growth spurt, so Sam is doing a nice job of noticing Will’s cues  </a:t>
            </a:r>
          </a:p>
          <a:p>
            <a:pPr marL="856115" lvl="1" indent="-457200">
              <a:lnSpc>
                <a:spcPts val="6984"/>
              </a:lnSpc>
              <a:buFont typeface="Arial" panose="020B0604020202020204" pitchFamily="34" charset="0"/>
              <a:buChar char="•"/>
            </a:pPr>
            <a:r>
              <a:rPr lang="en-US" sz="3000">
                <a:latin typeface="Noto Sans" panose="020B0502040504020204" pitchFamily="34" charset="0"/>
                <a:ea typeface="Noto Sans" panose="020B0502040504020204" pitchFamily="34" charset="0"/>
                <a:cs typeface="Noto Sans" panose="020B0502040504020204" pitchFamily="34" charset="0"/>
              </a:rPr>
              <a:t>You share information about readiness for solids (i.e. sitting up with support, good head and neck control, diminished tongue thrusting, ability to open mouth and give cues for readiness to eat and cues for fullness)</a:t>
            </a:r>
          </a:p>
          <a:p>
            <a:pPr marL="398915" lvl="1" algn="l">
              <a:lnSpc>
                <a:spcPts val="6984"/>
              </a:lnSpc>
            </a:pPr>
            <a:endParaRPr lang="en-US" sz="3200">
              <a:solidFill>
                <a:srgbClr val="000000"/>
              </a:solidFill>
              <a:latin typeface="Noto Sans"/>
              <a:ea typeface="Noto Sans"/>
              <a:cs typeface="Noto Sans"/>
              <a:sym typeface="Noto Sans"/>
            </a:endParaRPr>
          </a:p>
        </p:txBody>
      </p:sp>
      <p:sp>
        <p:nvSpPr>
          <p:cNvPr id="9" name="Freeform 2">
            <a:extLst>
              <a:ext uri="{FF2B5EF4-FFF2-40B4-BE49-F238E27FC236}">
                <a16:creationId xmlns:a16="http://schemas.microsoft.com/office/drawing/2014/main" id="{08873E1A-805F-5ED5-0F13-AB561726115E}"/>
              </a:ext>
              <a:ext uri="{C183D7F6-B498-43B3-948B-1728B52AA6E4}">
                <adec:decorative xmlns:adec="http://schemas.microsoft.com/office/drawing/2017/decorative" val="1"/>
              </a:ext>
            </a:extLst>
          </p:cNvPr>
          <p:cNvSpPr/>
          <p:nvPr/>
        </p:nvSpPr>
        <p:spPr>
          <a:xfrm rot="5400000">
            <a:off x="14606305" y="-1722662"/>
            <a:ext cx="851673" cy="4915972"/>
          </a:xfrm>
          <a:custGeom>
            <a:avLst/>
            <a:gdLst/>
            <a:ahLst/>
            <a:cxnLst/>
            <a:rect l="l" t="t" r="r" b="b"/>
            <a:pathLst>
              <a:path w="851673" h="4959718">
                <a:moveTo>
                  <a:pt x="0" y="0"/>
                </a:moveTo>
                <a:lnTo>
                  <a:pt x="851673" y="0"/>
                </a:lnTo>
                <a:lnTo>
                  <a:pt x="851673" y="4959719"/>
                </a:lnTo>
                <a:lnTo>
                  <a:pt x="0" y="495971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Tree>
    <p:custDataLst>
      <p:tags r:id="rId1"/>
    </p:custDataLst>
    <p:extLst>
      <p:ext uri="{BB962C8B-B14F-4D97-AF65-F5344CB8AC3E}">
        <p14:creationId xmlns:p14="http://schemas.microsoft.com/office/powerpoint/2010/main" val="14234766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a:extLst>
              <a:ext uri="{C183D7F6-B498-43B3-948B-1728B52AA6E4}">
                <adec:decorative xmlns:adec="http://schemas.microsoft.com/office/drawing/2017/decorative" val="1"/>
              </a:ext>
            </a:extLst>
          </p:cNvPr>
          <p:cNvSpPr/>
          <p:nvPr/>
        </p:nvSpPr>
        <p:spPr>
          <a:xfrm>
            <a:off x="17439114" y="5327281"/>
            <a:ext cx="851673" cy="4959718"/>
          </a:xfrm>
          <a:custGeom>
            <a:avLst/>
            <a:gdLst/>
            <a:ahLst/>
            <a:cxnLst/>
            <a:rect l="l" t="t" r="r" b="b"/>
            <a:pathLst>
              <a:path w="851673" h="4959718">
                <a:moveTo>
                  <a:pt x="0" y="0"/>
                </a:moveTo>
                <a:lnTo>
                  <a:pt x="851673" y="0"/>
                </a:lnTo>
                <a:lnTo>
                  <a:pt x="851673" y="4959719"/>
                </a:lnTo>
                <a:lnTo>
                  <a:pt x="0" y="495971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3" name="Group 3">
            <a:extLst>
              <a:ext uri="{C183D7F6-B498-43B3-948B-1728B52AA6E4}">
                <adec:decorative xmlns:adec="http://schemas.microsoft.com/office/drawing/2017/decorative" val="1"/>
              </a:ext>
            </a:extLst>
          </p:cNvPr>
          <p:cNvGrpSpPr/>
          <p:nvPr/>
        </p:nvGrpSpPr>
        <p:grpSpPr>
          <a:xfrm rot="-5400000">
            <a:off x="119293" y="4539537"/>
            <a:ext cx="5618373" cy="5876554"/>
            <a:chOff x="0" y="0"/>
            <a:chExt cx="7491164" cy="7835406"/>
          </a:xfrm>
        </p:grpSpPr>
        <p:sp>
          <p:nvSpPr>
            <p:cNvPr id="4" name="Freeform 4"/>
            <p:cNvSpPr/>
            <p:nvPr/>
          </p:nvSpPr>
          <p:spPr>
            <a:xfrm>
              <a:off x="0" y="0"/>
              <a:ext cx="7491222" cy="7835392"/>
            </a:xfrm>
            <a:custGeom>
              <a:avLst/>
              <a:gdLst/>
              <a:ahLst/>
              <a:cxnLst/>
              <a:rect l="l" t="t" r="r" b="b"/>
              <a:pathLst>
                <a:path w="7491222" h="7835392">
                  <a:moveTo>
                    <a:pt x="0" y="0"/>
                  </a:moveTo>
                  <a:lnTo>
                    <a:pt x="7491222" y="0"/>
                  </a:lnTo>
                  <a:lnTo>
                    <a:pt x="0" y="7835392"/>
                  </a:lnTo>
                  <a:lnTo>
                    <a:pt x="0" y="0"/>
                  </a:lnTo>
                  <a:close/>
                </a:path>
              </a:pathLst>
            </a:custGeom>
            <a:solidFill>
              <a:srgbClr val="7D9BCB"/>
            </a:solidFill>
          </p:spPr>
          <p:txBody>
            <a:bodyPr/>
            <a:lstStyle/>
            <a:p>
              <a:endParaRPr lang="en-US"/>
            </a:p>
          </p:txBody>
        </p:sp>
      </p:grpSp>
      <p:grpSp>
        <p:nvGrpSpPr>
          <p:cNvPr id="5" name="Group 5">
            <a:extLst>
              <a:ext uri="{C183D7F6-B498-43B3-948B-1728B52AA6E4}">
                <adec:decorative xmlns:adec="http://schemas.microsoft.com/office/drawing/2017/decorative" val="1"/>
              </a:ext>
            </a:extLst>
          </p:cNvPr>
          <p:cNvGrpSpPr/>
          <p:nvPr/>
        </p:nvGrpSpPr>
        <p:grpSpPr>
          <a:xfrm rot="5400000">
            <a:off x="119293" y="4539537"/>
            <a:ext cx="5618373" cy="5876554"/>
            <a:chOff x="0" y="0"/>
            <a:chExt cx="7491164" cy="7835406"/>
          </a:xfrm>
        </p:grpSpPr>
        <p:sp>
          <p:nvSpPr>
            <p:cNvPr id="6" name="Freeform 6"/>
            <p:cNvSpPr/>
            <p:nvPr/>
          </p:nvSpPr>
          <p:spPr>
            <a:xfrm>
              <a:off x="0" y="0"/>
              <a:ext cx="7491222" cy="7835392"/>
            </a:xfrm>
            <a:custGeom>
              <a:avLst/>
              <a:gdLst/>
              <a:ahLst/>
              <a:cxnLst/>
              <a:rect l="l" t="t" r="r" b="b"/>
              <a:pathLst>
                <a:path w="7491222" h="7835392">
                  <a:moveTo>
                    <a:pt x="7491222" y="0"/>
                  </a:moveTo>
                  <a:lnTo>
                    <a:pt x="7491222" y="7835392"/>
                  </a:lnTo>
                  <a:lnTo>
                    <a:pt x="0" y="7835392"/>
                  </a:lnTo>
                  <a:close/>
                </a:path>
              </a:pathLst>
            </a:custGeom>
            <a:solidFill>
              <a:srgbClr val="000000">
                <a:alpha val="0"/>
              </a:srgbClr>
            </a:solidFill>
          </p:spPr>
          <p:txBody>
            <a:bodyPr/>
            <a:lstStyle/>
            <a:p>
              <a:endParaRPr lang="en-US"/>
            </a:p>
          </p:txBody>
        </p:sp>
      </p:grpSp>
      <p:grpSp>
        <p:nvGrpSpPr>
          <p:cNvPr id="7" name="Group 7">
            <a:extLst>
              <a:ext uri="{C183D7F6-B498-43B3-948B-1728B52AA6E4}">
                <adec:decorative xmlns:adec="http://schemas.microsoft.com/office/drawing/2017/decorative" val="1"/>
              </a:ext>
            </a:extLst>
          </p:cNvPr>
          <p:cNvGrpSpPr/>
          <p:nvPr/>
        </p:nvGrpSpPr>
        <p:grpSpPr>
          <a:xfrm>
            <a:off x="17980162" y="0"/>
            <a:ext cx="309914" cy="3031958"/>
            <a:chOff x="0" y="0"/>
            <a:chExt cx="413218" cy="4042610"/>
          </a:xfrm>
        </p:grpSpPr>
        <p:sp>
          <p:nvSpPr>
            <p:cNvPr id="8" name="Freeform 8"/>
            <p:cNvSpPr/>
            <p:nvPr/>
          </p:nvSpPr>
          <p:spPr>
            <a:xfrm>
              <a:off x="0" y="0"/>
              <a:ext cx="413258" cy="4042664"/>
            </a:xfrm>
            <a:custGeom>
              <a:avLst/>
              <a:gdLst/>
              <a:ahLst/>
              <a:cxnLst/>
              <a:rect l="l" t="t" r="r" b="b"/>
              <a:pathLst>
                <a:path w="413258" h="4042664">
                  <a:moveTo>
                    <a:pt x="0" y="4042664"/>
                  </a:moveTo>
                  <a:lnTo>
                    <a:pt x="413258" y="4042664"/>
                  </a:lnTo>
                  <a:lnTo>
                    <a:pt x="413258" y="0"/>
                  </a:lnTo>
                  <a:lnTo>
                    <a:pt x="0" y="0"/>
                  </a:lnTo>
                  <a:close/>
                </a:path>
              </a:pathLst>
            </a:custGeom>
            <a:solidFill>
              <a:srgbClr val="00C4CC"/>
            </a:solidFill>
          </p:spPr>
          <p:txBody>
            <a:bodyPr/>
            <a:lstStyle/>
            <a:p>
              <a:endParaRPr lang="en-US"/>
            </a:p>
          </p:txBody>
        </p:sp>
      </p:grpSp>
      <p:sp>
        <p:nvSpPr>
          <p:cNvPr id="9" name="TextBox 9"/>
          <p:cNvSpPr txBox="1">
            <a:spLocks noGrp="1"/>
          </p:cNvSpPr>
          <p:nvPr>
            <p:ph type="title" idx="4294967295"/>
          </p:nvPr>
        </p:nvSpPr>
        <p:spPr>
          <a:xfrm rot="-292035">
            <a:off x="4958321" y="2978455"/>
            <a:ext cx="4386234" cy="1284581"/>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just" defTabSz="914400" rtl="0" eaLnBrk="1" fontAlgn="auto" latinLnBrk="0" hangingPunct="1">
              <a:lnSpc>
                <a:spcPts val="10769"/>
              </a:lnSpc>
              <a:spcBef>
                <a:spcPts val="0"/>
              </a:spcBef>
              <a:spcAft>
                <a:spcPts val="0"/>
              </a:spcAft>
              <a:buClrTx/>
              <a:buSzTx/>
              <a:buFontTx/>
              <a:buNone/>
              <a:tabLst/>
              <a:defRPr/>
            </a:pPr>
            <a:r>
              <a:rPr kumimoji="0" lang="en-US" sz="6903" b="1" i="0" u="none" strike="noStrike" kern="1200" cap="none" spc="393" normalizeH="0" baseline="0" noProof="0">
                <a:ln>
                  <a:noFill/>
                </a:ln>
                <a:solidFill>
                  <a:srgbClr val="000000"/>
                </a:solidFill>
                <a:effectLst/>
                <a:uLnTx/>
                <a:uFillTx/>
                <a:latin typeface="Noto Sans Bold"/>
                <a:ea typeface="Noto Sans Bold"/>
                <a:cs typeface="Noto Sans Bold"/>
                <a:sym typeface="Noto Sans Bold"/>
              </a:rPr>
              <a:t>Practice: </a:t>
            </a:r>
          </a:p>
        </p:txBody>
      </p:sp>
      <p:grpSp>
        <p:nvGrpSpPr>
          <p:cNvPr id="10" name="Group 10">
            <a:extLst>
              <a:ext uri="{C183D7F6-B498-43B3-948B-1728B52AA6E4}">
                <adec:decorative xmlns:adec="http://schemas.microsoft.com/office/drawing/2017/decorative" val="1"/>
              </a:ext>
            </a:extLst>
          </p:cNvPr>
          <p:cNvGrpSpPr/>
          <p:nvPr/>
        </p:nvGrpSpPr>
        <p:grpSpPr>
          <a:xfrm rot="-5400000">
            <a:off x="698707" y="3993187"/>
            <a:ext cx="5618373" cy="5876554"/>
            <a:chOff x="0" y="0"/>
            <a:chExt cx="7491164" cy="7835406"/>
          </a:xfrm>
        </p:grpSpPr>
        <p:sp>
          <p:nvSpPr>
            <p:cNvPr id="11" name="Freeform 11"/>
            <p:cNvSpPr/>
            <p:nvPr/>
          </p:nvSpPr>
          <p:spPr>
            <a:xfrm>
              <a:off x="0" y="0"/>
              <a:ext cx="7491222" cy="7835392"/>
            </a:xfrm>
            <a:custGeom>
              <a:avLst/>
              <a:gdLst/>
              <a:ahLst/>
              <a:cxnLst/>
              <a:rect l="l" t="t" r="r" b="b"/>
              <a:pathLst>
                <a:path w="7491222" h="7835392">
                  <a:moveTo>
                    <a:pt x="0" y="0"/>
                  </a:moveTo>
                  <a:lnTo>
                    <a:pt x="7491222" y="0"/>
                  </a:lnTo>
                  <a:lnTo>
                    <a:pt x="0" y="7835392"/>
                  </a:lnTo>
                  <a:lnTo>
                    <a:pt x="0" y="0"/>
                  </a:lnTo>
                  <a:close/>
                </a:path>
              </a:pathLst>
            </a:custGeom>
            <a:solidFill>
              <a:srgbClr val="00C4CC"/>
            </a:solidFill>
          </p:spPr>
          <p:txBody>
            <a:bodyPr/>
            <a:lstStyle/>
            <a:p>
              <a:endParaRPr lang="en-US"/>
            </a:p>
          </p:txBody>
        </p:sp>
      </p:grpSp>
      <p:sp>
        <p:nvSpPr>
          <p:cNvPr id="12" name="Freeform 12" descr="Image with the words,: &#10;Practice:&#10;Write a chart note for Will's chart that includes all the required care plan elements.">
            <a:extLst>
              <a:ext uri="{C183D7F6-B498-43B3-948B-1728B52AA6E4}">
                <adec:decorative xmlns:adec="http://schemas.microsoft.com/office/drawing/2017/decorative" val="0"/>
              </a:ext>
            </a:extLst>
          </p:cNvPr>
          <p:cNvSpPr/>
          <p:nvPr/>
        </p:nvSpPr>
        <p:spPr>
          <a:xfrm rot="5143325">
            <a:off x="6031601" y="-1477746"/>
            <a:ext cx="7954698" cy="13824240"/>
          </a:xfrm>
          <a:custGeom>
            <a:avLst/>
            <a:gdLst/>
            <a:ahLst/>
            <a:cxnLst/>
            <a:rect l="l" t="t" r="r" b="b"/>
            <a:pathLst>
              <a:path w="7954698" h="13824240">
                <a:moveTo>
                  <a:pt x="0" y="0"/>
                </a:moveTo>
                <a:lnTo>
                  <a:pt x="7954698" y="0"/>
                </a:lnTo>
                <a:lnTo>
                  <a:pt x="7954698" y="13824240"/>
                </a:lnTo>
                <a:lnTo>
                  <a:pt x="0" y="1382424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3" name="TextBox 13"/>
          <p:cNvSpPr txBox="1"/>
          <p:nvPr/>
        </p:nvSpPr>
        <p:spPr>
          <a:xfrm rot="-331449">
            <a:off x="5021877" y="4922268"/>
            <a:ext cx="10291586" cy="2393925"/>
          </a:xfrm>
          <a:prstGeom prst="rect">
            <a:avLst/>
          </a:prstGeom>
        </p:spPr>
        <p:txBody>
          <a:bodyPr lIns="0" tIns="0" rIns="0" bIns="0" rtlCol="0" anchor="t">
            <a:spAutoFit/>
          </a:bodyPr>
          <a:lstStyle/>
          <a:p>
            <a:pPr algn="l">
              <a:lnSpc>
                <a:spcPts val="6294"/>
              </a:lnSpc>
              <a:spcBef>
                <a:spcPct val="0"/>
              </a:spcBef>
            </a:pPr>
            <a:r>
              <a:rPr lang="en-US" sz="5201">
                <a:solidFill>
                  <a:srgbClr val="000000"/>
                </a:solidFill>
                <a:latin typeface="Noto Sans"/>
                <a:ea typeface="Noto Sans"/>
                <a:cs typeface="Noto Sans"/>
                <a:sym typeface="Noto Sans"/>
              </a:rPr>
              <a:t>Write a chart note for Will’s chart that includes </a:t>
            </a:r>
            <a:r>
              <a:rPr lang="en-US" sz="5201" b="1">
                <a:solidFill>
                  <a:srgbClr val="000000"/>
                </a:solidFill>
                <a:latin typeface="Noto Sans"/>
                <a:ea typeface="Noto Sans"/>
                <a:cs typeface="Noto Sans"/>
                <a:sym typeface="Noto Sans"/>
              </a:rPr>
              <a:t>ALL</a:t>
            </a:r>
            <a:r>
              <a:rPr lang="en-US" sz="5201">
                <a:solidFill>
                  <a:srgbClr val="000000"/>
                </a:solidFill>
                <a:latin typeface="Noto Sans"/>
                <a:ea typeface="Noto Sans"/>
                <a:cs typeface="Noto Sans"/>
                <a:sym typeface="Noto Sans"/>
              </a:rPr>
              <a:t> the required care plan elements</a:t>
            </a:r>
          </a:p>
        </p:txBody>
      </p:sp>
    </p:spTree>
    <p:custDataLst>
      <p:tags r:id="rId1"/>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56298D0B-3EA6-D7B6-F792-C9003535A36E}"/>
              </a:ext>
            </a:extLst>
          </p:cNvPr>
          <p:cNvSpPr>
            <a:spLocks noGrp="1"/>
          </p:cNvSpPr>
          <p:nvPr>
            <p:ph type="title" idx="4294967295"/>
          </p:nvPr>
        </p:nvSpPr>
        <p:spPr>
          <a:xfrm>
            <a:off x="457200" y="-1143000"/>
            <a:ext cx="8229600" cy="1143000"/>
          </a:xfrm>
        </p:spPr>
        <p:txBody>
          <a:bodyPr vert="horz" lIns="91440" tIns="45720" rIns="91440" bIns="45720" rtlCol="0" anchor="b">
            <a:normAutofit/>
          </a:bodyPr>
          <a:lstStyle/>
          <a:p>
            <a:r>
              <a:rPr lang="en-US"/>
              <a:t>Document in TWIST Example </a:t>
            </a:r>
          </a:p>
        </p:txBody>
      </p:sp>
      <p:sp>
        <p:nvSpPr>
          <p:cNvPr id="3" name="Freeform 3">
            <a:extLst>
              <a:ext uri="{C183D7F6-B498-43B3-948B-1728B52AA6E4}">
                <adec:decorative xmlns:adec="http://schemas.microsoft.com/office/drawing/2017/decorative" val="1"/>
              </a:ext>
            </a:extLst>
          </p:cNvPr>
          <p:cNvSpPr/>
          <p:nvPr/>
        </p:nvSpPr>
        <p:spPr>
          <a:xfrm>
            <a:off x="17439114" y="5327281"/>
            <a:ext cx="851673" cy="4959718"/>
          </a:xfrm>
          <a:custGeom>
            <a:avLst/>
            <a:gdLst/>
            <a:ahLst/>
            <a:cxnLst/>
            <a:rect l="l" t="t" r="r" b="b"/>
            <a:pathLst>
              <a:path w="851673" h="4959718">
                <a:moveTo>
                  <a:pt x="0" y="0"/>
                </a:moveTo>
                <a:lnTo>
                  <a:pt x="851673" y="0"/>
                </a:lnTo>
                <a:lnTo>
                  <a:pt x="851673" y="4959719"/>
                </a:lnTo>
                <a:lnTo>
                  <a:pt x="0" y="495971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Freeform 4">
            <a:extLst>
              <a:ext uri="{C183D7F6-B498-43B3-948B-1728B52AA6E4}">
                <adec:decorative xmlns:adec="http://schemas.microsoft.com/office/drawing/2017/decorative" val="1"/>
              </a:ext>
            </a:extLst>
          </p:cNvPr>
          <p:cNvSpPr/>
          <p:nvPr/>
        </p:nvSpPr>
        <p:spPr>
          <a:xfrm>
            <a:off x="0" y="0"/>
            <a:ext cx="851673" cy="4959718"/>
          </a:xfrm>
          <a:custGeom>
            <a:avLst/>
            <a:gdLst/>
            <a:ahLst/>
            <a:cxnLst/>
            <a:rect l="l" t="t" r="r" b="b"/>
            <a:pathLst>
              <a:path w="851673" h="4959718">
                <a:moveTo>
                  <a:pt x="0" y="0"/>
                </a:moveTo>
                <a:lnTo>
                  <a:pt x="851673" y="0"/>
                </a:lnTo>
                <a:lnTo>
                  <a:pt x="851673" y="4959718"/>
                </a:lnTo>
                <a:lnTo>
                  <a:pt x="0" y="495971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2" name="Freeform 2" descr="Image of TWIST data system screen. The Progress Notes tab is open with a progress note started (in the text box) "/>
          <p:cNvSpPr/>
          <p:nvPr/>
        </p:nvSpPr>
        <p:spPr>
          <a:xfrm>
            <a:off x="3261068" y="176976"/>
            <a:ext cx="13710266" cy="9985415"/>
          </a:xfrm>
          <a:custGeom>
            <a:avLst/>
            <a:gdLst/>
            <a:ahLst/>
            <a:cxnLst/>
            <a:rect l="l" t="t" r="r" b="b"/>
            <a:pathLst>
              <a:path w="13710266" h="9504926">
                <a:moveTo>
                  <a:pt x="0" y="0"/>
                </a:moveTo>
                <a:lnTo>
                  <a:pt x="13710266" y="0"/>
                </a:lnTo>
                <a:lnTo>
                  <a:pt x="13710266" y="9504926"/>
                </a:lnTo>
                <a:lnTo>
                  <a:pt x="0" y="9504926"/>
                </a:lnTo>
                <a:lnTo>
                  <a:pt x="0" y="0"/>
                </a:lnTo>
                <a:close/>
              </a:path>
            </a:pathLst>
          </a:custGeom>
          <a:blipFill>
            <a:blip r:embed="rId8"/>
            <a:stretch>
              <a:fillRect/>
            </a:stretch>
          </a:blipFill>
        </p:spPr>
        <p:txBody>
          <a:bodyPr/>
          <a:lstStyle/>
          <a:p>
            <a:endParaRPr lang="en-US"/>
          </a:p>
        </p:txBody>
      </p:sp>
      <p:grpSp>
        <p:nvGrpSpPr>
          <p:cNvPr id="13" name="Group 12" descr="blue circle with the word &quot;Example&quot;">
            <a:extLst>
              <a:ext uri="{FF2B5EF4-FFF2-40B4-BE49-F238E27FC236}">
                <a16:creationId xmlns:a16="http://schemas.microsoft.com/office/drawing/2014/main" id="{57E2FB80-2A7D-EAFF-76A7-114F0C612EE5}"/>
              </a:ext>
            </a:extLst>
          </p:cNvPr>
          <p:cNvGrpSpPr/>
          <p:nvPr/>
        </p:nvGrpSpPr>
        <p:grpSpPr>
          <a:xfrm>
            <a:off x="425836" y="4834074"/>
            <a:ext cx="5326602" cy="4249385"/>
            <a:chOff x="425836" y="4834074"/>
            <a:chExt cx="5326602" cy="4249385"/>
          </a:xfrm>
        </p:grpSpPr>
        <p:grpSp>
          <p:nvGrpSpPr>
            <p:cNvPr id="5" name="Group 5">
              <a:extLst>
                <a:ext uri="{C183D7F6-B498-43B3-948B-1728B52AA6E4}">
                  <adec:decorative xmlns:adec="http://schemas.microsoft.com/office/drawing/2017/decorative" val="1"/>
                </a:ext>
              </a:extLst>
            </p:cNvPr>
            <p:cNvGrpSpPr/>
            <p:nvPr/>
          </p:nvGrpSpPr>
          <p:grpSpPr>
            <a:xfrm>
              <a:off x="974171" y="4834074"/>
              <a:ext cx="4249385" cy="4249385"/>
              <a:chOff x="0" y="0"/>
              <a:chExt cx="8361506" cy="8361506"/>
            </a:xfrm>
          </p:grpSpPr>
          <p:sp>
            <p:nvSpPr>
              <p:cNvPr id="6" name="Freeform 6"/>
              <p:cNvSpPr/>
              <p:nvPr/>
            </p:nvSpPr>
            <p:spPr>
              <a:xfrm>
                <a:off x="0" y="0"/>
                <a:ext cx="8361553" cy="8361553"/>
              </a:xfrm>
              <a:custGeom>
                <a:avLst/>
                <a:gdLst/>
                <a:ahLst/>
                <a:cxnLst/>
                <a:rect l="l" t="t" r="r" b="b"/>
                <a:pathLst>
                  <a:path w="8361553" h="8361553">
                    <a:moveTo>
                      <a:pt x="0" y="4180713"/>
                    </a:moveTo>
                    <a:cubicBezTo>
                      <a:pt x="0" y="1871726"/>
                      <a:pt x="1871726" y="0"/>
                      <a:pt x="4180713" y="0"/>
                    </a:cubicBezTo>
                    <a:cubicBezTo>
                      <a:pt x="6489700" y="0"/>
                      <a:pt x="8361553" y="1871726"/>
                      <a:pt x="8361553" y="4180713"/>
                    </a:cubicBezTo>
                    <a:cubicBezTo>
                      <a:pt x="8361553" y="6489700"/>
                      <a:pt x="6489700" y="8361553"/>
                      <a:pt x="4180713" y="8361553"/>
                    </a:cubicBezTo>
                    <a:cubicBezTo>
                      <a:pt x="1871726" y="8361553"/>
                      <a:pt x="0" y="6489700"/>
                      <a:pt x="0" y="4180713"/>
                    </a:cubicBezTo>
                    <a:close/>
                  </a:path>
                </a:pathLst>
              </a:custGeom>
              <a:solidFill>
                <a:srgbClr val="7D9BCB"/>
              </a:solidFill>
            </p:spPr>
            <p:txBody>
              <a:bodyPr/>
              <a:lstStyle/>
              <a:p>
                <a:endParaRPr lang="en-US"/>
              </a:p>
            </p:txBody>
          </p:sp>
        </p:grpSp>
        <p:sp>
          <p:nvSpPr>
            <p:cNvPr id="7" name="Freeform 7">
              <a:extLst>
                <a:ext uri="{C183D7F6-B498-43B3-948B-1728B52AA6E4}">
                  <adec:decorative xmlns:adec="http://schemas.microsoft.com/office/drawing/2017/decorative" val="1"/>
                </a:ext>
              </a:extLst>
            </p:cNvPr>
            <p:cNvSpPr/>
            <p:nvPr/>
          </p:nvSpPr>
          <p:spPr>
            <a:xfrm rot="-1634390">
              <a:off x="425836" y="4959718"/>
              <a:ext cx="5326602" cy="4114800"/>
            </a:xfrm>
            <a:custGeom>
              <a:avLst/>
              <a:gdLst/>
              <a:ahLst/>
              <a:cxnLst/>
              <a:rect l="l" t="t" r="r" b="b"/>
              <a:pathLst>
                <a:path w="5326602" h="4114800">
                  <a:moveTo>
                    <a:pt x="0" y="0"/>
                  </a:moveTo>
                  <a:lnTo>
                    <a:pt x="5326602" y="0"/>
                  </a:lnTo>
                  <a:lnTo>
                    <a:pt x="5326602" y="4114800"/>
                  </a:lnTo>
                  <a:lnTo>
                    <a:pt x="0" y="411480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10" name="TextBox 10"/>
            <p:cNvSpPr txBox="1"/>
            <p:nvPr/>
          </p:nvSpPr>
          <p:spPr>
            <a:xfrm rot="19757748">
              <a:off x="1229117" y="6289861"/>
              <a:ext cx="3425191" cy="1337813"/>
            </a:xfrm>
            <a:prstGeom prst="rect">
              <a:avLst/>
            </a:prstGeom>
          </p:spPr>
          <p:txBody>
            <a:bodyPr lIns="0" tIns="0" rIns="0" bIns="0" rtlCol="0" anchor="ctr"/>
            <a:lstStyle/>
            <a:p>
              <a:pPr algn="ctr">
                <a:lnSpc>
                  <a:spcPts val="7955"/>
                </a:lnSpc>
              </a:pPr>
              <a:r>
                <a:rPr lang="en-US" sz="5099" b="1" spc="290">
                  <a:solidFill>
                    <a:srgbClr val="000000"/>
                  </a:solidFill>
                  <a:latin typeface="Noto Sans Bold"/>
                  <a:ea typeface="Noto Sans Bold"/>
                  <a:cs typeface="Noto Sans Bold"/>
                  <a:sym typeface="Noto Sans Bold"/>
                </a:rPr>
                <a:t>Example</a:t>
              </a:r>
              <a:r>
                <a:rPr lang="en-US" sz="5099" spc="290">
                  <a:solidFill>
                    <a:srgbClr val="000000"/>
                  </a:solidFill>
                  <a:latin typeface="Noto Sans"/>
                  <a:ea typeface="Noto Sans"/>
                  <a:cs typeface="Noto Sans"/>
                  <a:sym typeface="Noto Sans"/>
                </a:rPr>
                <a:t>:</a:t>
              </a:r>
            </a:p>
          </p:txBody>
        </p:sp>
      </p:grpSp>
      <p:sp>
        <p:nvSpPr>
          <p:cNvPr id="11" name="TextBox 11"/>
          <p:cNvSpPr txBox="1"/>
          <p:nvPr/>
        </p:nvSpPr>
        <p:spPr>
          <a:xfrm>
            <a:off x="8265214" y="3824397"/>
            <a:ext cx="7722038" cy="4155240"/>
          </a:xfrm>
          <a:prstGeom prst="rect">
            <a:avLst/>
          </a:prstGeom>
        </p:spPr>
        <p:txBody>
          <a:bodyPr wrap="square" lIns="0" tIns="0" rIns="0" bIns="0" rtlCol="0" anchor="t">
            <a:spAutoFit/>
          </a:bodyPr>
          <a:lstStyle/>
          <a:p>
            <a:pPr algn="l">
              <a:lnSpc>
                <a:spcPts val="2471"/>
              </a:lnSpc>
              <a:spcBef>
                <a:spcPct val="0"/>
              </a:spcBef>
            </a:pPr>
            <a:r>
              <a:rPr lang="en-US" sz="2042">
                <a:solidFill>
                  <a:srgbClr val="000000"/>
                </a:solidFill>
                <a:latin typeface="Noto Sans"/>
                <a:ea typeface="Noto Sans"/>
                <a:cs typeface="Noto Sans"/>
                <a:sym typeface="Noto Sans"/>
              </a:rPr>
              <a:t>RD f/u for 3mo old w/GERD, </a:t>
            </a:r>
            <a:r>
              <a:rPr lang="en-US" sz="2042" err="1">
                <a:solidFill>
                  <a:srgbClr val="000000"/>
                </a:solidFill>
                <a:latin typeface="Noto Sans"/>
                <a:ea typeface="Noto Sans"/>
                <a:cs typeface="Noto Sans"/>
                <a:sym typeface="Noto Sans"/>
              </a:rPr>
              <a:t>underwt</a:t>
            </a:r>
            <a:r>
              <a:rPr lang="en-US" sz="2042">
                <a:solidFill>
                  <a:srgbClr val="000000"/>
                </a:solidFill>
                <a:latin typeface="Noto Sans"/>
                <a:ea typeface="Noto Sans"/>
                <a:cs typeface="Noto Sans"/>
                <a:sym typeface="Noto Sans"/>
              </a:rPr>
              <a:t>. MOI reports infant taking omeprazole daily. Takes 4-6 oz </a:t>
            </a:r>
            <a:r>
              <a:rPr lang="en-US" sz="2042" err="1">
                <a:solidFill>
                  <a:srgbClr val="000000"/>
                </a:solidFill>
                <a:latin typeface="Noto Sans"/>
                <a:ea typeface="Noto Sans"/>
                <a:cs typeface="Noto Sans"/>
                <a:sym typeface="Noto Sans"/>
              </a:rPr>
              <a:t>Enf</a:t>
            </a:r>
            <a:r>
              <a:rPr lang="en-US" sz="2042">
                <a:solidFill>
                  <a:srgbClr val="000000"/>
                </a:solidFill>
                <a:latin typeface="Noto Sans"/>
                <a:ea typeface="Noto Sans"/>
                <a:cs typeface="Noto Sans"/>
                <a:sym typeface="Noto Sans"/>
              </a:rPr>
              <a:t> AR q 2-4 hrs. </a:t>
            </a:r>
            <a:r>
              <a:rPr lang="en-US" sz="2042" err="1">
                <a:solidFill>
                  <a:srgbClr val="000000"/>
                </a:solidFill>
                <a:latin typeface="Noto Sans"/>
                <a:ea typeface="Noto Sans"/>
                <a:cs typeface="Noto Sans"/>
                <a:sym typeface="Noto Sans"/>
              </a:rPr>
              <a:t>Sx</a:t>
            </a:r>
            <a:r>
              <a:rPr lang="en-US" sz="2042">
                <a:solidFill>
                  <a:srgbClr val="000000"/>
                </a:solidFill>
                <a:latin typeface="Noto Sans"/>
                <a:ea typeface="Noto Sans"/>
                <a:cs typeface="Noto Sans"/>
                <a:sym typeface="Noto Sans"/>
              </a:rPr>
              <a:t> improved – spitting up, but no projectile vomiting. </a:t>
            </a:r>
          </a:p>
          <a:p>
            <a:pPr algn="l">
              <a:lnSpc>
                <a:spcPts val="2471"/>
              </a:lnSpc>
              <a:spcBef>
                <a:spcPct val="0"/>
              </a:spcBef>
            </a:pPr>
            <a:r>
              <a:rPr lang="en-US" sz="2042">
                <a:solidFill>
                  <a:srgbClr val="000000"/>
                </a:solidFill>
                <a:latin typeface="Noto Sans"/>
                <a:ea typeface="Noto Sans"/>
                <a:cs typeface="Noto Sans"/>
                <a:sym typeface="Noto Sans"/>
              </a:rPr>
              <a:t>A: Growth steady </a:t>
            </a:r>
            <a:r>
              <a:rPr lang="en-US" sz="2042" err="1">
                <a:solidFill>
                  <a:srgbClr val="000000"/>
                </a:solidFill>
                <a:latin typeface="Noto Sans"/>
                <a:ea typeface="Noto Sans"/>
                <a:cs typeface="Noto Sans"/>
                <a:sym typeface="Noto Sans"/>
              </a:rPr>
              <a:t>wt</a:t>
            </a:r>
            <a:r>
              <a:rPr lang="en-US" sz="2042">
                <a:solidFill>
                  <a:srgbClr val="000000"/>
                </a:solidFill>
                <a:latin typeface="Noto Sans"/>
                <a:ea typeface="Noto Sans"/>
                <a:cs typeface="Noto Sans"/>
                <a:sym typeface="Noto Sans"/>
              </a:rPr>
              <a:t>/length tracking @ 3%. </a:t>
            </a:r>
          </a:p>
          <a:p>
            <a:pPr algn="l">
              <a:lnSpc>
                <a:spcPts val="2471"/>
              </a:lnSpc>
              <a:spcBef>
                <a:spcPct val="0"/>
              </a:spcBef>
            </a:pPr>
            <a:endParaRPr lang="en-US" sz="2042">
              <a:solidFill>
                <a:srgbClr val="000000"/>
              </a:solidFill>
              <a:latin typeface="Noto Sans"/>
              <a:ea typeface="Noto Sans"/>
              <a:cs typeface="Noto Sans"/>
              <a:sym typeface="Noto Sans"/>
            </a:endParaRPr>
          </a:p>
          <a:p>
            <a:pPr algn="l">
              <a:lnSpc>
                <a:spcPts val="2471"/>
              </a:lnSpc>
              <a:spcBef>
                <a:spcPct val="0"/>
              </a:spcBef>
            </a:pPr>
            <a:r>
              <a:rPr lang="en-US" sz="2042">
                <a:solidFill>
                  <a:srgbClr val="000000"/>
                </a:solidFill>
                <a:latin typeface="Noto Sans"/>
                <a:ea typeface="Noto Sans"/>
                <a:cs typeface="Noto Sans"/>
                <a:sym typeface="Noto Sans"/>
              </a:rPr>
              <a:t>P:</a:t>
            </a:r>
          </a:p>
          <a:p>
            <a:pPr algn="l">
              <a:lnSpc>
                <a:spcPts val="2471"/>
              </a:lnSpc>
              <a:spcBef>
                <a:spcPct val="0"/>
              </a:spcBef>
            </a:pPr>
            <a:r>
              <a:rPr lang="en-US" sz="2042">
                <a:solidFill>
                  <a:srgbClr val="000000"/>
                </a:solidFill>
                <a:latin typeface="Noto Sans"/>
                <a:ea typeface="Noto Sans"/>
                <a:cs typeface="Noto Sans"/>
                <a:sym typeface="Noto Sans"/>
              </a:rPr>
              <a:t>•Disc signs of readiness for solids, </a:t>
            </a:r>
          </a:p>
          <a:p>
            <a:pPr algn="l">
              <a:lnSpc>
                <a:spcPts val="2471"/>
              </a:lnSpc>
              <a:spcBef>
                <a:spcPct val="0"/>
              </a:spcBef>
            </a:pPr>
            <a:r>
              <a:rPr lang="en-US" sz="2042">
                <a:solidFill>
                  <a:srgbClr val="000000"/>
                </a:solidFill>
                <a:latin typeface="Noto Sans"/>
                <a:ea typeface="Noto Sans"/>
                <a:cs typeface="Noto Sans"/>
                <a:sym typeface="Noto Sans"/>
              </a:rPr>
              <a:t>•Cont. </a:t>
            </a:r>
            <a:r>
              <a:rPr lang="en-US" sz="2042" err="1">
                <a:solidFill>
                  <a:srgbClr val="000000"/>
                </a:solidFill>
                <a:latin typeface="Noto Sans"/>
                <a:ea typeface="Noto Sans"/>
                <a:cs typeface="Noto Sans"/>
                <a:sym typeface="Noto Sans"/>
              </a:rPr>
              <a:t>Enf</a:t>
            </a:r>
            <a:r>
              <a:rPr lang="en-US" sz="2042">
                <a:solidFill>
                  <a:srgbClr val="000000"/>
                </a:solidFill>
                <a:latin typeface="Noto Sans"/>
                <a:ea typeface="Noto Sans"/>
                <a:cs typeface="Noto Sans"/>
                <a:sym typeface="Noto Sans"/>
              </a:rPr>
              <a:t> AR </a:t>
            </a:r>
            <a:r>
              <a:rPr lang="en-US" sz="2042" err="1">
                <a:solidFill>
                  <a:srgbClr val="000000"/>
                </a:solidFill>
                <a:latin typeface="Noto Sans"/>
                <a:ea typeface="Noto Sans"/>
                <a:cs typeface="Noto Sans"/>
                <a:sym typeface="Noto Sans"/>
              </a:rPr>
              <a:t>fdg</a:t>
            </a:r>
            <a:r>
              <a:rPr lang="en-US" sz="2042">
                <a:solidFill>
                  <a:srgbClr val="000000"/>
                </a:solidFill>
                <a:latin typeface="Noto Sans"/>
                <a:ea typeface="Noto Sans"/>
                <a:cs typeface="Noto Sans"/>
                <a:sym typeface="Noto Sans"/>
              </a:rPr>
              <a:t> on demand</a:t>
            </a:r>
          </a:p>
          <a:p>
            <a:pPr algn="l">
              <a:lnSpc>
                <a:spcPts val="2471"/>
              </a:lnSpc>
              <a:spcBef>
                <a:spcPct val="0"/>
              </a:spcBef>
            </a:pPr>
            <a:r>
              <a:rPr lang="en-US" sz="2042">
                <a:solidFill>
                  <a:srgbClr val="000000"/>
                </a:solidFill>
                <a:latin typeface="Noto Sans"/>
                <a:ea typeface="Noto Sans"/>
                <a:cs typeface="Noto Sans"/>
                <a:sym typeface="Noto Sans"/>
              </a:rPr>
              <a:t>•MOI agreed to delay solids until showing signs of developmental readiness</a:t>
            </a:r>
          </a:p>
          <a:p>
            <a:pPr algn="l">
              <a:lnSpc>
                <a:spcPts val="2471"/>
              </a:lnSpc>
              <a:spcBef>
                <a:spcPct val="0"/>
              </a:spcBef>
            </a:pPr>
            <a:r>
              <a:rPr lang="en-US" sz="2042">
                <a:solidFill>
                  <a:srgbClr val="000000"/>
                </a:solidFill>
                <a:latin typeface="Noto Sans"/>
                <a:ea typeface="Noto Sans"/>
                <a:cs typeface="Noto Sans"/>
                <a:sym typeface="Noto Sans"/>
              </a:rPr>
              <a:t>•RD to follow d/t dx, </a:t>
            </a:r>
            <a:r>
              <a:rPr lang="en-US" sz="2042" err="1">
                <a:solidFill>
                  <a:srgbClr val="000000"/>
                </a:solidFill>
                <a:latin typeface="Noto Sans"/>
                <a:ea typeface="Noto Sans"/>
                <a:cs typeface="Noto Sans"/>
                <a:sym typeface="Noto Sans"/>
              </a:rPr>
              <a:t>Enf</a:t>
            </a:r>
            <a:r>
              <a:rPr lang="en-US" sz="2042">
                <a:solidFill>
                  <a:srgbClr val="000000"/>
                </a:solidFill>
                <a:latin typeface="Noto Sans"/>
                <a:ea typeface="Noto Sans"/>
                <a:cs typeface="Noto Sans"/>
                <a:sym typeface="Noto Sans"/>
              </a:rPr>
              <a:t> AR, </a:t>
            </a:r>
            <a:r>
              <a:rPr lang="en-US" sz="2042" err="1">
                <a:solidFill>
                  <a:srgbClr val="000000"/>
                </a:solidFill>
                <a:latin typeface="Noto Sans"/>
                <a:ea typeface="Noto Sans"/>
                <a:cs typeface="Noto Sans"/>
                <a:sym typeface="Noto Sans"/>
              </a:rPr>
              <a:t>underwt</a:t>
            </a:r>
            <a:endParaRPr lang="en-US" sz="2042">
              <a:solidFill>
                <a:srgbClr val="000000"/>
              </a:solidFill>
              <a:latin typeface="Noto Sans"/>
              <a:ea typeface="Noto Sans"/>
              <a:cs typeface="Noto Sans"/>
              <a:sym typeface="Noto Sans"/>
            </a:endParaRPr>
          </a:p>
          <a:p>
            <a:pPr algn="l">
              <a:lnSpc>
                <a:spcPts val="2471"/>
              </a:lnSpc>
              <a:spcBef>
                <a:spcPct val="0"/>
              </a:spcBef>
            </a:pPr>
            <a:r>
              <a:rPr lang="en-US" sz="2042">
                <a:solidFill>
                  <a:srgbClr val="000000"/>
                </a:solidFill>
                <a:latin typeface="Noto Sans"/>
                <a:ea typeface="Noto Sans"/>
                <a:cs typeface="Noto Sans"/>
                <a:sym typeface="Noto Sans"/>
              </a:rPr>
              <a:t>•Encouraged 4 mo. WCC</a:t>
            </a:r>
          </a:p>
          <a:p>
            <a:pPr algn="l">
              <a:lnSpc>
                <a:spcPts val="2471"/>
              </a:lnSpc>
              <a:spcBef>
                <a:spcPct val="0"/>
              </a:spcBef>
            </a:pPr>
            <a:endParaRPr lang="en-US" sz="2042">
              <a:solidFill>
                <a:srgbClr val="000000"/>
              </a:solidFill>
              <a:latin typeface="Noto Sans"/>
              <a:ea typeface="Noto Sans"/>
              <a:cs typeface="Noto Sans"/>
              <a:sym typeface="Noto Sans"/>
            </a:endParaRPr>
          </a:p>
        </p:txBody>
      </p:sp>
    </p:spTree>
    <p:custDataLst>
      <p:tags r:id="rId1"/>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a:extLst>
              <a:ext uri="{C183D7F6-B498-43B3-948B-1728B52AA6E4}">
                <adec:decorative xmlns:adec="http://schemas.microsoft.com/office/drawing/2017/decorative" val="1"/>
              </a:ext>
            </a:extLst>
          </p:cNvPr>
          <p:cNvSpPr/>
          <p:nvPr/>
        </p:nvSpPr>
        <p:spPr>
          <a:xfrm>
            <a:off x="17439114" y="5327281"/>
            <a:ext cx="851673" cy="4959718"/>
          </a:xfrm>
          <a:custGeom>
            <a:avLst/>
            <a:gdLst/>
            <a:ahLst/>
            <a:cxnLst/>
            <a:rect l="l" t="t" r="r" b="b"/>
            <a:pathLst>
              <a:path w="851673" h="4959718">
                <a:moveTo>
                  <a:pt x="0" y="0"/>
                </a:moveTo>
                <a:lnTo>
                  <a:pt x="851673" y="0"/>
                </a:lnTo>
                <a:lnTo>
                  <a:pt x="851673" y="4959719"/>
                </a:lnTo>
                <a:lnTo>
                  <a:pt x="0" y="495971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3" name="Freeform 3">
            <a:extLst>
              <a:ext uri="{C183D7F6-B498-43B3-948B-1728B52AA6E4}">
                <adec:decorative xmlns:adec="http://schemas.microsoft.com/office/drawing/2017/decorative" val="1"/>
              </a:ext>
            </a:extLst>
          </p:cNvPr>
          <p:cNvSpPr/>
          <p:nvPr/>
        </p:nvSpPr>
        <p:spPr>
          <a:xfrm>
            <a:off x="0" y="0"/>
            <a:ext cx="851673" cy="4959718"/>
          </a:xfrm>
          <a:custGeom>
            <a:avLst/>
            <a:gdLst/>
            <a:ahLst/>
            <a:cxnLst/>
            <a:rect l="l" t="t" r="r" b="b"/>
            <a:pathLst>
              <a:path w="851673" h="4959718">
                <a:moveTo>
                  <a:pt x="0" y="0"/>
                </a:moveTo>
                <a:lnTo>
                  <a:pt x="851673" y="0"/>
                </a:lnTo>
                <a:lnTo>
                  <a:pt x="851673" y="4959718"/>
                </a:lnTo>
                <a:lnTo>
                  <a:pt x="0" y="495971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4" name="Freeform 4">
            <a:extLst>
              <a:ext uri="{C183D7F6-B498-43B3-948B-1728B52AA6E4}">
                <adec:decorative xmlns:adec="http://schemas.microsoft.com/office/drawing/2017/decorative" val="1"/>
              </a:ext>
            </a:extLst>
          </p:cNvPr>
          <p:cNvSpPr/>
          <p:nvPr/>
        </p:nvSpPr>
        <p:spPr>
          <a:xfrm rot="-5400000">
            <a:off x="1028700" y="1388364"/>
            <a:ext cx="6634456" cy="6634456"/>
          </a:xfrm>
          <a:custGeom>
            <a:avLst/>
            <a:gdLst/>
            <a:ahLst/>
            <a:cxnLst/>
            <a:rect l="l" t="t" r="r" b="b"/>
            <a:pathLst>
              <a:path w="6634456" h="6634456">
                <a:moveTo>
                  <a:pt x="0" y="0"/>
                </a:moveTo>
                <a:lnTo>
                  <a:pt x="6634456" y="0"/>
                </a:lnTo>
                <a:lnTo>
                  <a:pt x="6634456" y="6634456"/>
                </a:lnTo>
                <a:lnTo>
                  <a:pt x="0" y="663445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grpSp>
        <p:nvGrpSpPr>
          <p:cNvPr id="5" name="Group 5">
            <a:extLst>
              <a:ext uri="{C183D7F6-B498-43B3-948B-1728B52AA6E4}">
                <adec:decorative xmlns:adec="http://schemas.microsoft.com/office/drawing/2017/decorative" val="1"/>
              </a:ext>
            </a:extLst>
          </p:cNvPr>
          <p:cNvGrpSpPr>
            <a:grpSpLocks noChangeAspect="1"/>
          </p:cNvGrpSpPr>
          <p:nvPr/>
        </p:nvGrpSpPr>
        <p:grpSpPr>
          <a:xfrm>
            <a:off x="1352223" y="1720952"/>
            <a:ext cx="6717290" cy="6717290"/>
            <a:chOff x="0" y="0"/>
            <a:chExt cx="8956386" cy="8956386"/>
          </a:xfrm>
        </p:grpSpPr>
        <p:sp>
          <p:nvSpPr>
            <p:cNvPr id="6" name="Freeform 6" descr="A splash of colors on a white surface"/>
            <p:cNvSpPr/>
            <p:nvPr/>
          </p:nvSpPr>
          <p:spPr>
            <a:xfrm>
              <a:off x="0" y="0"/>
              <a:ext cx="8956421" cy="8956421"/>
            </a:xfrm>
            <a:custGeom>
              <a:avLst/>
              <a:gdLst/>
              <a:ahLst/>
              <a:cxnLst/>
              <a:rect l="l" t="t" r="r" b="b"/>
              <a:pathLst>
                <a:path w="8956421" h="8956421">
                  <a:moveTo>
                    <a:pt x="0" y="0"/>
                  </a:moveTo>
                  <a:lnTo>
                    <a:pt x="8956421" y="0"/>
                  </a:lnTo>
                  <a:lnTo>
                    <a:pt x="8956421" y="8956421"/>
                  </a:lnTo>
                  <a:lnTo>
                    <a:pt x="0" y="8956421"/>
                  </a:lnTo>
                  <a:lnTo>
                    <a:pt x="0" y="0"/>
                  </a:lnTo>
                  <a:close/>
                </a:path>
              </a:pathLst>
            </a:custGeom>
            <a:blipFill>
              <a:blip r:embed="rId10"/>
              <a:stretch>
                <a:fillRect r="-33330" b="2"/>
              </a:stretch>
            </a:blipFill>
          </p:spPr>
          <p:txBody>
            <a:bodyPr/>
            <a:lstStyle/>
            <a:p>
              <a:endParaRPr lang="en-US"/>
            </a:p>
          </p:txBody>
        </p:sp>
      </p:grpSp>
      <p:sp>
        <p:nvSpPr>
          <p:cNvPr id="7" name="Freeform 7">
            <a:extLst>
              <a:ext uri="{C183D7F6-B498-43B3-948B-1728B52AA6E4}">
                <adec:decorative xmlns:adec="http://schemas.microsoft.com/office/drawing/2017/decorative" val="1"/>
              </a:ext>
            </a:extLst>
          </p:cNvPr>
          <p:cNvSpPr/>
          <p:nvPr/>
        </p:nvSpPr>
        <p:spPr>
          <a:xfrm>
            <a:off x="17439114" y="5327281"/>
            <a:ext cx="851673" cy="4959718"/>
          </a:xfrm>
          <a:custGeom>
            <a:avLst/>
            <a:gdLst/>
            <a:ahLst/>
            <a:cxnLst/>
            <a:rect l="l" t="t" r="r" b="b"/>
            <a:pathLst>
              <a:path w="851673" h="4959718">
                <a:moveTo>
                  <a:pt x="0" y="0"/>
                </a:moveTo>
                <a:lnTo>
                  <a:pt x="851673" y="0"/>
                </a:lnTo>
                <a:lnTo>
                  <a:pt x="851673" y="4959719"/>
                </a:lnTo>
                <a:lnTo>
                  <a:pt x="0" y="495971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0" name="TextBox 10"/>
          <p:cNvSpPr txBox="1">
            <a:spLocks noGrp="1"/>
          </p:cNvSpPr>
          <p:nvPr>
            <p:ph type="title" idx="4294967295"/>
          </p:nvPr>
        </p:nvSpPr>
        <p:spPr>
          <a:xfrm>
            <a:off x="5410200" y="5524500"/>
            <a:ext cx="11606770" cy="2904336"/>
          </a:xfrm>
          <a:prstGeom prst="rect">
            <a:avLst/>
          </a:prstGeom>
          <a:noFill/>
          <a:ln>
            <a:noFill/>
            <a:prstDash/>
          </a:ln>
          <a:effectLst/>
        </p:spPr>
        <p:txBody>
          <a:bodyPr rot="0" spcFirstLastPara="0" vertOverflow="overflow" horzOverflow="overflow" vert="horz" wrap="square" lIns="0" tIns="0" rIns="0" bIns="0" numCol="1" spcCol="0" rtlCol="0" fromWordArt="0" anchor="b" anchorCtr="0" forceAA="0" compatLnSpc="1">
            <a:prstTxWarp prst="textNoShape">
              <a:avLst/>
            </a:prstTxWarp>
            <a:noAutofit/>
          </a:bodyPr>
          <a:lstStyle/>
          <a:p>
            <a:pPr marL="0" marR="0" lvl="0" indent="0" algn="l" defTabSz="914400" rtl="0" eaLnBrk="1" fontAlgn="auto" latinLnBrk="0" hangingPunct="1">
              <a:lnSpc>
                <a:spcPts val="10763"/>
              </a:lnSpc>
              <a:spcBef>
                <a:spcPts val="0"/>
              </a:spcBef>
              <a:spcAft>
                <a:spcPts val="0"/>
              </a:spcAft>
              <a:buClrTx/>
              <a:buSzTx/>
              <a:buFontTx/>
              <a:buNone/>
              <a:tabLst/>
              <a:defRPr/>
            </a:pPr>
            <a:r>
              <a:rPr kumimoji="0" lang="en-US" sz="6899" b="0" i="0" u="none" strike="noStrike" kern="1200" cap="none" spc="-227" normalizeH="0" baseline="0" noProof="0">
                <a:ln>
                  <a:noFill/>
                </a:ln>
                <a:solidFill>
                  <a:srgbClr val="000000"/>
                </a:solidFill>
                <a:effectLst/>
                <a:uLnTx/>
                <a:uFillTx/>
                <a:latin typeface="Noto Sans"/>
                <a:ea typeface="Noto Sans"/>
                <a:cs typeface="Noto Sans"/>
                <a:sym typeface="Noto Sans"/>
              </a:rPr>
              <a:t>How does the note meet the care plan requirements?</a:t>
            </a:r>
          </a:p>
        </p:txBody>
      </p:sp>
    </p:spTree>
    <p:custDataLst>
      <p:tags r:id="rId1"/>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a:extLst>
              <a:ext uri="{C183D7F6-B498-43B3-948B-1728B52AA6E4}">
                <adec:decorative xmlns:adec="http://schemas.microsoft.com/office/drawing/2017/decorative" val="1"/>
              </a:ext>
            </a:extLst>
          </p:cNvPr>
          <p:cNvSpPr/>
          <p:nvPr/>
        </p:nvSpPr>
        <p:spPr>
          <a:xfrm>
            <a:off x="17439114" y="5327281"/>
            <a:ext cx="851673" cy="4959718"/>
          </a:xfrm>
          <a:custGeom>
            <a:avLst/>
            <a:gdLst/>
            <a:ahLst/>
            <a:cxnLst/>
            <a:rect l="l" t="t" r="r" b="b"/>
            <a:pathLst>
              <a:path w="851673" h="4959718">
                <a:moveTo>
                  <a:pt x="0" y="0"/>
                </a:moveTo>
                <a:lnTo>
                  <a:pt x="851673" y="0"/>
                </a:lnTo>
                <a:lnTo>
                  <a:pt x="851673" y="4959719"/>
                </a:lnTo>
                <a:lnTo>
                  <a:pt x="0" y="495971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3" name="Group 3">
            <a:extLst>
              <a:ext uri="{C183D7F6-B498-43B3-948B-1728B52AA6E4}">
                <adec:decorative xmlns:adec="http://schemas.microsoft.com/office/drawing/2017/decorative" val="1"/>
              </a:ext>
            </a:extLst>
          </p:cNvPr>
          <p:cNvGrpSpPr/>
          <p:nvPr/>
        </p:nvGrpSpPr>
        <p:grpSpPr>
          <a:xfrm>
            <a:off x="0" y="4280569"/>
            <a:ext cx="7091277" cy="4089987"/>
            <a:chOff x="0" y="0"/>
            <a:chExt cx="1867662" cy="1077198"/>
          </a:xfrm>
        </p:grpSpPr>
        <p:sp>
          <p:nvSpPr>
            <p:cNvPr id="4" name="Freeform 4"/>
            <p:cNvSpPr/>
            <p:nvPr/>
          </p:nvSpPr>
          <p:spPr>
            <a:xfrm>
              <a:off x="0" y="0"/>
              <a:ext cx="1867662" cy="1077198"/>
            </a:xfrm>
            <a:custGeom>
              <a:avLst/>
              <a:gdLst/>
              <a:ahLst/>
              <a:cxnLst/>
              <a:rect l="l" t="t" r="r" b="b"/>
              <a:pathLst>
                <a:path w="1867662" h="1077198">
                  <a:moveTo>
                    <a:pt x="933831" y="0"/>
                  </a:moveTo>
                  <a:cubicBezTo>
                    <a:pt x="418090" y="0"/>
                    <a:pt x="0" y="241139"/>
                    <a:pt x="0" y="538599"/>
                  </a:cubicBezTo>
                  <a:cubicBezTo>
                    <a:pt x="0" y="836059"/>
                    <a:pt x="418090" y="1077198"/>
                    <a:pt x="933831" y="1077198"/>
                  </a:cubicBezTo>
                  <a:cubicBezTo>
                    <a:pt x="1449571" y="1077198"/>
                    <a:pt x="1867662" y="836059"/>
                    <a:pt x="1867662" y="538599"/>
                  </a:cubicBezTo>
                  <a:cubicBezTo>
                    <a:pt x="1867662" y="241139"/>
                    <a:pt x="1449571" y="0"/>
                    <a:pt x="933831" y="0"/>
                  </a:cubicBezTo>
                  <a:close/>
                </a:path>
              </a:pathLst>
            </a:custGeom>
            <a:solidFill>
              <a:srgbClr val="00C4CC"/>
            </a:solidFill>
          </p:spPr>
          <p:txBody>
            <a:bodyPr/>
            <a:lstStyle/>
            <a:p>
              <a:endParaRPr lang="en-US"/>
            </a:p>
          </p:txBody>
        </p:sp>
        <p:sp>
          <p:nvSpPr>
            <p:cNvPr id="5" name="TextBox 5"/>
            <p:cNvSpPr txBox="1"/>
            <p:nvPr/>
          </p:nvSpPr>
          <p:spPr>
            <a:xfrm>
              <a:off x="175093" y="53362"/>
              <a:ext cx="1517475" cy="922848"/>
            </a:xfrm>
            <a:prstGeom prst="rect">
              <a:avLst/>
            </a:prstGeom>
          </p:spPr>
          <p:txBody>
            <a:bodyPr lIns="50800" tIns="50800" rIns="50800" bIns="50800" rtlCol="0" anchor="ctr"/>
            <a:lstStyle/>
            <a:p>
              <a:pPr algn="ctr">
                <a:lnSpc>
                  <a:spcPts val="2659"/>
                </a:lnSpc>
              </a:pPr>
              <a:endParaRPr/>
            </a:p>
          </p:txBody>
        </p:sp>
      </p:grpSp>
      <p:sp>
        <p:nvSpPr>
          <p:cNvPr id="7" name="Freeform 7">
            <a:extLst>
              <a:ext uri="{C183D7F6-B498-43B3-948B-1728B52AA6E4}">
                <adec:decorative xmlns:adec="http://schemas.microsoft.com/office/drawing/2017/decorative" val="1"/>
              </a:ext>
            </a:extLst>
          </p:cNvPr>
          <p:cNvSpPr/>
          <p:nvPr/>
        </p:nvSpPr>
        <p:spPr>
          <a:xfrm rot="-160544">
            <a:off x="-61827" y="4132944"/>
            <a:ext cx="7315200" cy="4069080"/>
          </a:xfrm>
          <a:custGeom>
            <a:avLst/>
            <a:gdLst/>
            <a:ahLst/>
            <a:cxnLst/>
            <a:rect l="l" t="t" r="r" b="b"/>
            <a:pathLst>
              <a:path w="7315200" h="4069080">
                <a:moveTo>
                  <a:pt x="0" y="0"/>
                </a:moveTo>
                <a:lnTo>
                  <a:pt x="7315200" y="0"/>
                </a:lnTo>
                <a:lnTo>
                  <a:pt x="7315200" y="4069080"/>
                </a:lnTo>
                <a:lnTo>
                  <a:pt x="0" y="406908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8" name="Freeform 8">
            <a:extLst>
              <a:ext uri="{C183D7F6-B498-43B3-948B-1728B52AA6E4}">
                <adec:decorative xmlns:adec="http://schemas.microsoft.com/office/drawing/2017/decorative" val="1"/>
              </a:ext>
            </a:extLst>
          </p:cNvPr>
          <p:cNvSpPr/>
          <p:nvPr/>
        </p:nvSpPr>
        <p:spPr>
          <a:xfrm rot="-1515743" flipV="1">
            <a:off x="4285168" y="3925820"/>
            <a:ext cx="3001042" cy="606303"/>
          </a:xfrm>
          <a:custGeom>
            <a:avLst/>
            <a:gdLst/>
            <a:ahLst/>
            <a:cxnLst/>
            <a:rect l="l" t="t" r="r" b="b"/>
            <a:pathLst>
              <a:path w="3001042" h="606303">
                <a:moveTo>
                  <a:pt x="0" y="606304"/>
                </a:moveTo>
                <a:lnTo>
                  <a:pt x="3001042" y="606304"/>
                </a:lnTo>
                <a:lnTo>
                  <a:pt x="3001042" y="0"/>
                </a:lnTo>
                <a:lnTo>
                  <a:pt x="0" y="0"/>
                </a:lnTo>
                <a:lnTo>
                  <a:pt x="0" y="606304"/>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9" name="Freeform 9">
            <a:extLst>
              <a:ext uri="{C183D7F6-B498-43B3-948B-1728B52AA6E4}">
                <adec:decorative xmlns:adec="http://schemas.microsoft.com/office/drawing/2017/decorative" val="1"/>
              </a:ext>
            </a:extLst>
          </p:cNvPr>
          <p:cNvSpPr/>
          <p:nvPr/>
        </p:nvSpPr>
        <p:spPr>
          <a:xfrm>
            <a:off x="-544276" y="7621996"/>
            <a:ext cx="5541065" cy="3463165"/>
          </a:xfrm>
          <a:custGeom>
            <a:avLst/>
            <a:gdLst/>
            <a:ahLst/>
            <a:cxnLst/>
            <a:rect l="l" t="t" r="r" b="b"/>
            <a:pathLst>
              <a:path w="5541065" h="3463165">
                <a:moveTo>
                  <a:pt x="0" y="0"/>
                </a:moveTo>
                <a:lnTo>
                  <a:pt x="5541065" y="0"/>
                </a:lnTo>
                <a:lnTo>
                  <a:pt x="5541065" y="3463166"/>
                </a:lnTo>
                <a:lnTo>
                  <a:pt x="0" y="3463166"/>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0" name="Freeform 10">
            <a:extLst>
              <a:ext uri="{C183D7F6-B498-43B3-948B-1728B52AA6E4}">
                <adec:decorative xmlns:adec="http://schemas.microsoft.com/office/drawing/2017/decorative" val="1"/>
              </a:ext>
            </a:extLst>
          </p:cNvPr>
          <p:cNvSpPr/>
          <p:nvPr/>
        </p:nvSpPr>
        <p:spPr>
          <a:xfrm>
            <a:off x="3924300" y="514544"/>
            <a:ext cx="8065198" cy="514156"/>
          </a:xfrm>
          <a:custGeom>
            <a:avLst/>
            <a:gdLst/>
            <a:ahLst/>
            <a:cxnLst/>
            <a:rect l="l" t="t" r="r" b="b"/>
            <a:pathLst>
              <a:path w="8065198" h="514156">
                <a:moveTo>
                  <a:pt x="0" y="0"/>
                </a:moveTo>
                <a:lnTo>
                  <a:pt x="8065198" y="0"/>
                </a:lnTo>
                <a:lnTo>
                  <a:pt x="8065198" y="514156"/>
                </a:lnTo>
                <a:lnTo>
                  <a:pt x="0" y="514156"/>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11" name="TextBox 11"/>
          <p:cNvSpPr txBox="1">
            <a:spLocks noGrp="1"/>
          </p:cNvSpPr>
          <p:nvPr>
            <p:ph type="title" idx="4294967295"/>
          </p:nvPr>
        </p:nvSpPr>
        <p:spPr>
          <a:xfrm rot="-85849">
            <a:off x="810539" y="5348860"/>
            <a:ext cx="5569277" cy="2203948"/>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4066"/>
              </a:lnSpc>
              <a:spcBef>
                <a:spcPct val="0"/>
              </a:spcBef>
              <a:spcAft>
                <a:spcPts val="0"/>
              </a:spcAft>
              <a:buClrTx/>
              <a:buSzTx/>
              <a:buFontTx/>
              <a:buNone/>
              <a:tabLst/>
              <a:defRPr/>
            </a:pPr>
            <a:r>
              <a:rPr kumimoji="0" lang="en-US" sz="2904" b="0" i="0" u="none" strike="noStrike" kern="1200" cap="none" spc="165" normalizeH="0" baseline="0" noProof="0">
                <a:ln>
                  <a:noFill/>
                </a:ln>
                <a:solidFill>
                  <a:srgbClr val="000000"/>
                </a:solidFill>
                <a:effectLst/>
                <a:uLnTx/>
                <a:uFillTx/>
                <a:latin typeface="Noto Sans"/>
                <a:ea typeface="Noto Sans"/>
                <a:cs typeface="Noto Sans"/>
                <a:sym typeface="Noto Sans"/>
              </a:rPr>
              <a:t>Progress made associated with assigned risk or status of assigned nutrition risk(s)</a:t>
            </a:r>
          </a:p>
          <a:p>
            <a:pPr marL="0" marR="0" lvl="0" indent="0" algn="just" defTabSz="914400" rtl="0" eaLnBrk="1" fontAlgn="auto" latinLnBrk="0" hangingPunct="1">
              <a:lnSpc>
                <a:spcPts val="5494"/>
              </a:lnSpc>
              <a:spcBef>
                <a:spcPct val="0"/>
              </a:spcBef>
              <a:spcAft>
                <a:spcPts val="0"/>
              </a:spcAft>
              <a:buClrTx/>
              <a:buSzTx/>
              <a:buFontTx/>
              <a:buNone/>
              <a:tabLst/>
              <a:defRPr/>
            </a:pPr>
            <a:endParaRPr kumimoji="0" lang="en-US" sz="2904" b="0" i="0" u="none" strike="noStrike" kern="1200" cap="none" spc="165" normalizeH="0" baseline="0" noProof="0">
              <a:ln>
                <a:noFill/>
              </a:ln>
              <a:solidFill>
                <a:srgbClr val="000000"/>
              </a:solidFill>
              <a:effectLst/>
              <a:uLnTx/>
              <a:uFillTx/>
              <a:latin typeface="Noto Sans"/>
              <a:ea typeface="Noto Sans"/>
              <a:cs typeface="Noto Sans"/>
              <a:sym typeface="Noto Sans"/>
            </a:endParaRPr>
          </a:p>
        </p:txBody>
      </p:sp>
      <p:pic>
        <p:nvPicPr>
          <p:cNvPr id="12" name="Picture 11" descr="Image of the TWIST data sy stem progress note pop-up.  The following is typed in as a progress note with a red box around it: &#10;RD f/u for 3 mo old w/ ERD, undrwt. MOI reports infant taking omeprazole daily. Takes 4-6 oz of ENF AR q 2-4 hrs. Sx iproved - spitting up, but no projectile vomiting. &#10;A: Growth steady wt/length tracking @3%&#10;">
            <a:extLst>
              <a:ext uri="{FF2B5EF4-FFF2-40B4-BE49-F238E27FC236}">
                <a16:creationId xmlns:a16="http://schemas.microsoft.com/office/drawing/2014/main" id="{3EFD7C7F-55F7-BA8A-FE1F-2BF2223AF593}"/>
              </a:ext>
            </a:extLst>
          </p:cNvPr>
          <p:cNvPicPr>
            <a:picLocks noChangeAspect="1"/>
          </p:cNvPicPr>
          <p:nvPr/>
        </p:nvPicPr>
        <p:blipFill>
          <a:blip r:embed="rId14"/>
          <a:stretch>
            <a:fillRect/>
          </a:stretch>
        </p:blipFill>
        <p:spPr>
          <a:xfrm>
            <a:off x="7306068" y="1364555"/>
            <a:ext cx="10649340" cy="8199850"/>
          </a:xfrm>
          <a:prstGeom prst="rect">
            <a:avLst/>
          </a:prstGeom>
          <a:ln w="12700">
            <a:solidFill>
              <a:schemeClr val="tx1"/>
            </a:solidFill>
          </a:ln>
        </p:spPr>
      </p:pic>
    </p:spTree>
    <p:custDataLst>
      <p:tags r:id="rId1"/>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5">
            <a:extLst>
              <a:ext uri="{C183D7F6-B498-43B3-948B-1728B52AA6E4}">
                <adec:decorative xmlns:adec="http://schemas.microsoft.com/office/drawing/2017/decorative" val="1"/>
              </a:ext>
            </a:extLst>
          </p:cNvPr>
          <p:cNvSpPr/>
          <p:nvPr/>
        </p:nvSpPr>
        <p:spPr>
          <a:xfrm>
            <a:off x="0" y="4280569"/>
            <a:ext cx="7091277" cy="4089987"/>
          </a:xfrm>
          <a:custGeom>
            <a:avLst/>
            <a:gdLst/>
            <a:ahLst/>
            <a:cxnLst/>
            <a:rect l="l" t="t" r="r" b="b"/>
            <a:pathLst>
              <a:path w="1867662" h="1077198">
                <a:moveTo>
                  <a:pt x="933831" y="0"/>
                </a:moveTo>
                <a:cubicBezTo>
                  <a:pt x="418090" y="0"/>
                  <a:pt x="0" y="241139"/>
                  <a:pt x="0" y="538599"/>
                </a:cubicBezTo>
                <a:cubicBezTo>
                  <a:pt x="0" y="836059"/>
                  <a:pt x="418090" y="1077198"/>
                  <a:pt x="933831" y="1077198"/>
                </a:cubicBezTo>
                <a:cubicBezTo>
                  <a:pt x="1449571" y="1077198"/>
                  <a:pt x="1867662" y="836059"/>
                  <a:pt x="1867662" y="538599"/>
                </a:cubicBezTo>
                <a:cubicBezTo>
                  <a:pt x="1867662" y="241139"/>
                  <a:pt x="1449571" y="0"/>
                  <a:pt x="933831" y="0"/>
                </a:cubicBezTo>
                <a:close/>
              </a:path>
            </a:pathLst>
          </a:custGeom>
          <a:solidFill>
            <a:srgbClr val="FFB300"/>
          </a:solidFill>
        </p:spPr>
        <p:txBody>
          <a:bodyPr/>
          <a:lstStyle/>
          <a:p>
            <a:endParaRPr lang="en-US"/>
          </a:p>
        </p:txBody>
      </p:sp>
      <p:sp>
        <p:nvSpPr>
          <p:cNvPr id="2" name="Freeform 2">
            <a:extLst>
              <a:ext uri="{C183D7F6-B498-43B3-948B-1728B52AA6E4}">
                <adec:decorative xmlns:adec="http://schemas.microsoft.com/office/drawing/2017/decorative" val="1"/>
              </a:ext>
            </a:extLst>
          </p:cNvPr>
          <p:cNvSpPr/>
          <p:nvPr/>
        </p:nvSpPr>
        <p:spPr>
          <a:xfrm>
            <a:off x="17439114" y="5327281"/>
            <a:ext cx="851673" cy="4959718"/>
          </a:xfrm>
          <a:custGeom>
            <a:avLst/>
            <a:gdLst/>
            <a:ahLst/>
            <a:cxnLst/>
            <a:rect l="l" t="t" r="r" b="b"/>
            <a:pathLst>
              <a:path w="851673" h="4959718">
                <a:moveTo>
                  <a:pt x="0" y="0"/>
                </a:moveTo>
                <a:lnTo>
                  <a:pt x="851673" y="0"/>
                </a:lnTo>
                <a:lnTo>
                  <a:pt x="851673" y="4959719"/>
                </a:lnTo>
                <a:lnTo>
                  <a:pt x="0" y="495971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0" name="TextBox 10"/>
          <p:cNvSpPr txBox="1">
            <a:spLocks noGrp="1"/>
          </p:cNvSpPr>
          <p:nvPr>
            <p:ph type="title" idx="4294967295"/>
          </p:nvPr>
        </p:nvSpPr>
        <p:spPr>
          <a:xfrm>
            <a:off x="685800" y="5524500"/>
            <a:ext cx="5739172" cy="253847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ts val="4685"/>
              </a:lnSpc>
              <a:spcBef>
                <a:spcPct val="0"/>
              </a:spcBef>
              <a:spcAft>
                <a:spcPts val="0"/>
              </a:spcAft>
              <a:buClrTx/>
              <a:buSzTx/>
              <a:buFontTx/>
              <a:buNone/>
              <a:tabLst/>
              <a:defRPr/>
            </a:pPr>
            <a:r>
              <a:rPr kumimoji="0" lang="en-US" sz="3346" b="0" i="0" u="none" strike="noStrike" kern="1200" cap="none" spc="190" normalizeH="0" baseline="0" noProof="0">
                <a:ln>
                  <a:noFill/>
                </a:ln>
                <a:solidFill>
                  <a:srgbClr val="000000"/>
                </a:solidFill>
                <a:effectLst/>
                <a:uLnTx/>
                <a:uFillTx/>
                <a:latin typeface="Noto Sans"/>
                <a:ea typeface="Noto Sans"/>
                <a:cs typeface="Noto Sans"/>
                <a:sym typeface="Noto Sans"/>
              </a:rPr>
              <a:t>Assessment based on subjective and objective information</a:t>
            </a:r>
          </a:p>
          <a:p>
            <a:pPr marL="0" marR="0" lvl="0" indent="0" algn="l" defTabSz="914400" rtl="0" eaLnBrk="1" fontAlgn="auto" latinLnBrk="0" hangingPunct="1">
              <a:lnSpc>
                <a:spcPts val="6331"/>
              </a:lnSpc>
              <a:spcBef>
                <a:spcPct val="0"/>
              </a:spcBef>
              <a:spcAft>
                <a:spcPts val="0"/>
              </a:spcAft>
              <a:buClrTx/>
              <a:buSzTx/>
              <a:buFontTx/>
              <a:buNone/>
              <a:tabLst/>
              <a:defRPr/>
            </a:pPr>
            <a:endParaRPr kumimoji="0" lang="en-US" sz="3346" b="0" i="0" u="none" strike="noStrike" kern="1200" cap="none" spc="190" normalizeH="0" baseline="0" noProof="0">
              <a:ln>
                <a:noFill/>
              </a:ln>
              <a:solidFill>
                <a:srgbClr val="000000"/>
              </a:solidFill>
              <a:effectLst/>
              <a:uLnTx/>
              <a:uFillTx/>
              <a:latin typeface="Noto Sans"/>
              <a:ea typeface="Noto Sans"/>
              <a:cs typeface="Noto Sans"/>
              <a:sym typeface="Noto Sans"/>
            </a:endParaRPr>
          </a:p>
        </p:txBody>
      </p:sp>
      <p:sp>
        <p:nvSpPr>
          <p:cNvPr id="3" name="Freeform 3" descr="Image of the TWIST data sy stem progress note pop-up.  The following is typed in as a progress note with a red box around it: &#10;A: Growth steady wt/length tracking @ 3%"/>
          <p:cNvSpPr/>
          <p:nvPr/>
        </p:nvSpPr>
        <p:spPr>
          <a:xfrm>
            <a:off x="6819623" y="836237"/>
            <a:ext cx="11045328" cy="8422063"/>
          </a:xfrm>
          <a:custGeom>
            <a:avLst/>
            <a:gdLst/>
            <a:ahLst/>
            <a:cxnLst/>
            <a:rect l="l" t="t" r="r" b="b"/>
            <a:pathLst>
              <a:path w="11045328" h="8422063">
                <a:moveTo>
                  <a:pt x="0" y="0"/>
                </a:moveTo>
                <a:lnTo>
                  <a:pt x="11045327" y="0"/>
                </a:lnTo>
                <a:lnTo>
                  <a:pt x="11045327" y="8422063"/>
                </a:lnTo>
                <a:lnTo>
                  <a:pt x="0" y="8422063"/>
                </a:lnTo>
                <a:lnTo>
                  <a:pt x="0" y="0"/>
                </a:lnTo>
                <a:close/>
              </a:path>
            </a:pathLst>
          </a:custGeom>
          <a:blipFill>
            <a:blip r:embed="rId6"/>
            <a:stretch>
              <a:fillRect/>
            </a:stretch>
          </a:blipFill>
          <a:ln w="38100" cap="sq">
            <a:solidFill>
              <a:srgbClr val="000000"/>
            </a:solidFill>
            <a:prstDash val="solid"/>
            <a:miter/>
          </a:ln>
        </p:spPr>
        <p:txBody>
          <a:bodyPr/>
          <a:lstStyle/>
          <a:p>
            <a:endParaRPr lang="en-US"/>
          </a:p>
        </p:txBody>
      </p:sp>
      <p:sp>
        <p:nvSpPr>
          <p:cNvPr id="7" name="Freeform 7">
            <a:extLst>
              <a:ext uri="{C183D7F6-B498-43B3-948B-1728B52AA6E4}">
                <adec:decorative xmlns:adec="http://schemas.microsoft.com/office/drawing/2017/decorative" val="1"/>
              </a:ext>
            </a:extLst>
          </p:cNvPr>
          <p:cNvSpPr/>
          <p:nvPr/>
        </p:nvSpPr>
        <p:spPr>
          <a:xfrm rot="-160544">
            <a:off x="-102214" y="4200607"/>
            <a:ext cx="7315200" cy="4069080"/>
          </a:xfrm>
          <a:custGeom>
            <a:avLst/>
            <a:gdLst/>
            <a:ahLst/>
            <a:cxnLst/>
            <a:rect l="l" t="t" r="r" b="b"/>
            <a:pathLst>
              <a:path w="7315200" h="4069080">
                <a:moveTo>
                  <a:pt x="0" y="0"/>
                </a:moveTo>
                <a:lnTo>
                  <a:pt x="7315200" y="0"/>
                </a:lnTo>
                <a:lnTo>
                  <a:pt x="7315200" y="4069080"/>
                </a:lnTo>
                <a:lnTo>
                  <a:pt x="0" y="406908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8" name="Freeform 8">
            <a:extLst>
              <a:ext uri="{C183D7F6-B498-43B3-948B-1728B52AA6E4}">
                <adec:decorative xmlns:adec="http://schemas.microsoft.com/office/drawing/2017/decorative" val="1"/>
              </a:ext>
            </a:extLst>
          </p:cNvPr>
          <p:cNvSpPr/>
          <p:nvPr/>
        </p:nvSpPr>
        <p:spPr>
          <a:xfrm rot="-2253510" flipV="1">
            <a:off x="4061100" y="4374889"/>
            <a:ext cx="3001042" cy="606303"/>
          </a:xfrm>
          <a:custGeom>
            <a:avLst/>
            <a:gdLst/>
            <a:ahLst/>
            <a:cxnLst/>
            <a:rect l="l" t="t" r="r" b="b"/>
            <a:pathLst>
              <a:path w="3001042" h="606303">
                <a:moveTo>
                  <a:pt x="0" y="606304"/>
                </a:moveTo>
                <a:lnTo>
                  <a:pt x="3001042" y="606304"/>
                </a:lnTo>
                <a:lnTo>
                  <a:pt x="3001042" y="0"/>
                </a:lnTo>
                <a:lnTo>
                  <a:pt x="0" y="0"/>
                </a:lnTo>
                <a:lnTo>
                  <a:pt x="0" y="606304"/>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9" name="Freeform 9">
            <a:extLst>
              <a:ext uri="{C183D7F6-B498-43B3-948B-1728B52AA6E4}">
                <adec:decorative xmlns:adec="http://schemas.microsoft.com/office/drawing/2017/decorative" val="1"/>
              </a:ext>
            </a:extLst>
          </p:cNvPr>
          <p:cNvSpPr/>
          <p:nvPr/>
        </p:nvSpPr>
        <p:spPr>
          <a:xfrm>
            <a:off x="0" y="1212481"/>
            <a:ext cx="3094672" cy="4114800"/>
          </a:xfrm>
          <a:custGeom>
            <a:avLst/>
            <a:gdLst/>
            <a:ahLst/>
            <a:cxnLst/>
            <a:rect l="l" t="t" r="r" b="b"/>
            <a:pathLst>
              <a:path w="3094672" h="4114800">
                <a:moveTo>
                  <a:pt x="0" y="0"/>
                </a:moveTo>
                <a:lnTo>
                  <a:pt x="3094672" y="0"/>
                </a:lnTo>
                <a:lnTo>
                  <a:pt x="3094672" y="4114800"/>
                </a:lnTo>
                <a:lnTo>
                  <a:pt x="0" y="4114800"/>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Tree>
    <p:custDataLst>
      <p:tags r:id="rId1"/>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a:extLst>
              <a:ext uri="{C183D7F6-B498-43B3-948B-1728B52AA6E4}">
                <adec:decorative xmlns:adec="http://schemas.microsoft.com/office/drawing/2017/decorative" val="1"/>
              </a:ext>
            </a:extLst>
          </p:cNvPr>
          <p:cNvSpPr/>
          <p:nvPr/>
        </p:nvSpPr>
        <p:spPr>
          <a:xfrm>
            <a:off x="17439114" y="5327281"/>
            <a:ext cx="851673" cy="4959718"/>
          </a:xfrm>
          <a:custGeom>
            <a:avLst/>
            <a:gdLst/>
            <a:ahLst/>
            <a:cxnLst/>
            <a:rect l="l" t="t" r="r" b="b"/>
            <a:pathLst>
              <a:path w="851673" h="4959718">
                <a:moveTo>
                  <a:pt x="0" y="0"/>
                </a:moveTo>
                <a:lnTo>
                  <a:pt x="851673" y="0"/>
                </a:lnTo>
                <a:lnTo>
                  <a:pt x="851673" y="4959719"/>
                </a:lnTo>
                <a:lnTo>
                  <a:pt x="0" y="495971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3" name="Freeform 3" descr="Image of the TWIST data sy stem progress note pop-up.  The following is typed in as a progress note with a red box around it: &#10;&#10;P: Disc signs of readiness or solids"/>
          <p:cNvSpPr/>
          <p:nvPr/>
        </p:nvSpPr>
        <p:spPr>
          <a:xfrm>
            <a:off x="7583722" y="1745315"/>
            <a:ext cx="10298632" cy="8175282"/>
          </a:xfrm>
          <a:custGeom>
            <a:avLst/>
            <a:gdLst/>
            <a:ahLst/>
            <a:cxnLst/>
            <a:rect l="l" t="t" r="r" b="b"/>
            <a:pathLst>
              <a:path w="10298632" h="8175282">
                <a:moveTo>
                  <a:pt x="0" y="0"/>
                </a:moveTo>
                <a:lnTo>
                  <a:pt x="10298631" y="0"/>
                </a:lnTo>
                <a:lnTo>
                  <a:pt x="10298631" y="8175282"/>
                </a:lnTo>
                <a:lnTo>
                  <a:pt x="0" y="8175282"/>
                </a:lnTo>
                <a:lnTo>
                  <a:pt x="0" y="0"/>
                </a:lnTo>
                <a:close/>
              </a:path>
            </a:pathLst>
          </a:custGeom>
          <a:blipFill>
            <a:blip r:embed="rId6"/>
            <a:stretch>
              <a:fillRect r="-4107"/>
            </a:stretch>
          </a:blipFill>
          <a:ln w="38100" cap="sq">
            <a:solidFill>
              <a:srgbClr val="000000"/>
            </a:solidFill>
            <a:prstDash val="solid"/>
            <a:miter/>
          </a:ln>
        </p:spPr>
        <p:txBody>
          <a:bodyPr/>
          <a:lstStyle/>
          <a:p>
            <a:endParaRPr lang="en-US"/>
          </a:p>
        </p:txBody>
      </p:sp>
      <p:grpSp>
        <p:nvGrpSpPr>
          <p:cNvPr id="5" name="Group 5">
            <a:extLst>
              <a:ext uri="{C183D7F6-B498-43B3-948B-1728B52AA6E4}">
                <adec:decorative xmlns:adec="http://schemas.microsoft.com/office/drawing/2017/decorative" val="1"/>
              </a:ext>
            </a:extLst>
          </p:cNvPr>
          <p:cNvGrpSpPr/>
          <p:nvPr/>
        </p:nvGrpSpPr>
        <p:grpSpPr>
          <a:xfrm>
            <a:off x="-152400" y="1344856"/>
            <a:ext cx="7091278" cy="4089986"/>
            <a:chOff x="0" y="0"/>
            <a:chExt cx="1867662" cy="1077198"/>
          </a:xfrm>
        </p:grpSpPr>
        <p:sp>
          <p:nvSpPr>
            <p:cNvPr id="6" name="Freeform 6"/>
            <p:cNvSpPr/>
            <p:nvPr/>
          </p:nvSpPr>
          <p:spPr>
            <a:xfrm>
              <a:off x="0" y="0"/>
              <a:ext cx="1867662" cy="1077198"/>
            </a:xfrm>
            <a:custGeom>
              <a:avLst/>
              <a:gdLst/>
              <a:ahLst/>
              <a:cxnLst/>
              <a:rect l="l" t="t" r="r" b="b"/>
              <a:pathLst>
                <a:path w="1867662" h="1077198">
                  <a:moveTo>
                    <a:pt x="933831" y="0"/>
                  </a:moveTo>
                  <a:cubicBezTo>
                    <a:pt x="418090" y="0"/>
                    <a:pt x="0" y="241139"/>
                    <a:pt x="0" y="538599"/>
                  </a:cubicBezTo>
                  <a:cubicBezTo>
                    <a:pt x="0" y="836059"/>
                    <a:pt x="418090" y="1077198"/>
                    <a:pt x="933831" y="1077198"/>
                  </a:cubicBezTo>
                  <a:cubicBezTo>
                    <a:pt x="1449571" y="1077198"/>
                    <a:pt x="1867662" y="836059"/>
                    <a:pt x="1867662" y="538599"/>
                  </a:cubicBezTo>
                  <a:cubicBezTo>
                    <a:pt x="1867662" y="241139"/>
                    <a:pt x="1449571" y="0"/>
                    <a:pt x="933831" y="0"/>
                  </a:cubicBezTo>
                  <a:close/>
                </a:path>
              </a:pathLst>
            </a:custGeom>
            <a:solidFill>
              <a:srgbClr val="F16155"/>
            </a:solidFill>
          </p:spPr>
          <p:txBody>
            <a:bodyPr/>
            <a:lstStyle/>
            <a:p>
              <a:endParaRPr lang="en-US"/>
            </a:p>
          </p:txBody>
        </p:sp>
        <p:sp>
          <p:nvSpPr>
            <p:cNvPr id="7" name="TextBox 7"/>
            <p:cNvSpPr txBox="1"/>
            <p:nvPr/>
          </p:nvSpPr>
          <p:spPr>
            <a:xfrm>
              <a:off x="175093" y="53362"/>
              <a:ext cx="1517475" cy="922848"/>
            </a:xfrm>
            <a:prstGeom prst="rect">
              <a:avLst/>
            </a:prstGeom>
          </p:spPr>
          <p:txBody>
            <a:bodyPr lIns="50800" tIns="50800" rIns="50800" bIns="50800" rtlCol="0" anchor="ctr"/>
            <a:lstStyle/>
            <a:p>
              <a:pPr algn="ctr">
                <a:lnSpc>
                  <a:spcPts val="2659"/>
                </a:lnSpc>
              </a:pPr>
              <a:endParaRPr/>
            </a:p>
          </p:txBody>
        </p:sp>
      </p:grpSp>
      <p:sp>
        <p:nvSpPr>
          <p:cNvPr id="8" name="Freeform 8">
            <a:extLst>
              <a:ext uri="{C183D7F6-B498-43B3-948B-1728B52AA6E4}">
                <adec:decorative xmlns:adec="http://schemas.microsoft.com/office/drawing/2017/decorative" val="1"/>
              </a:ext>
            </a:extLst>
          </p:cNvPr>
          <p:cNvSpPr/>
          <p:nvPr/>
        </p:nvSpPr>
        <p:spPr>
          <a:xfrm rot="21439456">
            <a:off x="-214228" y="1197231"/>
            <a:ext cx="7315200" cy="4069080"/>
          </a:xfrm>
          <a:custGeom>
            <a:avLst/>
            <a:gdLst/>
            <a:ahLst/>
            <a:cxnLst/>
            <a:rect l="l" t="t" r="r" b="b"/>
            <a:pathLst>
              <a:path w="9753600" h="5425440">
                <a:moveTo>
                  <a:pt x="0" y="0"/>
                </a:moveTo>
                <a:lnTo>
                  <a:pt x="9753600" y="0"/>
                </a:lnTo>
                <a:lnTo>
                  <a:pt x="9753600" y="5425440"/>
                </a:lnTo>
                <a:lnTo>
                  <a:pt x="0" y="542544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9" name="Freeform 9">
            <a:extLst>
              <a:ext uri="{C183D7F6-B498-43B3-948B-1728B52AA6E4}">
                <adec:decorative xmlns:adec="http://schemas.microsoft.com/office/drawing/2017/decorative" val="1"/>
              </a:ext>
            </a:extLst>
          </p:cNvPr>
          <p:cNvSpPr/>
          <p:nvPr/>
        </p:nvSpPr>
        <p:spPr>
          <a:xfrm>
            <a:off x="-305219" y="4265187"/>
            <a:ext cx="3864483" cy="4114800"/>
          </a:xfrm>
          <a:custGeom>
            <a:avLst/>
            <a:gdLst/>
            <a:ahLst/>
            <a:cxnLst/>
            <a:rect l="l" t="t" r="r" b="b"/>
            <a:pathLst>
              <a:path w="5152644" h="5486400">
                <a:moveTo>
                  <a:pt x="0" y="0"/>
                </a:moveTo>
                <a:lnTo>
                  <a:pt x="5152644" y="0"/>
                </a:lnTo>
                <a:lnTo>
                  <a:pt x="5152644" y="5486400"/>
                </a:lnTo>
                <a:lnTo>
                  <a:pt x="0" y="548640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10" name="TextBox 10"/>
          <p:cNvSpPr txBox="1">
            <a:spLocks noGrp="1"/>
          </p:cNvSpPr>
          <p:nvPr>
            <p:ph type="title" idx="4294967295"/>
          </p:nvPr>
        </p:nvSpPr>
        <p:spPr>
          <a:xfrm>
            <a:off x="876300" y="2334419"/>
            <a:ext cx="4748110" cy="22920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ts val="5665"/>
              </a:lnSpc>
              <a:spcBef>
                <a:spcPct val="0"/>
              </a:spcBef>
              <a:spcAft>
                <a:spcPts val="0"/>
              </a:spcAft>
              <a:buClrTx/>
              <a:buSzTx/>
              <a:buFontTx/>
              <a:buNone/>
              <a:tabLst/>
              <a:defRPr/>
            </a:pPr>
            <a:r>
              <a:rPr kumimoji="0" lang="en-US" sz="4046" b="0" i="0" u="none" strike="noStrike" kern="1200" cap="none" spc="230" normalizeH="0" baseline="0" noProof="0">
                <a:ln>
                  <a:noFill/>
                </a:ln>
                <a:solidFill>
                  <a:srgbClr val="000000"/>
                </a:solidFill>
                <a:effectLst/>
                <a:uLnTx/>
                <a:uFillTx/>
                <a:latin typeface="Noto Sans"/>
                <a:ea typeface="Noto Sans"/>
                <a:cs typeface="Noto Sans"/>
                <a:sym typeface="Noto Sans"/>
              </a:rPr>
              <a:t>Nutrition education topic</a:t>
            </a:r>
          </a:p>
          <a:p>
            <a:pPr marL="0" marR="0" lvl="0" indent="0" algn="ctr" defTabSz="914400" rtl="0" eaLnBrk="1" fontAlgn="auto" latinLnBrk="0" hangingPunct="1">
              <a:lnSpc>
                <a:spcPts val="7311"/>
              </a:lnSpc>
              <a:spcBef>
                <a:spcPct val="0"/>
              </a:spcBef>
              <a:spcAft>
                <a:spcPts val="0"/>
              </a:spcAft>
              <a:buClrTx/>
              <a:buSzTx/>
              <a:buFontTx/>
              <a:buNone/>
              <a:tabLst/>
              <a:defRPr/>
            </a:pPr>
            <a:endParaRPr kumimoji="0" lang="en-US" sz="4046" b="0" i="0" u="none" strike="noStrike" kern="1200" cap="none" spc="230" normalizeH="0" baseline="0" noProof="0">
              <a:ln>
                <a:noFill/>
              </a:ln>
              <a:solidFill>
                <a:srgbClr val="000000"/>
              </a:solidFill>
              <a:effectLst/>
              <a:uLnTx/>
              <a:uFillTx/>
              <a:latin typeface="Noto Sans"/>
              <a:ea typeface="Noto Sans"/>
              <a:cs typeface="Noto Sans"/>
              <a:sym typeface="Noto Sans"/>
            </a:endParaRPr>
          </a:p>
        </p:txBody>
      </p:sp>
      <p:sp>
        <p:nvSpPr>
          <p:cNvPr id="11" name="Freeform 11">
            <a:extLst>
              <a:ext uri="{C183D7F6-B498-43B3-948B-1728B52AA6E4}">
                <adec:decorative xmlns:adec="http://schemas.microsoft.com/office/drawing/2017/decorative" val="1"/>
              </a:ext>
            </a:extLst>
          </p:cNvPr>
          <p:cNvSpPr/>
          <p:nvPr/>
        </p:nvSpPr>
        <p:spPr>
          <a:xfrm rot="1618068">
            <a:off x="4841684" y="5024130"/>
            <a:ext cx="3001042" cy="606303"/>
          </a:xfrm>
          <a:custGeom>
            <a:avLst/>
            <a:gdLst/>
            <a:ahLst/>
            <a:cxnLst/>
            <a:rect l="l" t="t" r="r" b="b"/>
            <a:pathLst>
              <a:path w="3001042" h="606303">
                <a:moveTo>
                  <a:pt x="0" y="0"/>
                </a:moveTo>
                <a:lnTo>
                  <a:pt x="3001042" y="0"/>
                </a:lnTo>
                <a:lnTo>
                  <a:pt x="3001042" y="606303"/>
                </a:lnTo>
                <a:lnTo>
                  <a:pt x="0" y="606303"/>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Tree>
    <p:custDataLst>
      <p:tags r:id="rId1"/>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a:extLst>
              <a:ext uri="{C183D7F6-B498-43B3-948B-1728B52AA6E4}">
                <adec:decorative xmlns:adec="http://schemas.microsoft.com/office/drawing/2017/decorative" val="1"/>
              </a:ext>
            </a:extLst>
          </p:cNvPr>
          <p:cNvSpPr/>
          <p:nvPr/>
        </p:nvSpPr>
        <p:spPr>
          <a:xfrm>
            <a:off x="17439114" y="5327281"/>
            <a:ext cx="851673" cy="4959718"/>
          </a:xfrm>
          <a:custGeom>
            <a:avLst/>
            <a:gdLst/>
            <a:ahLst/>
            <a:cxnLst/>
            <a:rect l="l" t="t" r="r" b="b"/>
            <a:pathLst>
              <a:path w="851673" h="4959718">
                <a:moveTo>
                  <a:pt x="0" y="0"/>
                </a:moveTo>
                <a:lnTo>
                  <a:pt x="851673" y="0"/>
                </a:lnTo>
                <a:lnTo>
                  <a:pt x="851673" y="4959719"/>
                </a:lnTo>
                <a:lnTo>
                  <a:pt x="0" y="495971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Freeform 4">
            <a:extLst>
              <a:ext uri="{C183D7F6-B498-43B3-948B-1728B52AA6E4}">
                <adec:decorative xmlns:adec="http://schemas.microsoft.com/office/drawing/2017/decorative" val="1"/>
              </a:ext>
            </a:extLst>
          </p:cNvPr>
          <p:cNvSpPr/>
          <p:nvPr/>
        </p:nvSpPr>
        <p:spPr>
          <a:xfrm>
            <a:off x="50134" y="4190153"/>
            <a:ext cx="7091277" cy="4089987"/>
          </a:xfrm>
          <a:custGeom>
            <a:avLst/>
            <a:gdLst/>
            <a:ahLst/>
            <a:cxnLst/>
            <a:rect l="l" t="t" r="r" b="b"/>
            <a:pathLst>
              <a:path w="1867662" h="1077198">
                <a:moveTo>
                  <a:pt x="933831" y="0"/>
                </a:moveTo>
                <a:cubicBezTo>
                  <a:pt x="418090" y="0"/>
                  <a:pt x="0" y="241139"/>
                  <a:pt x="0" y="538599"/>
                </a:cubicBezTo>
                <a:cubicBezTo>
                  <a:pt x="0" y="836059"/>
                  <a:pt x="418090" y="1077198"/>
                  <a:pt x="933831" y="1077198"/>
                </a:cubicBezTo>
                <a:cubicBezTo>
                  <a:pt x="1449571" y="1077198"/>
                  <a:pt x="1867662" y="836059"/>
                  <a:pt x="1867662" y="538599"/>
                </a:cubicBezTo>
                <a:cubicBezTo>
                  <a:pt x="1867662" y="241139"/>
                  <a:pt x="1449571" y="0"/>
                  <a:pt x="933831" y="0"/>
                </a:cubicBezTo>
                <a:close/>
              </a:path>
            </a:pathLst>
          </a:custGeom>
          <a:solidFill>
            <a:srgbClr val="9FD886"/>
          </a:solidFill>
        </p:spPr>
        <p:txBody>
          <a:bodyPr/>
          <a:lstStyle/>
          <a:p>
            <a:endParaRPr lang="en-US"/>
          </a:p>
        </p:txBody>
      </p:sp>
      <p:sp>
        <p:nvSpPr>
          <p:cNvPr id="6" name="Freeform 6">
            <a:extLst>
              <a:ext uri="{C183D7F6-B498-43B3-948B-1728B52AA6E4}">
                <adec:decorative xmlns:adec="http://schemas.microsoft.com/office/drawing/2017/decorative" val="1"/>
              </a:ext>
            </a:extLst>
          </p:cNvPr>
          <p:cNvSpPr/>
          <p:nvPr/>
        </p:nvSpPr>
        <p:spPr>
          <a:xfrm rot="-160544">
            <a:off x="-14654" y="4129969"/>
            <a:ext cx="7315200" cy="4069080"/>
          </a:xfrm>
          <a:custGeom>
            <a:avLst/>
            <a:gdLst/>
            <a:ahLst/>
            <a:cxnLst/>
            <a:rect l="l" t="t" r="r" b="b"/>
            <a:pathLst>
              <a:path w="7315200" h="4069080">
                <a:moveTo>
                  <a:pt x="0" y="0"/>
                </a:moveTo>
                <a:lnTo>
                  <a:pt x="7315200" y="0"/>
                </a:lnTo>
                <a:lnTo>
                  <a:pt x="7315200" y="4069080"/>
                </a:lnTo>
                <a:lnTo>
                  <a:pt x="0" y="406908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7" name="Freeform 7" descr="Image of the TWIST data sy stem progress note pop-up.  The following is typed added to the P section of the  progress note with a red box around it:&#10;Cont. Enf AR fdg on demand">
            <a:extLst>
              <a:ext uri="{C183D7F6-B498-43B3-948B-1728B52AA6E4}">
                <adec:decorative xmlns:adec="http://schemas.microsoft.com/office/drawing/2017/decorative" val="0"/>
              </a:ext>
            </a:extLst>
          </p:cNvPr>
          <p:cNvSpPr/>
          <p:nvPr/>
        </p:nvSpPr>
        <p:spPr>
          <a:xfrm>
            <a:off x="7391537" y="1597097"/>
            <a:ext cx="10473414" cy="8139313"/>
          </a:xfrm>
          <a:custGeom>
            <a:avLst/>
            <a:gdLst/>
            <a:ahLst/>
            <a:cxnLst/>
            <a:rect l="l" t="t" r="r" b="b"/>
            <a:pathLst>
              <a:path w="10473414" h="8139313">
                <a:moveTo>
                  <a:pt x="0" y="0"/>
                </a:moveTo>
                <a:lnTo>
                  <a:pt x="10473413" y="0"/>
                </a:lnTo>
                <a:lnTo>
                  <a:pt x="10473413" y="8139313"/>
                </a:lnTo>
                <a:lnTo>
                  <a:pt x="0" y="8139313"/>
                </a:lnTo>
                <a:lnTo>
                  <a:pt x="0" y="0"/>
                </a:lnTo>
                <a:close/>
              </a:path>
            </a:pathLst>
          </a:custGeom>
          <a:blipFill>
            <a:blip r:embed="rId8"/>
            <a:stretch>
              <a:fillRect r="-1920"/>
            </a:stretch>
          </a:blipFill>
          <a:ln w="38100" cap="sq">
            <a:solidFill>
              <a:srgbClr val="000000"/>
            </a:solidFill>
            <a:prstDash val="solid"/>
            <a:miter/>
          </a:ln>
        </p:spPr>
        <p:txBody>
          <a:bodyPr/>
          <a:lstStyle/>
          <a:p>
            <a:endParaRPr lang="en-US"/>
          </a:p>
        </p:txBody>
      </p:sp>
      <p:sp>
        <p:nvSpPr>
          <p:cNvPr id="8" name="TextBox 8"/>
          <p:cNvSpPr txBox="1">
            <a:spLocks noGrp="1"/>
          </p:cNvSpPr>
          <p:nvPr>
            <p:ph type="title" idx="4294967295"/>
          </p:nvPr>
        </p:nvSpPr>
        <p:spPr>
          <a:xfrm>
            <a:off x="498921" y="5260606"/>
            <a:ext cx="6093436" cy="283590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ts val="4302"/>
              </a:lnSpc>
              <a:spcBef>
                <a:spcPct val="0"/>
              </a:spcBef>
              <a:spcAft>
                <a:spcPts val="0"/>
              </a:spcAft>
              <a:buClrTx/>
              <a:buSzTx/>
              <a:buFontTx/>
              <a:buNone/>
              <a:tabLst/>
              <a:defRPr/>
            </a:pPr>
            <a:r>
              <a:rPr kumimoji="0" lang="en-US" sz="3072" b="0" i="0" u="none" strike="noStrike" kern="1200" cap="none" spc="175" normalizeH="0" baseline="0" noProof="0">
                <a:ln>
                  <a:noFill/>
                </a:ln>
                <a:solidFill>
                  <a:srgbClr val="000000"/>
                </a:solidFill>
                <a:effectLst/>
                <a:uLnTx/>
                <a:uFillTx/>
                <a:latin typeface="Noto Sans"/>
                <a:ea typeface="Noto Sans"/>
                <a:cs typeface="Noto Sans"/>
                <a:sym typeface="Noto Sans"/>
              </a:rPr>
              <a:t>Counseling provided and further details about nutrition education topic as needed</a:t>
            </a:r>
          </a:p>
          <a:p>
            <a:pPr marL="0" marR="0" lvl="0" indent="0" algn="l" defTabSz="914400" rtl="0" eaLnBrk="1" fontAlgn="auto" latinLnBrk="0" hangingPunct="1">
              <a:lnSpc>
                <a:spcPts val="5428"/>
              </a:lnSpc>
              <a:spcBef>
                <a:spcPct val="0"/>
              </a:spcBef>
              <a:spcAft>
                <a:spcPts val="0"/>
              </a:spcAft>
              <a:buClrTx/>
              <a:buSzTx/>
              <a:buFontTx/>
              <a:buNone/>
              <a:tabLst/>
              <a:defRPr/>
            </a:pPr>
            <a:endParaRPr kumimoji="0" lang="en-US" sz="3072" b="0" i="0" u="none" strike="noStrike" kern="1200" cap="none" spc="175" normalizeH="0" baseline="0" noProof="0">
              <a:ln>
                <a:noFill/>
              </a:ln>
              <a:solidFill>
                <a:srgbClr val="000000"/>
              </a:solidFill>
              <a:effectLst/>
              <a:uLnTx/>
              <a:uFillTx/>
              <a:latin typeface="Noto Sans"/>
              <a:ea typeface="Noto Sans"/>
              <a:cs typeface="Noto Sans"/>
              <a:sym typeface="Noto Sans"/>
            </a:endParaRPr>
          </a:p>
        </p:txBody>
      </p:sp>
      <p:sp>
        <p:nvSpPr>
          <p:cNvPr id="9" name="Freeform 9">
            <a:extLst>
              <a:ext uri="{C183D7F6-B498-43B3-948B-1728B52AA6E4}">
                <adec:decorative xmlns:adec="http://schemas.microsoft.com/office/drawing/2017/decorative" val="1"/>
              </a:ext>
            </a:extLst>
          </p:cNvPr>
          <p:cNvSpPr/>
          <p:nvPr/>
        </p:nvSpPr>
        <p:spPr>
          <a:xfrm rot="-820345">
            <a:off x="4762794" y="6671651"/>
            <a:ext cx="3001042" cy="606303"/>
          </a:xfrm>
          <a:custGeom>
            <a:avLst/>
            <a:gdLst/>
            <a:ahLst/>
            <a:cxnLst/>
            <a:rect l="l" t="t" r="r" b="b"/>
            <a:pathLst>
              <a:path w="3001042" h="606303">
                <a:moveTo>
                  <a:pt x="0" y="0"/>
                </a:moveTo>
                <a:lnTo>
                  <a:pt x="3001042" y="0"/>
                </a:lnTo>
                <a:lnTo>
                  <a:pt x="3001042" y="606303"/>
                </a:lnTo>
                <a:lnTo>
                  <a:pt x="0" y="606303"/>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10" name="Freeform 10">
            <a:extLst>
              <a:ext uri="{C183D7F6-B498-43B3-948B-1728B52AA6E4}">
                <adec:decorative xmlns:adec="http://schemas.microsoft.com/office/drawing/2017/decorative" val="1"/>
              </a:ext>
            </a:extLst>
          </p:cNvPr>
          <p:cNvSpPr/>
          <p:nvPr/>
        </p:nvSpPr>
        <p:spPr>
          <a:xfrm>
            <a:off x="533400" y="571500"/>
            <a:ext cx="17526000" cy="697724"/>
          </a:xfrm>
          <a:custGeom>
            <a:avLst/>
            <a:gdLst/>
            <a:ahLst/>
            <a:cxnLst/>
            <a:rect l="l" t="t" r="r" b="b"/>
            <a:pathLst>
              <a:path w="9850222" h="697724">
                <a:moveTo>
                  <a:pt x="0" y="0"/>
                </a:moveTo>
                <a:lnTo>
                  <a:pt x="9850222" y="0"/>
                </a:lnTo>
                <a:lnTo>
                  <a:pt x="9850222" y="697724"/>
                </a:lnTo>
                <a:lnTo>
                  <a:pt x="0" y="697724"/>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Tree>
    <p:custDataLst>
      <p:tags r:id="rId1"/>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a:extLst>
              <a:ext uri="{C183D7F6-B498-43B3-948B-1728B52AA6E4}">
                <adec:decorative xmlns:adec="http://schemas.microsoft.com/office/drawing/2017/decorative" val="1"/>
              </a:ext>
            </a:extLst>
          </p:cNvPr>
          <p:cNvSpPr/>
          <p:nvPr/>
        </p:nvSpPr>
        <p:spPr>
          <a:xfrm>
            <a:off x="17439114" y="5327281"/>
            <a:ext cx="851673" cy="4959718"/>
          </a:xfrm>
          <a:custGeom>
            <a:avLst/>
            <a:gdLst/>
            <a:ahLst/>
            <a:cxnLst/>
            <a:rect l="l" t="t" r="r" b="b"/>
            <a:pathLst>
              <a:path w="851673" h="4959718">
                <a:moveTo>
                  <a:pt x="0" y="0"/>
                </a:moveTo>
                <a:lnTo>
                  <a:pt x="851673" y="0"/>
                </a:lnTo>
                <a:lnTo>
                  <a:pt x="851673" y="4959719"/>
                </a:lnTo>
                <a:lnTo>
                  <a:pt x="0" y="495971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3" name="Freeform 3">
            <a:extLst>
              <a:ext uri="{C183D7F6-B498-43B3-948B-1728B52AA6E4}">
                <adec:decorative xmlns:adec="http://schemas.microsoft.com/office/drawing/2017/decorative" val="1"/>
              </a:ext>
            </a:extLst>
          </p:cNvPr>
          <p:cNvSpPr/>
          <p:nvPr/>
        </p:nvSpPr>
        <p:spPr>
          <a:xfrm rot="-6023744">
            <a:off x="565267" y="7200900"/>
            <a:ext cx="1705928" cy="4114800"/>
          </a:xfrm>
          <a:custGeom>
            <a:avLst/>
            <a:gdLst/>
            <a:ahLst/>
            <a:cxnLst/>
            <a:rect l="l" t="t" r="r" b="b"/>
            <a:pathLst>
              <a:path w="1705928" h="4114800">
                <a:moveTo>
                  <a:pt x="0" y="0"/>
                </a:moveTo>
                <a:lnTo>
                  <a:pt x="1705928" y="0"/>
                </a:lnTo>
                <a:lnTo>
                  <a:pt x="1705928"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5" name="Freeform 5">
            <a:extLst>
              <a:ext uri="{C183D7F6-B498-43B3-948B-1728B52AA6E4}">
                <adec:decorative xmlns:adec="http://schemas.microsoft.com/office/drawing/2017/decorative" val="1"/>
              </a:ext>
            </a:extLst>
          </p:cNvPr>
          <p:cNvSpPr/>
          <p:nvPr/>
        </p:nvSpPr>
        <p:spPr>
          <a:xfrm>
            <a:off x="0" y="4280569"/>
            <a:ext cx="7091277" cy="4089987"/>
          </a:xfrm>
          <a:custGeom>
            <a:avLst/>
            <a:gdLst/>
            <a:ahLst/>
            <a:cxnLst/>
            <a:rect l="l" t="t" r="r" b="b"/>
            <a:pathLst>
              <a:path w="1867662" h="1077198">
                <a:moveTo>
                  <a:pt x="933831" y="0"/>
                </a:moveTo>
                <a:cubicBezTo>
                  <a:pt x="418090" y="0"/>
                  <a:pt x="0" y="241139"/>
                  <a:pt x="0" y="538599"/>
                </a:cubicBezTo>
                <a:cubicBezTo>
                  <a:pt x="0" y="836059"/>
                  <a:pt x="418090" y="1077198"/>
                  <a:pt x="933831" y="1077198"/>
                </a:cubicBezTo>
                <a:cubicBezTo>
                  <a:pt x="1449571" y="1077198"/>
                  <a:pt x="1867662" y="836059"/>
                  <a:pt x="1867662" y="538599"/>
                </a:cubicBezTo>
                <a:cubicBezTo>
                  <a:pt x="1867662" y="241139"/>
                  <a:pt x="1449571" y="0"/>
                  <a:pt x="933831" y="0"/>
                </a:cubicBezTo>
                <a:close/>
              </a:path>
            </a:pathLst>
          </a:custGeom>
          <a:solidFill>
            <a:srgbClr val="CE509C"/>
          </a:solidFill>
        </p:spPr>
        <p:txBody>
          <a:bodyPr/>
          <a:lstStyle/>
          <a:p>
            <a:endParaRPr lang="en-US"/>
          </a:p>
        </p:txBody>
      </p:sp>
      <p:sp>
        <p:nvSpPr>
          <p:cNvPr id="7" name="Freeform 7">
            <a:extLst>
              <a:ext uri="{C183D7F6-B498-43B3-948B-1728B52AA6E4}">
                <adec:decorative xmlns:adec="http://schemas.microsoft.com/office/drawing/2017/decorative" val="1"/>
              </a:ext>
            </a:extLst>
          </p:cNvPr>
          <p:cNvSpPr/>
          <p:nvPr/>
        </p:nvSpPr>
        <p:spPr>
          <a:xfrm rot="-160544">
            <a:off x="-61827" y="4132944"/>
            <a:ext cx="7315200" cy="4069080"/>
          </a:xfrm>
          <a:custGeom>
            <a:avLst/>
            <a:gdLst/>
            <a:ahLst/>
            <a:cxnLst/>
            <a:rect l="l" t="t" r="r" b="b"/>
            <a:pathLst>
              <a:path w="7315200" h="4069080">
                <a:moveTo>
                  <a:pt x="0" y="0"/>
                </a:moveTo>
                <a:lnTo>
                  <a:pt x="7315200" y="0"/>
                </a:lnTo>
                <a:lnTo>
                  <a:pt x="7315200" y="4069080"/>
                </a:lnTo>
                <a:lnTo>
                  <a:pt x="0" y="406908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8" name="Freeform 8" descr="Image of the TWIST data sy stem progress note pop-up.  The following is typed added to the P section of the  progress note with a red box around it:&#10;MOI agreed to delay solids util showing signs of devcelpmental readiness."/>
          <p:cNvSpPr/>
          <p:nvPr/>
        </p:nvSpPr>
        <p:spPr>
          <a:xfrm>
            <a:off x="7153488" y="1670509"/>
            <a:ext cx="10912557" cy="8320825"/>
          </a:xfrm>
          <a:custGeom>
            <a:avLst/>
            <a:gdLst/>
            <a:ahLst/>
            <a:cxnLst/>
            <a:rect l="l" t="t" r="r" b="b"/>
            <a:pathLst>
              <a:path w="10912557" h="8320825">
                <a:moveTo>
                  <a:pt x="0" y="0"/>
                </a:moveTo>
                <a:lnTo>
                  <a:pt x="10912557" y="0"/>
                </a:lnTo>
                <a:lnTo>
                  <a:pt x="10912557" y="8320825"/>
                </a:lnTo>
                <a:lnTo>
                  <a:pt x="0" y="8320825"/>
                </a:lnTo>
                <a:lnTo>
                  <a:pt x="0" y="0"/>
                </a:lnTo>
                <a:close/>
              </a:path>
            </a:pathLst>
          </a:custGeom>
          <a:blipFill>
            <a:blip r:embed="rId10"/>
            <a:stretch>
              <a:fillRect/>
            </a:stretch>
          </a:blipFill>
          <a:ln w="38100" cap="sq">
            <a:solidFill>
              <a:srgbClr val="000000"/>
            </a:solidFill>
            <a:prstDash val="solid"/>
            <a:miter/>
          </a:ln>
        </p:spPr>
        <p:txBody>
          <a:bodyPr/>
          <a:lstStyle/>
          <a:p>
            <a:endParaRPr lang="en-US"/>
          </a:p>
        </p:txBody>
      </p:sp>
      <p:sp>
        <p:nvSpPr>
          <p:cNvPr id="9" name="Freeform 9">
            <a:extLst>
              <a:ext uri="{C183D7F6-B498-43B3-948B-1728B52AA6E4}">
                <adec:decorative xmlns:adec="http://schemas.microsoft.com/office/drawing/2017/decorative" val="1"/>
              </a:ext>
            </a:extLst>
          </p:cNvPr>
          <p:cNvSpPr/>
          <p:nvPr/>
        </p:nvSpPr>
        <p:spPr>
          <a:xfrm rot="-92598">
            <a:off x="4562988" y="7160534"/>
            <a:ext cx="3001042" cy="606303"/>
          </a:xfrm>
          <a:custGeom>
            <a:avLst/>
            <a:gdLst/>
            <a:ahLst/>
            <a:cxnLst/>
            <a:rect l="l" t="t" r="r" b="b"/>
            <a:pathLst>
              <a:path w="3001042" h="606303">
                <a:moveTo>
                  <a:pt x="0" y="0"/>
                </a:moveTo>
                <a:lnTo>
                  <a:pt x="3001042" y="0"/>
                </a:lnTo>
                <a:lnTo>
                  <a:pt x="3001042" y="606304"/>
                </a:lnTo>
                <a:lnTo>
                  <a:pt x="0" y="606304"/>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10" name="Freeform 10">
            <a:extLst>
              <a:ext uri="{C183D7F6-B498-43B3-948B-1728B52AA6E4}">
                <adec:decorative xmlns:adec="http://schemas.microsoft.com/office/drawing/2017/decorative" val="1"/>
              </a:ext>
            </a:extLst>
          </p:cNvPr>
          <p:cNvSpPr/>
          <p:nvPr/>
        </p:nvSpPr>
        <p:spPr>
          <a:xfrm>
            <a:off x="221955" y="1190056"/>
            <a:ext cx="8869903" cy="480453"/>
          </a:xfrm>
          <a:custGeom>
            <a:avLst/>
            <a:gdLst/>
            <a:ahLst/>
            <a:cxnLst/>
            <a:rect l="l" t="t" r="r" b="b"/>
            <a:pathLst>
              <a:path w="8869903" h="480453">
                <a:moveTo>
                  <a:pt x="0" y="0"/>
                </a:moveTo>
                <a:lnTo>
                  <a:pt x="8869903" y="0"/>
                </a:lnTo>
                <a:lnTo>
                  <a:pt x="8869903" y="480453"/>
                </a:lnTo>
                <a:lnTo>
                  <a:pt x="0" y="480453"/>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a:p>
        </p:txBody>
      </p:sp>
      <p:sp>
        <p:nvSpPr>
          <p:cNvPr id="11" name="TextBox 11"/>
          <p:cNvSpPr txBox="1">
            <a:spLocks noGrp="1"/>
          </p:cNvSpPr>
          <p:nvPr>
            <p:ph type="title" idx="4294967295"/>
          </p:nvPr>
        </p:nvSpPr>
        <p:spPr>
          <a:xfrm>
            <a:off x="647162" y="4919059"/>
            <a:ext cx="5796954" cy="312902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ts val="4685"/>
              </a:lnSpc>
              <a:spcBef>
                <a:spcPct val="0"/>
              </a:spcBef>
              <a:spcAft>
                <a:spcPts val="0"/>
              </a:spcAft>
              <a:buClrTx/>
              <a:buSzTx/>
              <a:buFontTx/>
              <a:buNone/>
              <a:tabLst/>
              <a:defRPr/>
            </a:pPr>
            <a:r>
              <a:rPr kumimoji="0" lang="en-US" sz="3346" b="0" i="0" u="none" strike="noStrike" kern="1200" cap="none" spc="190" normalizeH="0" baseline="0" noProof="0">
                <a:ln>
                  <a:noFill/>
                </a:ln>
                <a:solidFill>
                  <a:srgbClr val="FEFEFE"/>
                </a:solidFill>
                <a:effectLst/>
                <a:uLnTx/>
                <a:uFillTx/>
                <a:latin typeface="Noto Sans"/>
                <a:ea typeface="Noto Sans"/>
                <a:cs typeface="Noto Sans"/>
                <a:sym typeface="Noto Sans"/>
              </a:rPr>
              <a:t>Identification of participant behavior change whenever possible</a:t>
            </a:r>
            <a:r>
              <a:rPr kumimoji="0" lang="en-US" sz="3346" b="0" i="0" u="none" strike="noStrike" kern="1200" cap="none" spc="190" normalizeH="0" baseline="0" noProof="0">
                <a:ln>
                  <a:noFill/>
                </a:ln>
                <a:solidFill>
                  <a:srgbClr val="000000"/>
                </a:solidFill>
                <a:effectLst/>
                <a:uLnTx/>
                <a:uFillTx/>
                <a:latin typeface="Noto Sans"/>
                <a:ea typeface="Noto Sans"/>
                <a:cs typeface="Noto Sans"/>
                <a:sym typeface="Noto Sans"/>
              </a:rPr>
              <a:t> </a:t>
            </a:r>
          </a:p>
          <a:p>
            <a:pPr marL="0" marR="0" lvl="0" indent="0" algn="ctr" defTabSz="914400" rtl="0" eaLnBrk="1" fontAlgn="auto" latinLnBrk="0" hangingPunct="1">
              <a:lnSpc>
                <a:spcPts val="6331"/>
              </a:lnSpc>
              <a:spcBef>
                <a:spcPct val="0"/>
              </a:spcBef>
              <a:spcAft>
                <a:spcPts val="0"/>
              </a:spcAft>
              <a:buClrTx/>
              <a:buSzTx/>
              <a:buFontTx/>
              <a:buNone/>
              <a:tabLst/>
              <a:defRPr/>
            </a:pPr>
            <a:endParaRPr kumimoji="0" lang="en-US" sz="3346" b="0" i="0" u="none" strike="noStrike" kern="1200" cap="none" spc="190" normalizeH="0" baseline="0" noProof="0">
              <a:ln>
                <a:noFill/>
              </a:ln>
              <a:solidFill>
                <a:srgbClr val="000000"/>
              </a:solidFill>
              <a:effectLst/>
              <a:uLnTx/>
              <a:uFillTx/>
              <a:latin typeface="Noto Sans"/>
              <a:ea typeface="Noto Sans"/>
              <a:cs typeface="Noto Sans"/>
              <a:sym typeface="Noto Sans"/>
            </a:endParaRPr>
          </a:p>
        </p:txBody>
      </p:sp>
      <p:sp>
        <p:nvSpPr>
          <p:cNvPr id="12" name="Freeform 12">
            <a:extLst>
              <a:ext uri="{C183D7F6-B498-43B3-948B-1728B52AA6E4}">
                <adec:decorative xmlns:adec="http://schemas.microsoft.com/office/drawing/2017/decorative" val="1"/>
              </a:ext>
            </a:extLst>
          </p:cNvPr>
          <p:cNvSpPr/>
          <p:nvPr/>
        </p:nvSpPr>
        <p:spPr>
          <a:xfrm>
            <a:off x="8995048" y="1113856"/>
            <a:ext cx="8869903" cy="480453"/>
          </a:xfrm>
          <a:custGeom>
            <a:avLst/>
            <a:gdLst/>
            <a:ahLst/>
            <a:cxnLst/>
            <a:rect l="l" t="t" r="r" b="b"/>
            <a:pathLst>
              <a:path w="8869903" h="480453">
                <a:moveTo>
                  <a:pt x="0" y="0"/>
                </a:moveTo>
                <a:lnTo>
                  <a:pt x="8869902" y="0"/>
                </a:lnTo>
                <a:lnTo>
                  <a:pt x="8869902" y="480453"/>
                </a:lnTo>
                <a:lnTo>
                  <a:pt x="0" y="480453"/>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a:p>
        </p:txBody>
      </p:sp>
    </p:spTree>
    <p:custDataLst>
      <p:tags r:id="rId1"/>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a:extLst>
              <a:ext uri="{C183D7F6-B498-43B3-948B-1728B52AA6E4}">
                <adec:decorative xmlns:adec="http://schemas.microsoft.com/office/drawing/2017/decorative" val="1"/>
              </a:ext>
            </a:extLst>
          </p:cNvPr>
          <p:cNvSpPr/>
          <p:nvPr/>
        </p:nvSpPr>
        <p:spPr>
          <a:xfrm>
            <a:off x="17439114" y="5327281"/>
            <a:ext cx="851673" cy="4959718"/>
          </a:xfrm>
          <a:custGeom>
            <a:avLst/>
            <a:gdLst/>
            <a:ahLst/>
            <a:cxnLst/>
            <a:rect l="l" t="t" r="r" b="b"/>
            <a:pathLst>
              <a:path w="851673" h="4959718">
                <a:moveTo>
                  <a:pt x="0" y="0"/>
                </a:moveTo>
                <a:lnTo>
                  <a:pt x="851673" y="0"/>
                </a:lnTo>
                <a:lnTo>
                  <a:pt x="851673" y="4959719"/>
                </a:lnTo>
                <a:lnTo>
                  <a:pt x="0" y="495971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Freeform 4">
            <a:extLst>
              <a:ext uri="{C183D7F6-B498-43B3-948B-1728B52AA6E4}">
                <adec:decorative xmlns:adec="http://schemas.microsoft.com/office/drawing/2017/decorative" val="1"/>
              </a:ext>
            </a:extLst>
          </p:cNvPr>
          <p:cNvSpPr/>
          <p:nvPr/>
        </p:nvSpPr>
        <p:spPr>
          <a:xfrm>
            <a:off x="11534" y="4190153"/>
            <a:ext cx="7091277" cy="4089987"/>
          </a:xfrm>
          <a:custGeom>
            <a:avLst/>
            <a:gdLst/>
            <a:ahLst/>
            <a:cxnLst/>
            <a:rect l="l" t="t" r="r" b="b"/>
            <a:pathLst>
              <a:path w="1867662" h="1077198">
                <a:moveTo>
                  <a:pt x="933831" y="0"/>
                </a:moveTo>
                <a:cubicBezTo>
                  <a:pt x="418090" y="0"/>
                  <a:pt x="0" y="241139"/>
                  <a:pt x="0" y="538599"/>
                </a:cubicBezTo>
                <a:cubicBezTo>
                  <a:pt x="0" y="836059"/>
                  <a:pt x="418090" y="1077198"/>
                  <a:pt x="933831" y="1077198"/>
                </a:cubicBezTo>
                <a:cubicBezTo>
                  <a:pt x="1449571" y="1077198"/>
                  <a:pt x="1867662" y="836059"/>
                  <a:pt x="1867662" y="538599"/>
                </a:cubicBezTo>
                <a:cubicBezTo>
                  <a:pt x="1867662" y="241139"/>
                  <a:pt x="1449571" y="0"/>
                  <a:pt x="933831" y="0"/>
                </a:cubicBezTo>
                <a:close/>
              </a:path>
            </a:pathLst>
          </a:custGeom>
          <a:solidFill>
            <a:srgbClr val="EFD662"/>
          </a:solidFill>
        </p:spPr>
        <p:txBody>
          <a:bodyPr/>
          <a:lstStyle/>
          <a:p>
            <a:endParaRPr lang="en-US"/>
          </a:p>
        </p:txBody>
      </p:sp>
      <p:sp>
        <p:nvSpPr>
          <p:cNvPr id="6" name="Freeform 6">
            <a:extLst>
              <a:ext uri="{C183D7F6-B498-43B3-948B-1728B52AA6E4}">
                <adec:decorative xmlns:adec="http://schemas.microsoft.com/office/drawing/2017/decorative" val="1"/>
              </a:ext>
            </a:extLst>
          </p:cNvPr>
          <p:cNvSpPr/>
          <p:nvPr/>
        </p:nvSpPr>
        <p:spPr>
          <a:xfrm rot="-160544">
            <a:off x="-61827" y="4132944"/>
            <a:ext cx="7315200" cy="4069080"/>
          </a:xfrm>
          <a:custGeom>
            <a:avLst/>
            <a:gdLst/>
            <a:ahLst/>
            <a:cxnLst/>
            <a:rect l="l" t="t" r="r" b="b"/>
            <a:pathLst>
              <a:path w="7315200" h="4069080">
                <a:moveTo>
                  <a:pt x="0" y="0"/>
                </a:moveTo>
                <a:lnTo>
                  <a:pt x="7315200" y="0"/>
                </a:lnTo>
                <a:lnTo>
                  <a:pt x="7315200" y="4069080"/>
                </a:lnTo>
                <a:lnTo>
                  <a:pt x="0" y="406908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7" name="Freeform 7" descr="Image of the TWIST data sy stem progress note pop-up.  The following is typed added to the P section of the  progress note with a red box around it::&#10;RD to follow d/t dx, Enf AR, underwt.&#10;Encouraged 4 mo. WCC."/>
          <p:cNvSpPr/>
          <p:nvPr/>
        </p:nvSpPr>
        <p:spPr>
          <a:xfrm>
            <a:off x="7496418" y="1679460"/>
            <a:ext cx="10368533" cy="7906006"/>
          </a:xfrm>
          <a:custGeom>
            <a:avLst/>
            <a:gdLst/>
            <a:ahLst/>
            <a:cxnLst/>
            <a:rect l="l" t="t" r="r" b="b"/>
            <a:pathLst>
              <a:path w="10368533" h="7906006">
                <a:moveTo>
                  <a:pt x="0" y="0"/>
                </a:moveTo>
                <a:lnTo>
                  <a:pt x="10368532" y="0"/>
                </a:lnTo>
                <a:lnTo>
                  <a:pt x="10368532" y="7906006"/>
                </a:lnTo>
                <a:lnTo>
                  <a:pt x="0" y="7906006"/>
                </a:lnTo>
                <a:lnTo>
                  <a:pt x="0" y="0"/>
                </a:lnTo>
                <a:close/>
              </a:path>
            </a:pathLst>
          </a:custGeom>
          <a:blipFill>
            <a:blip r:embed="rId8"/>
            <a:stretch>
              <a:fillRect/>
            </a:stretch>
          </a:blipFill>
          <a:ln w="38100" cap="sq">
            <a:solidFill>
              <a:srgbClr val="000000"/>
            </a:solidFill>
            <a:prstDash val="solid"/>
            <a:miter/>
          </a:ln>
        </p:spPr>
        <p:txBody>
          <a:bodyPr/>
          <a:lstStyle/>
          <a:p>
            <a:endParaRPr lang="en-US"/>
          </a:p>
        </p:txBody>
      </p:sp>
      <p:sp>
        <p:nvSpPr>
          <p:cNvPr id="8" name="Freeform 8">
            <a:extLst>
              <a:ext uri="{C183D7F6-B498-43B3-948B-1728B52AA6E4}">
                <adec:decorative xmlns:adec="http://schemas.microsoft.com/office/drawing/2017/decorative" val="1"/>
              </a:ext>
            </a:extLst>
          </p:cNvPr>
          <p:cNvSpPr/>
          <p:nvPr/>
        </p:nvSpPr>
        <p:spPr>
          <a:xfrm rot="12875806">
            <a:off x="15355398" y="-1556428"/>
            <a:ext cx="2237888" cy="5397920"/>
          </a:xfrm>
          <a:custGeom>
            <a:avLst/>
            <a:gdLst/>
            <a:ahLst/>
            <a:cxnLst/>
            <a:rect l="l" t="t" r="r" b="b"/>
            <a:pathLst>
              <a:path w="2237888" h="5397920">
                <a:moveTo>
                  <a:pt x="0" y="0"/>
                </a:moveTo>
                <a:lnTo>
                  <a:pt x="2237887" y="0"/>
                </a:lnTo>
                <a:lnTo>
                  <a:pt x="2237887" y="5397920"/>
                </a:lnTo>
                <a:lnTo>
                  <a:pt x="0" y="539792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9" name="TextBox 9"/>
          <p:cNvSpPr txBox="1">
            <a:spLocks noGrp="1"/>
          </p:cNvSpPr>
          <p:nvPr>
            <p:ph type="title" idx="4294967295"/>
          </p:nvPr>
        </p:nvSpPr>
        <p:spPr>
          <a:xfrm>
            <a:off x="647162" y="4919059"/>
            <a:ext cx="5796954" cy="312902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ts val="4685"/>
              </a:lnSpc>
              <a:spcBef>
                <a:spcPct val="0"/>
              </a:spcBef>
              <a:spcAft>
                <a:spcPts val="0"/>
              </a:spcAft>
              <a:buClrTx/>
              <a:buSzTx/>
              <a:buFontTx/>
              <a:buNone/>
              <a:tabLst/>
              <a:defRPr/>
            </a:pPr>
            <a:r>
              <a:rPr kumimoji="0" lang="en-US" sz="3346" b="0" i="0" u="none" strike="noStrike" kern="1200" cap="none" spc="190" normalizeH="0" baseline="0" noProof="0">
                <a:ln>
                  <a:noFill/>
                </a:ln>
                <a:solidFill>
                  <a:srgbClr val="000000"/>
                </a:solidFill>
                <a:effectLst/>
                <a:uLnTx/>
                <a:uFillTx/>
                <a:latin typeface="Noto Sans"/>
                <a:ea typeface="Noto Sans"/>
                <a:cs typeface="Noto Sans"/>
                <a:sym typeface="Noto Sans"/>
              </a:rPr>
              <a:t>A plan for future intervention that addresses risks and follow up plan for staff</a:t>
            </a:r>
          </a:p>
          <a:p>
            <a:pPr marL="0" marR="0" lvl="0" indent="0" algn="ctr" defTabSz="914400" rtl="0" eaLnBrk="1" fontAlgn="auto" latinLnBrk="0" hangingPunct="1">
              <a:lnSpc>
                <a:spcPts val="6331"/>
              </a:lnSpc>
              <a:spcBef>
                <a:spcPct val="0"/>
              </a:spcBef>
              <a:spcAft>
                <a:spcPts val="0"/>
              </a:spcAft>
              <a:buClrTx/>
              <a:buSzTx/>
              <a:buFontTx/>
              <a:buNone/>
              <a:tabLst/>
              <a:defRPr/>
            </a:pPr>
            <a:endParaRPr kumimoji="0" lang="en-US" sz="3346" b="0" i="0" u="none" strike="noStrike" kern="1200" cap="none" spc="190" normalizeH="0" baseline="0" noProof="0">
              <a:ln>
                <a:noFill/>
              </a:ln>
              <a:solidFill>
                <a:srgbClr val="000000"/>
              </a:solidFill>
              <a:effectLst/>
              <a:uLnTx/>
              <a:uFillTx/>
              <a:latin typeface="Noto Sans"/>
              <a:ea typeface="Noto Sans"/>
              <a:cs typeface="Noto Sans"/>
              <a:sym typeface="Noto Sans"/>
            </a:endParaRPr>
          </a:p>
        </p:txBody>
      </p:sp>
      <p:sp>
        <p:nvSpPr>
          <p:cNvPr id="10" name="Freeform 10">
            <a:extLst>
              <a:ext uri="{C183D7F6-B498-43B3-948B-1728B52AA6E4}">
                <adec:decorative xmlns:adec="http://schemas.microsoft.com/office/drawing/2017/decorative" val="1"/>
              </a:ext>
            </a:extLst>
          </p:cNvPr>
          <p:cNvSpPr/>
          <p:nvPr/>
        </p:nvSpPr>
        <p:spPr>
          <a:xfrm rot="612760">
            <a:off x="4943595" y="7180542"/>
            <a:ext cx="3001042" cy="606303"/>
          </a:xfrm>
          <a:custGeom>
            <a:avLst/>
            <a:gdLst/>
            <a:ahLst/>
            <a:cxnLst/>
            <a:rect l="l" t="t" r="r" b="b"/>
            <a:pathLst>
              <a:path w="3001042" h="606303">
                <a:moveTo>
                  <a:pt x="0" y="0"/>
                </a:moveTo>
                <a:lnTo>
                  <a:pt x="3001042" y="0"/>
                </a:lnTo>
                <a:lnTo>
                  <a:pt x="3001042" y="606303"/>
                </a:lnTo>
                <a:lnTo>
                  <a:pt x="0" y="606303"/>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11" name="Freeform 8">
            <a:extLst>
              <a:ext uri="{FF2B5EF4-FFF2-40B4-BE49-F238E27FC236}">
                <a16:creationId xmlns:a16="http://schemas.microsoft.com/office/drawing/2014/main" id="{A3C02A03-3541-D4B3-2D77-466431D03047}"/>
              </a:ext>
              <a:ext uri="{C183D7F6-B498-43B3-948B-1728B52AA6E4}">
                <adec:decorative xmlns:adec="http://schemas.microsoft.com/office/drawing/2017/decorative" val="1"/>
              </a:ext>
            </a:extLst>
          </p:cNvPr>
          <p:cNvSpPr/>
          <p:nvPr/>
        </p:nvSpPr>
        <p:spPr>
          <a:xfrm rot="6295088">
            <a:off x="2082467" y="-1195357"/>
            <a:ext cx="2237888" cy="6664083"/>
          </a:xfrm>
          <a:custGeom>
            <a:avLst/>
            <a:gdLst/>
            <a:ahLst/>
            <a:cxnLst/>
            <a:rect l="l" t="t" r="r" b="b"/>
            <a:pathLst>
              <a:path w="2237888" h="5397920">
                <a:moveTo>
                  <a:pt x="0" y="0"/>
                </a:moveTo>
                <a:lnTo>
                  <a:pt x="2237887" y="0"/>
                </a:lnTo>
                <a:lnTo>
                  <a:pt x="2237887" y="5397920"/>
                </a:lnTo>
                <a:lnTo>
                  <a:pt x="0" y="539792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a:extLst>
              <a:ext uri="{C183D7F6-B498-43B3-948B-1728B52AA6E4}">
                <adec:decorative xmlns:adec="http://schemas.microsoft.com/office/drawing/2017/decorative" val="1"/>
              </a:ext>
            </a:extLst>
          </p:cNvPr>
          <p:cNvSpPr/>
          <p:nvPr/>
        </p:nvSpPr>
        <p:spPr>
          <a:xfrm>
            <a:off x="17439114" y="5327281"/>
            <a:ext cx="851673" cy="4959718"/>
          </a:xfrm>
          <a:custGeom>
            <a:avLst/>
            <a:gdLst/>
            <a:ahLst/>
            <a:cxnLst/>
            <a:rect l="l" t="t" r="r" b="b"/>
            <a:pathLst>
              <a:path w="851673" h="4959718">
                <a:moveTo>
                  <a:pt x="0" y="0"/>
                </a:moveTo>
                <a:lnTo>
                  <a:pt x="851673" y="0"/>
                </a:lnTo>
                <a:lnTo>
                  <a:pt x="851673" y="4959719"/>
                </a:lnTo>
                <a:lnTo>
                  <a:pt x="0" y="495971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6" name="Freeform 6">
            <a:extLst>
              <a:ext uri="{C183D7F6-B498-43B3-948B-1728B52AA6E4}">
                <adec:decorative xmlns:adec="http://schemas.microsoft.com/office/drawing/2017/decorative" val="1"/>
              </a:ext>
            </a:extLst>
          </p:cNvPr>
          <p:cNvSpPr/>
          <p:nvPr/>
        </p:nvSpPr>
        <p:spPr>
          <a:xfrm rot="16200000">
            <a:off x="6524461" y="-1979253"/>
            <a:ext cx="1238287" cy="7211163"/>
          </a:xfrm>
          <a:custGeom>
            <a:avLst/>
            <a:gdLst/>
            <a:ahLst/>
            <a:cxnLst/>
            <a:rect l="l" t="t" r="r" b="b"/>
            <a:pathLst>
              <a:path w="1651049" h="9614884">
                <a:moveTo>
                  <a:pt x="0" y="0"/>
                </a:moveTo>
                <a:lnTo>
                  <a:pt x="1651049" y="0"/>
                </a:lnTo>
                <a:lnTo>
                  <a:pt x="1651049" y="9614884"/>
                </a:lnTo>
                <a:lnTo>
                  <a:pt x="0" y="961488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9" name="TextBox 9"/>
          <p:cNvSpPr txBox="1">
            <a:spLocks noGrp="1"/>
          </p:cNvSpPr>
          <p:nvPr>
            <p:ph type="title" idx="4294967295"/>
          </p:nvPr>
        </p:nvSpPr>
        <p:spPr>
          <a:xfrm>
            <a:off x="3815395" y="594004"/>
            <a:ext cx="6844340" cy="2064647"/>
          </a:xfrm>
          <a:prstGeom prst="rect">
            <a:avLst/>
          </a:prstGeom>
          <a:noFill/>
          <a:ln>
            <a:no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ts val="11807"/>
              </a:lnSpc>
              <a:spcBef>
                <a:spcPts val="0"/>
              </a:spcBef>
              <a:spcAft>
                <a:spcPts val="0"/>
              </a:spcAft>
              <a:buClrTx/>
              <a:buSzTx/>
              <a:buFontTx/>
              <a:buNone/>
              <a:tabLst/>
              <a:defRPr/>
            </a:pPr>
            <a:r>
              <a:rPr kumimoji="0" lang="en-US" sz="8199" b="0" i="0" u="none" strike="noStrike" kern="1200" cap="none" spc="0" normalizeH="0" baseline="0" noProof="0">
                <a:ln>
                  <a:noFill/>
                </a:ln>
                <a:solidFill>
                  <a:srgbClr val="000000"/>
                </a:solidFill>
                <a:effectLst/>
                <a:uLnTx/>
                <a:uFillTx/>
                <a:latin typeface="Noto Sans"/>
                <a:ea typeface="Noto Sans"/>
                <a:cs typeface="Noto Sans"/>
                <a:sym typeface="Noto Sans"/>
              </a:rPr>
              <a:t>Objective	</a:t>
            </a:r>
          </a:p>
        </p:txBody>
      </p:sp>
      <p:sp>
        <p:nvSpPr>
          <p:cNvPr id="10" name="Freeform 10">
            <a:extLst>
              <a:ext uri="{C183D7F6-B498-43B3-948B-1728B52AA6E4}">
                <adec:decorative xmlns:adec="http://schemas.microsoft.com/office/drawing/2017/decorative" val="1"/>
              </a:ext>
            </a:extLst>
          </p:cNvPr>
          <p:cNvSpPr/>
          <p:nvPr/>
        </p:nvSpPr>
        <p:spPr>
          <a:xfrm rot="6415855">
            <a:off x="13683966" y="-344739"/>
            <a:ext cx="2877654" cy="4856800"/>
          </a:xfrm>
          <a:custGeom>
            <a:avLst/>
            <a:gdLst/>
            <a:ahLst/>
            <a:cxnLst/>
            <a:rect l="l" t="t" r="r" b="b"/>
            <a:pathLst>
              <a:path w="2877654" h="4856800">
                <a:moveTo>
                  <a:pt x="0" y="0"/>
                </a:moveTo>
                <a:lnTo>
                  <a:pt x="2877654" y="0"/>
                </a:lnTo>
                <a:lnTo>
                  <a:pt x="2877654" y="4856800"/>
                </a:lnTo>
                <a:lnTo>
                  <a:pt x="0" y="4856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1" name="Freeform 11">
            <a:extLst>
              <a:ext uri="{C183D7F6-B498-43B3-948B-1728B52AA6E4}">
                <adec:decorative xmlns:adec="http://schemas.microsoft.com/office/drawing/2017/decorative" val="1"/>
              </a:ext>
            </a:extLst>
          </p:cNvPr>
          <p:cNvSpPr/>
          <p:nvPr/>
        </p:nvSpPr>
        <p:spPr>
          <a:xfrm rot="-5400000">
            <a:off x="15725988" y="7294555"/>
            <a:ext cx="4021550" cy="256374"/>
          </a:xfrm>
          <a:custGeom>
            <a:avLst/>
            <a:gdLst/>
            <a:ahLst/>
            <a:cxnLst/>
            <a:rect l="l" t="t" r="r" b="b"/>
            <a:pathLst>
              <a:path w="4021550" h="256374">
                <a:moveTo>
                  <a:pt x="0" y="0"/>
                </a:moveTo>
                <a:lnTo>
                  <a:pt x="4021551" y="0"/>
                </a:lnTo>
                <a:lnTo>
                  <a:pt x="4021551" y="256374"/>
                </a:lnTo>
                <a:lnTo>
                  <a:pt x="0" y="256374"/>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2" name="TextBox 12"/>
          <p:cNvSpPr txBox="1"/>
          <p:nvPr/>
        </p:nvSpPr>
        <p:spPr>
          <a:xfrm>
            <a:off x="789824" y="4865379"/>
            <a:ext cx="15832261" cy="5127237"/>
          </a:xfrm>
          <a:prstGeom prst="rect">
            <a:avLst/>
          </a:prstGeom>
        </p:spPr>
        <p:txBody>
          <a:bodyPr lIns="0" tIns="0" rIns="0" bIns="0" rtlCol="0" anchor="t">
            <a:spAutoFit/>
          </a:bodyPr>
          <a:lstStyle/>
          <a:p>
            <a:pPr algn="just">
              <a:lnSpc>
                <a:spcPts val="4089"/>
              </a:lnSpc>
            </a:pPr>
            <a:endParaRPr/>
          </a:p>
          <a:p>
            <a:pPr marL="653557" lvl="1" indent="-326778" algn="just">
              <a:lnSpc>
                <a:spcPts val="5509"/>
              </a:lnSpc>
              <a:buFont typeface="Arial"/>
              <a:buChar char="•"/>
            </a:pPr>
            <a:r>
              <a:rPr lang="en-US" sz="3027">
                <a:solidFill>
                  <a:srgbClr val="000000"/>
                </a:solidFill>
                <a:latin typeface="Noto Sans"/>
                <a:ea typeface="Noto Sans"/>
                <a:cs typeface="Noto Sans"/>
                <a:sym typeface="Noto Sans"/>
              </a:rPr>
              <a:t>Assessment based on subjective and objective information</a:t>
            </a:r>
          </a:p>
          <a:p>
            <a:pPr marL="653557" lvl="1" indent="-326778" algn="just">
              <a:lnSpc>
                <a:spcPts val="5509"/>
              </a:lnSpc>
              <a:buFont typeface="Arial"/>
              <a:buChar char="•"/>
            </a:pPr>
            <a:r>
              <a:rPr lang="en-US" sz="3027">
                <a:solidFill>
                  <a:srgbClr val="000000"/>
                </a:solidFill>
                <a:latin typeface="Noto Sans"/>
                <a:ea typeface="Noto Sans"/>
                <a:cs typeface="Noto Sans"/>
                <a:sym typeface="Noto Sans"/>
              </a:rPr>
              <a:t>Progress made associated with assigned risk or status of assigned nutrition risk(s)</a:t>
            </a:r>
          </a:p>
          <a:p>
            <a:pPr marL="653557" lvl="1" indent="-326778" algn="just">
              <a:lnSpc>
                <a:spcPts val="5509"/>
              </a:lnSpc>
              <a:buFont typeface="Arial"/>
              <a:buChar char="•"/>
            </a:pPr>
            <a:r>
              <a:rPr lang="en-US" sz="3027">
                <a:solidFill>
                  <a:srgbClr val="000000"/>
                </a:solidFill>
                <a:latin typeface="Noto Sans"/>
                <a:ea typeface="Noto Sans"/>
                <a:cs typeface="Noto Sans"/>
                <a:sym typeface="Noto Sans"/>
              </a:rPr>
              <a:t>Nutrition Education topic</a:t>
            </a:r>
          </a:p>
          <a:p>
            <a:pPr marL="653557" lvl="1" indent="-326778" algn="just">
              <a:lnSpc>
                <a:spcPts val="5509"/>
              </a:lnSpc>
              <a:buFont typeface="Arial"/>
              <a:buChar char="•"/>
            </a:pPr>
            <a:r>
              <a:rPr lang="en-US" sz="3027">
                <a:solidFill>
                  <a:srgbClr val="000000"/>
                </a:solidFill>
                <a:latin typeface="Noto Sans"/>
                <a:ea typeface="Noto Sans"/>
                <a:cs typeface="Noto Sans"/>
                <a:sym typeface="Noto Sans"/>
              </a:rPr>
              <a:t>Counseling provided and further details about nutrition education topic as needed</a:t>
            </a:r>
          </a:p>
          <a:p>
            <a:pPr marL="653557" lvl="1" indent="-326778" algn="just">
              <a:lnSpc>
                <a:spcPts val="5509"/>
              </a:lnSpc>
              <a:buFont typeface="Arial"/>
              <a:buChar char="•"/>
            </a:pPr>
            <a:r>
              <a:rPr lang="en-US" sz="3027">
                <a:solidFill>
                  <a:srgbClr val="000000"/>
                </a:solidFill>
                <a:latin typeface="Noto Sans"/>
                <a:ea typeface="Noto Sans"/>
                <a:cs typeface="Noto Sans"/>
                <a:sym typeface="Noto Sans"/>
              </a:rPr>
              <a:t>Identification of participant behavior change whenever possible </a:t>
            </a:r>
          </a:p>
          <a:p>
            <a:pPr marL="653557" lvl="1" indent="-326778" algn="just">
              <a:lnSpc>
                <a:spcPts val="5509"/>
              </a:lnSpc>
              <a:buFont typeface="Arial"/>
              <a:buChar char="•"/>
            </a:pPr>
            <a:r>
              <a:rPr lang="en-US" sz="3027">
                <a:solidFill>
                  <a:srgbClr val="000000"/>
                </a:solidFill>
                <a:latin typeface="Noto Sans"/>
                <a:ea typeface="Noto Sans"/>
                <a:cs typeface="Noto Sans"/>
                <a:sym typeface="Noto Sans"/>
              </a:rPr>
              <a:t>A plan for future intervention that addresses risks and follow up plan for staff</a:t>
            </a:r>
          </a:p>
          <a:p>
            <a:pPr algn="ctr">
              <a:lnSpc>
                <a:spcPts val="2755"/>
              </a:lnSpc>
            </a:pPr>
            <a:endParaRPr lang="en-US" sz="3027">
              <a:solidFill>
                <a:srgbClr val="000000"/>
              </a:solidFill>
              <a:latin typeface="Noto Sans"/>
              <a:ea typeface="Noto Sans"/>
              <a:cs typeface="Noto Sans"/>
              <a:sym typeface="Noto Sans"/>
            </a:endParaRPr>
          </a:p>
        </p:txBody>
      </p:sp>
      <p:sp>
        <p:nvSpPr>
          <p:cNvPr id="13" name="TextBox 13"/>
          <p:cNvSpPr txBox="1"/>
          <p:nvPr/>
        </p:nvSpPr>
        <p:spPr>
          <a:xfrm>
            <a:off x="929309" y="3883778"/>
            <a:ext cx="15354510" cy="1062330"/>
          </a:xfrm>
          <a:prstGeom prst="rect">
            <a:avLst/>
          </a:prstGeom>
        </p:spPr>
        <p:txBody>
          <a:bodyPr lIns="0" tIns="0" rIns="0" bIns="0" rtlCol="0" anchor="t">
            <a:spAutoFit/>
          </a:bodyPr>
          <a:lstStyle/>
          <a:p>
            <a:pPr algn="l">
              <a:lnSpc>
                <a:spcPts val="4259"/>
              </a:lnSpc>
              <a:spcBef>
                <a:spcPct val="0"/>
              </a:spcBef>
            </a:pPr>
            <a:r>
              <a:rPr lang="en-US" sz="3520">
                <a:solidFill>
                  <a:srgbClr val="000000"/>
                </a:solidFill>
                <a:latin typeface="Noto Sans"/>
                <a:ea typeface="Noto Sans"/>
                <a:cs typeface="Noto Sans"/>
                <a:sym typeface="Noto Sans"/>
              </a:rPr>
              <a:t>Dietitians will be able to develop an individualized care plan that includes:</a:t>
            </a:r>
          </a:p>
        </p:txBody>
      </p:sp>
    </p:spTree>
    <p:custDataLst>
      <p:tags r:id="rId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a:extLst>
              <a:ext uri="{C183D7F6-B498-43B3-948B-1728B52AA6E4}">
                <adec:decorative xmlns:adec="http://schemas.microsoft.com/office/drawing/2017/decorative" val="1"/>
              </a:ext>
            </a:extLst>
          </p:cNvPr>
          <p:cNvSpPr/>
          <p:nvPr/>
        </p:nvSpPr>
        <p:spPr>
          <a:xfrm>
            <a:off x="17439114" y="5327281"/>
            <a:ext cx="851673" cy="4959718"/>
          </a:xfrm>
          <a:custGeom>
            <a:avLst/>
            <a:gdLst/>
            <a:ahLst/>
            <a:cxnLst/>
            <a:rect l="l" t="t" r="r" b="b"/>
            <a:pathLst>
              <a:path w="851673" h="4959718">
                <a:moveTo>
                  <a:pt x="0" y="0"/>
                </a:moveTo>
                <a:lnTo>
                  <a:pt x="851673" y="0"/>
                </a:lnTo>
                <a:lnTo>
                  <a:pt x="851673" y="4959719"/>
                </a:lnTo>
                <a:lnTo>
                  <a:pt x="0" y="495971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3" name="Freeform 3">
            <a:extLst>
              <a:ext uri="{C183D7F6-B498-43B3-948B-1728B52AA6E4}">
                <adec:decorative xmlns:adec="http://schemas.microsoft.com/office/drawing/2017/decorative" val="1"/>
              </a:ext>
            </a:extLst>
          </p:cNvPr>
          <p:cNvSpPr/>
          <p:nvPr/>
        </p:nvSpPr>
        <p:spPr>
          <a:xfrm>
            <a:off x="0" y="0"/>
            <a:ext cx="851673" cy="4959718"/>
          </a:xfrm>
          <a:custGeom>
            <a:avLst/>
            <a:gdLst/>
            <a:ahLst/>
            <a:cxnLst/>
            <a:rect l="l" t="t" r="r" b="b"/>
            <a:pathLst>
              <a:path w="851673" h="4959718">
                <a:moveTo>
                  <a:pt x="0" y="0"/>
                </a:moveTo>
                <a:lnTo>
                  <a:pt x="851673" y="0"/>
                </a:lnTo>
                <a:lnTo>
                  <a:pt x="851673" y="4959718"/>
                </a:lnTo>
                <a:lnTo>
                  <a:pt x="0" y="495971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grpSp>
        <p:nvGrpSpPr>
          <p:cNvPr id="4" name="Group 4">
            <a:extLst>
              <a:ext uri="{C183D7F6-B498-43B3-948B-1728B52AA6E4}">
                <adec:decorative xmlns:adec="http://schemas.microsoft.com/office/drawing/2017/decorative" val="1"/>
              </a:ext>
            </a:extLst>
          </p:cNvPr>
          <p:cNvGrpSpPr/>
          <p:nvPr/>
        </p:nvGrpSpPr>
        <p:grpSpPr>
          <a:xfrm rot="5400000">
            <a:off x="-19050" y="0"/>
            <a:ext cx="10275506" cy="10275506"/>
            <a:chOff x="0" y="0"/>
            <a:chExt cx="13700674" cy="13700674"/>
          </a:xfrm>
        </p:grpSpPr>
        <p:sp>
          <p:nvSpPr>
            <p:cNvPr id="5" name="Freeform 5"/>
            <p:cNvSpPr/>
            <p:nvPr/>
          </p:nvSpPr>
          <p:spPr>
            <a:xfrm>
              <a:off x="0" y="0"/>
              <a:ext cx="13700633" cy="13700633"/>
            </a:xfrm>
            <a:custGeom>
              <a:avLst/>
              <a:gdLst/>
              <a:ahLst/>
              <a:cxnLst/>
              <a:rect l="l" t="t" r="r" b="b"/>
              <a:pathLst>
                <a:path w="13700633" h="13700633">
                  <a:moveTo>
                    <a:pt x="0" y="13700633"/>
                  </a:moveTo>
                  <a:lnTo>
                    <a:pt x="0" y="0"/>
                  </a:lnTo>
                  <a:lnTo>
                    <a:pt x="13700633" y="13700633"/>
                  </a:lnTo>
                  <a:close/>
                </a:path>
              </a:pathLst>
            </a:custGeom>
            <a:solidFill>
              <a:srgbClr val="7D9BCB"/>
            </a:solidFill>
          </p:spPr>
          <p:txBody>
            <a:bodyPr/>
            <a:lstStyle/>
            <a:p>
              <a:endParaRPr lang="en-US"/>
            </a:p>
          </p:txBody>
        </p:sp>
      </p:grpSp>
      <p:sp>
        <p:nvSpPr>
          <p:cNvPr id="6" name="Freeform 6">
            <a:extLst>
              <a:ext uri="{C183D7F6-B498-43B3-948B-1728B52AA6E4}">
                <adec:decorative xmlns:adec="http://schemas.microsoft.com/office/drawing/2017/decorative" val="1"/>
              </a:ext>
            </a:extLst>
          </p:cNvPr>
          <p:cNvSpPr/>
          <p:nvPr/>
        </p:nvSpPr>
        <p:spPr>
          <a:xfrm rot="-5400000">
            <a:off x="1028700" y="1388364"/>
            <a:ext cx="6634456" cy="6634456"/>
          </a:xfrm>
          <a:custGeom>
            <a:avLst/>
            <a:gdLst/>
            <a:ahLst/>
            <a:cxnLst/>
            <a:rect l="l" t="t" r="r" b="b"/>
            <a:pathLst>
              <a:path w="6634456" h="6634456">
                <a:moveTo>
                  <a:pt x="0" y="0"/>
                </a:moveTo>
                <a:lnTo>
                  <a:pt x="6634456" y="0"/>
                </a:lnTo>
                <a:lnTo>
                  <a:pt x="6634456" y="6634456"/>
                </a:lnTo>
                <a:lnTo>
                  <a:pt x="0" y="663445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grpSp>
        <p:nvGrpSpPr>
          <p:cNvPr id="7" name="Group 7">
            <a:extLst>
              <a:ext uri="{C183D7F6-B498-43B3-948B-1728B52AA6E4}">
                <adec:decorative xmlns:adec="http://schemas.microsoft.com/office/drawing/2017/decorative" val="1"/>
              </a:ext>
            </a:extLst>
          </p:cNvPr>
          <p:cNvGrpSpPr>
            <a:grpSpLocks noChangeAspect="1"/>
          </p:cNvGrpSpPr>
          <p:nvPr/>
        </p:nvGrpSpPr>
        <p:grpSpPr>
          <a:xfrm>
            <a:off x="1352223" y="1720952"/>
            <a:ext cx="6717290" cy="6717290"/>
            <a:chOff x="0" y="0"/>
            <a:chExt cx="8956386" cy="8956386"/>
          </a:xfrm>
        </p:grpSpPr>
        <p:sp>
          <p:nvSpPr>
            <p:cNvPr id="8" name="Freeform 8" descr="A splash of colors on a white surface"/>
            <p:cNvSpPr/>
            <p:nvPr/>
          </p:nvSpPr>
          <p:spPr>
            <a:xfrm>
              <a:off x="0" y="0"/>
              <a:ext cx="8956421" cy="8956421"/>
            </a:xfrm>
            <a:custGeom>
              <a:avLst/>
              <a:gdLst/>
              <a:ahLst/>
              <a:cxnLst/>
              <a:rect l="l" t="t" r="r" b="b"/>
              <a:pathLst>
                <a:path w="8956421" h="8956421">
                  <a:moveTo>
                    <a:pt x="0" y="0"/>
                  </a:moveTo>
                  <a:lnTo>
                    <a:pt x="8956421" y="0"/>
                  </a:lnTo>
                  <a:lnTo>
                    <a:pt x="8956421" y="8956421"/>
                  </a:lnTo>
                  <a:lnTo>
                    <a:pt x="0" y="8956421"/>
                  </a:lnTo>
                  <a:lnTo>
                    <a:pt x="0" y="0"/>
                  </a:lnTo>
                  <a:close/>
                </a:path>
              </a:pathLst>
            </a:custGeom>
            <a:blipFill>
              <a:blip r:embed="rId10"/>
              <a:stretch>
                <a:fillRect r="-33330" b="2"/>
              </a:stretch>
            </a:blipFill>
          </p:spPr>
          <p:txBody>
            <a:bodyPr/>
            <a:lstStyle/>
            <a:p>
              <a:endParaRPr lang="en-US"/>
            </a:p>
          </p:txBody>
        </p:sp>
      </p:grpSp>
      <p:sp>
        <p:nvSpPr>
          <p:cNvPr id="9" name="Freeform 9">
            <a:extLst>
              <a:ext uri="{C183D7F6-B498-43B3-948B-1728B52AA6E4}">
                <adec:decorative xmlns:adec="http://schemas.microsoft.com/office/drawing/2017/decorative" val="1"/>
              </a:ext>
            </a:extLst>
          </p:cNvPr>
          <p:cNvSpPr/>
          <p:nvPr/>
        </p:nvSpPr>
        <p:spPr>
          <a:xfrm>
            <a:off x="17439114" y="5327281"/>
            <a:ext cx="851673" cy="4959718"/>
          </a:xfrm>
          <a:custGeom>
            <a:avLst/>
            <a:gdLst/>
            <a:ahLst/>
            <a:cxnLst/>
            <a:rect l="l" t="t" r="r" b="b"/>
            <a:pathLst>
              <a:path w="851673" h="4959718">
                <a:moveTo>
                  <a:pt x="0" y="0"/>
                </a:moveTo>
                <a:lnTo>
                  <a:pt x="851673" y="0"/>
                </a:lnTo>
                <a:lnTo>
                  <a:pt x="851673" y="4959719"/>
                </a:lnTo>
                <a:lnTo>
                  <a:pt x="0" y="495971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2" name="TextBox 12"/>
          <p:cNvSpPr txBox="1">
            <a:spLocks noGrp="1"/>
          </p:cNvSpPr>
          <p:nvPr>
            <p:ph type="title" idx="4294967295"/>
          </p:nvPr>
        </p:nvSpPr>
        <p:spPr>
          <a:xfrm>
            <a:off x="6258181" y="2914906"/>
            <a:ext cx="10662046" cy="3266033"/>
          </a:xfrm>
          <a:prstGeom prst="rect">
            <a:avLst/>
          </a:prstGeom>
          <a:noFill/>
          <a:ln>
            <a:noFill/>
            <a:prstDash/>
          </a:ln>
          <a:effectLst/>
        </p:spPr>
        <p:txBody>
          <a:bodyPr rot="0" spcFirstLastPara="0" vertOverflow="overflow" horzOverflow="overflow" vert="horz" wrap="square" lIns="0" tIns="0" rIns="0" bIns="0" numCol="1" spcCol="0" rtlCol="0" fromWordArt="0" anchor="b" anchorCtr="0" forceAA="0" compatLnSpc="1">
            <a:prstTxWarp prst="textNoShape">
              <a:avLst/>
            </a:prstTxWarp>
            <a:noAutofit/>
          </a:bodyPr>
          <a:lstStyle/>
          <a:p>
            <a:pPr marL="0" marR="0" lvl="0" indent="0" algn="ctr" defTabSz="914400" rtl="0" eaLnBrk="1" fontAlgn="auto" latinLnBrk="0" hangingPunct="1">
              <a:lnSpc>
                <a:spcPts val="13259"/>
              </a:lnSpc>
              <a:spcBef>
                <a:spcPts val="0"/>
              </a:spcBef>
              <a:spcAft>
                <a:spcPts val="0"/>
              </a:spcAft>
              <a:buClrTx/>
              <a:buSzTx/>
              <a:buFontTx/>
              <a:buNone/>
              <a:tabLst/>
              <a:defRPr/>
            </a:pPr>
            <a:r>
              <a:rPr kumimoji="0" lang="en-US" sz="8499" b="0" i="0" u="none" strike="noStrike" kern="1200" cap="none" spc="-280" normalizeH="0" baseline="0" noProof="0">
                <a:ln>
                  <a:noFill/>
                </a:ln>
                <a:solidFill>
                  <a:srgbClr val="000000"/>
                </a:solidFill>
                <a:effectLst/>
                <a:uLnTx/>
                <a:uFillTx/>
                <a:latin typeface="Noto Sans"/>
                <a:ea typeface="Noto Sans"/>
                <a:cs typeface="Noto Sans"/>
                <a:sym typeface="Noto Sans"/>
              </a:rPr>
              <a:t>Summary</a:t>
            </a:r>
          </a:p>
        </p:txBody>
      </p:sp>
      <p:sp>
        <p:nvSpPr>
          <p:cNvPr id="13" name="Freeform 13">
            <a:extLst>
              <a:ext uri="{C183D7F6-B498-43B3-948B-1728B52AA6E4}">
                <adec:decorative xmlns:adec="http://schemas.microsoft.com/office/drawing/2017/decorative" val="1"/>
              </a:ext>
            </a:extLst>
          </p:cNvPr>
          <p:cNvSpPr/>
          <p:nvPr/>
        </p:nvSpPr>
        <p:spPr>
          <a:xfrm>
            <a:off x="15372891" y="5965420"/>
            <a:ext cx="3094672" cy="4114800"/>
          </a:xfrm>
          <a:custGeom>
            <a:avLst/>
            <a:gdLst/>
            <a:ahLst/>
            <a:cxnLst/>
            <a:rect l="l" t="t" r="r" b="b"/>
            <a:pathLst>
              <a:path w="3094672" h="4114800">
                <a:moveTo>
                  <a:pt x="0" y="0"/>
                </a:moveTo>
                <a:lnTo>
                  <a:pt x="3094672" y="0"/>
                </a:lnTo>
                <a:lnTo>
                  <a:pt x="3094672" y="4114800"/>
                </a:lnTo>
                <a:lnTo>
                  <a:pt x="0" y="4114800"/>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30">
            <a:extLst>
              <a:ext uri="{FF2B5EF4-FFF2-40B4-BE49-F238E27FC236}">
                <a16:creationId xmlns:a16="http://schemas.microsoft.com/office/drawing/2014/main" id="{0C1E466F-18A2-A06B-EBCA-8D1E42630E99}"/>
              </a:ext>
            </a:extLst>
          </p:cNvPr>
          <p:cNvSpPr>
            <a:spLocks noGrp="1"/>
          </p:cNvSpPr>
          <p:nvPr>
            <p:ph type="title" idx="4294967295"/>
          </p:nvPr>
        </p:nvSpPr>
        <p:spPr>
          <a:xfrm>
            <a:off x="457200" y="-1143000"/>
            <a:ext cx="10863470" cy="1143000"/>
          </a:xfrm>
        </p:spPr>
        <p:txBody>
          <a:bodyPr vert="horz" lIns="91440" tIns="45720" rIns="91440" bIns="45720" rtlCol="0" anchor="b">
            <a:normAutofit fontScale="90000"/>
          </a:bodyPr>
          <a:lstStyle/>
          <a:p>
            <a:r>
              <a:rPr lang="en-US"/>
              <a:t>Nutrition services documentation needs to be…</a:t>
            </a:r>
          </a:p>
        </p:txBody>
      </p:sp>
      <p:sp>
        <p:nvSpPr>
          <p:cNvPr id="2" name="Freeform 2">
            <a:extLst>
              <a:ext uri="{C183D7F6-B498-43B3-948B-1728B52AA6E4}">
                <adec:decorative xmlns:adec="http://schemas.microsoft.com/office/drawing/2017/decorative" val="1"/>
              </a:ext>
            </a:extLst>
          </p:cNvPr>
          <p:cNvSpPr/>
          <p:nvPr/>
        </p:nvSpPr>
        <p:spPr>
          <a:xfrm>
            <a:off x="0" y="-412684"/>
            <a:ext cx="851673" cy="4959718"/>
          </a:xfrm>
          <a:custGeom>
            <a:avLst/>
            <a:gdLst/>
            <a:ahLst/>
            <a:cxnLst/>
            <a:rect l="l" t="t" r="r" b="b"/>
            <a:pathLst>
              <a:path w="851673" h="4959718">
                <a:moveTo>
                  <a:pt x="0" y="0"/>
                </a:moveTo>
                <a:lnTo>
                  <a:pt x="851673" y="0"/>
                </a:lnTo>
                <a:lnTo>
                  <a:pt x="851673" y="4959718"/>
                </a:lnTo>
                <a:lnTo>
                  <a:pt x="0" y="495971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6" name="Freeform 6">
            <a:extLst>
              <a:ext uri="{C183D7F6-B498-43B3-948B-1728B52AA6E4}">
                <adec:decorative xmlns:adec="http://schemas.microsoft.com/office/drawing/2017/decorative" val="1"/>
              </a:ext>
            </a:extLst>
          </p:cNvPr>
          <p:cNvSpPr/>
          <p:nvPr/>
        </p:nvSpPr>
        <p:spPr>
          <a:xfrm>
            <a:off x="1200152" y="1213656"/>
            <a:ext cx="6306217" cy="7781639"/>
          </a:xfrm>
          <a:custGeom>
            <a:avLst/>
            <a:gdLst/>
            <a:ahLst/>
            <a:cxnLst/>
            <a:rect l="l" t="t" r="r" b="b"/>
            <a:pathLst>
              <a:path w="8408289" h="10375519">
                <a:moveTo>
                  <a:pt x="0" y="0"/>
                </a:moveTo>
                <a:lnTo>
                  <a:pt x="8408289" y="0"/>
                </a:lnTo>
                <a:lnTo>
                  <a:pt x="8408289" y="10375519"/>
                </a:lnTo>
                <a:lnTo>
                  <a:pt x="0" y="10375519"/>
                </a:lnTo>
                <a:close/>
              </a:path>
            </a:pathLst>
          </a:custGeom>
          <a:solidFill>
            <a:srgbClr val="7D9BCB"/>
          </a:solidFill>
        </p:spPr>
        <p:txBody>
          <a:bodyPr/>
          <a:lstStyle/>
          <a:p>
            <a:endParaRPr lang="en-US"/>
          </a:p>
        </p:txBody>
      </p:sp>
      <p:sp>
        <p:nvSpPr>
          <p:cNvPr id="9" name="TextBox 9"/>
          <p:cNvSpPr txBox="1"/>
          <p:nvPr/>
        </p:nvSpPr>
        <p:spPr>
          <a:xfrm>
            <a:off x="1730434" y="2374226"/>
            <a:ext cx="5269455" cy="6206591"/>
          </a:xfrm>
          <a:prstGeom prst="rect">
            <a:avLst/>
          </a:prstGeom>
        </p:spPr>
        <p:txBody>
          <a:bodyPr lIns="0" tIns="0" rIns="0" bIns="0" rtlCol="0" anchor="b"/>
          <a:lstStyle/>
          <a:p>
            <a:pPr algn="l">
              <a:lnSpc>
                <a:spcPts val="6047"/>
              </a:lnSpc>
            </a:pPr>
            <a:r>
              <a:rPr lang="en-US" sz="4199" spc="239">
                <a:solidFill>
                  <a:srgbClr val="000000"/>
                </a:solidFill>
                <a:latin typeface="Noto Sans"/>
                <a:ea typeface="Noto Sans"/>
                <a:cs typeface="Noto Sans"/>
                <a:sym typeface="Noto Sans"/>
              </a:rPr>
              <a:t>Nutrition services documentation needs to be…</a:t>
            </a:r>
          </a:p>
        </p:txBody>
      </p:sp>
      <p:sp>
        <p:nvSpPr>
          <p:cNvPr id="11" name="Freeform 11">
            <a:extLst>
              <a:ext uri="{C183D7F6-B498-43B3-948B-1728B52AA6E4}">
                <adec:decorative xmlns:adec="http://schemas.microsoft.com/office/drawing/2017/decorative" val="1"/>
              </a:ext>
            </a:extLst>
          </p:cNvPr>
          <p:cNvSpPr/>
          <p:nvPr/>
        </p:nvSpPr>
        <p:spPr>
          <a:xfrm>
            <a:off x="9027317" y="1324184"/>
            <a:ext cx="8060531" cy="2487739"/>
          </a:xfrm>
          <a:custGeom>
            <a:avLst/>
            <a:gdLst/>
            <a:ahLst/>
            <a:cxnLst/>
            <a:rect l="l" t="t" r="r" b="b"/>
            <a:pathLst>
              <a:path w="10747375" h="3316986">
                <a:moveTo>
                  <a:pt x="0" y="552831"/>
                </a:moveTo>
                <a:cubicBezTo>
                  <a:pt x="0" y="247523"/>
                  <a:pt x="248793" y="0"/>
                  <a:pt x="555752" y="0"/>
                </a:cubicBezTo>
                <a:lnTo>
                  <a:pt x="10191623" y="0"/>
                </a:lnTo>
                <a:cubicBezTo>
                  <a:pt x="10498582" y="0"/>
                  <a:pt x="10747375" y="247523"/>
                  <a:pt x="10747375" y="552831"/>
                </a:cubicBezTo>
                <a:lnTo>
                  <a:pt x="10747375" y="2764155"/>
                </a:lnTo>
                <a:cubicBezTo>
                  <a:pt x="10747375" y="3069463"/>
                  <a:pt x="10498582" y="3316986"/>
                  <a:pt x="10191623" y="3316986"/>
                </a:cubicBezTo>
                <a:lnTo>
                  <a:pt x="555752" y="3316986"/>
                </a:lnTo>
                <a:cubicBezTo>
                  <a:pt x="248793" y="3316986"/>
                  <a:pt x="0" y="3069463"/>
                  <a:pt x="0" y="2764155"/>
                </a:cubicBezTo>
                <a:close/>
              </a:path>
            </a:pathLst>
          </a:custGeom>
          <a:solidFill>
            <a:srgbClr val="F16155"/>
          </a:solidFill>
        </p:spPr>
        <p:txBody>
          <a:bodyPr/>
          <a:lstStyle/>
          <a:p>
            <a:endParaRPr lang="en-US"/>
          </a:p>
        </p:txBody>
      </p:sp>
      <p:sp>
        <p:nvSpPr>
          <p:cNvPr id="12" name="Freeform 12">
            <a:extLst>
              <a:ext uri="{C183D7F6-B498-43B3-948B-1728B52AA6E4}">
                <adec:decorative xmlns:adec="http://schemas.microsoft.com/office/drawing/2017/decorative" val="1"/>
              </a:ext>
            </a:extLst>
          </p:cNvPr>
          <p:cNvSpPr/>
          <p:nvPr/>
        </p:nvSpPr>
        <p:spPr>
          <a:xfrm>
            <a:off x="9017792" y="1314659"/>
            <a:ext cx="8079581" cy="2506789"/>
          </a:xfrm>
          <a:custGeom>
            <a:avLst/>
            <a:gdLst/>
            <a:ahLst/>
            <a:cxnLst/>
            <a:rect l="l" t="t" r="r" b="b"/>
            <a:pathLst>
              <a:path w="10772775" h="3342386">
                <a:moveTo>
                  <a:pt x="0" y="565531"/>
                </a:moveTo>
                <a:cubicBezTo>
                  <a:pt x="0" y="253111"/>
                  <a:pt x="254508" y="0"/>
                  <a:pt x="568452" y="0"/>
                </a:cubicBezTo>
                <a:lnTo>
                  <a:pt x="10204323" y="0"/>
                </a:lnTo>
                <a:lnTo>
                  <a:pt x="10204323" y="12700"/>
                </a:lnTo>
                <a:lnTo>
                  <a:pt x="10204323" y="0"/>
                </a:lnTo>
                <a:cubicBezTo>
                  <a:pt x="10518267" y="0"/>
                  <a:pt x="10772775" y="253111"/>
                  <a:pt x="10772775" y="565531"/>
                </a:cubicBezTo>
                <a:lnTo>
                  <a:pt x="10760075" y="565531"/>
                </a:lnTo>
                <a:lnTo>
                  <a:pt x="10772775" y="565531"/>
                </a:lnTo>
                <a:lnTo>
                  <a:pt x="10772775" y="2776855"/>
                </a:lnTo>
                <a:lnTo>
                  <a:pt x="10760075" y="2776855"/>
                </a:lnTo>
                <a:lnTo>
                  <a:pt x="10772775" y="2776855"/>
                </a:lnTo>
                <a:cubicBezTo>
                  <a:pt x="10772775" y="3089275"/>
                  <a:pt x="10518267" y="3342386"/>
                  <a:pt x="10204323" y="3342386"/>
                </a:cubicBezTo>
                <a:lnTo>
                  <a:pt x="10204323" y="3329686"/>
                </a:lnTo>
                <a:lnTo>
                  <a:pt x="10204323" y="3342386"/>
                </a:lnTo>
                <a:lnTo>
                  <a:pt x="568452" y="3342386"/>
                </a:lnTo>
                <a:lnTo>
                  <a:pt x="568452" y="3329686"/>
                </a:lnTo>
                <a:lnTo>
                  <a:pt x="568452" y="3342386"/>
                </a:lnTo>
                <a:cubicBezTo>
                  <a:pt x="254508" y="3342386"/>
                  <a:pt x="0" y="3089275"/>
                  <a:pt x="0" y="2776855"/>
                </a:cubicBezTo>
                <a:lnTo>
                  <a:pt x="0" y="565531"/>
                </a:lnTo>
                <a:lnTo>
                  <a:pt x="12700" y="565531"/>
                </a:lnTo>
                <a:lnTo>
                  <a:pt x="0" y="565531"/>
                </a:lnTo>
                <a:moveTo>
                  <a:pt x="25400" y="565531"/>
                </a:moveTo>
                <a:lnTo>
                  <a:pt x="25400" y="2776855"/>
                </a:lnTo>
                <a:lnTo>
                  <a:pt x="12700" y="2776855"/>
                </a:lnTo>
                <a:lnTo>
                  <a:pt x="25400" y="2776855"/>
                </a:lnTo>
                <a:cubicBezTo>
                  <a:pt x="25400" y="3075051"/>
                  <a:pt x="268478" y="3316986"/>
                  <a:pt x="568452" y="3316986"/>
                </a:cubicBezTo>
                <a:lnTo>
                  <a:pt x="10204323" y="3316986"/>
                </a:lnTo>
                <a:cubicBezTo>
                  <a:pt x="10504297" y="3316986"/>
                  <a:pt x="10747375" y="3075051"/>
                  <a:pt x="10747375" y="2776855"/>
                </a:cubicBezTo>
                <a:lnTo>
                  <a:pt x="10747375" y="565531"/>
                </a:lnTo>
                <a:cubicBezTo>
                  <a:pt x="10747375" y="267335"/>
                  <a:pt x="10504424" y="25400"/>
                  <a:pt x="10204323" y="25400"/>
                </a:cubicBezTo>
                <a:lnTo>
                  <a:pt x="568452" y="25400"/>
                </a:lnTo>
                <a:lnTo>
                  <a:pt x="568452" y="12700"/>
                </a:lnTo>
                <a:lnTo>
                  <a:pt x="568452" y="25400"/>
                </a:lnTo>
                <a:cubicBezTo>
                  <a:pt x="268478" y="25400"/>
                  <a:pt x="25400" y="267335"/>
                  <a:pt x="25400" y="565531"/>
                </a:cubicBezTo>
                <a:close/>
              </a:path>
            </a:pathLst>
          </a:custGeom>
          <a:solidFill>
            <a:srgbClr val="FFFFFF"/>
          </a:solidFill>
        </p:spPr>
        <p:txBody>
          <a:bodyPr/>
          <a:lstStyle/>
          <a:p>
            <a:endParaRPr lang="en-US"/>
          </a:p>
        </p:txBody>
      </p:sp>
      <p:sp>
        <p:nvSpPr>
          <p:cNvPr id="15" name="TextBox 15"/>
          <p:cNvSpPr txBox="1"/>
          <p:nvPr/>
        </p:nvSpPr>
        <p:spPr>
          <a:xfrm>
            <a:off x="9422556" y="1489905"/>
            <a:ext cx="7836744" cy="2221020"/>
          </a:xfrm>
          <a:prstGeom prst="rect">
            <a:avLst/>
          </a:prstGeom>
        </p:spPr>
        <p:txBody>
          <a:bodyPr lIns="0" tIns="0" rIns="0" bIns="0" rtlCol="0" anchor="ctr"/>
          <a:lstStyle/>
          <a:p>
            <a:pPr algn="l">
              <a:lnSpc>
                <a:spcPts val="4860"/>
              </a:lnSpc>
            </a:pPr>
            <a:r>
              <a:rPr lang="en-US" sz="4500">
                <a:solidFill>
                  <a:srgbClr val="000000"/>
                </a:solidFill>
                <a:latin typeface="Noto Sans"/>
                <a:ea typeface="Noto Sans"/>
                <a:cs typeface="Noto Sans"/>
                <a:sym typeface="Noto Sans"/>
              </a:rPr>
              <a:t>Consistent, and organized</a:t>
            </a:r>
          </a:p>
        </p:txBody>
      </p:sp>
      <p:sp>
        <p:nvSpPr>
          <p:cNvPr id="17" name="Freeform 17">
            <a:extLst>
              <a:ext uri="{C183D7F6-B498-43B3-948B-1728B52AA6E4}">
                <adec:decorative xmlns:adec="http://schemas.microsoft.com/office/drawing/2017/decorative" val="1"/>
              </a:ext>
            </a:extLst>
          </p:cNvPr>
          <p:cNvSpPr/>
          <p:nvPr/>
        </p:nvSpPr>
        <p:spPr>
          <a:xfrm>
            <a:off x="9005454" y="3952441"/>
            <a:ext cx="8060531" cy="2487739"/>
          </a:xfrm>
          <a:custGeom>
            <a:avLst/>
            <a:gdLst/>
            <a:ahLst/>
            <a:cxnLst/>
            <a:rect l="l" t="t" r="r" b="b"/>
            <a:pathLst>
              <a:path w="10747375" h="3316986">
                <a:moveTo>
                  <a:pt x="0" y="552831"/>
                </a:moveTo>
                <a:cubicBezTo>
                  <a:pt x="0" y="247523"/>
                  <a:pt x="248793" y="0"/>
                  <a:pt x="555752" y="0"/>
                </a:cubicBezTo>
                <a:lnTo>
                  <a:pt x="10191623" y="0"/>
                </a:lnTo>
                <a:cubicBezTo>
                  <a:pt x="10498582" y="0"/>
                  <a:pt x="10747375" y="247523"/>
                  <a:pt x="10747375" y="552831"/>
                </a:cubicBezTo>
                <a:lnTo>
                  <a:pt x="10747375" y="2764155"/>
                </a:lnTo>
                <a:cubicBezTo>
                  <a:pt x="10747375" y="3069463"/>
                  <a:pt x="10498582" y="3316986"/>
                  <a:pt x="10191623" y="3316986"/>
                </a:cubicBezTo>
                <a:lnTo>
                  <a:pt x="555752" y="3316986"/>
                </a:lnTo>
                <a:cubicBezTo>
                  <a:pt x="248793" y="3316986"/>
                  <a:pt x="0" y="3069463"/>
                  <a:pt x="0" y="2764155"/>
                </a:cubicBezTo>
                <a:close/>
              </a:path>
            </a:pathLst>
          </a:custGeom>
          <a:solidFill>
            <a:srgbClr val="00C4CC"/>
          </a:solidFill>
        </p:spPr>
        <p:txBody>
          <a:bodyPr/>
          <a:lstStyle/>
          <a:p>
            <a:endParaRPr lang="en-US"/>
          </a:p>
        </p:txBody>
      </p:sp>
      <p:sp>
        <p:nvSpPr>
          <p:cNvPr id="18" name="Freeform 18">
            <a:extLst>
              <a:ext uri="{C183D7F6-B498-43B3-948B-1728B52AA6E4}">
                <adec:decorative xmlns:adec="http://schemas.microsoft.com/office/drawing/2017/decorative" val="1"/>
              </a:ext>
            </a:extLst>
          </p:cNvPr>
          <p:cNvSpPr/>
          <p:nvPr/>
        </p:nvSpPr>
        <p:spPr>
          <a:xfrm>
            <a:off x="8995929" y="3942916"/>
            <a:ext cx="8079581" cy="2506789"/>
          </a:xfrm>
          <a:custGeom>
            <a:avLst/>
            <a:gdLst/>
            <a:ahLst/>
            <a:cxnLst/>
            <a:rect l="l" t="t" r="r" b="b"/>
            <a:pathLst>
              <a:path w="10772775" h="3342386">
                <a:moveTo>
                  <a:pt x="0" y="565531"/>
                </a:moveTo>
                <a:cubicBezTo>
                  <a:pt x="0" y="253111"/>
                  <a:pt x="254508" y="0"/>
                  <a:pt x="568452" y="0"/>
                </a:cubicBezTo>
                <a:lnTo>
                  <a:pt x="10204323" y="0"/>
                </a:lnTo>
                <a:lnTo>
                  <a:pt x="10204323" y="12700"/>
                </a:lnTo>
                <a:lnTo>
                  <a:pt x="10204323" y="0"/>
                </a:lnTo>
                <a:cubicBezTo>
                  <a:pt x="10518267" y="0"/>
                  <a:pt x="10772775" y="253111"/>
                  <a:pt x="10772775" y="565531"/>
                </a:cubicBezTo>
                <a:lnTo>
                  <a:pt x="10760075" y="565531"/>
                </a:lnTo>
                <a:lnTo>
                  <a:pt x="10772775" y="565531"/>
                </a:lnTo>
                <a:lnTo>
                  <a:pt x="10772775" y="2776855"/>
                </a:lnTo>
                <a:lnTo>
                  <a:pt x="10760075" y="2776855"/>
                </a:lnTo>
                <a:lnTo>
                  <a:pt x="10772775" y="2776855"/>
                </a:lnTo>
                <a:cubicBezTo>
                  <a:pt x="10772775" y="3089275"/>
                  <a:pt x="10518267" y="3342386"/>
                  <a:pt x="10204323" y="3342386"/>
                </a:cubicBezTo>
                <a:lnTo>
                  <a:pt x="10204323" y="3329686"/>
                </a:lnTo>
                <a:lnTo>
                  <a:pt x="10204323" y="3342386"/>
                </a:lnTo>
                <a:lnTo>
                  <a:pt x="568452" y="3342386"/>
                </a:lnTo>
                <a:lnTo>
                  <a:pt x="568452" y="3329686"/>
                </a:lnTo>
                <a:lnTo>
                  <a:pt x="568452" y="3342386"/>
                </a:lnTo>
                <a:cubicBezTo>
                  <a:pt x="254508" y="3342386"/>
                  <a:pt x="0" y="3089275"/>
                  <a:pt x="0" y="2776855"/>
                </a:cubicBezTo>
                <a:lnTo>
                  <a:pt x="0" y="565531"/>
                </a:lnTo>
                <a:lnTo>
                  <a:pt x="12700" y="565531"/>
                </a:lnTo>
                <a:lnTo>
                  <a:pt x="0" y="565531"/>
                </a:lnTo>
                <a:moveTo>
                  <a:pt x="25400" y="565531"/>
                </a:moveTo>
                <a:lnTo>
                  <a:pt x="25400" y="2776855"/>
                </a:lnTo>
                <a:lnTo>
                  <a:pt x="12700" y="2776855"/>
                </a:lnTo>
                <a:lnTo>
                  <a:pt x="25400" y="2776855"/>
                </a:lnTo>
                <a:cubicBezTo>
                  <a:pt x="25400" y="3075051"/>
                  <a:pt x="268478" y="3316986"/>
                  <a:pt x="568452" y="3316986"/>
                </a:cubicBezTo>
                <a:lnTo>
                  <a:pt x="10204323" y="3316986"/>
                </a:lnTo>
                <a:cubicBezTo>
                  <a:pt x="10504297" y="3316986"/>
                  <a:pt x="10747375" y="3075051"/>
                  <a:pt x="10747375" y="2776855"/>
                </a:cubicBezTo>
                <a:lnTo>
                  <a:pt x="10747375" y="565531"/>
                </a:lnTo>
                <a:cubicBezTo>
                  <a:pt x="10747375" y="267335"/>
                  <a:pt x="10504424" y="25400"/>
                  <a:pt x="10204323" y="25400"/>
                </a:cubicBezTo>
                <a:lnTo>
                  <a:pt x="568452" y="25400"/>
                </a:lnTo>
                <a:lnTo>
                  <a:pt x="568452" y="12700"/>
                </a:lnTo>
                <a:lnTo>
                  <a:pt x="568452" y="25400"/>
                </a:lnTo>
                <a:cubicBezTo>
                  <a:pt x="268478" y="25400"/>
                  <a:pt x="25400" y="267335"/>
                  <a:pt x="25400" y="565531"/>
                </a:cubicBezTo>
                <a:close/>
              </a:path>
            </a:pathLst>
          </a:custGeom>
          <a:solidFill>
            <a:srgbClr val="FFFFFF"/>
          </a:solidFill>
        </p:spPr>
        <p:txBody>
          <a:bodyPr/>
          <a:lstStyle/>
          <a:p>
            <a:endParaRPr lang="en-US"/>
          </a:p>
        </p:txBody>
      </p:sp>
      <p:sp>
        <p:nvSpPr>
          <p:cNvPr id="21" name="TextBox 21"/>
          <p:cNvSpPr txBox="1"/>
          <p:nvPr/>
        </p:nvSpPr>
        <p:spPr>
          <a:xfrm>
            <a:off x="9422556" y="4117482"/>
            <a:ext cx="7836744" cy="2221020"/>
          </a:xfrm>
          <a:prstGeom prst="rect">
            <a:avLst/>
          </a:prstGeom>
        </p:spPr>
        <p:txBody>
          <a:bodyPr lIns="0" tIns="0" rIns="0" bIns="0" rtlCol="0" anchor="ctr"/>
          <a:lstStyle/>
          <a:p>
            <a:pPr algn="l">
              <a:lnSpc>
                <a:spcPct val="130000"/>
              </a:lnSpc>
            </a:pPr>
            <a:r>
              <a:rPr lang="en-US" sz="3600">
                <a:solidFill>
                  <a:srgbClr val="000000"/>
                </a:solidFill>
                <a:latin typeface="Noto Sans"/>
                <a:ea typeface="Noto Sans"/>
                <a:cs typeface="Noto Sans"/>
                <a:sym typeface="Noto Sans"/>
              </a:rPr>
              <a:t>Clear so other staff can understand what is being communicated</a:t>
            </a:r>
          </a:p>
        </p:txBody>
      </p:sp>
      <p:sp>
        <p:nvSpPr>
          <p:cNvPr id="23" name="Freeform 23">
            <a:extLst>
              <a:ext uri="{C183D7F6-B498-43B3-948B-1728B52AA6E4}">
                <adec:decorative xmlns:adec="http://schemas.microsoft.com/office/drawing/2017/decorative" val="1"/>
              </a:ext>
            </a:extLst>
          </p:cNvPr>
          <p:cNvSpPr/>
          <p:nvPr/>
        </p:nvSpPr>
        <p:spPr>
          <a:xfrm>
            <a:off x="9005454" y="6569753"/>
            <a:ext cx="8060531" cy="2487740"/>
          </a:xfrm>
          <a:custGeom>
            <a:avLst/>
            <a:gdLst/>
            <a:ahLst/>
            <a:cxnLst/>
            <a:rect l="l" t="t" r="r" b="b"/>
            <a:pathLst>
              <a:path w="10747375" h="3316986">
                <a:moveTo>
                  <a:pt x="0" y="552831"/>
                </a:moveTo>
                <a:cubicBezTo>
                  <a:pt x="0" y="247523"/>
                  <a:pt x="248793" y="0"/>
                  <a:pt x="555752" y="0"/>
                </a:cubicBezTo>
                <a:lnTo>
                  <a:pt x="10191623" y="0"/>
                </a:lnTo>
                <a:cubicBezTo>
                  <a:pt x="10498582" y="0"/>
                  <a:pt x="10747375" y="247523"/>
                  <a:pt x="10747375" y="552831"/>
                </a:cubicBezTo>
                <a:lnTo>
                  <a:pt x="10747375" y="2764155"/>
                </a:lnTo>
                <a:cubicBezTo>
                  <a:pt x="10747375" y="3069463"/>
                  <a:pt x="10498582" y="3316986"/>
                  <a:pt x="10191623" y="3316986"/>
                </a:cubicBezTo>
                <a:lnTo>
                  <a:pt x="555752" y="3316986"/>
                </a:lnTo>
                <a:cubicBezTo>
                  <a:pt x="248793" y="3316986"/>
                  <a:pt x="0" y="3069463"/>
                  <a:pt x="0" y="2764155"/>
                </a:cubicBezTo>
                <a:close/>
              </a:path>
            </a:pathLst>
          </a:custGeom>
          <a:solidFill>
            <a:srgbClr val="EFD662"/>
          </a:solidFill>
        </p:spPr>
        <p:txBody>
          <a:bodyPr/>
          <a:lstStyle/>
          <a:p>
            <a:endParaRPr lang="en-US"/>
          </a:p>
        </p:txBody>
      </p:sp>
      <p:sp>
        <p:nvSpPr>
          <p:cNvPr id="24" name="Freeform 24">
            <a:extLst>
              <a:ext uri="{C183D7F6-B498-43B3-948B-1728B52AA6E4}">
                <adec:decorative xmlns:adec="http://schemas.microsoft.com/office/drawing/2017/decorative" val="1"/>
              </a:ext>
            </a:extLst>
          </p:cNvPr>
          <p:cNvSpPr/>
          <p:nvPr/>
        </p:nvSpPr>
        <p:spPr>
          <a:xfrm>
            <a:off x="8995929" y="6560228"/>
            <a:ext cx="8079581" cy="2506790"/>
          </a:xfrm>
          <a:custGeom>
            <a:avLst/>
            <a:gdLst/>
            <a:ahLst/>
            <a:cxnLst/>
            <a:rect l="l" t="t" r="r" b="b"/>
            <a:pathLst>
              <a:path w="10772775" h="3342386">
                <a:moveTo>
                  <a:pt x="0" y="565531"/>
                </a:moveTo>
                <a:cubicBezTo>
                  <a:pt x="0" y="253111"/>
                  <a:pt x="254508" y="0"/>
                  <a:pt x="568452" y="0"/>
                </a:cubicBezTo>
                <a:lnTo>
                  <a:pt x="10204323" y="0"/>
                </a:lnTo>
                <a:lnTo>
                  <a:pt x="10204323" y="12700"/>
                </a:lnTo>
                <a:lnTo>
                  <a:pt x="10204323" y="0"/>
                </a:lnTo>
                <a:cubicBezTo>
                  <a:pt x="10518267" y="0"/>
                  <a:pt x="10772775" y="253111"/>
                  <a:pt x="10772775" y="565531"/>
                </a:cubicBezTo>
                <a:lnTo>
                  <a:pt x="10760075" y="565531"/>
                </a:lnTo>
                <a:lnTo>
                  <a:pt x="10772775" y="565531"/>
                </a:lnTo>
                <a:lnTo>
                  <a:pt x="10772775" y="2776855"/>
                </a:lnTo>
                <a:lnTo>
                  <a:pt x="10760075" y="2776855"/>
                </a:lnTo>
                <a:lnTo>
                  <a:pt x="10772775" y="2776855"/>
                </a:lnTo>
                <a:cubicBezTo>
                  <a:pt x="10772775" y="3089275"/>
                  <a:pt x="10518267" y="3342386"/>
                  <a:pt x="10204323" y="3342386"/>
                </a:cubicBezTo>
                <a:lnTo>
                  <a:pt x="10204323" y="3329686"/>
                </a:lnTo>
                <a:lnTo>
                  <a:pt x="10204323" y="3342386"/>
                </a:lnTo>
                <a:lnTo>
                  <a:pt x="568452" y="3342386"/>
                </a:lnTo>
                <a:lnTo>
                  <a:pt x="568452" y="3329686"/>
                </a:lnTo>
                <a:lnTo>
                  <a:pt x="568452" y="3342386"/>
                </a:lnTo>
                <a:cubicBezTo>
                  <a:pt x="254508" y="3342386"/>
                  <a:pt x="0" y="3089275"/>
                  <a:pt x="0" y="2776855"/>
                </a:cubicBezTo>
                <a:lnTo>
                  <a:pt x="0" y="565531"/>
                </a:lnTo>
                <a:lnTo>
                  <a:pt x="12700" y="565531"/>
                </a:lnTo>
                <a:lnTo>
                  <a:pt x="0" y="565531"/>
                </a:lnTo>
                <a:moveTo>
                  <a:pt x="25400" y="565531"/>
                </a:moveTo>
                <a:lnTo>
                  <a:pt x="25400" y="2776855"/>
                </a:lnTo>
                <a:lnTo>
                  <a:pt x="12700" y="2776855"/>
                </a:lnTo>
                <a:lnTo>
                  <a:pt x="25400" y="2776855"/>
                </a:lnTo>
                <a:cubicBezTo>
                  <a:pt x="25400" y="3075051"/>
                  <a:pt x="268478" y="3316986"/>
                  <a:pt x="568452" y="3316986"/>
                </a:cubicBezTo>
                <a:lnTo>
                  <a:pt x="10204323" y="3316986"/>
                </a:lnTo>
                <a:cubicBezTo>
                  <a:pt x="10504297" y="3316986"/>
                  <a:pt x="10747375" y="3075051"/>
                  <a:pt x="10747375" y="2776855"/>
                </a:cubicBezTo>
                <a:lnTo>
                  <a:pt x="10747375" y="565531"/>
                </a:lnTo>
                <a:cubicBezTo>
                  <a:pt x="10747375" y="267335"/>
                  <a:pt x="10504424" y="25400"/>
                  <a:pt x="10204323" y="25400"/>
                </a:cubicBezTo>
                <a:lnTo>
                  <a:pt x="568452" y="25400"/>
                </a:lnTo>
                <a:lnTo>
                  <a:pt x="568452" y="12700"/>
                </a:lnTo>
                <a:lnTo>
                  <a:pt x="568452" y="25400"/>
                </a:lnTo>
                <a:cubicBezTo>
                  <a:pt x="268478" y="25400"/>
                  <a:pt x="25400" y="267335"/>
                  <a:pt x="25400" y="565531"/>
                </a:cubicBezTo>
                <a:close/>
              </a:path>
            </a:pathLst>
          </a:custGeom>
          <a:solidFill>
            <a:srgbClr val="FFFFFF"/>
          </a:solidFill>
        </p:spPr>
        <p:txBody>
          <a:bodyPr/>
          <a:lstStyle/>
          <a:p>
            <a:endParaRPr lang="en-US"/>
          </a:p>
        </p:txBody>
      </p:sp>
      <p:sp>
        <p:nvSpPr>
          <p:cNvPr id="27" name="TextBox 27"/>
          <p:cNvSpPr txBox="1"/>
          <p:nvPr/>
        </p:nvSpPr>
        <p:spPr>
          <a:xfrm>
            <a:off x="9422556" y="6774248"/>
            <a:ext cx="7836744" cy="2221020"/>
          </a:xfrm>
          <a:prstGeom prst="rect">
            <a:avLst/>
          </a:prstGeom>
        </p:spPr>
        <p:txBody>
          <a:bodyPr lIns="0" tIns="0" rIns="0" bIns="0" rtlCol="0" anchor="ctr"/>
          <a:lstStyle/>
          <a:p>
            <a:pPr algn="l">
              <a:lnSpc>
                <a:spcPts val="4860"/>
              </a:lnSpc>
            </a:pPr>
            <a:r>
              <a:rPr lang="en-US" sz="4500">
                <a:solidFill>
                  <a:srgbClr val="000000"/>
                </a:solidFill>
                <a:latin typeface="Noto Sans"/>
                <a:ea typeface="Noto Sans"/>
                <a:cs typeface="Noto Sans"/>
                <a:sym typeface="Noto Sans"/>
              </a:rPr>
              <a:t>Concise</a:t>
            </a:r>
          </a:p>
        </p:txBody>
      </p:sp>
      <p:sp>
        <p:nvSpPr>
          <p:cNvPr id="28" name="Freeform 28">
            <a:extLst>
              <a:ext uri="{C183D7F6-B498-43B3-948B-1728B52AA6E4}">
                <adec:decorative xmlns:adec="http://schemas.microsoft.com/office/drawing/2017/decorative" val="1"/>
              </a:ext>
            </a:extLst>
          </p:cNvPr>
          <p:cNvSpPr/>
          <p:nvPr/>
        </p:nvSpPr>
        <p:spPr>
          <a:xfrm>
            <a:off x="851673" y="-171885"/>
            <a:ext cx="3096387" cy="4114800"/>
          </a:xfrm>
          <a:custGeom>
            <a:avLst/>
            <a:gdLst/>
            <a:ahLst/>
            <a:cxnLst/>
            <a:rect l="l" t="t" r="r" b="b"/>
            <a:pathLst>
              <a:path w="3096387" h="4114800">
                <a:moveTo>
                  <a:pt x="0" y="0"/>
                </a:moveTo>
                <a:lnTo>
                  <a:pt x="3096387" y="0"/>
                </a:lnTo>
                <a:lnTo>
                  <a:pt x="3096387"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a:extLst>
              <a:ext uri="{FF2B5EF4-FFF2-40B4-BE49-F238E27FC236}">
                <a16:creationId xmlns:a16="http://schemas.microsoft.com/office/drawing/2014/main" id="{42EE2DB2-3EEB-5091-88A9-0AE72D807872}"/>
              </a:ext>
            </a:extLst>
          </p:cNvPr>
          <p:cNvSpPr>
            <a:spLocks noGrp="1"/>
          </p:cNvSpPr>
          <p:nvPr>
            <p:ph type="title" idx="4294967295"/>
          </p:nvPr>
        </p:nvSpPr>
        <p:spPr>
          <a:xfrm>
            <a:off x="457200" y="-1143000"/>
            <a:ext cx="12483548" cy="1143000"/>
          </a:xfrm>
        </p:spPr>
        <p:txBody>
          <a:bodyPr vert="horz" lIns="91440" tIns="45720" rIns="91440" bIns="45720" rtlCol="0" anchor="b">
            <a:normAutofit fontScale="90000"/>
          </a:bodyPr>
          <a:lstStyle/>
          <a:p>
            <a:r>
              <a:rPr lang="en-US"/>
              <a:t>Nutrition services documentation needs to be (continued)</a:t>
            </a:r>
          </a:p>
        </p:txBody>
      </p:sp>
      <p:sp>
        <p:nvSpPr>
          <p:cNvPr id="5" name="Freeform 5">
            <a:extLst>
              <a:ext uri="{C183D7F6-B498-43B3-948B-1728B52AA6E4}">
                <adec:decorative xmlns:adec="http://schemas.microsoft.com/office/drawing/2017/decorative" val="1"/>
              </a:ext>
            </a:extLst>
          </p:cNvPr>
          <p:cNvSpPr/>
          <p:nvPr/>
        </p:nvSpPr>
        <p:spPr>
          <a:xfrm>
            <a:off x="1200152" y="1213656"/>
            <a:ext cx="6306217" cy="7781639"/>
          </a:xfrm>
          <a:custGeom>
            <a:avLst/>
            <a:gdLst/>
            <a:ahLst/>
            <a:cxnLst/>
            <a:rect l="l" t="t" r="r" b="b"/>
            <a:pathLst>
              <a:path w="8408289" h="10375519">
                <a:moveTo>
                  <a:pt x="0" y="0"/>
                </a:moveTo>
                <a:lnTo>
                  <a:pt x="8408289" y="0"/>
                </a:lnTo>
                <a:lnTo>
                  <a:pt x="8408289" y="10375519"/>
                </a:lnTo>
                <a:lnTo>
                  <a:pt x="0" y="10375519"/>
                </a:lnTo>
                <a:close/>
              </a:path>
            </a:pathLst>
          </a:custGeom>
          <a:solidFill>
            <a:srgbClr val="7D9BCB"/>
          </a:solidFill>
        </p:spPr>
        <p:txBody>
          <a:bodyPr/>
          <a:lstStyle/>
          <a:p>
            <a:endParaRPr lang="en-US"/>
          </a:p>
        </p:txBody>
      </p:sp>
      <p:sp>
        <p:nvSpPr>
          <p:cNvPr id="6" name="Freeform 6">
            <a:extLst>
              <a:ext uri="{C183D7F6-B498-43B3-948B-1728B52AA6E4}">
                <adec:decorative xmlns:adec="http://schemas.microsoft.com/office/drawing/2017/decorative" val="1"/>
              </a:ext>
            </a:extLst>
          </p:cNvPr>
          <p:cNvSpPr/>
          <p:nvPr/>
        </p:nvSpPr>
        <p:spPr>
          <a:xfrm>
            <a:off x="0" y="-272781"/>
            <a:ext cx="851673" cy="4959718"/>
          </a:xfrm>
          <a:custGeom>
            <a:avLst/>
            <a:gdLst/>
            <a:ahLst/>
            <a:cxnLst/>
            <a:rect l="l" t="t" r="r" b="b"/>
            <a:pathLst>
              <a:path w="851673" h="4959718">
                <a:moveTo>
                  <a:pt x="0" y="0"/>
                </a:moveTo>
                <a:lnTo>
                  <a:pt x="851673" y="0"/>
                </a:lnTo>
                <a:lnTo>
                  <a:pt x="851673" y="4959718"/>
                </a:lnTo>
                <a:lnTo>
                  <a:pt x="0" y="495971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9" name="TextBox 9"/>
          <p:cNvSpPr txBox="1"/>
          <p:nvPr/>
        </p:nvSpPr>
        <p:spPr>
          <a:xfrm>
            <a:off x="1801906" y="2374226"/>
            <a:ext cx="5269455" cy="6206591"/>
          </a:xfrm>
          <a:prstGeom prst="rect">
            <a:avLst/>
          </a:prstGeom>
        </p:spPr>
        <p:txBody>
          <a:bodyPr lIns="0" tIns="0" rIns="0" bIns="0" rtlCol="0" anchor="b"/>
          <a:lstStyle/>
          <a:p>
            <a:pPr algn="l">
              <a:lnSpc>
                <a:spcPts val="6048"/>
              </a:lnSpc>
            </a:pPr>
            <a:r>
              <a:rPr lang="en-US" sz="4200" spc="239">
                <a:solidFill>
                  <a:srgbClr val="000000"/>
                </a:solidFill>
                <a:latin typeface="Noto Sans"/>
                <a:ea typeface="Noto Sans"/>
                <a:cs typeface="Noto Sans"/>
                <a:sym typeface="Noto Sans"/>
              </a:rPr>
              <a:t>Nutrition services documentation needs to be…</a:t>
            </a:r>
          </a:p>
        </p:txBody>
      </p:sp>
      <p:sp>
        <p:nvSpPr>
          <p:cNvPr id="15" name="TextBox 15"/>
          <p:cNvSpPr txBox="1"/>
          <p:nvPr/>
        </p:nvSpPr>
        <p:spPr>
          <a:xfrm>
            <a:off x="8898810" y="370949"/>
            <a:ext cx="8033746" cy="2151295"/>
          </a:xfrm>
          <a:prstGeom prst="rect">
            <a:avLst/>
          </a:prstGeom>
        </p:spPr>
        <p:txBody>
          <a:bodyPr lIns="0" tIns="0" rIns="0" bIns="0" rtlCol="0" anchor="ctr"/>
          <a:lstStyle/>
          <a:p>
            <a:pPr algn="l">
              <a:lnSpc>
                <a:spcPct val="130000"/>
              </a:lnSpc>
            </a:pPr>
            <a:r>
              <a:rPr lang="en-US" sz="4200">
                <a:solidFill>
                  <a:srgbClr val="000000"/>
                </a:solidFill>
                <a:latin typeface="Noto Sans"/>
                <a:ea typeface="Noto Sans"/>
                <a:cs typeface="Noto Sans"/>
                <a:sym typeface="Noto Sans"/>
              </a:rPr>
              <a:t>Complete and correct so that it creates an accurate picture of:</a:t>
            </a:r>
          </a:p>
        </p:txBody>
      </p:sp>
      <p:grpSp>
        <p:nvGrpSpPr>
          <p:cNvPr id="16" name="Group 16">
            <a:extLst>
              <a:ext uri="{C183D7F6-B498-43B3-948B-1728B52AA6E4}">
                <adec:decorative xmlns:adec="http://schemas.microsoft.com/office/drawing/2017/decorative" val="1"/>
              </a:ext>
            </a:extLst>
          </p:cNvPr>
          <p:cNvGrpSpPr/>
          <p:nvPr/>
        </p:nvGrpSpPr>
        <p:grpSpPr>
          <a:xfrm>
            <a:off x="8738505" y="3435475"/>
            <a:ext cx="8700609" cy="5744630"/>
            <a:chOff x="0" y="0"/>
            <a:chExt cx="11874436" cy="6978914"/>
          </a:xfrm>
        </p:grpSpPr>
        <p:sp>
          <p:nvSpPr>
            <p:cNvPr id="17" name="Freeform 17"/>
            <p:cNvSpPr/>
            <p:nvPr/>
          </p:nvSpPr>
          <p:spPr>
            <a:xfrm>
              <a:off x="13443" y="12700"/>
              <a:ext cx="11847587" cy="6953504"/>
            </a:xfrm>
            <a:custGeom>
              <a:avLst/>
              <a:gdLst/>
              <a:ahLst/>
              <a:cxnLst/>
              <a:rect l="l" t="t" r="r" b="b"/>
              <a:pathLst>
                <a:path w="11847587" h="6953504">
                  <a:moveTo>
                    <a:pt x="0" y="0"/>
                  </a:moveTo>
                  <a:lnTo>
                    <a:pt x="11847587" y="0"/>
                  </a:lnTo>
                  <a:lnTo>
                    <a:pt x="11847587" y="6953504"/>
                  </a:lnTo>
                  <a:lnTo>
                    <a:pt x="0" y="6953504"/>
                  </a:lnTo>
                  <a:close/>
                </a:path>
              </a:pathLst>
            </a:custGeom>
            <a:solidFill>
              <a:srgbClr val="FFB300"/>
            </a:solidFill>
          </p:spPr>
          <p:txBody>
            <a:bodyPr/>
            <a:lstStyle/>
            <a:p>
              <a:endParaRPr lang="en-US"/>
            </a:p>
          </p:txBody>
        </p:sp>
        <p:sp>
          <p:nvSpPr>
            <p:cNvPr id="18" name="Freeform 18"/>
            <p:cNvSpPr/>
            <p:nvPr/>
          </p:nvSpPr>
          <p:spPr>
            <a:xfrm>
              <a:off x="0" y="0"/>
              <a:ext cx="11874471" cy="6978904"/>
            </a:xfrm>
            <a:custGeom>
              <a:avLst/>
              <a:gdLst/>
              <a:ahLst/>
              <a:cxnLst/>
              <a:rect l="l" t="t" r="r" b="b"/>
              <a:pathLst>
                <a:path w="11874471" h="6978904">
                  <a:moveTo>
                    <a:pt x="13443" y="0"/>
                  </a:moveTo>
                  <a:lnTo>
                    <a:pt x="11861030" y="0"/>
                  </a:lnTo>
                  <a:cubicBezTo>
                    <a:pt x="11868423" y="0"/>
                    <a:pt x="11874471" y="5715"/>
                    <a:pt x="11874471" y="12700"/>
                  </a:cubicBezTo>
                  <a:lnTo>
                    <a:pt x="11874471" y="6966204"/>
                  </a:lnTo>
                  <a:cubicBezTo>
                    <a:pt x="11874471" y="6973189"/>
                    <a:pt x="11868423" y="6978904"/>
                    <a:pt x="11861030" y="6978904"/>
                  </a:cubicBezTo>
                  <a:lnTo>
                    <a:pt x="13443" y="6978904"/>
                  </a:lnTo>
                  <a:cubicBezTo>
                    <a:pt x="6049" y="6978904"/>
                    <a:pt x="0" y="6973189"/>
                    <a:pt x="0" y="6966204"/>
                  </a:cubicBezTo>
                  <a:lnTo>
                    <a:pt x="0" y="12700"/>
                  </a:lnTo>
                  <a:cubicBezTo>
                    <a:pt x="0" y="5715"/>
                    <a:pt x="6049" y="0"/>
                    <a:pt x="13443" y="0"/>
                  </a:cubicBezTo>
                  <a:moveTo>
                    <a:pt x="13443" y="25400"/>
                  </a:moveTo>
                  <a:lnTo>
                    <a:pt x="13443" y="12700"/>
                  </a:lnTo>
                  <a:lnTo>
                    <a:pt x="26885" y="12700"/>
                  </a:lnTo>
                  <a:lnTo>
                    <a:pt x="26885" y="6966204"/>
                  </a:lnTo>
                  <a:lnTo>
                    <a:pt x="13443" y="6966204"/>
                  </a:lnTo>
                  <a:lnTo>
                    <a:pt x="13443" y="6953504"/>
                  </a:lnTo>
                  <a:lnTo>
                    <a:pt x="11861030" y="6953504"/>
                  </a:lnTo>
                  <a:lnTo>
                    <a:pt x="11861030" y="6966204"/>
                  </a:lnTo>
                  <a:lnTo>
                    <a:pt x="11847587" y="6966204"/>
                  </a:lnTo>
                  <a:lnTo>
                    <a:pt x="11847587" y="12700"/>
                  </a:lnTo>
                  <a:lnTo>
                    <a:pt x="11861030" y="12700"/>
                  </a:lnTo>
                  <a:lnTo>
                    <a:pt x="11861030" y="25400"/>
                  </a:lnTo>
                  <a:lnTo>
                    <a:pt x="13443" y="25400"/>
                  </a:lnTo>
                  <a:close/>
                </a:path>
              </a:pathLst>
            </a:custGeom>
            <a:solidFill>
              <a:srgbClr val="FFFFFF"/>
            </a:solidFill>
          </p:spPr>
          <p:txBody>
            <a:bodyPr/>
            <a:lstStyle/>
            <a:p>
              <a:endParaRPr lang="en-US"/>
            </a:p>
          </p:txBody>
        </p:sp>
      </p:grpSp>
      <p:sp>
        <p:nvSpPr>
          <p:cNvPr id="21" name="TextBox 21"/>
          <p:cNvSpPr txBox="1"/>
          <p:nvPr/>
        </p:nvSpPr>
        <p:spPr>
          <a:xfrm>
            <a:off x="9010984" y="3760308"/>
            <a:ext cx="8418307" cy="5094955"/>
          </a:xfrm>
          <a:prstGeom prst="rect">
            <a:avLst/>
          </a:prstGeom>
        </p:spPr>
        <p:txBody>
          <a:bodyPr lIns="0" tIns="0" rIns="0" bIns="0" rtlCol="0" anchor="ctr"/>
          <a:lstStyle/>
          <a:p>
            <a:pPr algn="l">
              <a:lnSpc>
                <a:spcPct val="150000"/>
              </a:lnSpc>
            </a:pPr>
            <a:r>
              <a:rPr lang="en-US" sz="3900">
                <a:solidFill>
                  <a:srgbClr val="000000"/>
                </a:solidFill>
                <a:latin typeface="Noto Sans"/>
                <a:ea typeface="Noto Sans"/>
                <a:cs typeface="Noto Sans"/>
                <a:sym typeface="Noto Sans"/>
              </a:rPr>
              <a:t>- the participant</a:t>
            </a:r>
          </a:p>
          <a:p>
            <a:pPr algn="l">
              <a:lnSpc>
                <a:spcPct val="150000"/>
              </a:lnSpc>
            </a:pPr>
            <a:r>
              <a:rPr lang="en-US" sz="3900">
                <a:solidFill>
                  <a:srgbClr val="000000"/>
                </a:solidFill>
                <a:latin typeface="Noto Sans"/>
                <a:ea typeface="Noto Sans"/>
                <a:cs typeface="Noto Sans"/>
                <a:sym typeface="Noto Sans"/>
              </a:rPr>
              <a:t>- the visit</a:t>
            </a:r>
          </a:p>
          <a:p>
            <a:pPr algn="l">
              <a:lnSpc>
                <a:spcPct val="150000"/>
              </a:lnSpc>
            </a:pPr>
            <a:r>
              <a:rPr lang="en-US" sz="3900">
                <a:solidFill>
                  <a:srgbClr val="000000"/>
                </a:solidFill>
                <a:latin typeface="Noto Sans"/>
                <a:ea typeface="Noto Sans"/>
                <a:cs typeface="Noto Sans"/>
                <a:sym typeface="Noto Sans"/>
              </a:rPr>
              <a:t>- his/her relevant issues</a:t>
            </a:r>
          </a:p>
          <a:p>
            <a:pPr algn="l">
              <a:lnSpc>
                <a:spcPct val="150000"/>
              </a:lnSpc>
            </a:pPr>
            <a:r>
              <a:rPr lang="en-US" sz="3800">
                <a:solidFill>
                  <a:srgbClr val="000000"/>
                </a:solidFill>
                <a:latin typeface="Noto Sans"/>
                <a:ea typeface="Noto Sans"/>
                <a:cs typeface="Noto Sans"/>
                <a:sym typeface="Noto Sans"/>
              </a:rPr>
              <a:t>- describes or lists the services</a:t>
            </a:r>
          </a:p>
          <a:p>
            <a:pPr algn="l">
              <a:lnSpc>
                <a:spcPct val="150000"/>
              </a:lnSpc>
            </a:pPr>
            <a:r>
              <a:rPr lang="en-US" sz="3900">
                <a:solidFill>
                  <a:srgbClr val="000000"/>
                </a:solidFill>
                <a:latin typeface="Noto Sans"/>
                <a:ea typeface="Noto Sans"/>
                <a:cs typeface="Noto Sans"/>
                <a:sym typeface="Noto Sans"/>
              </a:rPr>
              <a:t>   provided over time </a:t>
            </a:r>
          </a:p>
          <a:p>
            <a:pPr algn="l">
              <a:lnSpc>
                <a:spcPct val="150000"/>
              </a:lnSpc>
            </a:pPr>
            <a:r>
              <a:rPr lang="en-US" sz="3900">
                <a:solidFill>
                  <a:srgbClr val="000000"/>
                </a:solidFill>
                <a:latin typeface="Noto Sans"/>
                <a:ea typeface="Noto Sans"/>
                <a:cs typeface="Noto Sans"/>
                <a:sym typeface="Noto Sans"/>
              </a:rPr>
              <a:t>- outlines a plan for future services</a:t>
            </a:r>
          </a:p>
        </p:txBody>
      </p:sp>
      <p:sp>
        <p:nvSpPr>
          <p:cNvPr id="22" name="Freeform 22">
            <a:extLst>
              <a:ext uri="{C183D7F6-B498-43B3-948B-1728B52AA6E4}">
                <adec:decorative xmlns:adec="http://schemas.microsoft.com/office/drawing/2017/decorative" val="1"/>
              </a:ext>
            </a:extLst>
          </p:cNvPr>
          <p:cNvSpPr/>
          <p:nvPr/>
        </p:nvSpPr>
        <p:spPr>
          <a:xfrm>
            <a:off x="851673" y="0"/>
            <a:ext cx="3096387" cy="4114800"/>
          </a:xfrm>
          <a:custGeom>
            <a:avLst/>
            <a:gdLst/>
            <a:ahLst/>
            <a:cxnLst/>
            <a:rect l="l" t="t" r="r" b="b"/>
            <a:pathLst>
              <a:path w="3096387" h="4114800">
                <a:moveTo>
                  <a:pt x="0" y="0"/>
                </a:moveTo>
                <a:lnTo>
                  <a:pt x="3096387" y="0"/>
                </a:lnTo>
                <a:lnTo>
                  <a:pt x="3096387"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a:extLst>
              <a:ext uri="{C183D7F6-B498-43B3-948B-1728B52AA6E4}">
                <adec:decorative xmlns:adec="http://schemas.microsoft.com/office/drawing/2017/decorative" val="1"/>
              </a:ext>
            </a:extLst>
          </p:cNvPr>
          <p:cNvSpPr/>
          <p:nvPr/>
        </p:nvSpPr>
        <p:spPr>
          <a:xfrm rot="-5400000">
            <a:off x="14835121" y="-2861553"/>
            <a:ext cx="1186505" cy="6909610"/>
          </a:xfrm>
          <a:custGeom>
            <a:avLst/>
            <a:gdLst/>
            <a:ahLst/>
            <a:cxnLst/>
            <a:rect l="l" t="t" r="r" b="b"/>
            <a:pathLst>
              <a:path w="1186505" h="6909610">
                <a:moveTo>
                  <a:pt x="0" y="0"/>
                </a:moveTo>
                <a:lnTo>
                  <a:pt x="1186504" y="0"/>
                </a:lnTo>
                <a:lnTo>
                  <a:pt x="1186504" y="6909610"/>
                </a:lnTo>
                <a:lnTo>
                  <a:pt x="0" y="690961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8" name="TextBox 8"/>
          <p:cNvSpPr txBox="1">
            <a:spLocks noGrp="1"/>
          </p:cNvSpPr>
          <p:nvPr>
            <p:ph type="title" idx="4294967295"/>
          </p:nvPr>
        </p:nvSpPr>
        <p:spPr>
          <a:xfrm>
            <a:off x="457200" y="1181100"/>
            <a:ext cx="11633352" cy="944702"/>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ts val="7429"/>
              </a:lnSpc>
              <a:spcBef>
                <a:spcPct val="0"/>
              </a:spcBef>
              <a:spcAft>
                <a:spcPts val="0"/>
              </a:spcAft>
              <a:buClrTx/>
              <a:buSzTx/>
              <a:buFontTx/>
              <a:buNone/>
              <a:tabLst/>
              <a:defRPr/>
            </a:pPr>
            <a:r>
              <a:rPr kumimoji="0" lang="en-US" sz="6139" b="0" i="0" u="none" strike="noStrike" kern="1200" cap="none" spc="0" normalizeH="0" baseline="0" noProof="0">
                <a:ln>
                  <a:noFill/>
                </a:ln>
                <a:solidFill>
                  <a:srgbClr val="000000"/>
                </a:solidFill>
                <a:effectLst/>
                <a:uLnTx/>
                <a:uFillTx/>
                <a:latin typeface="Noto Sans"/>
                <a:ea typeface="Noto Sans"/>
                <a:cs typeface="Noto Sans"/>
                <a:sym typeface="Noto Sans"/>
              </a:rPr>
              <a:t>What’s required by policy 661</a:t>
            </a:r>
          </a:p>
        </p:txBody>
      </p:sp>
      <p:sp>
        <p:nvSpPr>
          <p:cNvPr id="5" name="TextBox 5"/>
          <p:cNvSpPr txBox="1"/>
          <p:nvPr/>
        </p:nvSpPr>
        <p:spPr>
          <a:xfrm>
            <a:off x="1066800" y="2476500"/>
            <a:ext cx="4132865" cy="1073004"/>
          </a:xfrm>
          <a:prstGeom prst="rect">
            <a:avLst/>
          </a:prstGeom>
        </p:spPr>
        <p:txBody>
          <a:bodyPr lIns="0" tIns="0" rIns="0" bIns="0" rtlCol="0" anchor="b"/>
          <a:lstStyle/>
          <a:p>
            <a:pPr algn="l">
              <a:lnSpc>
                <a:spcPts val="6969"/>
              </a:lnSpc>
            </a:pPr>
            <a:r>
              <a:rPr lang="en-US" sz="4839" u="sng" spc="275">
                <a:solidFill>
                  <a:srgbClr val="CE509C"/>
                </a:solidFill>
                <a:latin typeface="Noto Sans"/>
                <a:ea typeface="Noto Sans"/>
                <a:cs typeface="Noto Sans"/>
                <a:sym typeface="Noto Sans"/>
              </a:rPr>
              <a:t>Section 9.0</a:t>
            </a:r>
          </a:p>
        </p:txBody>
      </p:sp>
      <p:sp>
        <p:nvSpPr>
          <p:cNvPr id="6" name="TextBox 6"/>
          <p:cNvSpPr txBox="1"/>
          <p:nvPr/>
        </p:nvSpPr>
        <p:spPr>
          <a:xfrm>
            <a:off x="711048" y="3872539"/>
            <a:ext cx="13866273" cy="5932400"/>
          </a:xfrm>
          <a:prstGeom prst="rect">
            <a:avLst/>
          </a:prstGeom>
        </p:spPr>
        <p:txBody>
          <a:bodyPr lIns="0" tIns="0" rIns="0" bIns="0" rtlCol="0" anchor="t">
            <a:spAutoFit/>
          </a:bodyPr>
          <a:lstStyle/>
          <a:p>
            <a:pPr marL="679257" lvl="1" indent="-339628" algn="l">
              <a:lnSpc>
                <a:spcPts val="3114"/>
              </a:lnSpc>
              <a:buFont typeface="Arial"/>
              <a:buChar char="•"/>
            </a:pPr>
            <a:r>
              <a:rPr lang="en-US" sz="3146">
                <a:solidFill>
                  <a:srgbClr val="000000"/>
                </a:solidFill>
                <a:latin typeface="Noto Sans"/>
                <a:ea typeface="Noto Sans"/>
                <a:cs typeface="Noto Sans"/>
                <a:sym typeface="Noto Sans"/>
              </a:rPr>
              <a:t>Assessment based on subjective and objective information</a:t>
            </a:r>
          </a:p>
          <a:p>
            <a:pPr algn="l">
              <a:lnSpc>
                <a:spcPts val="3114"/>
              </a:lnSpc>
            </a:pPr>
            <a:endParaRPr lang="en-US" sz="3146">
              <a:solidFill>
                <a:srgbClr val="000000"/>
              </a:solidFill>
              <a:latin typeface="Noto Sans"/>
              <a:ea typeface="Noto Sans"/>
              <a:cs typeface="Noto Sans"/>
              <a:sym typeface="Noto Sans"/>
            </a:endParaRPr>
          </a:p>
          <a:p>
            <a:pPr marL="679257" lvl="1" indent="-339628" algn="l">
              <a:lnSpc>
                <a:spcPts val="3114"/>
              </a:lnSpc>
              <a:buFont typeface="Arial"/>
              <a:buChar char="•"/>
            </a:pPr>
            <a:r>
              <a:rPr lang="en-US" sz="3146">
                <a:solidFill>
                  <a:srgbClr val="000000"/>
                </a:solidFill>
                <a:latin typeface="Noto Sans"/>
                <a:ea typeface="Noto Sans"/>
                <a:cs typeface="Noto Sans"/>
                <a:sym typeface="Noto Sans"/>
              </a:rPr>
              <a:t>Progress made associated with assigned risk or status of assigned nutrition risk(s)</a:t>
            </a:r>
          </a:p>
          <a:p>
            <a:pPr algn="l">
              <a:lnSpc>
                <a:spcPts val="3114"/>
              </a:lnSpc>
            </a:pPr>
            <a:endParaRPr lang="en-US" sz="3146">
              <a:solidFill>
                <a:srgbClr val="000000"/>
              </a:solidFill>
              <a:latin typeface="Noto Sans"/>
              <a:ea typeface="Noto Sans"/>
              <a:cs typeface="Noto Sans"/>
              <a:sym typeface="Noto Sans"/>
            </a:endParaRPr>
          </a:p>
          <a:p>
            <a:pPr marL="679257" lvl="1" indent="-339628" algn="l">
              <a:lnSpc>
                <a:spcPts val="3114"/>
              </a:lnSpc>
              <a:buFont typeface="Arial"/>
              <a:buChar char="•"/>
            </a:pPr>
            <a:r>
              <a:rPr lang="en-US" sz="3146">
                <a:solidFill>
                  <a:srgbClr val="000000"/>
                </a:solidFill>
                <a:latin typeface="Noto Sans"/>
                <a:ea typeface="Noto Sans"/>
                <a:cs typeface="Noto Sans"/>
                <a:sym typeface="Noto Sans"/>
              </a:rPr>
              <a:t>Nutrition education topic (if not documented in NE drop down tab)</a:t>
            </a:r>
          </a:p>
          <a:p>
            <a:pPr algn="l">
              <a:lnSpc>
                <a:spcPts val="3114"/>
              </a:lnSpc>
            </a:pPr>
            <a:endParaRPr lang="en-US" sz="3146">
              <a:solidFill>
                <a:srgbClr val="000000"/>
              </a:solidFill>
              <a:latin typeface="Noto Sans"/>
              <a:ea typeface="Noto Sans"/>
              <a:cs typeface="Noto Sans"/>
              <a:sym typeface="Noto Sans"/>
            </a:endParaRPr>
          </a:p>
          <a:p>
            <a:pPr marL="679257" lvl="1" indent="-339628" algn="l">
              <a:lnSpc>
                <a:spcPts val="3114"/>
              </a:lnSpc>
              <a:buFont typeface="Arial"/>
              <a:buChar char="•"/>
            </a:pPr>
            <a:r>
              <a:rPr lang="en-US" sz="3146">
                <a:solidFill>
                  <a:srgbClr val="000000"/>
                </a:solidFill>
                <a:latin typeface="Noto Sans"/>
                <a:ea typeface="Noto Sans"/>
                <a:cs typeface="Noto Sans"/>
                <a:sym typeface="Noto Sans"/>
              </a:rPr>
              <a:t>Counseling provided and further details about nutrition education topic as needed</a:t>
            </a:r>
          </a:p>
          <a:p>
            <a:pPr algn="l">
              <a:lnSpc>
                <a:spcPts val="3114"/>
              </a:lnSpc>
            </a:pPr>
            <a:endParaRPr lang="en-US" sz="3146">
              <a:solidFill>
                <a:srgbClr val="000000"/>
              </a:solidFill>
              <a:latin typeface="Noto Sans"/>
              <a:ea typeface="Noto Sans"/>
              <a:cs typeface="Noto Sans"/>
              <a:sym typeface="Noto Sans"/>
            </a:endParaRPr>
          </a:p>
          <a:p>
            <a:pPr marL="679257" lvl="1" indent="-339628" algn="l">
              <a:lnSpc>
                <a:spcPts val="3114"/>
              </a:lnSpc>
              <a:buFont typeface="Arial"/>
              <a:buChar char="•"/>
            </a:pPr>
            <a:r>
              <a:rPr lang="en-US" sz="3146">
                <a:solidFill>
                  <a:srgbClr val="000000"/>
                </a:solidFill>
                <a:latin typeface="Noto Sans"/>
                <a:ea typeface="Noto Sans"/>
                <a:cs typeface="Noto Sans"/>
                <a:sym typeface="Noto Sans"/>
              </a:rPr>
              <a:t>Identification of participant behavior change whenever possible </a:t>
            </a:r>
          </a:p>
          <a:p>
            <a:pPr algn="l">
              <a:lnSpc>
                <a:spcPts val="3114"/>
              </a:lnSpc>
            </a:pPr>
            <a:endParaRPr lang="en-US" sz="3146">
              <a:solidFill>
                <a:srgbClr val="000000"/>
              </a:solidFill>
              <a:latin typeface="Noto Sans"/>
              <a:ea typeface="Noto Sans"/>
              <a:cs typeface="Noto Sans"/>
              <a:sym typeface="Noto Sans"/>
            </a:endParaRPr>
          </a:p>
          <a:p>
            <a:pPr marL="679257" lvl="1" indent="-339628" algn="l">
              <a:lnSpc>
                <a:spcPts val="3114"/>
              </a:lnSpc>
              <a:buFont typeface="Arial"/>
              <a:buChar char="•"/>
            </a:pPr>
            <a:r>
              <a:rPr lang="en-US" sz="3146">
                <a:solidFill>
                  <a:srgbClr val="000000"/>
                </a:solidFill>
                <a:latin typeface="Noto Sans"/>
                <a:ea typeface="Noto Sans"/>
                <a:cs typeface="Noto Sans"/>
                <a:sym typeface="Noto Sans"/>
              </a:rPr>
              <a:t>A plan for future intervention that addresses risks and follow up plan for staff</a:t>
            </a:r>
          </a:p>
          <a:p>
            <a:pPr algn="l">
              <a:lnSpc>
                <a:spcPts val="3114"/>
              </a:lnSpc>
            </a:pPr>
            <a:endParaRPr lang="en-US" sz="3146">
              <a:solidFill>
                <a:srgbClr val="000000"/>
              </a:solidFill>
              <a:latin typeface="Noto Sans"/>
              <a:ea typeface="Noto Sans"/>
              <a:cs typeface="Noto Sans"/>
              <a:sym typeface="Noto Sans"/>
            </a:endParaRPr>
          </a:p>
        </p:txBody>
      </p:sp>
      <p:sp>
        <p:nvSpPr>
          <p:cNvPr id="7" name="Freeform 7">
            <a:extLst>
              <a:ext uri="{C183D7F6-B498-43B3-948B-1728B52AA6E4}">
                <adec:decorative xmlns:adec="http://schemas.microsoft.com/office/drawing/2017/decorative" val="1"/>
              </a:ext>
            </a:extLst>
          </p:cNvPr>
          <p:cNvSpPr/>
          <p:nvPr/>
        </p:nvSpPr>
        <p:spPr>
          <a:xfrm>
            <a:off x="14577321" y="6015648"/>
            <a:ext cx="4503320" cy="4795017"/>
          </a:xfrm>
          <a:custGeom>
            <a:avLst/>
            <a:gdLst/>
            <a:ahLst/>
            <a:cxnLst/>
            <a:rect l="l" t="t" r="r" b="b"/>
            <a:pathLst>
              <a:path w="4503320" h="4795017">
                <a:moveTo>
                  <a:pt x="0" y="0"/>
                </a:moveTo>
                <a:lnTo>
                  <a:pt x="4503321" y="0"/>
                </a:lnTo>
                <a:lnTo>
                  <a:pt x="4503321" y="4795017"/>
                </a:lnTo>
                <a:lnTo>
                  <a:pt x="0" y="479501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a:extLst>
              <a:ext uri="{C183D7F6-B498-43B3-948B-1728B52AA6E4}">
                <adec:decorative xmlns:adec="http://schemas.microsoft.com/office/drawing/2017/decorative" val="1"/>
              </a:ext>
            </a:extLst>
          </p:cNvPr>
          <p:cNvSpPr/>
          <p:nvPr/>
        </p:nvSpPr>
        <p:spPr>
          <a:xfrm>
            <a:off x="17439114" y="5327281"/>
            <a:ext cx="851673" cy="4959718"/>
          </a:xfrm>
          <a:custGeom>
            <a:avLst/>
            <a:gdLst/>
            <a:ahLst/>
            <a:cxnLst/>
            <a:rect l="l" t="t" r="r" b="b"/>
            <a:pathLst>
              <a:path w="851673" h="4959718">
                <a:moveTo>
                  <a:pt x="0" y="0"/>
                </a:moveTo>
                <a:lnTo>
                  <a:pt x="851673" y="0"/>
                </a:lnTo>
                <a:lnTo>
                  <a:pt x="851673" y="4959719"/>
                </a:lnTo>
                <a:lnTo>
                  <a:pt x="0" y="495971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3" name="Freeform 3">
            <a:extLst>
              <a:ext uri="{C183D7F6-B498-43B3-948B-1728B52AA6E4}">
                <adec:decorative xmlns:adec="http://schemas.microsoft.com/office/drawing/2017/decorative" val="1"/>
              </a:ext>
            </a:extLst>
          </p:cNvPr>
          <p:cNvSpPr/>
          <p:nvPr/>
        </p:nvSpPr>
        <p:spPr>
          <a:xfrm>
            <a:off x="0" y="0"/>
            <a:ext cx="851673" cy="4959718"/>
          </a:xfrm>
          <a:custGeom>
            <a:avLst/>
            <a:gdLst/>
            <a:ahLst/>
            <a:cxnLst/>
            <a:rect l="l" t="t" r="r" b="b"/>
            <a:pathLst>
              <a:path w="851673" h="4959718">
                <a:moveTo>
                  <a:pt x="0" y="0"/>
                </a:moveTo>
                <a:lnTo>
                  <a:pt x="851673" y="0"/>
                </a:lnTo>
                <a:lnTo>
                  <a:pt x="851673" y="4959718"/>
                </a:lnTo>
                <a:lnTo>
                  <a:pt x="0" y="495971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grpSp>
        <p:nvGrpSpPr>
          <p:cNvPr id="4" name="Group 4">
            <a:extLst>
              <a:ext uri="{C183D7F6-B498-43B3-948B-1728B52AA6E4}">
                <adec:decorative xmlns:adec="http://schemas.microsoft.com/office/drawing/2017/decorative" val="1"/>
              </a:ext>
            </a:extLst>
          </p:cNvPr>
          <p:cNvGrpSpPr/>
          <p:nvPr/>
        </p:nvGrpSpPr>
        <p:grpSpPr>
          <a:xfrm rot="5400000">
            <a:off x="-19050" y="0"/>
            <a:ext cx="10275506" cy="10275506"/>
            <a:chOff x="0" y="0"/>
            <a:chExt cx="13700674" cy="13700674"/>
          </a:xfrm>
        </p:grpSpPr>
        <p:sp>
          <p:nvSpPr>
            <p:cNvPr id="5" name="Freeform 5"/>
            <p:cNvSpPr/>
            <p:nvPr/>
          </p:nvSpPr>
          <p:spPr>
            <a:xfrm>
              <a:off x="0" y="0"/>
              <a:ext cx="13700633" cy="13700633"/>
            </a:xfrm>
            <a:custGeom>
              <a:avLst/>
              <a:gdLst/>
              <a:ahLst/>
              <a:cxnLst/>
              <a:rect l="l" t="t" r="r" b="b"/>
              <a:pathLst>
                <a:path w="13700633" h="13700633">
                  <a:moveTo>
                    <a:pt x="0" y="13700633"/>
                  </a:moveTo>
                  <a:lnTo>
                    <a:pt x="0" y="0"/>
                  </a:lnTo>
                  <a:lnTo>
                    <a:pt x="13700633" y="13700633"/>
                  </a:lnTo>
                  <a:close/>
                </a:path>
              </a:pathLst>
            </a:custGeom>
            <a:solidFill>
              <a:srgbClr val="7D9BCB"/>
            </a:solidFill>
          </p:spPr>
          <p:txBody>
            <a:bodyPr/>
            <a:lstStyle/>
            <a:p>
              <a:endParaRPr lang="en-US"/>
            </a:p>
          </p:txBody>
        </p:sp>
      </p:grpSp>
      <p:sp>
        <p:nvSpPr>
          <p:cNvPr id="6" name="Freeform 6">
            <a:extLst>
              <a:ext uri="{C183D7F6-B498-43B3-948B-1728B52AA6E4}">
                <adec:decorative xmlns:adec="http://schemas.microsoft.com/office/drawing/2017/decorative" val="1"/>
              </a:ext>
            </a:extLst>
          </p:cNvPr>
          <p:cNvSpPr/>
          <p:nvPr/>
        </p:nvSpPr>
        <p:spPr>
          <a:xfrm rot="-5400000">
            <a:off x="1028700" y="1388364"/>
            <a:ext cx="6634456" cy="6634456"/>
          </a:xfrm>
          <a:custGeom>
            <a:avLst/>
            <a:gdLst/>
            <a:ahLst/>
            <a:cxnLst/>
            <a:rect l="l" t="t" r="r" b="b"/>
            <a:pathLst>
              <a:path w="6634456" h="6634456">
                <a:moveTo>
                  <a:pt x="0" y="0"/>
                </a:moveTo>
                <a:lnTo>
                  <a:pt x="6634456" y="0"/>
                </a:lnTo>
                <a:lnTo>
                  <a:pt x="6634456" y="6634456"/>
                </a:lnTo>
                <a:lnTo>
                  <a:pt x="0" y="663445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grpSp>
        <p:nvGrpSpPr>
          <p:cNvPr id="7" name="Group 7">
            <a:extLst>
              <a:ext uri="{C183D7F6-B498-43B3-948B-1728B52AA6E4}">
                <adec:decorative xmlns:adec="http://schemas.microsoft.com/office/drawing/2017/decorative" val="1"/>
              </a:ext>
            </a:extLst>
          </p:cNvPr>
          <p:cNvGrpSpPr>
            <a:grpSpLocks noChangeAspect="1"/>
          </p:cNvGrpSpPr>
          <p:nvPr/>
        </p:nvGrpSpPr>
        <p:grpSpPr>
          <a:xfrm>
            <a:off x="1352223" y="1720952"/>
            <a:ext cx="6717290" cy="6717290"/>
            <a:chOff x="0" y="0"/>
            <a:chExt cx="8956386" cy="8956386"/>
          </a:xfrm>
        </p:grpSpPr>
        <p:sp>
          <p:nvSpPr>
            <p:cNvPr id="8" name="Freeform 8" descr="A splash of colors on a white surface"/>
            <p:cNvSpPr/>
            <p:nvPr/>
          </p:nvSpPr>
          <p:spPr>
            <a:xfrm>
              <a:off x="0" y="0"/>
              <a:ext cx="8956421" cy="8956421"/>
            </a:xfrm>
            <a:custGeom>
              <a:avLst/>
              <a:gdLst/>
              <a:ahLst/>
              <a:cxnLst/>
              <a:rect l="l" t="t" r="r" b="b"/>
              <a:pathLst>
                <a:path w="8956421" h="8956421">
                  <a:moveTo>
                    <a:pt x="0" y="0"/>
                  </a:moveTo>
                  <a:lnTo>
                    <a:pt x="8956421" y="0"/>
                  </a:lnTo>
                  <a:lnTo>
                    <a:pt x="8956421" y="8956421"/>
                  </a:lnTo>
                  <a:lnTo>
                    <a:pt x="0" y="8956421"/>
                  </a:lnTo>
                  <a:lnTo>
                    <a:pt x="0" y="0"/>
                  </a:lnTo>
                  <a:close/>
                </a:path>
              </a:pathLst>
            </a:custGeom>
            <a:blipFill>
              <a:blip r:embed="rId10"/>
              <a:stretch>
                <a:fillRect r="-33330" b="2"/>
              </a:stretch>
            </a:blipFill>
          </p:spPr>
          <p:txBody>
            <a:bodyPr/>
            <a:lstStyle/>
            <a:p>
              <a:endParaRPr lang="en-US"/>
            </a:p>
          </p:txBody>
        </p:sp>
      </p:grpSp>
      <p:sp>
        <p:nvSpPr>
          <p:cNvPr id="9" name="Freeform 9">
            <a:extLst>
              <a:ext uri="{C183D7F6-B498-43B3-948B-1728B52AA6E4}">
                <adec:decorative xmlns:adec="http://schemas.microsoft.com/office/drawing/2017/decorative" val="1"/>
              </a:ext>
            </a:extLst>
          </p:cNvPr>
          <p:cNvSpPr/>
          <p:nvPr/>
        </p:nvSpPr>
        <p:spPr>
          <a:xfrm>
            <a:off x="17439114" y="5327281"/>
            <a:ext cx="851673" cy="4959718"/>
          </a:xfrm>
          <a:custGeom>
            <a:avLst/>
            <a:gdLst/>
            <a:ahLst/>
            <a:cxnLst/>
            <a:rect l="l" t="t" r="r" b="b"/>
            <a:pathLst>
              <a:path w="851673" h="4959718">
                <a:moveTo>
                  <a:pt x="0" y="0"/>
                </a:moveTo>
                <a:lnTo>
                  <a:pt x="851673" y="0"/>
                </a:lnTo>
                <a:lnTo>
                  <a:pt x="851673" y="4959719"/>
                </a:lnTo>
                <a:lnTo>
                  <a:pt x="0" y="495971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3" name="TextBox 13"/>
          <p:cNvSpPr txBox="1">
            <a:spLocks noGrp="1"/>
          </p:cNvSpPr>
          <p:nvPr>
            <p:ph type="title" idx="4294967295"/>
          </p:nvPr>
        </p:nvSpPr>
        <p:spPr>
          <a:xfrm>
            <a:off x="6258181" y="2914906"/>
            <a:ext cx="10662046" cy="3266033"/>
          </a:xfrm>
          <a:prstGeom prst="rect">
            <a:avLst/>
          </a:prstGeom>
          <a:noFill/>
          <a:ln>
            <a:noFill/>
            <a:prstDash/>
          </a:ln>
          <a:effectLst/>
        </p:spPr>
        <p:txBody>
          <a:bodyPr rot="0" spcFirstLastPara="0" vertOverflow="overflow" horzOverflow="overflow" vert="horz" wrap="square" lIns="0" tIns="0" rIns="0" bIns="0" numCol="1" spcCol="0" rtlCol="0" fromWordArt="0" anchor="b" anchorCtr="0" forceAA="0" compatLnSpc="1">
            <a:prstTxWarp prst="textNoShape">
              <a:avLst/>
            </a:prstTxWarp>
            <a:noAutofit/>
          </a:bodyPr>
          <a:lstStyle/>
          <a:p>
            <a:pPr marL="0" marR="0" lvl="0" indent="0" algn="ctr" defTabSz="914400" rtl="0" eaLnBrk="1" fontAlgn="auto" latinLnBrk="0" hangingPunct="1">
              <a:lnSpc>
                <a:spcPts val="13259"/>
              </a:lnSpc>
              <a:spcBef>
                <a:spcPts val="0"/>
              </a:spcBef>
              <a:spcAft>
                <a:spcPts val="0"/>
              </a:spcAft>
              <a:buClrTx/>
              <a:buSzTx/>
              <a:buFontTx/>
              <a:buNone/>
              <a:tabLst/>
              <a:defRPr/>
            </a:pPr>
            <a:r>
              <a:rPr kumimoji="0" lang="en-US" sz="8499" b="0" i="0" u="none" strike="noStrike" kern="1200" cap="none" spc="-280" normalizeH="0" baseline="0" noProof="0">
                <a:ln>
                  <a:noFill/>
                </a:ln>
                <a:solidFill>
                  <a:srgbClr val="000000"/>
                </a:solidFill>
                <a:effectLst/>
                <a:uLnTx/>
                <a:uFillTx/>
                <a:latin typeface="Noto Sans"/>
                <a:ea typeface="Noto Sans"/>
                <a:cs typeface="Noto Sans"/>
                <a:sym typeface="Noto Sans"/>
              </a:rPr>
              <a:t>Scenario</a:t>
            </a:r>
          </a:p>
        </p:txBody>
      </p:sp>
      <p:sp>
        <p:nvSpPr>
          <p:cNvPr id="14" name="TextBox 13">
            <a:extLst>
              <a:ext uri="{FF2B5EF4-FFF2-40B4-BE49-F238E27FC236}">
                <a16:creationId xmlns:a16="http://schemas.microsoft.com/office/drawing/2014/main" id="{AB0D1281-EDE5-E8C0-9CFE-E615CA2822AB}"/>
              </a:ext>
            </a:extLst>
          </p:cNvPr>
          <p:cNvSpPr txBox="1"/>
          <p:nvPr/>
        </p:nvSpPr>
        <p:spPr>
          <a:xfrm>
            <a:off x="10764078" y="6180939"/>
            <a:ext cx="4253948" cy="923330"/>
          </a:xfrm>
          <a:prstGeom prst="rect">
            <a:avLst/>
          </a:prstGeom>
          <a:noFill/>
        </p:spPr>
        <p:txBody>
          <a:bodyPr wrap="square" rtlCol="0">
            <a:spAutoFit/>
          </a:bodyPr>
          <a:lstStyle/>
          <a:p>
            <a:r>
              <a:rPr lang="en-US" sz="3600" b="1" spc="256">
                <a:solidFill>
                  <a:srgbClr val="000000"/>
                </a:solidFill>
                <a:latin typeface="Noto Sans Bold"/>
                <a:ea typeface="Noto Sans Bold"/>
                <a:cs typeface="Noto Sans Bold"/>
                <a:sym typeface="Noto Sans Bold"/>
              </a:rPr>
              <a:t>Sam and Will </a:t>
            </a:r>
          </a:p>
          <a:p>
            <a:endParaRPr lang="en-US"/>
          </a:p>
        </p:txBody>
      </p:sp>
    </p:spTree>
    <p:custDataLst>
      <p:tags r:id="rId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7596A6A7-A215-2D8D-A2A8-1669EC7A63B0}"/>
              </a:ext>
            </a:extLst>
          </p:cNvPr>
          <p:cNvSpPr>
            <a:spLocks noGrp="1"/>
          </p:cNvSpPr>
          <p:nvPr>
            <p:ph type="title" idx="4294967295"/>
          </p:nvPr>
        </p:nvSpPr>
        <p:spPr>
          <a:xfrm>
            <a:off x="457200" y="-1143000"/>
            <a:ext cx="8229600" cy="1143000"/>
          </a:xfrm>
        </p:spPr>
        <p:txBody>
          <a:bodyPr vert="horz" lIns="91440" tIns="45720" rIns="91440" bIns="45720" rtlCol="0" anchor="b">
            <a:normAutofit/>
          </a:bodyPr>
          <a:lstStyle/>
          <a:p>
            <a:r>
              <a:rPr lang="en-US"/>
              <a:t>Scenario Introduction</a:t>
            </a:r>
          </a:p>
        </p:txBody>
      </p:sp>
      <p:sp>
        <p:nvSpPr>
          <p:cNvPr id="2" name="Freeform 2">
            <a:extLst>
              <a:ext uri="{C183D7F6-B498-43B3-948B-1728B52AA6E4}">
                <adec:decorative xmlns:adec="http://schemas.microsoft.com/office/drawing/2017/decorative" val="1"/>
              </a:ext>
            </a:extLst>
          </p:cNvPr>
          <p:cNvSpPr/>
          <p:nvPr/>
        </p:nvSpPr>
        <p:spPr>
          <a:xfrm rot="5400000">
            <a:off x="2054023" y="7381304"/>
            <a:ext cx="851673" cy="4959718"/>
          </a:xfrm>
          <a:custGeom>
            <a:avLst/>
            <a:gdLst/>
            <a:ahLst/>
            <a:cxnLst/>
            <a:rect l="l" t="t" r="r" b="b"/>
            <a:pathLst>
              <a:path w="851673" h="4959718">
                <a:moveTo>
                  <a:pt x="0" y="0"/>
                </a:moveTo>
                <a:lnTo>
                  <a:pt x="851673" y="0"/>
                </a:lnTo>
                <a:lnTo>
                  <a:pt x="851673" y="4959719"/>
                </a:lnTo>
                <a:lnTo>
                  <a:pt x="0" y="495971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5" name="Freeform 5">
            <a:extLst>
              <a:ext uri="{C183D7F6-B498-43B3-948B-1728B52AA6E4}">
                <adec:decorative xmlns:adec="http://schemas.microsoft.com/office/drawing/2017/decorative" val="1"/>
              </a:ext>
            </a:extLst>
          </p:cNvPr>
          <p:cNvSpPr/>
          <p:nvPr/>
        </p:nvSpPr>
        <p:spPr>
          <a:xfrm>
            <a:off x="0" y="9105900"/>
            <a:ext cx="12832495" cy="1021253"/>
          </a:xfrm>
          <a:custGeom>
            <a:avLst/>
            <a:gdLst/>
            <a:ahLst/>
            <a:cxnLst/>
            <a:rect l="l" t="t" r="r" b="b"/>
            <a:pathLst>
              <a:path w="12832495" h="1021253">
                <a:moveTo>
                  <a:pt x="0" y="0"/>
                </a:moveTo>
                <a:lnTo>
                  <a:pt x="12832495" y="0"/>
                </a:lnTo>
                <a:lnTo>
                  <a:pt x="12832495" y="1021253"/>
                </a:lnTo>
                <a:lnTo>
                  <a:pt x="0" y="102125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6" name="Freeform 6">
            <a:extLst>
              <a:ext uri="{C183D7F6-B498-43B3-948B-1728B52AA6E4}">
                <adec:decorative xmlns:adec="http://schemas.microsoft.com/office/drawing/2017/decorative" val="1"/>
              </a:ext>
            </a:extLst>
          </p:cNvPr>
          <p:cNvSpPr/>
          <p:nvPr/>
        </p:nvSpPr>
        <p:spPr>
          <a:xfrm>
            <a:off x="17436329" y="0"/>
            <a:ext cx="851673" cy="4959718"/>
          </a:xfrm>
          <a:custGeom>
            <a:avLst/>
            <a:gdLst/>
            <a:ahLst/>
            <a:cxnLst/>
            <a:rect l="l" t="t" r="r" b="b"/>
            <a:pathLst>
              <a:path w="851673" h="4959718">
                <a:moveTo>
                  <a:pt x="0" y="0"/>
                </a:moveTo>
                <a:lnTo>
                  <a:pt x="851673" y="0"/>
                </a:lnTo>
                <a:lnTo>
                  <a:pt x="851673" y="4959718"/>
                </a:lnTo>
                <a:lnTo>
                  <a:pt x="0" y="495971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7" name="Freeform 7">
            <a:extLst>
              <a:ext uri="{C183D7F6-B498-43B3-948B-1728B52AA6E4}">
                <adec:decorative xmlns:adec="http://schemas.microsoft.com/office/drawing/2017/decorative" val="1"/>
              </a:ext>
            </a:extLst>
          </p:cNvPr>
          <p:cNvSpPr/>
          <p:nvPr/>
        </p:nvSpPr>
        <p:spPr>
          <a:xfrm>
            <a:off x="15711964" y="-1028700"/>
            <a:ext cx="3094672" cy="4114800"/>
          </a:xfrm>
          <a:custGeom>
            <a:avLst/>
            <a:gdLst/>
            <a:ahLst/>
            <a:cxnLst/>
            <a:rect l="l" t="t" r="r" b="b"/>
            <a:pathLst>
              <a:path w="3094672" h="4114800">
                <a:moveTo>
                  <a:pt x="0" y="0"/>
                </a:moveTo>
                <a:lnTo>
                  <a:pt x="3094672" y="0"/>
                </a:lnTo>
                <a:lnTo>
                  <a:pt x="3094672"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8" name="TextBox 8"/>
          <p:cNvSpPr txBox="1"/>
          <p:nvPr/>
        </p:nvSpPr>
        <p:spPr>
          <a:xfrm>
            <a:off x="910479" y="888365"/>
            <a:ext cx="13661808" cy="1169936"/>
          </a:xfrm>
          <a:prstGeom prst="rect">
            <a:avLst/>
          </a:prstGeom>
        </p:spPr>
        <p:txBody>
          <a:bodyPr lIns="0" tIns="0" rIns="0" bIns="0" rtlCol="0" anchor="t">
            <a:spAutoFit/>
          </a:bodyPr>
          <a:lstStyle/>
          <a:p>
            <a:pPr>
              <a:lnSpc>
                <a:spcPts val="4839"/>
              </a:lnSpc>
              <a:spcBef>
                <a:spcPct val="0"/>
              </a:spcBef>
            </a:pPr>
            <a:r>
              <a:rPr lang="en-US" sz="2800">
                <a:solidFill>
                  <a:srgbClr val="000000"/>
                </a:solidFill>
                <a:latin typeface="Noto Sans"/>
                <a:ea typeface="Noto Sans"/>
                <a:cs typeface="Noto Sans"/>
                <a:sym typeface="Noto Sans"/>
              </a:rPr>
              <a:t>Sam brings her non-breastfeeding 3-month-old Will in for a follow up appointment with you to discuss his recent GERD diagnosis and formula needs</a:t>
            </a:r>
          </a:p>
        </p:txBody>
      </p:sp>
      <p:sp>
        <p:nvSpPr>
          <p:cNvPr id="9" name="TextBox 8"/>
          <p:cNvSpPr txBox="1"/>
          <p:nvPr/>
        </p:nvSpPr>
        <p:spPr>
          <a:xfrm>
            <a:off x="754226" y="2361259"/>
            <a:ext cx="15998568" cy="6152069"/>
          </a:xfrm>
          <a:prstGeom prst="rect">
            <a:avLst/>
          </a:prstGeom>
        </p:spPr>
        <p:txBody>
          <a:bodyPr wrap="square" lIns="0" tIns="0" rIns="0" bIns="0" rtlCol="0" anchor="t">
            <a:spAutoFit/>
          </a:bodyPr>
          <a:lstStyle/>
          <a:p>
            <a:pPr marL="797560" lvl="1" indent="-398780" algn="l">
              <a:lnSpc>
                <a:spcPts val="6984"/>
              </a:lnSpc>
              <a:buFont typeface="Arial"/>
              <a:buChar char="•"/>
            </a:pPr>
            <a:r>
              <a:rPr lang="en-US" sz="2800">
                <a:solidFill>
                  <a:srgbClr val="000000"/>
                </a:solidFill>
                <a:latin typeface="Noto Sans"/>
                <a:ea typeface="Noto Sans"/>
                <a:cs typeface="Noto Sans"/>
                <a:sym typeface="Noto Sans"/>
              </a:rPr>
              <a:t>Will is taking Omeprazole daily</a:t>
            </a:r>
            <a:endParaRPr lang="en-US" sz="2800">
              <a:solidFill>
                <a:srgbClr val="000000"/>
              </a:solidFill>
              <a:latin typeface="Noto Sans"/>
              <a:ea typeface="Noto Sans"/>
              <a:cs typeface="Noto Sans"/>
            </a:endParaRPr>
          </a:p>
          <a:p>
            <a:pPr marL="797560" lvl="1" indent="-398780" algn="l">
              <a:lnSpc>
                <a:spcPts val="6984"/>
              </a:lnSpc>
              <a:buFont typeface="Arial"/>
              <a:buChar char="•"/>
            </a:pPr>
            <a:r>
              <a:rPr lang="en-US" sz="2800">
                <a:solidFill>
                  <a:srgbClr val="000000"/>
                </a:solidFill>
                <a:latin typeface="Noto Sans"/>
                <a:ea typeface="Noto Sans"/>
                <a:cs typeface="Noto Sans"/>
                <a:sym typeface="Noto Sans"/>
              </a:rPr>
              <a:t>Drinks 4-6oz of formula that contains added rice cereal at every feed; every 2-4 hours</a:t>
            </a:r>
            <a:endParaRPr lang="en-US" sz="2800">
              <a:solidFill>
                <a:srgbClr val="000000"/>
              </a:solidFill>
              <a:latin typeface="Noto Sans"/>
              <a:ea typeface="Noto Sans"/>
              <a:cs typeface="Noto Sans"/>
            </a:endParaRPr>
          </a:p>
          <a:p>
            <a:pPr marL="797560" lvl="1" indent="-398780" algn="l">
              <a:lnSpc>
                <a:spcPts val="6984"/>
              </a:lnSpc>
              <a:buFont typeface="Arial"/>
              <a:buChar char="•"/>
            </a:pPr>
            <a:r>
              <a:rPr lang="en-US" sz="2800">
                <a:solidFill>
                  <a:srgbClr val="000000"/>
                </a:solidFill>
                <a:latin typeface="Noto Sans"/>
                <a:ea typeface="Noto Sans"/>
                <a:cs typeface="Noto Sans"/>
                <a:sym typeface="Noto Sans"/>
              </a:rPr>
              <a:t>Sam has been noticing more cluster feeding lately </a:t>
            </a:r>
            <a:endParaRPr lang="en-US" sz="2800">
              <a:solidFill>
                <a:srgbClr val="000000"/>
              </a:solidFill>
              <a:latin typeface="Noto Sans"/>
              <a:ea typeface="Noto Sans"/>
              <a:cs typeface="Noto Sans"/>
            </a:endParaRPr>
          </a:p>
          <a:p>
            <a:pPr marL="797560" lvl="1" indent="-398780" algn="l">
              <a:lnSpc>
                <a:spcPts val="6984"/>
              </a:lnSpc>
              <a:buFont typeface="Arial"/>
              <a:buChar char="•"/>
            </a:pPr>
            <a:r>
              <a:rPr lang="en-US" sz="2800">
                <a:solidFill>
                  <a:srgbClr val="000000"/>
                </a:solidFill>
                <a:latin typeface="Noto Sans"/>
                <a:ea typeface="Noto Sans"/>
                <a:cs typeface="Noto Sans"/>
                <a:sym typeface="Noto Sans"/>
              </a:rPr>
              <a:t>She suspects he’s having a growth spurt</a:t>
            </a:r>
            <a:endParaRPr lang="en-US" sz="2800">
              <a:solidFill>
                <a:srgbClr val="000000"/>
              </a:solidFill>
              <a:latin typeface="Noto Sans"/>
              <a:ea typeface="Noto Sans"/>
              <a:cs typeface="Noto Sans"/>
            </a:endParaRPr>
          </a:p>
          <a:p>
            <a:pPr marL="797560" lvl="1" indent="-398780" algn="l">
              <a:lnSpc>
                <a:spcPts val="6984"/>
              </a:lnSpc>
              <a:buFont typeface="Arial"/>
              <a:buChar char="•"/>
            </a:pPr>
            <a:r>
              <a:rPr lang="en-US" sz="2800">
                <a:solidFill>
                  <a:srgbClr val="000000"/>
                </a:solidFill>
                <a:latin typeface="Noto Sans"/>
                <a:ea typeface="Noto Sans"/>
                <a:cs typeface="Noto Sans"/>
                <a:sym typeface="Noto Sans"/>
              </a:rPr>
              <a:t>Will tolerates the special formula well</a:t>
            </a:r>
            <a:endParaRPr lang="en-US" sz="2800">
              <a:solidFill>
                <a:srgbClr val="000000"/>
              </a:solidFill>
              <a:latin typeface="Noto Sans"/>
              <a:ea typeface="Noto Sans"/>
              <a:cs typeface="Noto Sans"/>
            </a:endParaRPr>
          </a:p>
          <a:p>
            <a:pPr marL="797560" lvl="1" indent="-398780" algn="l">
              <a:lnSpc>
                <a:spcPts val="6984"/>
              </a:lnSpc>
              <a:buFont typeface="Arial"/>
              <a:buChar char="•"/>
            </a:pPr>
            <a:r>
              <a:rPr lang="en-US" sz="2800">
                <a:solidFill>
                  <a:srgbClr val="000000"/>
                </a:solidFill>
                <a:latin typeface="Noto Sans"/>
                <a:ea typeface="Noto Sans"/>
                <a:cs typeface="Noto Sans"/>
                <a:sym typeface="Noto Sans"/>
              </a:rPr>
              <a:t> Sam reports that baby is spitting up rather than projectile vomiting</a:t>
            </a:r>
            <a:endParaRPr lang="en-US" sz="2800">
              <a:solidFill>
                <a:srgbClr val="000000"/>
              </a:solidFill>
              <a:latin typeface="Noto Sans"/>
              <a:ea typeface="Noto Sans"/>
              <a:cs typeface="Noto Sans"/>
            </a:endParaRPr>
          </a:p>
          <a:p>
            <a:pPr marL="797560" lvl="1" indent="-398780" algn="l">
              <a:lnSpc>
                <a:spcPts val="6984"/>
              </a:lnSpc>
              <a:buFont typeface="Arial"/>
              <a:buChar char="•"/>
            </a:pPr>
            <a:r>
              <a:rPr lang="en-US" sz="2800">
                <a:solidFill>
                  <a:srgbClr val="000000"/>
                </a:solidFill>
                <a:latin typeface="Noto Sans"/>
                <a:ea typeface="Noto Sans"/>
                <a:cs typeface="Noto Sans"/>
                <a:sym typeface="Noto Sans"/>
              </a:rPr>
              <a:t>Nice weight gain; good growth; weight/length remains steady at the 3rd percentile</a:t>
            </a:r>
            <a:endParaRPr lang="en-US" sz="2800">
              <a:solidFill>
                <a:srgbClr val="000000"/>
              </a:solidFill>
              <a:latin typeface="Noto Sans"/>
              <a:ea typeface="Noto Sans"/>
              <a:cs typeface="Noto Sans"/>
            </a:endParaRPr>
          </a:p>
        </p:txBody>
      </p:sp>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a:extLst>
              <a:ext uri="{C183D7F6-B498-43B3-948B-1728B52AA6E4}">
                <adec:decorative xmlns:adec="http://schemas.microsoft.com/office/drawing/2017/decorative" val="1"/>
              </a:ext>
            </a:extLst>
          </p:cNvPr>
          <p:cNvSpPr/>
          <p:nvPr/>
        </p:nvSpPr>
        <p:spPr>
          <a:xfrm rot="5400000">
            <a:off x="2054023" y="7381304"/>
            <a:ext cx="851673" cy="4959718"/>
          </a:xfrm>
          <a:custGeom>
            <a:avLst/>
            <a:gdLst/>
            <a:ahLst/>
            <a:cxnLst/>
            <a:rect l="l" t="t" r="r" b="b"/>
            <a:pathLst>
              <a:path w="851673" h="4959718">
                <a:moveTo>
                  <a:pt x="0" y="0"/>
                </a:moveTo>
                <a:lnTo>
                  <a:pt x="851673" y="0"/>
                </a:lnTo>
                <a:lnTo>
                  <a:pt x="851673" y="4959719"/>
                </a:lnTo>
                <a:lnTo>
                  <a:pt x="0" y="495971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5" name="Freeform 5">
            <a:extLst>
              <a:ext uri="{C183D7F6-B498-43B3-948B-1728B52AA6E4}">
                <adec:decorative xmlns:adec="http://schemas.microsoft.com/office/drawing/2017/decorative" val="1"/>
              </a:ext>
            </a:extLst>
          </p:cNvPr>
          <p:cNvSpPr/>
          <p:nvPr/>
        </p:nvSpPr>
        <p:spPr>
          <a:xfrm>
            <a:off x="0" y="9231960"/>
            <a:ext cx="12832495" cy="1021253"/>
          </a:xfrm>
          <a:custGeom>
            <a:avLst/>
            <a:gdLst/>
            <a:ahLst/>
            <a:cxnLst/>
            <a:rect l="l" t="t" r="r" b="b"/>
            <a:pathLst>
              <a:path w="12832495" h="1021253">
                <a:moveTo>
                  <a:pt x="0" y="0"/>
                </a:moveTo>
                <a:lnTo>
                  <a:pt x="12832495" y="0"/>
                </a:lnTo>
                <a:lnTo>
                  <a:pt x="12832495" y="1021253"/>
                </a:lnTo>
                <a:lnTo>
                  <a:pt x="0" y="102125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6" name="Freeform 6">
            <a:extLst>
              <a:ext uri="{C183D7F6-B498-43B3-948B-1728B52AA6E4}">
                <adec:decorative xmlns:adec="http://schemas.microsoft.com/office/drawing/2017/decorative" val="1"/>
              </a:ext>
            </a:extLst>
          </p:cNvPr>
          <p:cNvSpPr/>
          <p:nvPr/>
        </p:nvSpPr>
        <p:spPr>
          <a:xfrm>
            <a:off x="17436329" y="0"/>
            <a:ext cx="851673" cy="4959718"/>
          </a:xfrm>
          <a:custGeom>
            <a:avLst/>
            <a:gdLst/>
            <a:ahLst/>
            <a:cxnLst/>
            <a:rect l="l" t="t" r="r" b="b"/>
            <a:pathLst>
              <a:path w="851673" h="4959718">
                <a:moveTo>
                  <a:pt x="0" y="0"/>
                </a:moveTo>
                <a:lnTo>
                  <a:pt x="851673" y="0"/>
                </a:lnTo>
                <a:lnTo>
                  <a:pt x="851673" y="4959718"/>
                </a:lnTo>
                <a:lnTo>
                  <a:pt x="0" y="495971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7" name="Freeform 7">
            <a:extLst>
              <a:ext uri="{C183D7F6-B498-43B3-948B-1728B52AA6E4}">
                <adec:decorative xmlns:adec="http://schemas.microsoft.com/office/drawing/2017/decorative" val="1"/>
              </a:ext>
            </a:extLst>
          </p:cNvPr>
          <p:cNvSpPr/>
          <p:nvPr/>
        </p:nvSpPr>
        <p:spPr>
          <a:xfrm>
            <a:off x="15711964" y="-1028700"/>
            <a:ext cx="3094672" cy="4114800"/>
          </a:xfrm>
          <a:custGeom>
            <a:avLst/>
            <a:gdLst/>
            <a:ahLst/>
            <a:cxnLst/>
            <a:rect l="l" t="t" r="r" b="b"/>
            <a:pathLst>
              <a:path w="3094672" h="4114800">
                <a:moveTo>
                  <a:pt x="0" y="0"/>
                </a:moveTo>
                <a:lnTo>
                  <a:pt x="3094672" y="0"/>
                </a:lnTo>
                <a:lnTo>
                  <a:pt x="3094672"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4" name="Freeform 23">
            <a:extLst>
              <a:ext uri="{FF2B5EF4-FFF2-40B4-BE49-F238E27FC236}">
                <a16:creationId xmlns:a16="http://schemas.microsoft.com/office/drawing/2014/main" id="{BAD78EFE-1997-220E-22F4-910D16B1371D}"/>
              </a:ext>
              <a:ext uri="{C183D7F6-B498-43B3-948B-1728B52AA6E4}">
                <adec:decorative xmlns:adec="http://schemas.microsoft.com/office/drawing/2017/decorative" val="1"/>
              </a:ext>
            </a:extLst>
          </p:cNvPr>
          <p:cNvSpPr/>
          <p:nvPr/>
        </p:nvSpPr>
        <p:spPr>
          <a:xfrm>
            <a:off x="1170682" y="1860169"/>
            <a:ext cx="14072784" cy="3509737"/>
          </a:xfrm>
          <a:custGeom>
            <a:avLst/>
            <a:gdLst/>
            <a:ahLst/>
            <a:cxnLst/>
            <a:rect l="l" t="t" r="r" b="b"/>
            <a:pathLst>
              <a:path w="10747375" h="3316986">
                <a:moveTo>
                  <a:pt x="0" y="552831"/>
                </a:moveTo>
                <a:cubicBezTo>
                  <a:pt x="0" y="247523"/>
                  <a:pt x="248793" y="0"/>
                  <a:pt x="555752" y="0"/>
                </a:cubicBezTo>
                <a:lnTo>
                  <a:pt x="10191623" y="0"/>
                </a:lnTo>
                <a:cubicBezTo>
                  <a:pt x="10498582" y="0"/>
                  <a:pt x="10747375" y="247523"/>
                  <a:pt x="10747375" y="552831"/>
                </a:cubicBezTo>
                <a:lnTo>
                  <a:pt x="10747375" y="2764155"/>
                </a:lnTo>
                <a:cubicBezTo>
                  <a:pt x="10747375" y="3069463"/>
                  <a:pt x="10498582" y="3316986"/>
                  <a:pt x="10191623" y="3316986"/>
                </a:cubicBezTo>
                <a:lnTo>
                  <a:pt x="555752" y="3316986"/>
                </a:lnTo>
                <a:cubicBezTo>
                  <a:pt x="248793" y="3316986"/>
                  <a:pt x="0" y="3069463"/>
                  <a:pt x="0" y="2764155"/>
                </a:cubicBezTo>
                <a:close/>
              </a:path>
            </a:pathLst>
          </a:custGeom>
          <a:solidFill>
            <a:srgbClr val="EFD662"/>
          </a:solidFill>
        </p:spPr>
        <p:txBody>
          <a:bodyPr/>
          <a:lstStyle/>
          <a:p>
            <a:endParaRPr lang="en-US"/>
          </a:p>
        </p:txBody>
      </p:sp>
      <p:sp>
        <p:nvSpPr>
          <p:cNvPr id="15" name="Freeform 24">
            <a:extLst>
              <a:ext uri="{FF2B5EF4-FFF2-40B4-BE49-F238E27FC236}">
                <a16:creationId xmlns:a16="http://schemas.microsoft.com/office/drawing/2014/main" id="{0370A5B8-AB0A-984F-F3CE-1743716CA566}"/>
              </a:ext>
              <a:ext uri="{C183D7F6-B498-43B3-948B-1728B52AA6E4}">
                <adec:decorative xmlns:adec="http://schemas.microsoft.com/office/drawing/2017/decorative" val="1"/>
              </a:ext>
            </a:extLst>
          </p:cNvPr>
          <p:cNvSpPr/>
          <p:nvPr/>
        </p:nvSpPr>
        <p:spPr>
          <a:xfrm>
            <a:off x="1154052" y="1846731"/>
            <a:ext cx="14106043" cy="3536613"/>
          </a:xfrm>
          <a:custGeom>
            <a:avLst/>
            <a:gdLst/>
            <a:ahLst/>
            <a:cxnLst/>
            <a:rect l="l" t="t" r="r" b="b"/>
            <a:pathLst>
              <a:path w="10772775" h="3342386">
                <a:moveTo>
                  <a:pt x="0" y="565531"/>
                </a:moveTo>
                <a:cubicBezTo>
                  <a:pt x="0" y="253111"/>
                  <a:pt x="254508" y="0"/>
                  <a:pt x="568452" y="0"/>
                </a:cubicBezTo>
                <a:lnTo>
                  <a:pt x="10204323" y="0"/>
                </a:lnTo>
                <a:lnTo>
                  <a:pt x="10204323" y="12700"/>
                </a:lnTo>
                <a:lnTo>
                  <a:pt x="10204323" y="0"/>
                </a:lnTo>
                <a:cubicBezTo>
                  <a:pt x="10518267" y="0"/>
                  <a:pt x="10772775" y="253111"/>
                  <a:pt x="10772775" y="565531"/>
                </a:cubicBezTo>
                <a:lnTo>
                  <a:pt x="10760075" y="565531"/>
                </a:lnTo>
                <a:lnTo>
                  <a:pt x="10772775" y="565531"/>
                </a:lnTo>
                <a:lnTo>
                  <a:pt x="10772775" y="2776855"/>
                </a:lnTo>
                <a:lnTo>
                  <a:pt x="10760075" y="2776855"/>
                </a:lnTo>
                <a:lnTo>
                  <a:pt x="10772775" y="2776855"/>
                </a:lnTo>
                <a:cubicBezTo>
                  <a:pt x="10772775" y="3089275"/>
                  <a:pt x="10518267" y="3342386"/>
                  <a:pt x="10204323" y="3342386"/>
                </a:cubicBezTo>
                <a:lnTo>
                  <a:pt x="10204323" y="3329686"/>
                </a:lnTo>
                <a:lnTo>
                  <a:pt x="10204323" y="3342386"/>
                </a:lnTo>
                <a:lnTo>
                  <a:pt x="568452" y="3342386"/>
                </a:lnTo>
                <a:lnTo>
                  <a:pt x="568452" y="3329686"/>
                </a:lnTo>
                <a:lnTo>
                  <a:pt x="568452" y="3342386"/>
                </a:lnTo>
                <a:cubicBezTo>
                  <a:pt x="254508" y="3342386"/>
                  <a:pt x="0" y="3089275"/>
                  <a:pt x="0" y="2776855"/>
                </a:cubicBezTo>
                <a:lnTo>
                  <a:pt x="0" y="565531"/>
                </a:lnTo>
                <a:lnTo>
                  <a:pt x="12700" y="565531"/>
                </a:lnTo>
                <a:lnTo>
                  <a:pt x="0" y="565531"/>
                </a:lnTo>
                <a:moveTo>
                  <a:pt x="25400" y="565531"/>
                </a:moveTo>
                <a:lnTo>
                  <a:pt x="25400" y="2776855"/>
                </a:lnTo>
                <a:lnTo>
                  <a:pt x="12700" y="2776855"/>
                </a:lnTo>
                <a:lnTo>
                  <a:pt x="25400" y="2776855"/>
                </a:lnTo>
                <a:cubicBezTo>
                  <a:pt x="25400" y="3075051"/>
                  <a:pt x="268478" y="3316986"/>
                  <a:pt x="568452" y="3316986"/>
                </a:cubicBezTo>
                <a:lnTo>
                  <a:pt x="10204323" y="3316986"/>
                </a:lnTo>
                <a:cubicBezTo>
                  <a:pt x="10504297" y="3316986"/>
                  <a:pt x="10747375" y="3075051"/>
                  <a:pt x="10747375" y="2776855"/>
                </a:cubicBezTo>
                <a:lnTo>
                  <a:pt x="10747375" y="565531"/>
                </a:lnTo>
                <a:cubicBezTo>
                  <a:pt x="10747375" y="267335"/>
                  <a:pt x="10504424" y="25400"/>
                  <a:pt x="10204323" y="25400"/>
                </a:cubicBezTo>
                <a:lnTo>
                  <a:pt x="568452" y="25400"/>
                </a:lnTo>
                <a:lnTo>
                  <a:pt x="568452" y="12700"/>
                </a:lnTo>
                <a:lnTo>
                  <a:pt x="568452" y="25400"/>
                </a:lnTo>
                <a:cubicBezTo>
                  <a:pt x="268478" y="25400"/>
                  <a:pt x="25400" y="267335"/>
                  <a:pt x="25400" y="565531"/>
                </a:cubicBezTo>
                <a:close/>
              </a:path>
            </a:pathLst>
          </a:custGeom>
          <a:solidFill>
            <a:srgbClr val="FFFFFF"/>
          </a:solidFill>
        </p:spPr>
        <p:txBody>
          <a:bodyPr/>
          <a:lstStyle/>
          <a:p>
            <a:endParaRPr lang="en-US"/>
          </a:p>
        </p:txBody>
      </p:sp>
      <p:sp>
        <p:nvSpPr>
          <p:cNvPr id="9" name="Title 8">
            <a:extLst>
              <a:ext uri="{FF2B5EF4-FFF2-40B4-BE49-F238E27FC236}">
                <a16:creationId xmlns:a16="http://schemas.microsoft.com/office/drawing/2014/main" id="{CE65E96E-D8F3-E884-0C57-B42F41C74084}"/>
              </a:ext>
            </a:extLst>
          </p:cNvPr>
          <p:cNvSpPr>
            <a:spLocks noGrp="1"/>
          </p:cNvSpPr>
          <p:nvPr>
            <p:ph type="title" idx="4294967295"/>
          </p:nvPr>
        </p:nvSpPr>
        <p:spPr>
          <a:xfrm>
            <a:off x="457200" y="-1143000"/>
            <a:ext cx="8229600" cy="1143000"/>
          </a:xfrm>
        </p:spPr>
        <p:txBody>
          <a:bodyPr vert="horz" lIns="91440" tIns="45720" rIns="91440" bIns="45720" rtlCol="0" anchor="b">
            <a:normAutofit/>
          </a:bodyPr>
          <a:lstStyle/>
          <a:p>
            <a:r>
              <a:rPr lang="en-US"/>
              <a:t>Reflect to Sam</a:t>
            </a:r>
          </a:p>
        </p:txBody>
      </p:sp>
      <p:sp>
        <p:nvSpPr>
          <p:cNvPr id="16" name="TextBox 9"/>
          <p:cNvSpPr txBox="1"/>
          <p:nvPr/>
        </p:nvSpPr>
        <p:spPr>
          <a:xfrm>
            <a:off x="1192306" y="6189695"/>
            <a:ext cx="14716282" cy="1798698"/>
          </a:xfrm>
          <a:prstGeom prst="rect">
            <a:avLst/>
          </a:prstGeom>
        </p:spPr>
        <p:txBody>
          <a:bodyPr lIns="0" tIns="0" rIns="0" bIns="0" rtlCol="0" anchor="t">
            <a:spAutoFit/>
          </a:bodyPr>
          <a:lstStyle/>
          <a:p>
            <a:pPr marL="431799" lvl="1" algn="l">
              <a:lnSpc>
                <a:spcPts val="4839"/>
              </a:lnSpc>
            </a:pPr>
            <a:r>
              <a:rPr lang="en-US" sz="3200">
                <a:solidFill>
                  <a:srgbClr val="000000"/>
                </a:solidFill>
                <a:latin typeface="Noto Sans"/>
                <a:ea typeface="Noto Sans"/>
                <a:cs typeface="Noto Sans"/>
                <a:sym typeface="Noto Sans"/>
              </a:rPr>
              <a:t>Sam also shares that Will is an active baby that gets lots of tummy time and is almost rolling over. Sam has noticed he is very interested in the food she is eating and is mimicking her when she eats </a:t>
            </a:r>
          </a:p>
        </p:txBody>
      </p:sp>
      <p:sp>
        <p:nvSpPr>
          <p:cNvPr id="8" name="TextBox 7">
            <a:extLst>
              <a:ext uri="{FF2B5EF4-FFF2-40B4-BE49-F238E27FC236}">
                <a16:creationId xmlns:a16="http://schemas.microsoft.com/office/drawing/2014/main" id="{64BB4083-B9B0-E7C5-3D85-586B42AFBA38}"/>
              </a:ext>
            </a:extLst>
          </p:cNvPr>
          <p:cNvSpPr txBox="1"/>
          <p:nvPr/>
        </p:nvSpPr>
        <p:spPr>
          <a:xfrm>
            <a:off x="1858617" y="2415209"/>
            <a:ext cx="12841357" cy="2601353"/>
          </a:xfrm>
          <a:prstGeom prst="rect">
            <a:avLst/>
          </a:prstGeom>
          <a:noFill/>
        </p:spPr>
        <p:txBody>
          <a:bodyPr wrap="square" rtlCol="0">
            <a:spAutoFit/>
          </a:bodyPr>
          <a:lstStyle/>
          <a:p>
            <a:pPr>
              <a:lnSpc>
                <a:spcPct val="130000"/>
              </a:lnSpc>
            </a:pPr>
            <a:r>
              <a:rPr lang="en-US" sz="3200">
                <a:solidFill>
                  <a:srgbClr val="000000"/>
                </a:solidFill>
                <a:latin typeface="Noto Sans"/>
                <a:ea typeface="Noto Sans"/>
                <a:cs typeface="Noto Sans"/>
                <a:sym typeface="Noto Sans"/>
              </a:rPr>
              <a:t>You reflect back to  Sam – “It seems like Will is doing better now – not throwing up as much, tolerating the formula and growing steady?”  Sam agrees and is relieved he is doing better.   </a:t>
            </a:r>
          </a:p>
          <a:p>
            <a:pPr>
              <a:lnSpc>
                <a:spcPct val="130000"/>
              </a:lnSpc>
            </a:pPr>
            <a:endParaRPr lang="en-US" sz="3200"/>
          </a:p>
        </p:txBody>
      </p:sp>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F5C600-F35D-6A20-4684-DDBA56BBB8D6}"/>
            </a:ext>
          </a:extLst>
        </p:cNvPr>
        <p:cNvGrpSpPr/>
        <p:nvPr/>
      </p:nvGrpSpPr>
      <p:grpSpPr>
        <a:xfrm>
          <a:off x="0" y="0"/>
          <a:ext cx="0" cy="0"/>
          <a:chOff x="0" y="0"/>
          <a:chExt cx="0" cy="0"/>
        </a:xfrm>
      </p:grpSpPr>
      <p:sp>
        <p:nvSpPr>
          <p:cNvPr id="5" name="Freeform 5">
            <a:extLst>
              <a:ext uri="{FF2B5EF4-FFF2-40B4-BE49-F238E27FC236}">
                <a16:creationId xmlns:a16="http://schemas.microsoft.com/office/drawing/2014/main" id="{92F638F4-E0B8-B953-2AAF-436B50006D98}"/>
              </a:ext>
              <a:ext uri="{C183D7F6-B498-43B3-948B-1728B52AA6E4}">
                <adec:decorative xmlns:adec="http://schemas.microsoft.com/office/drawing/2017/decorative" val="1"/>
              </a:ext>
            </a:extLst>
          </p:cNvPr>
          <p:cNvSpPr/>
          <p:nvPr/>
        </p:nvSpPr>
        <p:spPr>
          <a:xfrm>
            <a:off x="0" y="9231960"/>
            <a:ext cx="12832495" cy="1021253"/>
          </a:xfrm>
          <a:custGeom>
            <a:avLst/>
            <a:gdLst/>
            <a:ahLst/>
            <a:cxnLst/>
            <a:rect l="l" t="t" r="r" b="b"/>
            <a:pathLst>
              <a:path w="12832495" h="1021253">
                <a:moveTo>
                  <a:pt x="0" y="0"/>
                </a:moveTo>
                <a:lnTo>
                  <a:pt x="12832495" y="0"/>
                </a:lnTo>
                <a:lnTo>
                  <a:pt x="12832495" y="1021253"/>
                </a:lnTo>
                <a:lnTo>
                  <a:pt x="0" y="102125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6" name="Freeform 6">
            <a:extLst>
              <a:ext uri="{FF2B5EF4-FFF2-40B4-BE49-F238E27FC236}">
                <a16:creationId xmlns:a16="http://schemas.microsoft.com/office/drawing/2014/main" id="{BE97041D-59F3-ADB7-5F0D-23AC062A6C64}"/>
              </a:ext>
              <a:ext uri="{C183D7F6-B498-43B3-948B-1728B52AA6E4}">
                <adec:decorative xmlns:adec="http://schemas.microsoft.com/office/drawing/2017/decorative" val="1"/>
              </a:ext>
            </a:extLst>
          </p:cNvPr>
          <p:cNvSpPr/>
          <p:nvPr/>
        </p:nvSpPr>
        <p:spPr>
          <a:xfrm>
            <a:off x="17436329" y="0"/>
            <a:ext cx="851673" cy="4959718"/>
          </a:xfrm>
          <a:custGeom>
            <a:avLst/>
            <a:gdLst/>
            <a:ahLst/>
            <a:cxnLst/>
            <a:rect l="l" t="t" r="r" b="b"/>
            <a:pathLst>
              <a:path w="851673" h="4959718">
                <a:moveTo>
                  <a:pt x="0" y="0"/>
                </a:moveTo>
                <a:lnTo>
                  <a:pt x="851673" y="0"/>
                </a:lnTo>
                <a:lnTo>
                  <a:pt x="851673" y="4959718"/>
                </a:lnTo>
                <a:lnTo>
                  <a:pt x="0" y="495971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7" name="Freeform 7">
            <a:extLst>
              <a:ext uri="{FF2B5EF4-FFF2-40B4-BE49-F238E27FC236}">
                <a16:creationId xmlns:a16="http://schemas.microsoft.com/office/drawing/2014/main" id="{B793A76C-A1BD-A341-7433-1327B6B8BF5B}"/>
              </a:ext>
              <a:ext uri="{C183D7F6-B498-43B3-948B-1728B52AA6E4}">
                <adec:decorative xmlns:adec="http://schemas.microsoft.com/office/drawing/2017/decorative" val="1"/>
              </a:ext>
            </a:extLst>
          </p:cNvPr>
          <p:cNvSpPr/>
          <p:nvPr/>
        </p:nvSpPr>
        <p:spPr>
          <a:xfrm>
            <a:off x="15711964" y="-1028700"/>
            <a:ext cx="3094672" cy="4114800"/>
          </a:xfrm>
          <a:custGeom>
            <a:avLst/>
            <a:gdLst/>
            <a:ahLst/>
            <a:cxnLst/>
            <a:rect l="l" t="t" r="r" b="b"/>
            <a:pathLst>
              <a:path w="3094672" h="4114800">
                <a:moveTo>
                  <a:pt x="0" y="0"/>
                </a:moveTo>
                <a:lnTo>
                  <a:pt x="3094672" y="0"/>
                </a:lnTo>
                <a:lnTo>
                  <a:pt x="3094672"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grpSp>
        <p:nvGrpSpPr>
          <p:cNvPr id="10" name="Group 10">
            <a:extLst>
              <a:ext uri="{FF2B5EF4-FFF2-40B4-BE49-F238E27FC236}">
                <a16:creationId xmlns:a16="http://schemas.microsoft.com/office/drawing/2014/main" id="{DEDB3214-444B-56AE-BD55-06FF7D50ECAD}"/>
              </a:ext>
              <a:ext uri="{C183D7F6-B498-43B3-948B-1728B52AA6E4}">
                <adec:decorative xmlns:adec="http://schemas.microsoft.com/office/drawing/2017/decorative" val="1"/>
              </a:ext>
            </a:extLst>
          </p:cNvPr>
          <p:cNvGrpSpPr/>
          <p:nvPr/>
        </p:nvGrpSpPr>
        <p:grpSpPr>
          <a:xfrm>
            <a:off x="666750" y="1330498"/>
            <a:ext cx="14658896" cy="1603203"/>
            <a:chOff x="0" y="0"/>
            <a:chExt cx="10772775" cy="3342386"/>
          </a:xfrm>
        </p:grpSpPr>
        <p:sp>
          <p:nvSpPr>
            <p:cNvPr id="14" name="Freeform 11">
              <a:extLst>
                <a:ext uri="{FF2B5EF4-FFF2-40B4-BE49-F238E27FC236}">
                  <a16:creationId xmlns:a16="http://schemas.microsoft.com/office/drawing/2014/main" id="{3715A253-E571-4CA9-8300-5C53C80E6939}"/>
                </a:ext>
              </a:extLst>
            </p:cNvPr>
            <p:cNvSpPr/>
            <p:nvPr/>
          </p:nvSpPr>
          <p:spPr>
            <a:xfrm>
              <a:off x="12700" y="12700"/>
              <a:ext cx="10747375" cy="3316986"/>
            </a:xfrm>
            <a:custGeom>
              <a:avLst/>
              <a:gdLst/>
              <a:ahLst/>
              <a:cxnLst/>
              <a:rect l="l" t="t" r="r" b="b"/>
              <a:pathLst>
                <a:path w="10747375" h="3316986">
                  <a:moveTo>
                    <a:pt x="0" y="552831"/>
                  </a:moveTo>
                  <a:cubicBezTo>
                    <a:pt x="0" y="247523"/>
                    <a:pt x="248793" y="0"/>
                    <a:pt x="555752" y="0"/>
                  </a:cubicBezTo>
                  <a:lnTo>
                    <a:pt x="10191623" y="0"/>
                  </a:lnTo>
                  <a:cubicBezTo>
                    <a:pt x="10498582" y="0"/>
                    <a:pt x="10747375" y="247523"/>
                    <a:pt x="10747375" y="552831"/>
                  </a:cubicBezTo>
                  <a:lnTo>
                    <a:pt x="10747375" y="2764155"/>
                  </a:lnTo>
                  <a:cubicBezTo>
                    <a:pt x="10747375" y="3069463"/>
                    <a:pt x="10498582" y="3316986"/>
                    <a:pt x="10191623" y="3316986"/>
                  </a:cubicBezTo>
                  <a:lnTo>
                    <a:pt x="555752" y="3316986"/>
                  </a:lnTo>
                  <a:cubicBezTo>
                    <a:pt x="248793" y="3316986"/>
                    <a:pt x="0" y="3069463"/>
                    <a:pt x="0" y="2764155"/>
                  </a:cubicBezTo>
                  <a:close/>
                </a:path>
              </a:pathLst>
            </a:custGeom>
            <a:solidFill>
              <a:srgbClr val="F16155"/>
            </a:solidFill>
          </p:spPr>
          <p:txBody>
            <a:bodyPr/>
            <a:lstStyle/>
            <a:p>
              <a:endParaRPr lang="en-US"/>
            </a:p>
          </p:txBody>
        </p:sp>
        <p:sp>
          <p:nvSpPr>
            <p:cNvPr id="15" name="Freeform 12">
              <a:extLst>
                <a:ext uri="{FF2B5EF4-FFF2-40B4-BE49-F238E27FC236}">
                  <a16:creationId xmlns:a16="http://schemas.microsoft.com/office/drawing/2014/main" id="{C1881C22-6793-B1B2-F710-026F533F6AAC}"/>
                </a:ext>
              </a:extLst>
            </p:cNvPr>
            <p:cNvSpPr/>
            <p:nvPr/>
          </p:nvSpPr>
          <p:spPr>
            <a:xfrm>
              <a:off x="0" y="0"/>
              <a:ext cx="10772775" cy="3342386"/>
            </a:xfrm>
            <a:custGeom>
              <a:avLst/>
              <a:gdLst/>
              <a:ahLst/>
              <a:cxnLst/>
              <a:rect l="l" t="t" r="r" b="b"/>
              <a:pathLst>
                <a:path w="10772775" h="3342386">
                  <a:moveTo>
                    <a:pt x="0" y="565531"/>
                  </a:moveTo>
                  <a:cubicBezTo>
                    <a:pt x="0" y="253111"/>
                    <a:pt x="254508" y="0"/>
                    <a:pt x="568452" y="0"/>
                  </a:cubicBezTo>
                  <a:lnTo>
                    <a:pt x="10204323" y="0"/>
                  </a:lnTo>
                  <a:lnTo>
                    <a:pt x="10204323" y="12700"/>
                  </a:lnTo>
                  <a:lnTo>
                    <a:pt x="10204323" y="0"/>
                  </a:lnTo>
                  <a:cubicBezTo>
                    <a:pt x="10518267" y="0"/>
                    <a:pt x="10772775" y="253111"/>
                    <a:pt x="10772775" y="565531"/>
                  </a:cubicBezTo>
                  <a:lnTo>
                    <a:pt x="10760075" y="565531"/>
                  </a:lnTo>
                  <a:lnTo>
                    <a:pt x="10772775" y="565531"/>
                  </a:lnTo>
                  <a:lnTo>
                    <a:pt x="10772775" y="2776855"/>
                  </a:lnTo>
                  <a:lnTo>
                    <a:pt x="10760075" y="2776855"/>
                  </a:lnTo>
                  <a:lnTo>
                    <a:pt x="10772775" y="2776855"/>
                  </a:lnTo>
                  <a:cubicBezTo>
                    <a:pt x="10772775" y="3089275"/>
                    <a:pt x="10518267" y="3342386"/>
                    <a:pt x="10204323" y="3342386"/>
                  </a:cubicBezTo>
                  <a:lnTo>
                    <a:pt x="10204323" y="3329686"/>
                  </a:lnTo>
                  <a:lnTo>
                    <a:pt x="10204323" y="3342386"/>
                  </a:lnTo>
                  <a:lnTo>
                    <a:pt x="568452" y="3342386"/>
                  </a:lnTo>
                  <a:lnTo>
                    <a:pt x="568452" y="3329686"/>
                  </a:lnTo>
                  <a:lnTo>
                    <a:pt x="568452" y="3342386"/>
                  </a:lnTo>
                  <a:cubicBezTo>
                    <a:pt x="254508" y="3342386"/>
                    <a:pt x="0" y="3089275"/>
                    <a:pt x="0" y="2776855"/>
                  </a:cubicBezTo>
                  <a:lnTo>
                    <a:pt x="0" y="565531"/>
                  </a:lnTo>
                  <a:lnTo>
                    <a:pt x="12700" y="565531"/>
                  </a:lnTo>
                  <a:lnTo>
                    <a:pt x="0" y="565531"/>
                  </a:lnTo>
                  <a:moveTo>
                    <a:pt x="25400" y="565531"/>
                  </a:moveTo>
                  <a:lnTo>
                    <a:pt x="25400" y="2776855"/>
                  </a:lnTo>
                  <a:lnTo>
                    <a:pt x="12700" y="2776855"/>
                  </a:lnTo>
                  <a:lnTo>
                    <a:pt x="25400" y="2776855"/>
                  </a:lnTo>
                  <a:cubicBezTo>
                    <a:pt x="25400" y="3075051"/>
                    <a:pt x="268478" y="3316986"/>
                    <a:pt x="568452" y="3316986"/>
                  </a:cubicBezTo>
                  <a:lnTo>
                    <a:pt x="10204323" y="3316986"/>
                  </a:lnTo>
                  <a:cubicBezTo>
                    <a:pt x="10504297" y="3316986"/>
                    <a:pt x="10747375" y="3075051"/>
                    <a:pt x="10747375" y="2776855"/>
                  </a:cubicBezTo>
                  <a:lnTo>
                    <a:pt x="10747375" y="565531"/>
                  </a:lnTo>
                  <a:cubicBezTo>
                    <a:pt x="10747375" y="267335"/>
                    <a:pt x="10504424" y="25400"/>
                    <a:pt x="10204323" y="25400"/>
                  </a:cubicBezTo>
                  <a:lnTo>
                    <a:pt x="568452" y="25400"/>
                  </a:lnTo>
                  <a:lnTo>
                    <a:pt x="568452" y="12700"/>
                  </a:lnTo>
                  <a:lnTo>
                    <a:pt x="568452" y="25400"/>
                  </a:lnTo>
                  <a:cubicBezTo>
                    <a:pt x="268478" y="25400"/>
                    <a:pt x="25400" y="267335"/>
                    <a:pt x="25400" y="565531"/>
                  </a:cubicBezTo>
                  <a:close/>
                </a:path>
              </a:pathLst>
            </a:custGeom>
            <a:solidFill>
              <a:srgbClr val="FFFFFF"/>
            </a:solidFill>
          </p:spPr>
          <p:txBody>
            <a:bodyPr/>
            <a:lstStyle/>
            <a:p>
              <a:endParaRPr lang="en-US"/>
            </a:p>
          </p:txBody>
        </p:sp>
      </p:grpSp>
      <p:sp>
        <p:nvSpPr>
          <p:cNvPr id="2" name="Title 1">
            <a:extLst>
              <a:ext uri="{FF2B5EF4-FFF2-40B4-BE49-F238E27FC236}">
                <a16:creationId xmlns:a16="http://schemas.microsoft.com/office/drawing/2014/main" id="{78FCA7FA-38BB-3500-3019-C9D31AFDC661}"/>
              </a:ext>
            </a:extLst>
          </p:cNvPr>
          <p:cNvSpPr>
            <a:spLocks noGrp="1"/>
          </p:cNvSpPr>
          <p:nvPr>
            <p:ph type="title" idx="4294967295"/>
          </p:nvPr>
        </p:nvSpPr>
        <p:spPr>
          <a:xfrm>
            <a:off x="457200" y="-1143000"/>
            <a:ext cx="8229600" cy="1143000"/>
          </a:xfrm>
        </p:spPr>
        <p:txBody>
          <a:bodyPr vert="horz" lIns="91440" tIns="45720" rIns="91440" bIns="45720" rtlCol="0" anchor="b">
            <a:normAutofit/>
          </a:bodyPr>
          <a:lstStyle/>
          <a:p>
            <a:r>
              <a:rPr lang="en-US"/>
              <a:t>Offer topics to explore</a:t>
            </a:r>
          </a:p>
        </p:txBody>
      </p:sp>
      <p:sp>
        <p:nvSpPr>
          <p:cNvPr id="13" name="TextBox 15">
            <a:extLst>
              <a:ext uri="{FF2B5EF4-FFF2-40B4-BE49-F238E27FC236}">
                <a16:creationId xmlns:a16="http://schemas.microsoft.com/office/drawing/2014/main" id="{1F19098D-E5AA-1366-0E23-ECA73A623417}"/>
              </a:ext>
            </a:extLst>
          </p:cNvPr>
          <p:cNvSpPr txBox="1"/>
          <p:nvPr/>
        </p:nvSpPr>
        <p:spPr>
          <a:xfrm>
            <a:off x="975016" y="1281572"/>
            <a:ext cx="14218314" cy="1420442"/>
          </a:xfrm>
          <a:prstGeom prst="rect">
            <a:avLst/>
          </a:prstGeom>
        </p:spPr>
        <p:txBody>
          <a:bodyPr lIns="0" tIns="0" rIns="0" bIns="0" rtlCol="0" anchor="ctr"/>
          <a:lstStyle/>
          <a:p>
            <a:pPr marL="398780" marR="0" lvl="1" algn="l" defTabSz="914400" rtl="0" eaLnBrk="1" fontAlgn="auto" latinLnBrk="0" hangingPunct="1">
              <a:lnSpc>
                <a:spcPts val="6984"/>
              </a:lnSpc>
              <a:spcBef>
                <a:spcPts val="0"/>
              </a:spcBef>
              <a:spcAft>
                <a:spcPts val="0"/>
              </a:spcAft>
              <a:buClrTx/>
              <a:buSzTx/>
              <a:tabLst/>
              <a:defRPr/>
            </a:pPr>
            <a:r>
              <a:rPr kumimoji="0" lang="en-US" sz="3200" b="0" i="0" u="none" strike="noStrike" kern="1200" cap="none" spc="0" normalizeH="0" baseline="0" noProof="0">
                <a:ln>
                  <a:noFill/>
                </a:ln>
                <a:solidFill>
                  <a:srgbClr val="000000"/>
                </a:solidFill>
                <a:effectLst/>
                <a:uLnTx/>
                <a:uFillTx/>
                <a:latin typeface="Noto Sans"/>
                <a:ea typeface="Noto Sans"/>
                <a:cs typeface="Noto Sans"/>
                <a:sym typeface="Noto Sans"/>
              </a:rPr>
              <a:t>You offer: “Some potential topics we could discuss today include</a:t>
            </a:r>
            <a:r>
              <a:rPr lang="en-US" sz="3200">
                <a:solidFill>
                  <a:srgbClr val="000000"/>
                </a:solidFill>
                <a:latin typeface="Noto Sans"/>
                <a:ea typeface="Noto Sans"/>
                <a:cs typeface="Noto Sans"/>
                <a:sym typeface="Noto Sans"/>
              </a:rPr>
              <a:t>"</a:t>
            </a:r>
            <a:endParaRPr lang="en-US"/>
          </a:p>
        </p:txBody>
      </p:sp>
      <p:sp>
        <p:nvSpPr>
          <p:cNvPr id="8" name="TextBox 8">
            <a:extLst>
              <a:ext uri="{FF2B5EF4-FFF2-40B4-BE49-F238E27FC236}">
                <a16:creationId xmlns:a16="http://schemas.microsoft.com/office/drawing/2014/main" id="{57C85203-E9E4-D84D-2671-A4E0E2D0CCDC}"/>
              </a:ext>
            </a:extLst>
          </p:cNvPr>
          <p:cNvSpPr txBox="1"/>
          <p:nvPr/>
        </p:nvSpPr>
        <p:spPr>
          <a:xfrm>
            <a:off x="1989114" y="3299191"/>
            <a:ext cx="13595533" cy="4369914"/>
          </a:xfrm>
          <a:prstGeom prst="rect">
            <a:avLst/>
          </a:prstGeom>
        </p:spPr>
        <p:txBody>
          <a:bodyPr lIns="0" tIns="0" rIns="0" bIns="0" rtlCol="0" anchor="t">
            <a:spAutoFit/>
          </a:bodyPr>
          <a:lstStyle/>
          <a:p>
            <a:pPr marL="1255030" lvl="2" indent="-398915">
              <a:lnSpc>
                <a:spcPts val="6984"/>
              </a:lnSpc>
              <a:buFont typeface="Arial"/>
              <a:buChar char="•"/>
            </a:pPr>
            <a:r>
              <a:rPr lang="en-US" sz="3200">
                <a:solidFill>
                  <a:srgbClr val="000000"/>
                </a:solidFill>
                <a:latin typeface="Noto Sans"/>
                <a:ea typeface="Noto Sans"/>
                <a:cs typeface="Noto Sans"/>
                <a:sym typeface="Noto Sans"/>
              </a:rPr>
              <a:t>What to expect with growth spurts</a:t>
            </a:r>
          </a:p>
          <a:p>
            <a:pPr marL="1255030" lvl="2" indent="-398915">
              <a:lnSpc>
                <a:spcPts val="6984"/>
              </a:lnSpc>
              <a:buFont typeface="Arial"/>
              <a:buChar char="•"/>
            </a:pPr>
            <a:r>
              <a:rPr lang="en-US" sz="3200">
                <a:solidFill>
                  <a:srgbClr val="000000"/>
                </a:solidFill>
                <a:latin typeface="Noto Sans"/>
                <a:ea typeface="Noto Sans"/>
                <a:cs typeface="Noto Sans"/>
                <a:sym typeface="Noto Sans"/>
              </a:rPr>
              <a:t>Signs of developmental readiness for solids</a:t>
            </a:r>
          </a:p>
          <a:p>
            <a:pPr marL="1255030" lvl="2" indent="-398915">
              <a:lnSpc>
                <a:spcPts val="6984"/>
              </a:lnSpc>
              <a:buFont typeface="Arial"/>
              <a:buChar char="•"/>
            </a:pPr>
            <a:r>
              <a:rPr lang="en-US" sz="3200">
                <a:solidFill>
                  <a:srgbClr val="000000"/>
                </a:solidFill>
                <a:latin typeface="Noto Sans"/>
                <a:ea typeface="Noto Sans"/>
                <a:cs typeface="Noto Sans"/>
                <a:sym typeface="Noto Sans"/>
              </a:rPr>
              <a:t>Nutrition needs for formula to meet Will’s growth</a:t>
            </a:r>
          </a:p>
          <a:p>
            <a:pPr marL="1255030" lvl="2" indent="-398915">
              <a:lnSpc>
                <a:spcPts val="6984"/>
              </a:lnSpc>
              <a:buFont typeface="Arial"/>
              <a:buChar char="•"/>
            </a:pPr>
            <a:r>
              <a:rPr lang="en-US" sz="3200">
                <a:solidFill>
                  <a:srgbClr val="000000"/>
                </a:solidFill>
                <a:latin typeface="Noto Sans"/>
                <a:ea typeface="Noto Sans"/>
                <a:cs typeface="Noto Sans"/>
                <a:sym typeface="Noto Sans"/>
              </a:rPr>
              <a:t>Additional strategies for managing GERD and feeding or</a:t>
            </a:r>
          </a:p>
          <a:p>
            <a:pPr marL="1255030" lvl="2" indent="-398915">
              <a:lnSpc>
                <a:spcPts val="6984"/>
              </a:lnSpc>
              <a:buFont typeface="Arial"/>
              <a:buChar char="•"/>
            </a:pPr>
            <a:r>
              <a:rPr lang="en-US" sz="3200">
                <a:solidFill>
                  <a:srgbClr val="000000"/>
                </a:solidFill>
                <a:latin typeface="Noto Sans"/>
                <a:ea typeface="Noto Sans"/>
                <a:cs typeface="Noto Sans"/>
                <a:sym typeface="Noto Sans"/>
              </a:rPr>
              <a:t>Other nutrition, feeding or growth topic you want to discuss</a:t>
            </a:r>
          </a:p>
        </p:txBody>
      </p:sp>
    </p:spTree>
    <p:custDataLst>
      <p:tags r:id="rId1"/>
    </p:custDataLst>
    <p:extLst>
      <p:ext uri="{BB962C8B-B14F-4D97-AF65-F5344CB8AC3E}">
        <p14:creationId xmlns:p14="http://schemas.microsoft.com/office/powerpoint/2010/main" val="342541422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20"/>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IACategory xmlns="59da1016-2a1b-4f8a-9768-d7a4932f6f16" xsi:nil="true"/>
    <DocumentExpirationDate xmlns="59da1016-2a1b-4f8a-9768-d7a4932f6f16" xsi:nil="true"/>
    <IATopic xmlns="59da1016-2a1b-4f8a-9768-d7a4932f6f16" xsi:nil="true"/>
    <IASubtopic xmlns="59da1016-2a1b-4f8a-9768-d7a4932f6f16" xsi:nil="true"/>
    <Meta_x0020_Description xmlns="f144fd3f-61b7-45a4-a8a5-a00a4ffd3675" xsi:nil="true"/>
    <URL xmlns="http://schemas.microsoft.com/sharepoint/v3">
      <Url xsi:nil="true"/>
      <Description xsi:nil="true"/>
    </URL>
    <Meta_x0020_Keywords xmlns="f144fd3f-61b7-45a4-a8a5-a00a4ffd3675" xsi:nil="true"/>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012CDB5CCD2847B46468FD3DF1DE6F" ma:contentTypeVersion="18" ma:contentTypeDescription="Create a new document." ma:contentTypeScope="" ma:versionID="83cd168dfd4f560a5ae9f127886bf666">
  <xsd:schema xmlns:xsd="http://www.w3.org/2001/XMLSchema" xmlns:xs="http://www.w3.org/2001/XMLSchema" xmlns:p="http://schemas.microsoft.com/office/2006/metadata/properties" xmlns:ns1="http://schemas.microsoft.com/sharepoint/v3" xmlns:ns2="59da1016-2a1b-4f8a-9768-d7a4932f6f16" xmlns:ns3="f144fd3f-61b7-45a4-a8a5-a00a4ffd3675" targetNamespace="http://schemas.microsoft.com/office/2006/metadata/properties" ma:root="true" ma:fieldsID="d12f2be80cb9e9a210af77d7981c0c3e" ns1:_="" ns2:_="" ns3:_="">
    <xsd:import namespace="http://schemas.microsoft.com/sharepoint/v3"/>
    <xsd:import namespace="59da1016-2a1b-4f8a-9768-d7a4932f6f16"/>
    <xsd:import namespace="f144fd3f-61b7-45a4-a8a5-a00a4ffd3675"/>
    <xsd:element name="properties">
      <xsd:complexType>
        <xsd:sequence>
          <xsd:element name="documentManagement">
            <xsd:complexType>
              <xsd:all>
                <xsd:element ref="ns2:IACategory" minOccurs="0"/>
                <xsd:element ref="ns2:IATopic" minOccurs="0"/>
                <xsd:element ref="ns2:IASubtopic" minOccurs="0"/>
                <xsd:element ref="ns2:DocumentExpirationDate" minOccurs="0"/>
                <xsd:element ref="ns3:Meta_x0020_Description" minOccurs="0"/>
                <xsd:element ref="ns3:Meta_x0020_Keywords" minOccurs="0"/>
                <xsd:element ref="ns1:PublishingStartDate" minOccurs="0"/>
                <xsd:element ref="ns1:PublishingExpirationDate" minOccurs="0"/>
                <xsd:element ref="ns1:URL"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0"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11"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element name="URL" ma:index="12" nillable="true" ma:displayName="URL" ma:format="Hyperlink" ma:internalName="URL" ma:readOnly="false">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9da1016-2a1b-4f8a-9768-d7a4932f6f16" elementFormDefault="qualified">
    <xsd:import namespace="http://schemas.microsoft.com/office/2006/documentManagement/types"/>
    <xsd:import namespace="http://schemas.microsoft.com/office/infopath/2007/PartnerControls"/>
    <xsd:element name="IACategory" ma:index="4" nillable="true" ma:displayName="IA Category" ma:format="Dropdown" ma:internalName="IACategory" ma:readOnly="false">
      <xsd:simpleType>
        <xsd:restriction base="dms:Choice">
          <xsd:enumeration value="About OHA"/>
          <xsd:enumeration value="Programs and Services"/>
          <xsd:enumeration value="Oregon Health Plan"/>
          <xsd:enumeration value="Health System Reform"/>
          <xsd:enumeration value="Licenses and Certificates"/>
          <xsd:enumeration value="Public Health"/>
        </xsd:restriction>
      </xsd:simpleType>
    </xsd:element>
    <xsd:element name="IATopic" ma:index="5" nillable="true" ma:displayName="IA Topic" ma:format="Dropdown" ma:internalName="IATopic" ma:readOnly="false">
      <xsd:simpleType>
        <xsd:restriction base="dms:Choice">
          <xsd:enumeration value="About OHA - Agency Communications"/>
          <xsd:enumeration value="About OHA - Budget"/>
          <xsd:enumeration value="About OHA - Contacts"/>
          <xsd:enumeration value="About OHA - Grants &amp; Contracts"/>
          <xsd:enumeration value="About OHA - Jobs &amp; Employment"/>
          <xsd:enumeration value="About OHA - Organization"/>
          <xsd:enumeration value="About OHA - Policies"/>
          <xsd:enumeration value="About OHA - Public Meetings"/>
          <xsd:enumeration value="About OHA - Public Records"/>
          <xsd:enumeration value="About OHA - Questions &amp; Comments"/>
          <xsd:enumeration value="About OHA - Reports &amp; Data"/>
          <xsd:enumeration value="About OHA - Rulemaking"/>
          <xsd:enumeration value="Programs and Services - Behavioral Health"/>
          <xsd:enumeration value="Programs and Services - Contacts"/>
          <xsd:enumeration value="Programs and Services - Coordinated Care"/>
          <xsd:enumeration value="Programs and Services - Disease"/>
          <xsd:enumeration value="Programs and Services - Environment"/>
          <xsd:enumeration value="Programs and Services - Health Resources"/>
          <xsd:enumeration value="Programs and Services - OEBB"/>
          <xsd:enumeration value="Programs and Services - Oregon Health Plan"/>
          <xsd:enumeration value="Programs and Services - Oregon State Hospital"/>
          <xsd:enumeration value="Programs and Services - PEBB"/>
          <xsd:enumeration value="Programs and Services - Pharmacy"/>
          <xsd:enumeration value="Programs and Services - Prevention"/>
          <xsd:enumeration value="Programs and Services - Safety"/>
          <xsd:enumeration value="Oregon Health Plan - Agency Communications"/>
          <xsd:enumeration value="Oregon Health Plan - Benefits"/>
          <xsd:enumeration value="Oregon Health Plan - Contacts"/>
          <xsd:enumeration value="Oregon Health Plan - Coordinated Care"/>
          <xsd:enumeration value="Oregon Health Plan - Grants &amp; Contracts"/>
          <xsd:enumeration value="Oregon Health Plan - Health Resources"/>
          <xsd:enumeration value="Oregon Health Plan - Policies"/>
          <xsd:enumeration value="Oregon Health Plan - Providers and Partners"/>
          <xsd:enumeration value="Oregon Health Plan - Public Meetings"/>
          <xsd:enumeration value="Oregon Health Plan - Questions &amp; Comments"/>
          <xsd:enumeration value="Oregon Health Plan - Rule Making"/>
          <xsd:enumeration value="Health System Reform - Agency Communications"/>
          <xsd:enumeration value="Health System Reform - Coordinated Care"/>
          <xsd:enumeration value="Health System Reform - Public Meetings"/>
          <xsd:enumeration value="Health System Reform - Questions &amp; Comments"/>
          <xsd:enumeration value="Health System Reform - Reports &amp; Data"/>
          <xsd:enumeration value="Licenses and Certificates - Certificates"/>
          <xsd:enumeration value="Licenses and Certificates - Contacts"/>
          <xsd:enumeration value="Licenses and Certificates - Licenses"/>
          <xsd:enumeration value="Licenses and Certificates - Vital Records"/>
          <xsd:enumeration value="Public Health - Agency Communications"/>
          <xsd:enumeration value="Public Health - Contacts"/>
          <xsd:enumeration value="Public Health - Disease"/>
          <xsd:enumeration value="Public Health - Environment"/>
          <xsd:enumeration value="Public Health - Health Resources"/>
          <xsd:enumeration value="Public Health - Questions &amp; Comments"/>
          <xsd:enumeration value="Public Health - Prevention"/>
          <xsd:enumeration value="Public Health - Providers and Partners"/>
          <xsd:enumeration value="Public Health - Reports &amp; Data"/>
          <xsd:enumeration value="Public Health - Safety"/>
          <xsd:enumeration value="Public Health - Vital Records"/>
        </xsd:restriction>
      </xsd:simpleType>
    </xsd:element>
    <xsd:element name="IASubtopic" ma:index="6" nillable="true" ma:displayName="IA Subtopic" ma:format="Dropdown" ma:internalName="IASubtopic" ma:readOnly="false">
      <xsd:simpleType>
        <xsd:restriction base="dms:Choice">
          <xsd:enumeration value="Addiction Services - Alcohol"/>
          <xsd:enumeration value="Addiction Services - Drug"/>
          <xsd:enumeration value="Addiction Services - Gambling"/>
          <xsd:enumeration value="Addiction Services - Tobacco"/>
          <xsd:enumeration value="Applications"/>
          <xsd:enumeration value="Benefits - Health Plans"/>
          <xsd:enumeration value="Benefits - OEBB"/>
          <xsd:enumeration value="Benefits - OHP"/>
          <xsd:enumeration value="Benefits - PEBB"/>
          <xsd:enumeration value="Benefits - Retirement"/>
          <xsd:enumeration value="Budget - Agency Summary"/>
          <xsd:enumeration value="Budget - Agency Request (ARB)"/>
          <xsd:enumeration value="Budget - Governors Budget"/>
          <xsd:enumeration value="Budget - Infrastructure"/>
          <xsd:enumeration value="Budget - Legislatively Adopted (LAB)"/>
          <xsd:enumeration value="Budget - Legislative action"/>
          <xsd:enumeration value="Budget - Overview"/>
          <xsd:enumeration value="Budget - Policy Option Package (POP)"/>
          <xsd:enumeration value="Budget - Priorities"/>
          <xsd:enumeration value="Budget - Program"/>
          <xsd:enumeration value="Budget - Reduction"/>
          <xsd:enumeration value="Budget - Strategic funding proposal"/>
          <xsd:enumeration value="Budget - Special report"/>
          <xsd:enumeration value="Budget - Stakeholder meeting"/>
          <xsd:enumeration value="CCO - Contact"/>
          <xsd:enumeration value="CCO - Audited Financial Statement"/>
          <xsd:enumeration value="CCO - Interim Financial Statement"/>
          <xsd:enumeration value="CCO - Internal Financial Statement"/>
          <xsd:enumeration value="Clean Air"/>
          <xsd:enumeration value="Clean Water"/>
          <xsd:enumeration value="Clinics"/>
          <xsd:enumeration value="Commissions"/>
          <xsd:enumeration value="Committee Members"/>
          <xsd:enumeration value="Committees"/>
          <xsd:enumeration value="Crisis Services"/>
          <xsd:enumeration value="Drug Addiction Services"/>
          <xsd:enumeration value="Electronic Health Care Records (EHR)"/>
          <xsd:enumeration value="Emergency Preparedness"/>
          <xsd:enumeration value="Environmental Pollution"/>
          <xsd:enumeration value="Featured Content"/>
          <xsd:enumeration value="Fees"/>
          <xsd:enumeration value="Health Services - Primary Care Home"/>
          <xsd:enumeration value="Health Services - Prioritized list"/>
          <xsd:enumeration value="ICD-10"/>
          <xsd:enumeration value="Immunizations"/>
          <xsd:enumeration value="Legislation - Bills"/>
          <xsd:enumeration value="Legislation - Contact"/>
          <xsd:enumeration value="Legislation - Highlights"/>
          <xsd:enumeration value="Legislation - Session Summary"/>
          <xsd:enumeration value="Materials - Commission"/>
          <xsd:enumeration value="Materials - Committee"/>
          <xsd:enumeration value="Materials - Coverage Guidance"/>
          <xsd:enumeration value="Materials - Evidence-based Guidelines"/>
          <xsd:enumeration value="Materials - Health care plan details"/>
          <xsd:enumeration value="Materials - Health care plan overview"/>
          <xsd:enumeration value="Materials - Meeting Document"/>
          <xsd:enumeration value="Materials - Meeting Recording"/>
          <xsd:enumeration value="Materials - Meeting Schedule"/>
          <xsd:enumeration value="Materials - Open Enrollment"/>
          <xsd:enumeration value="Materials - Training"/>
          <xsd:enumeration value="Materials - Webinar"/>
          <xsd:enumeration value="Materials - Workgroup"/>
          <xsd:enumeration value="Medical Marijuana (OMMP)"/>
          <xsd:enumeration value="Medical Services"/>
          <xsd:enumeration value="Meeting Document"/>
          <xsd:enumeration value="Meeting Schedule"/>
          <xsd:enumeration value="Mental Health Services"/>
          <xsd:enumeration value="Metrics - Behavioral Health"/>
          <xsd:enumeration value="Metrics - CCO"/>
          <xsd:enumeration value="Metrics - Demographics"/>
          <xsd:enumeration value="Metrics - Hospital Performance"/>
          <xsd:enumeration value="Metrics - Incentive"/>
          <xsd:enumeration value="Metrics - Measures and Outcomes Tracking (MOTS)"/>
          <xsd:enumeration value="Metrics - ONE Eligibility system"/>
          <xsd:enumeration value="Metrics - Prevention"/>
          <xsd:enumeration value="Metrics - Rural health"/>
          <xsd:enumeration value="Metrics - State-Wide"/>
          <xsd:enumeration value="News Letter"/>
          <xsd:enumeration value="News Release"/>
          <xsd:enumeration value="OHP - Medicaid Waiver"/>
          <xsd:enumeration value="OHP - Provider Announcement"/>
          <xsd:enumeration value="OHP - Provider Rates"/>
          <xsd:enumeration value="Preferred Drug List"/>
          <xsd:enumeration value="Prescription Drugs - Monitoring"/>
          <xsd:enumeration value="Prescription Drugs - Preferred List"/>
          <xsd:enumeration value="Prescription Drugs - Subsidy"/>
          <xsd:enumeration value="Prescription Drugs Subsidy"/>
          <xsd:enumeration value="Technical Assistance"/>
          <xsd:enumeration value="Training"/>
          <xsd:enumeration value="Vital Statistics - Birth Certificate"/>
          <xsd:enumeration value="Vital Statistics - Certificate Death"/>
          <xsd:enumeration value="Vital Statistics - Data Use Requests"/>
          <xsd:enumeration value="Vital Statistics - Divorce Data"/>
          <xsd:enumeration value="Vital Statistics - Domestic Partnership Data"/>
          <xsd:enumeration value="Vital Statistics - Fetal Death Data"/>
          <xsd:enumeration value="Vital Statistics - Marriage Data"/>
          <xsd:enumeration value="Vital Statistics - Teen Pregnancy Data"/>
          <xsd:enumeration value="Wellness - Exercise"/>
          <xsd:enumeration value="Wellness - HEM"/>
          <xsd:enumeration value="Wellness - Intervention"/>
          <xsd:enumeration value="Wellness - Pain Management"/>
          <xsd:enumeration value="Wellness - Reproductive Health"/>
          <xsd:enumeration value="Wellness - Stress Relief"/>
        </xsd:restriction>
      </xsd:simpleType>
    </xsd:element>
    <xsd:element name="DocumentExpirationDate" ma:index="7" nillable="true" ma:displayName="Document Expiration Date" ma:format="DateOnly" ma:internalName="DocumentExpirationDate" ma:readOnly="false">
      <xsd:simpleType>
        <xsd:restriction base="dms:DateTime"/>
      </xsd:simple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144fd3f-61b7-45a4-a8a5-a00a4ffd3675" elementFormDefault="qualified">
    <xsd:import namespace="http://schemas.microsoft.com/office/2006/documentManagement/types"/>
    <xsd:import namespace="http://schemas.microsoft.com/office/infopath/2007/PartnerControls"/>
    <xsd:element name="Meta_x0020_Description" ma:index="8" nillable="true" ma:displayName="Meta Description" ma:internalName="Meta_x0020_Description" ma:readOnly="false">
      <xsd:simpleType>
        <xsd:restriction base="dms:Text"/>
      </xsd:simpleType>
    </xsd:element>
    <xsd:element name="Meta_x0020_Keywords" ma:index="9" nillable="true" ma:displayName="Meta Keywords" ma:internalName="Meta_x0020_Keywords" ma:readOnly="fals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3"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539CB19-842C-4A30-878A-C383E553D979}">
  <ds:schemaRefs>
    <ds:schemaRef ds:uri="http://purl.org/dc/terms/"/>
    <ds:schemaRef ds:uri="http://schemas.openxmlformats.org/package/2006/metadata/core-properties"/>
    <ds:schemaRef ds:uri="http://purl.org/dc/dcmitype/"/>
    <ds:schemaRef ds:uri="http://schemas.microsoft.com/office/2006/documentManagement/types"/>
    <ds:schemaRef ds:uri="6486b52e-4bc1-4f27-a5d2-51c385101c9c"/>
    <ds:schemaRef ds:uri="http://www.w3.org/XML/1998/namespace"/>
    <ds:schemaRef ds:uri="http://schemas.microsoft.com/office/infopath/2007/PartnerControls"/>
    <ds:schemaRef ds:uri="e6e8db04-53e0-47d7-bd96-70fb2a57fde9"/>
    <ds:schemaRef ds:uri="http://schemas.microsoft.com/office/2006/metadata/properties"/>
    <ds:schemaRef ds:uri="http://purl.org/dc/elements/1.1/"/>
  </ds:schemaRefs>
</ds:datastoreItem>
</file>

<file path=customXml/itemProps2.xml><?xml version="1.0" encoding="utf-8"?>
<ds:datastoreItem xmlns:ds="http://schemas.openxmlformats.org/officeDocument/2006/customXml" ds:itemID="{B951AFC5-F993-4F88-BFFB-A51D2864C9EB}">
  <ds:schemaRefs>
    <ds:schemaRef ds:uri="http://schemas.microsoft.com/sharepoint/v3/contenttype/forms"/>
  </ds:schemaRefs>
</ds:datastoreItem>
</file>

<file path=customXml/itemProps3.xml><?xml version="1.0" encoding="utf-8"?>
<ds:datastoreItem xmlns:ds="http://schemas.openxmlformats.org/officeDocument/2006/customXml" ds:itemID="{D16E4BB7-1EA6-4452-8F84-6FF7C1289BF3}"/>
</file>

<file path=docMetadata/LabelInfo.xml><?xml version="1.0" encoding="utf-8"?>
<clbl:labelList xmlns:clbl="http://schemas.microsoft.com/office/2020/mipLabelMetadata">
  <clbl:label id="{11a67c04-f371-4d71-a575-202b566caae1}" enabled="1" method="Privileged" siteId="{658e63e8-8d39-499c-8f48-13adc9452f4c}" removed="0"/>
</clbl:labelList>
</file>

<file path=docProps/app.xml><?xml version="1.0" encoding="utf-8"?>
<Properties xmlns="http://schemas.openxmlformats.org/officeDocument/2006/extended-properties" xmlns:vt="http://schemas.openxmlformats.org/officeDocument/2006/docPropsVTypes">
  <TotalTime>0</TotalTime>
  <Words>1196</Words>
  <Application>Microsoft Office PowerPoint</Application>
  <PresentationFormat>Custom</PresentationFormat>
  <Paragraphs>163</Paragraphs>
  <Slides>20</Slides>
  <Notes>20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Noto Sans Bold</vt:lpstr>
      <vt:lpstr>Arial</vt:lpstr>
      <vt:lpstr>Noto Sans</vt:lpstr>
      <vt:lpstr>Calibri</vt:lpstr>
      <vt:lpstr>Aptos</vt:lpstr>
      <vt:lpstr>Office Theme</vt:lpstr>
      <vt:lpstr>High Risk Care Plan Documentation  </vt:lpstr>
      <vt:lpstr>Objective </vt:lpstr>
      <vt:lpstr>Nutrition services documentation needs to be…</vt:lpstr>
      <vt:lpstr>Nutrition services documentation needs to be (continued)</vt:lpstr>
      <vt:lpstr>What’s required by policy 661</vt:lpstr>
      <vt:lpstr>Scenario</vt:lpstr>
      <vt:lpstr>Scenario Introduction</vt:lpstr>
      <vt:lpstr>Reflect to Sam</vt:lpstr>
      <vt:lpstr>Offer topics to explore</vt:lpstr>
      <vt:lpstr>Sam expresses interest in hearing more about formula needs and readiness for solids</vt:lpstr>
      <vt:lpstr>Practice: </vt:lpstr>
      <vt:lpstr>Document in TWIST Example </vt:lpstr>
      <vt:lpstr>How does the note meet the care plan requirements?</vt:lpstr>
      <vt:lpstr>Progress made associated with assigned risk or status of assigned nutrition risk(s) </vt:lpstr>
      <vt:lpstr>Assessment based on subjective and objective information </vt:lpstr>
      <vt:lpstr>Nutrition education topic </vt:lpstr>
      <vt:lpstr>Counseling provided and further details about nutrition education topic as needed </vt:lpstr>
      <vt:lpstr>Identification of participant behavior change whenever possible  </vt:lpstr>
      <vt:lpstr>A plan for future intervention that addresses risks and follow up plan for staff </vt:lpstr>
      <vt:lpstr>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RD Nutrition Documentation training</dc:title>
  <dc:creator>Shepherd Christine</dc:creator>
  <cp:lastModifiedBy>Lynch Erin K</cp:lastModifiedBy>
  <cp:revision>2</cp:revision>
  <dcterms:created xsi:type="dcterms:W3CDTF">2006-08-16T00:00:00Z</dcterms:created>
  <dcterms:modified xsi:type="dcterms:W3CDTF">2026-03-03T00:07:27Z</dcterms:modified>
  <dc:identifier>DAGzdbJ5vKU</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0x01010079012CDB5CCD2847B46468FD3DF1DE6F</vt:lpwstr>
  </property>
  <property fmtid="{D5CDD505-2E9C-101B-9397-08002B2CF9AE}" pid="3" name="MediaServiceImageTags">
    <vt:lpwstr/>
  </property>
  <property fmtid="{D5CDD505-2E9C-101B-9397-08002B2CF9AE}" pid="4" name="ArticulateGUID">
    <vt:lpwstr>21EB5484-7DDA-4393-8095-3DF35EA6D6DD</vt:lpwstr>
  </property>
  <property fmtid="{D5CDD505-2E9C-101B-9397-08002B2CF9AE}" pid="5" name="ArticulatePath">
    <vt:lpwstr>https://dhsoha.sharepoint.com/teams/OHA-PH-WIC/Shared Documents/2024 FNS Managment Evaluation/Follow up, Findings and CAP Planning/Nutrition Services Documentation ME Training/FINAL High risk care plan training</vt:lpwstr>
  </property>
</Properties>
</file>