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314" r:id="rId5"/>
    <p:sldId id="368" r:id="rId6"/>
    <p:sldId id="306" r:id="rId7"/>
    <p:sldId id="503" r:id="rId8"/>
    <p:sldId id="364" r:id="rId9"/>
    <p:sldId id="365" r:id="rId10"/>
    <p:sldId id="366" r:id="rId11"/>
    <p:sldId id="356" r:id="rId12"/>
    <p:sldId id="361" r:id="rId13"/>
    <p:sldId id="371" r:id="rId14"/>
    <p:sldId id="367" r:id="rId15"/>
    <p:sldId id="344" r:id="rId16"/>
    <p:sldId id="349" r:id="rId17"/>
    <p:sldId id="376" r:id="rId18"/>
    <p:sldId id="351" r:id="rId19"/>
    <p:sldId id="375" r:id="rId20"/>
    <p:sldId id="363" r:id="rId21"/>
    <p:sldId id="505" r:id="rId22"/>
    <p:sldId id="359" r:id="rId23"/>
    <p:sldId id="372" r:id="rId24"/>
    <p:sldId id="362" r:id="rId25"/>
    <p:sldId id="360" r:id="rId26"/>
    <p:sldId id="374" r:id="rId27"/>
    <p:sldId id="377" r:id="rId28"/>
    <p:sldId id="373" r:id="rId29"/>
    <p:sldId id="504" r:id="rId30"/>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A24AD0-8D43-4715-A278-AD683F1BBBFB}">
          <p14:sldIdLst>
            <p14:sldId id="314"/>
            <p14:sldId id="368"/>
            <p14:sldId id="306"/>
            <p14:sldId id="503"/>
          </p14:sldIdLst>
        </p14:section>
        <p14:section name="Category and unit of measure name changes" id="{C81E0A73-3150-477F-991F-2F3B9047F7BA}">
          <p14:sldIdLst>
            <p14:sldId id="364"/>
            <p14:sldId id="365"/>
            <p14:sldId id="366"/>
          </p14:sldIdLst>
        </p14:section>
        <p14:section name="Using Templates saves time" id="{6129676F-DF5E-44C6-808A-738AEC1DBD2B}">
          <p14:sldIdLst>
            <p14:sldId id="356"/>
            <p14:sldId id="361"/>
            <p14:sldId id="371"/>
            <p14:sldId id="367"/>
          </p14:sldIdLst>
        </p14:section>
        <p14:section name="New modifications and how to do them" id="{9E6C93A8-4903-4359-ABAC-6656C2DD02C7}">
          <p14:sldIdLst>
            <p14:sldId id="344"/>
            <p14:sldId id="349"/>
            <p14:sldId id="376"/>
            <p14:sldId id="351"/>
            <p14:sldId id="375"/>
            <p14:sldId id="363"/>
            <p14:sldId id="505"/>
            <p14:sldId id="359"/>
            <p14:sldId id="372"/>
            <p14:sldId id="362"/>
          </p14:sldIdLst>
        </p14:section>
        <p14:section name="TWIST Tips" id="{D624DD42-DCA9-4E3F-A4E4-2564AC10F3FE}">
          <p14:sldIdLst>
            <p14:sldId id="360"/>
            <p14:sldId id="374"/>
            <p14:sldId id="377"/>
            <p14:sldId id="373"/>
            <p14:sldId id="504"/>
          </p14:sldIdLst>
        </p14:section>
      </p14:sectionLst>
    </p:ex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FA5AB579-4131-8004-FB22-D957B460054F}" name="Medlen Joan E" initials="JM" userId="S::JOAN.E.MEDLEN@oha.oregon.gov::815c5f0e-06fd-412d-be0f-c8fa188e3c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C54A3"/>
    <a:srgbClr val="2CB34A"/>
    <a:srgbClr val="D3DDFE"/>
    <a:srgbClr val="D4DDFE"/>
    <a:srgbClr val="D5DEFF"/>
    <a:srgbClr val="F6F7FF"/>
    <a:srgbClr val="DBDCE5"/>
    <a:srgbClr val="F0F1FB"/>
    <a:srgbClr val="DFE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FEDA5-A6FE-4AA0-8338-9B0987E8A8D2}" v="14" dt="2025-02-28T00:39:36.675"/>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7" autoAdjust="0"/>
    <p:restoredTop sz="66449" autoAdjust="0"/>
  </p:normalViewPr>
  <p:slideViewPr>
    <p:cSldViewPr snapToGrid="0">
      <p:cViewPr varScale="1">
        <p:scale>
          <a:sx n="64" d="100"/>
          <a:sy n="64" d="100"/>
        </p:scale>
        <p:origin x="3300" y="48"/>
      </p:cViewPr>
      <p:guideLst>
        <p:guide orient="horz" pos="1416"/>
        <p:guide orient="horz" pos="1008"/>
        <p:guide pos="3840"/>
      </p:guideLst>
    </p:cSldViewPr>
  </p:slideViewPr>
  <p:notesTextViewPr>
    <p:cViewPr>
      <p:scale>
        <a:sx n="1" d="1"/>
        <a:sy n="1" d="1"/>
      </p:scale>
      <p:origin x="0" y="0"/>
    </p:cViewPr>
  </p:notesTextViewPr>
  <p:sorterViewPr>
    <p:cViewPr>
      <p:scale>
        <a:sx n="100" d="100"/>
        <a:sy n="100" d="100"/>
      </p:scale>
      <p:origin x="0" y="-646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dlen Joan E" userId="815c5f0e-06fd-412d-be0f-c8fa188e3ce3" providerId="ADAL" clId="{466FEDA5-A6FE-4AA0-8338-9B0987E8A8D2}"/>
    <pc:docChg chg="custSel modSld">
      <pc:chgData name="Medlen Joan E" userId="815c5f0e-06fd-412d-be0f-c8fa188e3ce3" providerId="ADAL" clId="{466FEDA5-A6FE-4AA0-8338-9B0987E8A8D2}" dt="2025-02-28T00:48:11.350" v="336" actId="20577"/>
      <pc:docMkLst>
        <pc:docMk/>
      </pc:docMkLst>
      <pc:sldChg chg="modSp mod modNotesTx">
        <pc:chgData name="Medlen Joan E" userId="815c5f0e-06fd-412d-be0f-c8fa188e3ce3" providerId="ADAL" clId="{466FEDA5-A6FE-4AA0-8338-9B0987E8A8D2}" dt="2025-02-28T00:46:37.142" v="321" actId="1076"/>
        <pc:sldMkLst>
          <pc:docMk/>
          <pc:sldMk cId="2316001484" sldId="351"/>
        </pc:sldMkLst>
        <pc:spChg chg="mod">
          <ac:chgData name="Medlen Joan E" userId="815c5f0e-06fd-412d-be0f-c8fa188e3ce3" providerId="ADAL" clId="{466FEDA5-A6FE-4AA0-8338-9B0987E8A8D2}" dt="2025-02-28T00:46:37.142" v="321" actId="1076"/>
          <ac:spMkLst>
            <pc:docMk/>
            <pc:sldMk cId="2316001484" sldId="351"/>
            <ac:spMk id="20" creationId="{75E51BE3-DED4-FCDF-847F-05A510830FE8}"/>
          </ac:spMkLst>
        </pc:spChg>
        <pc:spChg chg="mod">
          <ac:chgData name="Medlen Joan E" userId="815c5f0e-06fd-412d-be0f-c8fa188e3ce3" providerId="ADAL" clId="{466FEDA5-A6FE-4AA0-8338-9B0987E8A8D2}" dt="2025-02-28T00:46:01.092" v="310" actId="404"/>
          <ac:spMkLst>
            <pc:docMk/>
            <pc:sldMk cId="2316001484" sldId="351"/>
            <ac:spMk id="31" creationId="{B021A051-4061-1459-15D0-7CA43D44F750}"/>
          </ac:spMkLst>
        </pc:spChg>
        <pc:spChg chg="mod">
          <ac:chgData name="Medlen Joan E" userId="815c5f0e-06fd-412d-be0f-c8fa188e3ce3" providerId="ADAL" clId="{466FEDA5-A6FE-4AA0-8338-9B0987E8A8D2}" dt="2025-02-28T00:46:05" v="311" actId="404"/>
          <ac:spMkLst>
            <pc:docMk/>
            <pc:sldMk cId="2316001484" sldId="351"/>
            <ac:spMk id="32" creationId="{4592AB2A-50D7-45DD-5596-D6BBA474AE31}"/>
          </ac:spMkLst>
        </pc:spChg>
        <pc:grpChg chg="mod">
          <ac:chgData name="Medlen Joan E" userId="815c5f0e-06fd-412d-be0f-c8fa188e3ce3" providerId="ADAL" clId="{466FEDA5-A6FE-4AA0-8338-9B0987E8A8D2}" dt="2025-02-28T00:45:56.895" v="309" actId="14100"/>
          <ac:grpSpMkLst>
            <pc:docMk/>
            <pc:sldMk cId="2316001484" sldId="351"/>
            <ac:grpSpMk id="24" creationId="{9111D7D1-1BF4-7800-3D03-E1311C94B8B3}"/>
          </ac:grpSpMkLst>
        </pc:grpChg>
        <pc:picChg chg="mod">
          <ac:chgData name="Medlen Joan E" userId="815c5f0e-06fd-412d-be0f-c8fa188e3ce3" providerId="ADAL" clId="{466FEDA5-A6FE-4AA0-8338-9B0987E8A8D2}" dt="2025-02-28T00:46:18.120" v="314" actId="1076"/>
          <ac:picMkLst>
            <pc:docMk/>
            <pc:sldMk cId="2316001484" sldId="351"/>
            <ac:picMk id="23" creationId="{ABC6B001-736F-3955-BD54-EEC21E767B09}"/>
          </ac:picMkLst>
        </pc:picChg>
      </pc:sldChg>
      <pc:sldChg chg="modSp">
        <pc:chgData name="Medlen Joan E" userId="815c5f0e-06fd-412d-be0f-c8fa188e3ce3" providerId="ADAL" clId="{466FEDA5-A6FE-4AA0-8338-9B0987E8A8D2}" dt="2025-02-25T23:19:28.258" v="10"/>
        <pc:sldMkLst>
          <pc:docMk/>
          <pc:sldMk cId="686494071" sldId="366"/>
        </pc:sldMkLst>
        <pc:picChg chg="mod">
          <ac:chgData name="Medlen Joan E" userId="815c5f0e-06fd-412d-be0f-c8fa188e3ce3" providerId="ADAL" clId="{466FEDA5-A6FE-4AA0-8338-9B0987E8A8D2}" dt="2025-02-25T23:19:28.258" v="10"/>
          <ac:picMkLst>
            <pc:docMk/>
            <pc:sldMk cId="686494071" sldId="366"/>
            <ac:picMk id="3" creationId="{5591B286-BD5C-0CEE-5432-7A9780BE0815}"/>
          </ac:picMkLst>
        </pc:picChg>
      </pc:sldChg>
      <pc:sldChg chg="modSp mod modNotesTx">
        <pc:chgData name="Medlen Joan E" userId="815c5f0e-06fd-412d-be0f-c8fa188e3ce3" providerId="ADAL" clId="{466FEDA5-A6FE-4AA0-8338-9B0987E8A8D2}" dt="2025-02-28T00:48:11.350" v="336" actId="20577"/>
        <pc:sldMkLst>
          <pc:docMk/>
          <pc:sldMk cId="2348852891" sldId="375"/>
        </pc:sldMkLst>
        <pc:spChg chg="mod">
          <ac:chgData name="Medlen Joan E" userId="815c5f0e-06fd-412d-be0f-c8fa188e3ce3" providerId="ADAL" clId="{466FEDA5-A6FE-4AA0-8338-9B0987E8A8D2}" dt="2025-02-28T00:46:44.687" v="324" actId="1076"/>
          <ac:spMkLst>
            <pc:docMk/>
            <pc:sldMk cId="2348852891" sldId="375"/>
            <ac:spMk id="20" creationId="{75E51BE3-DED4-FCDF-847F-05A510830FE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39A360-5564-4D1D-A433-BB9F3DCF05E3}" type="doc">
      <dgm:prSet loTypeId="urn:microsoft.com/office/officeart/2005/8/layout/hProcess9" loCatId="process" qsTypeId="urn:microsoft.com/office/officeart/2005/8/quickstyle/simple1" qsCatId="simple" csTypeId="urn:microsoft.com/office/officeart/2005/8/colors/accent2_2" csCatId="accent2" phldr="1"/>
      <dgm:spPr/>
      <dgm:t>
        <a:bodyPr/>
        <a:lstStyle/>
        <a:p>
          <a:endParaRPr lang="en-US"/>
        </a:p>
      </dgm:t>
    </dgm:pt>
    <dgm:pt modelId="{E3525DDF-A7DB-475B-B72E-C1990192B47B}">
      <dgm:prSet custT="1"/>
      <dgm:spPr>
        <a:solidFill>
          <a:schemeClr val="accent3"/>
        </a:solidFill>
      </dgm:spPr>
      <dgm:t>
        <a:bodyPr/>
        <a:lstStyle/>
        <a:p>
          <a:pPr algn="l" rtl="0"/>
          <a:r>
            <a:rPr lang="en-US" sz="2400" b="1" dirty="0">
              <a:solidFill>
                <a:schemeClr val="bg1"/>
              </a:solidFill>
              <a:latin typeface="Arial" panose="020B0604020202020204" pitchFamily="34" charset="0"/>
              <a:cs typeface="Arial" panose="020B0604020202020204" pitchFamily="34" charset="0"/>
            </a:rPr>
            <a:t>Dec 1, 2024</a:t>
          </a:r>
          <a:br>
            <a:rPr lang="en-US" sz="2400" b="1" dirty="0">
              <a:solidFill>
                <a:schemeClr val="bg1"/>
              </a:solidFill>
              <a:latin typeface="Calibri Light" panose="020F0302020204030204"/>
            </a:rPr>
          </a:br>
          <a:r>
            <a:rPr lang="en-US" sz="2400" b="1" dirty="0">
              <a:solidFill>
                <a:schemeClr val="bg1"/>
              </a:solidFill>
              <a:latin typeface="Calibri Light" panose="020F0302020204030204"/>
            </a:rPr>
            <a:t>  </a:t>
          </a:r>
          <a:br>
            <a:rPr lang="en-US" sz="2400" b="1" dirty="0">
              <a:solidFill>
                <a:schemeClr val="bg1"/>
              </a:solidFill>
              <a:latin typeface="Calibri Light" panose="020F0302020204030204"/>
            </a:rPr>
          </a:br>
          <a:r>
            <a:rPr lang="en-US" sz="2400" b="1" dirty="0">
              <a:solidFill>
                <a:schemeClr val="bg1"/>
              </a:solidFill>
              <a:latin typeface="+mn-lt"/>
            </a:rPr>
            <a:t>0-3 Infant Food Package</a:t>
          </a:r>
        </a:p>
      </dgm:t>
    </dgm:pt>
    <dgm:pt modelId="{74DD93A3-4D0E-4DB3-9A2B-7DE429E71710}" type="parTrans" cxnId="{9ABE3729-F191-46AA-922D-ECC42C9154EB}">
      <dgm:prSet/>
      <dgm:spPr/>
      <dgm:t>
        <a:bodyPr/>
        <a:lstStyle/>
        <a:p>
          <a:endParaRPr lang="en-US"/>
        </a:p>
      </dgm:t>
    </dgm:pt>
    <dgm:pt modelId="{34B39B12-B1FA-4187-8D95-2C088057A824}" type="sibTrans" cxnId="{9ABE3729-F191-46AA-922D-ECC42C9154EB}">
      <dgm:prSet/>
      <dgm:spPr/>
      <dgm:t>
        <a:bodyPr/>
        <a:lstStyle/>
        <a:p>
          <a:endParaRPr lang="en-US"/>
        </a:p>
      </dgm:t>
    </dgm:pt>
    <dgm:pt modelId="{0C821CA1-C78F-40EC-A135-2C82A783317C}">
      <dgm:prSet custT="1"/>
      <dgm:spPr>
        <a:solidFill>
          <a:schemeClr val="accent3"/>
        </a:solidFill>
      </dgm:spPr>
      <dgm:t>
        <a:bodyPr/>
        <a:lstStyle/>
        <a:p>
          <a:pPr algn="l" rtl="0">
            <a:lnSpc>
              <a:spcPct val="150000"/>
            </a:lnSpc>
            <a:spcBef>
              <a:spcPct val="0"/>
            </a:spcBef>
          </a:pPr>
          <a:r>
            <a:rPr lang="en-US" sz="2400" b="1" dirty="0">
              <a:latin typeface="Arial" panose="020B0604020202020204" pitchFamily="34" charset="0"/>
              <a:ea typeface="Tahoma" panose="020B0604030504040204" pitchFamily="34" charset="0"/>
              <a:cs typeface="Arial" panose="020B0604020202020204" pitchFamily="34" charset="0"/>
            </a:rPr>
            <a:t>July 1, 2025</a:t>
          </a:r>
        </a:p>
        <a:p>
          <a:pPr algn="l" rtl="0">
            <a:lnSpc>
              <a:spcPct val="114000"/>
            </a:lnSpc>
            <a:spcBef>
              <a:spcPts val="600"/>
            </a:spcBef>
          </a:pPr>
          <a:r>
            <a:rPr lang="en-US" sz="2000" b="1" dirty="0">
              <a:latin typeface="+mn-lt"/>
              <a:ea typeface="Tahoma" panose="020B0604030504040204" pitchFamily="34" charset="0"/>
              <a:cs typeface="Tahoma" panose="020B0604030504040204" pitchFamily="34" charset="0"/>
            </a:rPr>
            <a:t>New </a:t>
          </a:r>
          <a:r>
            <a:rPr lang="en-US" sz="2000" b="1" dirty="0">
              <a:solidFill>
                <a:srgbClr val="92D050"/>
              </a:solidFill>
              <a:latin typeface="+mn-lt"/>
              <a:ea typeface="Tahoma" panose="020B0604030504040204" pitchFamily="34" charset="0"/>
              <a:cs typeface="Tahoma" panose="020B0604030504040204" pitchFamily="34" charset="0"/>
            </a:rPr>
            <a:t>Food Package </a:t>
          </a:r>
          <a:r>
            <a:rPr lang="en-US" sz="2000" b="1" dirty="0">
              <a:latin typeface="+mn-lt"/>
              <a:ea typeface="Tahoma" panose="020B0604030504040204" pitchFamily="34" charset="0"/>
              <a:cs typeface="Tahoma" panose="020B0604030504040204" pitchFamily="34" charset="0"/>
            </a:rPr>
            <a:t>is </a:t>
          </a:r>
          <a:r>
            <a:rPr lang="en-US" sz="2000" b="1" u="sng" dirty="0">
              <a:latin typeface="+mn-lt"/>
              <a:ea typeface="Tahoma" panose="020B0604030504040204" pitchFamily="34" charset="0"/>
              <a:cs typeface="Tahoma" panose="020B0604030504040204" pitchFamily="34" charset="0"/>
            </a:rPr>
            <a:t>active</a:t>
          </a:r>
          <a:r>
            <a:rPr lang="en-US" sz="2000" b="1" dirty="0">
              <a:latin typeface="+mn-lt"/>
              <a:ea typeface="Tahoma" panose="020B0604030504040204" pitchFamily="34" charset="0"/>
              <a:cs typeface="Tahoma" panose="020B0604030504040204" pitchFamily="34" charset="0"/>
            </a:rPr>
            <a:t> for participants</a:t>
          </a:r>
        </a:p>
      </dgm:t>
    </dgm:pt>
    <dgm:pt modelId="{BC301ED8-7AEC-4E77-A846-C74493ED4D73}" type="parTrans" cxnId="{739D9C09-EB13-4FFF-9E81-0BFB0C1B911B}">
      <dgm:prSet/>
      <dgm:spPr/>
      <dgm:t>
        <a:bodyPr/>
        <a:lstStyle/>
        <a:p>
          <a:endParaRPr lang="en-US"/>
        </a:p>
      </dgm:t>
    </dgm:pt>
    <dgm:pt modelId="{7B730F2E-3779-4F0E-B6F4-80F47854D14A}" type="sibTrans" cxnId="{739D9C09-EB13-4FFF-9E81-0BFB0C1B911B}">
      <dgm:prSet/>
      <dgm:spPr/>
      <dgm:t>
        <a:bodyPr/>
        <a:lstStyle/>
        <a:p>
          <a:endParaRPr lang="en-US"/>
        </a:p>
      </dgm:t>
    </dgm:pt>
    <dgm:pt modelId="{D738AD06-4B16-452F-B932-3127D6D5268F}">
      <dgm:prSet custT="1"/>
      <dgm:spPr/>
      <dgm:t>
        <a:bodyPr/>
        <a:lstStyle/>
        <a:p>
          <a:pPr algn="ctr" rtl="0">
            <a:lnSpc>
              <a:spcPct val="90000"/>
            </a:lnSpc>
          </a:pPr>
          <a:r>
            <a:rPr lang="en-US" sz="2400" b="1" kern="1200" dirty="0">
              <a:solidFill>
                <a:schemeClr val="bg1"/>
              </a:solidFill>
              <a:latin typeface="Arial" panose="020B0604020202020204" pitchFamily="34" charset="0"/>
              <a:cs typeface="Arial" panose="020B0604020202020204" pitchFamily="34" charset="0"/>
            </a:rPr>
            <a:t>April 1, 2025 </a:t>
          </a:r>
        </a:p>
        <a:p>
          <a:pPr algn="l" rtl="0">
            <a:lnSpc>
              <a:spcPct val="114000"/>
            </a:lnSpc>
          </a:pPr>
          <a:r>
            <a:rPr lang="en-US" sz="2400" b="1" kern="1200" dirty="0">
              <a:solidFill>
                <a:schemeClr val="bg1"/>
              </a:solidFill>
              <a:latin typeface="+mn-lt"/>
            </a:rPr>
            <a:t>Begin assigning and </a:t>
          </a:r>
          <a:r>
            <a:rPr lang="en-US" sz="2400" b="1" u="none" kern="1200" dirty="0">
              <a:solidFill>
                <a:schemeClr val="bg1"/>
              </a:solidFill>
              <a:latin typeface="+mn-lt"/>
            </a:rPr>
            <a:t>issuing</a:t>
          </a:r>
          <a:r>
            <a:rPr lang="en-US" sz="2400" b="1" kern="1200" dirty="0">
              <a:solidFill>
                <a:schemeClr val="bg1"/>
              </a:solidFill>
              <a:latin typeface="+mn-lt"/>
            </a:rPr>
            <a:t> new food packages for July 1, </a:t>
          </a:r>
          <a:r>
            <a:rPr lang="en-US" sz="2400" b="1" kern="1200" dirty="0">
              <a:solidFill>
                <a:schemeClr val="bg1"/>
              </a:solidFill>
              <a:latin typeface="+mn-lt"/>
              <a:ea typeface="+mn-ea"/>
              <a:cs typeface="+mn-cs"/>
            </a:rPr>
            <a:t>2025</a:t>
          </a:r>
        </a:p>
      </dgm:t>
    </dgm:pt>
    <dgm:pt modelId="{F9137851-97CB-4D46-93D0-D1BBAC4B7210}" type="parTrans" cxnId="{13B49657-E547-46B0-8A6B-57C267533D9B}">
      <dgm:prSet/>
      <dgm:spPr/>
      <dgm:t>
        <a:bodyPr/>
        <a:lstStyle/>
        <a:p>
          <a:endParaRPr lang="en-US"/>
        </a:p>
      </dgm:t>
    </dgm:pt>
    <dgm:pt modelId="{6A0A101A-A21B-4DB0-BACF-40D91CE372B2}" type="sibTrans" cxnId="{13B49657-E547-46B0-8A6B-57C267533D9B}">
      <dgm:prSet/>
      <dgm:spPr/>
      <dgm:t>
        <a:bodyPr/>
        <a:lstStyle/>
        <a:p>
          <a:endParaRPr lang="en-US"/>
        </a:p>
      </dgm:t>
    </dgm:pt>
    <dgm:pt modelId="{ADDE1F28-D954-472C-A9A8-5E6A60EBB716}">
      <dgm:prSet custT="1"/>
      <dgm:spPr>
        <a:solidFill>
          <a:schemeClr val="accent3"/>
        </a:solidFill>
      </dgm:spPr>
      <dgm:t>
        <a:bodyPr/>
        <a:lstStyle/>
        <a:p>
          <a:pPr rtl="0">
            <a:lnSpc>
              <a:spcPct val="100000"/>
            </a:lnSpc>
          </a:pPr>
          <a:r>
            <a:rPr lang="en-US" sz="2400" b="1" dirty="0">
              <a:latin typeface="Arial" panose="020B0604020202020204" pitchFamily="34" charset="0"/>
              <a:ea typeface="Tahoma" panose="020B0604030504040204" pitchFamily="34" charset="0"/>
              <a:cs typeface="Arial" panose="020B0604020202020204" pitchFamily="34" charset="0"/>
            </a:rPr>
            <a:t>July 1, 2025 </a:t>
          </a:r>
        </a:p>
        <a:p>
          <a:pPr rtl="0">
            <a:lnSpc>
              <a:spcPct val="100000"/>
            </a:lnSpc>
          </a:pPr>
          <a:r>
            <a:rPr lang="en-US" sz="2400" b="1" dirty="0">
              <a:solidFill>
                <a:srgbClr val="92D050"/>
              </a:solidFill>
              <a:latin typeface="+mn-lt"/>
              <a:ea typeface="Tahoma" panose="020B0604030504040204" pitchFamily="34" charset="0"/>
              <a:cs typeface="Tahoma" panose="020B0604030504040204" pitchFamily="34" charset="0"/>
            </a:rPr>
            <a:t>New Food List</a:t>
          </a:r>
        </a:p>
      </dgm:t>
    </dgm:pt>
    <dgm:pt modelId="{A461A3DF-D45A-45E1-8A0C-35743FD5D7A7}" type="parTrans" cxnId="{E0358636-15E6-48E2-B541-1AD721CD95D7}">
      <dgm:prSet/>
      <dgm:spPr/>
      <dgm:t>
        <a:bodyPr/>
        <a:lstStyle/>
        <a:p>
          <a:endParaRPr lang="en-US"/>
        </a:p>
      </dgm:t>
    </dgm:pt>
    <dgm:pt modelId="{36CB3027-0175-4535-A22C-2B836FDE01C7}" type="sibTrans" cxnId="{E0358636-15E6-48E2-B541-1AD721CD95D7}">
      <dgm:prSet/>
      <dgm:spPr/>
      <dgm:t>
        <a:bodyPr/>
        <a:lstStyle/>
        <a:p>
          <a:endParaRPr lang="en-US"/>
        </a:p>
      </dgm:t>
    </dgm:pt>
    <dgm:pt modelId="{64131817-4CB4-4718-B79C-B61B59056245}" type="pres">
      <dgm:prSet presAssocID="{2739A360-5564-4D1D-A433-BB9F3DCF05E3}" presName="CompostProcess" presStyleCnt="0">
        <dgm:presLayoutVars>
          <dgm:dir/>
          <dgm:resizeHandles val="exact"/>
        </dgm:presLayoutVars>
      </dgm:prSet>
      <dgm:spPr/>
    </dgm:pt>
    <dgm:pt modelId="{04D0CB38-49C7-46C6-B196-623951306E4F}" type="pres">
      <dgm:prSet presAssocID="{2739A360-5564-4D1D-A433-BB9F3DCF05E3}" presName="arrow" presStyleLbl="bgShp" presStyleIdx="0" presStyleCnt="1" custScaleX="117647"/>
      <dgm:spPr/>
    </dgm:pt>
    <dgm:pt modelId="{FF07A008-7F0E-4EAD-8B9B-AF29006418A6}" type="pres">
      <dgm:prSet presAssocID="{2739A360-5564-4D1D-A433-BB9F3DCF05E3}" presName="linearProcess" presStyleCnt="0"/>
      <dgm:spPr/>
    </dgm:pt>
    <dgm:pt modelId="{C4427AD1-1276-4C92-AD7E-1C42397ADB9B}" type="pres">
      <dgm:prSet presAssocID="{E3525DDF-A7DB-475B-B72E-C1990192B47B}" presName="textNode" presStyleLbl="node1" presStyleIdx="0" presStyleCnt="4" custScaleX="83546" custLinFactX="-6074" custLinFactNeighborX="-100000" custLinFactNeighborY="1022">
        <dgm:presLayoutVars>
          <dgm:bulletEnabled val="1"/>
        </dgm:presLayoutVars>
      </dgm:prSet>
      <dgm:spPr/>
    </dgm:pt>
    <dgm:pt modelId="{780204B3-7FEF-4EC9-920C-C151FD00FB1B}" type="pres">
      <dgm:prSet presAssocID="{34B39B12-B1FA-4187-8D95-2C088057A824}" presName="sibTrans" presStyleCnt="0"/>
      <dgm:spPr/>
    </dgm:pt>
    <dgm:pt modelId="{4F9B3028-2B04-4241-8B17-81FB04F84245}" type="pres">
      <dgm:prSet presAssocID="{D738AD06-4B16-452F-B932-3127D6D5268F}" presName="textNode" presStyleLbl="node1" presStyleIdx="1" presStyleCnt="4" custScaleX="121084" custLinFactNeighborX="-14503" custLinFactNeighborY="-19">
        <dgm:presLayoutVars>
          <dgm:bulletEnabled val="1"/>
        </dgm:presLayoutVars>
      </dgm:prSet>
      <dgm:spPr/>
    </dgm:pt>
    <dgm:pt modelId="{77BA6CB6-A6D7-47F1-9A91-31F2630DBC2E}" type="pres">
      <dgm:prSet presAssocID="{6A0A101A-A21B-4DB0-BACF-40D91CE372B2}" presName="sibTrans" presStyleCnt="0"/>
      <dgm:spPr/>
    </dgm:pt>
    <dgm:pt modelId="{DDE743EC-BE8A-44E2-AEBC-15D504545EB3}" type="pres">
      <dgm:prSet presAssocID="{0C821CA1-C78F-40EC-A135-2C82A783317C}" presName="textNode" presStyleLbl="node1" presStyleIdx="2" presStyleCnt="4" custScaleX="92720" custLinFactNeighborX="-61491" custLinFactNeighborY="0">
        <dgm:presLayoutVars>
          <dgm:bulletEnabled val="1"/>
        </dgm:presLayoutVars>
      </dgm:prSet>
      <dgm:spPr/>
    </dgm:pt>
    <dgm:pt modelId="{E276FBDD-61DF-41CB-8866-7207611E28CD}" type="pres">
      <dgm:prSet presAssocID="{7B730F2E-3779-4F0E-B6F4-80F47854D14A}" presName="sibTrans" presStyleCnt="0"/>
      <dgm:spPr/>
    </dgm:pt>
    <dgm:pt modelId="{1DEEBCD3-DAFF-479B-99B4-959A73F385EC}" type="pres">
      <dgm:prSet presAssocID="{ADDE1F28-D954-472C-A9A8-5E6A60EBB716}" presName="textNode" presStyleLbl="node1" presStyleIdx="3" presStyleCnt="4" custScaleX="82025" custScaleY="96566" custLinFactX="-4314" custLinFactNeighborX="-100000" custLinFactNeighborY="1534">
        <dgm:presLayoutVars>
          <dgm:bulletEnabled val="1"/>
        </dgm:presLayoutVars>
      </dgm:prSet>
      <dgm:spPr/>
    </dgm:pt>
  </dgm:ptLst>
  <dgm:cxnLst>
    <dgm:cxn modelId="{739D9C09-EB13-4FFF-9E81-0BFB0C1B911B}" srcId="{2739A360-5564-4D1D-A433-BB9F3DCF05E3}" destId="{0C821CA1-C78F-40EC-A135-2C82A783317C}" srcOrd="2" destOrd="0" parTransId="{BC301ED8-7AEC-4E77-A846-C74493ED4D73}" sibTransId="{7B730F2E-3779-4F0E-B6F4-80F47854D14A}"/>
    <dgm:cxn modelId="{99A53A10-DA11-417D-9CBA-F142FAEDD85D}" type="presOf" srcId="{0C821CA1-C78F-40EC-A135-2C82A783317C}" destId="{DDE743EC-BE8A-44E2-AEBC-15D504545EB3}" srcOrd="0" destOrd="0" presId="urn:microsoft.com/office/officeart/2005/8/layout/hProcess9"/>
    <dgm:cxn modelId="{9ABE3729-F191-46AA-922D-ECC42C9154EB}" srcId="{2739A360-5564-4D1D-A433-BB9F3DCF05E3}" destId="{E3525DDF-A7DB-475B-B72E-C1990192B47B}" srcOrd="0" destOrd="0" parTransId="{74DD93A3-4D0E-4DB3-9A2B-7DE429E71710}" sibTransId="{34B39B12-B1FA-4187-8D95-2C088057A824}"/>
    <dgm:cxn modelId="{E0358636-15E6-48E2-B541-1AD721CD95D7}" srcId="{2739A360-5564-4D1D-A433-BB9F3DCF05E3}" destId="{ADDE1F28-D954-472C-A9A8-5E6A60EBB716}" srcOrd="3" destOrd="0" parTransId="{A461A3DF-D45A-45E1-8A0C-35743FD5D7A7}" sibTransId="{36CB3027-0175-4535-A22C-2B836FDE01C7}"/>
    <dgm:cxn modelId="{1AF0C140-1600-4D0A-BFB7-9A4B48A3C2C7}" type="presOf" srcId="{2739A360-5564-4D1D-A433-BB9F3DCF05E3}" destId="{64131817-4CB4-4718-B79C-B61B59056245}" srcOrd="0" destOrd="0" presId="urn:microsoft.com/office/officeart/2005/8/layout/hProcess9"/>
    <dgm:cxn modelId="{52AA4F43-1680-49A8-8563-0764292A7191}" type="presOf" srcId="{E3525DDF-A7DB-475B-B72E-C1990192B47B}" destId="{C4427AD1-1276-4C92-AD7E-1C42397ADB9B}" srcOrd="0" destOrd="0" presId="urn:microsoft.com/office/officeart/2005/8/layout/hProcess9"/>
    <dgm:cxn modelId="{13B49657-E547-46B0-8A6B-57C267533D9B}" srcId="{2739A360-5564-4D1D-A433-BB9F3DCF05E3}" destId="{D738AD06-4B16-452F-B932-3127D6D5268F}" srcOrd="1" destOrd="0" parTransId="{F9137851-97CB-4D46-93D0-D1BBAC4B7210}" sibTransId="{6A0A101A-A21B-4DB0-BACF-40D91CE372B2}"/>
    <dgm:cxn modelId="{2D41D08C-3405-478D-AED7-3ACF140B853B}" type="presOf" srcId="{ADDE1F28-D954-472C-A9A8-5E6A60EBB716}" destId="{1DEEBCD3-DAFF-479B-99B4-959A73F385EC}" srcOrd="0" destOrd="0" presId="urn:microsoft.com/office/officeart/2005/8/layout/hProcess9"/>
    <dgm:cxn modelId="{5EA3B6A7-5B72-4281-B479-CF73B815B5BE}" type="presOf" srcId="{D738AD06-4B16-452F-B932-3127D6D5268F}" destId="{4F9B3028-2B04-4241-8B17-81FB04F84245}" srcOrd="0" destOrd="0" presId="urn:microsoft.com/office/officeart/2005/8/layout/hProcess9"/>
    <dgm:cxn modelId="{69143CBE-FC99-494F-8D2F-477DC3B304A8}" type="presParOf" srcId="{64131817-4CB4-4718-B79C-B61B59056245}" destId="{04D0CB38-49C7-46C6-B196-623951306E4F}" srcOrd="0" destOrd="0" presId="urn:microsoft.com/office/officeart/2005/8/layout/hProcess9"/>
    <dgm:cxn modelId="{F52E6173-3556-40EB-A9FC-70D28F6720E5}" type="presParOf" srcId="{64131817-4CB4-4718-B79C-B61B59056245}" destId="{FF07A008-7F0E-4EAD-8B9B-AF29006418A6}" srcOrd="1" destOrd="0" presId="urn:microsoft.com/office/officeart/2005/8/layout/hProcess9"/>
    <dgm:cxn modelId="{AE151327-5D14-4D78-9F0A-F4D11829F4AB}" type="presParOf" srcId="{FF07A008-7F0E-4EAD-8B9B-AF29006418A6}" destId="{C4427AD1-1276-4C92-AD7E-1C42397ADB9B}" srcOrd="0" destOrd="0" presId="urn:microsoft.com/office/officeart/2005/8/layout/hProcess9"/>
    <dgm:cxn modelId="{F658B386-B264-4608-900D-0BD1FD0D98EA}" type="presParOf" srcId="{FF07A008-7F0E-4EAD-8B9B-AF29006418A6}" destId="{780204B3-7FEF-4EC9-920C-C151FD00FB1B}" srcOrd="1" destOrd="0" presId="urn:microsoft.com/office/officeart/2005/8/layout/hProcess9"/>
    <dgm:cxn modelId="{EADB5D27-9CEA-4E3A-A1EE-015430ABBD32}" type="presParOf" srcId="{FF07A008-7F0E-4EAD-8B9B-AF29006418A6}" destId="{4F9B3028-2B04-4241-8B17-81FB04F84245}" srcOrd="2" destOrd="0" presId="urn:microsoft.com/office/officeart/2005/8/layout/hProcess9"/>
    <dgm:cxn modelId="{AB4BFA0C-BD8D-4F5F-A2CE-7B01819535AB}" type="presParOf" srcId="{FF07A008-7F0E-4EAD-8B9B-AF29006418A6}" destId="{77BA6CB6-A6D7-47F1-9A91-31F2630DBC2E}" srcOrd="3" destOrd="0" presId="urn:microsoft.com/office/officeart/2005/8/layout/hProcess9"/>
    <dgm:cxn modelId="{15149A19-9F38-4D76-AF8D-6E7D32759F27}" type="presParOf" srcId="{FF07A008-7F0E-4EAD-8B9B-AF29006418A6}" destId="{DDE743EC-BE8A-44E2-AEBC-15D504545EB3}" srcOrd="4" destOrd="0" presId="urn:microsoft.com/office/officeart/2005/8/layout/hProcess9"/>
    <dgm:cxn modelId="{F08AC1C5-02DC-48B4-8747-8B15A948F6CB}" type="presParOf" srcId="{FF07A008-7F0E-4EAD-8B9B-AF29006418A6}" destId="{E276FBDD-61DF-41CB-8866-7207611E28CD}" srcOrd="5" destOrd="0" presId="urn:microsoft.com/office/officeart/2005/8/layout/hProcess9"/>
    <dgm:cxn modelId="{DC45FB5A-1F56-4027-AABB-6229EA1E60E4}" type="presParOf" srcId="{FF07A008-7F0E-4EAD-8B9B-AF29006418A6}" destId="{1DEEBCD3-DAFF-479B-99B4-959A73F385EC}"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0CB38-49C7-46C6-B196-623951306E4F}">
      <dsp:nvSpPr>
        <dsp:cNvPr id="0" name=""/>
        <dsp:cNvSpPr/>
      </dsp:nvSpPr>
      <dsp:spPr>
        <a:xfrm>
          <a:off x="2" y="0"/>
          <a:ext cx="11784324" cy="588344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427AD1-1276-4C92-AD7E-1C42397ADB9B}">
      <dsp:nvSpPr>
        <dsp:cNvPr id="0" name=""/>
        <dsp:cNvSpPr/>
      </dsp:nvSpPr>
      <dsp:spPr>
        <a:xfrm>
          <a:off x="0" y="1789083"/>
          <a:ext cx="2341211" cy="2353376"/>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chemeClr val="bg1"/>
              </a:solidFill>
              <a:latin typeface="Arial" panose="020B0604020202020204" pitchFamily="34" charset="0"/>
              <a:cs typeface="Arial" panose="020B0604020202020204" pitchFamily="34" charset="0"/>
            </a:rPr>
            <a:t>Dec 1, 2024</a:t>
          </a:r>
          <a:br>
            <a:rPr lang="en-US" sz="2400" b="1" kern="1200" dirty="0">
              <a:solidFill>
                <a:schemeClr val="bg1"/>
              </a:solidFill>
              <a:latin typeface="Calibri Light" panose="020F0302020204030204"/>
            </a:rPr>
          </a:br>
          <a:r>
            <a:rPr lang="en-US" sz="2400" b="1" kern="1200" dirty="0">
              <a:solidFill>
                <a:schemeClr val="bg1"/>
              </a:solidFill>
              <a:latin typeface="Calibri Light" panose="020F0302020204030204"/>
            </a:rPr>
            <a:t>  </a:t>
          </a:r>
          <a:br>
            <a:rPr lang="en-US" sz="2400" b="1" kern="1200" dirty="0">
              <a:solidFill>
                <a:schemeClr val="bg1"/>
              </a:solidFill>
              <a:latin typeface="Calibri Light" panose="020F0302020204030204"/>
            </a:rPr>
          </a:br>
          <a:r>
            <a:rPr lang="en-US" sz="2400" b="1" kern="1200" dirty="0">
              <a:solidFill>
                <a:schemeClr val="bg1"/>
              </a:solidFill>
              <a:latin typeface="+mn-lt"/>
            </a:rPr>
            <a:t>0-3 Infant Food Package</a:t>
          </a:r>
        </a:p>
      </dsp:txBody>
      <dsp:txXfrm>
        <a:off x="114289" y="1903372"/>
        <a:ext cx="2112633" cy="2124798"/>
      </dsp:txXfrm>
    </dsp:sp>
    <dsp:sp modelId="{4F9B3028-2B04-4241-8B17-81FB04F84245}">
      <dsp:nvSpPr>
        <dsp:cNvPr id="0" name=""/>
        <dsp:cNvSpPr/>
      </dsp:nvSpPr>
      <dsp:spPr>
        <a:xfrm>
          <a:off x="2670569" y="1764585"/>
          <a:ext cx="3393140" cy="23533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latin typeface="Arial" panose="020B0604020202020204" pitchFamily="34" charset="0"/>
              <a:cs typeface="Arial" panose="020B0604020202020204" pitchFamily="34" charset="0"/>
            </a:rPr>
            <a:t>April 1, 2025 </a:t>
          </a:r>
        </a:p>
        <a:p>
          <a:pPr marL="0" lvl="0" indent="0" algn="l" defTabSz="1066800" rtl="0">
            <a:lnSpc>
              <a:spcPct val="114000"/>
            </a:lnSpc>
            <a:spcBef>
              <a:spcPct val="0"/>
            </a:spcBef>
            <a:spcAft>
              <a:spcPct val="35000"/>
            </a:spcAft>
            <a:buNone/>
          </a:pPr>
          <a:r>
            <a:rPr lang="en-US" sz="2400" b="1" kern="1200" dirty="0">
              <a:solidFill>
                <a:schemeClr val="bg1"/>
              </a:solidFill>
              <a:latin typeface="+mn-lt"/>
            </a:rPr>
            <a:t>Begin assigning and </a:t>
          </a:r>
          <a:r>
            <a:rPr lang="en-US" sz="2400" b="1" u="none" kern="1200" dirty="0">
              <a:solidFill>
                <a:schemeClr val="bg1"/>
              </a:solidFill>
              <a:latin typeface="+mn-lt"/>
            </a:rPr>
            <a:t>issuing</a:t>
          </a:r>
          <a:r>
            <a:rPr lang="en-US" sz="2400" b="1" kern="1200" dirty="0">
              <a:solidFill>
                <a:schemeClr val="bg1"/>
              </a:solidFill>
              <a:latin typeface="+mn-lt"/>
            </a:rPr>
            <a:t> new food packages for July 1, </a:t>
          </a:r>
          <a:r>
            <a:rPr lang="en-US" sz="2400" b="1" kern="1200" dirty="0">
              <a:solidFill>
                <a:schemeClr val="bg1"/>
              </a:solidFill>
              <a:latin typeface="+mn-lt"/>
              <a:ea typeface="+mn-ea"/>
              <a:cs typeface="+mn-cs"/>
            </a:rPr>
            <a:t>2025</a:t>
          </a:r>
        </a:p>
      </dsp:txBody>
      <dsp:txXfrm>
        <a:off x="2785451" y="1879467"/>
        <a:ext cx="3163376" cy="2123612"/>
      </dsp:txXfrm>
    </dsp:sp>
    <dsp:sp modelId="{DDE743EC-BE8A-44E2-AEBC-15D504545EB3}">
      <dsp:nvSpPr>
        <dsp:cNvPr id="0" name=""/>
        <dsp:cNvSpPr/>
      </dsp:nvSpPr>
      <dsp:spPr>
        <a:xfrm>
          <a:off x="6266863" y="1765032"/>
          <a:ext cx="2598295" cy="2353376"/>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150000"/>
            </a:lnSpc>
            <a:spcBef>
              <a:spcPct val="0"/>
            </a:spcBef>
            <a:spcAft>
              <a:spcPct val="35000"/>
            </a:spcAft>
            <a:buNone/>
          </a:pPr>
          <a:r>
            <a:rPr lang="en-US" sz="2400" b="1" kern="1200" dirty="0">
              <a:latin typeface="Arial" panose="020B0604020202020204" pitchFamily="34" charset="0"/>
              <a:ea typeface="Tahoma" panose="020B0604030504040204" pitchFamily="34" charset="0"/>
              <a:cs typeface="Arial" panose="020B0604020202020204" pitchFamily="34" charset="0"/>
            </a:rPr>
            <a:t>July 1, 2025</a:t>
          </a:r>
        </a:p>
        <a:p>
          <a:pPr marL="0" lvl="0" indent="0" algn="l" defTabSz="1066800" rtl="0">
            <a:lnSpc>
              <a:spcPct val="114000"/>
            </a:lnSpc>
            <a:spcBef>
              <a:spcPct val="0"/>
            </a:spcBef>
            <a:spcAft>
              <a:spcPct val="35000"/>
            </a:spcAft>
            <a:buNone/>
          </a:pPr>
          <a:r>
            <a:rPr lang="en-US" sz="2000" b="1" kern="1200" dirty="0">
              <a:latin typeface="+mn-lt"/>
              <a:ea typeface="Tahoma" panose="020B0604030504040204" pitchFamily="34" charset="0"/>
              <a:cs typeface="Tahoma" panose="020B0604030504040204" pitchFamily="34" charset="0"/>
            </a:rPr>
            <a:t>New </a:t>
          </a:r>
          <a:r>
            <a:rPr lang="en-US" sz="2000" b="1" kern="1200" dirty="0">
              <a:solidFill>
                <a:srgbClr val="92D050"/>
              </a:solidFill>
              <a:latin typeface="+mn-lt"/>
              <a:ea typeface="Tahoma" panose="020B0604030504040204" pitchFamily="34" charset="0"/>
              <a:cs typeface="Tahoma" panose="020B0604030504040204" pitchFamily="34" charset="0"/>
            </a:rPr>
            <a:t>Food Package </a:t>
          </a:r>
          <a:r>
            <a:rPr lang="en-US" sz="2000" b="1" kern="1200" dirty="0">
              <a:latin typeface="+mn-lt"/>
              <a:ea typeface="Tahoma" panose="020B0604030504040204" pitchFamily="34" charset="0"/>
              <a:cs typeface="Tahoma" panose="020B0604030504040204" pitchFamily="34" charset="0"/>
            </a:rPr>
            <a:t>is </a:t>
          </a:r>
          <a:r>
            <a:rPr lang="en-US" sz="2000" b="1" u="sng" kern="1200" dirty="0">
              <a:latin typeface="+mn-lt"/>
              <a:ea typeface="Tahoma" panose="020B0604030504040204" pitchFamily="34" charset="0"/>
              <a:cs typeface="Tahoma" panose="020B0604030504040204" pitchFamily="34" charset="0"/>
            </a:rPr>
            <a:t>active</a:t>
          </a:r>
          <a:r>
            <a:rPr lang="en-US" sz="2000" b="1" kern="1200" dirty="0">
              <a:latin typeface="+mn-lt"/>
              <a:ea typeface="Tahoma" panose="020B0604030504040204" pitchFamily="34" charset="0"/>
              <a:cs typeface="Tahoma" panose="020B0604030504040204" pitchFamily="34" charset="0"/>
            </a:rPr>
            <a:t> for participants</a:t>
          </a:r>
        </a:p>
      </dsp:txBody>
      <dsp:txXfrm>
        <a:off x="6381745" y="1879914"/>
        <a:ext cx="2368531" cy="2123612"/>
      </dsp:txXfrm>
    </dsp:sp>
    <dsp:sp modelId="{1DEEBCD3-DAFF-479B-99B4-959A73F385EC}">
      <dsp:nvSpPr>
        <dsp:cNvPr id="0" name=""/>
        <dsp:cNvSpPr/>
      </dsp:nvSpPr>
      <dsp:spPr>
        <a:xfrm>
          <a:off x="8979913" y="1841540"/>
          <a:ext cx="2298588" cy="2272561"/>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en-US" sz="2400" b="1" kern="1200" dirty="0">
              <a:latin typeface="Arial" panose="020B0604020202020204" pitchFamily="34" charset="0"/>
              <a:ea typeface="Tahoma" panose="020B0604030504040204" pitchFamily="34" charset="0"/>
              <a:cs typeface="Arial" panose="020B0604020202020204" pitchFamily="34" charset="0"/>
            </a:rPr>
            <a:t>July 1, 2025 </a:t>
          </a:r>
        </a:p>
        <a:p>
          <a:pPr marL="0" lvl="0" indent="0" algn="ctr" defTabSz="1066800" rtl="0">
            <a:lnSpc>
              <a:spcPct val="100000"/>
            </a:lnSpc>
            <a:spcBef>
              <a:spcPct val="0"/>
            </a:spcBef>
            <a:spcAft>
              <a:spcPct val="35000"/>
            </a:spcAft>
            <a:buNone/>
          </a:pPr>
          <a:r>
            <a:rPr lang="en-US" sz="2400" b="1" kern="1200" dirty="0">
              <a:solidFill>
                <a:srgbClr val="92D050"/>
              </a:solidFill>
              <a:latin typeface="+mn-lt"/>
              <a:ea typeface="Tahoma" panose="020B0604030504040204" pitchFamily="34" charset="0"/>
              <a:cs typeface="Tahoma" panose="020B0604030504040204" pitchFamily="34" charset="0"/>
            </a:rPr>
            <a:t>New Food List</a:t>
          </a:r>
        </a:p>
      </dsp:txBody>
      <dsp:txXfrm>
        <a:off x="9090850" y="1952477"/>
        <a:ext cx="2076714" cy="205068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2/27/2025</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2/27/2025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go to Slide 9 to show templates or unhide slide 12. </a:t>
            </a:r>
          </a:p>
          <a:p>
            <a:endParaRPr lang="en-US" dirty="0"/>
          </a:p>
          <a:p>
            <a:r>
              <a:rPr lang="en-US" dirty="0"/>
              <a:t>There are more changes to the Module B templates:</a:t>
            </a:r>
          </a:p>
          <a:p>
            <a:endParaRPr lang="en-US" dirty="0"/>
          </a:p>
          <a:p>
            <a:pPr marL="171450" indent="-171450">
              <a:buFont typeface="Arial" panose="020B0604020202020204" pitchFamily="34" charset="0"/>
              <a:buChar char="•"/>
            </a:pPr>
            <a:r>
              <a:rPr lang="en-US" dirty="0"/>
              <a:t>Changes to Infant FVB template names (see slide 9 or 12)</a:t>
            </a:r>
          </a:p>
          <a:p>
            <a:pPr marL="171450" indent="-171450">
              <a:buFont typeface="Arial" panose="020B0604020202020204" pitchFamily="34" charset="0"/>
              <a:buChar char="•"/>
            </a:pPr>
            <a:r>
              <a:rPr lang="en-US" dirty="0"/>
              <a:t>W/o Fish is available for all participants except Infants</a:t>
            </a:r>
          </a:p>
          <a:p>
            <a:pPr marL="171450" indent="-171450">
              <a:buFont typeface="Arial" panose="020B0604020202020204" pitchFamily="34" charset="0"/>
              <a:buChar char="•"/>
            </a:pPr>
            <a:r>
              <a:rPr lang="en-US" dirty="0"/>
              <a:t>w/o PB has been removed because the category was expanded to include other nut/seed butters.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10</a:t>
            </a:fld>
            <a:endParaRPr lang="en-US" dirty="0"/>
          </a:p>
        </p:txBody>
      </p:sp>
    </p:spTree>
    <p:extLst>
      <p:ext uri="{BB962C8B-B14F-4D97-AF65-F5344CB8AC3E}">
        <p14:creationId xmlns:p14="http://schemas.microsoft.com/office/powerpoint/2010/main" val="218519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600"/>
              </a:spcBef>
              <a:spcAft>
                <a:spcPts val="600"/>
              </a:spcAft>
            </a:pPr>
            <a:r>
              <a:rPr lang="en-US" sz="1200" kern="100" dirty="0">
                <a:effectLst/>
                <a:latin typeface="Tahoma" panose="020B0604030504040204" pitchFamily="34" charset="0"/>
                <a:ea typeface="Tahoma" panose="020B0604030504040204" pitchFamily="34" charset="0"/>
                <a:cs typeface="Times New Roman" panose="02020603050405020304" pitchFamily="18" charset="0"/>
              </a:rPr>
              <a:t>The big changes to Module B Infant templates are:</a:t>
            </a:r>
          </a:p>
          <a:p>
            <a:pPr marL="342900" marR="0" lvl="0" indent="-342900">
              <a:lnSpc>
                <a:spcPct val="120000"/>
              </a:lnSpc>
              <a:spcBef>
                <a:spcPts val="600"/>
              </a:spcBef>
              <a:spcAft>
                <a:spcPts val="0"/>
              </a:spcAft>
              <a:buFont typeface="+mj-lt"/>
              <a:buAutoNum type="arabicPeriod"/>
            </a:pPr>
            <a:r>
              <a:rPr lang="en-US" sz="1200" kern="100" dirty="0">
                <a:effectLst/>
                <a:latin typeface="Tahoma" panose="020B0604030504040204" pitchFamily="34" charset="0"/>
                <a:ea typeface="Tahoma" panose="020B0604030504040204" pitchFamily="34" charset="0"/>
                <a:cs typeface="Times New Roman" panose="02020603050405020304" pitchFamily="18" charset="0"/>
              </a:rPr>
              <a:t>Access to $FVB begins at 7-months instead of 9-months for those who want to use fresh fruits and vegetables instead of jarred fruits and vegetables. </a:t>
            </a:r>
          </a:p>
          <a:p>
            <a:pPr marL="342900" marR="0" lvl="0" indent="-342900">
              <a:lnSpc>
                <a:spcPct val="120000"/>
              </a:lnSpc>
              <a:spcBef>
                <a:spcPts val="0"/>
              </a:spcBef>
              <a:spcAft>
                <a:spcPts val="0"/>
              </a:spcAft>
              <a:buFont typeface="+mj-lt"/>
              <a:buAutoNum type="arabicPeriod"/>
            </a:pPr>
            <a:r>
              <a:rPr lang="en-US" sz="1200" kern="100" dirty="0">
                <a:effectLst/>
                <a:latin typeface="Tahoma" panose="020B0604030504040204" pitchFamily="34" charset="0"/>
                <a:ea typeface="Tahoma" panose="020B0604030504040204" pitchFamily="34" charset="0"/>
                <a:cs typeface="Times New Roman" panose="02020603050405020304" pitchFamily="18" charset="0"/>
              </a:rPr>
              <a:t>The names of the templates are changing to allow flexibility for the dollar amounts. </a:t>
            </a:r>
          </a:p>
          <a:p>
            <a:pPr marL="342900" marR="0" lvl="0" indent="-342900">
              <a:lnSpc>
                <a:spcPct val="120000"/>
              </a:lnSpc>
              <a:spcBef>
                <a:spcPts val="0"/>
              </a:spcBef>
              <a:spcAft>
                <a:spcPts val="0"/>
              </a:spcAft>
              <a:buFont typeface="+mj-lt"/>
              <a:buAutoNum type="arabicPeriod"/>
            </a:pPr>
            <a:r>
              <a:rPr lang="en-US" sz="1200" kern="100" dirty="0">
                <a:effectLst/>
                <a:latin typeface="Tahoma" panose="020B0604030504040204" pitchFamily="34" charset="0"/>
                <a:ea typeface="Tahoma" panose="020B0604030504040204" pitchFamily="34" charset="0"/>
                <a:cs typeface="Times New Roman" panose="02020603050405020304" pitchFamily="18" charset="0"/>
              </a:rPr>
              <a:t>There are two levels of exchanges:</a:t>
            </a:r>
          </a:p>
          <a:p>
            <a:pPr marL="742950" marR="0" lvl="1" indent="-285750">
              <a:lnSpc>
                <a:spcPct val="120000"/>
              </a:lnSpc>
              <a:spcBef>
                <a:spcPts val="0"/>
              </a:spcBef>
              <a:spcAft>
                <a:spcPts val="0"/>
              </a:spcAft>
              <a:buFont typeface="+mj-lt"/>
              <a:buAutoNum type="alphaLcPeriod"/>
            </a:pPr>
            <a:r>
              <a:rPr lang="en-US" sz="1200" kern="100" dirty="0">
                <a:effectLst/>
                <a:latin typeface="Tahoma" panose="020B0604030504040204" pitchFamily="34" charset="0"/>
                <a:ea typeface="Tahoma" panose="020B0604030504040204" pitchFamily="34" charset="0"/>
                <a:cs typeface="Times New Roman" panose="02020603050405020304" pitchFamily="18" charset="0"/>
              </a:rPr>
              <a:t>64 ounces (half) jarred fruits or vegetables for $11 FVB, and</a:t>
            </a:r>
          </a:p>
          <a:p>
            <a:pPr marL="742950" marR="0" lvl="1" indent="-285750">
              <a:lnSpc>
                <a:spcPct val="120000"/>
              </a:lnSpc>
              <a:spcBef>
                <a:spcPts val="0"/>
              </a:spcBef>
              <a:spcAft>
                <a:spcPts val="600"/>
              </a:spcAft>
              <a:buFont typeface="+mj-lt"/>
              <a:buAutoNum type="alphaLcPeriod"/>
            </a:pPr>
            <a:r>
              <a:rPr lang="en-US" sz="1200" kern="100" dirty="0">
                <a:effectLst/>
                <a:latin typeface="Tahoma" panose="020B0604030504040204" pitchFamily="34" charset="0"/>
                <a:ea typeface="Tahoma" panose="020B0604030504040204" pitchFamily="34" charset="0"/>
                <a:cs typeface="Times New Roman" panose="02020603050405020304" pitchFamily="18" charset="0"/>
              </a:rPr>
              <a:t>128 ounces (all) jarred fruits or vegetables for $22 FVB.</a:t>
            </a:r>
          </a:p>
          <a:p>
            <a:pPr marL="0" marR="0">
              <a:lnSpc>
                <a:spcPct val="120000"/>
              </a:lnSpc>
              <a:spcBef>
                <a:spcPts val="600"/>
              </a:spcBef>
              <a:spcAft>
                <a:spcPts val="600"/>
              </a:spcAft>
            </a:pPr>
            <a:r>
              <a:rPr lang="en-US" sz="1200" kern="100" dirty="0">
                <a:effectLst/>
                <a:latin typeface="Tahoma" panose="020B0604030504040204" pitchFamily="34" charset="0"/>
                <a:ea typeface="Tahoma" panose="020B0604030504040204" pitchFamily="34" charset="0"/>
                <a:cs typeface="Times New Roman" panose="02020603050405020304" pitchFamily="18" charset="0"/>
              </a:rPr>
              <a:t>The required steps for nutrition education that have been done for this change at 9 months must still be met to issue $FVB to infants 7-12 months. </a:t>
            </a: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11</a:t>
            </a:fld>
            <a:endParaRPr lang="en-US" dirty="0"/>
          </a:p>
        </p:txBody>
      </p:sp>
    </p:spTree>
    <p:extLst>
      <p:ext uri="{BB962C8B-B14F-4D97-AF65-F5344CB8AC3E}">
        <p14:creationId xmlns:p14="http://schemas.microsoft.com/office/powerpoint/2010/main" val="47521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There are 6 new swaps with the food package changes.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A “Swap” is another word for modification or tailoring. Swaps are changes that can only be made to a participant food package by a Certifier. </a:t>
            </a:r>
          </a:p>
          <a:p>
            <a:pPr marL="0" marR="0">
              <a:lnSpc>
                <a:spcPct val="120000"/>
              </a:lnSpc>
              <a:spcBef>
                <a:spcPts val="600"/>
              </a:spcBef>
              <a:spcAft>
                <a:spcPts val="600"/>
              </a:spcAft>
            </a:pPr>
            <a:endParaRPr lang="en-US" sz="1800" kern="100" dirty="0">
              <a:effectLst/>
              <a:latin typeface="Tahoma" panose="020B0604030504040204" pitchFamily="34" charset="0"/>
              <a:ea typeface="Tahoma" panose="020B0604030504040204" pitchFamily="34" charset="0"/>
              <a:cs typeface="Times New Roman" panose="02020603050405020304" pitchFamily="18" charset="0"/>
            </a:endParaRP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A “Choice” is what participants make at the store. Some “swaps” result in a set of “choices” that are made at the store. </a:t>
            </a:r>
          </a:p>
          <a:p>
            <a:pPr marL="0" marR="0">
              <a:lnSpc>
                <a:spcPct val="120000"/>
              </a:lnSpc>
              <a:spcBef>
                <a:spcPts val="600"/>
              </a:spcBef>
              <a:spcAft>
                <a:spcPts val="600"/>
              </a:spcAft>
            </a:pPr>
            <a:endParaRPr lang="en-US" sz="1800" kern="100" dirty="0">
              <a:effectLst/>
              <a:latin typeface="Tahoma" panose="020B0604030504040204" pitchFamily="34" charset="0"/>
              <a:ea typeface="Tahoma" panose="020B0604030504040204" pitchFamily="34" charset="0"/>
              <a:cs typeface="Times New Roman" panose="02020603050405020304" pitchFamily="18" charset="0"/>
            </a:endParaRP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For example:</a:t>
            </a:r>
          </a:p>
          <a:p>
            <a:pPr marL="342900" marR="0" lvl="0" indent="-342900">
              <a:lnSpc>
                <a:spcPct val="120000"/>
              </a:lnSpc>
              <a:spcBef>
                <a:spcPts val="600"/>
              </a:spcBef>
              <a:spcAft>
                <a:spcPts val="0"/>
              </a:spcAft>
              <a:buFont typeface="Symbol" panose="05050102010706020507" pitchFamily="18" charset="2"/>
              <a:buChar char=""/>
            </a:pPr>
            <a:r>
              <a:rPr lang="en-US" sz="1800" b="1" kern="100" dirty="0">
                <a:effectLst/>
                <a:latin typeface="Tahoma" panose="020B0604030504040204" pitchFamily="34" charset="0"/>
                <a:ea typeface="Tahoma" panose="020B0604030504040204" pitchFamily="34" charset="0"/>
                <a:cs typeface="Times New Roman" panose="02020603050405020304" pitchFamily="18" charset="0"/>
              </a:rPr>
              <a:t>Swapping</a:t>
            </a:r>
            <a:r>
              <a:rPr lang="en-US" sz="1800" kern="100" dirty="0">
                <a:effectLst/>
                <a:latin typeface="Tahoma" panose="020B0604030504040204" pitchFamily="34" charset="0"/>
                <a:ea typeface="Tahoma" panose="020B0604030504040204" pitchFamily="34" charset="0"/>
                <a:cs typeface="Times New Roman" panose="02020603050405020304" pitchFamily="18" charset="0"/>
              </a:rPr>
              <a:t> Eggs for Peanut, Nut and Seed Butters or dry or canned Beans is done by the </a:t>
            </a:r>
            <a:r>
              <a:rPr lang="en-US" sz="1800" b="1" kern="100" dirty="0">
                <a:effectLst/>
                <a:latin typeface="Tahoma" panose="020B0604030504040204" pitchFamily="34" charset="0"/>
                <a:ea typeface="Tahoma" panose="020B0604030504040204" pitchFamily="34" charset="0"/>
                <a:cs typeface="Times New Roman" panose="02020603050405020304" pitchFamily="18" charset="0"/>
              </a:rPr>
              <a:t>certifier </a:t>
            </a:r>
            <a:r>
              <a:rPr lang="en-US" sz="1800" kern="100" dirty="0">
                <a:effectLst/>
                <a:latin typeface="Tahoma" panose="020B0604030504040204" pitchFamily="34" charset="0"/>
                <a:ea typeface="Tahoma" panose="020B0604030504040204" pitchFamily="34" charset="0"/>
                <a:cs typeface="Times New Roman" panose="02020603050405020304" pitchFamily="18" charset="0"/>
              </a:rPr>
              <a:t>if it is the best fit for the participant. </a:t>
            </a:r>
          </a:p>
          <a:p>
            <a:pPr marL="342900" marR="0" lvl="0" indent="-342900">
              <a:lnSpc>
                <a:spcPct val="120000"/>
              </a:lnSpc>
              <a:spcBef>
                <a:spcPts val="0"/>
              </a:spcBef>
              <a:spcAft>
                <a:spcPts val="60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The </a:t>
            </a:r>
            <a:r>
              <a:rPr lang="en-US" sz="1800" b="1" kern="100" dirty="0">
                <a:effectLst/>
                <a:latin typeface="Tahoma" panose="020B0604030504040204" pitchFamily="34" charset="0"/>
                <a:ea typeface="Tahoma" panose="020B0604030504040204" pitchFamily="34" charset="0"/>
                <a:cs typeface="Times New Roman" panose="02020603050405020304" pitchFamily="18" charset="0"/>
              </a:rPr>
              <a:t>participant</a:t>
            </a: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r>
              <a:rPr lang="en-US" sz="1800" b="1" kern="100" dirty="0">
                <a:effectLst/>
                <a:latin typeface="Tahoma" panose="020B0604030504040204" pitchFamily="34" charset="0"/>
                <a:ea typeface="Tahoma" panose="020B0604030504040204" pitchFamily="34" charset="0"/>
                <a:cs typeface="Times New Roman" panose="02020603050405020304" pitchFamily="18" charset="0"/>
              </a:rPr>
              <a:t>chooses</a:t>
            </a:r>
            <a:r>
              <a:rPr lang="en-US" sz="1800" kern="100" dirty="0">
                <a:effectLst/>
                <a:latin typeface="Tahoma" panose="020B0604030504040204" pitchFamily="34" charset="0"/>
                <a:ea typeface="Tahoma" panose="020B0604030504040204" pitchFamily="34" charset="0"/>
                <a:cs typeface="Times New Roman" panose="02020603050405020304" pitchFamily="18" charset="0"/>
              </a:rPr>
              <a:t> what to buy at the store: 1 container of Peanut, Nut, or Seed butter or 1 ctr of dry or canned Beans/Legumes. </a:t>
            </a: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12</a:t>
            </a:fld>
            <a:endParaRPr lang="en-US" dirty="0"/>
          </a:p>
        </p:txBody>
      </p:sp>
    </p:spTree>
    <p:extLst>
      <p:ext uri="{BB962C8B-B14F-4D97-AF65-F5344CB8AC3E}">
        <p14:creationId xmlns:p14="http://schemas.microsoft.com/office/powerpoint/2010/main" val="107654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5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This swap can now be done for Infants 7-12 months rather than 9-12 months.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Use the templates in Module B for the infant to make this Swap.</a:t>
            </a: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13</a:t>
            </a:fld>
            <a:endParaRPr lang="en-US" dirty="0"/>
          </a:p>
        </p:txBody>
      </p:sp>
    </p:spTree>
    <p:extLst>
      <p:ext uri="{BB962C8B-B14F-4D97-AF65-F5344CB8AC3E}">
        <p14:creationId xmlns:p14="http://schemas.microsoft.com/office/powerpoint/2010/main" val="1754665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duplicate slide is hidden.  </a:t>
            </a:r>
          </a:p>
          <a:p>
            <a:endParaRPr lang="en-US" dirty="0"/>
          </a:p>
          <a:p>
            <a:r>
              <a:rPr lang="en-US" dirty="0"/>
              <a:t>“Unhide” the slide to show as context for using the templates for swapping jarred baby food for $FVB.</a:t>
            </a:r>
          </a:p>
          <a:p>
            <a:endParaRPr lang="en-US" dirty="0"/>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14</a:t>
            </a:fld>
            <a:endParaRPr lang="en-US" dirty="0"/>
          </a:p>
        </p:txBody>
      </p:sp>
    </p:spTree>
    <p:extLst>
      <p:ext uri="{BB962C8B-B14F-4D97-AF65-F5344CB8AC3E}">
        <p14:creationId xmlns:p14="http://schemas.microsoft.com/office/powerpoint/2010/main" val="1540193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If you know the person will not want eggs, start with the “no eggs” template. The template automatically removes Eggs and adds 1 ctr of “Peanut, Nut, Seed butter/beans, dry or canned”</a:t>
            </a:r>
          </a:p>
          <a:p>
            <a:r>
              <a:rPr lang="en-US" dirty="0"/>
              <a:t>Most participant categories can make this swap one time for a maximum of 2 Peanut, Nut, or Seed Butter or dry or canned beans. Check the Participant Food Package job aids for the maximum amount of Peanut, Nut, and Seed Butter or Dry or canned Beans can be added to the package. </a:t>
            </a:r>
          </a:p>
        </p:txBody>
      </p:sp>
      <p:sp>
        <p:nvSpPr>
          <p:cNvPr id="4" name="Slide Number Placeholder 3"/>
          <p:cNvSpPr>
            <a:spLocks noGrp="1"/>
          </p:cNvSpPr>
          <p:nvPr>
            <p:ph type="sldNum" sz="quarter" idx="5"/>
          </p:nvPr>
        </p:nvSpPr>
        <p:spPr/>
        <p:txBody>
          <a:bodyPr/>
          <a:lstStyle/>
          <a:p>
            <a:fld id="{96E09883-B744-4FDD-8623-D69A66650022}" type="slidenum">
              <a:rPr lang="en-US" smtClean="0"/>
              <a:t>15</a:t>
            </a:fld>
            <a:endParaRPr lang="en-US" dirty="0"/>
          </a:p>
        </p:txBody>
      </p:sp>
    </p:spTree>
    <p:extLst>
      <p:ext uri="{BB962C8B-B14F-4D97-AF65-F5344CB8AC3E}">
        <p14:creationId xmlns:p14="http://schemas.microsoft.com/office/powerpoint/2010/main" val="2856310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This Swap can also be done in TWIST without a template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1: Reduce Eggs to 0</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2: Increase Peanut, Nut, Seed Butter/Beans, dry or canned </a:t>
            </a:r>
            <a:r>
              <a:rPr lang="en-US" sz="1800" kern="100">
                <a:effectLst/>
                <a:latin typeface="Tahoma" panose="020B0604030504040204" pitchFamily="34" charset="0"/>
                <a:ea typeface="Tahoma" panose="020B0604030504040204" pitchFamily="34" charset="0"/>
                <a:cs typeface="Times New Roman" panose="02020603050405020304" pitchFamily="18" charset="0"/>
              </a:rPr>
              <a:t>by  1 ctr.</a:t>
            </a:r>
            <a:endParaRPr lang="en-US" sz="1800" kern="100" dirty="0">
              <a:effectLst/>
              <a:latin typeface="Tahoma" panose="020B0604030504040204" pitchFamily="34" charset="0"/>
              <a:ea typeface="Tahom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16</a:t>
            </a:fld>
            <a:endParaRPr lang="en-US" dirty="0"/>
          </a:p>
        </p:txBody>
      </p:sp>
    </p:spTree>
    <p:extLst>
      <p:ext uri="{BB962C8B-B14F-4D97-AF65-F5344CB8AC3E}">
        <p14:creationId xmlns:p14="http://schemas.microsoft.com/office/powerpoint/2010/main" val="142044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Juice is no longer part of the standard food package. $3 FVB  is added to participant food packages for this change.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However, participants may ask to swap $3 FVB for 1 ctr of bottled (64 oz) </a:t>
            </a:r>
            <a:r>
              <a:rPr lang="en-US" sz="1800" b="1" kern="100" dirty="0">
                <a:effectLst/>
                <a:latin typeface="Tahoma" panose="020B0604030504040204" pitchFamily="34" charset="0"/>
                <a:ea typeface="Tahoma" panose="020B0604030504040204" pitchFamily="34" charset="0"/>
                <a:cs typeface="Times New Roman" panose="02020603050405020304" pitchFamily="18" charset="0"/>
              </a:rPr>
              <a:t>or</a:t>
            </a:r>
            <a:r>
              <a:rPr lang="en-US" sz="1800" kern="100" dirty="0">
                <a:effectLst/>
                <a:latin typeface="Tahoma" panose="020B0604030504040204" pitchFamily="34" charset="0"/>
                <a:ea typeface="Tahoma" panose="020B0604030504040204" pitchFamily="34" charset="0"/>
                <a:cs typeface="Times New Roman" panose="02020603050405020304" pitchFamily="18" charset="0"/>
              </a:rPr>
              <a:t> 1 ctr frozen concentrate (11.5-12 oz). This modification must be done by a certifier.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If adding bottled juice, use the J64 template for all participant categories except infant. </a:t>
            </a:r>
          </a:p>
          <a:p>
            <a:pPr marL="342900" marR="0" lvl="0" indent="-342900">
              <a:lnSpc>
                <a:spcPct val="120000"/>
              </a:lnSpc>
              <a:spcBef>
                <a:spcPts val="600"/>
              </a:spcBef>
              <a:spcAft>
                <a:spcPts val="60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The J64 template reduces $FVB by $3 and add 64 ounces of fluid juice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17</a:t>
            </a:fld>
            <a:endParaRPr lang="en-US" dirty="0"/>
          </a:p>
        </p:txBody>
      </p:sp>
    </p:spTree>
    <p:extLst>
      <p:ext uri="{BB962C8B-B14F-4D97-AF65-F5344CB8AC3E}">
        <p14:creationId xmlns:p14="http://schemas.microsoft.com/office/powerpoint/2010/main" val="1500068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J64 template reduces $FVB by $3 and add 64 ounces of fluid juice – in test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there are </a:t>
            </a:r>
            <a:r>
              <a:rPr lang="en-US" b="1" dirty="0"/>
              <a:t>no other modifications</a:t>
            </a:r>
            <a:r>
              <a:rPr lang="en-US" dirty="0"/>
              <a:t>, this can be forecasted.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there are other modifications, this reduces the individual changes you need to make. </a:t>
            </a:r>
          </a:p>
        </p:txBody>
      </p:sp>
      <p:sp>
        <p:nvSpPr>
          <p:cNvPr id="4" name="Slide Number Placeholder 3"/>
          <p:cNvSpPr>
            <a:spLocks noGrp="1"/>
          </p:cNvSpPr>
          <p:nvPr>
            <p:ph type="sldNum" sz="quarter" idx="5"/>
          </p:nvPr>
        </p:nvSpPr>
        <p:spPr/>
        <p:txBody>
          <a:bodyPr/>
          <a:lstStyle/>
          <a:p>
            <a:fld id="{96E09883-B744-4FDD-8623-D69A66650022}" type="slidenum">
              <a:rPr lang="en-US" smtClean="0"/>
              <a:t>18</a:t>
            </a:fld>
            <a:endParaRPr lang="en-US" dirty="0"/>
          </a:p>
        </p:txBody>
      </p:sp>
    </p:spTree>
    <p:extLst>
      <p:ext uri="{BB962C8B-B14F-4D97-AF65-F5344CB8AC3E}">
        <p14:creationId xmlns:p14="http://schemas.microsoft.com/office/powerpoint/2010/main" val="86280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Start with a template that includes yogurt.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Templates with a </a:t>
            </a:r>
            <a:r>
              <a:rPr lang="en-US" sz="1800" b="1" kern="100" dirty="0">
                <a:effectLst/>
                <a:latin typeface="Tahoma" panose="020B0604030504040204" pitchFamily="34" charset="0"/>
                <a:ea typeface="Tahoma" panose="020B0604030504040204" pitchFamily="34" charset="0"/>
                <a:cs typeface="Times New Roman" panose="02020603050405020304" pitchFamily="18" charset="0"/>
              </a:rPr>
              <a:t>Y</a:t>
            </a:r>
            <a:r>
              <a:rPr lang="en-US" sz="1800" kern="100" dirty="0">
                <a:effectLst/>
                <a:latin typeface="Tahoma" panose="020B0604030504040204" pitchFamily="34" charset="0"/>
                <a:ea typeface="Tahoma" panose="020B0604030504040204" pitchFamily="34" charset="0"/>
                <a:cs typeface="Times New Roman" panose="02020603050405020304" pitchFamily="18" charset="0"/>
              </a:rPr>
              <a:t> include 1 ctr yogurt. The participant now has 1 ctr yogurt. To increase to the maximum for yogurt: </a:t>
            </a:r>
          </a:p>
          <a:p>
            <a:pPr marL="342900" marR="0" lvl="0" indent="-342900">
              <a:lnSpc>
                <a:spcPct val="120000"/>
              </a:lnSpc>
              <a:spcBef>
                <a:spcPts val="60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Reduce Milk by 1 qt using the down arrow</a:t>
            </a:r>
          </a:p>
          <a:p>
            <a:pPr marL="342900" marR="0" lvl="0" indent="-342900">
              <a:lnSpc>
                <a:spcPct val="120000"/>
              </a:lnSpc>
              <a:spcBef>
                <a:spcPts val="0"/>
              </a:spcBef>
              <a:spcAft>
                <a:spcPts val="60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Add 1 ctr yogurt</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Most participant food packages can not have more than 2 ctr Yogurt. Check the Participant food package job aids for details.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Yogurt can also swap to add Milk to a participant food package! Here’s how:</a:t>
            </a:r>
          </a:p>
          <a:p>
            <a:pPr marL="0" marR="0">
              <a:lnSpc>
                <a:spcPct val="120000"/>
              </a:lnSpc>
              <a:spcBef>
                <a:spcPts val="600"/>
              </a:spcBef>
              <a:spcAft>
                <a:spcPts val="600"/>
              </a:spcAft>
            </a:pPr>
            <a:r>
              <a:rPr lang="en-US" sz="1800" b="1" kern="100" dirty="0">
                <a:solidFill>
                  <a:srgbClr val="218637"/>
                </a:solidFill>
                <a:effectLst/>
                <a:latin typeface="Verdana" panose="020B0604030504040204" pitchFamily="34" charset="0"/>
                <a:ea typeface="Times New Roman" panose="02020603050405020304" pitchFamily="18" charset="0"/>
                <a:cs typeface="Times New Roman" panose="02020603050405020304" pitchFamily="18" charset="0"/>
              </a:rPr>
              <a:t>With a template: </a:t>
            </a:r>
            <a:br>
              <a:rPr lang="en-US" sz="1800" kern="100" dirty="0">
                <a:effectLst/>
                <a:latin typeface="Tahoma" panose="020B0604030504040204" pitchFamily="34" charset="0"/>
                <a:ea typeface="Tahoma" panose="020B0604030504040204" pitchFamily="34" charset="0"/>
                <a:cs typeface="Times New Roman" panose="02020603050405020304" pitchFamily="18" charset="0"/>
              </a:rPr>
            </a:br>
            <a:r>
              <a:rPr lang="en-US" sz="1800" kern="100" dirty="0">
                <a:effectLst/>
                <a:latin typeface="Tahoma" panose="020B0604030504040204" pitchFamily="34" charset="0"/>
                <a:ea typeface="Tahoma" panose="020B0604030504040204" pitchFamily="34" charset="0"/>
                <a:cs typeface="Times New Roman" panose="02020603050405020304" pitchFamily="18" charset="0"/>
              </a:rPr>
              <a:t>Select a the template that has no yogurt! The quart of milk is added to the food package automatically. Templates without a </a:t>
            </a:r>
            <a:r>
              <a:rPr lang="en-US" sz="1800" b="1" kern="100" dirty="0">
                <a:effectLst/>
                <a:latin typeface="Tahoma" panose="020B0604030504040204" pitchFamily="34" charset="0"/>
                <a:ea typeface="Tahoma" panose="020B0604030504040204" pitchFamily="34" charset="0"/>
                <a:cs typeface="Times New Roman" panose="02020603050405020304" pitchFamily="18" charset="0"/>
              </a:rPr>
              <a:t>Y</a:t>
            </a:r>
            <a:r>
              <a:rPr lang="en-US" sz="1800" kern="100" dirty="0">
                <a:effectLst/>
                <a:latin typeface="Tahoma" panose="020B0604030504040204" pitchFamily="34" charset="0"/>
                <a:ea typeface="Tahoma" panose="020B0604030504040204" pitchFamily="34" charset="0"/>
                <a:cs typeface="Times New Roman" panose="02020603050405020304" pitchFamily="18" charset="0"/>
              </a:rPr>
              <a:t> do not have yogurt. 1 quart of the appropriate Milk type is added to the package. </a:t>
            </a:r>
          </a:p>
          <a:p>
            <a:pPr marL="0" marR="0">
              <a:lnSpc>
                <a:spcPct val="120000"/>
              </a:lnSpc>
              <a:spcBef>
                <a:spcPts val="800"/>
              </a:spcBef>
              <a:spcAft>
                <a:spcPts val="400"/>
              </a:spcAft>
            </a:pPr>
            <a:r>
              <a:rPr lang="en-US" sz="1800" b="1" kern="100" dirty="0">
                <a:solidFill>
                  <a:srgbClr val="218637"/>
                </a:solidFill>
                <a:effectLst/>
                <a:latin typeface="Verdana" panose="020B0604030504040204" pitchFamily="34" charset="0"/>
                <a:ea typeface="Times New Roman" panose="02020603050405020304" pitchFamily="18" charset="0"/>
                <a:cs typeface="Times New Roman" panose="02020603050405020304" pitchFamily="18" charset="0"/>
              </a:rPr>
              <a:t>Without a template:</a:t>
            </a:r>
          </a:p>
          <a:p>
            <a:pPr marL="45720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1: Reduce Yogurt to 0.</a:t>
            </a:r>
          </a:p>
          <a:p>
            <a:pPr marL="45720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2: Increase Milk by 1 qt using the up arrow on the keyboard</a:t>
            </a: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19</a:t>
            </a:fld>
            <a:endParaRPr lang="en-US" dirty="0"/>
          </a:p>
        </p:txBody>
      </p:sp>
    </p:spTree>
    <p:extLst>
      <p:ext uri="{BB962C8B-B14F-4D97-AF65-F5344CB8AC3E}">
        <p14:creationId xmlns:p14="http://schemas.microsoft.com/office/powerpoint/2010/main" val="3001797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Learners will be able to:</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Complete food package tailoring that includes </a:t>
            </a:r>
            <a:r>
              <a:rPr lang="en-US" sz="1800" b="1" kern="100" dirty="0">
                <a:effectLst/>
                <a:latin typeface="Tahoma" panose="020B0604030504040204" pitchFamily="34" charset="0"/>
                <a:ea typeface="Tahoma" panose="020B0604030504040204" pitchFamily="34" charset="0"/>
                <a:cs typeface="Times New Roman" panose="02020603050405020304" pitchFamily="18" charset="0"/>
              </a:rPr>
              <a:t>new options</a:t>
            </a:r>
            <a:r>
              <a:rPr lang="en-US" sz="1800" kern="100" dirty="0">
                <a:effectLst/>
                <a:latin typeface="Tahoma" panose="020B0604030504040204" pitchFamily="34" charset="0"/>
                <a:ea typeface="Tahoma" panose="020B0604030504040204" pitchFamily="34" charset="0"/>
                <a:cs typeface="Times New Roman" panose="02020603050405020304" pitchFamily="18" charset="0"/>
              </a:rPr>
              <a:t> in TWIST.</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Demonstrate new options for food package tailoring in TWIST.</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List ways to reduce modifications needed to tailor new food packages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Use new and existing food package templates to reduce modification steps when assigning food packages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Demonstrate a method to share changes to food package assignments with participants using either the Benefit List or the WICShopper App.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Practice ways to reduce work for “forecasting” with minimal modifications to the package</a:t>
            </a: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a:t>
            </a:fld>
            <a:endParaRPr lang="en-US" dirty="0"/>
          </a:p>
        </p:txBody>
      </p:sp>
    </p:spTree>
    <p:extLst>
      <p:ext uri="{BB962C8B-B14F-4D97-AF65-F5344CB8AC3E}">
        <p14:creationId xmlns:p14="http://schemas.microsoft.com/office/powerpoint/2010/main" val="726394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Children 13-23 months can now have low-fat yogurt. This is modification that must be done by a Certifier. Which yogurt to purchase is a choice made at the store.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Here’s how to swap Whole Milk Yogurt for Low-Fat Yogurt:</a:t>
            </a:r>
          </a:p>
          <a:p>
            <a:pPr marL="45720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1: Reduce Whole Milk Yogurt to 0. This must be done first. </a:t>
            </a:r>
          </a:p>
          <a:p>
            <a:pPr marL="45720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2: Click “Insert Row”</a:t>
            </a:r>
          </a:p>
          <a:p>
            <a:pPr marL="45720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3: Increase Low-Fat yogurt to 1.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There is no template for this swap. </a:t>
            </a:r>
          </a:p>
        </p:txBody>
      </p:sp>
      <p:sp>
        <p:nvSpPr>
          <p:cNvPr id="4" name="Slide Number Placeholder 3"/>
          <p:cNvSpPr>
            <a:spLocks noGrp="1"/>
          </p:cNvSpPr>
          <p:nvPr>
            <p:ph type="sldNum" sz="quarter" idx="5"/>
          </p:nvPr>
        </p:nvSpPr>
        <p:spPr/>
        <p:txBody>
          <a:bodyPr/>
          <a:lstStyle/>
          <a:p>
            <a:fld id="{96E09883-B744-4FDD-8623-D69A66650022}" type="slidenum">
              <a:rPr lang="en-US" smtClean="0"/>
              <a:t>20</a:t>
            </a:fld>
            <a:endParaRPr lang="en-US" dirty="0"/>
          </a:p>
        </p:txBody>
      </p:sp>
    </p:spTree>
    <p:extLst>
      <p:ext uri="{BB962C8B-B14F-4D97-AF65-F5344CB8AC3E}">
        <p14:creationId xmlns:p14="http://schemas.microsoft.com/office/powerpoint/2010/main" val="215240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Tofu is available in 14-16 ounce packages.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Module A templates with a “T” include 1 ctr of Tofu.</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Participants may swap up to all of the Milk maximum for Tofu. This must be completed on the modify screen:</a:t>
            </a:r>
          </a:p>
          <a:p>
            <a:pPr marL="0" marR="0">
              <a:lnSpc>
                <a:spcPct val="120000"/>
              </a:lnSpc>
              <a:spcBef>
                <a:spcPts val="800"/>
              </a:spcBef>
              <a:spcAft>
                <a:spcPts val="400"/>
              </a:spcAft>
            </a:pPr>
            <a:r>
              <a:rPr lang="en-US" sz="1800" b="1" kern="100" dirty="0">
                <a:solidFill>
                  <a:srgbClr val="218637"/>
                </a:solidFill>
                <a:effectLst/>
                <a:latin typeface="Verdana" panose="020B0604030504040204" pitchFamily="34" charset="0"/>
                <a:ea typeface="Times New Roman" panose="02020603050405020304" pitchFamily="18" charset="0"/>
                <a:cs typeface="Times New Roman" panose="02020603050405020304" pitchFamily="18" charset="0"/>
              </a:rPr>
              <a:t>Using a template</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1: Begin with a template that has Tofu.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2: Reduce milk by the 1 container less than what the participant requested.</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2: Increase the Tofu amount to the amount the participant requested.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lnSpc>
                <a:spcPct val="120000"/>
              </a:lnSpc>
              <a:spcBef>
                <a:spcPts val="800"/>
              </a:spcBef>
              <a:spcAft>
                <a:spcPts val="400"/>
              </a:spcAft>
            </a:pPr>
            <a:r>
              <a:rPr lang="en-US" sz="1800" b="1" kern="100" dirty="0">
                <a:solidFill>
                  <a:srgbClr val="218637"/>
                </a:solidFill>
                <a:effectLst/>
                <a:latin typeface="Verdana" panose="020B0604030504040204" pitchFamily="34" charset="0"/>
                <a:ea typeface="Times New Roman" panose="02020603050405020304" pitchFamily="18" charset="0"/>
                <a:cs typeface="Times New Roman" panose="02020603050405020304" pitchFamily="18" charset="0"/>
              </a:rPr>
              <a:t>Without a template</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1: Reduce qts of Milk to equal the number of ctrs requested.</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2: Click Insert Row.</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3: Add Tofu.</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4: Increase the Tofu amount to the number of ctrs requested.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21</a:t>
            </a:fld>
            <a:endParaRPr lang="en-US" dirty="0"/>
          </a:p>
        </p:txBody>
      </p:sp>
    </p:spTree>
    <p:extLst>
      <p:ext uri="{BB962C8B-B14F-4D97-AF65-F5344CB8AC3E}">
        <p14:creationId xmlns:p14="http://schemas.microsoft.com/office/powerpoint/2010/main" val="344073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Templates are helpful for two reasons:</a:t>
            </a:r>
          </a:p>
          <a:p>
            <a:pPr marL="685800" lvl="1" indent="-228600">
              <a:buFont typeface="+mj-lt"/>
              <a:buAutoNum type="arabicPeriod"/>
            </a:pPr>
            <a:r>
              <a:rPr lang="en-US" dirty="0"/>
              <a:t>They reduce the number of steps to make a modification, and </a:t>
            </a:r>
          </a:p>
          <a:p>
            <a:pPr marL="685800" lvl="1" indent="-228600">
              <a:buFont typeface="+mj-lt"/>
              <a:buAutoNum type="arabicPeriod"/>
            </a:pPr>
            <a:r>
              <a:rPr lang="en-US" dirty="0"/>
              <a:t>If there are no other modifications, a package created with a template can be forecasted for the length of the certification. </a:t>
            </a:r>
          </a:p>
        </p:txBody>
      </p:sp>
      <p:sp>
        <p:nvSpPr>
          <p:cNvPr id="4" name="Slide Number Placeholder 3"/>
          <p:cNvSpPr>
            <a:spLocks noGrp="1"/>
          </p:cNvSpPr>
          <p:nvPr>
            <p:ph type="sldNum" sz="quarter" idx="5"/>
          </p:nvPr>
        </p:nvSpPr>
        <p:spPr/>
        <p:txBody>
          <a:bodyPr/>
          <a:lstStyle/>
          <a:p>
            <a:fld id="{96E09883-B744-4FDD-8623-D69A66650022}" type="slidenum">
              <a:rPr lang="en-US" smtClean="0"/>
              <a:t>22</a:t>
            </a:fld>
            <a:endParaRPr lang="en-US" dirty="0"/>
          </a:p>
        </p:txBody>
      </p:sp>
    </p:spTree>
    <p:extLst>
      <p:ext uri="{BB962C8B-B14F-4D97-AF65-F5344CB8AC3E}">
        <p14:creationId xmlns:p14="http://schemas.microsoft.com/office/powerpoint/2010/main" val="712463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5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The WICShopper App is a valuable tool for participants to navigate their benefits. It also can be used to understand how their food packages are changing July 1, 2025. </a:t>
            </a:r>
          </a:p>
          <a:p>
            <a:pPr marL="0" marR="0">
              <a:lnSpc>
                <a:spcPct val="120000"/>
              </a:lnSpc>
              <a:spcBef>
                <a:spcPts val="600"/>
              </a:spcBef>
              <a:spcAft>
                <a:spcPts val="600"/>
              </a:spcAft>
            </a:pPr>
            <a:endParaRPr lang="en-US" sz="1800" kern="100" dirty="0">
              <a:effectLst/>
              <a:latin typeface="Tahoma" panose="020B0604030504040204" pitchFamily="34" charset="0"/>
              <a:ea typeface="Tahoma" panose="020B0604030504040204" pitchFamily="34" charset="0"/>
              <a:cs typeface="Times New Roman" panose="02020603050405020304" pitchFamily="18" charset="0"/>
            </a:endParaRP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The “My Benefits” section in the Shopper App shows the current month benefits and any months that have been issued. Steps to use this feature</a:t>
            </a:r>
            <a:br>
              <a:rPr lang="en-US" sz="1800" kern="100" dirty="0">
                <a:effectLst/>
                <a:latin typeface="Tahoma" panose="020B0604030504040204" pitchFamily="34" charset="0"/>
                <a:ea typeface="Tahoma" panose="020B0604030504040204" pitchFamily="34" charset="0"/>
                <a:cs typeface="Times New Roman" panose="02020603050405020304" pitchFamily="18" charset="0"/>
              </a:rPr>
            </a:b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1: Issue benefits first.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2: Navigate to My Benefits from the home screen.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3: The current month benefits will display.</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4: click the orange “View Future Benefits” button at the top of the screen.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Step 5: If issued, click the orange “Next” button at the bottom right of the screen to </a:t>
            </a:r>
            <a:br>
              <a:rPr lang="en-US" sz="1800" kern="100" dirty="0">
                <a:effectLst/>
                <a:latin typeface="Tahoma" panose="020B0604030504040204" pitchFamily="34" charset="0"/>
                <a:ea typeface="Tahoma" panose="020B0604030504040204" pitchFamily="34" charset="0"/>
                <a:cs typeface="Times New Roman" panose="02020603050405020304" pitchFamily="18" charset="0"/>
              </a:rPr>
            </a:br>
            <a:r>
              <a:rPr lang="en-US" sz="1800" kern="100" dirty="0">
                <a:effectLst/>
                <a:latin typeface="Tahoma" panose="020B0604030504040204" pitchFamily="34" charset="0"/>
                <a:ea typeface="Tahoma" panose="020B0604030504040204" pitchFamily="34" charset="0"/>
                <a:cs typeface="Times New Roman" panose="02020603050405020304" pitchFamily="18" charset="0"/>
              </a:rPr>
              <a:t>           see more months of benefits issued.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lnSpc>
                <a:spcPct val="120000"/>
              </a:lnSpc>
              <a:spcBef>
                <a:spcPts val="600"/>
              </a:spcBef>
              <a:spcAft>
                <a:spcPts val="60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**The screenshots do not reflect changes to the food package. </a:t>
            </a: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23</a:t>
            </a:fld>
            <a:endParaRPr lang="en-US" dirty="0"/>
          </a:p>
        </p:txBody>
      </p:sp>
    </p:spTree>
    <p:extLst>
      <p:ext uri="{BB962C8B-B14F-4D97-AF65-F5344CB8AC3E}">
        <p14:creationId xmlns:p14="http://schemas.microsoft.com/office/powerpoint/2010/main" val="1324567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changes will happen overnight on March 31</a:t>
            </a:r>
            <a:r>
              <a:rPr lang="en-US" baseline="30000" dirty="0"/>
              <a:t>st</a:t>
            </a:r>
            <a:r>
              <a:rPr lang="en-US" dirty="0"/>
              <a:t>. Here are some things you will see the morning of April 1 for food packages issued for July 1, 2025 and beyond</a:t>
            </a:r>
          </a:p>
          <a:p>
            <a:endParaRPr lang="en-US" dirty="0"/>
          </a:p>
          <a:p>
            <a:r>
              <a:rPr lang="en-US" dirty="0"/>
              <a:t>The changes will match the amounts listed in the participant food package job aids in the previous training. Here are some of the bigger shifts:</a:t>
            </a:r>
          </a:p>
          <a:p>
            <a:endParaRPr lang="en-US" dirty="0"/>
          </a:p>
          <a:p>
            <a:pPr marL="228600" indent="-228600">
              <a:buAutoNum type="arabicPeriod"/>
            </a:pPr>
            <a:r>
              <a:rPr lang="en-US" dirty="0"/>
              <a:t>Juice will be removed from assigned food packages.  $3 will be added to the FVB.</a:t>
            </a:r>
          </a:p>
          <a:p>
            <a:pPr marL="228600" indent="-228600">
              <a:buAutoNum type="arabicPeriod"/>
            </a:pPr>
            <a:r>
              <a:rPr lang="en-US" dirty="0"/>
              <a:t>Milk amounts will be adjusted </a:t>
            </a:r>
          </a:p>
          <a:p>
            <a:pPr marL="228600" indent="-228600">
              <a:buAutoNum type="arabicPeriod"/>
            </a:pPr>
            <a:r>
              <a:rPr lang="en-US" dirty="0"/>
              <a:t>All participant types will have fish – except infants</a:t>
            </a:r>
          </a:p>
          <a:p>
            <a:pPr marL="228600" indent="-228600">
              <a:buAutoNum type="arabicPeriod"/>
            </a:pPr>
            <a:r>
              <a:rPr lang="en-US" dirty="0"/>
              <a:t>Updated amounts for Whole Grains</a:t>
            </a:r>
          </a:p>
          <a:p>
            <a:pPr marL="228600" indent="-228600">
              <a:buAutoNum type="arabicPeriod"/>
            </a:pPr>
            <a:r>
              <a:rPr lang="en-US" dirty="0"/>
              <a:t>Updated amounts for $FVB (typically $3 for the juice)</a:t>
            </a:r>
          </a:p>
          <a:p>
            <a:pPr marL="228600" indent="-228600">
              <a:buAutoNum type="arabicPeriod"/>
            </a:pPr>
            <a:r>
              <a:rPr lang="en-US" dirty="0"/>
              <a:t>Changes in food category names. </a:t>
            </a:r>
          </a:p>
          <a:p>
            <a:pPr marL="228600" indent="-228600">
              <a:buAutoNum type="arabicPeriod"/>
            </a:pPr>
            <a:r>
              <a:rPr lang="en-US" dirty="0"/>
              <a:t>Women who are pregnant breastfeeding multiples will switch from “Month 1” and “Month 2” benefits to Odd and Even months. See JA: Women Fully Breastfeeding Multiples (WEP-M) </a:t>
            </a:r>
            <a:br>
              <a:rPr lang="en-US" dirty="0"/>
            </a:br>
            <a:r>
              <a:rPr lang="en-US" dirty="0"/>
              <a:t>An updated job aid with instructions is forthcoming</a:t>
            </a:r>
          </a:p>
        </p:txBody>
      </p:sp>
      <p:sp>
        <p:nvSpPr>
          <p:cNvPr id="4" name="Slide Number Placeholder 3"/>
          <p:cNvSpPr>
            <a:spLocks noGrp="1"/>
          </p:cNvSpPr>
          <p:nvPr>
            <p:ph type="sldNum" sz="quarter" idx="5"/>
          </p:nvPr>
        </p:nvSpPr>
        <p:spPr/>
        <p:txBody>
          <a:bodyPr/>
          <a:lstStyle/>
          <a:p>
            <a:fld id="{96E09883-B744-4FDD-8623-D69A66650022}" type="slidenum">
              <a:rPr lang="en-US" smtClean="0"/>
              <a:t>24</a:t>
            </a:fld>
            <a:endParaRPr lang="en-US" dirty="0"/>
          </a:p>
        </p:txBody>
      </p:sp>
    </p:spTree>
    <p:extLst>
      <p:ext uri="{BB962C8B-B14F-4D97-AF65-F5344CB8AC3E}">
        <p14:creationId xmlns:p14="http://schemas.microsoft.com/office/powerpoint/2010/main" val="3797817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Food Packages outlined in these trainings – and all the processes – will be released first to TWIST Practice on March 10, 2025.</a:t>
            </a:r>
          </a:p>
          <a:p>
            <a:r>
              <a:rPr lang="en-US" dirty="0"/>
              <a:t>More job aids and information about new foods being added to the food list are in the works!</a:t>
            </a:r>
          </a:p>
        </p:txBody>
      </p:sp>
      <p:sp>
        <p:nvSpPr>
          <p:cNvPr id="4" name="Slide Number Placeholder 3"/>
          <p:cNvSpPr>
            <a:spLocks noGrp="1"/>
          </p:cNvSpPr>
          <p:nvPr>
            <p:ph type="sldNum" sz="quarter" idx="5"/>
          </p:nvPr>
        </p:nvSpPr>
        <p:spPr/>
        <p:txBody>
          <a:bodyPr/>
          <a:lstStyle/>
          <a:p>
            <a:fld id="{96E09883-B744-4FDD-8623-D69A66650022}" type="slidenum">
              <a:rPr lang="en-US" smtClean="0"/>
              <a:t>25</a:t>
            </a:fld>
            <a:endParaRPr lang="en-US" dirty="0"/>
          </a:p>
        </p:txBody>
      </p:sp>
    </p:spTree>
    <p:extLst>
      <p:ext uri="{BB962C8B-B14F-4D97-AF65-F5344CB8AC3E}">
        <p14:creationId xmlns:p14="http://schemas.microsoft.com/office/powerpoint/2010/main" val="4181558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26</a:t>
            </a:fld>
            <a:endParaRPr lang="en-US" dirty="0"/>
          </a:p>
        </p:txBody>
      </p:sp>
    </p:spTree>
    <p:extLst>
      <p:ext uri="{BB962C8B-B14F-4D97-AF65-F5344CB8AC3E}">
        <p14:creationId xmlns:p14="http://schemas.microsoft.com/office/powerpoint/2010/main" val="219156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3717925" cy="2092325"/>
          </a:xfrm>
        </p:spPr>
      </p:sp>
      <p:sp>
        <p:nvSpPr>
          <p:cNvPr id="3" name="Notes Placeholder 2"/>
          <p:cNvSpPr>
            <a:spLocks noGrp="1"/>
          </p:cNvSpPr>
          <p:nvPr>
            <p:ph type="body" idx="1"/>
          </p:nvPr>
        </p:nvSpPr>
        <p:spPr/>
        <p:txBody>
          <a:bodyPr/>
          <a:lstStyle/>
          <a:p>
            <a:r>
              <a:rPr lang="en-US" dirty="0"/>
              <a:t> </a:t>
            </a:r>
          </a:p>
          <a:p>
            <a:r>
              <a:rPr lang="en-US" dirty="0"/>
              <a:t>The transition of existing participants from their old to the new food packages will begin when they are assigned and issued July 2025 benefits, staff will see the new food packages April 2025.    </a:t>
            </a:r>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4E8EF00-6031-4D9E-B4F2-72D19DD86510}" type="slidenum">
              <a:rPr lang="en-US" smtClean="0"/>
              <a:t>3</a:t>
            </a:fld>
            <a:endParaRPr lang="en-US" dirty="0"/>
          </a:p>
        </p:txBody>
      </p:sp>
    </p:spTree>
    <p:extLst>
      <p:ext uri="{BB962C8B-B14F-4D97-AF65-F5344CB8AC3E}">
        <p14:creationId xmlns:p14="http://schemas.microsoft.com/office/powerpoint/2010/main" val="285210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3717925" cy="2092325"/>
          </a:xfrm>
        </p:spPr>
      </p:sp>
      <p:sp>
        <p:nvSpPr>
          <p:cNvPr id="3" name="Notes Placeholder 2"/>
          <p:cNvSpPr>
            <a:spLocks noGrp="1"/>
          </p:cNvSpPr>
          <p:nvPr>
            <p:ph type="body" idx="1"/>
          </p:nvPr>
        </p:nvSpPr>
        <p:spPr/>
        <p:txBody>
          <a:bodyPr/>
          <a:lstStyle/>
          <a:p>
            <a:r>
              <a:rPr lang="en-US" dirty="0"/>
              <a:t>*******This Slide has animation*******</a:t>
            </a:r>
          </a:p>
          <a:p>
            <a:endParaRPr lang="en-US" dirty="0"/>
          </a:p>
          <a:p>
            <a:r>
              <a:rPr lang="en-US" dirty="0"/>
              <a:t>The slide opens with What has been done displayed Click to display Feb 25, Mar 10 and Mar 24 circles one at a time. </a:t>
            </a:r>
          </a:p>
          <a:p>
            <a:endParaRPr lang="en-US" dirty="0"/>
          </a:p>
          <a:p>
            <a:r>
              <a:rPr lang="en-US" dirty="0"/>
              <a:t>We are at the third date on the timeline (February 25). </a:t>
            </a:r>
          </a:p>
          <a:p>
            <a:endParaRPr lang="en-US" dirty="0"/>
          </a:p>
          <a:p>
            <a:r>
              <a:rPr lang="en-US" dirty="0"/>
              <a:t>Here’s what’s still to come</a:t>
            </a:r>
          </a:p>
          <a:p>
            <a:endParaRPr lang="en-US" dirty="0"/>
          </a:p>
          <a:p>
            <a:pPr marL="171450" indent="-171450">
              <a:buFont typeface="Arial" panose="020B0604020202020204" pitchFamily="34" charset="0"/>
              <a:buChar char="•"/>
            </a:pPr>
            <a:r>
              <a:rPr lang="en-US" dirty="0"/>
              <a:t>The new food packages will be available to practice in TWIST practice on </a:t>
            </a:r>
            <a:r>
              <a:rPr lang="en-US" b="1" dirty="0"/>
              <a:t>March 10, 2025</a:t>
            </a:r>
          </a:p>
          <a:p>
            <a:pPr marL="628650" lvl="1" indent="-171450">
              <a:buFont typeface="Arial" panose="020B0604020202020204" pitchFamily="34" charset="0"/>
              <a:buChar char="•"/>
            </a:pPr>
            <a:r>
              <a:rPr lang="en-US" b="0" dirty="0"/>
              <a:t>We encourage you to get into TWIST practice to see what it looks like! </a:t>
            </a:r>
          </a:p>
          <a:p>
            <a:pPr marL="628650" lvl="1" indent="-171450">
              <a:buFont typeface="Arial" panose="020B0604020202020204" pitchFamily="34" charset="0"/>
              <a:buChar char="•"/>
            </a:pPr>
            <a:r>
              <a:rPr lang="en-US" b="0" dirty="0"/>
              <a:t>We will be providing some scenarios to use in TWIST practice in the next training – but you are not limited to those!</a:t>
            </a:r>
          </a:p>
          <a:p>
            <a:pPr marL="171450" indent="-171450">
              <a:buFont typeface="Arial" panose="020B0604020202020204" pitchFamily="34" charset="0"/>
              <a:buChar char="•"/>
            </a:pPr>
            <a:r>
              <a:rPr lang="en-US" dirty="0"/>
              <a:t>TWIST will look different on </a:t>
            </a:r>
            <a:r>
              <a:rPr lang="en-US" b="1" dirty="0"/>
              <a:t>March 24, 2025</a:t>
            </a:r>
            <a:endParaRPr lang="en-US" dirty="0"/>
          </a:p>
          <a:p>
            <a:pPr marL="171450" indent="-171450">
              <a:buFont typeface="Arial" panose="020B0604020202020204" pitchFamily="34" charset="0"/>
              <a:buChar char="•"/>
            </a:pPr>
            <a:r>
              <a:rPr lang="en-US" dirty="0"/>
              <a:t>We recommend you complete training by March 24 and no later than April 1</a:t>
            </a:r>
          </a:p>
          <a:p>
            <a:pPr marL="171450" indent="-171450">
              <a:buFont typeface="Arial" panose="020B0604020202020204" pitchFamily="34" charset="0"/>
              <a:buChar char="•"/>
            </a:pPr>
            <a:r>
              <a:rPr lang="en-US" dirty="0"/>
              <a:t>Training about the Food List will follow. </a:t>
            </a:r>
          </a:p>
          <a:p>
            <a:endParaRPr lang="en-US" dirty="0"/>
          </a:p>
          <a:p>
            <a:r>
              <a:rPr lang="en-US" dirty="0"/>
              <a:t>This is a tight timeline! We know it’s a lot of work. - And a lot of change! </a:t>
            </a:r>
          </a:p>
          <a:p>
            <a:endParaRPr lang="en-US" dirty="0"/>
          </a:p>
          <a:p>
            <a:r>
              <a:rPr lang="en-US" dirty="0"/>
              <a:t>Food Package #3 includes a change to the Medical Documentation form. This information will be covered after changes to the form are finalized. </a:t>
            </a:r>
          </a:p>
          <a:p>
            <a:r>
              <a:rPr lang="en-US" dirty="0"/>
              <a:t>However, the new “Special food packages” </a:t>
            </a:r>
            <a:r>
              <a:rPr lang="en-US" b="1" dirty="0"/>
              <a:t>will begin </a:t>
            </a:r>
            <a:r>
              <a:rPr lang="en-US" dirty="0"/>
              <a:t>July 1, 2025.</a:t>
            </a:r>
          </a:p>
          <a:p>
            <a:endParaRPr lang="en-US" dirty="0"/>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4</a:t>
            </a:fld>
            <a:endParaRPr lang="en-US" dirty="0"/>
          </a:p>
        </p:txBody>
      </p:sp>
    </p:spTree>
    <p:extLst>
      <p:ext uri="{BB962C8B-B14F-4D97-AF65-F5344CB8AC3E}">
        <p14:creationId xmlns:p14="http://schemas.microsoft.com/office/powerpoint/2010/main" val="195183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made changes to the names of some food categories and subcategories to reflect the changes to the food package. </a:t>
            </a:r>
          </a:p>
        </p:txBody>
      </p:sp>
      <p:sp>
        <p:nvSpPr>
          <p:cNvPr id="4" name="Slide Number Placeholder 3"/>
          <p:cNvSpPr>
            <a:spLocks noGrp="1"/>
          </p:cNvSpPr>
          <p:nvPr>
            <p:ph type="sldNum" sz="quarter" idx="5"/>
          </p:nvPr>
        </p:nvSpPr>
        <p:spPr/>
        <p:txBody>
          <a:bodyPr/>
          <a:lstStyle/>
          <a:p>
            <a:fld id="{96E09883-B744-4FDD-8623-D69A66650022}" type="slidenum">
              <a:rPr lang="en-US" smtClean="0"/>
              <a:t>5</a:t>
            </a:fld>
            <a:endParaRPr lang="en-US" dirty="0"/>
          </a:p>
        </p:txBody>
      </p:sp>
    </p:spTree>
    <p:extLst>
      <p:ext uri="{BB962C8B-B14F-4D97-AF65-F5344CB8AC3E}">
        <p14:creationId xmlns:p14="http://schemas.microsoft.com/office/powerpoint/2010/main" val="2783252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descriptions for categories and subcategories in twist:</a:t>
            </a:r>
          </a:p>
          <a:p>
            <a:endParaRPr lang="en-US" dirty="0"/>
          </a:p>
          <a:p>
            <a:r>
              <a:rPr lang="en-US" dirty="0"/>
              <a:t>The “long description” which is used in the program and the Benefit List </a:t>
            </a:r>
          </a:p>
          <a:p>
            <a:r>
              <a:rPr lang="en-US" dirty="0"/>
              <a:t>The “short description: which is used on the store receipt and in the WICShopper App.</a:t>
            </a:r>
          </a:p>
          <a:p>
            <a:endParaRPr lang="en-US" dirty="0"/>
          </a:p>
          <a:p>
            <a:r>
              <a:rPr lang="en-US" dirty="0"/>
              <a:t>The table provides the food, the changes made in the food category, the long description and the short description.</a:t>
            </a:r>
          </a:p>
        </p:txBody>
      </p:sp>
      <p:sp>
        <p:nvSpPr>
          <p:cNvPr id="4" name="Slide Number Placeholder 3"/>
          <p:cNvSpPr>
            <a:spLocks noGrp="1"/>
          </p:cNvSpPr>
          <p:nvPr>
            <p:ph type="sldNum" sz="quarter" idx="5"/>
          </p:nvPr>
        </p:nvSpPr>
        <p:spPr/>
        <p:txBody>
          <a:bodyPr/>
          <a:lstStyle/>
          <a:p>
            <a:fld id="{96E09883-B744-4FDD-8623-D69A66650022}" type="slidenum">
              <a:rPr lang="en-US" smtClean="0"/>
              <a:t>6</a:t>
            </a:fld>
            <a:endParaRPr lang="en-US" dirty="0"/>
          </a:p>
        </p:txBody>
      </p:sp>
    </p:spTree>
    <p:extLst>
      <p:ext uri="{BB962C8B-B14F-4D97-AF65-F5344CB8AC3E}">
        <p14:creationId xmlns:p14="http://schemas.microsoft.com/office/powerpoint/2010/main" val="162405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Tofu is now measured by containers, just like yogurt. A container of Tofu is 14-16 ounces. This allows for more brands of Tofu and greater availability across the state.</a:t>
            </a:r>
          </a:p>
          <a:p>
            <a:r>
              <a:rPr lang="en-US" dirty="0"/>
              <a:t>If a participant adds tofu to their food package, let them know that when purchasing a 14-ounce container, they will be receiving less than the maximum amount allowed. (MMA)</a:t>
            </a:r>
          </a:p>
          <a:p>
            <a:endParaRPr lang="en-US" dirty="0"/>
          </a:p>
          <a:p>
            <a:r>
              <a:rPr lang="en-US" dirty="0"/>
              <a:t>If someone wants Tofu in their Food package, start with a template that includes Tofu!  </a:t>
            </a:r>
          </a:p>
          <a:p>
            <a:endParaRPr lang="en-US" dirty="0"/>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7</a:t>
            </a:fld>
            <a:endParaRPr lang="en-US" dirty="0"/>
          </a:p>
        </p:txBody>
      </p:sp>
    </p:spTree>
    <p:extLst>
      <p:ext uri="{BB962C8B-B14F-4D97-AF65-F5344CB8AC3E}">
        <p14:creationId xmlns:p14="http://schemas.microsoft.com/office/powerpoint/2010/main" val="89933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8</a:t>
            </a:fld>
            <a:endParaRPr lang="en-US" dirty="0"/>
          </a:p>
        </p:txBody>
      </p:sp>
    </p:spTree>
    <p:extLst>
      <p:ext uri="{BB962C8B-B14F-4D97-AF65-F5344CB8AC3E}">
        <p14:creationId xmlns:p14="http://schemas.microsoft.com/office/powerpoint/2010/main" val="362049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handout with list of Module A Templates</a:t>
            </a:r>
          </a:p>
          <a:p>
            <a:endParaRPr lang="en-US" dirty="0"/>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Module A templates complete common modifications – or swaps – related to the milk category. These haven’t changed. </a:t>
            </a:r>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Common swaps are:</a:t>
            </a:r>
          </a:p>
          <a:p>
            <a:pPr marL="342900" marR="0" lvl="0" indent="-342900">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Milk for cheese</a:t>
            </a:r>
          </a:p>
          <a:p>
            <a:pPr marL="342900" marR="0" lvl="0" indent="-342900">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Milk for yogurt</a:t>
            </a:r>
          </a:p>
          <a:p>
            <a:pPr marL="342900" marR="0" lvl="0" indent="-342900">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Milk for tofu</a:t>
            </a:r>
          </a:p>
          <a:p>
            <a:pPr marL="342900" marR="0" lvl="0" indent="-342900">
              <a:spcBef>
                <a:spcPts val="0"/>
              </a:spcBef>
              <a:spcAft>
                <a:spcPts val="0"/>
              </a:spcAft>
              <a:buFont typeface="Symbol" panose="05050102010706020507" pitchFamily="18" charset="2"/>
              <a:buChar char=""/>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Milk for a different milk type.</a:t>
            </a:r>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When a food package is assigned with a template, it can be forecasted through the length of the certification if no other modifications are made. </a:t>
            </a:r>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Using templates also reduces the amount of work  - or number of clicks made – when completing new options that must be modified. </a:t>
            </a:r>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 </a:t>
            </a:r>
          </a:p>
          <a:p>
            <a:pPr marL="0" marR="0">
              <a:spcBef>
                <a:spcPts val="0"/>
              </a:spcBef>
              <a:spcAft>
                <a:spcPts val="0"/>
              </a:spcAft>
            </a:pPr>
            <a:r>
              <a:rPr lang="en-US" sz="1800" kern="100" dirty="0">
                <a:effectLst/>
                <a:latin typeface="Tahoma" panose="020B0604030504040204" pitchFamily="34" charset="0"/>
                <a:ea typeface="Tahoma" panose="020B0604030504040204" pitchFamily="34" charset="0"/>
                <a:cs typeface="Times New Roman" panose="02020603050405020304" pitchFamily="18" charset="0"/>
              </a:rPr>
              <a:t>For example, a participant wants soy milk and yogurt. In fact, they would prefer more yogurt and less soy milk. Here are two versions of how to get that done. </a:t>
            </a:r>
          </a:p>
          <a:p>
            <a:endParaRPr lang="en-US" dirty="0"/>
          </a:p>
          <a:p>
            <a:endParaRPr lang="en-US" dirty="0"/>
          </a:p>
          <a:p>
            <a:r>
              <a:rPr lang="en-US" dirty="0"/>
              <a:t>See facilitator guide for an example. </a:t>
            </a:r>
          </a:p>
        </p:txBody>
      </p:sp>
      <p:sp>
        <p:nvSpPr>
          <p:cNvPr id="4" name="Slide Number Placeholder 3"/>
          <p:cNvSpPr>
            <a:spLocks noGrp="1"/>
          </p:cNvSpPr>
          <p:nvPr>
            <p:ph type="sldNum" sz="quarter" idx="5"/>
          </p:nvPr>
        </p:nvSpPr>
        <p:spPr/>
        <p:txBody>
          <a:bodyPr/>
          <a:lstStyle/>
          <a:p>
            <a:fld id="{96E09883-B744-4FDD-8623-D69A66650022}" type="slidenum">
              <a:rPr lang="en-US" smtClean="0"/>
              <a:t>9</a:t>
            </a:fld>
            <a:endParaRPr lang="en-US" dirty="0"/>
          </a:p>
        </p:txBody>
      </p:sp>
    </p:spTree>
    <p:extLst>
      <p:ext uri="{BB962C8B-B14F-4D97-AF65-F5344CB8AC3E}">
        <p14:creationId xmlns:p14="http://schemas.microsoft.com/office/powerpoint/2010/main" val="3783607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accent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D978EB2-1AE7-BB87-954B-F3DBF5080553}"/>
              </a:ext>
            </a:extLst>
          </p:cNvPr>
          <p:cNvSpPr>
            <a:spLocks noGrp="1"/>
          </p:cNvSpPr>
          <p:nvPr>
            <p:ph type="title" hasCustomPrompt="1"/>
          </p:nvPr>
        </p:nvSpPr>
        <p:spPr>
          <a:xfrm>
            <a:off x="811184" y="621973"/>
            <a:ext cx="10569634" cy="1801793"/>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1406BDC3-2B84-117A-BF71-A331C1DD6BCB}"/>
              </a:ext>
            </a:extLst>
          </p:cNvPr>
          <p:cNvSpPr>
            <a:spLocks noGrp="1"/>
          </p:cNvSpPr>
          <p:nvPr>
            <p:ph sz="quarter" idx="26" hasCustomPrompt="1"/>
          </p:nvPr>
        </p:nvSpPr>
        <p:spPr>
          <a:xfrm>
            <a:off x="811183" y="2796209"/>
            <a:ext cx="3657598" cy="3147392"/>
          </a:xfrm>
        </p:spPr>
        <p:txBody>
          <a:bodyPr lIns="0" tIns="0" rIns="0" bIns="0"/>
          <a:lstStyle>
            <a:lvl1pPr marL="285750" indent="-285750">
              <a:buFont typeface="Arial" panose="020B0604020202020204" pitchFamily="34" charset="0"/>
              <a:buChar char="•"/>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able Placeholder 4">
            <a:extLst>
              <a:ext uri="{FF2B5EF4-FFF2-40B4-BE49-F238E27FC236}">
                <a16:creationId xmlns:a16="http://schemas.microsoft.com/office/drawing/2014/main" id="{4D2A92BD-8372-F61F-9551-6FA12079139B}"/>
              </a:ext>
            </a:extLst>
          </p:cNvPr>
          <p:cNvSpPr>
            <a:spLocks noGrp="1"/>
          </p:cNvSpPr>
          <p:nvPr>
            <p:ph type="tbl" sz="quarter" idx="28" hasCustomPrompt="1"/>
          </p:nvPr>
        </p:nvSpPr>
        <p:spPr>
          <a:xfrm>
            <a:off x="4902200" y="2795588"/>
            <a:ext cx="6478617" cy="3148012"/>
          </a:xfrm>
        </p:spPr>
        <p:txBody>
          <a:bodyPr/>
          <a:lstStyle>
            <a:lvl1pPr>
              <a:defRPr/>
            </a:lvl1pPr>
          </a:lstStyle>
          <a:p>
            <a:r>
              <a:rPr lang="en-US" dirty="0"/>
              <a:t>Click icon to insert table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16618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3"/>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9EF52E1-6F3C-5D9B-32DC-A156BDDE283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47" b="86709"/>
          <a:stretch/>
        </p:blipFill>
        <p:spPr>
          <a:xfrm>
            <a:off x="-1" y="5946505"/>
            <a:ext cx="5304866" cy="911495"/>
          </a:xfrm>
          <a:custGeom>
            <a:avLst/>
            <a:gdLst>
              <a:gd name="connsiteX0" fmla="*/ 0 w 5304866"/>
              <a:gd name="connsiteY0" fmla="*/ 0 h 1912980"/>
              <a:gd name="connsiteX1" fmla="*/ 5304866 w 5304866"/>
              <a:gd name="connsiteY1" fmla="*/ 0 h 1912980"/>
              <a:gd name="connsiteX2" fmla="*/ 5304866 w 5304866"/>
              <a:gd name="connsiteY2" fmla="*/ 1912980 h 1912980"/>
              <a:gd name="connsiteX3" fmla="*/ 5304865 w 5304866"/>
              <a:gd name="connsiteY3" fmla="*/ 1912980 h 1912980"/>
              <a:gd name="connsiteX4" fmla="*/ 0 w 5304866"/>
              <a:gd name="connsiteY4" fmla="*/ 1912980 h 19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866" h="1912980">
                <a:moveTo>
                  <a:pt x="0" y="0"/>
                </a:moveTo>
                <a:lnTo>
                  <a:pt x="5304866" y="0"/>
                </a:lnTo>
                <a:lnTo>
                  <a:pt x="5304866" y="1912980"/>
                </a:lnTo>
                <a:lnTo>
                  <a:pt x="5304865" y="1912980"/>
                </a:lnTo>
                <a:lnTo>
                  <a:pt x="0" y="1912980"/>
                </a:lnTo>
                <a:close/>
              </a:path>
            </a:pathLst>
          </a:custGeom>
        </p:spPr>
      </p:pic>
      <p:sp>
        <p:nvSpPr>
          <p:cNvPr id="9" name="Freeform 8">
            <a:extLst>
              <a:ext uri="{FF2B5EF4-FFF2-40B4-BE49-F238E27FC236}">
                <a16:creationId xmlns:a16="http://schemas.microsoft.com/office/drawing/2014/main" id="{4510996E-0672-63AB-DCBF-25B251B22899}"/>
              </a:ext>
              <a:ext uri="{C183D7F6-B498-43B3-948B-1728B52AA6E4}">
                <adec:decorative xmlns:adec="http://schemas.microsoft.com/office/drawing/2017/decorative" val="1"/>
              </a:ext>
            </a:extLst>
          </p:cNvPr>
          <p:cNvSpPr/>
          <p:nvPr userDrawn="1"/>
        </p:nvSpPr>
        <p:spPr>
          <a:xfrm>
            <a:off x="10497680" y="0"/>
            <a:ext cx="1694321" cy="2692400"/>
          </a:xfrm>
          <a:custGeom>
            <a:avLst/>
            <a:gdLst>
              <a:gd name="connsiteX0" fmla="*/ 1346200 w 1694321"/>
              <a:gd name="connsiteY0" fmla="*/ 0 h 2692400"/>
              <a:gd name="connsiteX1" fmla="*/ 1617506 w 1694321"/>
              <a:gd name="connsiteY1" fmla="*/ 27350 h 2692400"/>
              <a:gd name="connsiteX2" fmla="*/ 1694321 w 1694321"/>
              <a:gd name="connsiteY2" fmla="*/ 47101 h 2692400"/>
              <a:gd name="connsiteX3" fmla="*/ 1694321 w 1694321"/>
              <a:gd name="connsiteY3" fmla="*/ 528114 h 2692400"/>
              <a:gd name="connsiteX4" fmla="*/ 1692265 w 1694321"/>
              <a:gd name="connsiteY4" fmla="*/ 526998 h 2692400"/>
              <a:gd name="connsiteX5" fmla="*/ 1346199 w 1694321"/>
              <a:gd name="connsiteY5" fmla="*/ 457130 h 2692400"/>
              <a:gd name="connsiteX6" fmla="*/ 457130 w 1694321"/>
              <a:gd name="connsiteY6" fmla="*/ 1346199 h 2692400"/>
              <a:gd name="connsiteX7" fmla="*/ 1346199 w 1694321"/>
              <a:gd name="connsiteY7" fmla="*/ 2235268 h 2692400"/>
              <a:gd name="connsiteX8" fmla="*/ 1692265 w 1694321"/>
              <a:gd name="connsiteY8" fmla="*/ 2165401 h 2692400"/>
              <a:gd name="connsiteX9" fmla="*/ 1694321 w 1694321"/>
              <a:gd name="connsiteY9" fmla="*/ 2164285 h 2692400"/>
              <a:gd name="connsiteX10" fmla="*/ 1694321 w 1694321"/>
              <a:gd name="connsiteY10" fmla="*/ 2645299 h 2692400"/>
              <a:gd name="connsiteX11" fmla="*/ 1617506 w 1694321"/>
              <a:gd name="connsiteY11" fmla="*/ 2665050 h 2692400"/>
              <a:gd name="connsiteX12" fmla="*/ 1346200 w 1694321"/>
              <a:gd name="connsiteY12" fmla="*/ 2692400 h 2692400"/>
              <a:gd name="connsiteX13" fmla="*/ 0 w 1694321"/>
              <a:gd name="connsiteY13" fmla="*/ 1346200 h 2692400"/>
              <a:gd name="connsiteX14" fmla="*/ 1346200 w 1694321"/>
              <a:gd name="connsiteY14" fmla="*/ 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4321" h="2692400">
                <a:moveTo>
                  <a:pt x="1346200" y="0"/>
                </a:moveTo>
                <a:cubicBezTo>
                  <a:pt x="1439136" y="0"/>
                  <a:pt x="1529872" y="9417"/>
                  <a:pt x="1617506" y="27350"/>
                </a:cubicBezTo>
                <a:lnTo>
                  <a:pt x="1694321" y="47101"/>
                </a:lnTo>
                <a:lnTo>
                  <a:pt x="1694321" y="528114"/>
                </a:lnTo>
                <a:lnTo>
                  <a:pt x="1692265" y="526998"/>
                </a:lnTo>
                <a:cubicBezTo>
                  <a:pt x="1585898" y="482008"/>
                  <a:pt x="1468954" y="457130"/>
                  <a:pt x="1346199" y="457130"/>
                </a:cubicBezTo>
                <a:cubicBezTo>
                  <a:pt x="855180" y="457130"/>
                  <a:pt x="457130" y="855180"/>
                  <a:pt x="457130" y="1346199"/>
                </a:cubicBezTo>
                <a:cubicBezTo>
                  <a:pt x="457130" y="1837218"/>
                  <a:pt x="855180" y="2235268"/>
                  <a:pt x="1346199" y="2235268"/>
                </a:cubicBezTo>
                <a:cubicBezTo>
                  <a:pt x="1468954" y="2235268"/>
                  <a:pt x="1585898" y="2210390"/>
                  <a:pt x="1692265" y="2165401"/>
                </a:cubicBezTo>
                <a:lnTo>
                  <a:pt x="1694321" y="2164285"/>
                </a:lnTo>
                <a:lnTo>
                  <a:pt x="1694321" y="2645299"/>
                </a:lnTo>
                <a:lnTo>
                  <a:pt x="1617506" y="2665050"/>
                </a:lnTo>
                <a:cubicBezTo>
                  <a:pt x="1529872" y="2682983"/>
                  <a:pt x="1439136" y="2692400"/>
                  <a:pt x="1346200" y="2692400"/>
                </a:cubicBezTo>
                <a:cubicBezTo>
                  <a:pt x="602714" y="2692400"/>
                  <a:pt x="0" y="2089686"/>
                  <a:pt x="0" y="1346200"/>
                </a:cubicBezTo>
                <a:cubicBezTo>
                  <a:pt x="0" y="602714"/>
                  <a:pt x="602714" y="0"/>
                  <a:pt x="1346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1185"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DE2B4D4-87FA-ACC4-A0FD-E98B07CE9852}"/>
              </a:ext>
            </a:extLst>
          </p:cNvPr>
          <p:cNvSpPr>
            <a:spLocks noGrp="1"/>
          </p:cNvSpPr>
          <p:nvPr>
            <p:ph sz="quarter" idx="26" hasCustomPrompt="1"/>
          </p:nvPr>
        </p:nvSpPr>
        <p:spPr>
          <a:xfrm>
            <a:off x="811185" y="3067050"/>
            <a:ext cx="6400800" cy="3048000"/>
          </a:xfrm>
        </p:spPr>
        <p:txBody>
          <a:bodyPr lIns="0" tIns="0" rIns="0" bIns="0"/>
          <a:lstStyle>
            <a:lvl1pPr marL="0" indent="0">
              <a:buNone/>
              <a:defRPr sz="1800"/>
            </a:lvl1pPr>
            <a:lvl2pPr marL="411480">
              <a:defRPr sz="1800"/>
            </a:lvl2pPr>
            <a:lvl3pPr marL="685800">
              <a:defRPr sz="1800"/>
            </a:lvl3pPr>
            <a:lvl4pPr marL="1051560">
              <a:defRPr sz="1800"/>
            </a:lvl4pPr>
            <a:lvl5pPr marL="1417320">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4A58F85D-7A7F-3D36-8C6A-6589D66D2AFD}"/>
              </a:ext>
            </a:extLst>
          </p:cNvPr>
          <p:cNvSpPr>
            <a:spLocks noGrp="1"/>
          </p:cNvSpPr>
          <p:nvPr>
            <p:ph sz="quarter" idx="27" hasCustomPrompt="1"/>
          </p:nvPr>
        </p:nvSpPr>
        <p:spPr>
          <a:xfrm>
            <a:off x="7861300" y="3067050"/>
            <a:ext cx="3519515" cy="3048000"/>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165860" indent="-342900">
              <a:buFont typeface="+mj-lt"/>
              <a:buAutoNum type="alphaLcPeriod"/>
              <a:defRPr sz="1800"/>
            </a:lvl4pPr>
            <a:lvl5pPr marL="1531620" indent="-3429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27694533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67254"/>
          <a:stretch>
            <a:fillRect/>
          </a:stretch>
        </p:blipFill>
        <p:spPr>
          <a:xfrm>
            <a:off x="0" y="4612248"/>
            <a:ext cx="3769950" cy="2245753"/>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p:nvPr>
        </p:nvSpPr>
        <p:spPr>
          <a:xfrm>
            <a:off x="811184" y="621973"/>
            <a:ext cx="7309086" cy="1828800"/>
          </a:xfrm>
        </p:spPr>
        <p:txBody>
          <a:bodyPr lIns="0" tIns="0" rIns="0" bIns="0">
            <a:noAutofit/>
          </a:bodyPr>
          <a:lstStyle/>
          <a:p>
            <a:r>
              <a:rPr lang="en-US"/>
              <a:t>Click to edit Master title style</a:t>
            </a:r>
          </a:p>
        </p:txBody>
      </p:sp>
      <p:sp>
        <p:nvSpPr>
          <p:cNvPr id="5" name="Table Placeholder 4">
            <a:extLst>
              <a:ext uri="{FF2B5EF4-FFF2-40B4-BE49-F238E27FC236}">
                <a16:creationId xmlns:a16="http://schemas.microsoft.com/office/drawing/2014/main" id="{3E0C7AAD-1535-12DC-133E-2253BF501721}"/>
              </a:ext>
            </a:extLst>
          </p:cNvPr>
          <p:cNvSpPr>
            <a:spLocks noGrp="1"/>
          </p:cNvSpPr>
          <p:nvPr>
            <p:ph type="tbl" sz="quarter" idx="12" hasCustomPrompt="1"/>
          </p:nvPr>
        </p:nvSpPr>
        <p:spPr>
          <a:xfrm>
            <a:off x="811183" y="2757488"/>
            <a:ext cx="10548967" cy="3399964"/>
          </a:xfrm>
        </p:spPr>
        <p:txBody>
          <a:bodyPr/>
          <a:lstStyle/>
          <a:p>
            <a:r>
              <a:rPr lang="en-US" dirty="0"/>
              <a:t>Click icon to insert table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3697493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988813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726A1-FA43-CB47-8954-32988B384A8D}"/>
              </a:ext>
            </a:extLst>
          </p:cNvPr>
          <p:cNvSpPr>
            <a:spLocks noGrp="1"/>
          </p:cNvSpPr>
          <p:nvPr>
            <p:ph type="dt" sz="half" idx="10"/>
          </p:nvPr>
        </p:nvSpPr>
        <p:spPr/>
        <p:txBody>
          <a:bodyPr/>
          <a:lstStyle/>
          <a:p>
            <a:fld id="{A191AE14-2F73-4AB8-AFD6-D01B35807A7D}" type="datetimeFigureOut">
              <a:rPr lang="en-US" smtClean="0"/>
              <a:t>2/27/2025</a:t>
            </a:fld>
            <a:endParaRPr lang="en-US" dirty="0"/>
          </a:p>
        </p:txBody>
      </p:sp>
      <p:sp>
        <p:nvSpPr>
          <p:cNvPr id="3" name="Footer Placeholder 2">
            <a:extLst>
              <a:ext uri="{FF2B5EF4-FFF2-40B4-BE49-F238E27FC236}">
                <a16:creationId xmlns:a16="http://schemas.microsoft.com/office/drawing/2014/main" id="{08F19395-D2BA-9F6E-B487-D76FD40CE24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BABAB21-7AA5-D824-A867-5BDA56A063BF}"/>
              </a:ext>
            </a:extLst>
          </p:cNvPr>
          <p:cNvSpPr>
            <a:spLocks noGrp="1"/>
          </p:cNvSpPr>
          <p:nvPr>
            <p:ph type="sldNum" sz="quarter" idx="12"/>
          </p:nvPr>
        </p:nvSpPr>
        <p:spPr/>
        <p:txBody>
          <a:bodyPr/>
          <a:lstStyle/>
          <a:p>
            <a:fld id="{E3D7DE7A-7DC9-4A27-A6D5-14C8061FF0F3}" type="slidenum">
              <a:rPr lang="en-US" smtClean="0"/>
              <a:t>‹#›</a:t>
            </a:fld>
            <a:endParaRPr lang="en-US" dirty="0"/>
          </a:p>
        </p:txBody>
      </p:sp>
    </p:spTree>
    <p:extLst>
      <p:ext uri="{BB962C8B-B14F-4D97-AF65-F5344CB8AC3E}">
        <p14:creationId xmlns:p14="http://schemas.microsoft.com/office/powerpoint/2010/main" val="1199836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ileston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CD46E6-90C9-5A94-5A35-1C98F051F60F}"/>
              </a:ext>
            </a:extLst>
          </p:cNvPr>
          <p:cNvSpPr>
            <a:spLocks noGrp="1"/>
          </p:cNvSpPr>
          <p:nvPr>
            <p:ph type="title" hasCustomPrompt="1"/>
          </p:nvPr>
        </p:nvSpPr>
        <p:spPr>
          <a:xfrm>
            <a:off x="791022" y="1071208"/>
            <a:ext cx="10643616" cy="717279"/>
          </a:xfrm>
          <a:prstGeom prst="rect">
            <a:avLst/>
          </a:prstGeom>
        </p:spPr>
        <p:txBody>
          <a:bodyPr>
            <a:normAutofit/>
          </a:bodyPr>
          <a:lstStyle>
            <a:lvl1pPr>
              <a:defRPr sz="3600"/>
            </a:lvl1pPr>
          </a:lstStyle>
          <a:p>
            <a:pPr algn="ctr"/>
            <a:r>
              <a:rPr lang="en-US">
                <a:solidFill>
                  <a:srgbClr val="4D5BE2"/>
                </a:solidFill>
              </a:rPr>
              <a:t>ADD TITLE HERE</a:t>
            </a:r>
          </a:p>
        </p:txBody>
      </p:sp>
      <p:cxnSp>
        <p:nvCxnSpPr>
          <p:cNvPr id="41" name="Straight Connector 40">
            <a:extLst>
              <a:ext uri="{FF2B5EF4-FFF2-40B4-BE49-F238E27FC236}">
                <a16:creationId xmlns:a16="http://schemas.microsoft.com/office/drawing/2014/main" id="{79A330AA-5878-8D5D-D42E-8AD48FB27915}"/>
              </a:ext>
            </a:extLst>
          </p:cNvPr>
          <p:cNvCxnSpPr>
            <a:cxnSpLocks/>
          </p:cNvCxnSpPr>
          <p:nvPr userDrawn="1"/>
        </p:nvCxnSpPr>
        <p:spPr>
          <a:xfrm>
            <a:off x="798616" y="3267400"/>
            <a:ext cx="10641775" cy="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81950AF-9F44-8F79-3672-CDC47B01BFD7}"/>
              </a:ext>
            </a:extLst>
          </p:cNvPr>
          <p:cNvSpPr/>
          <p:nvPr userDrawn="1"/>
        </p:nvSpPr>
        <p:spPr>
          <a:xfrm>
            <a:off x="711099" y="3166370"/>
            <a:ext cx="198783" cy="19878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E03206E1-A4ED-C18D-1A9F-4C775CC6D06E}"/>
              </a:ext>
            </a:extLst>
          </p:cNvPr>
          <p:cNvSpPr/>
          <p:nvPr userDrawn="1"/>
        </p:nvSpPr>
        <p:spPr>
          <a:xfrm>
            <a:off x="11339005" y="3175573"/>
            <a:ext cx="198783" cy="19878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76D407CB-B80D-99CA-DDDE-268370F5B364}"/>
              </a:ext>
            </a:extLst>
          </p:cNvPr>
          <p:cNvSpPr>
            <a:spLocks noGrp="1"/>
          </p:cNvSpPr>
          <p:nvPr userDrawn="1">
            <p:ph type="body" sz="quarter" idx="21" hasCustomPrompt="1"/>
          </p:nvPr>
        </p:nvSpPr>
        <p:spPr>
          <a:xfrm>
            <a:off x="1986455" y="2579624"/>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5"/>
          </a:solidFill>
          <a:ln w="19050">
            <a:solidFill>
              <a:schemeClr val="tx2"/>
            </a:solidFill>
          </a:ln>
        </p:spPr>
        <p:txBody>
          <a:bodyPr wrap="square" lIns="0" tIns="91440" rIns="0" anchor="ctr">
            <a:noAutofit/>
          </a:bodyPr>
          <a:lstStyle>
            <a:lvl1pPr marL="0" indent="0" algn="ctr">
              <a:buNone/>
              <a:defRPr sz="5400" b="1" cap="all"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X</a:t>
            </a:r>
          </a:p>
        </p:txBody>
      </p:sp>
      <p:sp>
        <p:nvSpPr>
          <p:cNvPr id="9" name="Text Placeholder 10">
            <a:extLst>
              <a:ext uri="{FF2B5EF4-FFF2-40B4-BE49-F238E27FC236}">
                <a16:creationId xmlns:a16="http://schemas.microsoft.com/office/drawing/2014/main" id="{D4A68BDE-729F-6ACA-C709-13AAD3F9E232}"/>
              </a:ext>
            </a:extLst>
          </p:cNvPr>
          <p:cNvSpPr>
            <a:spLocks noGrp="1"/>
          </p:cNvSpPr>
          <p:nvPr userDrawn="1">
            <p:ph type="body" sz="quarter" idx="13" hasCustomPrompt="1"/>
          </p:nvPr>
        </p:nvSpPr>
        <p:spPr>
          <a:xfrm>
            <a:off x="2293510" y="2739431"/>
            <a:ext cx="752544" cy="304800"/>
          </a:xfrm>
        </p:spPr>
        <p:txBody>
          <a:bodyPr>
            <a:noAutofit/>
          </a:bodyPr>
          <a:lstStyle>
            <a:lvl1pPr marL="0" indent="0" algn="ctr">
              <a:buNone/>
              <a:defRPr sz="1400" b="1" cap="all"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TEXT</a:t>
            </a:r>
          </a:p>
        </p:txBody>
      </p:sp>
      <p:sp>
        <p:nvSpPr>
          <p:cNvPr id="26" name="Text Placeholder 25">
            <a:extLst>
              <a:ext uri="{FF2B5EF4-FFF2-40B4-BE49-F238E27FC236}">
                <a16:creationId xmlns:a16="http://schemas.microsoft.com/office/drawing/2014/main" id="{012715B7-52DD-7F3A-75F5-06C1119DF716}"/>
              </a:ext>
            </a:extLst>
          </p:cNvPr>
          <p:cNvSpPr>
            <a:spLocks noGrp="1"/>
          </p:cNvSpPr>
          <p:nvPr>
            <p:ph type="body" sz="quarter" idx="39" hasCustomPrompt="1"/>
          </p:nvPr>
        </p:nvSpPr>
        <p:spPr>
          <a:xfrm>
            <a:off x="2109511" y="3546257"/>
            <a:ext cx="1125489" cy="573965"/>
          </a:xfrm>
          <a:custGeom>
            <a:avLst/>
            <a:gdLst>
              <a:gd name="connsiteX0" fmla="*/ 431268 w 1125489"/>
              <a:gd name="connsiteY0" fmla="*/ 0 h 573965"/>
              <a:gd name="connsiteX1" fmla="*/ 546201 w 1125489"/>
              <a:gd name="connsiteY1" fmla="*/ 39030 h 573965"/>
              <a:gd name="connsiteX2" fmla="*/ 563677 w 1125489"/>
              <a:gd name="connsiteY2" fmla="*/ 57502 h 573965"/>
              <a:gd name="connsiteX3" fmla="*/ 579289 w 1125489"/>
              <a:gd name="connsiteY3" fmla="*/ 41000 h 573965"/>
              <a:gd name="connsiteX4" fmla="*/ 694222 w 1125489"/>
              <a:gd name="connsiteY4" fmla="*/ 1970 h 573965"/>
              <a:gd name="connsiteX5" fmla="*/ 883529 w 1125489"/>
              <a:gd name="connsiteY5" fmla="*/ 186438 h 573965"/>
              <a:gd name="connsiteX6" fmla="*/ 929627 w 1125489"/>
              <a:gd name="connsiteY6" fmla="*/ 180718 h 573965"/>
              <a:gd name="connsiteX7" fmla="*/ 1125489 w 1125489"/>
              <a:gd name="connsiteY7" fmla="*/ 377342 h 573965"/>
              <a:gd name="connsiteX8" fmla="*/ 929556 w 1125489"/>
              <a:gd name="connsiteY8" fmla="*/ 573965 h 573965"/>
              <a:gd name="connsiteX9" fmla="*/ 203106 w 1125489"/>
              <a:gd name="connsiteY9" fmla="*/ 573965 h 573965"/>
              <a:gd name="connsiteX10" fmla="*/ 190843 w 1125489"/>
              <a:gd name="connsiteY10" fmla="*/ 571480 h 573965"/>
              <a:gd name="connsiteX11" fmla="*/ 156442 w 1125489"/>
              <a:gd name="connsiteY11" fmla="*/ 568001 h 573965"/>
              <a:gd name="connsiteX12" fmla="*/ 1 w 1125489"/>
              <a:gd name="connsiteY12" fmla="*/ 375372 h 573965"/>
              <a:gd name="connsiteX13" fmla="*/ 195863 w 1125489"/>
              <a:gd name="connsiteY13" fmla="*/ 178748 h 573965"/>
              <a:gd name="connsiteX14" fmla="*/ 241961 w 1125489"/>
              <a:gd name="connsiteY14" fmla="*/ 184468 h 573965"/>
              <a:gd name="connsiteX15" fmla="*/ 431268 w 1125489"/>
              <a:gd name="connsiteY15" fmla="*/ 0 h 5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5489" h="573965">
                <a:moveTo>
                  <a:pt x="431268" y="0"/>
                </a:moveTo>
                <a:cubicBezTo>
                  <a:pt x="474516" y="0"/>
                  <a:pt x="514344" y="14550"/>
                  <a:pt x="546201" y="39030"/>
                </a:cubicBezTo>
                <a:lnTo>
                  <a:pt x="563677" y="57502"/>
                </a:lnTo>
                <a:lnTo>
                  <a:pt x="579289" y="41000"/>
                </a:lnTo>
                <a:cubicBezTo>
                  <a:pt x="611146" y="16520"/>
                  <a:pt x="650974" y="1970"/>
                  <a:pt x="694222" y="1970"/>
                </a:cubicBezTo>
                <a:cubicBezTo>
                  <a:pt x="796962" y="1970"/>
                  <a:pt x="880465" y="84051"/>
                  <a:pt x="883529" y="186438"/>
                </a:cubicBezTo>
                <a:cubicBezTo>
                  <a:pt x="898349" y="182792"/>
                  <a:pt x="913738" y="180718"/>
                  <a:pt x="929627" y="180718"/>
                </a:cubicBezTo>
                <a:cubicBezTo>
                  <a:pt x="1037853" y="180718"/>
                  <a:pt x="1125560" y="268734"/>
                  <a:pt x="1125489" y="377342"/>
                </a:cubicBezTo>
                <a:cubicBezTo>
                  <a:pt x="1125489" y="485949"/>
                  <a:pt x="1037782" y="573965"/>
                  <a:pt x="929556" y="573965"/>
                </a:cubicBezTo>
                <a:lnTo>
                  <a:pt x="203106" y="573965"/>
                </a:lnTo>
                <a:lnTo>
                  <a:pt x="190843" y="571480"/>
                </a:lnTo>
                <a:lnTo>
                  <a:pt x="156442" y="568001"/>
                </a:lnTo>
                <a:cubicBezTo>
                  <a:pt x="67152" y="549669"/>
                  <a:pt x="1" y="470403"/>
                  <a:pt x="1" y="375372"/>
                </a:cubicBezTo>
                <a:cubicBezTo>
                  <a:pt x="-70" y="266764"/>
                  <a:pt x="87637" y="178748"/>
                  <a:pt x="195863" y="178748"/>
                </a:cubicBezTo>
                <a:cubicBezTo>
                  <a:pt x="211752" y="178748"/>
                  <a:pt x="227141" y="180822"/>
                  <a:pt x="241961" y="184468"/>
                </a:cubicBezTo>
                <a:cubicBezTo>
                  <a:pt x="245025" y="82081"/>
                  <a:pt x="328528" y="0"/>
                  <a:pt x="431268" y="0"/>
                </a:cubicBezTo>
                <a:close/>
              </a:path>
            </a:pathLst>
          </a:custGeom>
          <a:solidFill>
            <a:schemeClr val="accent3">
              <a:lumMod val="40000"/>
              <a:lumOff val="60000"/>
            </a:schemeClr>
          </a:solidFill>
          <a:ln w="19050">
            <a:solidFill>
              <a:schemeClr val="accent3"/>
            </a:solidFill>
          </a:ln>
        </p:spPr>
        <p:txBody>
          <a:bodyPr wrap="square" anchor="ctr">
            <a:noAutofit/>
          </a:bodyPr>
          <a:lstStyle>
            <a:lvl1pPr marL="0" indent="0" algn="ctr">
              <a:buNone/>
              <a:defRPr sz="800">
                <a:noFill/>
              </a:defRPr>
            </a:lvl1pPr>
          </a:lstStyle>
          <a:p>
            <a:pPr lvl="0"/>
            <a:r>
              <a:rPr lang="en-US"/>
              <a:t>N/A</a:t>
            </a:r>
          </a:p>
        </p:txBody>
      </p:sp>
      <p:sp>
        <p:nvSpPr>
          <p:cNvPr id="13" name="Text Placeholder 10">
            <a:extLst>
              <a:ext uri="{FF2B5EF4-FFF2-40B4-BE49-F238E27FC236}">
                <a16:creationId xmlns:a16="http://schemas.microsoft.com/office/drawing/2014/main" id="{0DFDD86D-A319-8E15-DEEF-F1A74BFC931B}"/>
              </a:ext>
            </a:extLst>
          </p:cNvPr>
          <p:cNvSpPr>
            <a:spLocks noGrp="1"/>
          </p:cNvSpPr>
          <p:nvPr userDrawn="1">
            <p:ph type="body" sz="quarter" idx="30" hasCustomPrompt="1"/>
          </p:nvPr>
        </p:nvSpPr>
        <p:spPr>
          <a:xfrm>
            <a:off x="1754336" y="4512813"/>
            <a:ext cx="1830893" cy="287787"/>
          </a:xfrm>
        </p:spPr>
        <p:txBody>
          <a:bodyPr>
            <a:noAutofit/>
          </a:bodyPr>
          <a:lstStyle>
            <a:lvl1pPr marL="0" indent="0" algn="ctr">
              <a:buNone/>
              <a:defRPr sz="1400" b="1" cap="all" baseline="0">
                <a:solidFill>
                  <a:schemeClr val="tx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ADD TEXT HERE</a:t>
            </a:r>
          </a:p>
        </p:txBody>
      </p:sp>
      <p:sp>
        <p:nvSpPr>
          <p:cNvPr id="21" name="Text Placeholder 10">
            <a:extLst>
              <a:ext uri="{FF2B5EF4-FFF2-40B4-BE49-F238E27FC236}">
                <a16:creationId xmlns:a16="http://schemas.microsoft.com/office/drawing/2014/main" id="{86A4BBA9-4A8A-DFC1-5462-3C7B1D7B7B24}"/>
              </a:ext>
            </a:extLst>
          </p:cNvPr>
          <p:cNvSpPr>
            <a:spLocks noGrp="1"/>
          </p:cNvSpPr>
          <p:nvPr userDrawn="1">
            <p:ph type="body" sz="quarter" idx="38" hasCustomPrompt="1"/>
          </p:nvPr>
        </p:nvSpPr>
        <p:spPr>
          <a:xfrm>
            <a:off x="1754336" y="4786745"/>
            <a:ext cx="1830893" cy="616527"/>
          </a:xfrm>
        </p:spPr>
        <p:txBody>
          <a:bodyPr>
            <a:noAutofit/>
          </a:bodyPr>
          <a:lstStyle>
            <a:lvl1pPr marL="0" indent="0" algn="ctr">
              <a:lnSpc>
                <a:spcPct val="100000"/>
              </a:lnSpc>
              <a:buNone/>
              <a:defRPr sz="1200" b="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Add text here</a:t>
            </a:r>
          </a:p>
        </p:txBody>
      </p:sp>
      <p:sp>
        <p:nvSpPr>
          <p:cNvPr id="3" name="Text Placeholder 2">
            <a:extLst>
              <a:ext uri="{FF2B5EF4-FFF2-40B4-BE49-F238E27FC236}">
                <a16:creationId xmlns:a16="http://schemas.microsoft.com/office/drawing/2014/main" id="{9EF40F9D-972B-E196-BEFF-34E20BAC0F86}"/>
              </a:ext>
            </a:extLst>
          </p:cNvPr>
          <p:cNvSpPr>
            <a:spLocks noGrp="1"/>
          </p:cNvSpPr>
          <p:nvPr userDrawn="1">
            <p:ph type="body" sz="quarter" idx="22" hasCustomPrompt="1"/>
          </p:nvPr>
        </p:nvSpPr>
        <p:spPr>
          <a:xfrm>
            <a:off x="4286271" y="2578137"/>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5"/>
          </a:solidFill>
          <a:ln w="19050">
            <a:solidFill>
              <a:schemeClr val="tx2"/>
            </a:solidFill>
          </a:ln>
        </p:spPr>
        <p:txBody>
          <a:bodyPr vert="horz" wrap="square" lIns="0" tIns="91440" rIns="0" bIns="45720" rtlCol="0" anchor="ctr">
            <a:noAutofit/>
          </a:bodyPr>
          <a:lstStyle>
            <a:lvl1pPr marL="0" indent="0" algn="ctr">
              <a:buNone/>
              <a:defRPr lang="en-US" sz="5400" b="1" cap="all" baseline="0" dirty="0">
                <a:solidFill>
                  <a:schemeClr val="tx2"/>
                </a:solidFill>
              </a:defRPr>
            </a:lvl1pPr>
          </a:lstStyle>
          <a:p>
            <a:pPr marL="228600" lvl="0" indent="-228600" algn="ctr"/>
            <a:r>
              <a:rPr lang="en-US"/>
              <a:t>X</a:t>
            </a:r>
          </a:p>
        </p:txBody>
      </p:sp>
      <p:sp>
        <p:nvSpPr>
          <p:cNvPr id="10" name="Text Placeholder 10">
            <a:extLst>
              <a:ext uri="{FF2B5EF4-FFF2-40B4-BE49-F238E27FC236}">
                <a16:creationId xmlns:a16="http://schemas.microsoft.com/office/drawing/2014/main" id="{2AF715E5-429E-2966-2302-1D9698B1853F}"/>
              </a:ext>
            </a:extLst>
          </p:cNvPr>
          <p:cNvSpPr>
            <a:spLocks noGrp="1"/>
          </p:cNvSpPr>
          <p:nvPr userDrawn="1">
            <p:ph type="body" sz="quarter" idx="27" hasCustomPrompt="1"/>
          </p:nvPr>
        </p:nvSpPr>
        <p:spPr>
          <a:xfrm>
            <a:off x="4593364" y="2746357"/>
            <a:ext cx="752544" cy="304800"/>
          </a:xfrm>
        </p:spPr>
        <p:txBody>
          <a:bodyPr>
            <a:noAutofit/>
          </a:bodyPr>
          <a:lstStyle>
            <a:lvl1pPr marL="0" indent="0" algn="ctr">
              <a:buNone/>
              <a:defRPr sz="1400" b="1" cap="all"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TEXT</a:t>
            </a:r>
          </a:p>
        </p:txBody>
      </p:sp>
      <p:sp>
        <p:nvSpPr>
          <p:cNvPr id="28" name="Text Placeholder 27">
            <a:extLst>
              <a:ext uri="{FF2B5EF4-FFF2-40B4-BE49-F238E27FC236}">
                <a16:creationId xmlns:a16="http://schemas.microsoft.com/office/drawing/2014/main" id="{514E574E-1D17-CA27-73EB-8C1330B3FBA3}"/>
              </a:ext>
            </a:extLst>
          </p:cNvPr>
          <p:cNvSpPr>
            <a:spLocks noGrp="1"/>
          </p:cNvSpPr>
          <p:nvPr>
            <p:ph type="body" sz="quarter" idx="40" hasCustomPrompt="1"/>
          </p:nvPr>
        </p:nvSpPr>
        <p:spPr>
          <a:xfrm>
            <a:off x="4409327" y="3546257"/>
            <a:ext cx="1125489" cy="573965"/>
          </a:xfrm>
          <a:custGeom>
            <a:avLst/>
            <a:gdLst>
              <a:gd name="connsiteX0" fmla="*/ 431268 w 1125489"/>
              <a:gd name="connsiteY0" fmla="*/ 0 h 573965"/>
              <a:gd name="connsiteX1" fmla="*/ 546201 w 1125489"/>
              <a:gd name="connsiteY1" fmla="*/ 39030 h 573965"/>
              <a:gd name="connsiteX2" fmla="*/ 563677 w 1125489"/>
              <a:gd name="connsiteY2" fmla="*/ 57502 h 573965"/>
              <a:gd name="connsiteX3" fmla="*/ 579289 w 1125489"/>
              <a:gd name="connsiteY3" fmla="*/ 41000 h 573965"/>
              <a:gd name="connsiteX4" fmla="*/ 694222 w 1125489"/>
              <a:gd name="connsiteY4" fmla="*/ 1970 h 573965"/>
              <a:gd name="connsiteX5" fmla="*/ 883529 w 1125489"/>
              <a:gd name="connsiteY5" fmla="*/ 186438 h 573965"/>
              <a:gd name="connsiteX6" fmla="*/ 929627 w 1125489"/>
              <a:gd name="connsiteY6" fmla="*/ 180718 h 573965"/>
              <a:gd name="connsiteX7" fmla="*/ 1125489 w 1125489"/>
              <a:gd name="connsiteY7" fmla="*/ 377342 h 573965"/>
              <a:gd name="connsiteX8" fmla="*/ 929556 w 1125489"/>
              <a:gd name="connsiteY8" fmla="*/ 573965 h 573965"/>
              <a:gd name="connsiteX9" fmla="*/ 203106 w 1125489"/>
              <a:gd name="connsiteY9" fmla="*/ 573965 h 573965"/>
              <a:gd name="connsiteX10" fmla="*/ 190843 w 1125489"/>
              <a:gd name="connsiteY10" fmla="*/ 571480 h 573965"/>
              <a:gd name="connsiteX11" fmla="*/ 156442 w 1125489"/>
              <a:gd name="connsiteY11" fmla="*/ 568001 h 573965"/>
              <a:gd name="connsiteX12" fmla="*/ 1 w 1125489"/>
              <a:gd name="connsiteY12" fmla="*/ 375372 h 573965"/>
              <a:gd name="connsiteX13" fmla="*/ 195863 w 1125489"/>
              <a:gd name="connsiteY13" fmla="*/ 178748 h 573965"/>
              <a:gd name="connsiteX14" fmla="*/ 241961 w 1125489"/>
              <a:gd name="connsiteY14" fmla="*/ 184468 h 573965"/>
              <a:gd name="connsiteX15" fmla="*/ 431268 w 1125489"/>
              <a:gd name="connsiteY15" fmla="*/ 0 h 5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5489" h="573965">
                <a:moveTo>
                  <a:pt x="431268" y="0"/>
                </a:moveTo>
                <a:cubicBezTo>
                  <a:pt x="474516" y="0"/>
                  <a:pt x="514344" y="14550"/>
                  <a:pt x="546201" y="39030"/>
                </a:cubicBezTo>
                <a:lnTo>
                  <a:pt x="563677" y="57502"/>
                </a:lnTo>
                <a:lnTo>
                  <a:pt x="579289" y="41000"/>
                </a:lnTo>
                <a:cubicBezTo>
                  <a:pt x="611146" y="16520"/>
                  <a:pt x="650974" y="1970"/>
                  <a:pt x="694222" y="1970"/>
                </a:cubicBezTo>
                <a:cubicBezTo>
                  <a:pt x="796962" y="1970"/>
                  <a:pt x="880465" y="84051"/>
                  <a:pt x="883529" y="186438"/>
                </a:cubicBezTo>
                <a:cubicBezTo>
                  <a:pt x="898349" y="182792"/>
                  <a:pt x="913738" y="180718"/>
                  <a:pt x="929627" y="180718"/>
                </a:cubicBezTo>
                <a:cubicBezTo>
                  <a:pt x="1037853" y="180718"/>
                  <a:pt x="1125560" y="268734"/>
                  <a:pt x="1125489" y="377342"/>
                </a:cubicBezTo>
                <a:cubicBezTo>
                  <a:pt x="1125489" y="485949"/>
                  <a:pt x="1037782" y="573965"/>
                  <a:pt x="929556" y="573965"/>
                </a:cubicBezTo>
                <a:lnTo>
                  <a:pt x="203106" y="573965"/>
                </a:lnTo>
                <a:lnTo>
                  <a:pt x="190843" y="571480"/>
                </a:lnTo>
                <a:lnTo>
                  <a:pt x="156442" y="568001"/>
                </a:lnTo>
                <a:cubicBezTo>
                  <a:pt x="67152" y="549669"/>
                  <a:pt x="1" y="470403"/>
                  <a:pt x="1" y="375372"/>
                </a:cubicBezTo>
                <a:cubicBezTo>
                  <a:pt x="-70" y="266764"/>
                  <a:pt x="87637" y="178748"/>
                  <a:pt x="195863" y="178748"/>
                </a:cubicBezTo>
                <a:cubicBezTo>
                  <a:pt x="211752" y="178748"/>
                  <a:pt x="227141" y="180822"/>
                  <a:pt x="241961" y="184468"/>
                </a:cubicBezTo>
                <a:cubicBezTo>
                  <a:pt x="245025" y="82081"/>
                  <a:pt x="328528" y="0"/>
                  <a:pt x="431268" y="0"/>
                </a:cubicBezTo>
                <a:close/>
              </a:path>
            </a:pathLst>
          </a:custGeom>
          <a:solidFill>
            <a:schemeClr val="accent3">
              <a:lumMod val="40000"/>
              <a:lumOff val="60000"/>
            </a:schemeClr>
          </a:solidFill>
          <a:ln w="19050">
            <a:solidFill>
              <a:schemeClr val="accent3"/>
            </a:solidFill>
          </a:ln>
        </p:spPr>
        <p:txBody>
          <a:bodyPr wrap="square" anchor="ctr">
            <a:noAutofit/>
          </a:bodyPr>
          <a:lstStyle>
            <a:lvl1pPr marL="0" indent="0" algn="ctr">
              <a:buNone/>
              <a:defRPr sz="800">
                <a:noFill/>
              </a:defRPr>
            </a:lvl1pPr>
          </a:lstStyle>
          <a:p>
            <a:pPr lvl="0"/>
            <a:r>
              <a:rPr lang="en-US"/>
              <a:t>N/A</a:t>
            </a:r>
          </a:p>
        </p:txBody>
      </p:sp>
      <p:sp>
        <p:nvSpPr>
          <p:cNvPr id="14" name="Text Placeholder 10">
            <a:extLst>
              <a:ext uri="{FF2B5EF4-FFF2-40B4-BE49-F238E27FC236}">
                <a16:creationId xmlns:a16="http://schemas.microsoft.com/office/drawing/2014/main" id="{536E95F6-AF3B-48BC-9D1E-76681AA30643}"/>
              </a:ext>
            </a:extLst>
          </p:cNvPr>
          <p:cNvSpPr>
            <a:spLocks noGrp="1"/>
          </p:cNvSpPr>
          <p:nvPr userDrawn="1">
            <p:ph type="body" sz="quarter" idx="31" hasCustomPrompt="1"/>
          </p:nvPr>
        </p:nvSpPr>
        <p:spPr>
          <a:xfrm>
            <a:off x="4054190" y="4512813"/>
            <a:ext cx="1830893" cy="287787"/>
          </a:xfrm>
        </p:spPr>
        <p:txBody>
          <a:bodyPr>
            <a:noAutofit/>
          </a:bodyPr>
          <a:lstStyle>
            <a:lvl1pPr marL="0" indent="0" algn="ctr">
              <a:buNone/>
              <a:defRPr sz="1400" b="1" cap="all" baseline="0">
                <a:solidFill>
                  <a:schemeClr val="tx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ADD TEXT HERE</a:t>
            </a:r>
          </a:p>
        </p:txBody>
      </p:sp>
      <p:sp>
        <p:nvSpPr>
          <p:cNvPr id="18" name="Text Placeholder 10">
            <a:extLst>
              <a:ext uri="{FF2B5EF4-FFF2-40B4-BE49-F238E27FC236}">
                <a16:creationId xmlns:a16="http://schemas.microsoft.com/office/drawing/2014/main" id="{01BF7226-47B1-B42E-D7BF-768B7C2CA215}"/>
              </a:ext>
            </a:extLst>
          </p:cNvPr>
          <p:cNvSpPr>
            <a:spLocks noGrp="1"/>
          </p:cNvSpPr>
          <p:nvPr userDrawn="1">
            <p:ph type="body" sz="quarter" idx="35" hasCustomPrompt="1"/>
          </p:nvPr>
        </p:nvSpPr>
        <p:spPr>
          <a:xfrm>
            <a:off x="4054190" y="4786745"/>
            <a:ext cx="1830893" cy="616527"/>
          </a:xfrm>
        </p:spPr>
        <p:txBody>
          <a:bodyPr>
            <a:noAutofit/>
          </a:bodyPr>
          <a:lstStyle>
            <a:lvl1pPr marL="0" indent="0" algn="ctr">
              <a:lnSpc>
                <a:spcPct val="100000"/>
              </a:lnSpc>
              <a:buNone/>
              <a:defRPr sz="1200" b="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Add text here</a:t>
            </a:r>
          </a:p>
        </p:txBody>
      </p:sp>
      <p:sp>
        <p:nvSpPr>
          <p:cNvPr id="17" name="Text Placeholder 16">
            <a:extLst>
              <a:ext uri="{FF2B5EF4-FFF2-40B4-BE49-F238E27FC236}">
                <a16:creationId xmlns:a16="http://schemas.microsoft.com/office/drawing/2014/main" id="{574EF984-2E1F-2EBD-43C0-9C2A5A8359E7}"/>
              </a:ext>
            </a:extLst>
          </p:cNvPr>
          <p:cNvSpPr>
            <a:spLocks noGrp="1"/>
          </p:cNvSpPr>
          <p:nvPr userDrawn="1">
            <p:ph type="body" sz="quarter" idx="23" hasCustomPrompt="1"/>
          </p:nvPr>
        </p:nvSpPr>
        <p:spPr>
          <a:xfrm>
            <a:off x="6565305" y="257664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5"/>
          </a:solidFill>
          <a:ln w="19050">
            <a:solidFill>
              <a:schemeClr val="tx2"/>
            </a:solidFill>
          </a:ln>
        </p:spPr>
        <p:txBody>
          <a:bodyPr vert="horz" wrap="square" lIns="0" tIns="91440" rIns="0" bIns="45720" rtlCol="0" anchor="ctr">
            <a:noAutofit/>
          </a:bodyPr>
          <a:lstStyle>
            <a:lvl1pPr marL="0" indent="0" algn="ctr">
              <a:buNone/>
              <a:defRPr lang="en-US" sz="5400" b="1" cap="all" baseline="0" dirty="0">
                <a:solidFill>
                  <a:schemeClr val="tx2"/>
                </a:solidFill>
              </a:defRPr>
            </a:lvl1pPr>
          </a:lstStyle>
          <a:p>
            <a:pPr marL="228600" lvl="0" indent="-228600" algn="ctr"/>
            <a:r>
              <a:rPr lang="en-US"/>
              <a:t>X</a:t>
            </a:r>
          </a:p>
        </p:txBody>
      </p:sp>
      <p:sp>
        <p:nvSpPr>
          <p:cNvPr id="11" name="Text Placeholder 10">
            <a:extLst>
              <a:ext uri="{FF2B5EF4-FFF2-40B4-BE49-F238E27FC236}">
                <a16:creationId xmlns:a16="http://schemas.microsoft.com/office/drawing/2014/main" id="{1FF871F4-0EA0-DADA-3643-4A75A73170CB}"/>
              </a:ext>
            </a:extLst>
          </p:cNvPr>
          <p:cNvSpPr>
            <a:spLocks noGrp="1"/>
          </p:cNvSpPr>
          <p:nvPr userDrawn="1">
            <p:ph type="body" sz="quarter" idx="28" hasCustomPrompt="1"/>
          </p:nvPr>
        </p:nvSpPr>
        <p:spPr>
          <a:xfrm>
            <a:off x="6874851" y="2746357"/>
            <a:ext cx="752544" cy="304800"/>
          </a:xfrm>
        </p:spPr>
        <p:txBody>
          <a:bodyPr>
            <a:noAutofit/>
          </a:bodyPr>
          <a:lstStyle>
            <a:lvl1pPr marL="0" indent="0" algn="ctr">
              <a:buNone/>
              <a:defRPr sz="1400" b="1" cap="all"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TEXT</a:t>
            </a:r>
          </a:p>
        </p:txBody>
      </p:sp>
      <p:sp>
        <p:nvSpPr>
          <p:cNvPr id="29" name="Text Placeholder 28">
            <a:extLst>
              <a:ext uri="{FF2B5EF4-FFF2-40B4-BE49-F238E27FC236}">
                <a16:creationId xmlns:a16="http://schemas.microsoft.com/office/drawing/2014/main" id="{B245BB00-C503-A47B-71E5-9FD143CEAE08}"/>
              </a:ext>
            </a:extLst>
          </p:cNvPr>
          <p:cNvSpPr>
            <a:spLocks noGrp="1"/>
          </p:cNvSpPr>
          <p:nvPr>
            <p:ph type="body" sz="quarter" idx="41" hasCustomPrompt="1"/>
          </p:nvPr>
        </p:nvSpPr>
        <p:spPr>
          <a:xfrm>
            <a:off x="6688361" y="3546257"/>
            <a:ext cx="1125489" cy="573965"/>
          </a:xfrm>
          <a:custGeom>
            <a:avLst/>
            <a:gdLst>
              <a:gd name="connsiteX0" fmla="*/ 431268 w 1125489"/>
              <a:gd name="connsiteY0" fmla="*/ 0 h 573965"/>
              <a:gd name="connsiteX1" fmla="*/ 546201 w 1125489"/>
              <a:gd name="connsiteY1" fmla="*/ 39030 h 573965"/>
              <a:gd name="connsiteX2" fmla="*/ 563677 w 1125489"/>
              <a:gd name="connsiteY2" fmla="*/ 57502 h 573965"/>
              <a:gd name="connsiteX3" fmla="*/ 579289 w 1125489"/>
              <a:gd name="connsiteY3" fmla="*/ 41000 h 573965"/>
              <a:gd name="connsiteX4" fmla="*/ 694222 w 1125489"/>
              <a:gd name="connsiteY4" fmla="*/ 1970 h 573965"/>
              <a:gd name="connsiteX5" fmla="*/ 883529 w 1125489"/>
              <a:gd name="connsiteY5" fmla="*/ 186438 h 573965"/>
              <a:gd name="connsiteX6" fmla="*/ 929627 w 1125489"/>
              <a:gd name="connsiteY6" fmla="*/ 180718 h 573965"/>
              <a:gd name="connsiteX7" fmla="*/ 1125489 w 1125489"/>
              <a:gd name="connsiteY7" fmla="*/ 377342 h 573965"/>
              <a:gd name="connsiteX8" fmla="*/ 929556 w 1125489"/>
              <a:gd name="connsiteY8" fmla="*/ 573965 h 573965"/>
              <a:gd name="connsiteX9" fmla="*/ 203106 w 1125489"/>
              <a:gd name="connsiteY9" fmla="*/ 573965 h 573965"/>
              <a:gd name="connsiteX10" fmla="*/ 190843 w 1125489"/>
              <a:gd name="connsiteY10" fmla="*/ 571480 h 573965"/>
              <a:gd name="connsiteX11" fmla="*/ 156442 w 1125489"/>
              <a:gd name="connsiteY11" fmla="*/ 568001 h 573965"/>
              <a:gd name="connsiteX12" fmla="*/ 1 w 1125489"/>
              <a:gd name="connsiteY12" fmla="*/ 375372 h 573965"/>
              <a:gd name="connsiteX13" fmla="*/ 195863 w 1125489"/>
              <a:gd name="connsiteY13" fmla="*/ 178748 h 573965"/>
              <a:gd name="connsiteX14" fmla="*/ 241961 w 1125489"/>
              <a:gd name="connsiteY14" fmla="*/ 184468 h 573965"/>
              <a:gd name="connsiteX15" fmla="*/ 431268 w 1125489"/>
              <a:gd name="connsiteY15" fmla="*/ 0 h 5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5489" h="573965">
                <a:moveTo>
                  <a:pt x="431268" y="0"/>
                </a:moveTo>
                <a:cubicBezTo>
                  <a:pt x="474516" y="0"/>
                  <a:pt x="514344" y="14550"/>
                  <a:pt x="546201" y="39030"/>
                </a:cubicBezTo>
                <a:lnTo>
                  <a:pt x="563677" y="57502"/>
                </a:lnTo>
                <a:lnTo>
                  <a:pt x="579289" y="41000"/>
                </a:lnTo>
                <a:cubicBezTo>
                  <a:pt x="611146" y="16520"/>
                  <a:pt x="650974" y="1970"/>
                  <a:pt x="694222" y="1970"/>
                </a:cubicBezTo>
                <a:cubicBezTo>
                  <a:pt x="796962" y="1970"/>
                  <a:pt x="880465" y="84051"/>
                  <a:pt x="883529" y="186438"/>
                </a:cubicBezTo>
                <a:cubicBezTo>
                  <a:pt x="898349" y="182792"/>
                  <a:pt x="913738" y="180718"/>
                  <a:pt x="929627" y="180718"/>
                </a:cubicBezTo>
                <a:cubicBezTo>
                  <a:pt x="1037853" y="180718"/>
                  <a:pt x="1125560" y="268734"/>
                  <a:pt x="1125489" y="377342"/>
                </a:cubicBezTo>
                <a:cubicBezTo>
                  <a:pt x="1125489" y="485949"/>
                  <a:pt x="1037782" y="573965"/>
                  <a:pt x="929556" y="573965"/>
                </a:cubicBezTo>
                <a:lnTo>
                  <a:pt x="203106" y="573965"/>
                </a:lnTo>
                <a:lnTo>
                  <a:pt x="190843" y="571480"/>
                </a:lnTo>
                <a:lnTo>
                  <a:pt x="156442" y="568001"/>
                </a:lnTo>
                <a:cubicBezTo>
                  <a:pt x="67152" y="549669"/>
                  <a:pt x="1" y="470403"/>
                  <a:pt x="1" y="375372"/>
                </a:cubicBezTo>
                <a:cubicBezTo>
                  <a:pt x="-70" y="266764"/>
                  <a:pt x="87637" y="178748"/>
                  <a:pt x="195863" y="178748"/>
                </a:cubicBezTo>
                <a:cubicBezTo>
                  <a:pt x="211752" y="178748"/>
                  <a:pt x="227141" y="180822"/>
                  <a:pt x="241961" y="184468"/>
                </a:cubicBezTo>
                <a:cubicBezTo>
                  <a:pt x="245025" y="82081"/>
                  <a:pt x="328528" y="0"/>
                  <a:pt x="431268" y="0"/>
                </a:cubicBezTo>
                <a:close/>
              </a:path>
            </a:pathLst>
          </a:custGeom>
          <a:solidFill>
            <a:schemeClr val="accent3">
              <a:lumMod val="40000"/>
              <a:lumOff val="60000"/>
            </a:schemeClr>
          </a:solidFill>
          <a:ln w="19050">
            <a:solidFill>
              <a:schemeClr val="accent3"/>
            </a:solidFill>
          </a:ln>
        </p:spPr>
        <p:txBody>
          <a:bodyPr wrap="square" anchor="ctr">
            <a:noAutofit/>
          </a:bodyPr>
          <a:lstStyle>
            <a:lvl1pPr marL="0" indent="0" algn="ctr">
              <a:buNone/>
              <a:defRPr sz="800">
                <a:noFill/>
              </a:defRPr>
            </a:lvl1pPr>
          </a:lstStyle>
          <a:p>
            <a:pPr lvl="0"/>
            <a:r>
              <a:rPr lang="en-US"/>
              <a:t>N/A</a:t>
            </a:r>
          </a:p>
        </p:txBody>
      </p:sp>
      <p:sp>
        <p:nvSpPr>
          <p:cNvPr id="15" name="Text Placeholder 10">
            <a:extLst>
              <a:ext uri="{FF2B5EF4-FFF2-40B4-BE49-F238E27FC236}">
                <a16:creationId xmlns:a16="http://schemas.microsoft.com/office/drawing/2014/main" id="{3572CB72-265B-1A6E-CB4B-1D54DCA3C9E4}"/>
              </a:ext>
            </a:extLst>
          </p:cNvPr>
          <p:cNvSpPr>
            <a:spLocks noGrp="1"/>
          </p:cNvSpPr>
          <p:nvPr userDrawn="1">
            <p:ph type="body" sz="quarter" idx="32" hasCustomPrompt="1"/>
          </p:nvPr>
        </p:nvSpPr>
        <p:spPr>
          <a:xfrm>
            <a:off x="6335677" y="4512813"/>
            <a:ext cx="1830893" cy="287787"/>
          </a:xfrm>
        </p:spPr>
        <p:txBody>
          <a:bodyPr>
            <a:noAutofit/>
          </a:bodyPr>
          <a:lstStyle>
            <a:lvl1pPr marL="0" indent="0" algn="ctr">
              <a:buNone/>
              <a:defRPr sz="1400" b="1" cap="all" baseline="0">
                <a:solidFill>
                  <a:schemeClr val="tx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ADD TEXT HERE</a:t>
            </a:r>
          </a:p>
        </p:txBody>
      </p:sp>
      <p:sp>
        <p:nvSpPr>
          <p:cNvPr id="19" name="Text Placeholder 10">
            <a:extLst>
              <a:ext uri="{FF2B5EF4-FFF2-40B4-BE49-F238E27FC236}">
                <a16:creationId xmlns:a16="http://schemas.microsoft.com/office/drawing/2014/main" id="{AD6653FC-DD0E-D272-9249-E5BC7F66D4A6}"/>
              </a:ext>
            </a:extLst>
          </p:cNvPr>
          <p:cNvSpPr>
            <a:spLocks noGrp="1"/>
          </p:cNvSpPr>
          <p:nvPr userDrawn="1">
            <p:ph type="body" sz="quarter" idx="36" hasCustomPrompt="1"/>
          </p:nvPr>
        </p:nvSpPr>
        <p:spPr>
          <a:xfrm>
            <a:off x="6241474" y="4786745"/>
            <a:ext cx="2019298" cy="616527"/>
          </a:xfrm>
        </p:spPr>
        <p:txBody>
          <a:bodyPr>
            <a:noAutofit/>
          </a:bodyPr>
          <a:lstStyle>
            <a:lvl1pPr marL="0" indent="0" algn="ctr">
              <a:lnSpc>
                <a:spcPct val="100000"/>
              </a:lnSpc>
              <a:buNone/>
              <a:defRPr sz="1200" b="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Add text here</a:t>
            </a:r>
          </a:p>
        </p:txBody>
      </p:sp>
      <p:sp>
        <p:nvSpPr>
          <p:cNvPr id="22" name="Text Placeholder 21">
            <a:extLst>
              <a:ext uri="{FF2B5EF4-FFF2-40B4-BE49-F238E27FC236}">
                <a16:creationId xmlns:a16="http://schemas.microsoft.com/office/drawing/2014/main" id="{C59D9FE5-B2E1-8F66-399D-12509D16150D}"/>
              </a:ext>
            </a:extLst>
          </p:cNvPr>
          <p:cNvSpPr>
            <a:spLocks noGrp="1"/>
          </p:cNvSpPr>
          <p:nvPr userDrawn="1">
            <p:ph type="body" sz="quarter" idx="24" hasCustomPrompt="1"/>
          </p:nvPr>
        </p:nvSpPr>
        <p:spPr>
          <a:xfrm>
            <a:off x="8854729" y="2573867"/>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5"/>
          </a:solidFill>
          <a:ln w="19050">
            <a:solidFill>
              <a:schemeClr val="tx2"/>
            </a:solidFill>
          </a:ln>
        </p:spPr>
        <p:txBody>
          <a:bodyPr vert="horz" wrap="square" lIns="0" tIns="91440" rIns="0" bIns="45720" rtlCol="0" anchor="ctr">
            <a:noAutofit/>
          </a:bodyPr>
          <a:lstStyle>
            <a:lvl1pPr marL="0" indent="0" algn="ctr">
              <a:buNone/>
              <a:defRPr lang="en-US" sz="5400" b="1" cap="all" baseline="0" dirty="0">
                <a:solidFill>
                  <a:schemeClr val="tx2"/>
                </a:solidFill>
              </a:defRPr>
            </a:lvl1pPr>
          </a:lstStyle>
          <a:p>
            <a:pPr marL="228600" lvl="0" indent="-228600" algn="ctr"/>
            <a:r>
              <a:rPr lang="en-US"/>
              <a:t>X</a:t>
            </a:r>
          </a:p>
        </p:txBody>
      </p:sp>
      <p:sp>
        <p:nvSpPr>
          <p:cNvPr id="12" name="Text Placeholder 10">
            <a:extLst>
              <a:ext uri="{FF2B5EF4-FFF2-40B4-BE49-F238E27FC236}">
                <a16:creationId xmlns:a16="http://schemas.microsoft.com/office/drawing/2014/main" id="{555E618A-EFFF-E485-8AD1-1D28C8E2CAD8}"/>
              </a:ext>
            </a:extLst>
          </p:cNvPr>
          <p:cNvSpPr>
            <a:spLocks noGrp="1"/>
          </p:cNvSpPr>
          <p:nvPr userDrawn="1">
            <p:ph type="body" sz="quarter" idx="29" hasCustomPrompt="1"/>
          </p:nvPr>
        </p:nvSpPr>
        <p:spPr>
          <a:xfrm>
            <a:off x="9161899" y="2753283"/>
            <a:ext cx="752544" cy="304800"/>
          </a:xfrm>
        </p:spPr>
        <p:txBody>
          <a:bodyPr>
            <a:noAutofit/>
          </a:bodyPr>
          <a:lstStyle>
            <a:lvl1pPr marL="0" indent="0" algn="ctr">
              <a:buNone/>
              <a:defRPr sz="1400" b="1" cap="all"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TEXT</a:t>
            </a:r>
          </a:p>
        </p:txBody>
      </p:sp>
      <p:sp>
        <p:nvSpPr>
          <p:cNvPr id="30" name="Text Placeholder 29">
            <a:extLst>
              <a:ext uri="{FF2B5EF4-FFF2-40B4-BE49-F238E27FC236}">
                <a16:creationId xmlns:a16="http://schemas.microsoft.com/office/drawing/2014/main" id="{0D27FCF8-D283-7038-1C0F-0082367663DA}"/>
              </a:ext>
            </a:extLst>
          </p:cNvPr>
          <p:cNvSpPr>
            <a:spLocks noGrp="1"/>
          </p:cNvSpPr>
          <p:nvPr>
            <p:ph type="body" sz="quarter" idx="42" hasCustomPrompt="1"/>
          </p:nvPr>
        </p:nvSpPr>
        <p:spPr>
          <a:xfrm>
            <a:off x="8977785" y="3546257"/>
            <a:ext cx="1125489" cy="573965"/>
          </a:xfrm>
          <a:custGeom>
            <a:avLst/>
            <a:gdLst>
              <a:gd name="connsiteX0" fmla="*/ 431268 w 1125489"/>
              <a:gd name="connsiteY0" fmla="*/ 0 h 573965"/>
              <a:gd name="connsiteX1" fmla="*/ 546201 w 1125489"/>
              <a:gd name="connsiteY1" fmla="*/ 39030 h 573965"/>
              <a:gd name="connsiteX2" fmla="*/ 563677 w 1125489"/>
              <a:gd name="connsiteY2" fmla="*/ 57502 h 573965"/>
              <a:gd name="connsiteX3" fmla="*/ 579289 w 1125489"/>
              <a:gd name="connsiteY3" fmla="*/ 41000 h 573965"/>
              <a:gd name="connsiteX4" fmla="*/ 694222 w 1125489"/>
              <a:gd name="connsiteY4" fmla="*/ 1970 h 573965"/>
              <a:gd name="connsiteX5" fmla="*/ 883529 w 1125489"/>
              <a:gd name="connsiteY5" fmla="*/ 186438 h 573965"/>
              <a:gd name="connsiteX6" fmla="*/ 929627 w 1125489"/>
              <a:gd name="connsiteY6" fmla="*/ 180718 h 573965"/>
              <a:gd name="connsiteX7" fmla="*/ 1125489 w 1125489"/>
              <a:gd name="connsiteY7" fmla="*/ 377342 h 573965"/>
              <a:gd name="connsiteX8" fmla="*/ 929556 w 1125489"/>
              <a:gd name="connsiteY8" fmla="*/ 573965 h 573965"/>
              <a:gd name="connsiteX9" fmla="*/ 203106 w 1125489"/>
              <a:gd name="connsiteY9" fmla="*/ 573965 h 573965"/>
              <a:gd name="connsiteX10" fmla="*/ 190843 w 1125489"/>
              <a:gd name="connsiteY10" fmla="*/ 571480 h 573965"/>
              <a:gd name="connsiteX11" fmla="*/ 156442 w 1125489"/>
              <a:gd name="connsiteY11" fmla="*/ 568001 h 573965"/>
              <a:gd name="connsiteX12" fmla="*/ 1 w 1125489"/>
              <a:gd name="connsiteY12" fmla="*/ 375372 h 573965"/>
              <a:gd name="connsiteX13" fmla="*/ 195863 w 1125489"/>
              <a:gd name="connsiteY13" fmla="*/ 178748 h 573965"/>
              <a:gd name="connsiteX14" fmla="*/ 241961 w 1125489"/>
              <a:gd name="connsiteY14" fmla="*/ 184468 h 573965"/>
              <a:gd name="connsiteX15" fmla="*/ 431268 w 1125489"/>
              <a:gd name="connsiteY15" fmla="*/ 0 h 5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5489" h="573965">
                <a:moveTo>
                  <a:pt x="431268" y="0"/>
                </a:moveTo>
                <a:cubicBezTo>
                  <a:pt x="474516" y="0"/>
                  <a:pt x="514344" y="14550"/>
                  <a:pt x="546201" y="39030"/>
                </a:cubicBezTo>
                <a:lnTo>
                  <a:pt x="563677" y="57502"/>
                </a:lnTo>
                <a:lnTo>
                  <a:pt x="579289" y="41000"/>
                </a:lnTo>
                <a:cubicBezTo>
                  <a:pt x="611146" y="16520"/>
                  <a:pt x="650974" y="1970"/>
                  <a:pt x="694222" y="1970"/>
                </a:cubicBezTo>
                <a:cubicBezTo>
                  <a:pt x="796962" y="1970"/>
                  <a:pt x="880465" y="84051"/>
                  <a:pt x="883529" y="186438"/>
                </a:cubicBezTo>
                <a:cubicBezTo>
                  <a:pt x="898349" y="182792"/>
                  <a:pt x="913738" y="180718"/>
                  <a:pt x="929627" y="180718"/>
                </a:cubicBezTo>
                <a:cubicBezTo>
                  <a:pt x="1037853" y="180718"/>
                  <a:pt x="1125560" y="268734"/>
                  <a:pt x="1125489" y="377342"/>
                </a:cubicBezTo>
                <a:cubicBezTo>
                  <a:pt x="1125489" y="485949"/>
                  <a:pt x="1037782" y="573965"/>
                  <a:pt x="929556" y="573965"/>
                </a:cubicBezTo>
                <a:lnTo>
                  <a:pt x="203106" y="573965"/>
                </a:lnTo>
                <a:lnTo>
                  <a:pt x="190843" y="571480"/>
                </a:lnTo>
                <a:lnTo>
                  <a:pt x="156442" y="568001"/>
                </a:lnTo>
                <a:cubicBezTo>
                  <a:pt x="67152" y="549669"/>
                  <a:pt x="1" y="470403"/>
                  <a:pt x="1" y="375372"/>
                </a:cubicBezTo>
                <a:cubicBezTo>
                  <a:pt x="-70" y="266764"/>
                  <a:pt x="87637" y="178748"/>
                  <a:pt x="195863" y="178748"/>
                </a:cubicBezTo>
                <a:cubicBezTo>
                  <a:pt x="211752" y="178748"/>
                  <a:pt x="227141" y="180822"/>
                  <a:pt x="241961" y="184468"/>
                </a:cubicBezTo>
                <a:cubicBezTo>
                  <a:pt x="245025" y="82081"/>
                  <a:pt x="328528" y="0"/>
                  <a:pt x="431268" y="0"/>
                </a:cubicBezTo>
                <a:close/>
              </a:path>
            </a:pathLst>
          </a:custGeom>
          <a:solidFill>
            <a:schemeClr val="accent3">
              <a:lumMod val="40000"/>
              <a:lumOff val="60000"/>
            </a:schemeClr>
          </a:solidFill>
          <a:ln w="19050">
            <a:solidFill>
              <a:schemeClr val="accent3"/>
            </a:solidFill>
          </a:ln>
        </p:spPr>
        <p:txBody>
          <a:bodyPr wrap="square" anchor="ctr">
            <a:noAutofit/>
          </a:bodyPr>
          <a:lstStyle>
            <a:lvl1pPr marL="0" indent="0" algn="ctr">
              <a:buNone/>
              <a:defRPr sz="800">
                <a:noFill/>
              </a:defRPr>
            </a:lvl1pPr>
          </a:lstStyle>
          <a:p>
            <a:pPr lvl="0"/>
            <a:r>
              <a:rPr lang="en-US"/>
              <a:t>N/A</a:t>
            </a:r>
          </a:p>
        </p:txBody>
      </p:sp>
      <p:sp>
        <p:nvSpPr>
          <p:cNvPr id="16" name="Text Placeholder 10">
            <a:extLst>
              <a:ext uri="{FF2B5EF4-FFF2-40B4-BE49-F238E27FC236}">
                <a16:creationId xmlns:a16="http://schemas.microsoft.com/office/drawing/2014/main" id="{91520171-76AD-DCF6-B7F6-35E395BDFA85}"/>
              </a:ext>
            </a:extLst>
          </p:cNvPr>
          <p:cNvSpPr>
            <a:spLocks noGrp="1"/>
          </p:cNvSpPr>
          <p:nvPr userDrawn="1">
            <p:ph type="body" sz="quarter" idx="33" hasCustomPrompt="1"/>
          </p:nvPr>
        </p:nvSpPr>
        <p:spPr>
          <a:xfrm>
            <a:off x="8622725" y="4512813"/>
            <a:ext cx="1830893" cy="287787"/>
          </a:xfrm>
        </p:spPr>
        <p:txBody>
          <a:bodyPr>
            <a:noAutofit/>
          </a:bodyPr>
          <a:lstStyle>
            <a:lvl1pPr marL="0" indent="0" algn="ctr">
              <a:buNone/>
              <a:defRPr sz="1400" b="1" cap="all" baseline="0">
                <a:solidFill>
                  <a:schemeClr val="tx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ADD TEXT HERE</a:t>
            </a:r>
          </a:p>
        </p:txBody>
      </p:sp>
      <p:sp>
        <p:nvSpPr>
          <p:cNvPr id="20" name="Text Placeholder 10">
            <a:extLst>
              <a:ext uri="{FF2B5EF4-FFF2-40B4-BE49-F238E27FC236}">
                <a16:creationId xmlns:a16="http://schemas.microsoft.com/office/drawing/2014/main" id="{08CFEF0A-F0F7-3357-5C21-B15CE89D0CB8}"/>
              </a:ext>
            </a:extLst>
          </p:cNvPr>
          <p:cNvSpPr>
            <a:spLocks noGrp="1"/>
          </p:cNvSpPr>
          <p:nvPr userDrawn="1">
            <p:ph type="body" sz="quarter" idx="37" hasCustomPrompt="1"/>
          </p:nvPr>
        </p:nvSpPr>
        <p:spPr>
          <a:xfrm>
            <a:off x="8622725" y="4786745"/>
            <a:ext cx="1830893" cy="616527"/>
          </a:xfrm>
        </p:spPr>
        <p:txBody>
          <a:bodyPr>
            <a:noAutofit/>
          </a:bodyPr>
          <a:lstStyle>
            <a:lvl1pPr marL="0" indent="0" algn="ctr">
              <a:lnSpc>
                <a:spcPct val="100000"/>
              </a:lnSpc>
              <a:buNone/>
              <a:defRPr sz="1200" b="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Add text here</a:t>
            </a:r>
          </a:p>
        </p:txBody>
      </p:sp>
    </p:spTree>
    <p:extLst>
      <p:ext uri="{BB962C8B-B14F-4D97-AF65-F5344CB8AC3E}">
        <p14:creationId xmlns:p14="http://schemas.microsoft.com/office/powerpoint/2010/main" val="1715873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extLst>
      <p:ext uri="{BB962C8B-B14F-4D97-AF65-F5344CB8AC3E}">
        <p14:creationId xmlns:p14="http://schemas.microsoft.com/office/powerpoint/2010/main" val="87784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3"/>
            <a:ext cx="6400800" cy="1828800"/>
          </a:xfrm>
        </p:spPr>
        <p:txBody>
          <a:bodyPr lIns="0" tIns="0" rIns="0" bIns="0">
            <a:noAutofit/>
          </a:bodyPr>
          <a:lstStyle>
            <a:lvl1pPr>
              <a:defRPr baseline="0"/>
            </a:lvl1pPr>
          </a:lstStyle>
          <a:p>
            <a:r>
              <a:rPr lang="en-US"/>
              <a:t>Click to add 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Content Placeholder 5">
            <a:extLst>
              <a:ext uri="{FF2B5EF4-FFF2-40B4-BE49-F238E27FC236}">
                <a16:creationId xmlns:a16="http://schemas.microsoft.com/office/drawing/2014/main" id="{1CA1AC91-E5AE-A457-178C-6A577DAAF4C4}"/>
              </a:ext>
            </a:extLst>
          </p:cNvPr>
          <p:cNvSpPr>
            <a:spLocks noGrp="1"/>
          </p:cNvSpPr>
          <p:nvPr>
            <p:ph sz="quarter" idx="14" hasCustomPrompt="1"/>
          </p:nvPr>
        </p:nvSpPr>
        <p:spPr>
          <a:xfrm>
            <a:off x="811185" y="2774786"/>
            <a:ext cx="6400800" cy="3257550"/>
          </a:xfrm>
        </p:spPr>
        <p:txBody>
          <a:bodyPr lIns="0"/>
          <a:lstStyle>
            <a:lvl1pPr marL="0" indent="0">
              <a:buNone/>
              <a:defRPr sz="2400"/>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9D4FED77-2877-7D28-E27C-7BE9F5E7393A}"/>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4" name="Slide Number Placeholder 5">
            <a:extLst>
              <a:ext uri="{FF2B5EF4-FFF2-40B4-BE49-F238E27FC236}">
                <a16:creationId xmlns:a16="http://schemas.microsoft.com/office/drawing/2014/main" id="{90785AC1-54EA-61EE-115B-C1910CC60A62}"/>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6458743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31636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pic>
        <p:nvPicPr>
          <p:cNvPr id="2" name="Object 1">
            <a:extLst>
              <a:ext uri="{FF2B5EF4-FFF2-40B4-BE49-F238E27FC236}">
                <a16:creationId xmlns:a16="http://schemas.microsoft.com/office/drawing/2014/main" id="{269C21E5-B8EE-7438-A771-34BC8006E13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85898" y="0"/>
            <a:ext cx="1574573" cy="3954463"/>
          </a:xfrm>
          <a:prstGeom prst="rect">
            <a:avLst/>
          </a:prstGeom>
        </p:spPr>
      </p:pic>
      <p:sp>
        <p:nvSpPr>
          <p:cNvPr id="3" name="Oval 2">
            <a:extLst>
              <a:ext uri="{FF2B5EF4-FFF2-40B4-BE49-F238E27FC236}">
                <a16:creationId xmlns:a16="http://schemas.microsoft.com/office/drawing/2014/main" id="{18F333FA-6DDE-DB6C-73BB-FE8387977425}"/>
              </a:ext>
              <a:ext uri="{C183D7F6-B498-43B3-948B-1728B52AA6E4}">
                <adec:decorative xmlns:adec="http://schemas.microsoft.com/office/drawing/2017/decorative" val="1"/>
              </a:ext>
            </a:extLst>
          </p:cNvPr>
          <p:cNvSpPr/>
          <p:nvPr userDrawn="1"/>
        </p:nvSpPr>
        <p:spPr>
          <a:xfrm>
            <a:off x="9115508" y="4240999"/>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Title 1">
            <a:extLst>
              <a:ext uri="{FF2B5EF4-FFF2-40B4-BE49-F238E27FC236}">
                <a16:creationId xmlns:a16="http://schemas.microsoft.com/office/drawing/2014/main" id="{AB87953E-96F2-8BCC-B295-E1033E7D2747}"/>
              </a:ext>
            </a:extLst>
          </p:cNvPr>
          <p:cNvSpPr>
            <a:spLocks noGrp="1"/>
          </p:cNvSpPr>
          <p:nvPr>
            <p:ph type="title" hasCustomPrompt="1"/>
          </p:nvPr>
        </p:nvSpPr>
        <p:spPr>
          <a:xfrm>
            <a:off x="811185" y="621972"/>
            <a:ext cx="7599718" cy="3051394"/>
          </a:xfrm>
        </p:spPr>
        <p:txBody>
          <a:bodyPr lIns="0" tIns="0" rIns="0" bIns="0" anchor="b">
            <a:noAutofit/>
          </a:bodyPr>
          <a:lstStyle>
            <a:lvl1pPr>
              <a:defRPr sz="5400"/>
            </a:lvl1pPr>
          </a:lstStyle>
          <a:p>
            <a:r>
              <a:rPr lang="en-US"/>
              <a:t>Click to add title</a:t>
            </a:r>
          </a:p>
        </p:txBody>
      </p:sp>
      <p:sp>
        <p:nvSpPr>
          <p:cNvPr id="6" name="Text Placeholder 15">
            <a:extLst>
              <a:ext uri="{FF2B5EF4-FFF2-40B4-BE49-F238E27FC236}">
                <a16:creationId xmlns:a16="http://schemas.microsoft.com/office/drawing/2014/main" id="{0A627B70-91C8-40B9-6189-B29749FF6E92}"/>
              </a:ext>
            </a:extLst>
          </p:cNvPr>
          <p:cNvSpPr>
            <a:spLocks noGrp="1"/>
          </p:cNvSpPr>
          <p:nvPr>
            <p:ph type="body" sz="quarter" idx="14" hasCustomPrompt="1"/>
          </p:nvPr>
        </p:nvSpPr>
        <p:spPr>
          <a:xfrm>
            <a:off x="811185" y="3965028"/>
            <a:ext cx="7599718" cy="1493781"/>
          </a:xfrm>
        </p:spPr>
        <p:txBody>
          <a:bodyPr lIns="0" tIns="0" rIns="0" bIns="0">
            <a:noAutofit/>
          </a:bodyPr>
          <a:lstStyle>
            <a:lvl1pPr marL="0" indent="0">
              <a:buNone/>
              <a:defRPr sz="2400" b="1" i="0">
                <a:solidFill>
                  <a:schemeClr val="accent4"/>
                </a:solidFill>
                <a:latin typeface="+mj-lt"/>
                <a:cs typeface="Arial" panose="020B0604020202020204" pitchFamily="34" charset="0"/>
              </a:defRPr>
            </a:lvl1pPr>
            <a:lvl2pPr marL="457200" indent="0">
              <a:buNone/>
              <a:defRPr sz="1800" b="1" i="0">
                <a:latin typeface="Arial Black" panose="020B0604020202020204" pitchFamily="34" charset="0"/>
                <a:cs typeface="Arial Black" panose="020B0604020202020204" pitchFamily="34" charset="0"/>
              </a:defRPr>
            </a:lvl2pPr>
          </a:lstStyle>
          <a:p>
            <a:r>
              <a:rPr lang="en-US"/>
              <a:t>Click to add subtitle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5894702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6882561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2388379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7688650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2769895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7180679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11185" y="621973"/>
            <a:ext cx="10569630" cy="10687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11185" y="1825625"/>
            <a:ext cx="1056963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5" r:id="rId3"/>
    <p:sldLayoutId id="2147483683" r:id="rId4"/>
    <p:sldLayoutId id="2147483684" r:id="rId5"/>
    <p:sldLayoutId id="2147483685" r:id="rId6"/>
    <p:sldLayoutId id="2147483671" r:id="rId7"/>
    <p:sldLayoutId id="2147483679" r:id="rId8"/>
    <p:sldLayoutId id="2147483676" r:id="rId9"/>
    <p:sldLayoutId id="2147483669" r:id="rId10"/>
    <p:sldLayoutId id="2147483673" r:id="rId11"/>
    <p:sldLayoutId id="2147483682" r:id="rId12"/>
    <p:sldLayoutId id="2147483656" r:id="rId13"/>
    <p:sldLayoutId id="2147483687" r:id="rId14"/>
    <p:sldLayoutId id="2147483688" r:id="rId15"/>
    <p:sldLayoutId id="2147483689" r:id="rId16"/>
  </p:sldLayoutIdLst>
  <p:hf sldNum="0" hdr="0" ftr="0" dt="0"/>
  <p:txStyles>
    <p:titleStyle>
      <a:lvl1pPr algn="l" defTabSz="914400" rtl="0" eaLnBrk="1" latinLnBrk="0" hangingPunct="1">
        <a:lnSpc>
          <a:spcPct val="90000"/>
        </a:lnSpc>
        <a:spcBef>
          <a:spcPct val="0"/>
        </a:spcBef>
        <a:buNone/>
        <a:defRPr sz="4000" b="1" i="0" kern="1200" spc="100" baseline="0">
          <a:solidFill>
            <a:schemeClr val="bg1"/>
          </a:solidFill>
          <a:latin typeface="+mj-lt"/>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5.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6.xml"/><Relationship Id="rId6" Type="http://schemas.microsoft.com/office/2007/relationships/hdphoto" Target="../media/hdphoto3.wdp"/><Relationship Id="rId11" Type="http://schemas.openxmlformats.org/officeDocument/2006/relationships/image" Target="../media/image24.tiff"/><Relationship Id="rId5" Type="http://schemas.openxmlformats.org/officeDocument/2006/relationships/image" Target="../media/image21.png"/><Relationship Id="rId10" Type="http://schemas.microsoft.com/office/2007/relationships/hdphoto" Target="../media/hdphoto5.wdp"/><Relationship Id="rId4" Type="http://schemas.openxmlformats.org/officeDocument/2006/relationships/image" Target="../media/image20.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6.xml"/><Relationship Id="rId7" Type="http://schemas.microsoft.com/office/2007/relationships/hdphoto" Target="../media/hdphoto4.wdp"/><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3.wdp"/><Relationship Id="rId10" Type="http://schemas.openxmlformats.org/officeDocument/2006/relationships/image" Target="../media/image24.tiff"/><Relationship Id="rId4" Type="http://schemas.openxmlformats.org/officeDocument/2006/relationships/image" Target="../media/image21.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notesSlide" Target="../notesSlides/notesSlide17.xml"/><Relationship Id="rId7"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8.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29.tiff"/><Relationship Id="rId5" Type="http://schemas.microsoft.com/office/2007/relationships/hdphoto" Target="../media/hdphoto6.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20.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21.xml"/><Relationship Id="rId6" Type="http://schemas.microsoft.com/office/2007/relationships/hdphoto" Target="../media/hdphoto8.wdp"/><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1.xml"/><Relationship Id="rId7" Type="http://schemas.microsoft.com/office/2007/relationships/hdphoto" Target="../media/hdphoto9.wdp"/><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24.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7.xml"/><Relationship Id="rId5" Type="http://schemas.microsoft.com/office/2007/relationships/hdphoto" Target="../media/hdphoto11.wdp"/><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8.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6.png"/><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0EC687-5D09-A6EE-752F-E9E65F2B796D}"/>
              </a:ext>
            </a:extLst>
          </p:cNvPr>
          <p:cNvSpPr>
            <a:spLocks noGrp="1"/>
          </p:cNvSpPr>
          <p:nvPr>
            <p:ph type="body" sz="quarter" idx="14"/>
          </p:nvPr>
        </p:nvSpPr>
        <p:spPr>
          <a:xfrm>
            <a:off x="811184" y="2564969"/>
            <a:ext cx="8774517" cy="2789695"/>
          </a:xfrm>
        </p:spPr>
        <p:txBody>
          <a:bodyPr/>
          <a:lstStyle/>
          <a:p>
            <a:pPr>
              <a:lnSpc>
                <a:spcPct val="130000"/>
              </a:lnSpc>
            </a:pPr>
            <a:r>
              <a:rPr lang="en-US" sz="1800" b="0" dirty="0">
                <a:solidFill>
                  <a:schemeClr val="accent4">
                    <a:lumMod val="20000"/>
                    <a:lumOff val="80000"/>
                  </a:schemeClr>
                </a:solidFill>
              </a:rPr>
              <a:t>Training #2</a:t>
            </a:r>
            <a:br>
              <a:rPr lang="en-US" sz="1800" b="0" dirty="0">
                <a:solidFill>
                  <a:schemeClr val="accent4">
                    <a:lumMod val="20000"/>
                    <a:lumOff val="80000"/>
                  </a:schemeClr>
                </a:solidFill>
              </a:rPr>
            </a:br>
            <a:r>
              <a:rPr lang="en-US" sz="1800" b="0" dirty="0">
                <a:solidFill>
                  <a:schemeClr val="accent4">
                    <a:lumMod val="20000"/>
                    <a:lumOff val="80000"/>
                  </a:schemeClr>
                </a:solidFill>
              </a:rPr>
              <a:t> </a:t>
            </a:r>
            <a:br>
              <a:rPr lang="en-US" sz="4800" dirty="0">
                <a:solidFill>
                  <a:schemeClr val="accent4">
                    <a:lumMod val="20000"/>
                    <a:lumOff val="80000"/>
                  </a:schemeClr>
                </a:solidFill>
              </a:rPr>
            </a:br>
            <a:r>
              <a:rPr lang="en-US" sz="4800" dirty="0">
                <a:solidFill>
                  <a:schemeClr val="bg1"/>
                </a:solidFill>
              </a:rPr>
              <a:t>New Foods, More Choice</a:t>
            </a:r>
            <a:br>
              <a:rPr lang="en-US" sz="4800" dirty="0">
                <a:solidFill>
                  <a:schemeClr val="bg1"/>
                </a:solidFill>
              </a:rPr>
            </a:br>
            <a:r>
              <a:rPr lang="en-US" sz="4800" dirty="0">
                <a:solidFill>
                  <a:schemeClr val="bg1"/>
                </a:solidFill>
              </a:rPr>
              <a:t>…New TWISTs</a:t>
            </a:r>
          </a:p>
        </p:txBody>
      </p:sp>
      <p:pic>
        <p:nvPicPr>
          <p:cNvPr id="5" name="Picture 4">
            <a:extLst>
              <a:ext uri="{FF2B5EF4-FFF2-40B4-BE49-F238E27FC236}">
                <a16:creationId xmlns:a16="http://schemas.microsoft.com/office/drawing/2014/main" id="{AAC0D090-2E99-34D2-13D3-8B5C3486AFD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156526" y="4192292"/>
            <a:ext cx="2084097" cy="2147758"/>
          </a:xfrm>
          <a:prstGeom prst="rect">
            <a:avLst/>
          </a:prstGeom>
          <a:ln>
            <a:noFill/>
          </a:ln>
        </p:spPr>
      </p:pic>
      <p:pic>
        <p:nvPicPr>
          <p:cNvPr id="4" name="Picture 3" descr="Logo&#10;&#10;Description automatically generated">
            <a:extLst>
              <a:ext uri="{FF2B5EF4-FFF2-40B4-BE49-F238E27FC236}">
                <a16:creationId xmlns:a16="http://schemas.microsoft.com/office/drawing/2014/main" id="{41E8C0B4-40D5-C61E-A967-082DE22B56D5}"/>
              </a:ext>
            </a:extLst>
          </p:cNvPr>
          <p:cNvPicPr>
            <a:picLocks noChangeAspect="1"/>
          </p:cNvPicPr>
          <p:nvPr/>
        </p:nvPicPr>
        <p:blipFill>
          <a:blip r:embed="rId5"/>
          <a:stretch>
            <a:fillRect/>
          </a:stretch>
        </p:blipFill>
        <p:spPr>
          <a:xfrm>
            <a:off x="558614" y="143352"/>
            <a:ext cx="3125237" cy="1770968"/>
          </a:xfrm>
          <a:prstGeom prst="rect">
            <a:avLst/>
          </a:prstGeom>
        </p:spPr>
      </p:pic>
    </p:spTree>
    <p:custDataLst>
      <p:tags r:id="rId1"/>
    </p:custDataLst>
    <p:extLst>
      <p:ext uri="{BB962C8B-B14F-4D97-AF65-F5344CB8AC3E}">
        <p14:creationId xmlns:p14="http://schemas.microsoft.com/office/powerpoint/2010/main" val="3421401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BCF-AC95-EBBF-C950-33F97391CA64}"/>
              </a:ext>
            </a:extLst>
          </p:cNvPr>
          <p:cNvSpPr>
            <a:spLocks noGrp="1"/>
          </p:cNvSpPr>
          <p:nvPr>
            <p:ph type="title"/>
          </p:nvPr>
        </p:nvSpPr>
        <p:spPr/>
        <p:txBody>
          <a:bodyPr/>
          <a:lstStyle/>
          <a:p>
            <a:r>
              <a:rPr lang="en-US" dirty="0"/>
              <a:t>Module B Templates</a:t>
            </a:r>
          </a:p>
        </p:txBody>
      </p:sp>
      <p:graphicFrame>
        <p:nvGraphicFramePr>
          <p:cNvPr id="3" name="Table 2">
            <a:extLst>
              <a:ext uri="{FF2B5EF4-FFF2-40B4-BE49-F238E27FC236}">
                <a16:creationId xmlns:a16="http://schemas.microsoft.com/office/drawing/2014/main" id="{4E972FD5-DD07-3443-8245-1CE83E4C6C74}"/>
              </a:ext>
            </a:extLst>
          </p:cNvPr>
          <p:cNvGraphicFramePr>
            <a:graphicFrameLocks noGrp="1"/>
          </p:cNvGraphicFramePr>
          <p:nvPr>
            <p:extLst>
              <p:ext uri="{D42A27DB-BD31-4B8C-83A1-F6EECF244321}">
                <p14:modId xmlns:p14="http://schemas.microsoft.com/office/powerpoint/2010/main" val="3727377410"/>
              </p:ext>
            </p:extLst>
          </p:nvPr>
        </p:nvGraphicFramePr>
        <p:xfrm>
          <a:off x="1472391" y="2666835"/>
          <a:ext cx="8929165" cy="2257893"/>
        </p:xfrm>
        <a:graphic>
          <a:graphicData uri="http://schemas.openxmlformats.org/drawingml/2006/table">
            <a:tbl>
              <a:tblPr firstRow="1" bandRow="1">
                <a:tableStyleId>{8A107856-5554-42FB-B03E-39F5DBC370BA}</a:tableStyleId>
              </a:tblPr>
              <a:tblGrid>
                <a:gridCol w="1922079">
                  <a:extLst>
                    <a:ext uri="{9D8B030D-6E8A-4147-A177-3AD203B41FA5}">
                      <a16:colId xmlns:a16="http://schemas.microsoft.com/office/drawing/2014/main" val="444344419"/>
                    </a:ext>
                  </a:extLst>
                </a:gridCol>
                <a:gridCol w="7007086">
                  <a:extLst>
                    <a:ext uri="{9D8B030D-6E8A-4147-A177-3AD203B41FA5}">
                      <a16:colId xmlns:a16="http://schemas.microsoft.com/office/drawing/2014/main" val="2146619129"/>
                    </a:ext>
                  </a:extLst>
                </a:gridCol>
              </a:tblGrid>
              <a:tr h="0">
                <a:tc>
                  <a:txBody>
                    <a:bodyPr/>
                    <a:lstStyle/>
                    <a:p>
                      <a:pPr algn="ctr"/>
                      <a:r>
                        <a:rPr lang="en-US" sz="2400" dirty="0">
                          <a:solidFill>
                            <a:schemeClr val="bg1">
                              <a:lumMod val="95000"/>
                            </a:schemeClr>
                          </a:solidFill>
                        </a:rPr>
                        <a:t>Template</a:t>
                      </a:r>
                    </a:p>
                  </a:txBody>
                  <a:tcPr>
                    <a:solidFill>
                      <a:schemeClr val="accent2">
                        <a:lumMod val="75000"/>
                      </a:schemeClr>
                    </a:solidFill>
                  </a:tcPr>
                </a:tc>
                <a:tc>
                  <a:txBody>
                    <a:bodyPr/>
                    <a:lstStyle/>
                    <a:p>
                      <a:pPr algn="ctr"/>
                      <a:r>
                        <a:rPr lang="en-US" sz="2400" dirty="0">
                          <a:solidFill>
                            <a:schemeClr val="bg1">
                              <a:lumMod val="95000"/>
                            </a:schemeClr>
                          </a:solidFill>
                        </a:rPr>
                        <a:t>What it does</a:t>
                      </a:r>
                    </a:p>
                  </a:txBody>
                  <a:tcPr>
                    <a:solidFill>
                      <a:schemeClr val="accent2">
                        <a:lumMod val="75000"/>
                      </a:schemeClr>
                    </a:solidFill>
                  </a:tcPr>
                </a:tc>
                <a:extLst>
                  <a:ext uri="{0D108BD9-81ED-4DB2-BD59-A6C34878D82A}">
                    <a16:rowId xmlns:a16="http://schemas.microsoft.com/office/drawing/2014/main" val="3956502826"/>
                  </a:ext>
                </a:extLst>
              </a:tr>
              <a:tr h="600231">
                <a:tc>
                  <a:txBody>
                    <a:bodyPr/>
                    <a:lstStyle/>
                    <a:p>
                      <a:pPr algn="ctr"/>
                      <a:r>
                        <a:rPr lang="en-US" sz="2400" dirty="0"/>
                        <a:t>w/o E</a:t>
                      </a:r>
                    </a:p>
                  </a:txBody>
                  <a:tcPr anchor="ctr"/>
                </a:tc>
                <a:tc>
                  <a:txBody>
                    <a:bodyPr/>
                    <a:lstStyle/>
                    <a:p>
                      <a:r>
                        <a:rPr lang="en-US" sz="2400" dirty="0"/>
                        <a:t>Without Eggs</a:t>
                      </a:r>
                    </a:p>
                  </a:txBody>
                  <a:tcPr anchor="ctr"/>
                </a:tc>
                <a:extLst>
                  <a:ext uri="{0D108BD9-81ED-4DB2-BD59-A6C34878D82A}">
                    <a16:rowId xmlns:a16="http://schemas.microsoft.com/office/drawing/2014/main" val="893113478"/>
                  </a:ext>
                </a:extLst>
              </a:tr>
              <a:tr h="600231">
                <a:tc>
                  <a:txBody>
                    <a:bodyPr/>
                    <a:lstStyle/>
                    <a:p>
                      <a:pPr algn="ctr"/>
                      <a:r>
                        <a:rPr lang="en-US" sz="2400" dirty="0"/>
                        <a:t>w/o F</a:t>
                      </a:r>
                    </a:p>
                  </a:txBody>
                  <a:tcPr anchor="ctr"/>
                </a:tc>
                <a:tc>
                  <a:txBody>
                    <a:bodyPr/>
                    <a:lstStyle/>
                    <a:p>
                      <a:r>
                        <a:rPr lang="en-US" sz="2400" dirty="0"/>
                        <a:t>Without fish (tuna, salmon, sardines)</a:t>
                      </a:r>
                    </a:p>
                  </a:txBody>
                  <a:tcPr anchor="ctr"/>
                </a:tc>
                <a:extLst>
                  <a:ext uri="{0D108BD9-81ED-4DB2-BD59-A6C34878D82A}">
                    <a16:rowId xmlns:a16="http://schemas.microsoft.com/office/drawing/2014/main" val="4090067214"/>
                  </a:ext>
                </a:extLst>
              </a:tr>
              <a:tr h="600231">
                <a:tc>
                  <a:txBody>
                    <a:bodyPr/>
                    <a:lstStyle/>
                    <a:p>
                      <a:pPr algn="ctr"/>
                      <a:r>
                        <a:rPr lang="en-US" sz="2400" dirty="0"/>
                        <a:t>J64</a:t>
                      </a:r>
                    </a:p>
                  </a:txBody>
                  <a:tcPr anchor="ctr"/>
                </a:tc>
                <a:tc>
                  <a:txBody>
                    <a:bodyPr/>
                    <a:lstStyle/>
                    <a:p>
                      <a:r>
                        <a:rPr lang="en-US" sz="2400" dirty="0"/>
                        <a:t>Reduces $FVB by $3 and adds 64 oz fluid juice</a:t>
                      </a:r>
                    </a:p>
                  </a:txBody>
                  <a:tcPr anchor="ctr"/>
                </a:tc>
                <a:extLst>
                  <a:ext uri="{0D108BD9-81ED-4DB2-BD59-A6C34878D82A}">
                    <a16:rowId xmlns:a16="http://schemas.microsoft.com/office/drawing/2014/main" val="135012103"/>
                  </a:ext>
                </a:extLst>
              </a:tr>
            </a:tbl>
          </a:graphicData>
        </a:graphic>
      </p:graphicFrame>
      <p:sp>
        <p:nvSpPr>
          <p:cNvPr id="4" name="TextBox 3">
            <a:extLst>
              <a:ext uri="{FF2B5EF4-FFF2-40B4-BE49-F238E27FC236}">
                <a16:creationId xmlns:a16="http://schemas.microsoft.com/office/drawing/2014/main" id="{D1A55158-A593-4124-5761-7E644931256A}"/>
              </a:ext>
            </a:extLst>
          </p:cNvPr>
          <p:cNvSpPr txBox="1"/>
          <p:nvPr/>
        </p:nvSpPr>
        <p:spPr>
          <a:xfrm>
            <a:off x="665922" y="1261259"/>
            <a:ext cx="8044660" cy="523220"/>
          </a:xfrm>
          <a:prstGeom prst="rect">
            <a:avLst/>
          </a:prstGeom>
          <a:noFill/>
        </p:spPr>
        <p:txBody>
          <a:bodyPr wrap="square" rtlCol="0">
            <a:spAutoFit/>
          </a:bodyPr>
          <a:lstStyle/>
          <a:p>
            <a:r>
              <a:rPr lang="en-US" sz="2800" dirty="0">
                <a:solidFill>
                  <a:schemeClr val="bg1">
                    <a:lumMod val="95000"/>
                  </a:schemeClr>
                </a:solidFill>
              </a:rPr>
              <a:t>Templates for all participant types except Infants</a:t>
            </a:r>
          </a:p>
        </p:txBody>
      </p:sp>
    </p:spTree>
    <p:custDataLst>
      <p:tags r:id="rId1"/>
    </p:custDataLst>
    <p:extLst>
      <p:ext uri="{BB962C8B-B14F-4D97-AF65-F5344CB8AC3E}">
        <p14:creationId xmlns:p14="http://schemas.microsoft.com/office/powerpoint/2010/main" val="4250223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4294967295"/>
          </p:nvPr>
        </p:nvSpPr>
        <p:spPr>
          <a:xfrm>
            <a:off x="524844" y="359070"/>
            <a:ext cx="10828484" cy="1492250"/>
          </a:xfrm>
        </p:spPr>
        <p:txBody>
          <a:bodyPr/>
          <a:lstStyle/>
          <a:p>
            <a:pPr marL="0" indent="0">
              <a:lnSpc>
                <a:spcPct val="120000"/>
              </a:lnSpc>
              <a:buNone/>
            </a:pPr>
            <a:r>
              <a:rPr lang="en-US" sz="2800" dirty="0">
                <a:solidFill>
                  <a:schemeClr val="tx2"/>
                </a:solidFill>
                <a:latin typeface="+mj-lt"/>
              </a:rPr>
              <a:t>Templates specific to Infants</a:t>
            </a:r>
          </a:p>
        </p:txBody>
      </p:sp>
      <p:graphicFrame>
        <p:nvGraphicFramePr>
          <p:cNvPr id="5" name="Table Placeholder 8">
            <a:extLst>
              <a:ext uri="{FF2B5EF4-FFF2-40B4-BE49-F238E27FC236}">
                <a16:creationId xmlns:a16="http://schemas.microsoft.com/office/drawing/2014/main" id="{8BC056CE-3C7F-CC06-BD64-BF1839738596}"/>
              </a:ext>
            </a:extLst>
          </p:cNvPr>
          <p:cNvGraphicFramePr>
            <a:graphicFrameLocks/>
          </p:cNvGraphicFramePr>
          <p:nvPr>
            <p:extLst>
              <p:ext uri="{D42A27DB-BD31-4B8C-83A1-F6EECF244321}">
                <p14:modId xmlns:p14="http://schemas.microsoft.com/office/powerpoint/2010/main" val="3864774692"/>
              </p:ext>
            </p:extLst>
          </p:nvPr>
        </p:nvGraphicFramePr>
        <p:xfrm>
          <a:off x="524844" y="1105195"/>
          <a:ext cx="11228521" cy="5435866"/>
        </p:xfrm>
        <a:graphic>
          <a:graphicData uri="http://schemas.openxmlformats.org/drawingml/2006/table">
            <a:tbl>
              <a:tblPr firstRow="1" bandRow="1">
                <a:tableStyleId>{8A107856-5554-42FB-B03E-39F5DBC370BA}</a:tableStyleId>
              </a:tblPr>
              <a:tblGrid>
                <a:gridCol w="2495447">
                  <a:extLst>
                    <a:ext uri="{9D8B030D-6E8A-4147-A177-3AD203B41FA5}">
                      <a16:colId xmlns:a16="http://schemas.microsoft.com/office/drawing/2014/main" val="1989276851"/>
                    </a:ext>
                  </a:extLst>
                </a:gridCol>
                <a:gridCol w="1634005">
                  <a:extLst>
                    <a:ext uri="{9D8B030D-6E8A-4147-A177-3AD203B41FA5}">
                      <a16:colId xmlns:a16="http://schemas.microsoft.com/office/drawing/2014/main" val="2937549245"/>
                    </a:ext>
                  </a:extLst>
                </a:gridCol>
                <a:gridCol w="4535886">
                  <a:extLst>
                    <a:ext uri="{9D8B030D-6E8A-4147-A177-3AD203B41FA5}">
                      <a16:colId xmlns:a16="http://schemas.microsoft.com/office/drawing/2014/main" val="3949084121"/>
                    </a:ext>
                  </a:extLst>
                </a:gridCol>
                <a:gridCol w="2563183">
                  <a:extLst>
                    <a:ext uri="{9D8B030D-6E8A-4147-A177-3AD203B41FA5}">
                      <a16:colId xmlns:a16="http://schemas.microsoft.com/office/drawing/2014/main" val="3609589933"/>
                    </a:ext>
                  </a:extLst>
                </a:gridCol>
              </a:tblGrid>
              <a:tr h="928640">
                <a:tc>
                  <a:txBody>
                    <a:bodyPr/>
                    <a:lstStyle/>
                    <a:p>
                      <a:pPr algn="ctr"/>
                      <a:r>
                        <a:rPr lang="en-US" sz="2000" dirty="0">
                          <a:solidFill>
                            <a:schemeClr val="bg2"/>
                          </a:solidFill>
                        </a:rPr>
                        <a:t>New </a:t>
                      </a:r>
                      <a:br>
                        <a:rPr lang="en-US" sz="2000" dirty="0">
                          <a:solidFill>
                            <a:schemeClr val="bg2"/>
                          </a:solidFill>
                        </a:rPr>
                      </a:br>
                      <a:r>
                        <a:rPr lang="en-US" sz="2000" dirty="0">
                          <a:solidFill>
                            <a:schemeClr val="bg2"/>
                          </a:solidFill>
                        </a:rPr>
                        <a:t>Template Name</a:t>
                      </a:r>
                    </a:p>
                  </a:txBody>
                  <a:tcPr anchor="ctr">
                    <a:solidFill>
                      <a:schemeClr val="accent2">
                        <a:lumMod val="75000"/>
                      </a:schemeClr>
                    </a:solidFill>
                  </a:tcPr>
                </a:tc>
                <a:tc>
                  <a:txBody>
                    <a:bodyPr/>
                    <a:lstStyle/>
                    <a:p>
                      <a:pPr algn="ctr">
                        <a:lnSpc>
                          <a:spcPct val="120000"/>
                        </a:lnSpc>
                      </a:pPr>
                      <a:r>
                        <a:rPr lang="en-US" sz="2000" dirty="0">
                          <a:solidFill>
                            <a:schemeClr val="bg2"/>
                          </a:solidFill>
                        </a:rPr>
                        <a:t>Current </a:t>
                      </a:r>
                      <a:br>
                        <a:rPr lang="en-US" sz="2000" dirty="0">
                          <a:solidFill>
                            <a:schemeClr val="bg2"/>
                          </a:solidFill>
                        </a:rPr>
                      </a:br>
                      <a:r>
                        <a:rPr lang="en-US" sz="2000" dirty="0">
                          <a:solidFill>
                            <a:schemeClr val="bg2"/>
                          </a:solidFill>
                        </a:rPr>
                        <a:t>Template Name</a:t>
                      </a:r>
                    </a:p>
                  </a:txBody>
                  <a:tcPr anchor="ctr">
                    <a:solidFill>
                      <a:schemeClr val="accent2">
                        <a:lumMod val="75000"/>
                      </a:schemeClr>
                    </a:solidFill>
                  </a:tcPr>
                </a:tc>
                <a:tc>
                  <a:txBody>
                    <a:bodyPr/>
                    <a:lstStyle/>
                    <a:p>
                      <a:pPr algn="ctr">
                        <a:lnSpc>
                          <a:spcPct val="120000"/>
                        </a:lnSpc>
                      </a:pPr>
                      <a:r>
                        <a:rPr lang="en-US" sz="2000" dirty="0">
                          <a:solidFill>
                            <a:schemeClr val="bg2"/>
                          </a:solidFill>
                        </a:rPr>
                        <a:t>Foods</a:t>
                      </a:r>
                    </a:p>
                  </a:txBody>
                  <a:tcPr anchor="ctr">
                    <a:solidFill>
                      <a:schemeClr val="accent2">
                        <a:lumMod val="75000"/>
                      </a:schemeClr>
                    </a:solidFill>
                  </a:tcPr>
                </a:tc>
                <a:tc>
                  <a:txBody>
                    <a:bodyPr/>
                    <a:lstStyle/>
                    <a:p>
                      <a:pPr algn="ctr">
                        <a:lnSpc>
                          <a:spcPct val="120000"/>
                        </a:lnSpc>
                      </a:pPr>
                      <a:r>
                        <a:rPr lang="en-US" sz="2000" dirty="0">
                          <a:solidFill>
                            <a:schemeClr val="bg2"/>
                          </a:solidFill>
                        </a:rPr>
                        <a:t>Participant Category</a:t>
                      </a:r>
                    </a:p>
                  </a:txBody>
                  <a:tcPr anchor="ctr">
                    <a:solidFill>
                      <a:schemeClr val="accent2">
                        <a:lumMod val="75000"/>
                      </a:schemeClr>
                    </a:solidFill>
                  </a:tcPr>
                </a:tc>
                <a:extLst>
                  <a:ext uri="{0D108BD9-81ED-4DB2-BD59-A6C34878D82A}">
                    <a16:rowId xmlns:a16="http://schemas.microsoft.com/office/drawing/2014/main" val="3966449184"/>
                  </a:ext>
                </a:extLst>
              </a:tr>
              <a:tr h="644922">
                <a:tc>
                  <a:txBody>
                    <a:bodyPr/>
                    <a:lstStyle/>
                    <a:p>
                      <a:pPr lvl="0" algn="ctr"/>
                      <a:r>
                        <a:rPr lang="en-US" sz="2000" b="1" dirty="0"/>
                        <a:t>I-FVCM-$</a:t>
                      </a:r>
                    </a:p>
                  </a:txBody>
                  <a:tcPr anchor="ctr">
                    <a:solidFill>
                      <a:schemeClr val="bg1"/>
                    </a:solidFill>
                  </a:tcPr>
                </a:tc>
                <a:tc>
                  <a:txBody>
                    <a:bodyPr/>
                    <a:lstStyle/>
                    <a:p>
                      <a:pPr lvl="0" algn="ctr"/>
                      <a:r>
                        <a:rPr lang="en-US" sz="2000" dirty="0"/>
                        <a:t>I-FVCM-$8</a:t>
                      </a:r>
                    </a:p>
                  </a:txBody>
                  <a:tcPr anchor="ctr">
                    <a:solidFill>
                      <a:schemeClr val="bg1"/>
                    </a:solidFill>
                  </a:tcPr>
                </a:tc>
                <a:tc>
                  <a:txBody>
                    <a:bodyPr/>
                    <a:lstStyle/>
                    <a:p>
                      <a:pPr lvl="0"/>
                      <a:r>
                        <a:rPr lang="en-US" sz="2000" dirty="0"/>
                        <a:t>64 oz baby f/v, cereal, meat, $11 FVB</a:t>
                      </a:r>
                    </a:p>
                  </a:txBody>
                  <a:tcPr anchor="ctr">
                    <a:solidFill>
                      <a:schemeClr val="bg1"/>
                    </a:solidFill>
                  </a:tcPr>
                </a:tc>
                <a:tc>
                  <a:txBody>
                    <a:bodyPr/>
                    <a:lstStyle/>
                    <a:p>
                      <a:pPr lvl="0"/>
                      <a:r>
                        <a:rPr lang="en-US" sz="2000" dirty="0"/>
                        <a:t>IE (7-12 mo)</a:t>
                      </a:r>
                    </a:p>
                  </a:txBody>
                  <a:tcPr anchor="ctr">
                    <a:solidFill>
                      <a:schemeClr val="bg1"/>
                    </a:solidFill>
                  </a:tcPr>
                </a:tc>
                <a:extLst>
                  <a:ext uri="{0D108BD9-81ED-4DB2-BD59-A6C34878D82A}">
                    <a16:rowId xmlns:a16="http://schemas.microsoft.com/office/drawing/2014/main" val="156357447"/>
                  </a:ext>
                </a:extLst>
              </a:tr>
              <a:tr h="694862">
                <a:tc>
                  <a:txBody>
                    <a:bodyPr/>
                    <a:lstStyle/>
                    <a:p>
                      <a:pPr lvl="0" algn="ctr">
                        <a:lnSpc>
                          <a:spcPct val="120000"/>
                        </a:lnSpc>
                      </a:pPr>
                      <a:r>
                        <a:rPr lang="en-US" sz="2000" b="1" dirty="0"/>
                        <a:t>I-CM-$</a:t>
                      </a:r>
                    </a:p>
                  </a:txBody>
                  <a:tcPr anchor="ctr">
                    <a:solidFill>
                      <a:schemeClr val="bg1"/>
                    </a:solidFill>
                  </a:tcPr>
                </a:tc>
                <a:tc>
                  <a:txBody>
                    <a:bodyPr/>
                    <a:lstStyle/>
                    <a:p>
                      <a:pPr lvl="0" algn="ctr">
                        <a:lnSpc>
                          <a:spcPct val="120000"/>
                        </a:lnSpc>
                      </a:pPr>
                      <a:r>
                        <a:rPr lang="en-US" sz="2000" dirty="0"/>
                        <a:t>N/A</a:t>
                      </a:r>
                    </a:p>
                  </a:txBody>
                  <a:tcPr anchor="ctr">
                    <a:solidFill>
                      <a:schemeClr val="bg1"/>
                    </a:solidFill>
                  </a:tcPr>
                </a:tc>
                <a:tc>
                  <a:txBody>
                    <a:bodyPr/>
                    <a:lstStyle/>
                    <a:p>
                      <a:pPr lvl="0"/>
                      <a:r>
                        <a:rPr lang="en-US" sz="2000" dirty="0"/>
                        <a:t>Cereal, meat, $22 FVB</a:t>
                      </a:r>
                    </a:p>
                  </a:txBody>
                  <a:tcPr anchor="ctr">
                    <a:solidFill>
                      <a:schemeClr val="bg1"/>
                    </a:solidFill>
                  </a:tcPr>
                </a:tc>
                <a:tc>
                  <a:txBody>
                    <a:bodyPr/>
                    <a:lstStyle/>
                    <a:p>
                      <a:pPr lvl="0"/>
                      <a:r>
                        <a:rPr lang="en-US" sz="2000" dirty="0"/>
                        <a:t>IE (7-12 mo)</a:t>
                      </a:r>
                    </a:p>
                  </a:txBody>
                  <a:tcPr anchor="ctr">
                    <a:solidFill>
                      <a:schemeClr val="bg1"/>
                    </a:solidFill>
                  </a:tcPr>
                </a:tc>
                <a:extLst>
                  <a:ext uri="{0D108BD9-81ED-4DB2-BD59-A6C34878D82A}">
                    <a16:rowId xmlns:a16="http://schemas.microsoft.com/office/drawing/2014/main" val="1608372339"/>
                  </a:ext>
                </a:extLst>
              </a:tr>
              <a:tr h="762071">
                <a:tc>
                  <a:txBody>
                    <a:bodyPr/>
                    <a:lstStyle/>
                    <a:p>
                      <a:pPr lvl="0" algn="ctr"/>
                      <a:r>
                        <a:rPr lang="en-US" sz="2000" dirty="0"/>
                        <a:t>I-FVCM</a:t>
                      </a:r>
                    </a:p>
                    <a:p>
                      <a:pPr lvl="0" algn="ctr"/>
                      <a:r>
                        <a:rPr lang="en-US" sz="1600" dirty="0"/>
                        <a:t>(No change)</a:t>
                      </a:r>
                    </a:p>
                  </a:txBody>
                  <a:tcPr anchor="ctr">
                    <a:solidFill>
                      <a:schemeClr val="bg1"/>
                    </a:solidFill>
                  </a:tcPr>
                </a:tc>
                <a:tc>
                  <a:txBody>
                    <a:bodyPr/>
                    <a:lstStyle/>
                    <a:p>
                      <a:pPr lvl="0" algn="ctr">
                        <a:lnSpc>
                          <a:spcPct val="120000"/>
                        </a:lnSpc>
                      </a:pPr>
                      <a:r>
                        <a:rPr lang="en-US" sz="2000" dirty="0"/>
                        <a:t>I-FVCM</a:t>
                      </a:r>
                    </a:p>
                  </a:txBody>
                  <a:tcPr anchor="ctr">
                    <a:solidFill>
                      <a:schemeClr val="bg1"/>
                    </a:solidFill>
                  </a:tcPr>
                </a:tc>
                <a:tc>
                  <a:txBody>
                    <a:bodyPr/>
                    <a:lstStyle/>
                    <a:p>
                      <a:pPr lvl="0"/>
                      <a:r>
                        <a:rPr lang="en-US" sz="2000" dirty="0"/>
                        <a:t>128 oz baby f/v, cereal, meat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IE (7-12 mo)</a:t>
                      </a:r>
                    </a:p>
                  </a:txBody>
                  <a:tcPr anchor="ctr">
                    <a:solidFill>
                      <a:schemeClr val="bg1"/>
                    </a:solidFill>
                  </a:tcPr>
                </a:tc>
                <a:extLst>
                  <a:ext uri="{0D108BD9-81ED-4DB2-BD59-A6C34878D82A}">
                    <a16:rowId xmlns:a16="http://schemas.microsoft.com/office/drawing/2014/main" val="3854907510"/>
                  </a:ext>
                </a:extLst>
              </a:tr>
              <a:tr h="726294">
                <a:tc>
                  <a:txBody>
                    <a:bodyPr/>
                    <a:lstStyle/>
                    <a:p>
                      <a:pPr lvl="0" algn="ctr"/>
                      <a:r>
                        <a:rPr lang="en-US" sz="2000" b="1" dirty="0"/>
                        <a:t>I-FVC-$</a:t>
                      </a:r>
                    </a:p>
                  </a:txBody>
                  <a:tcPr anchor="ctr">
                    <a:solidFill>
                      <a:schemeClr val="bg1"/>
                    </a:solidFill>
                  </a:tcPr>
                </a:tc>
                <a:tc>
                  <a:txBody>
                    <a:bodyPr/>
                    <a:lstStyle/>
                    <a:p>
                      <a:pPr lvl="0" algn="ctr"/>
                      <a:r>
                        <a:rPr lang="en-US" sz="2000" dirty="0"/>
                        <a:t>I-FVC-$4</a:t>
                      </a:r>
                    </a:p>
                  </a:txBody>
                  <a:tcPr anchor="ctr">
                    <a:solidFill>
                      <a:schemeClr val="bg1"/>
                    </a:solidFill>
                  </a:tcPr>
                </a:tc>
                <a:tc>
                  <a:txBody>
                    <a:bodyPr/>
                    <a:lstStyle/>
                    <a:p>
                      <a:pPr lvl="0"/>
                      <a:r>
                        <a:rPr lang="en-US" sz="2000" dirty="0"/>
                        <a:t>64 oz baby f/v, cereal, $11 FVB</a:t>
                      </a:r>
                    </a:p>
                  </a:txBody>
                  <a:tcPr anchor="ctr">
                    <a:solidFill>
                      <a:schemeClr val="bg1"/>
                    </a:solidFill>
                  </a:tcPr>
                </a:tc>
                <a:tc>
                  <a:txBody>
                    <a:bodyPr/>
                    <a:lstStyle/>
                    <a:p>
                      <a:pPr lvl="0"/>
                      <a:r>
                        <a:rPr lang="en-US" sz="2000" dirty="0"/>
                        <a:t>IB, IBN, IN (7-12 mo)</a:t>
                      </a:r>
                    </a:p>
                  </a:txBody>
                  <a:tcPr anchor="ctr">
                    <a:solidFill>
                      <a:schemeClr val="bg1"/>
                    </a:solidFill>
                  </a:tcPr>
                </a:tc>
                <a:extLst>
                  <a:ext uri="{0D108BD9-81ED-4DB2-BD59-A6C34878D82A}">
                    <a16:rowId xmlns:a16="http://schemas.microsoft.com/office/drawing/2014/main" val="1221525218"/>
                  </a:ext>
                </a:extLst>
              </a:tr>
              <a:tr h="726294">
                <a:tc>
                  <a:txBody>
                    <a:bodyPr/>
                    <a:lstStyle/>
                    <a:p>
                      <a:pPr lvl="0" algn="ctr"/>
                      <a:r>
                        <a:rPr lang="en-US" sz="2000" b="1" dirty="0"/>
                        <a:t>I-C-$</a:t>
                      </a:r>
                    </a:p>
                  </a:txBody>
                  <a:tcPr anchor="ctr">
                    <a:solidFill>
                      <a:schemeClr val="bg1"/>
                    </a:solidFill>
                  </a:tcPr>
                </a:tc>
                <a:tc>
                  <a:txBody>
                    <a:bodyPr/>
                    <a:lstStyle/>
                    <a:p>
                      <a:pPr lvl="0" algn="ctr"/>
                      <a:r>
                        <a:rPr lang="en-US" sz="2000" dirty="0"/>
                        <a:t>N/A</a:t>
                      </a:r>
                    </a:p>
                  </a:txBody>
                  <a:tcPr anchor="ctr">
                    <a:solidFill>
                      <a:schemeClr val="bg1"/>
                    </a:solidFill>
                  </a:tcPr>
                </a:tc>
                <a:tc>
                  <a:txBody>
                    <a:bodyPr/>
                    <a:lstStyle/>
                    <a:p>
                      <a:pPr lvl="0"/>
                      <a:r>
                        <a:rPr lang="en-US" sz="2000" dirty="0"/>
                        <a:t>Cereal, $22 FVB</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IB, IBN, IN (7-12 mo)</a:t>
                      </a:r>
                    </a:p>
                  </a:txBody>
                  <a:tcPr anchor="ctr">
                    <a:solidFill>
                      <a:schemeClr val="bg1"/>
                    </a:solidFill>
                  </a:tcPr>
                </a:tc>
                <a:extLst>
                  <a:ext uri="{0D108BD9-81ED-4DB2-BD59-A6C34878D82A}">
                    <a16:rowId xmlns:a16="http://schemas.microsoft.com/office/drawing/2014/main" val="3476582306"/>
                  </a:ext>
                </a:extLst>
              </a:tr>
              <a:tr h="726294">
                <a:tc>
                  <a:txBody>
                    <a:bodyPr/>
                    <a:lstStyle/>
                    <a:p>
                      <a:pPr lvl="0" algn="ctr"/>
                      <a:r>
                        <a:rPr lang="en-US" sz="2000" dirty="0"/>
                        <a:t>I-FVC</a:t>
                      </a:r>
                      <a:br>
                        <a:rPr lang="en-US" sz="2000" dirty="0"/>
                      </a:br>
                      <a:r>
                        <a:rPr lang="en-US" sz="1600" dirty="0"/>
                        <a:t>(No Change)</a:t>
                      </a:r>
                      <a:endParaRPr lang="en-US" sz="2000" dirty="0"/>
                    </a:p>
                  </a:txBody>
                  <a:tcPr anchor="ctr">
                    <a:solidFill>
                      <a:schemeClr val="bg1"/>
                    </a:solidFill>
                  </a:tcPr>
                </a:tc>
                <a:tc>
                  <a:txBody>
                    <a:bodyPr/>
                    <a:lstStyle/>
                    <a:p>
                      <a:pPr lvl="0" algn="ctr"/>
                      <a:r>
                        <a:rPr lang="en-US" sz="2000" dirty="0"/>
                        <a:t>I-FVC</a:t>
                      </a:r>
                    </a:p>
                  </a:txBody>
                  <a:tcPr anchor="ctr">
                    <a:solidFill>
                      <a:schemeClr val="bg1"/>
                    </a:solidFill>
                  </a:tcPr>
                </a:tc>
                <a:tc>
                  <a:txBody>
                    <a:bodyPr/>
                    <a:lstStyle/>
                    <a:p>
                      <a:pPr lvl="0"/>
                      <a:r>
                        <a:rPr lang="en-US" sz="2000" dirty="0"/>
                        <a:t>128 oz baby f/v, cereal</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IB, IBN, IN (7-12 mo)</a:t>
                      </a:r>
                    </a:p>
                  </a:txBody>
                  <a:tcPr anchor="ctr">
                    <a:solidFill>
                      <a:schemeClr val="bg1"/>
                    </a:solidFill>
                  </a:tcPr>
                </a:tc>
                <a:extLst>
                  <a:ext uri="{0D108BD9-81ED-4DB2-BD59-A6C34878D82A}">
                    <a16:rowId xmlns:a16="http://schemas.microsoft.com/office/drawing/2014/main" val="1791299167"/>
                  </a:ext>
                </a:extLst>
              </a:tr>
            </a:tbl>
          </a:graphicData>
        </a:graphic>
      </p:graphicFrame>
    </p:spTree>
    <p:custDataLst>
      <p:tags r:id="rId1"/>
    </p:custDataLst>
    <p:extLst>
      <p:ext uri="{BB962C8B-B14F-4D97-AF65-F5344CB8AC3E}">
        <p14:creationId xmlns:p14="http://schemas.microsoft.com/office/powerpoint/2010/main" val="302288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27F2-1621-981B-BEC5-135B58A86D4B}"/>
              </a:ext>
            </a:extLst>
          </p:cNvPr>
          <p:cNvSpPr>
            <a:spLocks noGrp="1"/>
          </p:cNvSpPr>
          <p:nvPr>
            <p:ph type="title"/>
          </p:nvPr>
        </p:nvSpPr>
        <p:spPr>
          <a:xfrm>
            <a:off x="811185" y="641707"/>
            <a:ext cx="7982086" cy="3051394"/>
          </a:xfrm>
        </p:spPr>
        <p:txBody>
          <a:bodyPr/>
          <a:lstStyle/>
          <a:p>
            <a:pPr>
              <a:lnSpc>
                <a:spcPct val="120000"/>
              </a:lnSpc>
              <a:spcBef>
                <a:spcPts val="600"/>
              </a:spcBef>
            </a:pPr>
            <a:r>
              <a:rPr lang="en-US" dirty="0"/>
              <a:t>Swaps!</a:t>
            </a:r>
            <a:br>
              <a:rPr lang="en-US" dirty="0"/>
            </a:br>
            <a:r>
              <a:rPr lang="en-US" sz="2000" b="0" dirty="0">
                <a:solidFill>
                  <a:schemeClr val="bg2"/>
                </a:solidFill>
              </a:rPr>
              <a:t>also known as Tailoring or Modifying </a:t>
            </a:r>
            <a:br>
              <a:rPr lang="en-US" sz="2000" b="0" dirty="0">
                <a:solidFill>
                  <a:schemeClr val="bg2"/>
                </a:solidFill>
              </a:rPr>
            </a:br>
            <a:r>
              <a:rPr lang="en-US" sz="2000" b="0" dirty="0">
                <a:solidFill>
                  <a:schemeClr val="bg2"/>
                </a:solidFill>
              </a:rPr>
              <a:t>Participant Food Packages</a:t>
            </a:r>
            <a:br>
              <a:rPr lang="en-US" sz="1800" b="0" dirty="0">
                <a:solidFill>
                  <a:schemeClr val="accent6">
                    <a:lumMod val="75000"/>
                  </a:schemeClr>
                </a:solidFill>
              </a:rPr>
            </a:br>
            <a:endParaRPr lang="en-US" b="0" dirty="0">
              <a:solidFill>
                <a:schemeClr val="accent6">
                  <a:lumMod val="75000"/>
                </a:schemeClr>
              </a:solidFill>
            </a:endParaRPr>
          </a:p>
        </p:txBody>
      </p:sp>
      <p:sp>
        <p:nvSpPr>
          <p:cNvPr id="3" name="Text Placeholder 2">
            <a:extLst>
              <a:ext uri="{FF2B5EF4-FFF2-40B4-BE49-F238E27FC236}">
                <a16:creationId xmlns:a16="http://schemas.microsoft.com/office/drawing/2014/main" id="{947AA1B9-B853-E539-D11D-EC40F616F439}"/>
              </a:ext>
            </a:extLst>
          </p:cNvPr>
          <p:cNvSpPr>
            <a:spLocks noGrp="1"/>
          </p:cNvSpPr>
          <p:nvPr>
            <p:ph type="body" sz="quarter" idx="14"/>
          </p:nvPr>
        </p:nvSpPr>
        <p:spPr/>
        <p:txBody>
          <a:bodyPr/>
          <a:lstStyle/>
          <a:p>
            <a:pPr>
              <a:lnSpc>
                <a:spcPct val="120000"/>
              </a:lnSpc>
              <a:spcBef>
                <a:spcPts val="1200"/>
              </a:spcBef>
            </a:pPr>
            <a:r>
              <a:rPr lang="en-US" sz="3200" dirty="0">
                <a:solidFill>
                  <a:schemeClr val="tx2">
                    <a:lumMod val="20000"/>
                    <a:lumOff val="80000"/>
                  </a:schemeClr>
                </a:solidFill>
              </a:rPr>
              <a:t>Changes that must be </a:t>
            </a:r>
            <a:br>
              <a:rPr lang="en-US" sz="3200" dirty="0">
                <a:solidFill>
                  <a:schemeClr val="tx2">
                    <a:lumMod val="20000"/>
                    <a:lumOff val="80000"/>
                  </a:schemeClr>
                </a:solidFill>
              </a:rPr>
            </a:br>
            <a:r>
              <a:rPr lang="en-US" sz="3200" dirty="0">
                <a:solidFill>
                  <a:schemeClr val="tx2">
                    <a:lumMod val="20000"/>
                    <a:lumOff val="80000"/>
                  </a:schemeClr>
                </a:solidFill>
              </a:rPr>
              <a:t>made by WIC staff</a:t>
            </a:r>
          </a:p>
        </p:txBody>
      </p:sp>
      <p:pic>
        <p:nvPicPr>
          <p:cNvPr id="4" name="Picture 3">
            <a:extLst>
              <a:ext uri="{FF2B5EF4-FFF2-40B4-BE49-F238E27FC236}">
                <a16:creationId xmlns:a16="http://schemas.microsoft.com/office/drawing/2014/main" id="{2C4C655D-9FCF-845A-B5DA-BABDA229D74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156526" y="4161295"/>
            <a:ext cx="2084097" cy="2178755"/>
          </a:xfrm>
          <a:prstGeom prst="rect">
            <a:avLst/>
          </a:prstGeom>
          <a:ln>
            <a:noFill/>
          </a:ln>
        </p:spPr>
      </p:pic>
    </p:spTree>
    <p:custDataLst>
      <p:tags r:id="rId1"/>
    </p:custDataLst>
    <p:extLst>
      <p:ext uri="{BB962C8B-B14F-4D97-AF65-F5344CB8AC3E}">
        <p14:creationId xmlns:p14="http://schemas.microsoft.com/office/powerpoint/2010/main" val="120562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14"/>
          </p:nvPr>
        </p:nvSpPr>
        <p:spPr>
          <a:xfrm>
            <a:off x="576048" y="276425"/>
            <a:ext cx="5860882" cy="1492184"/>
          </a:xfrm>
        </p:spPr>
        <p:txBody>
          <a:bodyPr/>
          <a:lstStyle/>
          <a:p>
            <a:pPr>
              <a:lnSpc>
                <a:spcPct val="120000"/>
              </a:lnSpc>
            </a:pPr>
            <a:r>
              <a:rPr lang="en-US" sz="2800" dirty="0">
                <a:solidFill>
                  <a:schemeClr val="tx2"/>
                </a:solidFill>
              </a:rPr>
              <a:t>Swap infant fruits and vegetables for fresh fruits and vegetables</a:t>
            </a:r>
          </a:p>
        </p:txBody>
      </p:sp>
      <p:sp>
        <p:nvSpPr>
          <p:cNvPr id="2" name="Arrow: Right 1">
            <a:extLst>
              <a:ext uri="{FF2B5EF4-FFF2-40B4-BE49-F238E27FC236}">
                <a16:creationId xmlns:a16="http://schemas.microsoft.com/office/drawing/2014/main" id="{BAC2ADF6-C8E6-81DA-B9A8-78F6CC9EE012}"/>
              </a:ext>
            </a:extLst>
          </p:cNvPr>
          <p:cNvSpPr/>
          <p:nvPr/>
        </p:nvSpPr>
        <p:spPr>
          <a:xfrm>
            <a:off x="8330916" y="938278"/>
            <a:ext cx="608831" cy="502595"/>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fruit, fresh, vegetable&#10;&#10;Description automatically generated">
            <a:extLst>
              <a:ext uri="{FF2B5EF4-FFF2-40B4-BE49-F238E27FC236}">
                <a16:creationId xmlns:a16="http://schemas.microsoft.com/office/drawing/2014/main" id="{B96FA43A-C08E-87FA-6893-0931BFEDA7D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8493" l="868" r="99504">
                        <a14:foregroundMark x1="620" y1="89736" x2="744" y2="72976"/>
                        <a14:foregroundMark x1="744" y1="72976" x2="8620" y2="42090"/>
                        <a14:foregroundMark x1="8620" y1="42090" x2="30574" y2="17420"/>
                        <a14:foregroundMark x1="30574" y1="17420" x2="43380" y2="53484"/>
                        <a14:foregroundMark x1="43380" y1="53484" x2="39318" y2="73823"/>
                        <a14:foregroundMark x1="39318" y1="73823" x2="86109" y2="83992"/>
                        <a14:foregroundMark x1="86109" y1="83992" x2="91349" y2="96798"/>
                        <a14:foregroundMark x1="91349" y1="96798" x2="91349" y2="98493"/>
                        <a14:foregroundMark x1="93178" y1="33239" x2="98295" y2="40960"/>
                        <a14:foregroundMark x1="98295" y1="40960" x2="96248" y2="56026"/>
                        <a14:foregroundMark x1="96248" y1="56026" x2="95969" y2="56215"/>
                        <a14:foregroundMark x1="99504" y1="52919" x2="99349" y2="45480"/>
                        <a14:foregroundMark x1="992" y1="57721" x2="899" y2="46139"/>
                      </a14:backgroundRemoval>
                    </a14:imgEffect>
                  </a14:imgLayer>
                </a14:imgProps>
              </a:ext>
              <a:ext uri="{28A0092B-C50C-407E-A947-70E740481C1C}">
                <a14:useLocalDpi xmlns:a14="http://schemas.microsoft.com/office/drawing/2010/main"/>
              </a:ext>
            </a:extLst>
          </a:blip>
          <a:srcRect/>
          <a:stretch/>
        </p:blipFill>
        <p:spPr>
          <a:xfrm>
            <a:off x="8939748" y="1051610"/>
            <a:ext cx="2831135" cy="980380"/>
          </a:xfrm>
          <a:prstGeom prst="rect">
            <a:avLst/>
          </a:prstGeom>
        </p:spPr>
      </p:pic>
      <p:sp>
        <p:nvSpPr>
          <p:cNvPr id="23" name="TextBox 22">
            <a:extLst>
              <a:ext uri="{FF2B5EF4-FFF2-40B4-BE49-F238E27FC236}">
                <a16:creationId xmlns:a16="http://schemas.microsoft.com/office/drawing/2014/main" id="{39EA3A0D-7A89-DBE9-C519-558FF9417F98}"/>
              </a:ext>
            </a:extLst>
          </p:cNvPr>
          <p:cNvSpPr txBox="1"/>
          <p:nvPr/>
        </p:nvSpPr>
        <p:spPr>
          <a:xfrm>
            <a:off x="9338411" y="368012"/>
            <a:ext cx="1759064" cy="769441"/>
          </a:xfrm>
          <a:prstGeom prst="rect">
            <a:avLst/>
          </a:prstGeom>
          <a:noFill/>
        </p:spPr>
        <p:txBody>
          <a:bodyPr wrap="square" rtlCol="0">
            <a:spAutoFit/>
          </a:bodyPr>
          <a:lstStyle/>
          <a:p>
            <a:r>
              <a:rPr lang="en-US" sz="4400" b="1" dirty="0">
                <a:solidFill>
                  <a:schemeClr val="tx2"/>
                </a:solidFill>
                <a:latin typeface="Tahoma" panose="020B0604030504040204" pitchFamily="34" charset="0"/>
                <a:ea typeface="Tahoma" panose="020B0604030504040204" pitchFamily="34" charset="0"/>
                <a:cs typeface="Tahoma" panose="020B0604030504040204" pitchFamily="34" charset="0"/>
              </a:rPr>
              <a:t>$FVB</a:t>
            </a:r>
          </a:p>
        </p:txBody>
      </p:sp>
      <p:pic>
        <p:nvPicPr>
          <p:cNvPr id="25" name="Picture 24" descr="A picture containing bottle, orange, indoor, yellow&#10;&#10;Description automatically generated">
            <a:extLst>
              <a:ext uri="{FF2B5EF4-FFF2-40B4-BE49-F238E27FC236}">
                <a16:creationId xmlns:a16="http://schemas.microsoft.com/office/drawing/2014/main" id="{A20F6BCB-B339-CFE2-7304-3CF3FE02D6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10837" y="276425"/>
            <a:ext cx="1988434" cy="1921195"/>
          </a:xfrm>
          <a:prstGeom prst="rect">
            <a:avLst/>
          </a:prstGeom>
        </p:spPr>
      </p:pic>
      <p:sp>
        <p:nvSpPr>
          <p:cNvPr id="27" name="TextBox 26">
            <a:extLst>
              <a:ext uri="{FF2B5EF4-FFF2-40B4-BE49-F238E27FC236}">
                <a16:creationId xmlns:a16="http://schemas.microsoft.com/office/drawing/2014/main" id="{89D20FD1-5B3C-BA09-155D-2C27A091CDB8}"/>
              </a:ext>
            </a:extLst>
          </p:cNvPr>
          <p:cNvSpPr txBox="1"/>
          <p:nvPr/>
        </p:nvSpPr>
        <p:spPr>
          <a:xfrm>
            <a:off x="6905942" y="2549130"/>
            <a:ext cx="4864941" cy="4025974"/>
          </a:xfrm>
          <a:prstGeom prst="rect">
            <a:avLst/>
          </a:prstGeom>
          <a:solidFill>
            <a:schemeClr val="bg1"/>
          </a:solidFill>
        </p:spPr>
        <p:txBody>
          <a:bodyPr wrap="square" lIns="91440" tIns="45720" rIns="91440" bIns="45720" rtlCol="0" anchor="t">
            <a:spAutoFit/>
          </a:bodyPr>
          <a:lstStyle/>
          <a:p>
            <a:pPr>
              <a:lnSpc>
                <a:spcPct val="120000"/>
              </a:lnSpc>
            </a:pPr>
            <a:r>
              <a:rPr lang="en-US" dirty="0"/>
              <a:t>The Fruit and Vegetable Benefit (FVB) is now available for Infants </a:t>
            </a:r>
            <a:r>
              <a:rPr lang="en-US" b="1" dirty="0"/>
              <a:t>7-12 months </a:t>
            </a:r>
          </a:p>
          <a:p>
            <a:pPr marL="285750" indent="-285750">
              <a:lnSpc>
                <a:spcPct val="120000"/>
              </a:lnSpc>
              <a:spcBef>
                <a:spcPts val="600"/>
              </a:spcBef>
              <a:buFont typeface="Arial" panose="020B0604020202020204" pitchFamily="34" charset="0"/>
              <a:buChar char="•"/>
            </a:pPr>
            <a:r>
              <a:rPr lang="en-US" dirty="0"/>
              <a:t>Swap 64 oz of jarred infant fruits and vegetables for $11 FVB</a:t>
            </a:r>
          </a:p>
          <a:p>
            <a:pPr marL="285750" indent="-285750">
              <a:lnSpc>
                <a:spcPct val="120000"/>
              </a:lnSpc>
              <a:spcBef>
                <a:spcPts val="600"/>
              </a:spcBef>
              <a:buFont typeface="Arial" panose="020B0604020202020204" pitchFamily="34" charset="0"/>
              <a:buChar char="•"/>
            </a:pPr>
            <a:r>
              <a:rPr lang="en-US" dirty="0"/>
              <a:t>Swap 128 oz of jarred infant fruits and vegetables for $22 FVB</a:t>
            </a:r>
          </a:p>
          <a:p>
            <a:pPr marL="285750" indent="-285750">
              <a:lnSpc>
                <a:spcPct val="120000"/>
              </a:lnSpc>
              <a:spcBef>
                <a:spcPts val="600"/>
              </a:spcBef>
              <a:buFont typeface="Arial" panose="020B0604020202020204" pitchFamily="34" charset="0"/>
              <a:buChar char="•"/>
            </a:pPr>
            <a:r>
              <a:rPr lang="en-US" dirty="0"/>
              <a:t>Use the new templates for these swaps for forecasting </a:t>
            </a:r>
          </a:p>
          <a:p>
            <a:pPr marL="285750" indent="-285750">
              <a:lnSpc>
                <a:spcPct val="120000"/>
              </a:lnSpc>
              <a:spcBef>
                <a:spcPts val="600"/>
              </a:spcBef>
              <a:buFont typeface="Arial" panose="020B0604020202020204" pitchFamily="34" charset="0"/>
              <a:buChar char="•"/>
            </a:pPr>
            <a:r>
              <a:rPr lang="en-US" dirty="0"/>
              <a:t>Provide the Nutrition Education required and document in TWIST</a:t>
            </a:r>
            <a:endParaRPr lang="en-US" dirty="0">
              <a:cs typeface="Arial"/>
            </a:endParaRPr>
          </a:p>
          <a:p>
            <a:pPr marL="285750" indent="-285750">
              <a:lnSpc>
                <a:spcPct val="120000"/>
              </a:lnSpc>
              <a:buFont typeface="Arial" panose="020B0604020202020204" pitchFamily="34" charset="0"/>
              <a:buChar char="•"/>
            </a:pPr>
            <a:endParaRPr lang="en-US" dirty="0"/>
          </a:p>
        </p:txBody>
      </p:sp>
      <p:pic>
        <p:nvPicPr>
          <p:cNvPr id="28" name="Picture 27">
            <a:extLst>
              <a:ext uri="{FF2B5EF4-FFF2-40B4-BE49-F238E27FC236}">
                <a16:creationId xmlns:a16="http://schemas.microsoft.com/office/drawing/2014/main" id="{FAAE83B2-B40B-C845-DA9C-698C7B09033A}"/>
              </a:ext>
            </a:extLst>
          </p:cNvPr>
          <p:cNvPicPr>
            <a:picLocks noChangeAspect="1"/>
          </p:cNvPicPr>
          <p:nvPr/>
        </p:nvPicPr>
        <p:blipFill>
          <a:blip r:embed="rId7"/>
          <a:srcRect/>
          <a:stretch/>
        </p:blipFill>
        <p:spPr>
          <a:xfrm>
            <a:off x="421117" y="2015052"/>
            <a:ext cx="6100069" cy="4560052"/>
          </a:xfrm>
          <a:prstGeom prst="rect">
            <a:avLst/>
          </a:prstGeom>
          <a:ln>
            <a:solidFill>
              <a:schemeClr val="accent1"/>
            </a:solidFill>
          </a:ln>
        </p:spPr>
      </p:pic>
    </p:spTree>
    <p:custDataLst>
      <p:tags r:id="rId1"/>
    </p:custDataLst>
    <p:extLst>
      <p:ext uri="{BB962C8B-B14F-4D97-AF65-F5344CB8AC3E}">
        <p14:creationId xmlns:p14="http://schemas.microsoft.com/office/powerpoint/2010/main" val="2226556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4294967295"/>
          </p:nvPr>
        </p:nvSpPr>
        <p:spPr>
          <a:xfrm>
            <a:off x="524844" y="359070"/>
            <a:ext cx="10828484" cy="1492250"/>
          </a:xfrm>
        </p:spPr>
        <p:txBody>
          <a:bodyPr/>
          <a:lstStyle/>
          <a:p>
            <a:pPr marL="0" indent="0">
              <a:lnSpc>
                <a:spcPct val="120000"/>
              </a:lnSpc>
              <a:buNone/>
            </a:pPr>
            <a:r>
              <a:rPr lang="en-US" sz="2800" dirty="0">
                <a:solidFill>
                  <a:schemeClr val="tx2"/>
                </a:solidFill>
                <a:latin typeface="+mj-lt"/>
              </a:rPr>
              <a:t>Use an Infant FVB-$ template to reduce steps</a:t>
            </a:r>
          </a:p>
        </p:txBody>
      </p:sp>
      <p:graphicFrame>
        <p:nvGraphicFramePr>
          <p:cNvPr id="5" name="Table Placeholder 8">
            <a:extLst>
              <a:ext uri="{FF2B5EF4-FFF2-40B4-BE49-F238E27FC236}">
                <a16:creationId xmlns:a16="http://schemas.microsoft.com/office/drawing/2014/main" id="{8BC056CE-3C7F-CC06-BD64-BF1839738596}"/>
              </a:ext>
            </a:extLst>
          </p:cNvPr>
          <p:cNvGraphicFramePr>
            <a:graphicFrameLocks/>
          </p:cNvGraphicFramePr>
          <p:nvPr/>
        </p:nvGraphicFramePr>
        <p:xfrm>
          <a:off x="524844" y="1105195"/>
          <a:ext cx="11228521" cy="5435866"/>
        </p:xfrm>
        <a:graphic>
          <a:graphicData uri="http://schemas.openxmlformats.org/drawingml/2006/table">
            <a:tbl>
              <a:tblPr firstRow="1" bandRow="1">
                <a:tableStyleId>{8A107856-5554-42FB-B03E-39F5DBC370BA}</a:tableStyleId>
              </a:tblPr>
              <a:tblGrid>
                <a:gridCol w="2495447">
                  <a:extLst>
                    <a:ext uri="{9D8B030D-6E8A-4147-A177-3AD203B41FA5}">
                      <a16:colId xmlns:a16="http://schemas.microsoft.com/office/drawing/2014/main" val="1989276851"/>
                    </a:ext>
                  </a:extLst>
                </a:gridCol>
                <a:gridCol w="1634005">
                  <a:extLst>
                    <a:ext uri="{9D8B030D-6E8A-4147-A177-3AD203B41FA5}">
                      <a16:colId xmlns:a16="http://schemas.microsoft.com/office/drawing/2014/main" val="2937549245"/>
                    </a:ext>
                  </a:extLst>
                </a:gridCol>
                <a:gridCol w="4535886">
                  <a:extLst>
                    <a:ext uri="{9D8B030D-6E8A-4147-A177-3AD203B41FA5}">
                      <a16:colId xmlns:a16="http://schemas.microsoft.com/office/drawing/2014/main" val="3949084121"/>
                    </a:ext>
                  </a:extLst>
                </a:gridCol>
                <a:gridCol w="2563183">
                  <a:extLst>
                    <a:ext uri="{9D8B030D-6E8A-4147-A177-3AD203B41FA5}">
                      <a16:colId xmlns:a16="http://schemas.microsoft.com/office/drawing/2014/main" val="3609589933"/>
                    </a:ext>
                  </a:extLst>
                </a:gridCol>
              </a:tblGrid>
              <a:tr h="928640">
                <a:tc>
                  <a:txBody>
                    <a:bodyPr/>
                    <a:lstStyle/>
                    <a:p>
                      <a:pPr algn="ctr"/>
                      <a:r>
                        <a:rPr lang="en-US" sz="2000" dirty="0">
                          <a:solidFill>
                            <a:schemeClr val="bg2"/>
                          </a:solidFill>
                        </a:rPr>
                        <a:t>New </a:t>
                      </a:r>
                      <a:br>
                        <a:rPr lang="en-US" sz="2000" dirty="0">
                          <a:solidFill>
                            <a:schemeClr val="bg2"/>
                          </a:solidFill>
                        </a:rPr>
                      </a:br>
                      <a:r>
                        <a:rPr lang="en-US" sz="2000" dirty="0">
                          <a:solidFill>
                            <a:schemeClr val="bg2"/>
                          </a:solidFill>
                        </a:rPr>
                        <a:t>Template Name</a:t>
                      </a:r>
                    </a:p>
                  </a:txBody>
                  <a:tcPr anchor="ctr">
                    <a:solidFill>
                      <a:schemeClr val="accent2">
                        <a:lumMod val="75000"/>
                      </a:schemeClr>
                    </a:solidFill>
                  </a:tcPr>
                </a:tc>
                <a:tc>
                  <a:txBody>
                    <a:bodyPr/>
                    <a:lstStyle/>
                    <a:p>
                      <a:pPr algn="ctr">
                        <a:lnSpc>
                          <a:spcPct val="120000"/>
                        </a:lnSpc>
                      </a:pPr>
                      <a:r>
                        <a:rPr lang="en-US" sz="2000" dirty="0">
                          <a:solidFill>
                            <a:schemeClr val="bg2"/>
                          </a:solidFill>
                        </a:rPr>
                        <a:t>Current </a:t>
                      </a:r>
                      <a:br>
                        <a:rPr lang="en-US" sz="2000" dirty="0">
                          <a:solidFill>
                            <a:schemeClr val="bg2"/>
                          </a:solidFill>
                        </a:rPr>
                      </a:br>
                      <a:r>
                        <a:rPr lang="en-US" sz="2000" dirty="0">
                          <a:solidFill>
                            <a:schemeClr val="bg2"/>
                          </a:solidFill>
                        </a:rPr>
                        <a:t>Template Name</a:t>
                      </a:r>
                    </a:p>
                  </a:txBody>
                  <a:tcPr anchor="ctr">
                    <a:solidFill>
                      <a:schemeClr val="accent2">
                        <a:lumMod val="75000"/>
                      </a:schemeClr>
                    </a:solidFill>
                  </a:tcPr>
                </a:tc>
                <a:tc>
                  <a:txBody>
                    <a:bodyPr/>
                    <a:lstStyle/>
                    <a:p>
                      <a:pPr algn="ctr">
                        <a:lnSpc>
                          <a:spcPct val="120000"/>
                        </a:lnSpc>
                      </a:pPr>
                      <a:r>
                        <a:rPr lang="en-US" sz="2000" dirty="0">
                          <a:solidFill>
                            <a:schemeClr val="bg2"/>
                          </a:solidFill>
                        </a:rPr>
                        <a:t>Foods</a:t>
                      </a:r>
                    </a:p>
                  </a:txBody>
                  <a:tcPr anchor="ctr">
                    <a:solidFill>
                      <a:schemeClr val="accent2">
                        <a:lumMod val="75000"/>
                      </a:schemeClr>
                    </a:solidFill>
                  </a:tcPr>
                </a:tc>
                <a:tc>
                  <a:txBody>
                    <a:bodyPr/>
                    <a:lstStyle/>
                    <a:p>
                      <a:pPr algn="ctr">
                        <a:lnSpc>
                          <a:spcPct val="120000"/>
                        </a:lnSpc>
                      </a:pPr>
                      <a:r>
                        <a:rPr lang="en-US" sz="2000" dirty="0">
                          <a:solidFill>
                            <a:schemeClr val="bg2"/>
                          </a:solidFill>
                        </a:rPr>
                        <a:t>Participant Category</a:t>
                      </a:r>
                    </a:p>
                  </a:txBody>
                  <a:tcPr anchor="ctr">
                    <a:solidFill>
                      <a:schemeClr val="accent2">
                        <a:lumMod val="75000"/>
                      </a:schemeClr>
                    </a:solidFill>
                  </a:tcPr>
                </a:tc>
                <a:extLst>
                  <a:ext uri="{0D108BD9-81ED-4DB2-BD59-A6C34878D82A}">
                    <a16:rowId xmlns:a16="http://schemas.microsoft.com/office/drawing/2014/main" val="3966449184"/>
                  </a:ext>
                </a:extLst>
              </a:tr>
              <a:tr h="644922">
                <a:tc>
                  <a:txBody>
                    <a:bodyPr/>
                    <a:lstStyle/>
                    <a:p>
                      <a:pPr lvl="0" algn="ctr"/>
                      <a:r>
                        <a:rPr lang="en-US" sz="2000" b="1" dirty="0"/>
                        <a:t>I-FVCM-$</a:t>
                      </a:r>
                    </a:p>
                  </a:txBody>
                  <a:tcPr anchor="ctr">
                    <a:solidFill>
                      <a:schemeClr val="bg1"/>
                    </a:solidFill>
                  </a:tcPr>
                </a:tc>
                <a:tc>
                  <a:txBody>
                    <a:bodyPr/>
                    <a:lstStyle/>
                    <a:p>
                      <a:pPr lvl="0" algn="ctr"/>
                      <a:r>
                        <a:rPr lang="en-US" sz="2000" dirty="0"/>
                        <a:t>I-FVCM-$8</a:t>
                      </a:r>
                    </a:p>
                  </a:txBody>
                  <a:tcPr anchor="ctr">
                    <a:solidFill>
                      <a:schemeClr val="bg1"/>
                    </a:solidFill>
                  </a:tcPr>
                </a:tc>
                <a:tc>
                  <a:txBody>
                    <a:bodyPr/>
                    <a:lstStyle/>
                    <a:p>
                      <a:pPr lvl="0"/>
                      <a:r>
                        <a:rPr lang="en-US" sz="2000" dirty="0"/>
                        <a:t>64 oz baby f/v, cereal, meat, $11 FVB</a:t>
                      </a:r>
                    </a:p>
                  </a:txBody>
                  <a:tcPr anchor="ctr">
                    <a:solidFill>
                      <a:schemeClr val="bg1"/>
                    </a:solidFill>
                  </a:tcPr>
                </a:tc>
                <a:tc>
                  <a:txBody>
                    <a:bodyPr/>
                    <a:lstStyle/>
                    <a:p>
                      <a:pPr lvl="0"/>
                      <a:r>
                        <a:rPr lang="en-US" sz="2000" dirty="0"/>
                        <a:t>IE (7-12 mo)</a:t>
                      </a:r>
                    </a:p>
                  </a:txBody>
                  <a:tcPr anchor="ctr">
                    <a:solidFill>
                      <a:schemeClr val="bg1"/>
                    </a:solidFill>
                  </a:tcPr>
                </a:tc>
                <a:extLst>
                  <a:ext uri="{0D108BD9-81ED-4DB2-BD59-A6C34878D82A}">
                    <a16:rowId xmlns:a16="http://schemas.microsoft.com/office/drawing/2014/main" val="156357447"/>
                  </a:ext>
                </a:extLst>
              </a:tr>
              <a:tr h="694862">
                <a:tc>
                  <a:txBody>
                    <a:bodyPr/>
                    <a:lstStyle/>
                    <a:p>
                      <a:pPr lvl="0" algn="ctr">
                        <a:lnSpc>
                          <a:spcPct val="120000"/>
                        </a:lnSpc>
                      </a:pPr>
                      <a:r>
                        <a:rPr lang="en-US" sz="2000" b="1" dirty="0"/>
                        <a:t>I-CM-$</a:t>
                      </a:r>
                    </a:p>
                  </a:txBody>
                  <a:tcPr anchor="ctr">
                    <a:solidFill>
                      <a:schemeClr val="bg1"/>
                    </a:solidFill>
                  </a:tcPr>
                </a:tc>
                <a:tc>
                  <a:txBody>
                    <a:bodyPr/>
                    <a:lstStyle/>
                    <a:p>
                      <a:pPr lvl="0" algn="ctr">
                        <a:lnSpc>
                          <a:spcPct val="120000"/>
                        </a:lnSpc>
                      </a:pPr>
                      <a:r>
                        <a:rPr lang="en-US" sz="2000" dirty="0"/>
                        <a:t>N/A</a:t>
                      </a:r>
                    </a:p>
                  </a:txBody>
                  <a:tcPr anchor="ctr">
                    <a:solidFill>
                      <a:schemeClr val="bg1"/>
                    </a:solidFill>
                  </a:tcPr>
                </a:tc>
                <a:tc>
                  <a:txBody>
                    <a:bodyPr/>
                    <a:lstStyle/>
                    <a:p>
                      <a:pPr lvl="0"/>
                      <a:r>
                        <a:rPr lang="en-US" sz="2000" dirty="0"/>
                        <a:t>Cereal, meat, $22 FVB</a:t>
                      </a:r>
                    </a:p>
                  </a:txBody>
                  <a:tcPr anchor="ctr">
                    <a:solidFill>
                      <a:schemeClr val="bg1"/>
                    </a:solidFill>
                  </a:tcPr>
                </a:tc>
                <a:tc>
                  <a:txBody>
                    <a:bodyPr/>
                    <a:lstStyle/>
                    <a:p>
                      <a:pPr lvl="0"/>
                      <a:r>
                        <a:rPr lang="en-US" sz="2000" dirty="0"/>
                        <a:t>IE (7-12 mo)</a:t>
                      </a:r>
                    </a:p>
                  </a:txBody>
                  <a:tcPr anchor="ctr">
                    <a:solidFill>
                      <a:schemeClr val="bg1"/>
                    </a:solidFill>
                  </a:tcPr>
                </a:tc>
                <a:extLst>
                  <a:ext uri="{0D108BD9-81ED-4DB2-BD59-A6C34878D82A}">
                    <a16:rowId xmlns:a16="http://schemas.microsoft.com/office/drawing/2014/main" val="1608372339"/>
                  </a:ext>
                </a:extLst>
              </a:tr>
              <a:tr h="762071">
                <a:tc>
                  <a:txBody>
                    <a:bodyPr/>
                    <a:lstStyle/>
                    <a:p>
                      <a:pPr lvl="0" algn="ctr"/>
                      <a:r>
                        <a:rPr lang="en-US" sz="2000" dirty="0"/>
                        <a:t>I-FVCM</a:t>
                      </a:r>
                    </a:p>
                    <a:p>
                      <a:pPr lvl="0" algn="ctr"/>
                      <a:r>
                        <a:rPr lang="en-US" sz="1600" dirty="0"/>
                        <a:t>(No change)</a:t>
                      </a:r>
                    </a:p>
                  </a:txBody>
                  <a:tcPr anchor="ctr">
                    <a:solidFill>
                      <a:schemeClr val="bg1"/>
                    </a:solidFill>
                  </a:tcPr>
                </a:tc>
                <a:tc>
                  <a:txBody>
                    <a:bodyPr/>
                    <a:lstStyle/>
                    <a:p>
                      <a:pPr lvl="0" algn="ctr">
                        <a:lnSpc>
                          <a:spcPct val="120000"/>
                        </a:lnSpc>
                      </a:pPr>
                      <a:r>
                        <a:rPr lang="en-US" sz="2000" dirty="0"/>
                        <a:t>I-FVCM</a:t>
                      </a:r>
                    </a:p>
                  </a:txBody>
                  <a:tcPr anchor="ctr">
                    <a:solidFill>
                      <a:schemeClr val="bg1"/>
                    </a:solidFill>
                  </a:tcPr>
                </a:tc>
                <a:tc>
                  <a:txBody>
                    <a:bodyPr/>
                    <a:lstStyle/>
                    <a:p>
                      <a:pPr lvl="0"/>
                      <a:r>
                        <a:rPr lang="en-US" sz="2000" dirty="0"/>
                        <a:t>128 oz baby f/v, cereal, meat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IE (7-12 mo)</a:t>
                      </a:r>
                    </a:p>
                  </a:txBody>
                  <a:tcPr anchor="ctr">
                    <a:solidFill>
                      <a:schemeClr val="bg1"/>
                    </a:solidFill>
                  </a:tcPr>
                </a:tc>
                <a:extLst>
                  <a:ext uri="{0D108BD9-81ED-4DB2-BD59-A6C34878D82A}">
                    <a16:rowId xmlns:a16="http://schemas.microsoft.com/office/drawing/2014/main" val="3854907510"/>
                  </a:ext>
                </a:extLst>
              </a:tr>
              <a:tr h="726294">
                <a:tc>
                  <a:txBody>
                    <a:bodyPr/>
                    <a:lstStyle/>
                    <a:p>
                      <a:pPr lvl="0" algn="ctr"/>
                      <a:r>
                        <a:rPr lang="en-US" sz="2000" b="1" dirty="0"/>
                        <a:t>I-FVC-$</a:t>
                      </a:r>
                    </a:p>
                  </a:txBody>
                  <a:tcPr anchor="ctr">
                    <a:solidFill>
                      <a:schemeClr val="bg1"/>
                    </a:solidFill>
                  </a:tcPr>
                </a:tc>
                <a:tc>
                  <a:txBody>
                    <a:bodyPr/>
                    <a:lstStyle/>
                    <a:p>
                      <a:pPr lvl="0" algn="ctr"/>
                      <a:r>
                        <a:rPr lang="en-US" sz="2000" dirty="0"/>
                        <a:t>I-FVC-$4</a:t>
                      </a:r>
                    </a:p>
                  </a:txBody>
                  <a:tcPr anchor="ctr">
                    <a:solidFill>
                      <a:schemeClr val="bg1"/>
                    </a:solidFill>
                  </a:tcPr>
                </a:tc>
                <a:tc>
                  <a:txBody>
                    <a:bodyPr/>
                    <a:lstStyle/>
                    <a:p>
                      <a:pPr lvl="0"/>
                      <a:r>
                        <a:rPr lang="en-US" sz="2000" dirty="0"/>
                        <a:t>64 oz baby f/v, cereal, $11 FVB</a:t>
                      </a:r>
                    </a:p>
                  </a:txBody>
                  <a:tcPr anchor="ctr">
                    <a:solidFill>
                      <a:schemeClr val="bg1"/>
                    </a:solidFill>
                  </a:tcPr>
                </a:tc>
                <a:tc>
                  <a:txBody>
                    <a:bodyPr/>
                    <a:lstStyle/>
                    <a:p>
                      <a:pPr lvl="0"/>
                      <a:r>
                        <a:rPr lang="en-US" sz="2000" dirty="0"/>
                        <a:t>IB, IBN, IN (7-12 mo)</a:t>
                      </a:r>
                    </a:p>
                  </a:txBody>
                  <a:tcPr anchor="ctr">
                    <a:solidFill>
                      <a:schemeClr val="bg1"/>
                    </a:solidFill>
                  </a:tcPr>
                </a:tc>
                <a:extLst>
                  <a:ext uri="{0D108BD9-81ED-4DB2-BD59-A6C34878D82A}">
                    <a16:rowId xmlns:a16="http://schemas.microsoft.com/office/drawing/2014/main" val="1221525218"/>
                  </a:ext>
                </a:extLst>
              </a:tr>
              <a:tr h="726294">
                <a:tc>
                  <a:txBody>
                    <a:bodyPr/>
                    <a:lstStyle/>
                    <a:p>
                      <a:pPr lvl="0" algn="ctr"/>
                      <a:r>
                        <a:rPr lang="en-US" sz="2000" b="1" dirty="0"/>
                        <a:t>I-C-$</a:t>
                      </a:r>
                    </a:p>
                  </a:txBody>
                  <a:tcPr anchor="ctr">
                    <a:solidFill>
                      <a:schemeClr val="bg1"/>
                    </a:solidFill>
                  </a:tcPr>
                </a:tc>
                <a:tc>
                  <a:txBody>
                    <a:bodyPr/>
                    <a:lstStyle/>
                    <a:p>
                      <a:pPr lvl="0" algn="ctr"/>
                      <a:r>
                        <a:rPr lang="en-US" sz="2000" dirty="0"/>
                        <a:t>N/A</a:t>
                      </a:r>
                    </a:p>
                  </a:txBody>
                  <a:tcPr anchor="ctr">
                    <a:solidFill>
                      <a:schemeClr val="bg1"/>
                    </a:solidFill>
                  </a:tcPr>
                </a:tc>
                <a:tc>
                  <a:txBody>
                    <a:bodyPr/>
                    <a:lstStyle/>
                    <a:p>
                      <a:pPr lvl="0"/>
                      <a:r>
                        <a:rPr lang="en-US" sz="2000" dirty="0"/>
                        <a:t>Cereal, $22 FVB</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IB, IBN, IN (7-12 mo)</a:t>
                      </a:r>
                    </a:p>
                  </a:txBody>
                  <a:tcPr anchor="ctr">
                    <a:solidFill>
                      <a:schemeClr val="bg1"/>
                    </a:solidFill>
                  </a:tcPr>
                </a:tc>
                <a:extLst>
                  <a:ext uri="{0D108BD9-81ED-4DB2-BD59-A6C34878D82A}">
                    <a16:rowId xmlns:a16="http://schemas.microsoft.com/office/drawing/2014/main" val="3476582306"/>
                  </a:ext>
                </a:extLst>
              </a:tr>
              <a:tr h="726294">
                <a:tc>
                  <a:txBody>
                    <a:bodyPr/>
                    <a:lstStyle/>
                    <a:p>
                      <a:pPr lvl="0" algn="ctr"/>
                      <a:r>
                        <a:rPr lang="en-US" sz="2000" dirty="0"/>
                        <a:t>I-FVC</a:t>
                      </a:r>
                      <a:br>
                        <a:rPr lang="en-US" sz="2000" dirty="0"/>
                      </a:br>
                      <a:r>
                        <a:rPr lang="en-US" sz="1600" dirty="0"/>
                        <a:t>(No Change)</a:t>
                      </a:r>
                      <a:endParaRPr lang="en-US" sz="2000" dirty="0"/>
                    </a:p>
                  </a:txBody>
                  <a:tcPr anchor="ctr">
                    <a:solidFill>
                      <a:schemeClr val="bg1"/>
                    </a:solidFill>
                  </a:tcPr>
                </a:tc>
                <a:tc>
                  <a:txBody>
                    <a:bodyPr/>
                    <a:lstStyle/>
                    <a:p>
                      <a:pPr lvl="0" algn="ctr"/>
                      <a:r>
                        <a:rPr lang="en-US" sz="2000" dirty="0"/>
                        <a:t>I-FVC</a:t>
                      </a:r>
                    </a:p>
                  </a:txBody>
                  <a:tcPr anchor="ctr">
                    <a:solidFill>
                      <a:schemeClr val="bg1"/>
                    </a:solidFill>
                  </a:tcPr>
                </a:tc>
                <a:tc>
                  <a:txBody>
                    <a:bodyPr/>
                    <a:lstStyle/>
                    <a:p>
                      <a:pPr lvl="0"/>
                      <a:r>
                        <a:rPr lang="en-US" sz="2000" dirty="0"/>
                        <a:t>128 oz baby f/v, cereal</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IB, IBN, IN (7-12 mo)</a:t>
                      </a:r>
                    </a:p>
                  </a:txBody>
                  <a:tcPr anchor="ctr">
                    <a:solidFill>
                      <a:schemeClr val="bg1"/>
                    </a:solidFill>
                  </a:tcPr>
                </a:tc>
                <a:extLst>
                  <a:ext uri="{0D108BD9-81ED-4DB2-BD59-A6C34878D82A}">
                    <a16:rowId xmlns:a16="http://schemas.microsoft.com/office/drawing/2014/main" val="1791299167"/>
                  </a:ext>
                </a:extLst>
              </a:tr>
            </a:tbl>
          </a:graphicData>
        </a:graphic>
      </p:graphicFrame>
    </p:spTree>
    <p:custDataLst>
      <p:tags r:id="rId1"/>
    </p:custDataLst>
    <p:extLst>
      <p:ext uri="{BB962C8B-B14F-4D97-AF65-F5344CB8AC3E}">
        <p14:creationId xmlns:p14="http://schemas.microsoft.com/office/powerpoint/2010/main" val="1028990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14"/>
          </p:nvPr>
        </p:nvSpPr>
        <p:spPr>
          <a:xfrm>
            <a:off x="395081" y="101975"/>
            <a:ext cx="10858425" cy="1366195"/>
          </a:xfrm>
        </p:spPr>
        <p:txBody>
          <a:bodyPr/>
          <a:lstStyle/>
          <a:p>
            <a:pPr>
              <a:lnSpc>
                <a:spcPct val="120000"/>
              </a:lnSpc>
            </a:pPr>
            <a:r>
              <a:rPr lang="en-US" sz="2800" dirty="0">
                <a:solidFill>
                  <a:schemeClr val="tx2"/>
                </a:solidFill>
              </a:rPr>
              <a:t>Swap Eggs with Peanut, Nut, and Seed Butter </a:t>
            </a:r>
            <a:br>
              <a:rPr lang="en-US" sz="2800" dirty="0">
                <a:solidFill>
                  <a:schemeClr val="tx2"/>
                </a:solidFill>
              </a:rPr>
            </a:br>
            <a:r>
              <a:rPr lang="en-US" sz="2800" dirty="0">
                <a:solidFill>
                  <a:schemeClr val="tx2"/>
                </a:solidFill>
              </a:rPr>
              <a:t>or dry or canned beans</a:t>
            </a:r>
          </a:p>
        </p:txBody>
      </p:sp>
      <p:sp>
        <p:nvSpPr>
          <p:cNvPr id="20" name="TextBox 19">
            <a:extLst>
              <a:ext uri="{FF2B5EF4-FFF2-40B4-BE49-F238E27FC236}">
                <a16:creationId xmlns:a16="http://schemas.microsoft.com/office/drawing/2014/main" id="{75E51BE3-DED4-FCDF-847F-05A510830FE8}"/>
              </a:ext>
            </a:extLst>
          </p:cNvPr>
          <p:cNvSpPr txBox="1"/>
          <p:nvPr/>
        </p:nvSpPr>
        <p:spPr>
          <a:xfrm>
            <a:off x="5712277" y="3168266"/>
            <a:ext cx="5752863" cy="2323970"/>
          </a:xfrm>
          <a:prstGeom prst="rect">
            <a:avLst/>
          </a:prstGeom>
          <a:solidFill>
            <a:schemeClr val="bg1"/>
          </a:solidFill>
        </p:spPr>
        <p:txBody>
          <a:bodyPr wrap="square" lIns="91440" tIns="45720" rIns="91440" bIns="45720" rtlCol="0" anchor="t">
            <a:spAutoFit/>
          </a:bodyPr>
          <a:lstStyle/>
          <a:p>
            <a:pPr>
              <a:spcBef>
                <a:spcPts val="1200"/>
              </a:spcBef>
            </a:pPr>
            <a:r>
              <a:rPr lang="en-US" sz="2400" b="1" dirty="0">
                <a:solidFill>
                  <a:schemeClr val="tx2"/>
                </a:solidFill>
              </a:rPr>
              <a:t>Method one:</a:t>
            </a:r>
          </a:p>
          <a:p>
            <a:pPr marL="342900" indent="-342900">
              <a:lnSpc>
                <a:spcPct val="120000"/>
              </a:lnSpc>
              <a:spcBef>
                <a:spcPts val="600"/>
              </a:spcBef>
              <a:buAutoNum type="arabicPeriod"/>
            </a:pPr>
            <a:r>
              <a:rPr lang="en-US" b="1" dirty="0"/>
              <a:t>Select</a:t>
            </a:r>
            <a:r>
              <a:rPr lang="en-US" dirty="0"/>
              <a:t> the </a:t>
            </a:r>
            <a:r>
              <a:rPr lang="en-US" b="1" dirty="0"/>
              <a:t>No Eggs template  </a:t>
            </a:r>
            <a:br>
              <a:rPr lang="en-US" b="1" dirty="0"/>
            </a:br>
            <a:r>
              <a:rPr lang="en-US" dirty="0"/>
              <a:t>Eggs will not appear in the list</a:t>
            </a:r>
            <a:endParaRPr lang="en-US" dirty="0">
              <a:cs typeface="Arial"/>
            </a:endParaRPr>
          </a:p>
          <a:p>
            <a:pPr marL="342900" indent="-342900">
              <a:lnSpc>
                <a:spcPct val="120000"/>
              </a:lnSpc>
              <a:spcBef>
                <a:spcPts val="600"/>
              </a:spcBef>
              <a:buAutoNum type="arabicPeriod"/>
            </a:pPr>
            <a:r>
              <a:rPr lang="en-US" dirty="0">
                <a:cs typeface="Arial"/>
              </a:rPr>
              <a:t>Peanut, Nut, Seed butters/ beans, dry or canned is increased by 1 ctr</a:t>
            </a:r>
          </a:p>
          <a:p>
            <a:pPr>
              <a:lnSpc>
                <a:spcPct val="120000"/>
              </a:lnSpc>
              <a:spcBef>
                <a:spcPts val="600"/>
              </a:spcBef>
            </a:pPr>
            <a:endParaRPr lang="en-US" dirty="0">
              <a:cs typeface="Arial"/>
            </a:endParaRPr>
          </a:p>
        </p:txBody>
      </p:sp>
      <p:pic>
        <p:nvPicPr>
          <p:cNvPr id="23" name="Picture 22">
            <a:extLst>
              <a:ext uri="{FF2B5EF4-FFF2-40B4-BE49-F238E27FC236}">
                <a16:creationId xmlns:a16="http://schemas.microsoft.com/office/drawing/2014/main" id="{ABC6B001-736F-3955-BD54-EEC21E767B09}"/>
              </a:ext>
            </a:extLst>
          </p:cNvPr>
          <p:cNvPicPr>
            <a:picLocks noChangeAspect="1"/>
          </p:cNvPicPr>
          <p:nvPr/>
        </p:nvPicPr>
        <p:blipFill>
          <a:blip r:embed="rId4"/>
          <a:srcRect/>
          <a:stretch/>
        </p:blipFill>
        <p:spPr>
          <a:xfrm>
            <a:off x="439059" y="1610003"/>
            <a:ext cx="4755692" cy="4806367"/>
          </a:xfrm>
          <a:prstGeom prst="rect">
            <a:avLst/>
          </a:prstGeom>
          <a:ln>
            <a:solidFill>
              <a:schemeClr val="accent1"/>
            </a:solidFill>
          </a:ln>
        </p:spPr>
      </p:pic>
      <p:grpSp>
        <p:nvGrpSpPr>
          <p:cNvPr id="24" name="Group 23">
            <a:extLst>
              <a:ext uri="{FF2B5EF4-FFF2-40B4-BE49-F238E27FC236}">
                <a16:creationId xmlns:a16="http://schemas.microsoft.com/office/drawing/2014/main" id="{9111D7D1-1BF4-7800-3D03-E1311C94B8B3}"/>
              </a:ext>
            </a:extLst>
          </p:cNvPr>
          <p:cNvGrpSpPr/>
          <p:nvPr/>
        </p:nvGrpSpPr>
        <p:grpSpPr>
          <a:xfrm>
            <a:off x="4760843" y="680824"/>
            <a:ext cx="6886989" cy="1684689"/>
            <a:chOff x="4455810" y="660922"/>
            <a:chExt cx="7261353" cy="1734351"/>
          </a:xfrm>
        </p:grpSpPr>
        <p:sp>
          <p:nvSpPr>
            <p:cNvPr id="26" name="Arrow: Right 25">
              <a:extLst>
                <a:ext uri="{FF2B5EF4-FFF2-40B4-BE49-F238E27FC236}">
                  <a16:creationId xmlns:a16="http://schemas.microsoft.com/office/drawing/2014/main" id="{C1306D4B-055E-E8A4-20E7-2DB4ED6ED4D8}"/>
                </a:ext>
              </a:extLst>
            </p:cNvPr>
            <p:cNvSpPr/>
            <p:nvPr/>
          </p:nvSpPr>
          <p:spPr>
            <a:xfrm>
              <a:off x="6509077" y="1416794"/>
              <a:ext cx="479866" cy="297958"/>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D07F5901-12FC-C325-8B01-0F7655CDB075}"/>
                </a:ext>
              </a:extLst>
            </p:cNvPr>
            <p:cNvGrpSpPr/>
            <p:nvPr/>
          </p:nvGrpSpPr>
          <p:grpSpPr>
            <a:xfrm>
              <a:off x="4455810" y="660922"/>
              <a:ext cx="7261353" cy="1734351"/>
              <a:chOff x="4006359" y="712515"/>
              <a:chExt cx="7261353" cy="1734351"/>
            </a:xfrm>
          </p:grpSpPr>
          <p:grpSp>
            <p:nvGrpSpPr>
              <p:cNvPr id="29" name="Group 28">
                <a:extLst>
                  <a:ext uri="{FF2B5EF4-FFF2-40B4-BE49-F238E27FC236}">
                    <a16:creationId xmlns:a16="http://schemas.microsoft.com/office/drawing/2014/main" id="{6A834024-8950-FC3D-5DDD-56F2820C2D7D}"/>
                  </a:ext>
                </a:extLst>
              </p:cNvPr>
              <p:cNvGrpSpPr/>
              <p:nvPr/>
            </p:nvGrpSpPr>
            <p:grpSpPr>
              <a:xfrm>
                <a:off x="6631437" y="712515"/>
                <a:ext cx="1045000" cy="1702899"/>
                <a:chOff x="3985950" y="751883"/>
                <a:chExt cx="1045000" cy="1702899"/>
              </a:xfrm>
            </p:grpSpPr>
            <p:pic>
              <p:nvPicPr>
                <p:cNvPr id="45" name="Picture 44" descr="A jar of peanut butter&#10;&#10;Description automatically generated with low confidence">
                  <a:extLst>
                    <a:ext uri="{FF2B5EF4-FFF2-40B4-BE49-F238E27FC236}">
                      <a16:creationId xmlns:a16="http://schemas.microsoft.com/office/drawing/2014/main" id="{7AAD0B04-6203-4A51-B369-0FB305ABC3D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989803" y="751883"/>
                  <a:ext cx="1041147" cy="1463790"/>
                </a:xfrm>
                <a:prstGeom prst="rect">
                  <a:avLst/>
                </a:prstGeom>
              </p:spPr>
            </p:pic>
            <p:sp>
              <p:nvSpPr>
                <p:cNvPr id="46" name="TextBox 45">
                  <a:extLst>
                    <a:ext uri="{FF2B5EF4-FFF2-40B4-BE49-F238E27FC236}">
                      <a16:creationId xmlns:a16="http://schemas.microsoft.com/office/drawing/2014/main" id="{0400B816-2227-5DD3-441A-2565B428205D}"/>
                    </a:ext>
                  </a:extLst>
                </p:cNvPr>
                <p:cNvSpPr txBox="1"/>
                <p:nvPr/>
              </p:nvSpPr>
              <p:spPr>
                <a:xfrm>
                  <a:off x="3985950" y="2085450"/>
                  <a:ext cx="932172" cy="369332"/>
                </a:xfrm>
                <a:prstGeom prst="rect">
                  <a:avLst/>
                </a:prstGeom>
                <a:noFill/>
              </p:spPr>
              <p:txBody>
                <a:bodyPr wrap="square" rtlCol="0">
                  <a:spAutoFit/>
                </a:bodyPr>
                <a:lstStyle/>
                <a:p>
                  <a:r>
                    <a:rPr lang="en-US" dirty="0">
                      <a:latin typeface="+mj-lt"/>
                    </a:rPr>
                    <a:t>18 oz</a:t>
                  </a:r>
                </a:p>
              </p:txBody>
            </p:sp>
          </p:grpSp>
          <p:grpSp>
            <p:nvGrpSpPr>
              <p:cNvPr id="30" name="Group 29">
                <a:extLst>
                  <a:ext uri="{FF2B5EF4-FFF2-40B4-BE49-F238E27FC236}">
                    <a16:creationId xmlns:a16="http://schemas.microsoft.com/office/drawing/2014/main" id="{AD19FBF4-1973-760E-B520-272255E428EC}"/>
                  </a:ext>
                </a:extLst>
              </p:cNvPr>
              <p:cNvGrpSpPr/>
              <p:nvPr/>
            </p:nvGrpSpPr>
            <p:grpSpPr>
              <a:xfrm>
                <a:off x="4006359" y="992987"/>
                <a:ext cx="2450822" cy="1453879"/>
                <a:chOff x="3617348" y="750383"/>
                <a:chExt cx="2450822" cy="1453879"/>
              </a:xfrm>
            </p:grpSpPr>
            <p:pic>
              <p:nvPicPr>
                <p:cNvPr id="43" name="Picture 42">
                  <a:extLst>
                    <a:ext uri="{FF2B5EF4-FFF2-40B4-BE49-F238E27FC236}">
                      <a16:creationId xmlns:a16="http://schemas.microsoft.com/office/drawing/2014/main" id="{511F49E3-F870-62D3-6AF9-3B53012CC4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617348" y="750383"/>
                  <a:ext cx="2235060" cy="1311267"/>
                </a:xfrm>
                <a:prstGeom prst="rect">
                  <a:avLst/>
                </a:prstGeom>
              </p:spPr>
            </p:pic>
            <p:sp>
              <p:nvSpPr>
                <p:cNvPr id="44" name="TextBox 43">
                  <a:extLst>
                    <a:ext uri="{FF2B5EF4-FFF2-40B4-BE49-F238E27FC236}">
                      <a16:creationId xmlns:a16="http://schemas.microsoft.com/office/drawing/2014/main" id="{CAB8B243-CCD9-1890-E18D-E850B545FF5B}"/>
                    </a:ext>
                  </a:extLst>
                </p:cNvPr>
                <p:cNvSpPr txBox="1"/>
                <p:nvPr/>
              </p:nvSpPr>
              <p:spPr>
                <a:xfrm>
                  <a:off x="4620500" y="1834930"/>
                  <a:ext cx="1447670" cy="369332"/>
                </a:xfrm>
                <a:prstGeom prst="rect">
                  <a:avLst/>
                </a:prstGeom>
                <a:noFill/>
              </p:spPr>
              <p:txBody>
                <a:bodyPr wrap="square" rtlCol="0">
                  <a:spAutoFit/>
                </a:bodyPr>
                <a:lstStyle/>
                <a:p>
                  <a:r>
                    <a:rPr lang="en-US" b="1" dirty="0">
                      <a:latin typeface="+mj-lt"/>
                    </a:rPr>
                    <a:t>1 dozen</a:t>
                  </a:r>
                </a:p>
              </p:txBody>
            </p:sp>
          </p:grpSp>
          <p:sp>
            <p:nvSpPr>
              <p:cNvPr id="31" name="TextBox 30">
                <a:extLst>
                  <a:ext uri="{FF2B5EF4-FFF2-40B4-BE49-F238E27FC236}">
                    <a16:creationId xmlns:a16="http://schemas.microsoft.com/office/drawing/2014/main" id="{B021A051-4061-1459-15D0-7CA43D44F750}"/>
                  </a:ext>
                </a:extLst>
              </p:cNvPr>
              <p:cNvSpPr txBox="1"/>
              <p:nvPr/>
            </p:nvSpPr>
            <p:spPr>
              <a:xfrm>
                <a:off x="7542644" y="1315372"/>
                <a:ext cx="564708" cy="475274"/>
              </a:xfrm>
              <a:prstGeom prst="rect">
                <a:avLst/>
              </a:prstGeom>
              <a:noFill/>
            </p:spPr>
            <p:txBody>
              <a:bodyPr wrap="square" rtlCol="0">
                <a:spAutoFit/>
              </a:bodyPr>
              <a:lstStyle/>
              <a:p>
                <a:r>
                  <a:rPr lang="en-US" sz="2400" b="1" dirty="0">
                    <a:solidFill>
                      <a:schemeClr val="tx2"/>
                    </a:solidFill>
                  </a:rPr>
                  <a:t>or</a:t>
                </a:r>
              </a:p>
            </p:txBody>
          </p:sp>
          <p:sp>
            <p:nvSpPr>
              <p:cNvPr id="32" name="TextBox 31">
                <a:extLst>
                  <a:ext uri="{FF2B5EF4-FFF2-40B4-BE49-F238E27FC236}">
                    <a16:creationId xmlns:a16="http://schemas.microsoft.com/office/drawing/2014/main" id="{4592AB2A-50D7-45DD-5596-D6BBA474AE31}"/>
                  </a:ext>
                </a:extLst>
              </p:cNvPr>
              <p:cNvSpPr txBox="1"/>
              <p:nvPr/>
            </p:nvSpPr>
            <p:spPr>
              <a:xfrm>
                <a:off x="9193666" y="1333641"/>
                <a:ext cx="564708" cy="475274"/>
              </a:xfrm>
              <a:prstGeom prst="rect">
                <a:avLst/>
              </a:prstGeom>
              <a:noFill/>
            </p:spPr>
            <p:txBody>
              <a:bodyPr wrap="square" rtlCol="0">
                <a:spAutoFit/>
              </a:bodyPr>
              <a:lstStyle/>
              <a:p>
                <a:r>
                  <a:rPr lang="en-US" sz="2400" b="1" dirty="0">
                    <a:solidFill>
                      <a:schemeClr val="tx2"/>
                    </a:solidFill>
                  </a:rPr>
                  <a:t>or</a:t>
                </a:r>
              </a:p>
            </p:txBody>
          </p:sp>
          <p:grpSp>
            <p:nvGrpSpPr>
              <p:cNvPr id="33" name="Group 32">
                <a:extLst>
                  <a:ext uri="{FF2B5EF4-FFF2-40B4-BE49-F238E27FC236}">
                    <a16:creationId xmlns:a16="http://schemas.microsoft.com/office/drawing/2014/main" id="{0B479D78-3B47-D0B6-FED1-46613589B7F6}"/>
                  </a:ext>
                </a:extLst>
              </p:cNvPr>
              <p:cNvGrpSpPr/>
              <p:nvPr/>
            </p:nvGrpSpPr>
            <p:grpSpPr>
              <a:xfrm>
                <a:off x="8077577" y="860538"/>
                <a:ext cx="1219101" cy="1554876"/>
                <a:chOff x="5657558" y="785074"/>
                <a:chExt cx="1219101" cy="1554876"/>
              </a:xfrm>
            </p:grpSpPr>
            <p:sp>
              <p:nvSpPr>
                <p:cNvPr id="41" name="TextBox 40">
                  <a:extLst>
                    <a:ext uri="{FF2B5EF4-FFF2-40B4-BE49-F238E27FC236}">
                      <a16:creationId xmlns:a16="http://schemas.microsoft.com/office/drawing/2014/main" id="{69192E40-6683-6C12-CF2F-E30324B29363}"/>
                    </a:ext>
                  </a:extLst>
                </p:cNvPr>
                <p:cNvSpPr txBox="1"/>
                <p:nvPr/>
              </p:nvSpPr>
              <p:spPr>
                <a:xfrm>
                  <a:off x="5751025" y="1970618"/>
                  <a:ext cx="1125634" cy="369332"/>
                </a:xfrm>
                <a:prstGeom prst="rect">
                  <a:avLst/>
                </a:prstGeom>
                <a:noFill/>
              </p:spPr>
              <p:txBody>
                <a:bodyPr wrap="square" rtlCol="0">
                  <a:spAutoFit/>
                </a:bodyPr>
                <a:lstStyle/>
                <a:p>
                  <a:r>
                    <a:rPr lang="en-US" dirty="0">
                      <a:latin typeface="+mj-lt"/>
                    </a:rPr>
                    <a:t>16 oz</a:t>
                  </a:r>
                </a:p>
              </p:txBody>
            </p:sp>
            <p:pic>
              <p:nvPicPr>
                <p:cNvPr id="42" name="Picture 41">
                  <a:extLst>
                    <a:ext uri="{FF2B5EF4-FFF2-40B4-BE49-F238E27FC236}">
                      <a16:creationId xmlns:a16="http://schemas.microsoft.com/office/drawing/2014/main" id="{DFFAB076-9F9B-90CB-D700-68F64B810B4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4371" y1="16350" x2="54205" y2="12596"/>
                              <a14:foregroundMark x1="54205" y1="12596" x2="70969" y2="13605"/>
                            </a14:backgroundRemoval>
                          </a14:imgEffect>
                        </a14:imgLayer>
                      </a14:imgProps>
                    </a:ext>
                    <a:ext uri="{28A0092B-C50C-407E-A947-70E740481C1C}">
                      <a14:useLocalDpi xmlns:a14="http://schemas.microsoft.com/office/drawing/2010/main"/>
                    </a:ext>
                  </a:extLst>
                </a:blip>
                <a:stretch>
                  <a:fillRect/>
                </a:stretch>
              </p:blipFill>
              <p:spPr>
                <a:xfrm>
                  <a:off x="5657558" y="785074"/>
                  <a:ext cx="1130801" cy="1320051"/>
                </a:xfrm>
                <a:prstGeom prst="rect">
                  <a:avLst/>
                </a:prstGeom>
              </p:spPr>
            </p:pic>
          </p:grpSp>
          <p:grpSp>
            <p:nvGrpSpPr>
              <p:cNvPr id="34" name="Group 33">
                <a:extLst>
                  <a:ext uri="{FF2B5EF4-FFF2-40B4-BE49-F238E27FC236}">
                    <a16:creationId xmlns:a16="http://schemas.microsoft.com/office/drawing/2014/main" id="{530BBC25-0E21-1519-E7BA-4ADA52D68A6C}"/>
                  </a:ext>
                </a:extLst>
              </p:cNvPr>
              <p:cNvGrpSpPr/>
              <p:nvPr/>
            </p:nvGrpSpPr>
            <p:grpSpPr>
              <a:xfrm>
                <a:off x="9850572" y="881485"/>
                <a:ext cx="1417140" cy="1533255"/>
                <a:chOff x="9850572" y="912937"/>
                <a:chExt cx="1417140" cy="1533255"/>
              </a:xfrm>
            </p:grpSpPr>
            <p:sp>
              <p:nvSpPr>
                <p:cNvPr id="35" name="TextBox 34">
                  <a:extLst>
                    <a:ext uri="{FF2B5EF4-FFF2-40B4-BE49-F238E27FC236}">
                      <a16:creationId xmlns:a16="http://schemas.microsoft.com/office/drawing/2014/main" id="{09B41340-B368-9F93-8653-3F45B6553873}"/>
                    </a:ext>
                  </a:extLst>
                </p:cNvPr>
                <p:cNvSpPr txBox="1"/>
                <p:nvPr/>
              </p:nvSpPr>
              <p:spPr>
                <a:xfrm>
                  <a:off x="9850572" y="2073756"/>
                  <a:ext cx="468455" cy="369332"/>
                </a:xfrm>
                <a:prstGeom prst="rect">
                  <a:avLst/>
                </a:prstGeom>
                <a:noFill/>
              </p:spPr>
              <p:txBody>
                <a:bodyPr wrap="square" rtlCol="0">
                  <a:spAutoFit/>
                </a:bodyPr>
                <a:lstStyle/>
                <a:p>
                  <a:pPr algn="ctr"/>
                  <a:r>
                    <a:rPr lang="en-US" b="1" dirty="0">
                      <a:latin typeface="+mj-lt"/>
                    </a:rPr>
                    <a:t>4</a:t>
                  </a:r>
                  <a:r>
                    <a:rPr lang="en-US" sz="1600" dirty="0"/>
                    <a:t> </a:t>
                  </a:r>
                </a:p>
              </p:txBody>
            </p:sp>
            <p:grpSp>
              <p:nvGrpSpPr>
                <p:cNvPr id="36" name="Group 35">
                  <a:extLst>
                    <a:ext uri="{FF2B5EF4-FFF2-40B4-BE49-F238E27FC236}">
                      <a16:creationId xmlns:a16="http://schemas.microsoft.com/office/drawing/2014/main" id="{1B17FF6C-6832-28E5-40DD-693B50043E0D}"/>
                    </a:ext>
                  </a:extLst>
                </p:cNvPr>
                <p:cNvGrpSpPr/>
                <p:nvPr/>
              </p:nvGrpSpPr>
              <p:grpSpPr>
                <a:xfrm>
                  <a:off x="9874924" y="912937"/>
                  <a:ext cx="1392788" cy="1533255"/>
                  <a:chOff x="7974362" y="902369"/>
                  <a:chExt cx="1531705" cy="1232135"/>
                </a:xfrm>
              </p:grpSpPr>
              <p:pic>
                <p:nvPicPr>
                  <p:cNvPr id="37" name="Picture 36" descr="A picture containing text, cup, drink, vegetable&#10;&#10;Description automatically generated">
                    <a:extLst>
                      <a:ext uri="{FF2B5EF4-FFF2-40B4-BE49-F238E27FC236}">
                        <a16:creationId xmlns:a16="http://schemas.microsoft.com/office/drawing/2014/main" id="{BDC77D9C-A2AD-70EF-D8E8-420F2FE8635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362" y="902369"/>
                    <a:ext cx="637973" cy="779764"/>
                  </a:xfrm>
                  <a:prstGeom prst="rect">
                    <a:avLst/>
                  </a:prstGeom>
                </p:spPr>
              </p:pic>
              <p:pic>
                <p:nvPicPr>
                  <p:cNvPr id="38" name="Picture 37" descr="A picture containing text, cup, drink, vegetable&#10;&#10;Description automatically generated">
                    <a:extLst>
                      <a:ext uri="{FF2B5EF4-FFF2-40B4-BE49-F238E27FC236}">
                        <a16:creationId xmlns:a16="http://schemas.microsoft.com/office/drawing/2014/main" id="{305DF5CD-A12A-818C-8CB9-BF3FF5A219E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70291" y="1070607"/>
                    <a:ext cx="637973" cy="779764"/>
                  </a:xfrm>
                  <a:prstGeom prst="rect">
                    <a:avLst/>
                  </a:prstGeom>
                </p:spPr>
              </p:pic>
              <p:pic>
                <p:nvPicPr>
                  <p:cNvPr id="39" name="Picture 38" descr="A picture containing text, cup, drink, vegetable&#10;&#10;Description automatically generated">
                    <a:extLst>
                      <a:ext uri="{FF2B5EF4-FFF2-40B4-BE49-F238E27FC236}">
                        <a16:creationId xmlns:a16="http://schemas.microsoft.com/office/drawing/2014/main" id="{3095888D-7F97-F4C4-910B-91DF80D686A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534542" y="1223489"/>
                    <a:ext cx="637973" cy="779764"/>
                  </a:xfrm>
                  <a:prstGeom prst="rect">
                    <a:avLst/>
                  </a:prstGeom>
                </p:spPr>
              </p:pic>
              <p:pic>
                <p:nvPicPr>
                  <p:cNvPr id="40" name="Picture 39" descr="A picture containing text, cup, drink, vegetable&#10;&#10;Description automatically generated">
                    <a:extLst>
                      <a:ext uri="{FF2B5EF4-FFF2-40B4-BE49-F238E27FC236}">
                        <a16:creationId xmlns:a16="http://schemas.microsoft.com/office/drawing/2014/main" id="{C0ABFE0D-B641-0ADB-55E9-FAA0A11DF3E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868094" y="1354740"/>
                    <a:ext cx="637973" cy="779764"/>
                  </a:xfrm>
                  <a:prstGeom prst="rect">
                    <a:avLst/>
                  </a:prstGeom>
                </p:spPr>
              </p:pic>
            </p:grpSp>
          </p:grpSp>
        </p:grpSp>
      </p:grpSp>
    </p:spTree>
    <p:custDataLst>
      <p:tags r:id="rId1"/>
    </p:custDataLst>
    <p:extLst>
      <p:ext uri="{BB962C8B-B14F-4D97-AF65-F5344CB8AC3E}">
        <p14:creationId xmlns:p14="http://schemas.microsoft.com/office/powerpoint/2010/main" val="231600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14"/>
          </p:nvPr>
        </p:nvSpPr>
        <p:spPr>
          <a:xfrm>
            <a:off x="395081" y="101975"/>
            <a:ext cx="10858425" cy="1366195"/>
          </a:xfrm>
        </p:spPr>
        <p:txBody>
          <a:bodyPr/>
          <a:lstStyle/>
          <a:p>
            <a:pPr>
              <a:lnSpc>
                <a:spcPct val="120000"/>
              </a:lnSpc>
            </a:pPr>
            <a:r>
              <a:rPr lang="en-US" sz="2800" dirty="0">
                <a:solidFill>
                  <a:schemeClr val="tx2"/>
                </a:solidFill>
              </a:rPr>
              <a:t>Swap Eggs with Peanut, Nut, and Seed Butter </a:t>
            </a:r>
            <a:br>
              <a:rPr lang="en-US" sz="2800" dirty="0">
                <a:solidFill>
                  <a:schemeClr val="tx2"/>
                </a:solidFill>
              </a:rPr>
            </a:br>
            <a:r>
              <a:rPr lang="en-US" sz="2800" dirty="0">
                <a:solidFill>
                  <a:schemeClr val="tx2"/>
                </a:solidFill>
              </a:rPr>
              <a:t>or dry or canned beans</a:t>
            </a:r>
          </a:p>
        </p:txBody>
      </p:sp>
      <p:grpSp>
        <p:nvGrpSpPr>
          <p:cNvPr id="25" name="Group 24">
            <a:extLst>
              <a:ext uri="{FF2B5EF4-FFF2-40B4-BE49-F238E27FC236}">
                <a16:creationId xmlns:a16="http://schemas.microsoft.com/office/drawing/2014/main" id="{EADA3E09-D6E8-562A-C681-82BD6556E9D6}"/>
              </a:ext>
            </a:extLst>
          </p:cNvPr>
          <p:cNvGrpSpPr/>
          <p:nvPr/>
        </p:nvGrpSpPr>
        <p:grpSpPr>
          <a:xfrm>
            <a:off x="4455810" y="660922"/>
            <a:ext cx="7261353" cy="1734351"/>
            <a:chOff x="4455810" y="660922"/>
            <a:chExt cx="7261353" cy="1734351"/>
          </a:xfrm>
        </p:grpSpPr>
        <p:sp>
          <p:nvSpPr>
            <p:cNvPr id="14" name="Arrow: Right 13">
              <a:extLst>
                <a:ext uri="{FF2B5EF4-FFF2-40B4-BE49-F238E27FC236}">
                  <a16:creationId xmlns:a16="http://schemas.microsoft.com/office/drawing/2014/main" id="{A6AC3F45-0CFF-2C91-6302-32780AB7AE64}"/>
                </a:ext>
              </a:extLst>
            </p:cNvPr>
            <p:cNvSpPr/>
            <p:nvPr/>
          </p:nvSpPr>
          <p:spPr>
            <a:xfrm>
              <a:off x="6509077" y="1416794"/>
              <a:ext cx="479866" cy="297958"/>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99CB5B1A-91CB-1715-59F4-26E72282FD53}"/>
                </a:ext>
              </a:extLst>
            </p:cNvPr>
            <p:cNvGrpSpPr/>
            <p:nvPr/>
          </p:nvGrpSpPr>
          <p:grpSpPr>
            <a:xfrm>
              <a:off x="4455810" y="660922"/>
              <a:ext cx="7261353" cy="1734351"/>
              <a:chOff x="4006359" y="712515"/>
              <a:chExt cx="7261353" cy="1734351"/>
            </a:xfrm>
          </p:grpSpPr>
          <p:grpSp>
            <p:nvGrpSpPr>
              <p:cNvPr id="22" name="Group 21">
                <a:extLst>
                  <a:ext uri="{FF2B5EF4-FFF2-40B4-BE49-F238E27FC236}">
                    <a16:creationId xmlns:a16="http://schemas.microsoft.com/office/drawing/2014/main" id="{A7DE655A-3C35-6A34-CAFC-0C112992BB20}"/>
                  </a:ext>
                </a:extLst>
              </p:cNvPr>
              <p:cNvGrpSpPr/>
              <p:nvPr/>
            </p:nvGrpSpPr>
            <p:grpSpPr>
              <a:xfrm>
                <a:off x="6631437" y="712515"/>
                <a:ext cx="1045000" cy="1702899"/>
                <a:chOff x="3985950" y="751883"/>
                <a:chExt cx="1045000" cy="1702899"/>
              </a:xfrm>
            </p:grpSpPr>
            <p:pic>
              <p:nvPicPr>
                <p:cNvPr id="6" name="Picture 5" descr="A jar of peanut butter&#10;&#10;Description automatically generated with low confidence">
                  <a:extLst>
                    <a:ext uri="{FF2B5EF4-FFF2-40B4-BE49-F238E27FC236}">
                      <a16:creationId xmlns:a16="http://schemas.microsoft.com/office/drawing/2014/main" id="{CDD4B64E-4C64-5404-9FF4-C1558D4CD6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989803" y="751883"/>
                  <a:ext cx="1041147" cy="1463790"/>
                </a:xfrm>
                <a:prstGeom prst="rect">
                  <a:avLst/>
                </a:prstGeom>
              </p:spPr>
            </p:pic>
            <p:sp>
              <p:nvSpPr>
                <p:cNvPr id="7" name="TextBox 6">
                  <a:extLst>
                    <a:ext uri="{FF2B5EF4-FFF2-40B4-BE49-F238E27FC236}">
                      <a16:creationId xmlns:a16="http://schemas.microsoft.com/office/drawing/2014/main" id="{836E46F6-46C6-419E-F736-C8536DE66629}"/>
                    </a:ext>
                  </a:extLst>
                </p:cNvPr>
                <p:cNvSpPr txBox="1"/>
                <p:nvPr/>
              </p:nvSpPr>
              <p:spPr>
                <a:xfrm>
                  <a:off x="3985950" y="2085450"/>
                  <a:ext cx="932172" cy="369332"/>
                </a:xfrm>
                <a:prstGeom prst="rect">
                  <a:avLst/>
                </a:prstGeom>
                <a:noFill/>
              </p:spPr>
              <p:txBody>
                <a:bodyPr wrap="square" rtlCol="0">
                  <a:spAutoFit/>
                </a:bodyPr>
                <a:lstStyle/>
                <a:p>
                  <a:r>
                    <a:rPr lang="en-US" dirty="0">
                      <a:latin typeface="+mj-lt"/>
                    </a:rPr>
                    <a:t>18 oz</a:t>
                  </a:r>
                </a:p>
              </p:txBody>
            </p:sp>
          </p:grpSp>
          <p:grpSp>
            <p:nvGrpSpPr>
              <p:cNvPr id="27" name="Group 26">
                <a:extLst>
                  <a:ext uri="{FF2B5EF4-FFF2-40B4-BE49-F238E27FC236}">
                    <a16:creationId xmlns:a16="http://schemas.microsoft.com/office/drawing/2014/main" id="{ADB7E81A-7F39-ABE5-B755-C8A3A2071763}"/>
                  </a:ext>
                </a:extLst>
              </p:cNvPr>
              <p:cNvGrpSpPr/>
              <p:nvPr/>
            </p:nvGrpSpPr>
            <p:grpSpPr>
              <a:xfrm>
                <a:off x="4006359" y="992987"/>
                <a:ext cx="2450822" cy="1453879"/>
                <a:chOff x="3617348" y="750383"/>
                <a:chExt cx="2450822" cy="1453879"/>
              </a:xfrm>
            </p:grpSpPr>
            <p:pic>
              <p:nvPicPr>
                <p:cNvPr id="4" name="Picture 3">
                  <a:extLst>
                    <a:ext uri="{FF2B5EF4-FFF2-40B4-BE49-F238E27FC236}">
                      <a16:creationId xmlns:a16="http://schemas.microsoft.com/office/drawing/2014/main" id="{36C961A2-5245-0CBA-2D6B-865D69B48C0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617348" y="750383"/>
                  <a:ext cx="2235060" cy="1311267"/>
                </a:xfrm>
                <a:prstGeom prst="rect">
                  <a:avLst/>
                </a:prstGeom>
              </p:spPr>
            </p:pic>
            <p:sp>
              <p:nvSpPr>
                <p:cNvPr id="8" name="TextBox 7">
                  <a:extLst>
                    <a:ext uri="{FF2B5EF4-FFF2-40B4-BE49-F238E27FC236}">
                      <a16:creationId xmlns:a16="http://schemas.microsoft.com/office/drawing/2014/main" id="{6EFE2E1F-F1AD-CEE9-F6C4-D7460859D0CD}"/>
                    </a:ext>
                  </a:extLst>
                </p:cNvPr>
                <p:cNvSpPr txBox="1"/>
                <p:nvPr/>
              </p:nvSpPr>
              <p:spPr>
                <a:xfrm>
                  <a:off x="4620500" y="1834930"/>
                  <a:ext cx="1447670" cy="369332"/>
                </a:xfrm>
                <a:prstGeom prst="rect">
                  <a:avLst/>
                </a:prstGeom>
                <a:noFill/>
              </p:spPr>
              <p:txBody>
                <a:bodyPr wrap="square" rtlCol="0">
                  <a:spAutoFit/>
                </a:bodyPr>
                <a:lstStyle/>
                <a:p>
                  <a:r>
                    <a:rPr lang="en-US" b="1" dirty="0">
                      <a:latin typeface="+mj-lt"/>
                    </a:rPr>
                    <a:t>1 dozen</a:t>
                  </a:r>
                </a:p>
              </p:txBody>
            </p:sp>
          </p:grpSp>
          <p:sp>
            <p:nvSpPr>
              <p:cNvPr id="11" name="TextBox 10">
                <a:extLst>
                  <a:ext uri="{FF2B5EF4-FFF2-40B4-BE49-F238E27FC236}">
                    <a16:creationId xmlns:a16="http://schemas.microsoft.com/office/drawing/2014/main" id="{2D83F849-3D11-6ED2-A736-433888D57886}"/>
                  </a:ext>
                </a:extLst>
              </p:cNvPr>
              <p:cNvSpPr txBox="1"/>
              <p:nvPr/>
            </p:nvSpPr>
            <p:spPr>
              <a:xfrm>
                <a:off x="7542644" y="1315372"/>
                <a:ext cx="564708" cy="523220"/>
              </a:xfrm>
              <a:prstGeom prst="rect">
                <a:avLst/>
              </a:prstGeom>
              <a:noFill/>
            </p:spPr>
            <p:txBody>
              <a:bodyPr wrap="square" rtlCol="0">
                <a:spAutoFit/>
              </a:bodyPr>
              <a:lstStyle/>
              <a:p>
                <a:r>
                  <a:rPr lang="en-US" sz="2800" b="1" dirty="0">
                    <a:solidFill>
                      <a:schemeClr val="tx2"/>
                    </a:solidFill>
                  </a:rPr>
                  <a:t>or</a:t>
                </a:r>
              </a:p>
            </p:txBody>
          </p:sp>
          <p:sp>
            <p:nvSpPr>
              <p:cNvPr id="12" name="TextBox 11">
                <a:extLst>
                  <a:ext uri="{FF2B5EF4-FFF2-40B4-BE49-F238E27FC236}">
                    <a16:creationId xmlns:a16="http://schemas.microsoft.com/office/drawing/2014/main" id="{EABE1C1B-D3EB-C40B-D286-29BF03007C83}"/>
                  </a:ext>
                </a:extLst>
              </p:cNvPr>
              <p:cNvSpPr txBox="1"/>
              <p:nvPr/>
            </p:nvSpPr>
            <p:spPr>
              <a:xfrm>
                <a:off x="9193666" y="1333641"/>
                <a:ext cx="564708" cy="523220"/>
              </a:xfrm>
              <a:prstGeom prst="rect">
                <a:avLst/>
              </a:prstGeom>
              <a:noFill/>
            </p:spPr>
            <p:txBody>
              <a:bodyPr wrap="square" rtlCol="0">
                <a:spAutoFit/>
              </a:bodyPr>
              <a:lstStyle/>
              <a:p>
                <a:r>
                  <a:rPr lang="en-US" sz="2800" b="1" dirty="0">
                    <a:solidFill>
                      <a:schemeClr val="tx2"/>
                    </a:solidFill>
                  </a:rPr>
                  <a:t>or</a:t>
                </a:r>
              </a:p>
            </p:txBody>
          </p:sp>
          <p:grpSp>
            <p:nvGrpSpPr>
              <p:cNvPr id="21" name="Group 20">
                <a:extLst>
                  <a:ext uri="{FF2B5EF4-FFF2-40B4-BE49-F238E27FC236}">
                    <a16:creationId xmlns:a16="http://schemas.microsoft.com/office/drawing/2014/main" id="{647FD3E2-468D-D753-9C03-E9B808B099C9}"/>
                  </a:ext>
                </a:extLst>
              </p:cNvPr>
              <p:cNvGrpSpPr/>
              <p:nvPr/>
            </p:nvGrpSpPr>
            <p:grpSpPr>
              <a:xfrm>
                <a:off x="8077577" y="860538"/>
                <a:ext cx="1219101" cy="1554876"/>
                <a:chOff x="5657558" y="785074"/>
                <a:chExt cx="1219101" cy="1554876"/>
              </a:xfrm>
            </p:grpSpPr>
            <p:sp>
              <p:nvSpPr>
                <p:cNvPr id="9" name="TextBox 8">
                  <a:extLst>
                    <a:ext uri="{FF2B5EF4-FFF2-40B4-BE49-F238E27FC236}">
                      <a16:creationId xmlns:a16="http://schemas.microsoft.com/office/drawing/2014/main" id="{63F53D1A-E0CA-0E39-785F-F0663FBF5E25}"/>
                    </a:ext>
                  </a:extLst>
                </p:cNvPr>
                <p:cNvSpPr txBox="1"/>
                <p:nvPr/>
              </p:nvSpPr>
              <p:spPr>
                <a:xfrm>
                  <a:off x="5751025" y="1970618"/>
                  <a:ext cx="1125634" cy="369332"/>
                </a:xfrm>
                <a:prstGeom prst="rect">
                  <a:avLst/>
                </a:prstGeom>
                <a:noFill/>
              </p:spPr>
              <p:txBody>
                <a:bodyPr wrap="square" rtlCol="0">
                  <a:spAutoFit/>
                </a:bodyPr>
                <a:lstStyle/>
                <a:p>
                  <a:r>
                    <a:rPr lang="en-US" dirty="0">
                      <a:latin typeface="+mj-lt"/>
                    </a:rPr>
                    <a:t>16 oz</a:t>
                  </a:r>
                </a:p>
              </p:txBody>
            </p:sp>
            <p:pic>
              <p:nvPicPr>
                <p:cNvPr id="13" name="Picture 12">
                  <a:extLst>
                    <a:ext uri="{FF2B5EF4-FFF2-40B4-BE49-F238E27FC236}">
                      <a16:creationId xmlns:a16="http://schemas.microsoft.com/office/drawing/2014/main" id="{2B04E0CB-039C-46D2-23BE-DAEEA992F2E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4371" y1="16350" x2="54205" y2="12596"/>
                              <a14:foregroundMark x1="54205" y1="12596" x2="70969" y2="13605"/>
                            </a14:backgroundRemoval>
                          </a14:imgEffect>
                        </a14:imgLayer>
                      </a14:imgProps>
                    </a:ext>
                    <a:ext uri="{28A0092B-C50C-407E-A947-70E740481C1C}">
                      <a14:useLocalDpi xmlns:a14="http://schemas.microsoft.com/office/drawing/2010/main"/>
                    </a:ext>
                  </a:extLst>
                </a:blip>
                <a:stretch>
                  <a:fillRect/>
                </a:stretch>
              </p:blipFill>
              <p:spPr>
                <a:xfrm>
                  <a:off x="5657558" y="785074"/>
                  <a:ext cx="1130801" cy="1320051"/>
                </a:xfrm>
                <a:prstGeom prst="rect">
                  <a:avLst/>
                </a:prstGeom>
              </p:spPr>
            </p:pic>
          </p:grpSp>
          <p:grpSp>
            <p:nvGrpSpPr>
              <p:cNvPr id="5" name="Group 4">
                <a:extLst>
                  <a:ext uri="{FF2B5EF4-FFF2-40B4-BE49-F238E27FC236}">
                    <a16:creationId xmlns:a16="http://schemas.microsoft.com/office/drawing/2014/main" id="{7B829561-090E-6649-F392-BCFC6A0424F9}"/>
                  </a:ext>
                </a:extLst>
              </p:cNvPr>
              <p:cNvGrpSpPr/>
              <p:nvPr/>
            </p:nvGrpSpPr>
            <p:grpSpPr>
              <a:xfrm>
                <a:off x="9850572" y="881485"/>
                <a:ext cx="1417140" cy="1533255"/>
                <a:chOff x="9850572" y="912937"/>
                <a:chExt cx="1417140" cy="1533255"/>
              </a:xfrm>
            </p:grpSpPr>
            <p:sp>
              <p:nvSpPr>
                <p:cNvPr id="10" name="TextBox 9">
                  <a:extLst>
                    <a:ext uri="{FF2B5EF4-FFF2-40B4-BE49-F238E27FC236}">
                      <a16:creationId xmlns:a16="http://schemas.microsoft.com/office/drawing/2014/main" id="{3F77536D-0198-F6E7-EEB9-711C415E703A}"/>
                    </a:ext>
                  </a:extLst>
                </p:cNvPr>
                <p:cNvSpPr txBox="1"/>
                <p:nvPr/>
              </p:nvSpPr>
              <p:spPr>
                <a:xfrm>
                  <a:off x="9850572" y="2073756"/>
                  <a:ext cx="468455" cy="369332"/>
                </a:xfrm>
                <a:prstGeom prst="rect">
                  <a:avLst/>
                </a:prstGeom>
                <a:noFill/>
              </p:spPr>
              <p:txBody>
                <a:bodyPr wrap="square" rtlCol="0">
                  <a:spAutoFit/>
                </a:bodyPr>
                <a:lstStyle/>
                <a:p>
                  <a:pPr algn="ctr"/>
                  <a:r>
                    <a:rPr lang="en-US" b="1" dirty="0">
                      <a:latin typeface="+mj-lt"/>
                    </a:rPr>
                    <a:t>4</a:t>
                  </a:r>
                  <a:r>
                    <a:rPr lang="en-US" sz="1600" dirty="0"/>
                    <a:t> </a:t>
                  </a:r>
                </a:p>
              </p:txBody>
            </p:sp>
            <p:grpSp>
              <p:nvGrpSpPr>
                <p:cNvPr id="2" name="Group 1">
                  <a:extLst>
                    <a:ext uri="{FF2B5EF4-FFF2-40B4-BE49-F238E27FC236}">
                      <a16:creationId xmlns:a16="http://schemas.microsoft.com/office/drawing/2014/main" id="{8AB29B3B-819D-D824-2263-E399123F3709}"/>
                    </a:ext>
                  </a:extLst>
                </p:cNvPr>
                <p:cNvGrpSpPr/>
                <p:nvPr/>
              </p:nvGrpSpPr>
              <p:grpSpPr>
                <a:xfrm>
                  <a:off x="9874924" y="912937"/>
                  <a:ext cx="1392788" cy="1533255"/>
                  <a:chOff x="7974362" y="902369"/>
                  <a:chExt cx="1531705" cy="1232135"/>
                </a:xfrm>
              </p:grpSpPr>
              <p:pic>
                <p:nvPicPr>
                  <p:cNvPr id="15" name="Picture 14" descr="A picture containing text, cup, drink, vegetable&#10;&#10;Description automatically generated">
                    <a:extLst>
                      <a:ext uri="{FF2B5EF4-FFF2-40B4-BE49-F238E27FC236}">
                        <a16:creationId xmlns:a16="http://schemas.microsoft.com/office/drawing/2014/main" id="{DB3F720B-928F-41CD-2069-246E212DC4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74362" y="902369"/>
                    <a:ext cx="637973" cy="779764"/>
                  </a:xfrm>
                  <a:prstGeom prst="rect">
                    <a:avLst/>
                  </a:prstGeom>
                </p:spPr>
              </p:pic>
              <p:pic>
                <p:nvPicPr>
                  <p:cNvPr id="16" name="Picture 15" descr="A picture containing text, cup, drink, vegetable&#10;&#10;Description automatically generated">
                    <a:extLst>
                      <a:ext uri="{FF2B5EF4-FFF2-40B4-BE49-F238E27FC236}">
                        <a16:creationId xmlns:a16="http://schemas.microsoft.com/office/drawing/2014/main" id="{C1E4374C-7F1F-C5AC-FE7E-3848D8A7F47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70291" y="1070607"/>
                    <a:ext cx="637973" cy="779764"/>
                  </a:xfrm>
                  <a:prstGeom prst="rect">
                    <a:avLst/>
                  </a:prstGeom>
                </p:spPr>
              </p:pic>
              <p:pic>
                <p:nvPicPr>
                  <p:cNvPr id="17" name="Picture 16" descr="A picture containing text, cup, drink, vegetable&#10;&#10;Description automatically generated">
                    <a:extLst>
                      <a:ext uri="{FF2B5EF4-FFF2-40B4-BE49-F238E27FC236}">
                        <a16:creationId xmlns:a16="http://schemas.microsoft.com/office/drawing/2014/main" id="{49F5E6AA-463A-0910-E41F-E2A1EAF39D1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534542" y="1223489"/>
                    <a:ext cx="637973" cy="779764"/>
                  </a:xfrm>
                  <a:prstGeom prst="rect">
                    <a:avLst/>
                  </a:prstGeom>
                </p:spPr>
              </p:pic>
              <p:pic>
                <p:nvPicPr>
                  <p:cNvPr id="18" name="Picture 17" descr="A picture containing text, cup, drink, vegetable&#10;&#10;Description automatically generated">
                    <a:extLst>
                      <a:ext uri="{FF2B5EF4-FFF2-40B4-BE49-F238E27FC236}">
                        <a16:creationId xmlns:a16="http://schemas.microsoft.com/office/drawing/2014/main" id="{7DF12F15-81C0-74A9-3753-2577A5DD104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868094" y="1354740"/>
                    <a:ext cx="637973" cy="779764"/>
                  </a:xfrm>
                  <a:prstGeom prst="rect">
                    <a:avLst/>
                  </a:prstGeom>
                </p:spPr>
              </p:pic>
            </p:grpSp>
          </p:grpSp>
        </p:grpSp>
      </p:grpSp>
      <p:sp>
        <p:nvSpPr>
          <p:cNvPr id="20" name="TextBox 19">
            <a:extLst>
              <a:ext uri="{FF2B5EF4-FFF2-40B4-BE49-F238E27FC236}">
                <a16:creationId xmlns:a16="http://schemas.microsoft.com/office/drawing/2014/main" id="{75E51BE3-DED4-FCDF-847F-05A510830FE8}"/>
              </a:ext>
            </a:extLst>
          </p:cNvPr>
          <p:cNvSpPr txBox="1"/>
          <p:nvPr/>
        </p:nvSpPr>
        <p:spPr>
          <a:xfrm>
            <a:off x="6182797" y="3179709"/>
            <a:ext cx="5517653" cy="2677913"/>
          </a:xfrm>
          <a:prstGeom prst="rect">
            <a:avLst/>
          </a:prstGeom>
          <a:solidFill>
            <a:schemeClr val="bg1"/>
          </a:solidFill>
        </p:spPr>
        <p:txBody>
          <a:bodyPr wrap="square" lIns="91440" tIns="45720" rIns="91440" bIns="45720" rtlCol="0" anchor="t">
            <a:spAutoFit/>
          </a:bodyPr>
          <a:lstStyle/>
          <a:p>
            <a:pPr>
              <a:spcBef>
                <a:spcPts val="1200"/>
              </a:spcBef>
            </a:pPr>
            <a:r>
              <a:rPr lang="en-US" sz="2400" b="1" dirty="0">
                <a:solidFill>
                  <a:schemeClr val="tx2"/>
                </a:solidFill>
              </a:rPr>
              <a:t>Method two </a:t>
            </a:r>
          </a:p>
          <a:p>
            <a:pPr marL="342900" indent="-342900">
              <a:spcBef>
                <a:spcPts val="1200"/>
              </a:spcBef>
              <a:buFont typeface="+mj-lt"/>
              <a:buAutoNum type="arabicPeriod"/>
            </a:pPr>
            <a:r>
              <a:rPr lang="en-US" b="1" dirty="0"/>
              <a:t>Reduce</a:t>
            </a:r>
            <a:r>
              <a:rPr lang="en-US" dirty="0"/>
              <a:t> Eggs to 0 doz</a:t>
            </a:r>
          </a:p>
          <a:p>
            <a:pPr marL="342900" indent="-342900">
              <a:lnSpc>
                <a:spcPct val="120000"/>
              </a:lnSpc>
              <a:spcBef>
                <a:spcPts val="600"/>
              </a:spcBef>
              <a:buAutoNum type="arabicPeriod"/>
            </a:pPr>
            <a:r>
              <a:rPr lang="en-US" b="1" dirty="0"/>
              <a:t>Add</a:t>
            </a:r>
            <a:r>
              <a:rPr lang="en-US" dirty="0"/>
              <a:t> 1 ctr Peanut, Nut, Seed Butter </a:t>
            </a:r>
            <a:br>
              <a:rPr lang="en-US" dirty="0"/>
            </a:br>
            <a:r>
              <a:rPr lang="en-US" dirty="0"/>
              <a:t>or Beans, dry/canned</a:t>
            </a:r>
          </a:p>
          <a:p>
            <a:pPr>
              <a:lnSpc>
                <a:spcPct val="120000"/>
              </a:lnSpc>
              <a:spcBef>
                <a:spcPts val="600"/>
              </a:spcBef>
            </a:pPr>
            <a:r>
              <a:rPr lang="en-US" dirty="0">
                <a:cs typeface="Arial"/>
              </a:rPr>
              <a:t>Use this method if you started with a different template, such as J64 (reduces FVB $3 and adds bottled juice)</a:t>
            </a:r>
          </a:p>
        </p:txBody>
      </p:sp>
      <p:pic>
        <p:nvPicPr>
          <p:cNvPr id="23" name="Picture 22">
            <a:extLst>
              <a:ext uri="{FF2B5EF4-FFF2-40B4-BE49-F238E27FC236}">
                <a16:creationId xmlns:a16="http://schemas.microsoft.com/office/drawing/2014/main" id="{ABC6B001-736F-3955-BD54-EEC21E767B09}"/>
              </a:ext>
            </a:extLst>
          </p:cNvPr>
          <p:cNvPicPr>
            <a:picLocks noChangeAspect="1"/>
          </p:cNvPicPr>
          <p:nvPr/>
        </p:nvPicPr>
        <p:blipFill>
          <a:blip r:embed="rId11"/>
          <a:srcRect/>
          <a:stretch/>
        </p:blipFill>
        <p:spPr>
          <a:xfrm>
            <a:off x="486026" y="2549263"/>
            <a:ext cx="5338267" cy="4069063"/>
          </a:xfrm>
          <a:prstGeom prst="rect">
            <a:avLst/>
          </a:prstGeom>
          <a:ln>
            <a:solidFill>
              <a:schemeClr val="accent1"/>
            </a:solidFill>
          </a:ln>
        </p:spPr>
      </p:pic>
    </p:spTree>
    <p:custDataLst>
      <p:tags r:id="rId1"/>
    </p:custDataLst>
    <p:extLst>
      <p:ext uri="{BB962C8B-B14F-4D97-AF65-F5344CB8AC3E}">
        <p14:creationId xmlns:p14="http://schemas.microsoft.com/office/powerpoint/2010/main" val="2348852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4294967295"/>
          </p:nvPr>
        </p:nvSpPr>
        <p:spPr>
          <a:xfrm>
            <a:off x="677776" y="328510"/>
            <a:ext cx="2914098" cy="1669762"/>
          </a:xfrm>
        </p:spPr>
        <p:txBody>
          <a:bodyPr/>
          <a:lstStyle/>
          <a:p>
            <a:pPr marL="0" indent="0">
              <a:buNone/>
            </a:pPr>
            <a:r>
              <a:rPr lang="en-US" sz="3600" dirty="0">
                <a:solidFill>
                  <a:schemeClr val="tx2"/>
                </a:solidFill>
                <a:latin typeface="+mj-lt"/>
              </a:rPr>
              <a:t>Juice</a:t>
            </a:r>
          </a:p>
        </p:txBody>
      </p:sp>
      <p:sp>
        <p:nvSpPr>
          <p:cNvPr id="20" name="TextBox 19">
            <a:extLst>
              <a:ext uri="{FF2B5EF4-FFF2-40B4-BE49-F238E27FC236}">
                <a16:creationId xmlns:a16="http://schemas.microsoft.com/office/drawing/2014/main" id="{75E51BE3-DED4-FCDF-847F-05A510830FE8}"/>
              </a:ext>
            </a:extLst>
          </p:cNvPr>
          <p:cNvSpPr txBox="1"/>
          <p:nvPr/>
        </p:nvSpPr>
        <p:spPr>
          <a:xfrm>
            <a:off x="311557" y="2535100"/>
            <a:ext cx="5644400" cy="3443956"/>
          </a:xfrm>
          <a:prstGeom prst="rect">
            <a:avLst/>
          </a:prstGeom>
          <a:solidFill>
            <a:schemeClr val="bg1"/>
          </a:solidFill>
        </p:spPr>
        <p:txBody>
          <a:bodyPr wrap="square" rtlCol="0">
            <a:spAutoFit/>
          </a:bodyPr>
          <a:lstStyle/>
          <a:p>
            <a:endParaRPr lang="en-US" sz="1600" dirty="0"/>
          </a:p>
          <a:p>
            <a:r>
              <a:rPr lang="en-US" sz="2400" b="1" dirty="0">
                <a:solidFill>
                  <a:schemeClr val="accent2">
                    <a:lumMod val="75000"/>
                  </a:schemeClr>
                </a:solidFill>
                <a:latin typeface="+mj-lt"/>
              </a:rPr>
              <a:t>What’s New: </a:t>
            </a:r>
          </a:p>
          <a:p>
            <a:pPr>
              <a:spcBef>
                <a:spcPts val="600"/>
              </a:spcBef>
            </a:pPr>
            <a:r>
              <a:rPr lang="en-US" sz="2000" dirty="0"/>
              <a:t>The new standard food package </a:t>
            </a:r>
            <a:r>
              <a:rPr lang="en-US" sz="2000" b="1" dirty="0">
                <a:solidFill>
                  <a:srgbClr val="C00000"/>
                </a:solidFill>
              </a:rPr>
              <a:t>does not </a:t>
            </a:r>
            <a:r>
              <a:rPr lang="en-US" sz="2000" dirty="0"/>
              <a:t>include juice</a:t>
            </a:r>
          </a:p>
          <a:p>
            <a:pPr marL="342900" indent="-342900">
              <a:lnSpc>
                <a:spcPct val="120000"/>
              </a:lnSpc>
              <a:spcBef>
                <a:spcPts val="600"/>
              </a:spcBef>
              <a:buFont typeface="Arial" panose="020B0604020202020204" pitchFamily="34" charset="0"/>
              <a:buChar char="•"/>
            </a:pPr>
            <a:r>
              <a:rPr lang="en-US" sz="2000" dirty="0"/>
              <a:t>Swap $3 FVB to add 64 oz of fluid juice or one, 11.5 – 12 oz frozen container of juice</a:t>
            </a:r>
          </a:p>
          <a:p>
            <a:pPr marL="342900" indent="-342900">
              <a:lnSpc>
                <a:spcPct val="120000"/>
              </a:lnSpc>
              <a:spcBef>
                <a:spcPts val="600"/>
              </a:spcBef>
              <a:buFont typeface="Arial" panose="020B0604020202020204" pitchFamily="34" charset="0"/>
              <a:buChar char="•"/>
            </a:pPr>
            <a:r>
              <a:rPr lang="en-US" sz="2000" b="1" dirty="0"/>
              <a:t>One juice only </a:t>
            </a:r>
            <a:r>
              <a:rPr lang="en-US" sz="2000" dirty="0"/>
              <a:t>for each participant</a:t>
            </a:r>
          </a:p>
          <a:p>
            <a:pPr marL="342900" indent="-342900">
              <a:lnSpc>
                <a:spcPct val="120000"/>
              </a:lnSpc>
              <a:spcBef>
                <a:spcPts val="600"/>
              </a:spcBef>
              <a:buFont typeface="Arial" panose="020B0604020202020204" pitchFamily="34" charset="0"/>
              <a:buChar char="•"/>
            </a:pPr>
            <a:r>
              <a:rPr lang="en-US" sz="2000" dirty="0"/>
              <a:t>This swap can be done with the J64 </a:t>
            </a:r>
            <a:br>
              <a:rPr lang="en-US" sz="2000" dirty="0"/>
            </a:br>
            <a:r>
              <a:rPr lang="en-US" sz="2000" dirty="0"/>
              <a:t>template for bottled juice only (see image)</a:t>
            </a:r>
          </a:p>
        </p:txBody>
      </p:sp>
      <p:pic>
        <p:nvPicPr>
          <p:cNvPr id="23" name="Picture 22">
            <a:extLst>
              <a:ext uri="{FF2B5EF4-FFF2-40B4-BE49-F238E27FC236}">
                <a16:creationId xmlns:a16="http://schemas.microsoft.com/office/drawing/2014/main" id="{ABC6B001-736F-3955-BD54-EEC21E767B0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702239" y="2345776"/>
            <a:ext cx="4988702" cy="4328893"/>
          </a:xfrm>
          <a:prstGeom prst="rect">
            <a:avLst/>
          </a:prstGeom>
          <a:ln>
            <a:solidFill>
              <a:schemeClr val="accent1"/>
            </a:solidFill>
          </a:ln>
        </p:spPr>
      </p:pic>
      <p:grpSp>
        <p:nvGrpSpPr>
          <p:cNvPr id="4" name="Group 3">
            <a:extLst>
              <a:ext uri="{FF2B5EF4-FFF2-40B4-BE49-F238E27FC236}">
                <a16:creationId xmlns:a16="http://schemas.microsoft.com/office/drawing/2014/main" id="{7851BE37-40C3-2564-6A6B-8070A54C8153}"/>
              </a:ext>
            </a:extLst>
          </p:cNvPr>
          <p:cNvGrpSpPr/>
          <p:nvPr/>
        </p:nvGrpSpPr>
        <p:grpSpPr>
          <a:xfrm>
            <a:off x="2393696" y="466428"/>
            <a:ext cx="3052652" cy="1528671"/>
            <a:chOff x="956702" y="4537689"/>
            <a:chExt cx="2722943" cy="1349911"/>
          </a:xfrm>
        </p:grpSpPr>
        <p:pic>
          <p:nvPicPr>
            <p:cNvPr id="5" name="Picture 4" descr="A picture containing fruit, fresh, vegetable">
              <a:extLst>
                <a:ext uri="{FF2B5EF4-FFF2-40B4-BE49-F238E27FC236}">
                  <a16:creationId xmlns:a16="http://schemas.microsoft.com/office/drawing/2014/main" id="{DBC88D0E-08FC-2974-AD9C-A90D7C961C9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8493" l="868" r="99504">
                          <a14:foregroundMark x1="620" y1="89736" x2="744" y2="72976"/>
                          <a14:foregroundMark x1="744" y1="72976" x2="8620" y2="42090"/>
                          <a14:foregroundMark x1="8620" y1="42090" x2="30574" y2="17420"/>
                          <a14:foregroundMark x1="30574" y1="17420" x2="43380" y2="53484"/>
                          <a14:foregroundMark x1="43380" y1="53484" x2="39318" y2="73823"/>
                          <a14:foregroundMark x1="39318" y1="73823" x2="86109" y2="83992"/>
                          <a14:foregroundMark x1="86109" y1="83992" x2="91349" y2="96798"/>
                          <a14:foregroundMark x1="91349" y1="96798" x2="91349" y2="98493"/>
                          <a14:foregroundMark x1="93178" y1="33239" x2="98295" y2="40960"/>
                          <a14:foregroundMark x1="98295" y1="40960" x2="96248" y2="56026"/>
                          <a14:foregroundMark x1="96248" y1="56026" x2="95969" y2="56215"/>
                          <a14:foregroundMark x1="99504" y1="52919" x2="99349" y2="45480"/>
                          <a14:foregroundMark x1="992" y1="57721" x2="899" y2="46139"/>
                        </a14:backgroundRemoval>
                      </a14:imgEffect>
                    </a14:imgLayer>
                  </a14:imgProps>
                </a:ext>
                <a:ext uri="{28A0092B-C50C-407E-A947-70E740481C1C}">
                  <a14:useLocalDpi xmlns:a14="http://schemas.microsoft.com/office/drawing/2010/main"/>
                </a:ext>
              </a:extLst>
            </a:blip>
            <a:srcRect/>
            <a:stretch/>
          </p:blipFill>
          <p:spPr>
            <a:xfrm>
              <a:off x="956702" y="4990941"/>
              <a:ext cx="2722943" cy="896659"/>
            </a:xfrm>
            <a:prstGeom prst="rect">
              <a:avLst/>
            </a:prstGeom>
          </p:spPr>
        </p:pic>
        <p:sp>
          <p:nvSpPr>
            <p:cNvPr id="6" name="TextBox 5">
              <a:extLst>
                <a:ext uri="{FF2B5EF4-FFF2-40B4-BE49-F238E27FC236}">
                  <a16:creationId xmlns:a16="http://schemas.microsoft.com/office/drawing/2014/main" id="{45F6C228-9FB3-0181-8259-795B99B44D6B}"/>
                </a:ext>
              </a:extLst>
            </p:cNvPr>
            <p:cNvSpPr txBox="1"/>
            <p:nvPr/>
          </p:nvSpPr>
          <p:spPr>
            <a:xfrm>
              <a:off x="1993937" y="4537689"/>
              <a:ext cx="1622515" cy="769441"/>
            </a:xfrm>
            <a:prstGeom prst="rect">
              <a:avLst/>
            </a:prstGeom>
            <a:noFill/>
          </p:spPr>
          <p:txBody>
            <a:bodyPr wrap="square" rtlCol="0">
              <a:spAutoFit/>
            </a:bodyPr>
            <a:lstStyle/>
            <a:p>
              <a:r>
                <a:rPr lang="en-US" sz="4400" b="1" dirty="0">
                  <a:solidFill>
                    <a:schemeClr val="tx2"/>
                  </a:solidFill>
                  <a:latin typeface="Tahoma" panose="020B0604030504040204" pitchFamily="34" charset="0"/>
                  <a:ea typeface="Tahoma" panose="020B0604030504040204" pitchFamily="34" charset="0"/>
                  <a:cs typeface="Tahoma" panose="020B0604030504040204" pitchFamily="34" charset="0"/>
                </a:rPr>
                <a:t>$3</a:t>
              </a:r>
            </a:p>
          </p:txBody>
        </p:sp>
      </p:grpSp>
      <p:sp>
        <p:nvSpPr>
          <p:cNvPr id="7" name="Arrow: Right 6">
            <a:extLst>
              <a:ext uri="{FF2B5EF4-FFF2-40B4-BE49-F238E27FC236}">
                <a16:creationId xmlns:a16="http://schemas.microsoft.com/office/drawing/2014/main" id="{F425E9D6-D81D-8DA4-0087-14B65CA70757}"/>
              </a:ext>
            </a:extLst>
          </p:cNvPr>
          <p:cNvSpPr/>
          <p:nvPr/>
        </p:nvSpPr>
        <p:spPr>
          <a:xfrm>
            <a:off x="5809435" y="914400"/>
            <a:ext cx="790432" cy="491097"/>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food, beverage, alcohol&#10;&#10;Description automatically generated">
            <a:extLst>
              <a:ext uri="{FF2B5EF4-FFF2-40B4-BE49-F238E27FC236}">
                <a16:creationId xmlns:a16="http://schemas.microsoft.com/office/drawing/2014/main" id="{FD130C0A-0B7A-BB9F-4DB5-0BF63753336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84153" y="190690"/>
            <a:ext cx="834681" cy="1814522"/>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EEA92262-8D35-5264-CDA9-44FE5A9439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96590" y="788240"/>
            <a:ext cx="1744439" cy="775744"/>
          </a:xfrm>
          <a:prstGeom prst="rect">
            <a:avLst/>
          </a:prstGeom>
        </p:spPr>
      </p:pic>
      <p:sp>
        <p:nvSpPr>
          <p:cNvPr id="13" name="TextBox 12">
            <a:extLst>
              <a:ext uri="{FF2B5EF4-FFF2-40B4-BE49-F238E27FC236}">
                <a16:creationId xmlns:a16="http://schemas.microsoft.com/office/drawing/2014/main" id="{537860E0-4052-0578-EC56-C567A90E560C}"/>
              </a:ext>
            </a:extLst>
          </p:cNvPr>
          <p:cNvSpPr txBox="1"/>
          <p:nvPr/>
        </p:nvSpPr>
        <p:spPr>
          <a:xfrm>
            <a:off x="8146982" y="775227"/>
            <a:ext cx="901463" cy="769441"/>
          </a:xfrm>
          <a:prstGeom prst="rect">
            <a:avLst/>
          </a:prstGeom>
          <a:noFill/>
        </p:spPr>
        <p:txBody>
          <a:bodyPr wrap="square" rtlCol="0">
            <a:spAutoFit/>
          </a:bodyPr>
          <a:lstStyle/>
          <a:p>
            <a:r>
              <a:rPr lang="en-US" sz="4400" b="1" dirty="0">
                <a:solidFill>
                  <a:schemeClr val="tx2"/>
                </a:solidFill>
                <a:latin typeface="Tahoma" panose="020B0604030504040204" pitchFamily="34" charset="0"/>
                <a:ea typeface="Tahoma" panose="020B0604030504040204" pitchFamily="34" charset="0"/>
                <a:cs typeface="Tahoma" panose="020B0604030504040204" pitchFamily="34" charset="0"/>
              </a:rPr>
              <a:t>or</a:t>
            </a:r>
          </a:p>
        </p:txBody>
      </p:sp>
    </p:spTree>
    <p:custDataLst>
      <p:tags r:id="rId1"/>
    </p:custDataLst>
    <p:extLst>
      <p:ext uri="{BB962C8B-B14F-4D97-AF65-F5344CB8AC3E}">
        <p14:creationId xmlns:p14="http://schemas.microsoft.com/office/powerpoint/2010/main" val="3760931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4294967295"/>
          </p:nvPr>
        </p:nvSpPr>
        <p:spPr>
          <a:xfrm>
            <a:off x="677776" y="328510"/>
            <a:ext cx="2914098" cy="1669762"/>
          </a:xfrm>
        </p:spPr>
        <p:txBody>
          <a:bodyPr/>
          <a:lstStyle/>
          <a:p>
            <a:pPr marL="0" indent="0">
              <a:buNone/>
            </a:pPr>
            <a:r>
              <a:rPr lang="en-US" sz="3600" dirty="0">
                <a:solidFill>
                  <a:schemeClr val="tx2"/>
                </a:solidFill>
                <a:latin typeface="+mj-lt"/>
              </a:rPr>
              <a:t>Juice</a:t>
            </a:r>
          </a:p>
        </p:txBody>
      </p:sp>
      <p:sp>
        <p:nvSpPr>
          <p:cNvPr id="20" name="TextBox 19">
            <a:extLst>
              <a:ext uri="{FF2B5EF4-FFF2-40B4-BE49-F238E27FC236}">
                <a16:creationId xmlns:a16="http://schemas.microsoft.com/office/drawing/2014/main" id="{75E51BE3-DED4-FCDF-847F-05A510830FE8}"/>
              </a:ext>
            </a:extLst>
          </p:cNvPr>
          <p:cNvSpPr txBox="1"/>
          <p:nvPr/>
        </p:nvSpPr>
        <p:spPr>
          <a:xfrm>
            <a:off x="311557" y="2323718"/>
            <a:ext cx="5644400" cy="3828677"/>
          </a:xfrm>
          <a:prstGeom prst="rect">
            <a:avLst/>
          </a:prstGeom>
          <a:solidFill>
            <a:schemeClr val="bg1"/>
          </a:solidFill>
        </p:spPr>
        <p:txBody>
          <a:bodyPr wrap="square" rtlCol="0">
            <a:spAutoFit/>
          </a:bodyPr>
          <a:lstStyle/>
          <a:p>
            <a:endParaRPr lang="en-US" sz="1600" dirty="0"/>
          </a:p>
          <a:p>
            <a:r>
              <a:rPr lang="en-US" sz="2400" b="1" dirty="0">
                <a:solidFill>
                  <a:schemeClr val="accent2">
                    <a:lumMod val="75000"/>
                  </a:schemeClr>
                </a:solidFill>
                <a:latin typeface="+mj-lt"/>
              </a:rPr>
              <a:t>To swap for frozen juice</a:t>
            </a:r>
          </a:p>
          <a:p>
            <a:pPr>
              <a:spcBef>
                <a:spcPts val="600"/>
              </a:spcBef>
            </a:pPr>
            <a:r>
              <a:rPr lang="en-US" sz="2000" dirty="0"/>
              <a:t>The new standard food package </a:t>
            </a:r>
            <a:r>
              <a:rPr lang="en-US" sz="2000" b="1" dirty="0">
                <a:solidFill>
                  <a:srgbClr val="C00000"/>
                </a:solidFill>
              </a:rPr>
              <a:t>does not </a:t>
            </a:r>
            <a:r>
              <a:rPr lang="en-US" sz="2000" dirty="0"/>
              <a:t>include juice</a:t>
            </a:r>
            <a:br>
              <a:rPr lang="en-US" sz="2000" dirty="0"/>
            </a:br>
            <a:endParaRPr lang="en-US" sz="2000" dirty="0"/>
          </a:p>
          <a:p>
            <a:pPr lvl="1">
              <a:lnSpc>
                <a:spcPct val="120000"/>
              </a:lnSpc>
              <a:spcBef>
                <a:spcPts val="600"/>
              </a:spcBef>
            </a:pPr>
            <a:r>
              <a:rPr lang="en-US" sz="2000" b="1" dirty="0"/>
              <a:t>Step 1: reduce fruit and vegetables by $3</a:t>
            </a:r>
          </a:p>
          <a:p>
            <a:pPr lvl="1">
              <a:lnSpc>
                <a:spcPct val="120000"/>
              </a:lnSpc>
              <a:spcBef>
                <a:spcPts val="600"/>
              </a:spcBef>
            </a:pPr>
            <a:r>
              <a:rPr lang="en-US" sz="2000" b="1" dirty="0"/>
              <a:t>Step 2: Insert Row</a:t>
            </a:r>
          </a:p>
          <a:p>
            <a:pPr lvl="1">
              <a:lnSpc>
                <a:spcPct val="120000"/>
              </a:lnSpc>
              <a:spcBef>
                <a:spcPts val="600"/>
              </a:spcBef>
            </a:pPr>
            <a:r>
              <a:rPr lang="en-US" sz="2000" b="1" dirty="0"/>
              <a:t>Step 3: Select 11.5 – 12 oz frozen juice</a:t>
            </a:r>
            <a:br>
              <a:rPr lang="en-US" sz="2000" b="1" dirty="0"/>
            </a:br>
            <a:endParaRPr lang="en-US" sz="2000" b="1" dirty="0"/>
          </a:p>
          <a:p>
            <a:pPr>
              <a:lnSpc>
                <a:spcPct val="120000"/>
              </a:lnSpc>
              <a:spcBef>
                <a:spcPts val="600"/>
              </a:spcBef>
            </a:pPr>
            <a:r>
              <a:rPr lang="en-US" sz="2000" b="1" dirty="0"/>
              <a:t>One juice only </a:t>
            </a:r>
            <a:r>
              <a:rPr lang="en-US" sz="2000" dirty="0"/>
              <a:t>for each participant</a:t>
            </a:r>
          </a:p>
        </p:txBody>
      </p:sp>
      <p:grpSp>
        <p:nvGrpSpPr>
          <p:cNvPr id="11" name="Group 10">
            <a:extLst>
              <a:ext uri="{FF2B5EF4-FFF2-40B4-BE49-F238E27FC236}">
                <a16:creationId xmlns:a16="http://schemas.microsoft.com/office/drawing/2014/main" id="{FE4794B6-988B-CDA6-11E5-FBA48DAD86B7}"/>
              </a:ext>
            </a:extLst>
          </p:cNvPr>
          <p:cNvGrpSpPr/>
          <p:nvPr/>
        </p:nvGrpSpPr>
        <p:grpSpPr>
          <a:xfrm>
            <a:off x="2939151" y="165881"/>
            <a:ext cx="6313697" cy="1528671"/>
            <a:chOff x="2393696" y="466428"/>
            <a:chExt cx="6313697" cy="1528671"/>
          </a:xfrm>
        </p:grpSpPr>
        <p:pic>
          <p:nvPicPr>
            <p:cNvPr id="5" name="Picture 4" descr="A picture containing fruit, fresh, vegetable">
              <a:extLst>
                <a:ext uri="{FF2B5EF4-FFF2-40B4-BE49-F238E27FC236}">
                  <a16:creationId xmlns:a16="http://schemas.microsoft.com/office/drawing/2014/main" id="{DBC88D0E-08FC-2974-AD9C-A90D7C961C9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8493" l="868" r="99504">
                          <a14:foregroundMark x1="620" y1="89736" x2="744" y2="72976"/>
                          <a14:foregroundMark x1="744" y1="72976" x2="8620" y2="42090"/>
                          <a14:foregroundMark x1="8620" y1="42090" x2="30574" y2="17420"/>
                          <a14:foregroundMark x1="30574" y1="17420" x2="43380" y2="53484"/>
                          <a14:foregroundMark x1="43380" y1="53484" x2="39318" y2="73823"/>
                          <a14:foregroundMark x1="39318" y1="73823" x2="86109" y2="83992"/>
                          <a14:foregroundMark x1="86109" y1="83992" x2="91349" y2="96798"/>
                          <a14:foregroundMark x1="91349" y1="96798" x2="91349" y2="98493"/>
                          <a14:foregroundMark x1="93178" y1="33239" x2="98295" y2="40960"/>
                          <a14:foregroundMark x1="98295" y1="40960" x2="96248" y2="56026"/>
                          <a14:foregroundMark x1="96248" y1="56026" x2="95969" y2="56215"/>
                          <a14:foregroundMark x1="99504" y1="52919" x2="99349" y2="45480"/>
                          <a14:foregroundMark x1="992" y1="57721" x2="899" y2="46139"/>
                        </a14:backgroundRemoval>
                      </a14:imgEffect>
                    </a14:imgLayer>
                  </a14:imgProps>
                </a:ext>
                <a:ext uri="{28A0092B-C50C-407E-A947-70E740481C1C}">
                  <a14:useLocalDpi xmlns:a14="http://schemas.microsoft.com/office/drawing/2010/main"/>
                </a:ext>
              </a:extLst>
            </a:blip>
            <a:srcRect/>
            <a:stretch/>
          </p:blipFill>
          <p:spPr>
            <a:xfrm>
              <a:off x="2393696" y="979701"/>
              <a:ext cx="3052652" cy="1015398"/>
            </a:xfrm>
            <a:prstGeom prst="rect">
              <a:avLst/>
            </a:prstGeom>
          </p:spPr>
        </p:pic>
        <p:sp>
          <p:nvSpPr>
            <p:cNvPr id="6" name="TextBox 5">
              <a:extLst>
                <a:ext uri="{FF2B5EF4-FFF2-40B4-BE49-F238E27FC236}">
                  <a16:creationId xmlns:a16="http://schemas.microsoft.com/office/drawing/2014/main" id="{45F6C228-9FB3-0181-8259-795B99B44D6B}"/>
                </a:ext>
              </a:extLst>
            </p:cNvPr>
            <p:cNvSpPr txBox="1"/>
            <p:nvPr/>
          </p:nvSpPr>
          <p:spPr>
            <a:xfrm>
              <a:off x="3556525" y="466428"/>
              <a:ext cx="1818978" cy="871333"/>
            </a:xfrm>
            <a:prstGeom prst="rect">
              <a:avLst/>
            </a:prstGeom>
            <a:noFill/>
          </p:spPr>
          <p:txBody>
            <a:bodyPr wrap="square" rtlCol="0">
              <a:spAutoFit/>
            </a:bodyPr>
            <a:lstStyle/>
            <a:p>
              <a:r>
                <a:rPr lang="en-US" sz="4400" b="1" dirty="0">
                  <a:solidFill>
                    <a:schemeClr val="tx2"/>
                  </a:solidFill>
                  <a:latin typeface="Tahoma" panose="020B0604030504040204" pitchFamily="34" charset="0"/>
                  <a:ea typeface="Tahoma" panose="020B0604030504040204" pitchFamily="34" charset="0"/>
                  <a:cs typeface="Tahoma" panose="020B0604030504040204" pitchFamily="34" charset="0"/>
                </a:rPr>
                <a:t>$3</a:t>
              </a:r>
            </a:p>
          </p:txBody>
        </p:sp>
        <p:sp>
          <p:nvSpPr>
            <p:cNvPr id="7" name="Arrow: Right 6">
              <a:extLst>
                <a:ext uri="{FF2B5EF4-FFF2-40B4-BE49-F238E27FC236}">
                  <a16:creationId xmlns:a16="http://schemas.microsoft.com/office/drawing/2014/main" id="{F425E9D6-D81D-8DA4-0087-14B65CA70757}"/>
                </a:ext>
              </a:extLst>
            </p:cNvPr>
            <p:cNvSpPr/>
            <p:nvPr/>
          </p:nvSpPr>
          <p:spPr>
            <a:xfrm>
              <a:off x="5809435" y="914400"/>
              <a:ext cx="790432" cy="491097"/>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Graphical user interface&#10;&#10;Description automatically generated with low confidence">
              <a:extLst>
                <a:ext uri="{FF2B5EF4-FFF2-40B4-BE49-F238E27FC236}">
                  <a16:creationId xmlns:a16="http://schemas.microsoft.com/office/drawing/2014/main" id="{EEA92262-8D35-5264-CDA9-44FE5A9439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2954" y="772076"/>
              <a:ext cx="1744439" cy="775744"/>
            </a:xfrm>
            <a:prstGeom prst="rect">
              <a:avLst/>
            </a:prstGeom>
          </p:spPr>
        </p:pic>
      </p:grpSp>
      <p:pic>
        <p:nvPicPr>
          <p:cNvPr id="10" name="Picture 9" descr="Graphical user interface, application&#10;&#10;Description automatically generated">
            <a:extLst>
              <a:ext uri="{FF2B5EF4-FFF2-40B4-BE49-F238E27FC236}">
                <a16:creationId xmlns:a16="http://schemas.microsoft.com/office/drawing/2014/main" id="{4BE32188-C2B7-BF83-4ECF-D8D624442452}"/>
              </a:ext>
            </a:extLst>
          </p:cNvPr>
          <p:cNvPicPr>
            <a:picLocks noChangeAspect="1"/>
          </p:cNvPicPr>
          <p:nvPr/>
        </p:nvPicPr>
        <p:blipFill>
          <a:blip r:embed="rId7"/>
          <a:stretch>
            <a:fillRect/>
          </a:stretch>
        </p:blipFill>
        <p:spPr>
          <a:xfrm>
            <a:off x="6361385" y="1409707"/>
            <a:ext cx="5519058" cy="5246091"/>
          </a:xfrm>
          <a:prstGeom prst="rect">
            <a:avLst/>
          </a:prstGeom>
        </p:spPr>
      </p:pic>
    </p:spTree>
    <p:custDataLst>
      <p:tags r:id="rId1"/>
    </p:custDataLst>
    <p:extLst>
      <p:ext uri="{BB962C8B-B14F-4D97-AF65-F5344CB8AC3E}">
        <p14:creationId xmlns:p14="http://schemas.microsoft.com/office/powerpoint/2010/main" val="3163978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4294967295"/>
          </p:nvPr>
        </p:nvSpPr>
        <p:spPr>
          <a:xfrm>
            <a:off x="348405" y="598302"/>
            <a:ext cx="4734677" cy="1427644"/>
          </a:xfrm>
        </p:spPr>
        <p:txBody>
          <a:bodyPr/>
          <a:lstStyle/>
          <a:p>
            <a:pPr marL="0" indent="0">
              <a:lnSpc>
                <a:spcPct val="120000"/>
              </a:lnSpc>
              <a:buNone/>
            </a:pPr>
            <a:r>
              <a:rPr lang="en-US" sz="3200" dirty="0">
                <a:solidFill>
                  <a:schemeClr val="tx2"/>
                </a:solidFill>
                <a:latin typeface="+mj-lt"/>
              </a:rPr>
              <a:t>Yogurt</a:t>
            </a:r>
          </a:p>
          <a:p>
            <a:pPr marL="0" indent="0">
              <a:lnSpc>
                <a:spcPct val="120000"/>
              </a:lnSpc>
              <a:buNone/>
            </a:pPr>
            <a:r>
              <a:rPr lang="en-US" sz="3200" dirty="0">
                <a:solidFill>
                  <a:schemeClr val="tx2"/>
                </a:solidFill>
              </a:rPr>
              <a:t>It goes both ways!</a:t>
            </a:r>
            <a:r>
              <a:rPr lang="en-US" sz="3200" dirty="0">
                <a:solidFill>
                  <a:schemeClr val="tx2"/>
                </a:solidFill>
                <a:latin typeface="+mj-lt"/>
              </a:rPr>
              <a:t> </a:t>
            </a:r>
          </a:p>
        </p:txBody>
      </p:sp>
      <p:sp>
        <p:nvSpPr>
          <p:cNvPr id="20" name="TextBox 19">
            <a:extLst>
              <a:ext uri="{FF2B5EF4-FFF2-40B4-BE49-F238E27FC236}">
                <a16:creationId xmlns:a16="http://schemas.microsoft.com/office/drawing/2014/main" id="{75E51BE3-DED4-FCDF-847F-05A510830FE8}"/>
              </a:ext>
            </a:extLst>
          </p:cNvPr>
          <p:cNvSpPr txBox="1"/>
          <p:nvPr/>
        </p:nvSpPr>
        <p:spPr>
          <a:xfrm>
            <a:off x="348405" y="2345905"/>
            <a:ext cx="5100896" cy="3493264"/>
          </a:xfrm>
          <a:prstGeom prst="rect">
            <a:avLst/>
          </a:prstGeom>
          <a:solidFill>
            <a:schemeClr val="bg1"/>
          </a:solidFill>
        </p:spPr>
        <p:txBody>
          <a:bodyPr wrap="square" rtlCol="0">
            <a:spAutoFit/>
          </a:bodyPr>
          <a:lstStyle/>
          <a:p>
            <a:r>
              <a:rPr lang="en-US" sz="2400" b="1" dirty="0">
                <a:solidFill>
                  <a:schemeClr val="tx2"/>
                </a:solidFill>
                <a:latin typeface="+mj-lt"/>
              </a:rPr>
              <a:t>The same:</a:t>
            </a:r>
          </a:p>
          <a:p>
            <a:pPr marL="342900" indent="-342900">
              <a:lnSpc>
                <a:spcPct val="120000"/>
              </a:lnSpc>
              <a:spcBef>
                <a:spcPts val="600"/>
              </a:spcBef>
              <a:buFont typeface="Arial" panose="020B0604020202020204" pitchFamily="34" charset="0"/>
              <a:buChar char="•"/>
            </a:pPr>
            <a:r>
              <a:rPr lang="en-US" sz="2000" dirty="0"/>
              <a:t>Swap for an extra yogurt? (see image)</a:t>
            </a:r>
            <a:br>
              <a:rPr lang="en-US" sz="2000" dirty="0"/>
            </a:br>
            <a:r>
              <a:rPr lang="en-US" sz="2000" dirty="0"/>
              <a:t>1 qt of Milk swaps for 1 ctr Yogurt</a:t>
            </a:r>
          </a:p>
          <a:p>
            <a:pPr marL="342900" indent="-342900">
              <a:lnSpc>
                <a:spcPct val="120000"/>
              </a:lnSpc>
              <a:spcBef>
                <a:spcPts val="600"/>
              </a:spcBef>
              <a:buFont typeface="Arial" panose="020B0604020202020204" pitchFamily="34" charset="0"/>
              <a:buChar char="•"/>
            </a:pPr>
            <a:r>
              <a:rPr lang="en-US" sz="2000" dirty="0"/>
              <a:t>Swap for more Milk?</a:t>
            </a:r>
            <a:br>
              <a:rPr lang="en-US" sz="2000" dirty="0"/>
            </a:br>
            <a:r>
              <a:rPr lang="en-US" sz="2000" dirty="0"/>
              <a:t>1 ctr Yogurt swaps for 1 qt Milk</a:t>
            </a:r>
          </a:p>
          <a:p>
            <a:endParaRPr lang="en-US" sz="2000" dirty="0"/>
          </a:p>
          <a:p>
            <a:r>
              <a:rPr lang="en-US" sz="2400" b="1" dirty="0">
                <a:solidFill>
                  <a:schemeClr val="accent2">
                    <a:lumMod val="75000"/>
                  </a:schemeClr>
                </a:solidFill>
                <a:latin typeface="+mj-lt"/>
              </a:rPr>
              <a:t>What’s New: </a:t>
            </a:r>
          </a:p>
          <a:p>
            <a:pPr marL="285750" indent="-285750">
              <a:lnSpc>
                <a:spcPct val="120000"/>
              </a:lnSpc>
              <a:spcBef>
                <a:spcPts val="600"/>
              </a:spcBef>
              <a:buFont typeface="Arial" panose="020B0604020202020204" pitchFamily="34" charset="0"/>
              <a:buChar char="•"/>
            </a:pPr>
            <a:r>
              <a:rPr lang="en-US" sz="2000" dirty="0"/>
              <a:t>Yogurt maximum is now </a:t>
            </a:r>
            <a:r>
              <a:rPr lang="en-US" sz="2000" b="1" dirty="0"/>
              <a:t>2 ctr</a:t>
            </a:r>
          </a:p>
          <a:p>
            <a:pPr algn="ctr"/>
            <a:endParaRPr lang="en-US" dirty="0"/>
          </a:p>
        </p:txBody>
      </p:sp>
      <p:pic>
        <p:nvPicPr>
          <p:cNvPr id="23" name="Picture 22">
            <a:extLst>
              <a:ext uri="{FF2B5EF4-FFF2-40B4-BE49-F238E27FC236}">
                <a16:creationId xmlns:a16="http://schemas.microsoft.com/office/drawing/2014/main" id="{ABC6B001-736F-3955-BD54-EEC21E767B09}"/>
              </a:ext>
            </a:extLst>
          </p:cNvPr>
          <p:cNvPicPr>
            <a:picLocks noChangeAspect="1"/>
          </p:cNvPicPr>
          <p:nvPr/>
        </p:nvPicPr>
        <p:blipFill>
          <a:blip r:embed="rId4"/>
          <a:srcRect/>
          <a:stretch/>
        </p:blipFill>
        <p:spPr>
          <a:xfrm>
            <a:off x="6155224" y="2254928"/>
            <a:ext cx="5593447" cy="4419741"/>
          </a:xfrm>
          <a:prstGeom prst="rect">
            <a:avLst/>
          </a:prstGeom>
          <a:ln>
            <a:solidFill>
              <a:schemeClr val="accent1"/>
            </a:solidFill>
          </a:ln>
        </p:spPr>
      </p:pic>
      <p:grpSp>
        <p:nvGrpSpPr>
          <p:cNvPr id="4" name="Group 3">
            <a:extLst>
              <a:ext uri="{FF2B5EF4-FFF2-40B4-BE49-F238E27FC236}">
                <a16:creationId xmlns:a16="http://schemas.microsoft.com/office/drawing/2014/main" id="{1B285DFC-BA1D-90AE-145C-A4AFA6872B63}"/>
              </a:ext>
            </a:extLst>
          </p:cNvPr>
          <p:cNvGrpSpPr/>
          <p:nvPr/>
        </p:nvGrpSpPr>
        <p:grpSpPr>
          <a:xfrm>
            <a:off x="4424497" y="554266"/>
            <a:ext cx="1024804" cy="1548623"/>
            <a:chOff x="7013808" y="802256"/>
            <a:chExt cx="1024804" cy="1548623"/>
          </a:xfrm>
        </p:grpSpPr>
        <p:pic>
          <p:nvPicPr>
            <p:cNvPr id="5" name="Picture 4">
              <a:extLst>
                <a:ext uri="{FF2B5EF4-FFF2-40B4-BE49-F238E27FC236}">
                  <a16:creationId xmlns:a16="http://schemas.microsoft.com/office/drawing/2014/main" id="{05EE0ED8-3C47-F050-29B2-43E6022C066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7" b="91196" l="9704" r="97439">
                          <a14:foregroundMark x1="16712" y1="18510" x2="90162" y2="15914"/>
                          <a14:foregroundMark x1="11590" y1="9819" x2="57008" y2="15914"/>
                          <a14:foregroundMark x1="57008" y1="15914" x2="88140" y2="14221"/>
                          <a14:foregroundMark x1="26011" y1="90406" x2="79784" y2="89616"/>
                          <a14:foregroundMark x1="22911" y1="90406" x2="51887" y2="91309"/>
                          <a14:foregroundMark x1="48787" y1="15914" x2="97439" y2="12415"/>
                        </a14:backgroundRemoval>
                      </a14:imgEffect>
                    </a14:imgLayer>
                  </a14:imgProps>
                </a:ext>
                <a:ext uri="{28A0092B-C50C-407E-A947-70E740481C1C}">
                  <a14:useLocalDpi xmlns:a14="http://schemas.microsoft.com/office/drawing/2010/main"/>
                </a:ext>
              </a:extLst>
            </a:blip>
            <a:stretch>
              <a:fillRect/>
            </a:stretch>
          </p:blipFill>
          <p:spPr>
            <a:xfrm>
              <a:off x="7013808" y="802256"/>
              <a:ext cx="1024804" cy="1223689"/>
            </a:xfrm>
            <a:prstGeom prst="rect">
              <a:avLst/>
            </a:prstGeom>
          </p:spPr>
        </p:pic>
        <p:sp>
          <p:nvSpPr>
            <p:cNvPr id="6" name="TextBox 5">
              <a:extLst>
                <a:ext uri="{FF2B5EF4-FFF2-40B4-BE49-F238E27FC236}">
                  <a16:creationId xmlns:a16="http://schemas.microsoft.com/office/drawing/2014/main" id="{3E08AF45-72F5-E15F-3738-25C07A2543E6}"/>
                </a:ext>
              </a:extLst>
            </p:cNvPr>
            <p:cNvSpPr txBox="1"/>
            <p:nvPr/>
          </p:nvSpPr>
          <p:spPr>
            <a:xfrm>
              <a:off x="7210871" y="1981547"/>
              <a:ext cx="746974" cy="369332"/>
            </a:xfrm>
            <a:prstGeom prst="rect">
              <a:avLst/>
            </a:prstGeom>
            <a:noFill/>
          </p:spPr>
          <p:txBody>
            <a:bodyPr wrap="square" rtlCol="0">
              <a:spAutoFit/>
            </a:bodyPr>
            <a:lstStyle/>
            <a:p>
              <a:r>
                <a:rPr lang="en-US" dirty="0"/>
                <a:t>1 ctr</a:t>
              </a:r>
            </a:p>
          </p:txBody>
        </p:sp>
      </p:grpSp>
      <p:grpSp>
        <p:nvGrpSpPr>
          <p:cNvPr id="7" name="Group 6">
            <a:extLst>
              <a:ext uri="{FF2B5EF4-FFF2-40B4-BE49-F238E27FC236}">
                <a16:creationId xmlns:a16="http://schemas.microsoft.com/office/drawing/2014/main" id="{3E33B55B-DB31-BB2A-F695-3204D12BF329}"/>
              </a:ext>
            </a:extLst>
          </p:cNvPr>
          <p:cNvGrpSpPr/>
          <p:nvPr/>
        </p:nvGrpSpPr>
        <p:grpSpPr>
          <a:xfrm>
            <a:off x="6635230" y="183331"/>
            <a:ext cx="714342" cy="1945400"/>
            <a:chOff x="1197361" y="317521"/>
            <a:chExt cx="1071577" cy="2794154"/>
          </a:xfrm>
        </p:grpSpPr>
        <p:sp>
          <p:nvSpPr>
            <p:cNvPr id="8" name="TextBox 7">
              <a:extLst>
                <a:ext uri="{FF2B5EF4-FFF2-40B4-BE49-F238E27FC236}">
                  <a16:creationId xmlns:a16="http://schemas.microsoft.com/office/drawing/2014/main" id="{DA014232-0CC3-7B41-035D-5499229862FF}"/>
                </a:ext>
              </a:extLst>
            </p:cNvPr>
            <p:cNvSpPr txBox="1"/>
            <p:nvPr/>
          </p:nvSpPr>
          <p:spPr>
            <a:xfrm>
              <a:off x="1197361" y="2607861"/>
              <a:ext cx="1071577" cy="503814"/>
            </a:xfrm>
            <a:prstGeom prst="rect">
              <a:avLst/>
            </a:prstGeom>
            <a:noFill/>
          </p:spPr>
          <p:txBody>
            <a:bodyPr wrap="square" rtlCol="0">
              <a:spAutoFit/>
            </a:bodyPr>
            <a:lstStyle/>
            <a:p>
              <a:r>
                <a:rPr lang="en-US" dirty="0"/>
                <a:t>1 qt</a:t>
              </a:r>
            </a:p>
          </p:txBody>
        </p:sp>
        <p:pic>
          <p:nvPicPr>
            <p:cNvPr id="9" name="Picture 8" descr="A white bottle with a blue cap&#10;&#10;Description automatically generated with low confidence">
              <a:extLst>
                <a:ext uri="{FF2B5EF4-FFF2-40B4-BE49-F238E27FC236}">
                  <a16:creationId xmlns:a16="http://schemas.microsoft.com/office/drawing/2014/main" id="{0B4E858B-BFDA-CF34-6E90-8991FBFDAE4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97361" y="317521"/>
              <a:ext cx="1071577" cy="2281149"/>
            </a:xfrm>
            <a:prstGeom prst="rect">
              <a:avLst/>
            </a:prstGeom>
          </p:spPr>
        </p:pic>
      </p:grpSp>
      <p:sp>
        <p:nvSpPr>
          <p:cNvPr id="2" name="Arrow: Left-Right 1">
            <a:extLst>
              <a:ext uri="{FF2B5EF4-FFF2-40B4-BE49-F238E27FC236}">
                <a16:creationId xmlns:a16="http://schemas.microsoft.com/office/drawing/2014/main" id="{8BA25694-D128-1F0D-F9C0-8D438BF1FFBD}"/>
              </a:ext>
            </a:extLst>
          </p:cNvPr>
          <p:cNvSpPr/>
          <p:nvPr/>
        </p:nvSpPr>
        <p:spPr>
          <a:xfrm>
            <a:off x="5530801" y="1074883"/>
            <a:ext cx="950974" cy="449772"/>
          </a:xfrm>
          <a:prstGeom prst="lef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0030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F70BAD-F067-4807-8BB8-0853D1081CFE}"/>
              </a:ext>
            </a:extLst>
          </p:cNvPr>
          <p:cNvSpPr>
            <a:spLocks noGrp="1"/>
          </p:cNvSpPr>
          <p:nvPr>
            <p:ph type="title"/>
          </p:nvPr>
        </p:nvSpPr>
        <p:spPr>
          <a:xfrm>
            <a:off x="632955" y="447599"/>
            <a:ext cx="6400800" cy="924001"/>
          </a:xfrm>
        </p:spPr>
        <p:txBody>
          <a:bodyPr/>
          <a:lstStyle/>
          <a:p>
            <a:r>
              <a:rPr lang="en-US" sz="4000" dirty="0"/>
              <a:t>What’s in this training</a:t>
            </a:r>
          </a:p>
        </p:txBody>
      </p:sp>
      <p:pic>
        <p:nvPicPr>
          <p:cNvPr id="3" name="Picture Placeholder 2" descr="A close up of a strawberry&#10;&#10;Description automatically generated with medium confidence">
            <a:extLst>
              <a:ext uri="{FF2B5EF4-FFF2-40B4-BE49-F238E27FC236}">
                <a16:creationId xmlns:a16="http://schemas.microsoft.com/office/drawing/2014/main" id="{2CC8B52A-1E6A-DE0E-715B-D907BE87EA13}"/>
              </a:ext>
            </a:extLst>
          </p:cNvPr>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a:fillRect/>
          </a:stretch>
        </p:blipFill>
        <p:spPr>
          <a:xfrm>
            <a:off x="7901773" y="3288146"/>
            <a:ext cx="2873604" cy="2873604"/>
          </a:xfrm>
        </p:spPr>
      </p:pic>
      <p:sp>
        <p:nvSpPr>
          <p:cNvPr id="6" name="TextBox 5">
            <a:extLst>
              <a:ext uri="{FF2B5EF4-FFF2-40B4-BE49-F238E27FC236}">
                <a16:creationId xmlns:a16="http://schemas.microsoft.com/office/drawing/2014/main" id="{52422E2D-4B51-1E90-408F-FAB12EC261EC}"/>
              </a:ext>
            </a:extLst>
          </p:cNvPr>
          <p:cNvSpPr txBox="1"/>
          <p:nvPr/>
        </p:nvSpPr>
        <p:spPr>
          <a:xfrm>
            <a:off x="774915" y="1666068"/>
            <a:ext cx="7482394" cy="4001095"/>
          </a:xfrm>
          <a:prstGeom prst="rect">
            <a:avLst/>
          </a:prstGeom>
          <a:solidFill>
            <a:srgbClr val="6C54A3"/>
          </a:solidFill>
        </p:spPr>
        <p:txBody>
          <a:bodyPr wrap="square" rtlCol="0">
            <a:spAutoFit/>
          </a:bodyPr>
          <a:lstStyle/>
          <a:p>
            <a:pPr marL="285750" indent="-285750">
              <a:lnSpc>
                <a:spcPct val="120000"/>
              </a:lnSpc>
              <a:spcBef>
                <a:spcPts val="600"/>
              </a:spcBef>
              <a:buFont typeface="Arial" panose="020B0604020202020204" pitchFamily="34" charset="0"/>
              <a:buChar char="•"/>
            </a:pPr>
            <a:r>
              <a:rPr lang="en-US" sz="2000" b="1" dirty="0">
                <a:solidFill>
                  <a:schemeClr val="accent4">
                    <a:lumMod val="20000"/>
                    <a:lumOff val="80000"/>
                  </a:schemeClr>
                </a:solidFill>
              </a:rPr>
              <a:t>An overview of Food Package changes in TWIST which includes:</a:t>
            </a:r>
          </a:p>
          <a:p>
            <a:pPr marL="285750" indent="-285750">
              <a:lnSpc>
                <a:spcPct val="120000"/>
              </a:lnSpc>
              <a:spcBef>
                <a:spcPts val="600"/>
              </a:spcBef>
              <a:buFont typeface="Arial" panose="020B0604020202020204" pitchFamily="34" charset="0"/>
              <a:buChar char="•"/>
            </a:pPr>
            <a:r>
              <a:rPr lang="en-US" sz="2000" b="1" dirty="0">
                <a:solidFill>
                  <a:schemeClr val="accent4">
                    <a:lumMod val="20000"/>
                    <a:lumOff val="80000"/>
                  </a:schemeClr>
                </a:solidFill>
              </a:rPr>
              <a:t>Name changes to food Categories and Subcategories</a:t>
            </a:r>
          </a:p>
          <a:p>
            <a:pPr marL="285750" indent="-285750">
              <a:lnSpc>
                <a:spcPct val="120000"/>
              </a:lnSpc>
              <a:spcBef>
                <a:spcPts val="600"/>
              </a:spcBef>
              <a:buFont typeface="Arial" panose="020B0604020202020204" pitchFamily="34" charset="0"/>
              <a:buChar char="•"/>
            </a:pPr>
            <a:r>
              <a:rPr lang="en-US" sz="2000" b="1" dirty="0">
                <a:solidFill>
                  <a:schemeClr val="accent4">
                    <a:lumMod val="20000"/>
                    <a:lumOff val="80000"/>
                  </a:schemeClr>
                </a:solidFill>
              </a:rPr>
              <a:t>New modifications or swaps WIC staff can make to a participant food package</a:t>
            </a:r>
          </a:p>
          <a:p>
            <a:pPr marL="285750" indent="-285750">
              <a:lnSpc>
                <a:spcPct val="120000"/>
              </a:lnSpc>
              <a:spcBef>
                <a:spcPts val="600"/>
              </a:spcBef>
              <a:buFont typeface="Arial" panose="020B0604020202020204" pitchFamily="34" charset="0"/>
              <a:buChar char="•"/>
            </a:pPr>
            <a:r>
              <a:rPr lang="en-US" sz="2000" b="1" dirty="0">
                <a:solidFill>
                  <a:schemeClr val="accent4">
                    <a:lumMod val="20000"/>
                    <a:lumOff val="80000"/>
                  </a:schemeClr>
                </a:solidFill>
              </a:rPr>
              <a:t>Ways to reduce steps to modify participant food packages using TWIST templates</a:t>
            </a:r>
          </a:p>
          <a:p>
            <a:pPr marL="285750" indent="-285750">
              <a:lnSpc>
                <a:spcPct val="120000"/>
              </a:lnSpc>
              <a:spcBef>
                <a:spcPts val="600"/>
              </a:spcBef>
              <a:buFont typeface="Arial" panose="020B0604020202020204" pitchFamily="34" charset="0"/>
              <a:buChar char="•"/>
            </a:pPr>
            <a:r>
              <a:rPr lang="en-US" sz="2000" b="1" dirty="0">
                <a:solidFill>
                  <a:schemeClr val="accent4">
                    <a:lumMod val="20000"/>
                    <a:lumOff val="80000"/>
                  </a:schemeClr>
                </a:solidFill>
              </a:rPr>
              <a:t>Ideas for sharing food package changes with participants when assigning benefits</a:t>
            </a:r>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3784832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4294967295"/>
          </p:nvPr>
        </p:nvSpPr>
        <p:spPr>
          <a:xfrm>
            <a:off x="348405" y="598302"/>
            <a:ext cx="5577671" cy="1442934"/>
          </a:xfrm>
        </p:spPr>
        <p:txBody>
          <a:bodyPr/>
          <a:lstStyle/>
          <a:p>
            <a:pPr marL="0" indent="0">
              <a:lnSpc>
                <a:spcPct val="120000"/>
              </a:lnSpc>
              <a:buNone/>
            </a:pPr>
            <a:r>
              <a:rPr lang="en-US" sz="3200" dirty="0">
                <a:solidFill>
                  <a:schemeClr val="tx2"/>
                </a:solidFill>
                <a:latin typeface="+mj-lt"/>
              </a:rPr>
              <a:t>Yogurt option for Children 13 – 23 months</a:t>
            </a:r>
          </a:p>
        </p:txBody>
      </p:sp>
      <p:sp>
        <p:nvSpPr>
          <p:cNvPr id="20" name="TextBox 19">
            <a:extLst>
              <a:ext uri="{FF2B5EF4-FFF2-40B4-BE49-F238E27FC236}">
                <a16:creationId xmlns:a16="http://schemas.microsoft.com/office/drawing/2014/main" id="{75E51BE3-DED4-FCDF-847F-05A510830FE8}"/>
              </a:ext>
            </a:extLst>
          </p:cNvPr>
          <p:cNvSpPr txBox="1"/>
          <p:nvPr/>
        </p:nvSpPr>
        <p:spPr>
          <a:xfrm>
            <a:off x="348405" y="2954717"/>
            <a:ext cx="5378140" cy="1862048"/>
          </a:xfrm>
          <a:prstGeom prst="rect">
            <a:avLst/>
          </a:prstGeom>
          <a:solidFill>
            <a:schemeClr val="bg1"/>
          </a:solidFill>
        </p:spPr>
        <p:txBody>
          <a:bodyPr wrap="square" rtlCol="0">
            <a:spAutoFit/>
          </a:bodyPr>
          <a:lstStyle/>
          <a:p>
            <a:endParaRPr lang="en-US" sz="2000" dirty="0"/>
          </a:p>
          <a:p>
            <a:r>
              <a:rPr lang="en-US" sz="2400" b="1" dirty="0">
                <a:solidFill>
                  <a:schemeClr val="accent2">
                    <a:lumMod val="75000"/>
                  </a:schemeClr>
                </a:solidFill>
                <a:latin typeface="+mj-lt"/>
              </a:rPr>
              <a:t>What’s New: </a:t>
            </a:r>
          </a:p>
          <a:p>
            <a:pPr marL="285750" indent="-285750">
              <a:lnSpc>
                <a:spcPct val="120000"/>
              </a:lnSpc>
              <a:spcBef>
                <a:spcPts val="600"/>
              </a:spcBef>
              <a:buFont typeface="Arial" panose="020B0604020202020204" pitchFamily="34" charset="0"/>
              <a:buChar char="•"/>
            </a:pPr>
            <a:r>
              <a:rPr lang="en-US" sz="2000" dirty="0"/>
              <a:t>Children 13-23 months may have </a:t>
            </a:r>
            <a:br>
              <a:rPr lang="en-US" sz="2000" dirty="0"/>
            </a:br>
            <a:r>
              <a:rPr lang="en-US" sz="2000" dirty="0"/>
              <a:t>low-fat yogurt on request </a:t>
            </a:r>
            <a:endParaRPr lang="en-US" sz="2000" b="1" dirty="0"/>
          </a:p>
          <a:p>
            <a:pPr algn="ctr"/>
            <a:endParaRPr lang="en-US" dirty="0"/>
          </a:p>
        </p:txBody>
      </p:sp>
      <p:pic>
        <p:nvPicPr>
          <p:cNvPr id="23" name="Picture 22">
            <a:extLst>
              <a:ext uri="{FF2B5EF4-FFF2-40B4-BE49-F238E27FC236}">
                <a16:creationId xmlns:a16="http://schemas.microsoft.com/office/drawing/2014/main" id="{ABC6B001-736F-3955-BD54-EEC21E767B09}"/>
              </a:ext>
            </a:extLst>
          </p:cNvPr>
          <p:cNvPicPr>
            <a:picLocks noChangeAspect="1"/>
          </p:cNvPicPr>
          <p:nvPr/>
        </p:nvPicPr>
        <p:blipFill>
          <a:blip r:embed="rId4"/>
          <a:srcRect/>
          <a:stretch/>
        </p:blipFill>
        <p:spPr>
          <a:xfrm>
            <a:off x="6217462" y="2470193"/>
            <a:ext cx="5196543" cy="4204475"/>
          </a:xfrm>
          <a:prstGeom prst="rect">
            <a:avLst/>
          </a:prstGeom>
          <a:ln>
            <a:solidFill>
              <a:schemeClr val="accent1"/>
            </a:solidFill>
          </a:ln>
        </p:spPr>
      </p:pic>
      <p:grpSp>
        <p:nvGrpSpPr>
          <p:cNvPr id="15" name="Group 14">
            <a:extLst>
              <a:ext uri="{FF2B5EF4-FFF2-40B4-BE49-F238E27FC236}">
                <a16:creationId xmlns:a16="http://schemas.microsoft.com/office/drawing/2014/main" id="{21E47909-0994-857E-BE55-C6E7756034E2}"/>
              </a:ext>
            </a:extLst>
          </p:cNvPr>
          <p:cNvGrpSpPr/>
          <p:nvPr/>
        </p:nvGrpSpPr>
        <p:grpSpPr>
          <a:xfrm>
            <a:off x="7340181" y="183331"/>
            <a:ext cx="3700509" cy="2100237"/>
            <a:chOff x="7340181" y="183331"/>
            <a:chExt cx="3700509" cy="2100237"/>
          </a:xfrm>
        </p:grpSpPr>
        <p:grpSp>
          <p:nvGrpSpPr>
            <p:cNvPr id="14" name="Group 13">
              <a:extLst>
                <a:ext uri="{FF2B5EF4-FFF2-40B4-BE49-F238E27FC236}">
                  <a16:creationId xmlns:a16="http://schemas.microsoft.com/office/drawing/2014/main" id="{EFEFD66B-0EE5-47F4-BD27-7D9E57CA1556}"/>
                </a:ext>
              </a:extLst>
            </p:cNvPr>
            <p:cNvGrpSpPr/>
            <p:nvPr/>
          </p:nvGrpSpPr>
          <p:grpSpPr>
            <a:xfrm>
              <a:off x="7340181" y="249483"/>
              <a:ext cx="1658645" cy="2034085"/>
              <a:chOff x="7340181" y="230430"/>
              <a:chExt cx="1658645" cy="2034085"/>
            </a:xfrm>
          </p:grpSpPr>
          <p:pic>
            <p:nvPicPr>
              <p:cNvPr id="5" name="Picture 4">
                <a:extLst>
                  <a:ext uri="{FF2B5EF4-FFF2-40B4-BE49-F238E27FC236}">
                    <a16:creationId xmlns:a16="http://schemas.microsoft.com/office/drawing/2014/main" id="{05EE0ED8-3C47-F050-29B2-43E6022C066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7" b="91196" l="9704" r="97439">
                            <a14:foregroundMark x1="16712" y1="18510" x2="90162" y2="15914"/>
                            <a14:foregroundMark x1="11590" y1="9819" x2="57008" y2="15914"/>
                            <a14:foregroundMark x1="57008" y1="15914" x2="88140" y2="14221"/>
                            <a14:foregroundMark x1="26011" y1="90406" x2="79784" y2="89616"/>
                            <a14:foregroundMark x1="22911" y1="90406" x2="51887" y2="91309"/>
                            <a14:foregroundMark x1="48787" y1="15914" x2="97439" y2="12415"/>
                          </a14:backgroundRemoval>
                        </a14:imgEffect>
                      </a14:imgLayer>
                    </a14:imgProps>
                  </a:ext>
                  <a:ext uri="{28A0092B-C50C-407E-A947-70E740481C1C}">
                    <a14:useLocalDpi xmlns:a14="http://schemas.microsoft.com/office/drawing/2010/main"/>
                  </a:ext>
                </a:extLst>
              </a:blip>
              <a:stretch>
                <a:fillRect/>
              </a:stretch>
            </p:blipFill>
            <p:spPr>
              <a:xfrm>
                <a:off x="7523275" y="230430"/>
                <a:ext cx="1292459" cy="1543288"/>
              </a:xfrm>
              <a:prstGeom prst="rect">
                <a:avLst/>
              </a:prstGeom>
            </p:spPr>
          </p:pic>
          <p:sp>
            <p:nvSpPr>
              <p:cNvPr id="6" name="TextBox 5">
                <a:extLst>
                  <a:ext uri="{FF2B5EF4-FFF2-40B4-BE49-F238E27FC236}">
                    <a16:creationId xmlns:a16="http://schemas.microsoft.com/office/drawing/2014/main" id="{3E08AF45-72F5-E15F-3738-25C07A2543E6}"/>
                  </a:ext>
                </a:extLst>
              </p:cNvPr>
              <p:cNvSpPr txBox="1"/>
              <p:nvPr/>
            </p:nvSpPr>
            <p:spPr>
              <a:xfrm>
                <a:off x="7340181" y="1618184"/>
                <a:ext cx="1658645" cy="646331"/>
              </a:xfrm>
              <a:prstGeom prst="rect">
                <a:avLst/>
              </a:prstGeom>
              <a:noFill/>
            </p:spPr>
            <p:txBody>
              <a:bodyPr wrap="square" rtlCol="0">
                <a:spAutoFit/>
              </a:bodyPr>
              <a:lstStyle/>
              <a:p>
                <a:pPr algn="ctr"/>
                <a:r>
                  <a:rPr lang="en-US" dirty="0"/>
                  <a:t>1 ctr whole milk yogurt</a:t>
                </a:r>
              </a:p>
            </p:txBody>
          </p:sp>
        </p:grpSp>
        <p:sp>
          <p:nvSpPr>
            <p:cNvPr id="4" name="Arrow: Right 3">
              <a:extLst>
                <a:ext uri="{FF2B5EF4-FFF2-40B4-BE49-F238E27FC236}">
                  <a16:creationId xmlns:a16="http://schemas.microsoft.com/office/drawing/2014/main" id="{0621225A-7B5E-CD57-20C0-2C406F0FF22B}"/>
                </a:ext>
              </a:extLst>
            </p:cNvPr>
            <p:cNvSpPr/>
            <p:nvPr/>
          </p:nvSpPr>
          <p:spPr>
            <a:xfrm>
              <a:off x="8943410" y="924554"/>
              <a:ext cx="662043" cy="470137"/>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F6543B0F-B66E-8D7D-F37C-426FB816E0FA}"/>
                </a:ext>
              </a:extLst>
            </p:cNvPr>
            <p:cNvGrpSpPr/>
            <p:nvPr/>
          </p:nvGrpSpPr>
          <p:grpSpPr>
            <a:xfrm>
              <a:off x="9655650" y="183331"/>
              <a:ext cx="1385040" cy="2100236"/>
              <a:chOff x="7033097" y="183331"/>
              <a:chExt cx="1385040" cy="2100236"/>
            </a:xfrm>
          </p:grpSpPr>
          <p:pic>
            <p:nvPicPr>
              <p:cNvPr id="11" name="Picture 10">
                <a:extLst>
                  <a:ext uri="{FF2B5EF4-FFF2-40B4-BE49-F238E27FC236}">
                    <a16:creationId xmlns:a16="http://schemas.microsoft.com/office/drawing/2014/main" id="{74EC85AB-6EED-F5E9-FB56-92E8E2DF61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7" b="91196" l="9704" r="97439">
                            <a14:foregroundMark x1="16712" y1="18510" x2="90162" y2="15914"/>
                            <a14:foregroundMark x1="11590" y1="9819" x2="57008" y2="15914"/>
                            <a14:foregroundMark x1="57008" y1="15914" x2="88140" y2="14221"/>
                            <a14:foregroundMark x1="26011" y1="90406" x2="79784" y2="89616"/>
                            <a14:foregroundMark x1="22911" y1="90406" x2="51887" y2="91309"/>
                            <a14:foregroundMark x1="48787" y1="15914" x2="97439" y2="12415"/>
                          </a14:backgroundRemoval>
                        </a14:imgEffect>
                      </a14:imgLayer>
                    </a14:imgProps>
                  </a:ext>
                  <a:ext uri="{28A0092B-C50C-407E-A947-70E740481C1C}">
                    <a14:useLocalDpi xmlns:a14="http://schemas.microsoft.com/office/drawing/2010/main"/>
                  </a:ext>
                </a:extLst>
              </a:blip>
              <a:stretch>
                <a:fillRect/>
              </a:stretch>
            </p:blipFill>
            <p:spPr>
              <a:xfrm>
                <a:off x="7033097" y="183331"/>
                <a:ext cx="1292459" cy="1543288"/>
              </a:xfrm>
              <a:prstGeom prst="rect">
                <a:avLst/>
              </a:prstGeom>
            </p:spPr>
          </p:pic>
          <p:sp>
            <p:nvSpPr>
              <p:cNvPr id="12" name="TextBox 11">
                <a:extLst>
                  <a:ext uri="{FF2B5EF4-FFF2-40B4-BE49-F238E27FC236}">
                    <a16:creationId xmlns:a16="http://schemas.microsoft.com/office/drawing/2014/main" id="{D0964E0B-F554-1AB6-4A62-576735C0726E}"/>
                  </a:ext>
                </a:extLst>
              </p:cNvPr>
              <p:cNvSpPr txBox="1"/>
              <p:nvPr/>
            </p:nvSpPr>
            <p:spPr>
              <a:xfrm>
                <a:off x="7033097" y="1637236"/>
                <a:ext cx="1385040" cy="646331"/>
              </a:xfrm>
              <a:prstGeom prst="rect">
                <a:avLst/>
              </a:prstGeom>
              <a:noFill/>
            </p:spPr>
            <p:txBody>
              <a:bodyPr wrap="square" rtlCol="0">
                <a:spAutoFit/>
              </a:bodyPr>
              <a:lstStyle/>
              <a:p>
                <a:pPr algn="ctr"/>
                <a:r>
                  <a:rPr lang="en-US" dirty="0"/>
                  <a:t>1 ctr low-fat milk yogurt</a:t>
                </a:r>
              </a:p>
            </p:txBody>
          </p:sp>
        </p:grpSp>
      </p:grpSp>
    </p:spTree>
    <p:custDataLst>
      <p:tags r:id="rId1"/>
    </p:custDataLst>
    <p:extLst>
      <p:ext uri="{BB962C8B-B14F-4D97-AF65-F5344CB8AC3E}">
        <p14:creationId xmlns:p14="http://schemas.microsoft.com/office/powerpoint/2010/main" val="2292556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EF2D26-84D2-2CB6-11D3-28BFC223FA58}"/>
              </a:ext>
            </a:extLst>
          </p:cNvPr>
          <p:cNvSpPr>
            <a:spLocks noGrp="1"/>
          </p:cNvSpPr>
          <p:nvPr>
            <p:ph type="body" sz="quarter" idx="4294967295"/>
          </p:nvPr>
        </p:nvSpPr>
        <p:spPr>
          <a:xfrm>
            <a:off x="677776" y="328510"/>
            <a:ext cx="2914098" cy="1669762"/>
          </a:xfrm>
        </p:spPr>
        <p:txBody>
          <a:bodyPr/>
          <a:lstStyle/>
          <a:p>
            <a:pPr marL="0" indent="0">
              <a:buNone/>
            </a:pPr>
            <a:r>
              <a:rPr lang="en-US" sz="3200" dirty="0">
                <a:solidFill>
                  <a:schemeClr val="tx2"/>
                </a:solidFill>
                <a:latin typeface="+mj-lt"/>
              </a:rPr>
              <a:t>Tofu</a:t>
            </a:r>
          </a:p>
        </p:txBody>
      </p:sp>
      <p:sp>
        <p:nvSpPr>
          <p:cNvPr id="20" name="TextBox 19">
            <a:extLst>
              <a:ext uri="{FF2B5EF4-FFF2-40B4-BE49-F238E27FC236}">
                <a16:creationId xmlns:a16="http://schemas.microsoft.com/office/drawing/2014/main" id="{75E51BE3-DED4-FCDF-847F-05A510830FE8}"/>
              </a:ext>
            </a:extLst>
          </p:cNvPr>
          <p:cNvSpPr txBox="1"/>
          <p:nvPr/>
        </p:nvSpPr>
        <p:spPr>
          <a:xfrm>
            <a:off x="386502" y="2036960"/>
            <a:ext cx="5609111" cy="4509183"/>
          </a:xfrm>
          <a:prstGeom prst="rect">
            <a:avLst/>
          </a:prstGeom>
          <a:solidFill>
            <a:schemeClr val="bg1"/>
          </a:solidFill>
        </p:spPr>
        <p:txBody>
          <a:bodyPr wrap="square" rtlCol="0">
            <a:spAutoFit/>
          </a:bodyPr>
          <a:lstStyle/>
          <a:p>
            <a:r>
              <a:rPr lang="en-US" sz="2400" b="1" dirty="0">
                <a:solidFill>
                  <a:schemeClr val="tx2"/>
                </a:solidFill>
                <a:latin typeface="+mj-lt"/>
              </a:rPr>
              <a:t>The same:</a:t>
            </a:r>
          </a:p>
          <a:p>
            <a:pPr marL="285750" indent="-285750">
              <a:lnSpc>
                <a:spcPct val="120000"/>
              </a:lnSpc>
              <a:spcBef>
                <a:spcPts val="600"/>
              </a:spcBef>
              <a:buFont typeface="Arial" panose="020B0604020202020204" pitchFamily="34" charset="0"/>
              <a:buChar char="•"/>
            </a:pPr>
            <a:r>
              <a:rPr lang="en-US" dirty="0"/>
              <a:t>1 ctr of Tofu = 1 qt of Milk</a:t>
            </a:r>
          </a:p>
          <a:p>
            <a:pPr marL="285750" indent="-285750">
              <a:lnSpc>
                <a:spcPct val="120000"/>
              </a:lnSpc>
              <a:spcBef>
                <a:spcPts val="600"/>
              </a:spcBef>
              <a:buFont typeface="Arial" panose="020B0604020202020204" pitchFamily="34" charset="0"/>
              <a:buChar char="•"/>
            </a:pPr>
            <a:r>
              <a:rPr lang="en-US" dirty="0"/>
              <a:t>Use a template when swapping 1 ctr of Tofu only.</a:t>
            </a:r>
          </a:p>
          <a:p>
            <a:pPr marL="285750" indent="-285750">
              <a:lnSpc>
                <a:spcPct val="120000"/>
              </a:lnSpc>
              <a:spcBef>
                <a:spcPts val="600"/>
              </a:spcBef>
              <a:buFont typeface="Arial" panose="020B0604020202020204" pitchFamily="34" charset="0"/>
              <a:buChar char="•"/>
            </a:pPr>
            <a:r>
              <a:rPr lang="en-US" dirty="0"/>
              <a:t>Participants may swap all Milk for Tofu up to the maximum for Milk (see image)</a:t>
            </a:r>
          </a:p>
          <a:p>
            <a:pPr marL="285750" indent="-285750">
              <a:lnSpc>
                <a:spcPct val="120000"/>
              </a:lnSpc>
              <a:spcBef>
                <a:spcPts val="600"/>
              </a:spcBef>
              <a:buFont typeface="Arial" panose="020B0604020202020204" pitchFamily="34" charset="0"/>
              <a:buChar char="•"/>
            </a:pPr>
            <a:r>
              <a:rPr lang="en-US" dirty="0"/>
              <a:t>Use the modify button when adding more than </a:t>
            </a:r>
            <a:br>
              <a:rPr lang="en-US" dirty="0"/>
            </a:br>
            <a:r>
              <a:rPr lang="en-US" dirty="0"/>
              <a:t>1 ctr Tofu</a:t>
            </a:r>
            <a:br>
              <a:rPr lang="en-US" dirty="0"/>
            </a:br>
            <a:endParaRPr lang="en-US" dirty="0"/>
          </a:p>
          <a:p>
            <a:r>
              <a:rPr lang="en-US" sz="2400" dirty="0">
                <a:solidFill>
                  <a:schemeClr val="accent2">
                    <a:lumMod val="75000"/>
                  </a:schemeClr>
                </a:solidFill>
                <a:latin typeface="+mj-lt"/>
              </a:rPr>
              <a:t>What’s New:</a:t>
            </a:r>
          </a:p>
          <a:p>
            <a:pPr marL="285750" indent="-285750">
              <a:lnSpc>
                <a:spcPct val="120000"/>
              </a:lnSpc>
              <a:spcBef>
                <a:spcPts val="600"/>
              </a:spcBef>
              <a:buFont typeface="Arial" panose="020B0604020202020204" pitchFamily="34" charset="0"/>
              <a:buChar char="•"/>
            </a:pPr>
            <a:r>
              <a:rPr lang="en-US" dirty="0"/>
              <a:t>Tofu is measured by containers (ctr)</a:t>
            </a:r>
            <a:br>
              <a:rPr lang="en-US" dirty="0"/>
            </a:br>
            <a:r>
              <a:rPr lang="en-US" dirty="0"/>
              <a:t>A container is 14-16 ounces</a:t>
            </a:r>
          </a:p>
          <a:p>
            <a:pPr>
              <a:lnSpc>
                <a:spcPct val="120000"/>
              </a:lnSpc>
            </a:pPr>
            <a:r>
              <a:rPr lang="en-US" dirty="0"/>
              <a:t>  </a:t>
            </a:r>
          </a:p>
        </p:txBody>
      </p:sp>
      <p:pic>
        <p:nvPicPr>
          <p:cNvPr id="23" name="Picture 22">
            <a:extLst>
              <a:ext uri="{FF2B5EF4-FFF2-40B4-BE49-F238E27FC236}">
                <a16:creationId xmlns:a16="http://schemas.microsoft.com/office/drawing/2014/main" id="{ABC6B001-736F-3955-BD54-EEC21E767B09}"/>
              </a:ext>
            </a:extLst>
          </p:cNvPr>
          <p:cNvPicPr>
            <a:picLocks noChangeAspect="1"/>
          </p:cNvPicPr>
          <p:nvPr/>
        </p:nvPicPr>
        <p:blipFill>
          <a:blip r:embed="rId4"/>
          <a:srcRect/>
          <a:stretch/>
        </p:blipFill>
        <p:spPr>
          <a:xfrm>
            <a:off x="6196389" y="2098164"/>
            <a:ext cx="5203852" cy="4204476"/>
          </a:xfrm>
          <a:prstGeom prst="rect">
            <a:avLst/>
          </a:prstGeom>
          <a:ln>
            <a:solidFill>
              <a:schemeClr val="accent1"/>
            </a:solidFill>
          </a:ln>
        </p:spPr>
      </p:pic>
      <p:grpSp>
        <p:nvGrpSpPr>
          <p:cNvPr id="10" name="Group 9">
            <a:extLst>
              <a:ext uri="{FF2B5EF4-FFF2-40B4-BE49-F238E27FC236}">
                <a16:creationId xmlns:a16="http://schemas.microsoft.com/office/drawing/2014/main" id="{2EB803FF-AB0C-66A4-3117-009B33B9FADE}"/>
              </a:ext>
            </a:extLst>
          </p:cNvPr>
          <p:cNvGrpSpPr/>
          <p:nvPr/>
        </p:nvGrpSpPr>
        <p:grpSpPr>
          <a:xfrm>
            <a:off x="4408384" y="146511"/>
            <a:ext cx="654837" cy="1680416"/>
            <a:chOff x="4408384" y="208023"/>
            <a:chExt cx="654837" cy="1680416"/>
          </a:xfrm>
        </p:grpSpPr>
        <p:sp>
          <p:nvSpPr>
            <p:cNvPr id="64" name="TextBox 63">
              <a:extLst>
                <a:ext uri="{FF2B5EF4-FFF2-40B4-BE49-F238E27FC236}">
                  <a16:creationId xmlns:a16="http://schemas.microsoft.com/office/drawing/2014/main" id="{316CB23D-A782-106C-458D-8A3417F7085D}"/>
                </a:ext>
              </a:extLst>
            </p:cNvPr>
            <p:cNvSpPr txBox="1"/>
            <p:nvPr/>
          </p:nvSpPr>
          <p:spPr>
            <a:xfrm>
              <a:off x="4408384" y="1540551"/>
              <a:ext cx="634767" cy="34788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 qt</a:t>
              </a:r>
            </a:p>
          </p:txBody>
        </p:sp>
        <p:pic>
          <p:nvPicPr>
            <p:cNvPr id="65" name="Picture 64" descr="A white bottle with a blue cap&#10;&#10;Description automatically generated with low confidence">
              <a:extLst>
                <a:ext uri="{FF2B5EF4-FFF2-40B4-BE49-F238E27FC236}">
                  <a16:creationId xmlns:a16="http://schemas.microsoft.com/office/drawing/2014/main" id="{CC04B64E-564E-E42A-46C9-7DE797A5EE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3883" y="208023"/>
              <a:ext cx="639338" cy="1332528"/>
            </a:xfrm>
            <a:prstGeom prst="rect">
              <a:avLst/>
            </a:prstGeom>
          </p:spPr>
        </p:pic>
        <p:pic>
          <p:nvPicPr>
            <p:cNvPr id="63" name="Picture 62" descr="Icon&#10;&#10;Description automatically generated">
              <a:extLst>
                <a:ext uri="{FF2B5EF4-FFF2-40B4-BE49-F238E27FC236}">
                  <a16:creationId xmlns:a16="http://schemas.microsoft.com/office/drawing/2014/main" id="{9453107E-CA65-AFBC-7117-98621772DCA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30" b="97693" l="8276" r="92720">
                          <a14:foregroundMark x1="8352" y1="24173" x2="9425" y2="24774"/>
                          <a14:foregroundMark x1="44751" y1="55466" x2="46513" y2="52859"/>
                          <a14:foregroundMark x1="62146" y1="78235" x2="63448" y2="80040"/>
                          <a14:foregroundMark x1="37548" y1="94584" x2="37318" y2="92879"/>
                          <a14:foregroundMark x1="46743" y1="97292" x2="49655" y2="97793"/>
                          <a14:foregroundMark x1="92720" y1="68004" x2="92490" y2="65396"/>
                        </a14:backgroundRemoval>
                      </a14:imgEffect>
                    </a14:imgLayer>
                  </a14:imgProps>
                </a:ext>
                <a:ext uri="{28A0092B-C50C-407E-A947-70E740481C1C}">
                  <a14:useLocalDpi xmlns:a14="http://schemas.microsoft.com/office/drawing/2010/main"/>
                </a:ext>
              </a:extLst>
            </a:blip>
            <a:stretch>
              <a:fillRect/>
            </a:stretch>
          </p:blipFill>
          <p:spPr>
            <a:xfrm>
              <a:off x="4408384" y="978037"/>
              <a:ext cx="389610" cy="291426"/>
            </a:xfrm>
            <a:prstGeom prst="rect">
              <a:avLst/>
            </a:prstGeom>
          </p:spPr>
        </p:pic>
      </p:grpSp>
      <p:sp>
        <p:nvSpPr>
          <p:cNvPr id="2" name="Arrow: Right 1">
            <a:extLst>
              <a:ext uri="{FF2B5EF4-FFF2-40B4-BE49-F238E27FC236}">
                <a16:creationId xmlns:a16="http://schemas.microsoft.com/office/drawing/2014/main" id="{D9D22D13-14A1-A5F2-EAAA-6AC40602980A}"/>
              </a:ext>
            </a:extLst>
          </p:cNvPr>
          <p:cNvSpPr/>
          <p:nvPr/>
        </p:nvSpPr>
        <p:spPr>
          <a:xfrm>
            <a:off x="5220919" y="808591"/>
            <a:ext cx="509469" cy="338891"/>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1D282D5-C1A5-080E-5898-43D7237AE910}"/>
              </a:ext>
            </a:extLst>
          </p:cNvPr>
          <p:cNvGrpSpPr/>
          <p:nvPr/>
        </p:nvGrpSpPr>
        <p:grpSpPr>
          <a:xfrm>
            <a:off x="5916280" y="373902"/>
            <a:ext cx="1487921" cy="1453025"/>
            <a:chOff x="5995615" y="351031"/>
            <a:chExt cx="1487921" cy="1453025"/>
          </a:xfrm>
        </p:grpSpPr>
        <p:grpSp>
          <p:nvGrpSpPr>
            <p:cNvPr id="11" name="Group 10">
              <a:extLst>
                <a:ext uri="{FF2B5EF4-FFF2-40B4-BE49-F238E27FC236}">
                  <a16:creationId xmlns:a16="http://schemas.microsoft.com/office/drawing/2014/main" id="{17DCA452-3044-E3D4-5930-40A110D05CCE}"/>
                </a:ext>
              </a:extLst>
            </p:cNvPr>
            <p:cNvGrpSpPr/>
            <p:nvPr/>
          </p:nvGrpSpPr>
          <p:grpSpPr>
            <a:xfrm>
              <a:off x="5995615" y="351031"/>
              <a:ext cx="1487921" cy="1453025"/>
              <a:chOff x="5995615" y="351031"/>
              <a:chExt cx="1487921" cy="1453025"/>
            </a:xfrm>
          </p:grpSpPr>
          <p:pic>
            <p:nvPicPr>
              <p:cNvPr id="5" name="Picture 4" descr="A picture containing dishware&#10;&#10;Description automatically generated">
                <a:extLst>
                  <a:ext uri="{FF2B5EF4-FFF2-40B4-BE49-F238E27FC236}">
                    <a16:creationId xmlns:a16="http://schemas.microsoft.com/office/drawing/2014/main" id="{6B16D200-C777-3E8D-52E7-C69A2D15EF4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p:blipFill>
            <p:spPr>
              <a:xfrm>
                <a:off x="5995615" y="351031"/>
                <a:ext cx="1363546" cy="1046515"/>
              </a:xfrm>
              <a:prstGeom prst="rect">
                <a:avLst/>
              </a:prstGeom>
            </p:spPr>
          </p:pic>
          <p:sp>
            <p:nvSpPr>
              <p:cNvPr id="6" name="TextBox 5">
                <a:extLst>
                  <a:ext uri="{FF2B5EF4-FFF2-40B4-BE49-F238E27FC236}">
                    <a16:creationId xmlns:a16="http://schemas.microsoft.com/office/drawing/2014/main" id="{440FB882-60B6-0612-58AE-8D2E63EA573D}"/>
                  </a:ext>
                </a:extLst>
              </p:cNvPr>
              <p:cNvSpPr txBox="1"/>
              <p:nvPr/>
            </p:nvSpPr>
            <p:spPr>
              <a:xfrm>
                <a:off x="6096000" y="1403946"/>
                <a:ext cx="13875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14-16 oz</a:t>
                </a:r>
              </a:p>
            </p:txBody>
          </p:sp>
        </p:grpSp>
        <p:sp>
          <p:nvSpPr>
            <p:cNvPr id="8" name="TextBox 7">
              <a:extLst>
                <a:ext uri="{FF2B5EF4-FFF2-40B4-BE49-F238E27FC236}">
                  <a16:creationId xmlns:a16="http://schemas.microsoft.com/office/drawing/2014/main" id="{402A9615-73A0-84C9-1C19-BAD25A80D007}"/>
                </a:ext>
              </a:extLst>
            </p:cNvPr>
            <p:cNvSpPr txBox="1"/>
            <p:nvPr/>
          </p:nvSpPr>
          <p:spPr>
            <a:xfrm>
              <a:off x="6236917" y="686463"/>
              <a:ext cx="772610" cy="375649"/>
            </a:xfrm>
            <a:prstGeom prst="rect">
              <a:avLst/>
            </a:prstGeom>
            <a:noFill/>
          </p:spPr>
          <p:txBody>
            <a:bodyPr wrap="square">
              <a:spAutoFit/>
            </a:bodyPr>
            <a:lstStyle/>
            <a:p>
              <a:r>
                <a:rPr lang="en-US" sz="1800" dirty="0">
                  <a:solidFill>
                    <a:schemeClr val="tx2"/>
                  </a:solidFill>
                  <a:latin typeface="+mj-lt"/>
                </a:rPr>
                <a:t>Tofu</a:t>
              </a:r>
              <a:endParaRPr lang="en-US" dirty="0"/>
            </a:p>
          </p:txBody>
        </p:sp>
      </p:grpSp>
      <p:sp>
        <p:nvSpPr>
          <p:cNvPr id="13" name="Rectangle 12">
            <a:extLst>
              <a:ext uri="{FF2B5EF4-FFF2-40B4-BE49-F238E27FC236}">
                <a16:creationId xmlns:a16="http://schemas.microsoft.com/office/drawing/2014/main" id="{6CFD9DBE-481B-55CC-CF8A-35294C2E0816}"/>
              </a:ext>
            </a:extLst>
          </p:cNvPr>
          <p:cNvSpPr/>
          <p:nvPr/>
        </p:nvSpPr>
        <p:spPr>
          <a:xfrm>
            <a:off x="6351373" y="4741049"/>
            <a:ext cx="4942703" cy="1489362"/>
          </a:xfrm>
          <a:prstGeom prst="rect">
            <a:avLst/>
          </a:prstGeom>
          <a:solidFill>
            <a:srgbClr val="FFFFFF"/>
          </a:solidFill>
          <a:ln w="38100">
            <a:solidFill>
              <a:srgbClr val="6C5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4DA5C7A-A655-4A24-A742-1F9952AB35D1}"/>
              </a:ext>
            </a:extLst>
          </p:cNvPr>
          <p:cNvSpPr txBox="1"/>
          <p:nvPr/>
        </p:nvSpPr>
        <p:spPr>
          <a:xfrm>
            <a:off x="6660683" y="4745049"/>
            <a:ext cx="4441663" cy="1247008"/>
          </a:xfrm>
          <a:prstGeom prst="rect">
            <a:avLst/>
          </a:prstGeom>
          <a:noFill/>
        </p:spPr>
        <p:txBody>
          <a:bodyPr wrap="square" rtlCol="0">
            <a:spAutoFit/>
          </a:bodyPr>
          <a:lstStyle/>
          <a:p>
            <a:pPr>
              <a:lnSpc>
                <a:spcPct val="120000"/>
              </a:lnSpc>
            </a:pPr>
            <a:r>
              <a:rPr lang="en-US" sz="1600" dirty="0"/>
              <a:t>Steps to add more than one ctr Tofu. In this example, 12 ctrs to replace all milk:</a:t>
            </a:r>
          </a:p>
          <a:p>
            <a:pPr lvl="1">
              <a:lnSpc>
                <a:spcPct val="120000"/>
              </a:lnSpc>
            </a:pPr>
            <a:r>
              <a:rPr lang="en-US" sz="1600" dirty="0"/>
              <a:t>Step 1: reduce milk to zero</a:t>
            </a:r>
          </a:p>
          <a:p>
            <a:pPr lvl="1">
              <a:lnSpc>
                <a:spcPct val="120000"/>
              </a:lnSpc>
            </a:pPr>
            <a:r>
              <a:rPr lang="en-US" sz="1600" dirty="0"/>
              <a:t>Step 2: Add Tofu – 12 ctr</a:t>
            </a:r>
          </a:p>
        </p:txBody>
      </p:sp>
    </p:spTree>
    <p:custDataLst>
      <p:tags r:id="rId1"/>
    </p:custDataLst>
    <p:extLst>
      <p:ext uri="{BB962C8B-B14F-4D97-AF65-F5344CB8AC3E}">
        <p14:creationId xmlns:p14="http://schemas.microsoft.com/office/powerpoint/2010/main" val="2853602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1767-40F6-FA97-D42F-E36C54E893FB}"/>
              </a:ext>
            </a:extLst>
          </p:cNvPr>
          <p:cNvSpPr>
            <a:spLocks noGrp="1"/>
          </p:cNvSpPr>
          <p:nvPr>
            <p:ph type="title"/>
          </p:nvPr>
        </p:nvSpPr>
        <p:spPr/>
        <p:txBody>
          <a:bodyPr/>
          <a:lstStyle/>
          <a:p>
            <a:r>
              <a:rPr lang="en-US" dirty="0"/>
              <a:t>TWIST Tips</a:t>
            </a:r>
          </a:p>
        </p:txBody>
      </p:sp>
      <p:sp>
        <p:nvSpPr>
          <p:cNvPr id="4" name="Content Placeholder 3">
            <a:extLst>
              <a:ext uri="{FF2B5EF4-FFF2-40B4-BE49-F238E27FC236}">
                <a16:creationId xmlns:a16="http://schemas.microsoft.com/office/drawing/2014/main" id="{FE2CE50A-96CD-7251-39E8-22E42FDEBBC3}"/>
              </a:ext>
            </a:extLst>
          </p:cNvPr>
          <p:cNvSpPr>
            <a:spLocks noGrp="1"/>
          </p:cNvSpPr>
          <p:nvPr>
            <p:ph sz="quarter" idx="28"/>
          </p:nvPr>
        </p:nvSpPr>
        <p:spPr>
          <a:xfrm>
            <a:off x="4396508" y="1893454"/>
            <a:ext cx="6989041" cy="4498110"/>
          </a:xfrm>
        </p:spPr>
        <p:txBody>
          <a:bodyPr/>
          <a:lstStyle/>
          <a:p>
            <a:pPr marL="342900" indent="-342900">
              <a:lnSpc>
                <a:spcPct val="120000"/>
              </a:lnSpc>
              <a:spcBef>
                <a:spcPts val="1200"/>
              </a:spcBef>
              <a:buFont typeface="Arial" panose="020B0604020202020204" pitchFamily="34" charset="0"/>
              <a:buChar char="•"/>
            </a:pPr>
            <a:r>
              <a:rPr lang="en-US" sz="2400" dirty="0"/>
              <a:t>Use templates whenever possible to reduce steps</a:t>
            </a:r>
          </a:p>
          <a:p>
            <a:pPr marL="342900" indent="-342900">
              <a:lnSpc>
                <a:spcPct val="120000"/>
              </a:lnSpc>
              <a:spcBef>
                <a:spcPts val="1200"/>
              </a:spcBef>
              <a:buFont typeface="Arial" panose="020B0604020202020204" pitchFamily="34" charset="0"/>
              <a:buChar char="•"/>
            </a:pPr>
            <a:r>
              <a:rPr lang="en-US" sz="2400" dirty="0"/>
              <a:t>Use the down arrow on your keyboard to decrease amounts if the drop-down increments are too large </a:t>
            </a:r>
          </a:p>
          <a:p>
            <a:pPr marL="626364" lvl="1" indent="-342900">
              <a:lnSpc>
                <a:spcPct val="120000"/>
              </a:lnSpc>
              <a:spcBef>
                <a:spcPts val="1200"/>
              </a:spcBef>
            </a:pPr>
            <a:r>
              <a:rPr lang="en-US" sz="2400" dirty="0"/>
              <a:t>For example, the drop-down for some milks are in gallons, some in half-gallons</a:t>
            </a:r>
          </a:p>
          <a:p>
            <a:pPr marL="626364" lvl="1" indent="-342900">
              <a:lnSpc>
                <a:spcPct val="120000"/>
              </a:lnSpc>
              <a:spcBef>
                <a:spcPts val="1200"/>
              </a:spcBef>
            </a:pPr>
            <a:r>
              <a:rPr lang="en-US" sz="2400" dirty="0"/>
              <a:t>Use the down arrow to reduce by quarts </a:t>
            </a:r>
            <a:br>
              <a:rPr lang="en-US" sz="2000" dirty="0"/>
            </a:br>
            <a:endParaRPr lang="en-US" sz="2000" dirty="0"/>
          </a:p>
        </p:txBody>
      </p:sp>
      <p:pic>
        <p:nvPicPr>
          <p:cNvPr id="5" name="Picture 4">
            <a:extLst>
              <a:ext uri="{FF2B5EF4-FFF2-40B4-BE49-F238E27FC236}">
                <a16:creationId xmlns:a16="http://schemas.microsoft.com/office/drawing/2014/main" id="{DD5D45CA-E4F0-0A85-C7D5-2C2E3ED6711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816" y="2184400"/>
            <a:ext cx="2084097" cy="2125210"/>
          </a:xfrm>
          <a:prstGeom prst="rect">
            <a:avLst/>
          </a:prstGeom>
          <a:ln>
            <a:noFill/>
          </a:ln>
        </p:spPr>
      </p:pic>
    </p:spTree>
    <p:custDataLst>
      <p:tags r:id="rId1"/>
    </p:custDataLst>
    <p:extLst>
      <p:ext uri="{BB962C8B-B14F-4D97-AF65-F5344CB8AC3E}">
        <p14:creationId xmlns:p14="http://schemas.microsoft.com/office/powerpoint/2010/main" val="14865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1767-40F6-FA97-D42F-E36C54E893FB}"/>
              </a:ext>
            </a:extLst>
          </p:cNvPr>
          <p:cNvSpPr>
            <a:spLocks noGrp="1"/>
          </p:cNvSpPr>
          <p:nvPr>
            <p:ph type="title"/>
          </p:nvPr>
        </p:nvSpPr>
        <p:spPr/>
        <p:txBody>
          <a:bodyPr/>
          <a:lstStyle/>
          <a:p>
            <a:r>
              <a:rPr lang="en-US" dirty="0"/>
              <a:t>TWIST Tips</a:t>
            </a:r>
          </a:p>
        </p:txBody>
      </p:sp>
      <p:sp>
        <p:nvSpPr>
          <p:cNvPr id="9" name="Table Placeholder 8">
            <a:extLst>
              <a:ext uri="{FF2B5EF4-FFF2-40B4-BE49-F238E27FC236}">
                <a16:creationId xmlns:a16="http://schemas.microsoft.com/office/drawing/2014/main" id="{0D417481-67C7-0F4B-0125-EC40635E64F4}"/>
              </a:ext>
            </a:extLst>
          </p:cNvPr>
          <p:cNvSpPr>
            <a:spLocks noGrp="1"/>
          </p:cNvSpPr>
          <p:nvPr>
            <p:ph type="tbl" sz="quarter" idx="28"/>
          </p:nvPr>
        </p:nvSpPr>
        <p:spPr>
          <a:xfrm>
            <a:off x="5471032" y="1974797"/>
            <a:ext cx="5909785" cy="3968803"/>
          </a:xfrm>
        </p:spPr>
        <p:txBody>
          <a:bodyPr/>
          <a:lstStyle/>
          <a:p>
            <a:pPr>
              <a:lnSpc>
                <a:spcPct val="120000"/>
              </a:lnSpc>
              <a:spcBef>
                <a:spcPts val="1200"/>
              </a:spcBef>
            </a:pPr>
            <a:r>
              <a:rPr lang="en-US" sz="2000" dirty="0">
                <a:solidFill>
                  <a:schemeClr val="accent4">
                    <a:lumMod val="20000"/>
                    <a:lumOff val="80000"/>
                  </a:schemeClr>
                </a:solidFill>
                <a:latin typeface="+mj-lt"/>
              </a:rPr>
              <a:t>Ideas for sharing changes in benefits to participants:</a:t>
            </a:r>
          </a:p>
          <a:p>
            <a:pPr marL="342900" indent="-342900">
              <a:lnSpc>
                <a:spcPct val="120000"/>
              </a:lnSpc>
              <a:spcBef>
                <a:spcPts val="1200"/>
              </a:spcBef>
              <a:buFont typeface="Arial" panose="020B0604020202020204" pitchFamily="34" charset="0"/>
              <a:buChar char="•"/>
            </a:pPr>
            <a:r>
              <a:rPr lang="en-US" sz="1800" dirty="0"/>
              <a:t>WICShopper App:</a:t>
            </a:r>
            <a:br>
              <a:rPr lang="en-US" sz="1800" dirty="0"/>
            </a:br>
            <a:r>
              <a:rPr lang="en-US" sz="1800" dirty="0"/>
              <a:t>My Benefits feature shares the current month and future months after once issued</a:t>
            </a:r>
          </a:p>
          <a:p>
            <a:pPr marL="285750" indent="-285750">
              <a:lnSpc>
                <a:spcPct val="120000"/>
              </a:lnSpc>
              <a:spcBef>
                <a:spcPts val="1200"/>
              </a:spcBef>
              <a:buFont typeface="Arial" panose="020B0604020202020204" pitchFamily="34" charset="0"/>
              <a:buChar char="•"/>
            </a:pPr>
            <a:r>
              <a:rPr lang="en-US" sz="1800" dirty="0"/>
              <a:t>Print benefit list and highlight differences before and after food package changes </a:t>
            </a:r>
            <a:br>
              <a:rPr lang="en-US" sz="1600" dirty="0"/>
            </a:br>
            <a:endParaRPr lang="en-US" sz="1600" dirty="0"/>
          </a:p>
          <a:p>
            <a:endParaRPr lang="en-US" dirty="0"/>
          </a:p>
        </p:txBody>
      </p:sp>
      <p:pic>
        <p:nvPicPr>
          <p:cNvPr id="6" name="Picture 5" descr="Diagram&#10;&#10;Description automatically generated">
            <a:extLst>
              <a:ext uri="{FF2B5EF4-FFF2-40B4-BE49-F238E27FC236}">
                <a16:creationId xmlns:a16="http://schemas.microsoft.com/office/drawing/2014/main" id="{DD5C0EBB-7BC4-8F25-96AD-F6CD0C65C4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0184" y="1572182"/>
            <a:ext cx="1886321" cy="408247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426362A4-53CC-D678-19AD-1FB23F0A6E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5078" y="1572181"/>
            <a:ext cx="1886321" cy="4082473"/>
          </a:xfrm>
          <a:prstGeom prst="rect">
            <a:avLst/>
          </a:prstGeom>
        </p:spPr>
      </p:pic>
      <p:sp>
        <p:nvSpPr>
          <p:cNvPr id="10" name="TextBox 9">
            <a:extLst>
              <a:ext uri="{FF2B5EF4-FFF2-40B4-BE49-F238E27FC236}">
                <a16:creationId xmlns:a16="http://schemas.microsoft.com/office/drawing/2014/main" id="{95523E09-4666-7E0B-7596-2E3DA50932B8}"/>
              </a:ext>
            </a:extLst>
          </p:cNvPr>
          <p:cNvSpPr txBox="1"/>
          <p:nvPr/>
        </p:nvSpPr>
        <p:spPr>
          <a:xfrm>
            <a:off x="332281" y="5774323"/>
            <a:ext cx="5611320" cy="338554"/>
          </a:xfrm>
          <a:prstGeom prst="rect">
            <a:avLst/>
          </a:prstGeom>
          <a:noFill/>
        </p:spPr>
        <p:txBody>
          <a:bodyPr wrap="square" rtlCol="0">
            <a:spAutoFit/>
          </a:bodyPr>
          <a:lstStyle/>
          <a:p>
            <a:r>
              <a:rPr lang="en-US" sz="1600" dirty="0">
                <a:solidFill>
                  <a:schemeClr val="bg2"/>
                </a:solidFill>
              </a:rPr>
              <a:t>**The images do not reflect new Food Package amounts</a:t>
            </a:r>
          </a:p>
        </p:txBody>
      </p:sp>
    </p:spTree>
    <p:custDataLst>
      <p:tags r:id="rId1"/>
    </p:custDataLst>
    <p:extLst>
      <p:ext uri="{BB962C8B-B14F-4D97-AF65-F5344CB8AC3E}">
        <p14:creationId xmlns:p14="http://schemas.microsoft.com/office/powerpoint/2010/main" val="2511962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201A-EB2F-9959-EAB9-8D365B4660F1}"/>
              </a:ext>
            </a:extLst>
          </p:cNvPr>
          <p:cNvSpPr>
            <a:spLocks noGrp="1"/>
          </p:cNvSpPr>
          <p:nvPr>
            <p:ph type="title"/>
          </p:nvPr>
        </p:nvSpPr>
        <p:spPr>
          <a:xfrm>
            <a:off x="463315" y="284043"/>
            <a:ext cx="7428354" cy="2290192"/>
          </a:xfrm>
        </p:spPr>
        <p:txBody>
          <a:bodyPr anchor="t">
            <a:normAutofit fontScale="90000"/>
          </a:bodyPr>
          <a:lstStyle/>
          <a:p>
            <a:pPr>
              <a:lnSpc>
                <a:spcPct val="130000"/>
              </a:lnSpc>
            </a:pPr>
            <a:r>
              <a:rPr lang="en-US" dirty="0"/>
              <a:t>Changes you’ll see </a:t>
            </a:r>
            <a:r>
              <a:rPr lang="en-US" sz="2700" dirty="0"/>
              <a:t>(in TWIST)</a:t>
            </a:r>
            <a:br>
              <a:rPr lang="en-US" dirty="0"/>
            </a:br>
            <a:r>
              <a:rPr lang="en-US" dirty="0"/>
              <a:t>April 1 for food packages July 1 and beyond</a:t>
            </a:r>
          </a:p>
        </p:txBody>
      </p:sp>
      <p:sp>
        <p:nvSpPr>
          <p:cNvPr id="7" name="Content Placeholder 2">
            <a:extLst>
              <a:ext uri="{FF2B5EF4-FFF2-40B4-BE49-F238E27FC236}">
                <a16:creationId xmlns:a16="http://schemas.microsoft.com/office/drawing/2014/main" id="{6D6C508C-3BFA-26C1-B47C-96E61519FE20}"/>
              </a:ext>
            </a:extLst>
          </p:cNvPr>
          <p:cNvSpPr>
            <a:spLocks noGrp="1"/>
          </p:cNvSpPr>
          <p:nvPr>
            <p:ph sz="quarter" idx="14"/>
          </p:nvPr>
        </p:nvSpPr>
        <p:spPr>
          <a:xfrm>
            <a:off x="1178933" y="2932043"/>
            <a:ext cx="6400800" cy="3184713"/>
          </a:xfrm>
        </p:spPr>
        <p:txBody>
          <a:bodyPr/>
          <a:lstStyle/>
          <a:p>
            <a:pPr marL="342900" indent="-342900">
              <a:buFont typeface="Arial" panose="020B0604020202020204" pitchFamily="34" charset="0"/>
              <a:buChar char="•"/>
            </a:pPr>
            <a:r>
              <a:rPr lang="en-US" dirty="0"/>
              <a:t>Food Package amounts will change</a:t>
            </a:r>
          </a:p>
          <a:p>
            <a:pPr marL="342900" indent="-342900">
              <a:buFont typeface="Arial" panose="020B0604020202020204" pitchFamily="34" charset="0"/>
              <a:buChar char="•"/>
            </a:pPr>
            <a:r>
              <a:rPr lang="en-US" dirty="0"/>
              <a:t>Juice will be removed</a:t>
            </a:r>
          </a:p>
          <a:p>
            <a:pPr marL="342900" indent="-342900">
              <a:buFont typeface="Arial" panose="020B0604020202020204" pitchFamily="34" charset="0"/>
              <a:buChar char="•"/>
            </a:pPr>
            <a:r>
              <a:rPr lang="en-US" dirty="0"/>
              <a:t>$3 increase (some more) in $FVB </a:t>
            </a:r>
          </a:p>
          <a:p>
            <a:pPr marL="342900" indent="-342900">
              <a:buFont typeface="Arial" panose="020B0604020202020204" pitchFamily="34" charset="0"/>
              <a:buChar char="•"/>
            </a:pPr>
            <a:r>
              <a:rPr lang="en-US" dirty="0"/>
              <a:t>Whole Grain amounts will change</a:t>
            </a:r>
          </a:p>
          <a:p>
            <a:pPr marL="342900" indent="-342900">
              <a:buFont typeface="Arial" panose="020B0604020202020204" pitchFamily="34" charset="0"/>
              <a:buChar char="•"/>
            </a:pPr>
            <a:r>
              <a:rPr lang="en-US" dirty="0"/>
              <a:t>Milk amounts may change</a:t>
            </a:r>
          </a:p>
          <a:p>
            <a:pPr marL="342900" indent="-342900">
              <a:buFont typeface="Arial" panose="020B0604020202020204" pitchFamily="34" charset="0"/>
              <a:buChar char="•"/>
            </a:pPr>
            <a:r>
              <a:rPr lang="en-US" dirty="0"/>
              <a:t>Check the Participant Food Package job aids for details. </a:t>
            </a:r>
          </a:p>
        </p:txBody>
      </p:sp>
      <p:pic>
        <p:nvPicPr>
          <p:cNvPr id="6" name="Picture 5">
            <a:extLst>
              <a:ext uri="{FF2B5EF4-FFF2-40B4-BE49-F238E27FC236}">
                <a16:creationId xmlns:a16="http://schemas.microsoft.com/office/drawing/2014/main" id="{98F6E295-3F66-4010-D87E-5A6918EA922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534287" y="1330836"/>
            <a:ext cx="1879688" cy="1916769"/>
          </a:xfrm>
          <a:prstGeom prst="rect">
            <a:avLst/>
          </a:prstGeom>
          <a:ln>
            <a:noFill/>
          </a:ln>
        </p:spPr>
      </p:pic>
    </p:spTree>
    <p:custDataLst>
      <p:tags r:id="rId1"/>
    </p:custDataLst>
    <p:extLst>
      <p:ext uri="{BB962C8B-B14F-4D97-AF65-F5344CB8AC3E}">
        <p14:creationId xmlns:p14="http://schemas.microsoft.com/office/powerpoint/2010/main" val="2301317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01D13-DE2A-B33C-5088-24E88BE31C6E}"/>
              </a:ext>
            </a:extLst>
          </p:cNvPr>
          <p:cNvSpPr>
            <a:spLocks noGrp="1"/>
          </p:cNvSpPr>
          <p:nvPr>
            <p:ph type="title"/>
          </p:nvPr>
        </p:nvSpPr>
        <p:spPr>
          <a:xfrm>
            <a:off x="811185" y="621973"/>
            <a:ext cx="6400800" cy="2420904"/>
          </a:xfrm>
        </p:spPr>
        <p:txBody>
          <a:bodyPr anchor="b">
            <a:normAutofit/>
          </a:bodyPr>
          <a:lstStyle/>
          <a:p>
            <a:r>
              <a:rPr lang="en-US" dirty="0"/>
              <a:t>What’s next?</a:t>
            </a:r>
          </a:p>
        </p:txBody>
      </p:sp>
      <p:sp>
        <p:nvSpPr>
          <p:cNvPr id="3" name="Text Placeholder 2">
            <a:extLst>
              <a:ext uri="{FF2B5EF4-FFF2-40B4-BE49-F238E27FC236}">
                <a16:creationId xmlns:a16="http://schemas.microsoft.com/office/drawing/2014/main" id="{0BBC3CFF-710A-3881-6D59-B0EB66A74BB0}"/>
              </a:ext>
            </a:extLst>
          </p:cNvPr>
          <p:cNvSpPr>
            <a:spLocks noGrp="1"/>
          </p:cNvSpPr>
          <p:nvPr>
            <p:ph type="body" sz="quarter" idx="13"/>
          </p:nvPr>
        </p:nvSpPr>
        <p:spPr>
          <a:xfrm>
            <a:off x="811185" y="3429000"/>
            <a:ext cx="6734536" cy="2502775"/>
          </a:xfrm>
        </p:spPr>
        <p:txBody>
          <a:bodyPr>
            <a:normAutofit/>
          </a:bodyPr>
          <a:lstStyle/>
          <a:p>
            <a:pPr marL="342900" indent="-342900">
              <a:lnSpc>
                <a:spcPct val="120000"/>
              </a:lnSpc>
              <a:buFont typeface="Arial" panose="020B0604020202020204" pitchFamily="34" charset="0"/>
              <a:buChar char="•"/>
            </a:pPr>
            <a:r>
              <a:rPr lang="en-US" sz="2000" b="0" dirty="0">
                <a:solidFill>
                  <a:schemeClr val="bg2"/>
                </a:solidFill>
                <a:effectLst/>
                <a:latin typeface="+mn-lt"/>
              </a:rPr>
              <a:t>Food packages on the Food Package Assignment screen for July and beyond will be automatically updated </a:t>
            </a:r>
            <a:r>
              <a:rPr lang="en-US" sz="2000" b="0" dirty="0">
                <a:solidFill>
                  <a:schemeClr val="bg2"/>
                </a:solidFill>
                <a:latin typeface="+mn-lt"/>
              </a:rPr>
              <a:t>for </a:t>
            </a:r>
            <a:r>
              <a:rPr lang="en-US" sz="2000" b="0" dirty="0">
                <a:solidFill>
                  <a:schemeClr val="bg2"/>
                </a:solidFill>
                <a:effectLst/>
                <a:latin typeface="+mn-lt"/>
              </a:rPr>
              <a:t> April 1, 2025.</a:t>
            </a:r>
            <a:br>
              <a:rPr lang="en-US" sz="2000" b="0" dirty="0">
                <a:solidFill>
                  <a:schemeClr val="bg2"/>
                </a:solidFill>
                <a:effectLst/>
                <a:latin typeface="+mn-lt"/>
              </a:rPr>
            </a:br>
            <a:endParaRPr lang="en-US" sz="2000" b="0" dirty="0">
              <a:solidFill>
                <a:schemeClr val="bg2"/>
              </a:solidFill>
              <a:effectLst/>
              <a:latin typeface="+mn-lt"/>
            </a:endParaRPr>
          </a:p>
          <a:p>
            <a:pPr marL="342900" indent="-342900">
              <a:lnSpc>
                <a:spcPct val="120000"/>
              </a:lnSpc>
              <a:buFont typeface="Arial" panose="020B0604020202020204" pitchFamily="34" charset="0"/>
              <a:buChar char="•"/>
            </a:pPr>
            <a:r>
              <a:rPr lang="en-US" sz="2000" b="0" dirty="0">
                <a:solidFill>
                  <a:schemeClr val="accent3">
                    <a:lumMod val="20000"/>
                    <a:lumOff val="80000"/>
                  </a:schemeClr>
                </a:solidFill>
                <a:latin typeface="+mn-lt"/>
              </a:rPr>
              <a:t>New Food Packages available in TWIST Practice </a:t>
            </a:r>
            <a:br>
              <a:rPr lang="en-US" sz="2000" b="0" dirty="0">
                <a:solidFill>
                  <a:schemeClr val="accent3">
                    <a:lumMod val="20000"/>
                    <a:lumOff val="80000"/>
                  </a:schemeClr>
                </a:solidFill>
                <a:latin typeface="+mn-lt"/>
              </a:rPr>
            </a:br>
            <a:r>
              <a:rPr lang="en-US" sz="2000" b="0" dirty="0">
                <a:solidFill>
                  <a:schemeClr val="accent3">
                    <a:lumMod val="20000"/>
                    <a:lumOff val="80000"/>
                  </a:schemeClr>
                </a:solidFill>
                <a:latin typeface="+mn-lt"/>
              </a:rPr>
              <a:t>March 10, 2025</a:t>
            </a:r>
          </a:p>
        </p:txBody>
      </p:sp>
      <p:pic>
        <p:nvPicPr>
          <p:cNvPr id="4" name="Picture 3" descr="A close up of a strawberry&#10;&#10;Description automatically generated with medium confidence">
            <a:extLst>
              <a:ext uri="{FF2B5EF4-FFF2-40B4-BE49-F238E27FC236}">
                <a16:creationId xmlns:a16="http://schemas.microsoft.com/office/drawing/2014/main" id="{6552E1FA-924B-E7B5-8A06-C9117B69E44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934329" y="2541613"/>
            <a:ext cx="2846830" cy="284683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noFill/>
          <a:ln w="57150">
            <a:noFill/>
          </a:ln>
        </p:spPr>
      </p:pic>
    </p:spTree>
    <p:custDataLst>
      <p:tags r:id="rId1"/>
    </p:custDataLst>
    <p:extLst>
      <p:ext uri="{BB962C8B-B14F-4D97-AF65-F5344CB8AC3E}">
        <p14:creationId xmlns:p14="http://schemas.microsoft.com/office/powerpoint/2010/main" val="2940507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255F3810-25D1-C6B3-34D6-B27518D000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12" b="89926" l="5457" r="94071">
                        <a14:foregroundMark x1="8403" y1="43932" x2="7234" y2="55535"/>
                        <a14:foregroundMark x1="7234" y1="55535" x2="7831" y2="56994"/>
                        <a14:foregroundMark x1="5457" y1="50463" x2="5457" y2="52571"/>
                        <a14:foregroundMark x1="91473" y1="43932" x2="91187" y2="52918"/>
                        <a14:foregroundMark x1="91187" y1="52918" x2="87135" y2="49421"/>
                        <a14:foregroundMark x1="87135" y1="49421" x2="89347" y2="44836"/>
                        <a14:foregroundMark x1="94071" y1="48031" x2="93909" y2="53497"/>
                        <a14:backgroundMark x1="44674" y1="29180" x2="53313" y2="27212"/>
                        <a14:backgroundMark x1="44264" y1="71561" x2="58695" y2="70820"/>
                      </a14:backgroundRemoval>
                    </a14:imgEffect>
                  </a14:imgLayer>
                </a14:imgProps>
              </a:ext>
              <a:ext uri="{28A0092B-C50C-407E-A947-70E740481C1C}">
                <a14:useLocalDpi xmlns:a14="http://schemas.microsoft.com/office/drawing/2010/main"/>
              </a:ext>
            </a:extLst>
          </a:blip>
          <a:srcRect t="31166" b="34659"/>
          <a:stretch/>
        </p:blipFill>
        <p:spPr>
          <a:xfrm>
            <a:off x="-149087" y="3042058"/>
            <a:ext cx="12192000" cy="2236305"/>
          </a:xfrm>
          <a:prstGeom prst="rect">
            <a:avLst/>
          </a:prstGeom>
        </p:spPr>
      </p:pic>
    </p:spTree>
    <p:custDataLst>
      <p:tags r:id="rId1"/>
    </p:custDataLst>
    <p:extLst>
      <p:ext uri="{BB962C8B-B14F-4D97-AF65-F5344CB8AC3E}">
        <p14:creationId xmlns:p14="http://schemas.microsoft.com/office/powerpoint/2010/main" val="3972124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E58B0-DC4F-942D-35F9-631277428EC3}"/>
              </a:ext>
            </a:extLst>
          </p:cNvPr>
          <p:cNvSpPr>
            <a:spLocks noGrp="1"/>
          </p:cNvSpPr>
          <p:nvPr>
            <p:ph type="title"/>
          </p:nvPr>
        </p:nvSpPr>
        <p:spPr/>
        <p:txBody>
          <a:bodyPr>
            <a:normAutofit/>
          </a:bodyPr>
          <a:lstStyle/>
          <a:p>
            <a:r>
              <a:rPr lang="en-US" dirty="0">
                <a:solidFill>
                  <a:srgbClr val="63A537"/>
                </a:solidFill>
                <a:cs typeface="Calibri Light"/>
              </a:rPr>
              <a:t>Food Package timeline</a:t>
            </a:r>
          </a:p>
        </p:txBody>
      </p:sp>
      <p:graphicFrame>
        <p:nvGraphicFramePr>
          <p:cNvPr id="5" name="Content Placeholder 2">
            <a:extLst>
              <a:ext uri="{FF2B5EF4-FFF2-40B4-BE49-F238E27FC236}">
                <a16:creationId xmlns:a16="http://schemas.microsoft.com/office/drawing/2014/main" id="{D46FCAA6-C248-5F35-7F0C-CB9C9CF7F0E9}"/>
              </a:ext>
            </a:extLst>
          </p:cNvPr>
          <p:cNvGraphicFramePr>
            <a:graphicFrameLocks noGrp="1"/>
          </p:cNvGraphicFramePr>
          <p:nvPr>
            <p:ph idx="1"/>
            <p:extLst>
              <p:ext uri="{D42A27DB-BD31-4B8C-83A1-F6EECF244321}">
                <p14:modId xmlns:p14="http://schemas.microsoft.com/office/powerpoint/2010/main" val="306511176"/>
              </p:ext>
            </p:extLst>
          </p:nvPr>
        </p:nvGraphicFramePr>
        <p:xfrm>
          <a:off x="285751" y="854242"/>
          <a:ext cx="11784330" cy="5883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5D5FA14-2C27-3BF8-0B0A-1003390F3264}"/>
              </a:ext>
            </a:extLst>
          </p:cNvPr>
          <p:cNvSpPr txBox="1"/>
          <p:nvPr/>
        </p:nvSpPr>
        <p:spPr>
          <a:xfrm>
            <a:off x="8654112" y="3429000"/>
            <a:ext cx="1205654" cy="1200329"/>
          </a:xfrm>
          <a:prstGeom prst="rect">
            <a:avLst/>
          </a:prstGeom>
          <a:noFill/>
        </p:spPr>
        <p:txBody>
          <a:bodyPr wrap="square" rtlCol="0">
            <a:spAutoFit/>
          </a:bodyPr>
          <a:lstStyle/>
          <a:p>
            <a:r>
              <a:rPr lang="en-US" sz="7200" dirty="0">
                <a:solidFill>
                  <a:schemeClr val="accent2"/>
                </a:solidFill>
                <a:latin typeface="Arial Black" panose="020B0A04020102020204" pitchFamily="34" charset="0"/>
              </a:rPr>
              <a:t>&amp;</a:t>
            </a:r>
          </a:p>
        </p:txBody>
      </p:sp>
    </p:spTree>
    <p:custDataLst>
      <p:tags r:id="rId1"/>
    </p:custDataLst>
    <p:extLst>
      <p:ext uri="{BB962C8B-B14F-4D97-AF65-F5344CB8AC3E}">
        <p14:creationId xmlns:p14="http://schemas.microsoft.com/office/powerpoint/2010/main" val="986022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F57142-6066-296B-8C78-A821A626AA88}"/>
              </a:ext>
            </a:extLst>
          </p:cNvPr>
          <p:cNvSpPr/>
          <p:nvPr/>
        </p:nvSpPr>
        <p:spPr>
          <a:xfrm>
            <a:off x="0" y="-16339"/>
            <a:ext cx="12192000" cy="6858000"/>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 name="Title 2">
            <a:extLst>
              <a:ext uri="{FF2B5EF4-FFF2-40B4-BE49-F238E27FC236}">
                <a16:creationId xmlns:a16="http://schemas.microsoft.com/office/drawing/2014/main" id="{99459D80-41BD-277F-5BD4-0F1C409E9968}"/>
              </a:ext>
            </a:extLst>
          </p:cNvPr>
          <p:cNvSpPr>
            <a:spLocks noGrp="1"/>
          </p:cNvSpPr>
          <p:nvPr>
            <p:ph type="title"/>
          </p:nvPr>
        </p:nvSpPr>
        <p:spPr>
          <a:xfrm>
            <a:off x="753989" y="164608"/>
            <a:ext cx="10643616" cy="717279"/>
          </a:xfrm>
          <a:noFill/>
          <a:ln>
            <a:noFill/>
          </a:ln>
        </p:spPr>
        <p:txBody>
          <a:bodyPr>
            <a:normAutofit fontScale="90000"/>
          </a:bodyPr>
          <a:lstStyle/>
          <a:p>
            <a:r>
              <a:rPr lang="en-US" cap="none" dirty="0">
                <a:solidFill>
                  <a:schemeClr val="accent3"/>
                </a:solidFill>
              </a:rPr>
              <a:t>Food Package and Food List Training Plan</a:t>
            </a:r>
          </a:p>
        </p:txBody>
      </p:sp>
      <p:cxnSp>
        <p:nvCxnSpPr>
          <p:cNvPr id="16" name="Straight Connector 15">
            <a:extLst>
              <a:ext uri="{FF2B5EF4-FFF2-40B4-BE49-F238E27FC236}">
                <a16:creationId xmlns:a16="http://schemas.microsoft.com/office/drawing/2014/main" id="{523FD78A-3D19-31E1-DCF2-BF43F8420829}"/>
              </a:ext>
            </a:extLst>
          </p:cNvPr>
          <p:cNvCxnSpPr>
            <a:cxnSpLocks/>
          </p:cNvCxnSpPr>
          <p:nvPr/>
        </p:nvCxnSpPr>
        <p:spPr>
          <a:xfrm>
            <a:off x="169333" y="1889306"/>
            <a:ext cx="11643360" cy="0"/>
          </a:xfrm>
          <a:prstGeom prst="line">
            <a:avLst/>
          </a:prstGeom>
          <a:ln w="762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99F8C0E-6090-4466-F168-3BD4D1DC3B10}"/>
              </a:ext>
            </a:extLst>
          </p:cNvPr>
          <p:cNvSpPr>
            <a:spLocks noGrp="1"/>
          </p:cNvSpPr>
          <p:nvPr>
            <p:ph type="body" sz="quarter" idx="21"/>
          </p:nvPr>
        </p:nvSpPr>
        <p:spPr>
          <a:xfrm>
            <a:off x="2537139" y="842507"/>
            <a:ext cx="1371600" cy="1371600"/>
          </a:xfrm>
          <a:solidFill>
            <a:schemeClr val="accent1">
              <a:lumMod val="40000"/>
              <a:lumOff val="60000"/>
            </a:schemeClr>
          </a:solidFill>
        </p:spPr>
        <p:txBody>
          <a:bodyPr/>
          <a:lstStyle/>
          <a:p>
            <a:r>
              <a:rPr lang="en-US" dirty="0"/>
              <a:t>24</a:t>
            </a:r>
          </a:p>
        </p:txBody>
      </p:sp>
      <p:sp>
        <p:nvSpPr>
          <p:cNvPr id="12" name="Text Placeholder 11">
            <a:extLst>
              <a:ext uri="{FF2B5EF4-FFF2-40B4-BE49-F238E27FC236}">
                <a16:creationId xmlns:a16="http://schemas.microsoft.com/office/drawing/2014/main" id="{9CC05C9F-32C3-E314-52E5-284520FA0F8E}"/>
              </a:ext>
            </a:extLst>
          </p:cNvPr>
          <p:cNvSpPr>
            <a:spLocks noGrp="1"/>
          </p:cNvSpPr>
          <p:nvPr>
            <p:ph type="body" sz="quarter" idx="30"/>
          </p:nvPr>
        </p:nvSpPr>
        <p:spPr>
          <a:xfrm>
            <a:off x="2161832" y="2382422"/>
            <a:ext cx="2122215" cy="573965"/>
          </a:xfrm>
        </p:spPr>
        <p:txBody>
          <a:bodyPr/>
          <a:lstStyle/>
          <a:p>
            <a:pPr lvl="0"/>
            <a:r>
              <a:rPr lang="en-US" sz="1600" cap="none" dirty="0"/>
              <a:t>Food Package #1</a:t>
            </a:r>
          </a:p>
        </p:txBody>
      </p:sp>
      <p:sp>
        <p:nvSpPr>
          <p:cNvPr id="8" name="Text Placeholder 7">
            <a:extLst>
              <a:ext uri="{FF2B5EF4-FFF2-40B4-BE49-F238E27FC236}">
                <a16:creationId xmlns:a16="http://schemas.microsoft.com/office/drawing/2014/main" id="{C2B0EA54-0D18-80E2-577D-8D9EEBC814BE}"/>
              </a:ext>
            </a:extLst>
          </p:cNvPr>
          <p:cNvSpPr>
            <a:spLocks noGrp="1"/>
          </p:cNvSpPr>
          <p:nvPr>
            <p:ph type="body" sz="quarter" idx="13"/>
          </p:nvPr>
        </p:nvSpPr>
        <p:spPr>
          <a:xfrm>
            <a:off x="2846667" y="1002314"/>
            <a:ext cx="752544" cy="304800"/>
          </a:xfrm>
        </p:spPr>
        <p:txBody>
          <a:bodyPr/>
          <a:lstStyle/>
          <a:p>
            <a:r>
              <a:rPr lang="en-US" dirty="0"/>
              <a:t>Jan</a:t>
            </a:r>
          </a:p>
        </p:txBody>
      </p:sp>
      <p:sp>
        <p:nvSpPr>
          <p:cNvPr id="55" name="Text Placeholder 54">
            <a:extLst>
              <a:ext uri="{FF2B5EF4-FFF2-40B4-BE49-F238E27FC236}">
                <a16:creationId xmlns:a16="http://schemas.microsoft.com/office/drawing/2014/main" id="{888D1055-CAF4-A676-769B-58F077E5A774}"/>
              </a:ext>
            </a:extLst>
          </p:cNvPr>
          <p:cNvSpPr>
            <a:spLocks noGrp="1"/>
          </p:cNvSpPr>
          <p:nvPr>
            <p:ph type="body" sz="quarter" idx="38"/>
          </p:nvPr>
        </p:nvSpPr>
        <p:spPr>
          <a:xfrm>
            <a:off x="2138629" y="2895432"/>
            <a:ext cx="2168620" cy="2565967"/>
          </a:xfrm>
        </p:spPr>
        <p:txBody>
          <a:bodyPr/>
          <a:lstStyle/>
          <a:p>
            <a:pPr lvl="0" algn="l"/>
            <a:r>
              <a:rPr lang="en-US" sz="1800" dirty="0"/>
              <a:t>Content:</a:t>
            </a:r>
          </a:p>
          <a:p>
            <a:pPr marL="171450" lvl="0" indent="-171450" algn="l">
              <a:buFont typeface="Arial" panose="020B0604020202020204" pitchFamily="34" charset="0"/>
              <a:buChar char="•"/>
            </a:pPr>
            <a:r>
              <a:rPr lang="en-US" sz="1600" dirty="0"/>
              <a:t>What has changed</a:t>
            </a:r>
          </a:p>
          <a:p>
            <a:pPr marL="171450" lvl="0" indent="-171450" algn="l">
              <a:buFont typeface="Arial" panose="020B0604020202020204" pitchFamily="34" charset="0"/>
              <a:buChar char="•"/>
            </a:pPr>
            <a:r>
              <a:rPr lang="en-US" sz="1600" dirty="0"/>
              <a:t>What to share with participants</a:t>
            </a:r>
          </a:p>
          <a:p>
            <a:pPr marL="171450" lvl="0" indent="-171450" algn="l">
              <a:buFont typeface="Arial" panose="020B0604020202020204" pitchFamily="34" charset="0"/>
              <a:buChar char="•"/>
            </a:pPr>
            <a:r>
              <a:rPr lang="en-US" sz="1600" dirty="0"/>
              <a:t>What to document</a:t>
            </a:r>
          </a:p>
        </p:txBody>
      </p:sp>
      <p:sp>
        <p:nvSpPr>
          <p:cNvPr id="13" name="Text Placeholder 12">
            <a:extLst>
              <a:ext uri="{FF2B5EF4-FFF2-40B4-BE49-F238E27FC236}">
                <a16:creationId xmlns:a16="http://schemas.microsoft.com/office/drawing/2014/main" id="{C9E66A93-8A5E-071F-BCEE-D30FB436AF77}"/>
              </a:ext>
            </a:extLst>
          </p:cNvPr>
          <p:cNvSpPr>
            <a:spLocks noGrp="1"/>
          </p:cNvSpPr>
          <p:nvPr>
            <p:ph type="body" sz="quarter" idx="31"/>
          </p:nvPr>
        </p:nvSpPr>
        <p:spPr>
          <a:xfrm>
            <a:off x="4539683" y="2445672"/>
            <a:ext cx="2228533" cy="1549085"/>
          </a:xfrm>
        </p:spPr>
        <p:txBody>
          <a:bodyPr/>
          <a:lstStyle/>
          <a:p>
            <a:pPr lvl="0" algn="l">
              <a:lnSpc>
                <a:spcPct val="114000"/>
              </a:lnSpc>
            </a:pPr>
            <a:r>
              <a:rPr lang="en-US" sz="1600" cap="none" dirty="0"/>
              <a:t>New Foods, More Choice, New TWISTs</a:t>
            </a:r>
            <a:br>
              <a:rPr lang="en-US" sz="1600" cap="none" dirty="0"/>
            </a:br>
            <a:r>
              <a:rPr lang="en-US" cap="none" dirty="0"/>
              <a:t>Food Package Training #2</a:t>
            </a:r>
            <a:endParaRPr lang="en-US" sz="1600" cap="none" dirty="0"/>
          </a:p>
        </p:txBody>
      </p:sp>
      <p:sp>
        <p:nvSpPr>
          <p:cNvPr id="14" name="Text Placeholder 13">
            <a:extLst>
              <a:ext uri="{FF2B5EF4-FFF2-40B4-BE49-F238E27FC236}">
                <a16:creationId xmlns:a16="http://schemas.microsoft.com/office/drawing/2014/main" id="{CFBEBED6-3C06-C9D4-11F1-C8840B33BEFE}"/>
              </a:ext>
            </a:extLst>
          </p:cNvPr>
          <p:cNvSpPr>
            <a:spLocks noGrp="1"/>
          </p:cNvSpPr>
          <p:nvPr>
            <p:ph type="body" sz="quarter" idx="32"/>
          </p:nvPr>
        </p:nvSpPr>
        <p:spPr>
          <a:xfrm>
            <a:off x="7056217" y="2443579"/>
            <a:ext cx="2019299" cy="717278"/>
          </a:xfrm>
        </p:spPr>
        <p:txBody>
          <a:bodyPr/>
          <a:lstStyle/>
          <a:p>
            <a:pPr lvl="0">
              <a:lnSpc>
                <a:spcPct val="120000"/>
              </a:lnSpc>
            </a:pPr>
            <a:r>
              <a:rPr lang="en-US" sz="1600" dirty="0"/>
              <a:t>TWIST </a:t>
            </a:r>
            <a:r>
              <a:rPr lang="en-US" sz="1600" cap="none" dirty="0"/>
              <a:t>Practice</a:t>
            </a:r>
            <a:endParaRPr lang="en-US" sz="1600" dirty="0"/>
          </a:p>
        </p:txBody>
      </p:sp>
      <p:sp>
        <p:nvSpPr>
          <p:cNvPr id="15" name="Text Placeholder 14">
            <a:extLst>
              <a:ext uri="{FF2B5EF4-FFF2-40B4-BE49-F238E27FC236}">
                <a16:creationId xmlns:a16="http://schemas.microsoft.com/office/drawing/2014/main" id="{E1F5E77F-0DCA-8760-AD3F-26BE97086917}"/>
              </a:ext>
            </a:extLst>
          </p:cNvPr>
          <p:cNvSpPr>
            <a:spLocks noGrp="1"/>
          </p:cNvSpPr>
          <p:nvPr>
            <p:ph type="body" sz="quarter" idx="33"/>
          </p:nvPr>
        </p:nvSpPr>
        <p:spPr>
          <a:xfrm>
            <a:off x="9491243" y="2408067"/>
            <a:ext cx="2304364" cy="972390"/>
          </a:xfrm>
        </p:spPr>
        <p:txBody>
          <a:bodyPr/>
          <a:lstStyle/>
          <a:p>
            <a:pPr lvl="0" algn="l">
              <a:lnSpc>
                <a:spcPct val="120000"/>
              </a:lnSpc>
            </a:pPr>
            <a:r>
              <a:rPr lang="en-US" sz="1600" cap="none" dirty="0"/>
              <a:t>New Food Packages available in TWIST</a:t>
            </a:r>
          </a:p>
        </p:txBody>
      </p:sp>
      <p:sp>
        <p:nvSpPr>
          <p:cNvPr id="5" name="Text Placeholder 4">
            <a:extLst>
              <a:ext uri="{FF2B5EF4-FFF2-40B4-BE49-F238E27FC236}">
                <a16:creationId xmlns:a16="http://schemas.microsoft.com/office/drawing/2014/main" id="{04AC68D2-8530-21F6-E487-465630C5F21B}"/>
              </a:ext>
            </a:extLst>
          </p:cNvPr>
          <p:cNvSpPr>
            <a:spLocks noGrp="1"/>
          </p:cNvSpPr>
          <p:nvPr>
            <p:ph type="body" sz="quarter" idx="22"/>
          </p:nvPr>
        </p:nvSpPr>
        <p:spPr>
          <a:xfrm>
            <a:off x="4863533" y="825723"/>
            <a:ext cx="1371600" cy="1371600"/>
          </a:xfrm>
          <a:solidFill>
            <a:schemeClr val="accent1">
              <a:lumMod val="40000"/>
              <a:lumOff val="60000"/>
            </a:schemeClr>
          </a:solidFill>
        </p:spPr>
        <p:txBody>
          <a:bodyPr/>
          <a:lstStyle/>
          <a:p>
            <a:r>
              <a:rPr lang="en-US" dirty="0"/>
              <a:t>25</a:t>
            </a:r>
          </a:p>
        </p:txBody>
      </p:sp>
      <p:sp>
        <p:nvSpPr>
          <p:cNvPr id="52" name="Text Placeholder 51">
            <a:extLst>
              <a:ext uri="{FF2B5EF4-FFF2-40B4-BE49-F238E27FC236}">
                <a16:creationId xmlns:a16="http://schemas.microsoft.com/office/drawing/2014/main" id="{5F448081-1ECA-F83C-84A8-5A39A069D4C7}"/>
              </a:ext>
            </a:extLst>
          </p:cNvPr>
          <p:cNvSpPr>
            <a:spLocks noGrp="1"/>
          </p:cNvSpPr>
          <p:nvPr>
            <p:ph type="body" sz="quarter" idx="35"/>
          </p:nvPr>
        </p:nvSpPr>
        <p:spPr>
          <a:xfrm>
            <a:off x="4540856" y="3698685"/>
            <a:ext cx="2168619" cy="1439589"/>
          </a:xfrm>
        </p:spPr>
        <p:txBody>
          <a:bodyPr/>
          <a:lstStyle/>
          <a:p>
            <a:pPr lvl="0" algn="l"/>
            <a:r>
              <a:rPr lang="en-US" sz="1800" dirty="0"/>
              <a:t>Content:</a:t>
            </a:r>
          </a:p>
          <a:p>
            <a:pPr marL="285750" lvl="0" indent="-285750" algn="l">
              <a:lnSpc>
                <a:spcPct val="120000"/>
              </a:lnSpc>
              <a:buFont typeface="Arial" panose="020B0604020202020204" pitchFamily="34" charset="0"/>
              <a:buChar char="•"/>
            </a:pPr>
            <a:r>
              <a:rPr lang="en-US" sz="1600" dirty="0"/>
              <a:t>How to make the magic happen in TWIST</a:t>
            </a:r>
          </a:p>
        </p:txBody>
      </p:sp>
      <p:sp>
        <p:nvSpPr>
          <p:cNvPr id="53" name="Text Placeholder 52">
            <a:extLst>
              <a:ext uri="{FF2B5EF4-FFF2-40B4-BE49-F238E27FC236}">
                <a16:creationId xmlns:a16="http://schemas.microsoft.com/office/drawing/2014/main" id="{2D92FAE2-F088-F62D-4DF1-29F03652DCAD}"/>
              </a:ext>
            </a:extLst>
          </p:cNvPr>
          <p:cNvSpPr>
            <a:spLocks noGrp="1"/>
          </p:cNvSpPr>
          <p:nvPr>
            <p:ph type="body" sz="quarter" idx="36"/>
          </p:nvPr>
        </p:nvSpPr>
        <p:spPr>
          <a:xfrm>
            <a:off x="6654968" y="2921508"/>
            <a:ext cx="2859477" cy="3325602"/>
          </a:xfrm>
        </p:spPr>
        <p:txBody>
          <a:bodyPr/>
          <a:lstStyle/>
          <a:p>
            <a:pPr marL="285750" lvl="0" indent="-285750" algn="l">
              <a:lnSpc>
                <a:spcPct val="114000"/>
              </a:lnSpc>
              <a:buFont typeface="Arial" panose="020B0604020202020204" pitchFamily="34" charset="0"/>
              <a:buChar char="•"/>
            </a:pPr>
            <a:r>
              <a:rPr lang="en-US" sz="1600" dirty="0"/>
              <a:t>Information and practice scenarios released March 5, 2025</a:t>
            </a:r>
          </a:p>
          <a:p>
            <a:pPr marL="285750" lvl="0" indent="-285750" algn="l">
              <a:lnSpc>
                <a:spcPct val="114000"/>
              </a:lnSpc>
              <a:buFont typeface="Arial" panose="020B0604020202020204" pitchFamily="34" charset="0"/>
              <a:buChar char="•"/>
            </a:pPr>
            <a:r>
              <a:rPr lang="en-US" sz="1600" dirty="0"/>
              <a:t>TWIST updates released to TWIST Practice </a:t>
            </a:r>
            <a:r>
              <a:rPr lang="en-US" sz="1600" b="1" dirty="0"/>
              <a:t>March 10, 2025</a:t>
            </a:r>
          </a:p>
          <a:p>
            <a:pPr marL="285750" lvl="0" indent="-285750" algn="l">
              <a:lnSpc>
                <a:spcPct val="114000"/>
              </a:lnSpc>
              <a:buFont typeface="Arial" panose="020B0604020202020204" pitchFamily="34" charset="0"/>
              <a:buChar char="•"/>
            </a:pPr>
            <a:r>
              <a:rPr lang="en-US" sz="1600" dirty="0"/>
              <a:t>Use TWIST Practice to get familiar with the new Food Packages and tailoring options before they go LIVE.</a:t>
            </a:r>
          </a:p>
        </p:txBody>
      </p:sp>
      <p:sp>
        <p:nvSpPr>
          <p:cNvPr id="54" name="Text Placeholder 53">
            <a:extLst>
              <a:ext uri="{FF2B5EF4-FFF2-40B4-BE49-F238E27FC236}">
                <a16:creationId xmlns:a16="http://schemas.microsoft.com/office/drawing/2014/main" id="{50CC887C-9AA3-2615-EC99-0262AB6EF9DD}"/>
              </a:ext>
            </a:extLst>
          </p:cNvPr>
          <p:cNvSpPr>
            <a:spLocks noGrp="1"/>
          </p:cNvSpPr>
          <p:nvPr>
            <p:ph type="body" sz="quarter" idx="37"/>
          </p:nvPr>
        </p:nvSpPr>
        <p:spPr>
          <a:xfrm>
            <a:off x="9491243" y="3259034"/>
            <a:ext cx="2304363" cy="2952231"/>
          </a:xfrm>
        </p:spPr>
        <p:txBody>
          <a:bodyPr/>
          <a:lstStyle/>
          <a:p>
            <a:pPr marL="285750" lvl="0" indent="-285750" algn="l">
              <a:lnSpc>
                <a:spcPct val="114000"/>
              </a:lnSpc>
              <a:buFont typeface="Arial" panose="020B0604020202020204" pitchFamily="34" charset="0"/>
              <a:buChar char="•"/>
            </a:pPr>
            <a:r>
              <a:rPr lang="en-US" sz="1600" dirty="0"/>
              <a:t>Certifiers will be able to </a:t>
            </a:r>
            <a:r>
              <a:rPr lang="en-US" sz="1600" dirty="0">
                <a:solidFill>
                  <a:srgbClr val="C00000"/>
                </a:solidFill>
              </a:rPr>
              <a:t>assign and tailor</a:t>
            </a:r>
            <a:r>
              <a:rPr lang="en-US" sz="1600" dirty="0"/>
              <a:t> food packages </a:t>
            </a:r>
            <a:r>
              <a:rPr lang="en-US" sz="1600" b="1" dirty="0"/>
              <a:t>March 24, 2025</a:t>
            </a:r>
          </a:p>
          <a:p>
            <a:pPr marL="285750" lvl="0" indent="-285750" algn="l">
              <a:lnSpc>
                <a:spcPct val="114000"/>
              </a:lnSpc>
              <a:buFont typeface="Arial" panose="020B0604020202020204" pitchFamily="34" charset="0"/>
              <a:buChar char="•"/>
            </a:pPr>
            <a:r>
              <a:rPr lang="en-US" sz="1600" dirty="0"/>
              <a:t>New food packages will be </a:t>
            </a:r>
            <a:r>
              <a:rPr lang="en-US" sz="1600" dirty="0">
                <a:solidFill>
                  <a:srgbClr val="C00000"/>
                </a:solidFill>
              </a:rPr>
              <a:t>issued</a:t>
            </a:r>
            <a:r>
              <a:rPr lang="en-US" sz="1600" dirty="0"/>
              <a:t>  starting </a:t>
            </a:r>
            <a:r>
              <a:rPr lang="en-US" sz="1600" b="1" dirty="0"/>
              <a:t>April 1 </a:t>
            </a:r>
            <a:r>
              <a:rPr lang="en-US" sz="1600" dirty="0"/>
              <a:t>for </a:t>
            </a:r>
            <a:r>
              <a:rPr lang="en-US" sz="1600" b="1" dirty="0"/>
              <a:t>July</a:t>
            </a:r>
            <a:r>
              <a:rPr lang="en-US" sz="1600" dirty="0"/>
              <a:t> benefits</a:t>
            </a:r>
          </a:p>
        </p:txBody>
      </p:sp>
      <p:sp>
        <p:nvSpPr>
          <p:cNvPr id="9" name="Text Placeholder 8">
            <a:extLst>
              <a:ext uri="{FF2B5EF4-FFF2-40B4-BE49-F238E27FC236}">
                <a16:creationId xmlns:a16="http://schemas.microsoft.com/office/drawing/2014/main" id="{C5C7ACCA-F063-268B-17CF-1366953438B7}"/>
              </a:ext>
            </a:extLst>
          </p:cNvPr>
          <p:cNvSpPr>
            <a:spLocks noGrp="1"/>
          </p:cNvSpPr>
          <p:nvPr>
            <p:ph type="body" sz="quarter" idx="27"/>
          </p:nvPr>
        </p:nvSpPr>
        <p:spPr>
          <a:xfrm>
            <a:off x="5173061" y="1027959"/>
            <a:ext cx="752544" cy="304800"/>
          </a:xfrm>
        </p:spPr>
        <p:txBody>
          <a:bodyPr/>
          <a:lstStyle/>
          <a:p>
            <a:r>
              <a:rPr lang="en-US" dirty="0"/>
              <a:t>FEB</a:t>
            </a:r>
          </a:p>
        </p:txBody>
      </p:sp>
      <p:sp>
        <p:nvSpPr>
          <p:cNvPr id="6" name="Text Placeholder 5">
            <a:extLst>
              <a:ext uri="{FF2B5EF4-FFF2-40B4-BE49-F238E27FC236}">
                <a16:creationId xmlns:a16="http://schemas.microsoft.com/office/drawing/2014/main" id="{26B50977-684F-5031-34D4-AC0C44F6AB77}"/>
              </a:ext>
            </a:extLst>
          </p:cNvPr>
          <p:cNvSpPr>
            <a:spLocks noGrp="1"/>
          </p:cNvSpPr>
          <p:nvPr>
            <p:ph type="body" sz="quarter" idx="23"/>
          </p:nvPr>
        </p:nvSpPr>
        <p:spPr>
          <a:xfrm>
            <a:off x="7368656" y="858392"/>
            <a:ext cx="1394420" cy="1371600"/>
          </a:xfrm>
          <a:solidFill>
            <a:schemeClr val="accent1">
              <a:lumMod val="40000"/>
              <a:lumOff val="60000"/>
            </a:schemeClr>
          </a:solidFill>
        </p:spPr>
        <p:txBody>
          <a:bodyPr/>
          <a:lstStyle/>
          <a:p>
            <a:r>
              <a:rPr lang="en-US" dirty="0"/>
              <a:t>10</a:t>
            </a:r>
          </a:p>
        </p:txBody>
      </p:sp>
      <p:sp>
        <p:nvSpPr>
          <p:cNvPr id="10" name="Text Placeholder 9">
            <a:extLst>
              <a:ext uri="{FF2B5EF4-FFF2-40B4-BE49-F238E27FC236}">
                <a16:creationId xmlns:a16="http://schemas.microsoft.com/office/drawing/2014/main" id="{15543699-0C76-AF02-CB5C-DED6483FFCA9}"/>
              </a:ext>
            </a:extLst>
          </p:cNvPr>
          <p:cNvSpPr>
            <a:spLocks noGrp="1"/>
          </p:cNvSpPr>
          <p:nvPr>
            <p:ph type="body" sz="quarter" idx="28"/>
          </p:nvPr>
        </p:nvSpPr>
        <p:spPr>
          <a:xfrm>
            <a:off x="7689594" y="960973"/>
            <a:ext cx="752544" cy="304800"/>
          </a:xfrm>
        </p:spPr>
        <p:txBody>
          <a:bodyPr/>
          <a:lstStyle/>
          <a:p>
            <a:r>
              <a:rPr lang="en-US" dirty="0"/>
              <a:t>MAR</a:t>
            </a:r>
          </a:p>
        </p:txBody>
      </p:sp>
      <p:sp>
        <p:nvSpPr>
          <p:cNvPr id="17" name="Rectangle: Rounded Corners 16">
            <a:extLst>
              <a:ext uri="{FF2B5EF4-FFF2-40B4-BE49-F238E27FC236}">
                <a16:creationId xmlns:a16="http://schemas.microsoft.com/office/drawing/2014/main" id="{2C9D5D76-C125-CA81-D61B-87F72A83EC88}"/>
              </a:ext>
            </a:extLst>
          </p:cNvPr>
          <p:cNvSpPr/>
          <p:nvPr/>
        </p:nvSpPr>
        <p:spPr>
          <a:xfrm>
            <a:off x="284134" y="5507819"/>
            <a:ext cx="5379633" cy="11201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400" dirty="0">
                <a:solidFill>
                  <a:schemeClr val="tx1"/>
                </a:solidFill>
              </a:rPr>
              <a:t>Local Agencies should complete training before </a:t>
            </a:r>
            <a:r>
              <a:rPr lang="en-US" sz="2400" b="1" dirty="0">
                <a:solidFill>
                  <a:schemeClr val="tx1"/>
                </a:solidFill>
              </a:rPr>
              <a:t>April 1, 2025</a:t>
            </a:r>
          </a:p>
        </p:txBody>
      </p:sp>
      <p:sp>
        <p:nvSpPr>
          <p:cNvPr id="11" name="Text Placeholder 3">
            <a:extLst>
              <a:ext uri="{FF2B5EF4-FFF2-40B4-BE49-F238E27FC236}">
                <a16:creationId xmlns:a16="http://schemas.microsoft.com/office/drawing/2014/main" id="{1CF859E7-9D75-C30B-0ADA-B0A202D59823}"/>
              </a:ext>
            </a:extLst>
          </p:cNvPr>
          <p:cNvSpPr txBox="1">
            <a:spLocks/>
          </p:cNvSpPr>
          <p:nvPr/>
        </p:nvSpPr>
        <p:spPr>
          <a:xfrm>
            <a:off x="311401" y="868152"/>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4">
              <a:lumMod val="50000"/>
            </a:schemeClr>
          </a:solidFill>
          <a:ln w="19050">
            <a:solidFill>
              <a:schemeClr val="tx2"/>
            </a:solidFill>
          </a:ln>
        </p:spPr>
        <p:txBody>
          <a:bodyPr vert="horz" wrap="square" lIns="0" tIns="91440" rIns="0" bIns="45720" rtlCol="0" anchor="ctr">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5400" b="1" kern="1200" cap="all" baseline="0">
                <a:solidFill>
                  <a:schemeClr val="tx2"/>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accent3">
                    <a:lumMod val="20000"/>
                    <a:lumOff val="80000"/>
                  </a:schemeClr>
                </a:solidFill>
              </a:rPr>
              <a:t>1</a:t>
            </a:r>
          </a:p>
        </p:txBody>
      </p:sp>
      <p:sp>
        <p:nvSpPr>
          <p:cNvPr id="18" name="Text Placeholder 7">
            <a:extLst>
              <a:ext uri="{FF2B5EF4-FFF2-40B4-BE49-F238E27FC236}">
                <a16:creationId xmlns:a16="http://schemas.microsoft.com/office/drawing/2014/main" id="{5CFEC46E-CF66-F23C-5CE3-DFB2B692A8B7}"/>
              </a:ext>
            </a:extLst>
          </p:cNvPr>
          <p:cNvSpPr txBox="1">
            <a:spLocks/>
          </p:cNvSpPr>
          <p:nvPr/>
        </p:nvSpPr>
        <p:spPr>
          <a:xfrm>
            <a:off x="620929" y="1027959"/>
            <a:ext cx="752544" cy="30480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400" b="1" kern="1200" cap="all" baseline="0">
                <a:solidFill>
                  <a:schemeClr val="tx2"/>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accent3">
                    <a:lumMod val="20000"/>
                    <a:lumOff val="80000"/>
                  </a:schemeClr>
                </a:solidFill>
              </a:rPr>
              <a:t>DEC</a:t>
            </a:r>
          </a:p>
        </p:txBody>
      </p:sp>
      <p:sp>
        <p:nvSpPr>
          <p:cNvPr id="19" name="Text Placeholder 11">
            <a:extLst>
              <a:ext uri="{FF2B5EF4-FFF2-40B4-BE49-F238E27FC236}">
                <a16:creationId xmlns:a16="http://schemas.microsoft.com/office/drawing/2014/main" id="{3B4D071C-FD74-D224-03C9-8F1330AFEDB0}"/>
              </a:ext>
            </a:extLst>
          </p:cNvPr>
          <p:cNvSpPr txBox="1">
            <a:spLocks/>
          </p:cNvSpPr>
          <p:nvPr/>
        </p:nvSpPr>
        <p:spPr>
          <a:xfrm>
            <a:off x="74507" y="2404681"/>
            <a:ext cx="1845389" cy="573965"/>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400" b="1" kern="1200" cap="all" baseline="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1800" cap="none" dirty="0">
                <a:solidFill>
                  <a:schemeClr val="accent6">
                    <a:lumMod val="75000"/>
                  </a:schemeClr>
                </a:solidFill>
              </a:rPr>
              <a:t>Infant 0-3</a:t>
            </a:r>
            <a:br>
              <a:rPr lang="en-US" sz="1800" cap="none" dirty="0">
                <a:solidFill>
                  <a:schemeClr val="accent6">
                    <a:lumMod val="75000"/>
                  </a:schemeClr>
                </a:solidFill>
              </a:rPr>
            </a:br>
            <a:r>
              <a:rPr lang="en-US" sz="1800" cap="none" dirty="0">
                <a:solidFill>
                  <a:schemeClr val="accent6">
                    <a:lumMod val="75000"/>
                  </a:schemeClr>
                </a:solidFill>
              </a:rPr>
              <a:t>Food Package</a:t>
            </a:r>
          </a:p>
        </p:txBody>
      </p:sp>
      <p:sp>
        <p:nvSpPr>
          <p:cNvPr id="22" name="Text Placeholder 21">
            <a:extLst>
              <a:ext uri="{FF2B5EF4-FFF2-40B4-BE49-F238E27FC236}">
                <a16:creationId xmlns:a16="http://schemas.microsoft.com/office/drawing/2014/main" id="{99E19AF6-6CFF-2DEB-D7FC-E1D7A53E2A31}"/>
              </a:ext>
            </a:extLst>
          </p:cNvPr>
          <p:cNvSpPr>
            <a:spLocks noGrp="1"/>
          </p:cNvSpPr>
          <p:nvPr>
            <p:ph type="body" sz="quarter" idx="24"/>
          </p:nvPr>
        </p:nvSpPr>
        <p:spPr>
          <a:xfrm>
            <a:off x="9957625" y="887373"/>
            <a:ext cx="1371600" cy="1371600"/>
          </a:xfrm>
          <a:solidFill>
            <a:schemeClr val="accent1">
              <a:lumMod val="40000"/>
              <a:lumOff val="60000"/>
            </a:schemeClr>
          </a:solidFill>
        </p:spPr>
        <p:txBody>
          <a:bodyPr/>
          <a:lstStyle/>
          <a:p>
            <a:r>
              <a:rPr lang="en-US" dirty="0"/>
              <a:t>24</a:t>
            </a:r>
          </a:p>
        </p:txBody>
      </p:sp>
      <p:sp>
        <p:nvSpPr>
          <p:cNvPr id="23" name="Text Placeholder 9">
            <a:extLst>
              <a:ext uri="{FF2B5EF4-FFF2-40B4-BE49-F238E27FC236}">
                <a16:creationId xmlns:a16="http://schemas.microsoft.com/office/drawing/2014/main" id="{EDCE8C9A-D842-2FC4-3CAE-C5DDF2D88C2C}"/>
              </a:ext>
            </a:extLst>
          </p:cNvPr>
          <p:cNvSpPr txBox="1">
            <a:spLocks/>
          </p:cNvSpPr>
          <p:nvPr/>
        </p:nvSpPr>
        <p:spPr>
          <a:xfrm>
            <a:off x="10267153" y="1068400"/>
            <a:ext cx="752544" cy="30480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400" b="1" kern="1200" cap="all" baseline="0">
                <a:solidFill>
                  <a:schemeClr val="tx2"/>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MAR</a:t>
            </a:r>
          </a:p>
        </p:txBody>
      </p:sp>
    </p:spTree>
    <p:custDataLst>
      <p:tags r:id="rId1"/>
    </p:custDataLst>
    <p:extLst>
      <p:ext uri="{BB962C8B-B14F-4D97-AF65-F5344CB8AC3E}">
        <p14:creationId xmlns:p14="http://schemas.microsoft.com/office/powerpoint/2010/main" val="239218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wipe(left)">
                                      <p:cBhvr>
                                        <p:cTn id="10" dur="1000"/>
                                        <p:tgtEl>
                                          <p:spTgt spid="5">
                                            <p:bg/>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1000"/>
                                        <p:tgtEl>
                                          <p:spTgt spid="5">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000"/>
                                        <p:tgtEl>
                                          <p:spTgt spid="13">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2">
                                            <p:txEl>
                                              <p:pRg st="0" end="0"/>
                                            </p:txEl>
                                          </p:spTgt>
                                        </p:tgtEl>
                                        <p:attrNameLst>
                                          <p:attrName>style.visibility</p:attrName>
                                        </p:attrNameLst>
                                      </p:cBhvr>
                                      <p:to>
                                        <p:strVal val="visible"/>
                                      </p:to>
                                    </p:set>
                                    <p:animEffect transition="in" filter="wipe(left)">
                                      <p:cBhvr>
                                        <p:cTn id="19" dur="1000"/>
                                        <p:tgtEl>
                                          <p:spTgt spid="52">
                                            <p:txEl>
                                              <p:pRg st="0" end="0"/>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2">
                                            <p:txEl>
                                              <p:pRg st="1" end="1"/>
                                            </p:txEl>
                                          </p:spTgt>
                                        </p:tgtEl>
                                        <p:attrNameLst>
                                          <p:attrName>style.visibility</p:attrName>
                                        </p:attrNameLst>
                                      </p:cBhvr>
                                      <p:to>
                                        <p:strVal val="visible"/>
                                      </p:to>
                                    </p:set>
                                    <p:animEffect transition="in" filter="wipe(left)">
                                      <p:cBhvr>
                                        <p:cTn id="22" dur="1000"/>
                                        <p:tgtEl>
                                          <p:spTgt spid="5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000"/>
                                        <p:tgtEl>
                                          <p:spTgt spid="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1000"/>
                                        <p:tgtEl>
                                          <p:spTgt spid="1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left)">
                                      <p:cBhvr>
                                        <p:cTn id="36" dur="10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1000"/>
                                        <p:tgtEl>
                                          <p:spTgt spid="2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2">
                                            <p:bg/>
                                          </p:spTgt>
                                        </p:tgtEl>
                                        <p:attrNameLst>
                                          <p:attrName>style.visibility</p:attrName>
                                        </p:attrNameLst>
                                      </p:cBhvr>
                                      <p:to>
                                        <p:strVal val="visible"/>
                                      </p:to>
                                    </p:set>
                                    <p:animEffect transition="in" filter="wipe(left)">
                                      <p:cBhvr>
                                        <p:cTn id="44" dur="500"/>
                                        <p:tgtEl>
                                          <p:spTgt spid="22">
                                            <p:bg/>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1000"/>
                                        <p:tgtEl>
                                          <p:spTgt spid="22">
                                            <p:txEl>
                                              <p:pRg st="0" end="0"/>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1000"/>
                                        <p:tgtEl>
                                          <p:spTgt spid="1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left)">
                                      <p:cBhvr>
                                        <p:cTn id="53" dur="10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15" grpId="0" uiExpand="1"/>
      <p:bldP spid="5" grpId="0" uiExpand="1" build="p" animBg="1"/>
      <p:bldP spid="52" grpId="0" uiExpand="1" build="p"/>
      <p:bldP spid="53" grpId="0"/>
      <p:bldP spid="54" grpId="0" uiExpand="1"/>
      <p:bldP spid="9" grpId="0"/>
      <p:bldP spid="6" grpId="0" animBg="1"/>
      <p:bldP spid="10" grpId="0"/>
      <p:bldP spid="17" grpId="0" uiExpand="1" animBg="1"/>
      <p:bldP spid="22" grpId="0" uiExpand="1" build="p"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27F2-1621-981B-BEC5-135B58A86D4B}"/>
              </a:ext>
            </a:extLst>
          </p:cNvPr>
          <p:cNvSpPr>
            <a:spLocks noGrp="1"/>
          </p:cNvSpPr>
          <p:nvPr>
            <p:ph type="title"/>
          </p:nvPr>
        </p:nvSpPr>
        <p:spPr>
          <a:xfrm>
            <a:off x="811185" y="641707"/>
            <a:ext cx="7982086" cy="3051394"/>
          </a:xfrm>
        </p:spPr>
        <p:txBody>
          <a:bodyPr/>
          <a:lstStyle/>
          <a:p>
            <a:pPr>
              <a:lnSpc>
                <a:spcPct val="120000"/>
              </a:lnSpc>
              <a:spcBef>
                <a:spcPts val="600"/>
              </a:spcBef>
            </a:pPr>
            <a:r>
              <a:rPr lang="en-US" dirty="0"/>
              <a:t>What’s in a name?</a:t>
            </a:r>
            <a:endParaRPr lang="en-US" b="0" dirty="0">
              <a:solidFill>
                <a:schemeClr val="accent6">
                  <a:lumMod val="75000"/>
                </a:schemeClr>
              </a:solidFill>
            </a:endParaRPr>
          </a:p>
        </p:txBody>
      </p:sp>
      <p:sp>
        <p:nvSpPr>
          <p:cNvPr id="3" name="Text Placeholder 2">
            <a:extLst>
              <a:ext uri="{FF2B5EF4-FFF2-40B4-BE49-F238E27FC236}">
                <a16:creationId xmlns:a16="http://schemas.microsoft.com/office/drawing/2014/main" id="{947AA1B9-B853-E539-D11D-EC40F616F439}"/>
              </a:ext>
            </a:extLst>
          </p:cNvPr>
          <p:cNvSpPr>
            <a:spLocks noGrp="1"/>
          </p:cNvSpPr>
          <p:nvPr>
            <p:ph type="body" sz="quarter" idx="14"/>
          </p:nvPr>
        </p:nvSpPr>
        <p:spPr>
          <a:xfrm>
            <a:off x="811185" y="3965028"/>
            <a:ext cx="7599718" cy="1893331"/>
          </a:xfrm>
        </p:spPr>
        <p:txBody>
          <a:bodyPr/>
          <a:lstStyle/>
          <a:p>
            <a:pPr>
              <a:lnSpc>
                <a:spcPct val="120000"/>
              </a:lnSpc>
              <a:spcBef>
                <a:spcPts val="1200"/>
              </a:spcBef>
            </a:pPr>
            <a:r>
              <a:rPr lang="en-US" sz="2800" b="0" dirty="0">
                <a:solidFill>
                  <a:schemeClr val="tx2">
                    <a:lumMod val="20000"/>
                    <a:lumOff val="80000"/>
                  </a:schemeClr>
                </a:solidFill>
              </a:rPr>
              <a:t>Category name changes and changes to unit of measure to match new food options</a:t>
            </a:r>
          </a:p>
        </p:txBody>
      </p:sp>
      <p:pic>
        <p:nvPicPr>
          <p:cNvPr id="4" name="Picture 3">
            <a:extLst>
              <a:ext uri="{FF2B5EF4-FFF2-40B4-BE49-F238E27FC236}">
                <a16:creationId xmlns:a16="http://schemas.microsoft.com/office/drawing/2014/main" id="{2C4C655D-9FCF-845A-B5DA-BABDA229D74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156526" y="4161295"/>
            <a:ext cx="2084097" cy="2178755"/>
          </a:xfrm>
          <a:prstGeom prst="rect">
            <a:avLst/>
          </a:prstGeom>
          <a:ln>
            <a:noFill/>
          </a:ln>
        </p:spPr>
      </p:pic>
    </p:spTree>
    <p:custDataLst>
      <p:tags r:id="rId1"/>
    </p:custDataLst>
    <p:extLst>
      <p:ext uri="{BB962C8B-B14F-4D97-AF65-F5344CB8AC3E}">
        <p14:creationId xmlns:p14="http://schemas.microsoft.com/office/powerpoint/2010/main" val="262555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E906A7-5128-4E48-FA1B-4B2582D40705}"/>
              </a:ext>
            </a:extLst>
          </p:cNvPr>
          <p:cNvSpPr>
            <a:spLocks noGrp="1"/>
          </p:cNvSpPr>
          <p:nvPr>
            <p:ph type="title"/>
          </p:nvPr>
        </p:nvSpPr>
        <p:spPr/>
        <p:txBody>
          <a:bodyPr/>
          <a:lstStyle/>
          <a:p>
            <a:r>
              <a:rPr lang="en-US" dirty="0"/>
              <a:t>Descriptions</a:t>
            </a:r>
          </a:p>
        </p:txBody>
      </p:sp>
      <p:graphicFrame>
        <p:nvGraphicFramePr>
          <p:cNvPr id="9" name="Table Placeholder 8">
            <a:extLst>
              <a:ext uri="{FF2B5EF4-FFF2-40B4-BE49-F238E27FC236}">
                <a16:creationId xmlns:a16="http://schemas.microsoft.com/office/drawing/2014/main" id="{56840FF4-0141-50C0-3609-9398F9472666}"/>
              </a:ext>
            </a:extLst>
          </p:cNvPr>
          <p:cNvGraphicFramePr>
            <a:graphicFrameLocks noGrp="1"/>
          </p:cNvGraphicFramePr>
          <p:nvPr>
            <p:ph type="tbl" sz="quarter" idx="12"/>
            <p:extLst>
              <p:ext uri="{D42A27DB-BD31-4B8C-83A1-F6EECF244321}">
                <p14:modId xmlns:p14="http://schemas.microsoft.com/office/powerpoint/2010/main" val="3148680530"/>
              </p:ext>
            </p:extLst>
          </p:nvPr>
        </p:nvGraphicFramePr>
        <p:xfrm>
          <a:off x="573437" y="1463381"/>
          <a:ext cx="11228522" cy="4883176"/>
        </p:xfrm>
        <a:graphic>
          <a:graphicData uri="http://schemas.openxmlformats.org/drawingml/2006/table">
            <a:tbl>
              <a:tblPr firstRow="1" bandRow="1">
                <a:tableStyleId>{8A107856-5554-42FB-B03E-39F5DBC370BA}</a:tableStyleId>
              </a:tblPr>
              <a:tblGrid>
                <a:gridCol w="4324027">
                  <a:extLst>
                    <a:ext uri="{9D8B030D-6E8A-4147-A177-3AD203B41FA5}">
                      <a16:colId xmlns:a16="http://schemas.microsoft.com/office/drawing/2014/main" val="1989276851"/>
                    </a:ext>
                  </a:extLst>
                </a:gridCol>
                <a:gridCol w="3549112">
                  <a:extLst>
                    <a:ext uri="{9D8B030D-6E8A-4147-A177-3AD203B41FA5}">
                      <a16:colId xmlns:a16="http://schemas.microsoft.com/office/drawing/2014/main" val="2937549245"/>
                    </a:ext>
                  </a:extLst>
                </a:gridCol>
                <a:gridCol w="3355383">
                  <a:extLst>
                    <a:ext uri="{9D8B030D-6E8A-4147-A177-3AD203B41FA5}">
                      <a16:colId xmlns:a16="http://schemas.microsoft.com/office/drawing/2014/main" val="3949084121"/>
                    </a:ext>
                  </a:extLst>
                </a:gridCol>
              </a:tblGrid>
              <a:tr h="928640">
                <a:tc>
                  <a:txBody>
                    <a:bodyPr/>
                    <a:lstStyle/>
                    <a:p>
                      <a:pPr algn="ctr"/>
                      <a:r>
                        <a:rPr lang="en-US" dirty="0">
                          <a:solidFill>
                            <a:schemeClr val="bg2"/>
                          </a:solidFill>
                        </a:rPr>
                        <a:t>Food</a:t>
                      </a:r>
                    </a:p>
                  </a:txBody>
                  <a:tcPr anchor="ctr">
                    <a:solidFill>
                      <a:schemeClr val="accent2">
                        <a:lumMod val="75000"/>
                      </a:schemeClr>
                    </a:solidFill>
                  </a:tcPr>
                </a:tc>
                <a:tc>
                  <a:txBody>
                    <a:bodyPr/>
                    <a:lstStyle/>
                    <a:p>
                      <a:pPr algn="l">
                        <a:lnSpc>
                          <a:spcPct val="120000"/>
                        </a:lnSpc>
                      </a:pPr>
                      <a:r>
                        <a:rPr lang="en-US" dirty="0">
                          <a:solidFill>
                            <a:schemeClr val="bg2"/>
                          </a:solidFill>
                        </a:rPr>
                        <a:t>Description in TWIST </a:t>
                      </a:r>
                      <a:br>
                        <a:rPr lang="en-US" dirty="0">
                          <a:solidFill>
                            <a:schemeClr val="bg2"/>
                          </a:solidFill>
                        </a:rPr>
                      </a:br>
                      <a:r>
                        <a:rPr lang="en-US" dirty="0">
                          <a:solidFill>
                            <a:schemeClr val="bg2"/>
                          </a:solidFill>
                        </a:rPr>
                        <a:t>and Benefit List</a:t>
                      </a:r>
                    </a:p>
                  </a:txBody>
                  <a:tcPr anchor="ctr">
                    <a:solidFill>
                      <a:schemeClr val="accent2">
                        <a:lumMod val="75000"/>
                      </a:schemeClr>
                    </a:solidFill>
                  </a:tcPr>
                </a:tc>
                <a:tc>
                  <a:txBody>
                    <a:bodyPr/>
                    <a:lstStyle/>
                    <a:p>
                      <a:pPr algn="l">
                        <a:lnSpc>
                          <a:spcPct val="120000"/>
                        </a:lnSpc>
                      </a:pPr>
                      <a:r>
                        <a:rPr lang="en-US" dirty="0">
                          <a:solidFill>
                            <a:schemeClr val="bg2"/>
                          </a:solidFill>
                        </a:rPr>
                        <a:t>Description on Store Receipt and WIC Shopper App</a:t>
                      </a:r>
                    </a:p>
                  </a:txBody>
                  <a:tcPr anchor="ctr">
                    <a:solidFill>
                      <a:schemeClr val="accent2">
                        <a:lumMod val="75000"/>
                      </a:schemeClr>
                    </a:solidFill>
                  </a:tcPr>
                </a:tc>
                <a:extLst>
                  <a:ext uri="{0D108BD9-81ED-4DB2-BD59-A6C34878D82A}">
                    <a16:rowId xmlns:a16="http://schemas.microsoft.com/office/drawing/2014/main" val="3966449184"/>
                  </a:ext>
                </a:extLst>
              </a:tr>
              <a:tr h="984532">
                <a:tc>
                  <a:txBody>
                    <a:bodyPr/>
                    <a:lstStyle/>
                    <a:p>
                      <a:pPr lvl="1"/>
                      <a:r>
                        <a:rPr lang="en-US" sz="1800" dirty="0">
                          <a:latin typeface="+mj-lt"/>
                        </a:rPr>
                        <a:t>Eggs</a:t>
                      </a:r>
                    </a:p>
                    <a:p>
                      <a:pPr lvl="1">
                        <a:spcBef>
                          <a:spcPts val="600"/>
                        </a:spcBef>
                      </a:pPr>
                      <a:r>
                        <a:rPr lang="en-US" sz="1600" dirty="0"/>
                        <a:t>Updated to allow more sizes and brown eggs</a:t>
                      </a:r>
                    </a:p>
                  </a:txBody>
                  <a:tcPr>
                    <a:solidFill>
                      <a:schemeClr val="bg1"/>
                    </a:solidFill>
                  </a:tcPr>
                </a:tc>
                <a:tc>
                  <a:txBody>
                    <a:bodyPr/>
                    <a:lstStyle/>
                    <a:p>
                      <a:pPr lvl="1"/>
                      <a:r>
                        <a:rPr lang="en-US" sz="1800" dirty="0"/>
                        <a:t>Eggs</a:t>
                      </a:r>
                      <a:endParaRPr lang="en-US" sz="2000" dirty="0"/>
                    </a:p>
                  </a:txBody>
                  <a:tcPr anchor="ctr">
                    <a:solidFill>
                      <a:schemeClr val="bg1"/>
                    </a:solidFill>
                  </a:tcPr>
                </a:tc>
                <a:tc>
                  <a:txBody>
                    <a:bodyPr/>
                    <a:lstStyle/>
                    <a:p>
                      <a:pPr lvl="1"/>
                      <a:r>
                        <a:rPr lang="en-US" sz="1800" dirty="0"/>
                        <a:t>Eggs</a:t>
                      </a:r>
                      <a:endParaRPr lang="en-US" sz="2000" dirty="0"/>
                    </a:p>
                  </a:txBody>
                  <a:tcPr anchor="ctr">
                    <a:solidFill>
                      <a:schemeClr val="bg1"/>
                    </a:solidFill>
                  </a:tcPr>
                </a:tc>
                <a:extLst>
                  <a:ext uri="{0D108BD9-81ED-4DB2-BD59-A6C34878D82A}">
                    <a16:rowId xmlns:a16="http://schemas.microsoft.com/office/drawing/2014/main" val="156357447"/>
                  </a:ext>
                </a:extLst>
              </a:tr>
              <a:tr h="1481639">
                <a:tc>
                  <a:txBody>
                    <a:bodyPr/>
                    <a:lstStyle/>
                    <a:p>
                      <a:pPr lvl="1">
                        <a:lnSpc>
                          <a:spcPct val="120000"/>
                        </a:lnSpc>
                      </a:pPr>
                      <a:r>
                        <a:rPr lang="en-US" sz="1800" dirty="0">
                          <a:latin typeface="+mj-lt"/>
                        </a:rPr>
                        <a:t>Peanut, Nut and Seed Butters and Dry or Canned Beans</a:t>
                      </a:r>
                    </a:p>
                    <a:p>
                      <a:pPr lvl="1">
                        <a:spcBef>
                          <a:spcPts val="600"/>
                        </a:spcBef>
                      </a:pPr>
                      <a:r>
                        <a:rPr lang="en-US" sz="1600" dirty="0"/>
                        <a:t>Changed to add nut and seed butters</a:t>
                      </a:r>
                      <a:endParaRPr lang="en-US" sz="1800" dirty="0"/>
                    </a:p>
                  </a:txBody>
                  <a:tcPr>
                    <a:solidFill>
                      <a:schemeClr val="bg1"/>
                    </a:solidFill>
                  </a:tcPr>
                </a:tc>
                <a:tc>
                  <a:txBody>
                    <a:bodyPr/>
                    <a:lstStyle/>
                    <a:p>
                      <a:pPr lvl="1">
                        <a:lnSpc>
                          <a:spcPct val="120000"/>
                        </a:lnSpc>
                      </a:pPr>
                      <a:r>
                        <a:rPr lang="en-US" dirty="0"/>
                        <a:t>Peanut, nut, seed butter/beans, dry or canned</a:t>
                      </a:r>
                    </a:p>
                  </a:txBody>
                  <a:tcPr anchor="ctr">
                    <a:solidFill>
                      <a:schemeClr val="bg1"/>
                    </a:solidFill>
                  </a:tcPr>
                </a:tc>
                <a:tc>
                  <a:txBody>
                    <a:bodyPr/>
                    <a:lstStyle/>
                    <a:p>
                      <a:pPr lvl="1"/>
                      <a:r>
                        <a:rPr lang="en-US" dirty="0"/>
                        <a:t>Nut, seed butter/beans</a:t>
                      </a:r>
                    </a:p>
                  </a:txBody>
                  <a:tcPr anchor="ctr">
                    <a:solidFill>
                      <a:schemeClr val="bg1"/>
                    </a:solidFill>
                  </a:tcPr>
                </a:tc>
                <a:extLst>
                  <a:ext uri="{0D108BD9-81ED-4DB2-BD59-A6C34878D82A}">
                    <a16:rowId xmlns:a16="http://schemas.microsoft.com/office/drawing/2014/main" val="1608372339"/>
                  </a:ext>
                </a:extLst>
              </a:tr>
              <a:tr h="762071">
                <a:tc>
                  <a:txBody>
                    <a:bodyPr/>
                    <a:lstStyle/>
                    <a:p>
                      <a:pPr lvl="1"/>
                      <a:r>
                        <a:rPr lang="en-US" dirty="0">
                          <a:latin typeface="+mj-lt"/>
                        </a:rPr>
                        <a:t>Fish</a:t>
                      </a:r>
                    </a:p>
                    <a:p>
                      <a:pPr lvl="1">
                        <a:spcBef>
                          <a:spcPts val="600"/>
                        </a:spcBef>
                        <a:spcAft>
                          <a:spcPts val="600"/>
                        </a:spcAft>
                      </a:pPr>
                      <a:r>
                        <a:rPr lang="en-US" sz="1600" dirty="0"/>
                        <a:t>Changed to add pouches</a:t>
                      </a:r>
                    </a:p>
                  </a:txBody>
                  <a:tcPr>
                    <a:solidFill>
                      <a:schemeClr val="bg1"/>
                    </a:solidFill>
                  </a:tcPr>
                </a:tc>
                <a:tc>
                  <a:txBody>
                    <a:bodyPr/>
                    <a:lstStyle/>
                    <a:p>
                      <a:pPr lvl="1">
                        <a:lnSpc>
                          <a:spcPct val="120000"/>
                        </a:lnSpc>
                      </a:pPr>
                      <a:r>
                        <a:rPr lang="en-US" dirty="0"/>
                        <a:t>Fish – tuna/salmon/sardines – can or pouch</a:t>
                      </a:r>
                    </a:p>
                  </a:txBody>
                  <a:tcPr anchor="ctr">
                    <a:solidFill>
                      <a:schemeClr val="bg1"/>
                    </a:solidFill>
                  </a:tcPr>
                </a:tc>
                <a:tc>
                  <a:txBody>
                    <a:bodyPr/>
                    <a:lstStyle/>
                    <a:p>
                      <a:pPr lvl="1"/>
                      <a:r>
                        <a:rPr lang="en-US" dirty="0"/>
                        <a:t>Fish – can or pouch</a:t>
                      </a:r>
                    </a:p>
                  </a:txBody>
                  <a:tcPr anchor="ctr">
                    <a:solidFill>
                      <a:schemeClr val="bg1"/>
                    </a:solidFill>
                  </a:tcPr>
                </a:tc>
                <a:extLst>
                  <a:ext uri="{0D108BD9-81ED-4DB2-BD59-A6C34878D82A}">
                    <a16:rowId xmlns:a16="http://schemas.microsoft.com/office/drawing/2014/main" val="3854907510"/>
                  </a:ext>
                </a:extLst>
              </a:tr>
              <a:tr h="726294">
                <a:tc>
                  <a:txBody>
                    <a:bodyPr/>
                    <a:lstStyle/>
                    <a:p>
                      <a:pPr lvl="1"/>
                      <a:r>
                        <a:rPr lang="en-US" dirty="0">
                          <a:latin typeface="+mj-lt"/>
                        </a:rPr>
                        <a:t>Soy and Plant Beverage</a:t>
                      </a:r>
                    </a:p>
                    <a:p>
                      <a:pPr lvl="1">
                        <a:spcBef>
                          <a:spcPts val="600"/>
                        </a:spcBef>
                      </a:pPr>
                      <a:r>
                        <a:rPr lang="en-US" sz="1600" dirty="0"/>
                        <a:t>Changed to add new plant beverage</a:t>
                      </a:r>
                      <a:endParaRPr lang="en-US" dirty="0"/>
                    </a:p>
                  </a:txBody>
                  <a:tcPr>
                    <a:solidFill>
                      <a:schemeClr val="bg1"/>
                    </a:solidFill>
                  </a:tcPr>
                </a:tc>
                <a:tc>
                  <a:txBody>
                    <a:bodyPr/>
                    <a:lstStyle/>
                    <a:p>
                      <a:pPr lvl="1"/>
                      <a:r>
                        <a:rPr lang="en-US" dirty="0"/>
                        <a:t>Soy and plant beverage</a:t>
                      </a:r>
                    </a:p>
                  </a:txBody>
                  <a:tcPr anchor="ctr">
                    <a:solidFill>
                      <a:schemeClr val="bg1"/>
                    </a:solidFill>
                  </a:tcPr>
                </a:tc>
                <a:tc>
                  <a:txBody>
                    <a:bodyPr/>
                    <a:lstStyle/>
                    <a:p>
                      <a:pPr lvl="1"/>
                      <a:r>
                        <a:rPr lang="en-US" dirty="0"/>
                        <a:t>Soy/plant beverage</a:t>
                      </a:r>
                    </a:p>
                  </a:txBody>
                  <a:tcPr anchor="ctr">
                    <a:solidFill>
                      <a:schemeClr val="bg1"/>
                    </a:solidFill>
                  </a:tcPr>
                </a:tc>
                <a:extLst>
                  <a:ext uri="{0D108BD9-81ED-4DB2-BD59-A6C34878D82A}">
                    <a16:rowId xmlns:a16="http://schemas.microsoft.com/office/drawing/2014/main" val="1221525218"/>
                  </a:ext>
                </a:extLst>
              </a:tr>
            </a:tbl>
          </a:graphicData>
        </a:graphic>
      </p:graphicFrame>
    </p:spTree>
    <p:custDataLst>
      <p:tags r:id="rId1"/>
    </p:custDataLst>
    <p:extLst>
      <p:ext uri="{BB962C8B-B14F-4D97-AF65-F5344CB8AC3E}">
        <p14:creationId xmlns:p14="http://schemas.microsoft.com/office/powerpoint/2010/main" val="108598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E906A7-5128-4E48-FA1B-4B2582D40705}"/>
              </a:ext>
            </a:extLst>
          </p:cNvPr>
          <p:cNvSpPr>
            <a:spLocks noGrp="1"/>
          </p:cNvSpPr>
          <p:nvPr>
            <p:ph type="title"/>
          </p:nvPr>
        </p:nvSpPr>
        <p:spPr>
          <a:xfrm>
            <a:off x="811184" y="621973"/>
            <a:ext cx="9464192" cy="1828800"/>
          </a:xfrm>
        </p:spPr>
        <p:txBody>
          <a:bodyPr/>
          <a:lstStyle/>
          <a:p>
            <a:r>
              <a:rPr lang="en-US" dirty="0"/>
              <a:t>Change to unit of measure</a:t>
            </a:r>
          </a:p>
        </p:txBody>
      </p:sp>
      <p:pic>
        <p:nvPicPr>
          <p:cNvPr id="3" name="Picture 2" descr="A picture containing dishware&#10;&#10;Description automatically generated">
            <a:extLst>
              <a:ext uri="{FF2B5EF4-FFF2-40B4-BE49-F238E27FC236}">
                <a16:creationId xmlns:a16="http://schemas.microsoft.com/office/drawing/2014/main" id="{5591B286-BD5C-0CEE-5432-7A9780BE081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654" b="92916" l="4067" r="97214">
                        <a14:foregroundMark x1="6184" y1="8106" x2="76825" y2="12125"/>
                        <a14:foregroundMark x1="76825" y1="12125" x2="88357" y2="19005"/>
                        <a14:foregroundMark x1="88357" y1="19005" x2="90028" y2="64578"/>
                        <a14:foregroundMark x1="90028" y1="64578" x2="72758" y2="83379"/>
                        <a14:foregroundMark x1="72758" y1="83379" x2="42117" y2="88760"/>
                        <a14:foregroundMark x1="42117" y1="88760" x2="24234" y2="78065"/>
                        <a14:foregroundMark x1="24234" y1="78065" x2="8747" y2="61444"/>
                        <a14:foregroundMark x1="8747" y1="61444" x2="4067" y2="38828"/>
                        <a14:foregroundMark x1="4067" y1="38828" x2="8579" y2="17166"/>
                        <a14:foregroundMark x1="14150" y1="67030" x2="22340" y2="77180"/>
                        <a14:foregroundMark x1="22340" y1="77180" x2="54262" y2="91757"/>
                        <a14:foregroundMark x1="54262" y1="91757" x2="77827" y2="85967"/>
                        <a14:foregroundMark x1="77827" y1="85967" x2="92033" y2="71526"/>
                        <a14:foregroundMark x1="92033" y1="71526" x2="81671" y2="12125"/>
                        <a14:foregroundMark x1="81671" y1="12125" x2="48691" y2="7493"/>
                        <a14:foregroundMark x1="48691" y1="7493" x2="47744" y2="7629"/>
                        <a14:foregroundMark x1="68524" y1="5926" x2="86518" y2="7357"/>
                        <a14:foregroundMark x1="91309" y1="32289" x2="91086" y2="84877"/>
                        <a14:foregroundMark x1="91086" y1="84877" x2="91086" y2="84605"/>
                        <a14:foregroundMark x1="94262" y1="57221" x2="94262" y2="69414"/>
                        <a14:foregroundMark x1="96657" y1="75068" x2="97270" y2="69210"/>
                        <a14:foregroundMark x1="32535" y1="75817" x2="46184" y2="75886"/>
                        <a14:foregroundMark x1="46184" y1="75886" x2="55933" y2="75817"/>
                        <a14:foregroundMark x1="55933" y1="75817" x2="55933" y2="75817"/>
                        <a14:foregroundMark x1="4791" y1="67984" x2="13649" y2="77929"/>
                        <a14:foregroundMark x1="13649" y1="77929" x2="14986" y2="78474"/>
                        <a14:foregroundMark x1="19777" y1="89441" x2="47911" y2="92916"/>
                      </a14:backgroundRemoval>
                    </a14:imgEffect>
                  </a14:imgLayer>
                </a14:imgProps>
              </a:ext>
              <a:ext uri="{28A0092B-C50C-407E-A947-70E740481C1C}">
                <a14:useLocalDpi xmlns:a14="http://schemas.microsoft.com/office/drawing/2010/main"/>
              </a:ext>
            </a:extLst>
          </a:blip>
          <a:srcRect/>
          <a:stretch/>
        </p:blipFill>
        <p:spPr>
          <a:xfrm>
            <a:off x="736168" y="2373075"/>
            <a:ext cx="4974957" cy="4068305"/>
          </a:xfrm>
          <a:prstGeom prst="rect">
            <a:avLst/>
          </a:prstGeom>
        </p:spPr>
      </p:pic>
      <p:sp>
        <p:nvSpPr>
          <p:cNvPr id="6" name="TextBox 5">
            <a:extLst>
              <a:ext uri="{FF2B5EF4-FFF2-40B4-BE49-F238E27FC236}">
                <a16:creationId xmlns:a16="http://schemas.microsoft.com/office/drawing/2014/main" id="{5C8631B5-4FE1-6EE7-49AE-B2B619C84E53}"/>
              </a:ext>
            </a:extLst>
          </p:cNvPr>
          <p:cNvSpPr txBox="1"/>
          <p:nvPr/>
        </p:nvSpPr>
        <p:spPr>
          <a:xfrm>
            <a:off x="2293749" y="3227522"/>
            <a:ext cx="1588577" cy="769441"/>
          </a:xfrm>
          <a:prstGeom prst="rect">
            <a:avLst/>
          </a:prstGeom>
          <a:noFill/>
        </p:spPr>
        <p:txBody>
          <a:bodyPr wrap="square" rtlCol="0">
            <a:spAutoFit/>
          </a:bodyPr>
          <a:lstStyle/>
          <a:p>
            <a:r>
              <a:rPr lang="en-US" sz="4400" dirty="0">
                <a:solidFill>
                  <a:schemeClr val="tx2"/>
                </a:solidFill>
                <a:latin typeface="+mj-lt"/>
              </a:rPr>
              <a:t>Tofu</a:t>
            </a:r>
          </a:p>
        </p:txBody>
      </p:sp>
      <p:sp>
        <p:nvSpPr>
          <p:cNvPr id="7" name="TextBox 6">
            <a:extLst>
              <a:ext uri="{FF2B5EF4-FFF2-40B4-BE49-F238E27FC236}">
                <a16:creationId xmlns:a16="http://schemas.microsoft.com/office/drawing/2014/main" id="{DCA093D5-B0FC-C3F2-28E3-CBEA6BD89DC9}"/>
              </a:ext>
            </a:extLst>
          </p:cNvPr>
          <p:cNvSpPr txBox="1"/>
          <p:nvPr/>
        </p:nvSpPr>
        <p:spPr>
          <a:xfrm>
            <a:off x="2208509" y="4176394"/>
            <a:ext cx="2681207" cy="461665"/>
          </a:xfrm>
          <a:prstGeom prst="rect">
            <a:avLst/>
          </a:prstGeom>
          <a:noFill/>
        </p:spPr>
        <p:txBody>
          <a:bodyPr wrap="square" rtlCol="0">
            <a:spAutoFit/>
          </a:bodyPr>
          <a:lstStyle/>
          <a:p>
            <a:r>
              <a:rPr lang="en-US" sz="2400" b="1" dirty="0"/>
              <a:t>14-16 ounces</a:t>
            </a:r>
          </a:p>
        </p:txBody>
      </p:sp>
      <p:sp>
        <p:nvSpPr>
          <p:cNvPr id="8" name="TextBox 7">
            <a:extLst>
              <a:ext uri="{FF2B5EF4-FFF2-40B4-BE49-F238E27FC236}">
                <a16:creationId xmlns:a16="http://schemas.microsoft.com/office/drawing/2014/main" id="{F0D666D8-7A38-35AF-5C5B-35C46AC0EF6D}"/>
              </a:ext>
            </a:extLst>
          </p:cNvPr>
          <p:cNvSpPr txBox="1"/>
          <p:nvPr/>
        </p:nvSpPr>
        <p:spPr>
          <a:xfrm>
            <a:off x="5982345" y="3274863"/>
            <a:ext cx="2076773" cy="1569660"/>
          </a:xfrm>
          <a:prstGeom prst="rect">
            <a:avLst/>
          </a:prstGeom>
          <a:noFill/>
        </p:spPr>
        <p:txBody>
          <a:bodyPr wrap="square" rtlCol="0">
            <a:spAutoFit/>
          </a:bodyPr>
          <a:lstStyle/>
          <a:p>
            <a:r>
              <a:rPr lang="en-US" sz="9600" dirty="0">
                <a:solidFill>
                  <a:schemeClr val="bg1"/>
                </a:solidFill>
                <a:latin typeface="+mj-lt"/>
              </a:rPr>
              <a:t>=</a:t>
            </a:r>
          </a:p>
        </p:txBody>
      </p:sp>
      <p:sp>
        <p:nvSpPr>
          <p:cNvPr id="9" name="TextBox 8">
            <a:extLst>
              <a:ext uri="{FF2B5EF4-FFF2-40B4-BE49-F238E27FC236}">
                <a16:creationId xmlns:a16="http://schemas.microsoft.com/office/drawing/2014/main" id="{DEACAB69-AA30-8D74-9B14-7B48638C509E}"/>
              </a:ext>
            </a:extLst>
          </p:cNvPr>
          <p:cNvSpPr txBox="1"/>
          <p:nvPr/>
        </p:nvSpPr>
        <p:spPr>
          <a:xfrm>
            <a:off x="7183466" y="3102678"/>
            <a:ext cx="4148381" cy="1754326"/>
          </a:xfrm>
          <a:prstGeom prst="rect">
            <a:avLst/>
          </a:prstGeom>
          <a:noFill/>
        </p:spPr>
        <p:txBody>
          <a:bodyPr wrap="square" rtlCol="0">
            <a:spAutoFit/>
          </a:bodyPr>
          <a:lstStyle/>
          <a:p>
            <a:r>
              <a:rPr lang="en-US" sz="5400" b="1" dirty="0">
                <a:solidFill>
                  <a:schemeClr val="bg1"/>
                </a:solidFill>
              </a:rPr>
              <a:t>1 ctr (Container)</a:t>
            </a:r>
          </a:p>
        </p:txBody>
      </p:sp>
    </p:spTree>
    <p:custDataLst>
      <p:tags r:id="rId1"/>
    </p:custDataLst>
    <p:extLst>
      <p:ext uri="{BB962C8B-B14F-4D97-AF65-F5344CB8AC3E}">
        <p14:creationId xmlns:p14="http://schemas.microsoft.com/office/powerpoint/2010/main" val="68649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4FB840-2BE1-744F-4633-415A26291625}"/>
              </a:ext>
            </a:extLst>
          </p:cNvPr>
          <p:cNvSpPr>
            <a:spLocks noGrp="1"/>
          </p:cNvSpPr>
          <p:nvPr>
            <p:ph type="title"/>
          </p:nvPr>
        </p:nvSpPr>
        <p:spPr/>
        <p:txBody>
          <a:bodyPr/>
          <a:lstStyle/>
          <a:p>
            <a:r>
              <a:rPr lang="en-US" dirty="0"/>
              <a:t>Templates</a:t>
            </a:r>
          </a:p>
        </p:txBody>
      </p:sp>
      <p:sp>
        <p:nvSpPr>
          <p:cNvPr id="5" name="Text Placeholder 4">
            <a:extLst>
              <a:ext uri="{FF2B5EF4-FFF2-40B4-BE49-F238E27FC236}">
                <a16:creationId xmlns:a16="http://schemas.microsoft.com/office/drawing/2014/main" id="{FCBA556F-91CF-6A3B-F07D-FB0B6E64062F}"/>
              </a:ext>
            </a:extLst>
          </p:cNvPr>
          <p:cNvSpPr>
            <a:spLocks noGrp="1"/>
          </p:cNvSpPr>
          <p:nvPr>
            <p:ph type="body" sz="quarter" idx="13"/>
          </p:nvPr>
        </p:nvSpPr>
        <p:spPr/>
        <p:txBody>
          <a:bodyPr/>
          <a:lstStyle/>
          <a:p>
            <a:pPr>
              <a:lnSpc>
                <a:spcPct val="120000"/>
              </a:lnSpc>
              <a:spcBef>
                <a:spcPts val="1200"/>
              </a:spcBef>
            </a:pPr>
            <a:r>
              <a:rPr lang="en-US" dirty="0">
                <a:solidFill>
                  <a:schemeClr val="accent4">
                    <a:lumMod val="20000"/>
                    <a:lumOff val="80000"/>
                  </a:schemeClr>
                </a:solidFill>
              </a:rPr>
              <a:t>Using templates saves time and effort when modifying food packages</a:t>
            </a:r>
          </a:p>
        </p:txBody>
      </p:sp>
      <p:pic>
        <p:nvPicPr>
          <p:cNvPr id="8" name="Picture Placeholder 7">
            <a:extLst>
              <a:ext uri="{FF2B5EF4-FFF2-40B4-BE49-F238E27FC236}">
                <a16:creationId xmlns:a16="http://schemas.microsoft.com/office/drawing/2014/main" id="{E6FD1FF4-C81A-8E5C-D4A3-97A99567F7A8}"/>
              </a:ext>
            </a:extLst>
          </p:cNvPr>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p:blipFill>
        <p:spPr>
          <a:xfrm>
            <a:off x="8091187" y="2394488"/>
            <a:ext cx="3456590" cy="3537287"/>
          </a:xfrm>
          <a:ln>
            <a:solidFill>
              <a:schemeClr val="accent2"/>
            </a:solidFill>
          </a:ln>
        </p:spPr>
      </p:pic>
    </p:spTree>
    <p:custDataLst>
      <p:tags r:id="rId1"/>
    </p:custDataLst>
    <p:extLst>
      <p:ext uri="{BB962C8B-B14F-4D97-AF65-F5344CB8AC3E}">
        <p14:creationId xmlns:p14="http://schemas.microsoft.com/office/powerpoint/2010/main" val="1528912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BCF-AC95-EBBF-C950-33F97391CA64}"/>
              </a:ext>
            </a:extLst>
          </p:cNvPr>
          <p:cNvSpPr>
            <a:spLocks noGrp="1"/>
          </p:cNvSpPr>
          <p:nvPr>
            <p:ph type="title"/>
          </p:nvPr>
        </p:nvSpPr>
        <p:spPr/>
        <p:txBody>
          <a:bodyPr/>
          <a:lstStyle/>
          <a:p>
            <a:r>
              <a:rPr lang="en-US" dirty="0"/>
              <a:t>Module A Templates</a:t>
            </a:r>
          </a:p>
        </p:txBody>
      </p:sp>
      <p:pic>
        <p:nvPicPr>
          <p:cNvPr id="6" name="Content Placeholder 5">
            <a:extLst>
              <a:ext uri="{FF2B5EF4-FFF2-40B4-BE49-F238E27FC236}">
                <a16:creationId xmlns:a16="http://schemas.microsoft.com/office/drawing/2014/main" id="{76CB74A7-81F0-D464-44FA-CDBC22EA959A}"/>
              </a:ext>
            </a:extLst>
          </p:cNvPr>
          <p:cNvPicPr>
            <a:picLocks noGrp="1" noChangeAspect="1"/>
          </p:cNvPicPr>
          <p:nvPr>
            <p:ph sz="quarter" idx="26"/>
          </p:nvPr>
        </p:nvPicPr>
        <p:blipFill>
          <a:blip r:embed="rId4" cstate="print">
            <a:extLst>
              <a:ext uri="{28A0092B-C50C-407E-A947-70E740481C1C}">
                <a14:useLocalDpi xmlns:a14="http://schemas.microsoft.com/office/drawing/2010/main"/>
              </a:ext>
            </a:extLst>
          </a:blip>
          <a:srcRect/>
          <a:stretch/>
        </p:blipFill>
        <p:spPr>
          <a:xfrm>
            <a:off x="8187610" y="481509"/>
            <a:ext cx="3561811" cy="2117195"/>
          </a:xfrm>
        </p:spPr>
      </p:pic>
      <p:pic>
        <p:nvPicPr>
          <p:cNvPr id="8" name="Picture 7">
            <a:extLst>
              <a:ext uri="{FF2B5EF4-FFF2-40B4-BE49-F238E27FC236}">
                <a16:creationId xmlns:a16="http://schemas.microsoft.com/office/drawing/2014/main" id="{A2EA9FD0-9CBB-6178-69A0-28B15BDA0FE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187610" y="2569122"/>
            <a:ext cx="3553989" cy="1599120"/>
          </a:xfrm>
          <a:prstGeom prst="rect">
            <a:avLst/>
          </a:prstGeom>
        </p:spPr>
      </p:pic>
      <p:pic>
        <p:nvPicPr>
          <p:cNvPr id="10" name="Picture 9">
            <a:extLst>
              <a:ext uri="{FF2B5EF4-FFF2-40B4-BE49-F238E27FC236}">
                <a16:creationId xmlns:a16="http://schemas.microsoft.com/office/drawing/2014/main" id="{5005C952-5E26-A94A-A772-AA0CF3CAB59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187610" y="4168242"/>
            <a:ext cx="3553989" cy="2037049"/>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96A96A43-D5B6-A7F4-2AB1-4BB359ED5B5E}"/>
              </a:ext>
            </a:extLst>
          </p:cNvPr>
          <p:cNvPicPr>
            <a:picLocks noChangeAspect="1"/>
          </p:cNvPicPr>
          <p:nvPr/>
        </p:nvPicPr>
        <p:blipFill>
          <a:blip r:embed="rId7"/>
          <a:stretch>
            <a:fillRect/>
          </a:stretch>
        </p:blipFill>
        <p:spPr>
          <a:xfrm>
            <a:off x="811182" y="1522869"/>
            <a:ext cx="7072013" cy="4691102"/>
          </a:xfrm>
          <a:prstGeom prst="rect">
            <a:avLst/>
          </a:prstGeom>
        </p:spPr>
      </p:pic>
      <p:sp>
        <p:nvSpPr>
          <p:cNvPr id="7" name="TextBox 6">
            <a:extLst>
              <a:ext uri="{FF2B5EF4-FFF2-40B4-BE49-F238E27FC236}">
                <a16:creationId xmlns:a16="http://schemas.microsoft.com/office/drawing/2014/main" id="{29568D0C-8281-8CFE-ECAD-E89269AF174E}"/>
              </a:ext>
            </a:extLst>
          </p:cNvPr>
          <p:cNvSpPr txBox="1"/>
          <p:nvPr/>
        </p:nvSpPr>
        <p:spPr>
          <a:xfrm>
            <a:off x="10304684" y="6315422"/>
            <a:ext cx="2781621" cy="369332"/>
          </a:xfrm>
          <a:prstGeom prst="rect">
            <a:avLst/>
          </a:prstGeom>
          <a:noFill/>
        </p:spPr>
        <p:txBody>
          <a:bodyPr wrap="square" rtlCol="0">
            <a:spAutoFit/>
          </a:bodyPr>
          <a:lstStyle/>
          <a:p>
            <a:r>
              <a:rPr lang="en-US" dirty="0">
                <a:solidFill>
                  <a:schemeClr val="bg2"/>
                </a:solidFill>
              </a:rPr>
              <a:t>…and more!</a:t>
            </a:r>
          </a:p>
        </p:txBody>
      </p:sp>
    </p:spTree>
    <p:custDataLst>
      <p:tags r:id="rId1"/>
    </p:custDataLst>
    <p:extLst>
      <p:ext uri="{BB962C8B-B14F-4D97-AF65-F5344CB8AC3E}">
        <p14:creationId xmlns:p14="http://schemas.microsoft.com/office/powerpoint/2010/main" val="1148273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a:themeElements>
    <a:clrScheme name="WIC colors 2">
      <a:dk1>
        <a:srgbClr val="262626"/>
      </a:dk1>
      <a:lt1>
        <a:srgbClr val="FFFFFF"/>
      </a:lt1>
      <a:dk2>
        <a:srgbClr val="6C54A3"/>
      </a:dk2>
      <a:lt2>
        <a:srgbClr val="F2F2F2"/>
      </a:lt2>
      <a:accent1>
        <a:srgbClr val="A1CD3A"/>
      </a:accent1>
      <a:accent2>
        <a:srgbClr val="2CB34A"/>
      </a:accent2>
      <a:accent3>
        <a:srgbClr val="6C54A3"/>
      </a:accent3>
      <a:accent4>
        <a:srgbClr val="A18CD0"/>
      </a:accent4>
      <a:accent5>
        <a:srgbClr val="EE3439"/>
      </a:accent5>
      <a:accent6>
        <a:srgbClr val="ACC995"/>
      </a:accent6>
      <a:hlink>
        <a:srgbClr val="2E3192"/>
      </a:hlink>
      <a:folHlink>
        <a:srgbClr val="A18CD0"/>
      </a:folHlink>
    </a:clrScheme>
    <a:fontScheme name="Custom 1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03460604_win32_SL_V10" id="{99B34821-6204-44CE-8DD7-2088F7B07FF3}" vid="{E244DE33-B49D-4797-B149-ADA6E5DF59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ACategory xmlns="59da1016-2a1b-4f8a-9768-d7a4932f6f16" xsi:nil="true"/>
    <DocumentExpirationDate xmlns="59da1016-2a1b-4f8a-9768-d7a4932f6f16" xsi:nil="true"/>
    <IATopic xmlns="59da1016-2a1b-4f8a-9768-d7a4932f6f16" xsi:nil="true"/>
    <IASubtopic xmlns="59da1016-2a1b-4f8a-9768-d7a4932f6f16" xsi:nil="true"/>
    <Meta_x0020_Description xmlns="f144fd3f-61b7-45a4-a8a5-a00a4ffd3675" xsi:nil="true"/>
    <URL xmlns="http://schemas.microsoft.com/sharepoint/v3">
      <Url>https://www-auth.oregon.gov/oha/PH/HEALTHYPEOPLEFAMILIES/WIC/Documents/training/New-Food-More-Choice-new-TWISTs-Final.pptx</Url>
      <Description>https://www-auth.oregon.gov/oha/PH/HEALTHYPEOPLEFAMILIES/WIC/Documents/training/New-Food-More-Choice-new-TWISTs-Final.pptx</Description>
    </URL>
    <Meta_x0020_Keywords xmlns="f144fd3f-61b7-45a4-a8a5-a00a4ffd3675"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7C52C5-6F65-4D42-B855-A3283C55581A}">
  <ds:schemaRefs>
    <ds:schemaRef ds:uri="http://purl.org/dc/terms/"/>
    <ds:schemaRef ds:uri="6486b52e-4bc1-4f27-a5d2-51c385101c9c"/>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elements/1.1/"/>
    <ds:schemaRef ds:uri="e6e8db04-53e0-47d7-bd96-70fb2a57fde9"/>
    <ds:schemaRef ds:uri="http://schemas.microsoft.com/office/infopath/2007/PartnerControls"/>
  </ds:schemaRefs>
</ds:datastoreItem>
</file>

<file path=customXml/itemProps2.xml><?xml version="1.0" encoding="utf-8"?>
<ds:datastoreItem xmlns:ds="http://schemas.openxmlformats.org/officeDocument/2006/customXml" ds:itemID="{DD7C6F02-5905-42DB-8552-914B49B5432B}"/>
</file>

<file path=customXml/itemProps3.xml><?xml version="1.0" encoding="utf-8"?>
<ds:datastoreItem xmlns:ds="http://schemas.openxmlformats.org/officeDocument/2006/customXml" ds:itemID="{85B6D968-3BA5-45CA-AFA4-01F84FB04FA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{CF6FA900-6CF0-492F-8D13-7E1503F7C698}tf03460604_win32</Template>
  <TotalTime>2029</TotalTime>
  <Words>3601</Words>
  <Application>Microsoft Office PowerPoint</Application>
  <PresentationFormat>Widescreen</PresentationFormat>
  <Paragraphs>426</Paragraphs>
  <Slides>26</Slides>
  <Notes>26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Calibri</vt:lpstr>
      <vt:lpstr>Calibri Light</vt:lpstr>
      <vt:lpstr>Symbol</vt:lpstr>
      <vt:lpstr>Tahoma</vt:lpstr>
      <vt:lpstr>Verdana</vt:lpstr>
      <vt:lpstr>Custom</vt:lpstr>
      <vt:lpstr>PowerPoint Presentation</vt:lpstr>
      <vt:lpstr>What’s in this training</vt:lpstr>
      <vt:lpstr>Food Package timeline</vt:lpstr>
      <vt:lpstr>Food Package and Food List Training Plan</vt:lpstr>
      <vt:lpstr>What’s in a name?</vt:lpstr>
      <vt:lpstr>Descriptions</vt:lpstr>
      <vt:lpstr>Change to unit of measure</vt:lpstr>
      <vt:lpstr>Templates</vt:lpstr>
      <vt:lpstr>Module A Templates</vt:lpstr>
      <vt:lpstr>Module B Templates</vt:lpstr>
      <vt:lpstr>PowerPoint Presentation</vt:lpstr>
      <vt:lpstr>Swaps! also known as Tailoring or Modifying  Participant Food Packages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TWIST Tips</vt:lpstr>
      <vt:lpstr>TWIST Tips</vt:lpstr>
      <vt:lpstr>Changes you’ll see (in TWIST) April 1 for food packages July 1 and beyond</vt:lpstr>
      <vt:lpstr>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Medlen Joan E</dc:creator>
  <cp:lastModifiedBy>Medlen Joan E</cp:lastModifiedBy>
  <cp:revision>3</cp:revision>
  <dcterms:created xsi:type="dcterms:W3CDTF">2025-02-07T20:51:22Z</dcterms:created>
  <dcterms:modified xsi:type="dcterms:W3CDTF">2025-02-28T00:48:13Z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0x01010079012CDB5CCD2847B46468FD3DF1DE6F</vt:lpwstr>
  </property>
  <property fmtid="{D5CDD505-2E9C-101B-9397-08002B2CF9AE}" pid="3" name="ArticulateGUID">
    <vt:lpwstr>E37EA193-D2C4-4228-AD73-CA2C063FF18C</vt:lpwstr>
  </property>
  <property fmtid="{D5CDD505-2E9C-101B-9397-08002B2CF9AE}" pid="4" name="ArticulatePath">
    <vt:lpwstr>Training presentation</vt:lpwstr>
  </property>
  <property fmtid="{D5CDD505-2E9C-101B-9397-08002B2CF9AE}" pid="5" name="MSIP_Label_11a67c04-f371-4d71-a575-202b566caae1_Enabled">
    <vt:lpwstr>true</vt:lpwstr>
  </property>
  <property fmtid="{D5CDD505-2E9C-101B-9397-08002B2CF9AE}" pid="6" name="MSIP_Label_11a67c04-f371-4d71-a575-202b566caae1_SetDate">
    <vt:lpwstr>2025-02-09T21:52:25Z</vt:lpwstr>
  </property>
  <property fmtid="{D5CDD505-2E9C-101B-9397-08002B2CF9AE}" pid="7" name="MSIP_Label_11a67c04-f371-4d71-a575-202b566caae1_Method">
    <vt:lpwstr>Privileged</vt:lpwstr>
  </property>
  <property fmtid="{D5CDD505-2E9C-101B-9397-08002B2CF9AE}" pid="8" name="MSIP_Label_11a67c04-f371-4d71-a575-202b566caae1_Name">
    <vt:lpwstr>Level 2 - Limited (Items)</vt:lpwstr>
  </property>
  <property fmtid="{D5CDD505-2E9C-101B-9397-08002B2CF9AE}" pid="9" name="MSIP_Label_11a67c04-f371-4d71-a575-202b566caae1_SiteId">
    <vt:lpwstr>658e63e8-8d39-499c-8f48-13adc9452f4c</vt:lpwstr>
  </property>
  <property fmtid="{D5CDD505-2E9C-101B-9397-08002B2CF9AE}" pid="10" name="MSIP_Label_11a67c04-f371-4d71-a575-202b566caae1_ActionId">
    <vt:lpwstr>68dd00f7-3621-4b13-b51f-c8edc4f46782</vt:lpwstr>
  </property>
  <property fmtid="{D5CDD505-2E9C-101B-9397-08002B2CF9AE}" pid="11" name="MSIP_Label_11a67c04-f371-4d71-a575-202b566caae1_ContentBits">
    <vt:lpwstr>0</vt:lpwstr>
  </property>
  <property fmtid="{D5CDD505-2E9C-101B-9397-08002B2CF9AE}" pid="12" name="MediaServiceImageTags">
    <vt:lpwstr/>
  </property>
</Properties>
</file>