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65" r:id="rId5"/>
    <p:sldId id="273" r:id="rId6"/>
    <p:sldId id="279" r:id="rId7"/>
    <p:sldId id="318" r:id="rId8"/>
    <p:sldId id="327" r:id="rId9"/>
    <p:sldId id="299" r:id="rId10"/>
    <p:sldId id="315" r:id="rId11"/>
    <p:sldId id="319" r:id="rId12"/>
    <p:sldId id="325" r:id="rId13"/>
    <p:sldId id="291" r:id="rId14"/>
    <p:sldId id="294" r:id="rId15"/>
    <p:sldId id="300" r:id="rId16"/>
    <p:sldId id="320" r:id="rId17"/>
    <p:sldId id="326" r:id="rId18"/>
    <p:sldId id="293" r:id="rId19"/>
    <p:sldId id="286" r:id="rId20"/>
    <p:sldId id="287" r:id="rId21"/>
    <p:sldId id="288" r:id="rId22"/>
    <p:sldId id="302" r:id="rId23"/>
    <p:sldId id="312" r:id="rId24"/>
    <p:sldId id="285" r:id="rId25"/>
    <p:sldId id="317" r:id="rId26"/>
    <p:sldId id="292" r:id="rId27"/>
    <p:sldId id="311" r:id="rId28"/>
    <p:sldId id="321" r:id="rId29"/>
    <p:sldId id="328" r:id="rId30"/>
    <p:sldId id="316" r:id="rId31"/>
    <p:sldId id="322" r:id="rId32"/>
    <p:sldId id="329" r:id="rId33"/>
    <p:sldId id="296" r:id="rId34"/>
    <p:sldId id="308" r:id="rId35"/>
    <p:sldId id="260" r:id="rId36"/>
    <p:sldId id="307" r:id="rId37"/>
    <p:sldId id="295" r:id="rId38"/>
    <p:sldId id="281" r:id="rId39"/>
    <p:sldId id="304" r:id="rId40"/>
    <p:sldId id="313" r:id="rId41"/>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E44620-ADC6-6963-F04D-41AE4B9736ED}" name="Ellen Hill" initials="EH" userId="S::ellen.r.hill@oha.oregon.gov::85ac5a1a-45be-49e1-a2b4-db3d7d1415fa" providerId="AD"/>
  <p188:author id="{46595248-89F2-D30D-A3C4-CA5BDC49903E}" name="DiLoreto Mary Kay" initials="DK" userId="S::mary.c.diloreto@oha.oregon.gov::a53d3531-cf5d-4d93-abaf-43b75d97d77b" providerId="AD"/>
  <p188:author id="{13E6BE6F-282F-0C4F-27B3-7A7990AAA51C}" name="Johnson Erica A" initials="JA" userId="S::erica.a.johnson2@oha.oregon.gov::caa91a3d-13ab-495f-a016-64207bb865f0" providerId="AD"/>
  <p188:author id="{6ADB29AB-6559-04D5-3911-F5940D15FC98}" name="Ellen Hill" initials="EH" userId="S::Ellen.R.Hill@oha.oregon.gov::85ac5a1a-45be-49e1-a2b4-db3d7d1415fa" providerId="AD"/>
  <p188:author id="{6E75BFAC-2DAF-8D6E-9580-1D76ED199782}" name="Beth Lanham (she/her)" initials="B(" userId="S::elizabeth.l.lanham@oha.oregon.gov::c1d74b4b-2e1d-48e1-a4c3-29413a83afbf" providerId="AD"/>
  <p188:author id="{88613FF5-166C-F684-B5ED-9AC611835956}" name="Johnson Erica A" initials="" userId="S::ERICA.A.JOHNSON2@oha.oregon.gov::caa91a3d-13ab-495f-a016-64207bb865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01" autoAdjust="0"/>
  </p:normalViewPr>
  <p:slideViewPr>
    <p:cSldViewPr snapToGrid="0">
      <p:cViewPr varScale="1">
        <p:scale>
          <a:sx n="77" d="100"/>
          <a:sy n="77" d="100"/>
        </p:scale>
        <p:origin x="1878" y="96"/>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Hill" userId="85ac5a1a-45be-49e1-a2b4-db3d7d1415fa" providerId="ADAL" clId="{7FED0595-8CA6-4FF4-B0EB-D90497652A7F}"/>
    <pc:docChg chg="delSld modSld">
      <pc:chgData name="Ellen Hill" userId="85ac5a1a-45be-49e1-a2b4-db3d7d1415fa" providerId="ADAL" clId="{7FED0595-8CA6-4FF4-B0EB-D90497652A7F}" dt="2025-10-16T20:25:18.056" v="46" actId="20577"/>
      <pc:docMkLst>
        <pc:docMk/>
      </pc:docMkLst>
      <pc:sldChg chg="modNotesTx">
        <pc:chgData name="Ellen Hill" userId="85ac5a1a-45be-49e1-a2b4-db3d7d1415fa" providerId="ADAL" clId="{7FED0595-8CA6-4FF4-B0EB-D90497652A7F}" dt="2025-10-14T22:26:26.845" v="38" actId="20577"/>
        <pc:sldMkLst>
          <pc:docMk/>
          <pc:sldMk cId="1341470884" sldId="260"/>
        </pc:sldMkLst>
      </pc:sldChg>
      <pc:sldChg chg="modNotesTx">
        <pc:chgData name="Ellen Hill" userId="85ac5a1a-45be-49e1-a2b4-db3d7d1415fa" providerId="ADAL" clId="{7FED0595-8CA6-4FF4-B0EB-D90497652A7F}" dt="2025-10-14T22:25:24.421" v="8" actId="20577"/>
        <pc:sldMkLst>
          <pc:docMk/>
          <pc:sldMk cId="2798809327" sldId="265"/>
        </pc:sldMkLst>
      </pc:sldChg>
      <pc:sldChg chg="modNotesTx">
        <pc:chgData name="Ellen Hill" userId="85ac5a1a-45be-49e1-a2b4-db3d7d1415fa" providerId="ADAL" clId="{7FED0595-8CA6-4FF4-B0EB-D90497652A7F}" dt="2025-10-14T22:24:46.505" v="1" actId="20577"/>
        <pc:sldMkLst>
          <pc:docMk/>
          <pc:sldMk cId="1495955062" sldId="273"/>
        </pc:sldMkLst>
      </pc:sldChg>
      <pc:sldChg chg="modNotesTx">
        <pc:chgData name="Ellen Hill" userId="85ac5a1a-45be-49e1-a2b4-db3d7d1415fa" providerId="ADAL" clId="{7FED0595-8CA6-4FF4-B0EB-D90497652A7F}" dt="2025-10-14T22:25:18.123" v="7" actId="20577"/>
        <pc:sldMkLst>
          <pc:docMk/>
          <pc:sldMk cId="2301501593" sldId="279"/>
        </pc:sldMkLst>
      </pc:sldChg>
      <pc:sldChg chg="modNotesTx">
        <pc:chgData name="Ellen Hill" userId="85ac5a1a-45be-49e1-a2b4-db3d7d1415fa" providerId="ADAL" clId="{7FED0595-8CA6-4FF4-B0EB-D90497652A7F}" dt="2025-10-14T22:26:32.489" v="41" actId="20577"/>
        <pc:sldMkLst>
          <pc:docMk/>
          <pc:sldMk cId="3631500831" sldId="281"/>
        </pc:sldMkLst>
      </pc:sldChg>
      <pc:sldChg chg="modNotesTx">
        <pc:chgData name="Ellen Hill" userId="85ac5a1a-45be-49e1-a2b4-db3d7d1415fa" providerId="ADAL" clId="{7FED0595-8CA6-4FF4-B0EB-D90497652A7F}" dt="2025-10-14T22:26:00.123" v="27" actId="20577"/>
        <pc:sldMkLst>
          <pc:docMk/>
          <pc:sldMk cId="4061466050" sldId="285"/>
        </pc:sldMkLst>
      </pc:sldChg>
      <pc:sldChg chg="modNotesTx">
        <pc:chgData name="Ellen Hill" userId="85ac5a1a-45be-49e1-a2b4-db3d7d1415fa" providerId="ADAL" clId="{7FED0595-8CA6-4FF4-B0EB-D90497652A7F}" dt="2025-10-14T22:25:51.588" v="22" actId="20577"/>
        <pc:sldMkLst>
          <pc:docMk/>
          <pc:sldMk cId="2346868288" sldId="286"/>
        </pc:sldMkLst>
      </pc:sldChg>
      <pc:sldChg chg="modNotesTx">
        <pc:chgData name="Ellen Hill" userId="85ac5a1a-45be-49e1-a2b4-db3d7d1415fa" providerId="ADAL" clId="{7FED0595-8CA6-4FF4-B0EB-D90497652A7F}" dt="2025-10-14T22:25:53.124" v="23" actId="20577"/>
        <pc:sldMkLst>
          <pc:docMk/>
          <pc:sldMk cId="2680566382" sldId="287"/>
        </pc:sldMkLst>
      </pc:sldChg>
      <pc:sldChg chg="modNotesTx">
        <pc:chgData name="Ellen Hill" userId="85ac5a1a-45be-49e1-a2b4-db3d7d1415fa" providerId="ADAL" clId="{7FED0595-8CA6-4FF4-B0EB-D90497652A7F}" dt="2025-10-14T22:25:54.868" v="24" actId="20577"/>
        <pc:sldMkLst>
          <pc:docMk/>
          <pc:sldMk cId="1532858740" sldId="288"/>
        </pc:sldMkLst>
      </pc:sldChg>
      <pc:sldChg chg="modNotesTx">
        <pc:chgData name="Ellen Hill" userId="85ac5a1a-45be-49e1-a2b4-db3d7d1415fa" providerId="ADAL" clId="{7FED0595-8CA6-4FF4-B0EB-D90497652A7F}" dt="2025-10-14T22:25:38.539" v="16" actId="20577"/>
        <pc:sldMkLst>
          <pc:docMk/>
          <pc:sldMk cId="537704072" sldId="291"/>
        </pc:sldMkLst>
      </pc:sldChg>
      <pc:sldChg chg="modNotesTx">
        <pc:chgData name="Ellen Hill" userId="85ac5a1a-45be-49e1-a2b4-db3d7d1415fa" providerId="ADAL" clId="{7FED0595-8CA6-4FF4-B0EB-D90497652A7F}" dt="2025-10-14T22:26:03.225" v="29" actId="20577"/>
        <pc:sldMkLst>
          <pc:docMk/>
          <pc:sldMk cId="2442105644" sldId="292"/>
        </pc:sldMkLst>
      </pc:sldChg>
      <pc:sldChg chg="modNotesTx">
        <pc:chgData name="Ellen Hill" userId="85ac5a1a-45be-49e1-a2b4-db3d7d1415fa" providerId="ADAL" clId="{7FED0595-8CA6-4FF4-B0EB-D90497652A7F}" dt="2025-10-14T22:25:50.167" v="21" actId="20577"/>
        <pc:sldMkLst>
          <pc:docMk/>
          <pc:sldMk cId="1957498362" sldId="293"/>
        </pc:sldMkLst>
      </pc:sldChg>
      <pc:sldChg chg="modNotesTx">
        <pc:chgData name="Ellen Hill" userId="85ac5a1a-45be-49e1-a2b4-db3d7d1415fa" providerId="ADAL" clId="{7FED0595-8CA6-4FF4-B0EB-D90497652A7F}" dt="2025-10-14T22:25:42.605" v="17" actId="20577"/>
        <pc:sldMkLst>
          <pc:docMk/>
          <pc:sldMk cId="1914855563" sldId="294"/>
        </pc:sldMkLst>
      </pc:sldChg>
      <pc:sldChg chg="modNotesTx">
        <pc:chgData name="Ellen Hill" userId="85ac5a1a-45be-49e1-a2b4-db3d7d1415fa" providerId="ADAL" clId="{7FED0595-8CA6-4FF4-B0EB-D90497652A7F}" dt="2025-10-14T22:26:30.409" v="40" actId="20577"/>
        <pc:sldMkLst>
          <pc:docMk/>
          <pc:sldMk cId="1272143749" sldId="295"/>
        </pc:sldMkLst>
      </pc:sldChg>
      <pc:sldChg chg="modNotesTx">
        <pc:chgData name="Ellen Hill" userId="85ac5a1a-45be-49e1-a2b4-db3d7d1415fa" providerId="ADAL" clId="{7FED0595-8CA6-4FF4-B0EB-D90497652A7F}" dt="2025-10-14T22:26:20.704" v="35" actId="20577"/>
        <pc:sldMkLst>
          <pc:docMk/>
          <pc:sldMk cId="2953004742" sldId="296"/>
        </pc:sldMkLst>
      </pc:sldChg>
      <pc:sldChg chg="del">
        <pc:chgData name="Ellen Hill" userId="85ac5a1a-45be-49e1-a2b4-db3d7d1415fa" providerId="ADAL" clId="{7FED0595-8CA6-4FF4-B0EB-D90497652A7F}" dt="2025-10-14T22:26:34.606" v="43" actId="47"/>
        <pc:sldMkLst>
          <pc:docMk/>
          <pc:sldMk cId="2346006235" sldId="297"/>
        </pc:sldMkLst>
      </pc:sldChg>
      <pc:sldChg chg="del">
        <pc:chgData name="Ellen Hill" userId="85ac5a1a-45be-49e1-a2b4-db3d7d1415fa" providerId="ADAL" clId="{7FED0595-8CA6-4FF4-B0EB-D90497652A7F}" dt="2025-10-14T22:26:35.472" v="44" actId="47"/>
        <pc:sldMkLst>
          <pc:docMk/>
          <pc:sldMk cId="3868644052" sldId="298"/>
        </pc:sldMkLst>
      </pc:sldChg>
      <pc:sldChg chg="modNotesTx">
        <pc:chgData name="Ellen Hill" userId="85ac5a1a-45be-49e1-a2b4-db3d7d1415fa" providerId="ADAL" clId="{7FED0595-8CA6-4FF4-B0EB-D90497652A7F}" dt="2025-10-14T22:25:31.114" v="12" actId="20577"/>
        <pc:sldMkLst>
          <pc:docMk/>
          <pc:sldMk cId="534763668" sldId="299"/>
        </pc:sldMkLst>
      </pc:sldChg>
      <pc:sldChg chg="modNotesTx">
        <pc:chgData name="Ellen Hill" userId="85ac5a1a-45be-49e1-a2b4-db3d7d1415fa" providerId="ADAL" clId="{7FED0595-8CA6-4FF4-B0EB-D90497652A7F}" dt="2025-10-14T22:25:44.395" v="18" actId="20577"/>
        <pc:sldMkLst>
          <pc:docMk/>
          <pc:sldMk cId="2265677197" sldId="300"/>
        </pc:sldMkLst>
      </pc:sldChg>
      <pc:sldChg chg="modNotesTx">
        <pc:chgData name="Ellen Hill" userId="85ac5a1a-45be-49e1-a2b4-db3d7d1415fa" providerId="ADAL" clId="{7FED0595-8CA6-4FF4-B0EB-D90497652A7F}" dt="2025-10-14T22:25:56.894" v="25" actId="20577"/>
        <pc:sldMkLst>
          <pc:docMk/>
          <pc:sldMk cId="1808521428" sldId="302"/>
        </pc:sldMkLst>
      </pc:sldChg>
      <pc:sldChg chg="modNotesTx">
        <pc:chgData name="Ellen Hill" userId="85ac5a1a-45be-49e1-a2b4-db3d7d1415fa" providerId="ADAL" clId="{7FED0595-8CA6-4FF4-B0EB-D90497652A7F}" dt="2025-10-14T22:26:33.922" v="42" actId="20577"/>
        <pc:sldMkLst>
          <pc:docMk/>
          <pc:sldMk cId="3770203382" sldId="304"/>
        </pc:sldMkLst>
      </pc:sldChg>
      <pc:sldChg chg="modNotesTx">
        <pc:chgData name="Ellen Hill" userId="85ac5a1a-45be-49e1-a2b4-db3d7d1415fa" providerId="ADAL" clId="{7FED0595-8CA6-4FF4-B0EB-D90497652A7F}" dt="2025-10-14T22:26:28.338" v="39" actId="20577"/>
        <pc:sldMkLst>
          <pc:docMk/>
          <pc:sldMk cId="3369634342" sldId="307"/>
        </pc:sldMkLst>
      </pc:sldChg>
      <pc:sldChg chg="modNotesTx">
        <pc:chgData name="Ellen Hill" userId="85ac5a1a-45be-49e1-a2b4-db3d7d1415fa" providerId="ADAL" clId="{7FED0595-8CA6-4FF4-B0EB-D90497652A7F}" dt="2025-10-14T22:26:24.415" v="37" actId="20577"/>
        <pc:sldMkLst>
          <pc:docMk/>
          <pc:sldMk cId="2760971228" sldId="308"/>
        </pc:sldMkLst>
      </pc:sldChg>
      <pc:sldChg chg="modNotesTx">
        <pc:chgData name="Ellen Hill" userId="85ac5a1a-45be-49e1-a2b4-db3d7d1415fa" providerId="ADAL" clId="{7FED0595-8CA6-4FF4-B0EB-D90497652A7F}" dt="2025-10-14T22:26:08.053" v="30" actId="20577"/>
        <pc:sldMkLst>
          <pc:docMk/>
          <pc:sldMk cId="3800155046" sldId="311"/>
        </pc:sldMkLst>
      </pc:sldChg>
      <pc:sldChg chg="modNotesTx">
        <pc:chgData name="Ellen Hill" userId="85ac5a1a-45be-49e1-a2b4-db3d7d1415fa" providerId="ADAL" clId="{7FED0595-8CA6-4FF4-B0EB-D90497652A7F}" dt="2025-10-14T22:25:58.122" v="26" actId="20577"/>
        <pc:sldMkLst>
          <pc:docMk/>
          <pc:sldMk cId="4290699232" sldId="312"/>
        </pc:sldMkLst>
      </pc:sldChg>
      <pc:sldChg chg="modNotesTx">
        <pc:chgData name="Ellen Hill" userId="85ac5a1a-45be-49e1-a2b4-db3d7d1415fa" providerId="ADAL" clId="{7FED0595-8CA6-4FF4-B0EB-D90497652A7F}" dt="2025-10-14T22:25:32.574" v="13" actId="20577"/>
        <pc:sldMkLst>
          <pc:docMk/>
          <pc:sldMk cId="1761158623" sldId="315"/>
        </pc:sldMkLst>
      </pc:sldChg>
      <pc:sldChg chg="modNotesTx">
        <pc:chgData name="Ellen Hill" userId="85ac5a1a-45be-49e1-a2b4-db3d7d1415fa" providerId="ADAL" clId="{7FED0595-8CA6-4FF4-B0EB-D90497652A7F}" dt="2025-10-14T22:26:01.519" v="28" actId="20577"/>
        <pc:sldMkLst>
          <pc:docMk/>
          <pc:sldMk cId="1967901299" sldId="317"/>
        </pc:sldMkLst>
      </pc:sldChg>
      <pc:sldChg chg="modSp mod modNotesTx">
        <pc:chgData name="Ellen Hill" userId="85ac5a1a-45be-49e1-a2b4-db3d7d1415fa" providerId="ADAL" clId="{7FED0595-8CA6-4FF4-B0EB-D90497652A7F}" dt="2025-10-16T20:25:18.056" v="46" actId="20577"/>
        <pc:sldMkLst>
          <pc:docMk/>
          <pc:sldMk cId="63302148" sldId="318"/>
        </pc:sldMkLst>
        <pc:spChg chg="mod">
          <ac:chgData name="Ellen Hill" userId="85ac5a1a-45be-49e1-a2b4-db3d7d1415fa" providerId="ADAL" clId="{7FED0595-8CA6-4FF4-B0EB-D90497652A7F}" dt="2025-10-16T20:25:18.056" v="46" actId="20577"/>
          <ac:spMkLst>
            <pc:docMk/>
            <pc:sldMk cId="63302148" sldId="318"/>
            <ac:spMk id="8" creationId="{E26C328F-3A61-F69D-8308-E7EE5D9301B4}"/>
          </ac:spMkLst>
        </pc:spChg>
      </pc:sldChg>
      <pc:sldChg chg="modNotesTx">
        <pc:chgData name="Ellen Hill" userId="85ac5a1a-45be-49e1-a2b4-db3d7d1415fa" providerId="ADAL" clId="{7FED0595-8CA6-4FF4-B0EB-D90497652A7F}" dt="2025-10-14T22:25:34.497" v="14" actId="20577"/>
        <pc:sldMkLst>
          <pc:docMk/>
          <pc:sldMk cId="157130120" sldId="319"/>
        </pc:sldMkLst>
      </pc:sldChg>
      <pc:sldChg chg="modNotesTx">
        <pc:chgData name="Ellen Hill" userId="85ac5a1a-45be-49e1-a2b4-db3d7d1415fa" providerId="ADAL" clId="{7FED0595-8CA6-4FF4-B0EB-D90497652A7F}" dt="2025-10-14T22:25:46.764" v="19" actId="20577"/>
        <pc:sldMkLst>
          <pc:docMk/>
          <pc:sldMk cId="816683537" sldId="320"/>
        </pc:sldMkLst>
      </pc:sldChg>
      <pc:sldChg chg="modNotesTx">
        <pc:chgData name="Ellen Hill" userId="85ac5a1a-45be-49e1-a2b4-db3d7d1415fa" providerId="ADAL" clId="{7FED0595-8CA6-4FF4-B0EB-D90497652A7F}" dt="2025-10-14T22:26:09.916" v="31" actId="20577"/>
        <pc:sldMkLst>
          <pc:docMk/>
          <pc:sldMk cId="2215151298" sldId="321"/>
        </pc:sldMkLst>
      </pc:sldChg>
      <pc:sldChg chg="modNotesTx">
        <pc:chgData name="Ellen Hill" userId="85ac5a1a-45be-49e1-a2b4-db3d7d1415fa" providerId="ADAL" clId="{7FED0595-8CA6-4FF4-B0EB-D90497652A7F}" dt="2025-10-14T22:26:14.408" v="33" actId="20577"/>
        <pc:sldMkLst>
          <pc:docMk/>
          <pc:sldMk cId="3477935826" sldId="322"/>
        </pc:sldMkLst>
      </pc:sldChg>
      <pc:sldChg chg="del">
        <pc:chgData name="Ellen Hill" userId="85ac5a1a-45be-49e1-a2b4-db3d7d1415fa" providerId="ADAL" clId="{7FED0595-8CA6-4FF4-B0EB-D90497652A7F}" dt="2025-10-14T22:26:22.669" v="36" actId="47"/>
        <pc:sldMkLst>
          <pc:docMk/>
          <pc:sldMk cId="2082947767" sldId="323"/>
        </pc:sldMkLst>
      </pc:sldChg>
      <pc:sldChg chg="modNotesTx">
        <pc:chgData name="Ellen Hill" userId="85ac5a1a-45be-49e1-a2b4-db3d7d1415fa" providerId="ADAL" clId="{7FED0595-8CA6-4FF4-B0EB-D90497652A7F}" dt="2025-10-14T22:25:36.076" v="15" actId="20577"/>
        <pc:sldMkLst>
          <pc:docMk/>
          <pc:sldMk cId="1492974644" sldId="325"/>
        </pc:sldMkLst>
      </pc:sldChg>
      <pc:sldChg chg="modNotesTx">
        <pc:chgData name="Ellen Hill" userId="85ac5a1a-45be-49e1-a2b4-db3d7d1415fa" providerId="ADAL" clId="{7FED0595-8CA6-4FF4-B0EB-D90497652A7F}" dt="2025-10-14T22:25:48.502" v="20" actId="20577"/>
        <pc:sldMkLst>
          <pc:docMk/>
          <pc:sldMk cId="4105691579" sldId="326"/>
        </pc:sldMkLst>
      </pc:sldChg>
      <pc:sldChg chg="modNotesTx">
        <pc:chgData name="Ellen Hill" userId="85ac5a1a-45be-49e1-a2b4-db3d7d1415fa" providerId="ADAL" clId="{7FED0595-8CA6-4FF4-B0EB-D90497652A7F}" dt="2025-10-14T22:25:27.928" v="10" actId="20577"/>
        <pc:sldMkLst>
          <pc:docMk/>
          <pc:sldMk cId="1207587732" sldId="327"/>
        </pc:sldMkLst>
      </pc:sldChg>
      <pc:sldChg chg="modNotesTx">
        <pc:chgData name="Ellen Hill" userId="85ac5a1a-45be-49e1-a2b4-db3d7d1415fa" providerId="ADAL" clId="{7FED0595-8CA6-4FF4-B0EB-D90497652A7F}" dt="2025-10-14T22:26:10.924" v="32" actId="20577"/>
        <pc:sldMkLst>
          <pc:docMk/>
          <pc:sldMk cId="1355720588" sldId="328"/>
        </pc:sldMkLst>
      </pc:sldChg>
      <pc:sldChg chg="modNotesTx">
        <pc:chgData name="Ellen Hill" userId="85ac5a1a-45be-49e1-a2b4-db3d7d1415fa" providerId="ADAL" clId="{7FED0595-8CA6-4FF4-B0EB-D90497652A7F}" dt="2025-10-14T22:26:16.058" v="34" actId="20577"/>
        <pc:sldMkLst>
          <pc:docMk/>
          <pc:sldMk cId="2551792746" sldId="3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10/16/2025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10/16/2025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a:t>
            </a:fld>
            <a:endParaRPr lang="en-US"/>
          </a:p>
        </p:txBody>
      </p:sp>
    </p:spTree>
    <p:extLst>
      <p:ext uri="{BB962C8B-B14F-4D97-AF65-F5344CB8AC3E}">
        <p14:creationId xmlns:p14="http://schemas.microsoft.com/office/powerpoint/2010/main" val="3293707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375143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3603992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12</a:t>
            </a:fld>
            <a:endParaRPr lang="en-US"/>
          </a:p>
        </p:txBody>
      </p:sp>
    </p:spTree>
    <p:extLst>
      <p:ext uri="{BB962C8B-B14F-4D97-AF65-F5344CB8AC3E}">
        <p14:creationId xmlns:p14="http://schemas.microsoft.com/office/powerpoint/2010/main" val="2444181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D55C3-DE16-85CB-DAEA-0CBB9072F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D0E57-6E0C-2AA4-BBBF-EC40CDF30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D6B1F-8947-5E94-22D2-8B235C61FAB3}"/>
              </a:ext>
            </a:extLst>
          </p:cNvPr>
          <p:cNvSpPr>
            <a:spLocks noGrp="1"/>
          </p:cNvSpPr>
          <p:nvPr>
            <p:ph type="body" idx="1"/>
          </p:nvPr>
        </p:nvSpPr>
        <p:spPr/>
        <p:txBody>
          <a:bodyPr/>
          <a:lstStyle/>
          <a:p>
            <a:pPr rtl="0" fontAlgn="base"/>
            <a:endParaRPr lang="en-US" dirty="0"/>
          </a:p>
        </p:txBody>
      </p:sp>
      <p:sp>
        <p:nvSpPr>
          <p:cNvPr id="4" name="Slide Number Placeholder 3">
            <a:extLst>
              <a:ext uri="{FF2B5EF4-FFF2-40B4-BE49-F238E27FC236}">
                <a16:creationId xmlns:a16="http://schemas.microsoft.com/office/drawing/2014/main" id="{CCFD03B2-C9FF-808E-AF81-9465E1EA35B1}"/>
              </a:ext>
            </a:extLst>
          </p:cNvPr>
          <p:cNvSpPr>
            <a:spLocks noGrp="1"/>
          </p:cNvSpPr>
          <p:nvPr>
            <p:ph type="sldNum" sz="quarter" idx="5"/>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201367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2895-F8A7-C5BE-2A85-8B249D160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D399E-4156-1C2B-0D32-BD6857DBD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964-6887-1849-DF0E-FA33E613B187}"/>
              </a:ext>
            </a:extLst>
          </p:cNvPr>
          <p:cNvSpPr>
            <a:spLocks noGrp="1"/>
          </p:cNvSpPr>
          <p:nvPr>
            <p:ph type="body" idx="1"/>
          </p:nvPr>
        </p:nvSpPr>
        <p:spPr/>
        <p:txBody>
          <a:bodyPr/>
          <a:lstStyle/>
          <a:p>
            <a:pPr rtl="0" fontAlgn="base"/>
            <a:endParaRPr lang="en-US" dirty="0"/>
          </a:p>
        </p:txBody>
      </p:sp>
      <p:sp>
        <p:nvSpPr>
          <p:cNvPr id="4" name="Slide Number Placeholder 3">
            <a:extLst>
              <a:ext uri="{FF2B5EF4-FFF2-40B4-BE49-F238E27FC236}">
                <a16:creationId xmlns:a16="http://schemas.microsoft.com/office/drawing/2014/main" id="{3DE048AC-6BCF-B12D-B9C9-1E93D54FE27A}"/>
              </a:ext>
            </a:extLst>
          </p:cNvPr>
          <p:cNvSpPr>
            <a:spLocks noGrp="1"/>
          </p:cNvSpPr>
          <p:nvPr>
            <p:ph type="sldNum" sz="quarter" idx="5"/>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196705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3482966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215544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2296104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18</a:t>
            </a:fld>
            <a:endParaRPr lang="en-US"/>
          </a:p>
        </p:txBody>
      </p:sp>
    </p:spTree>
    <p:extLst>
      <p:ext uri="{BB962C8B-B14F-4D97-AF65-F5344CB8AC3E}">
        <p14:creationId xmlns:p14="http://schemas.microsoft.com/office/powerpoint/2010/main" val="1072119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2252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a:t>
            </a:fld>
            <a:endParaRPr lang="en-US"/>
          </a:p>
        </p:txBody>
      </p:sp>
    </p:spTree>
    <p:extLst>
      <p:ext uri="{BB962C8B-B14F-4D97-AF65-F5344CB8AC3E}">
        <p14:creationId xmlns:p14="http://schemas.microsoft.com/office/powerpoint/2010/main" val="3907217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1320769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21</a:t>
            </a:fld>
            <a:endParaRPr lang="en-US"/>
          </a:p>
        </p:txBody>
      </p:sp>
    </p:spTree>
    <p:extLst>
      <p:ext uri="{BB962C8B-B14F-4D97-AF65-F5344CB8AC3E}">
        <p14:creationId xmlns:p14="http://schemas.microsoft.com/office/powerpoint/2010/main" val="2351852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118907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23</a:t>
            </a:fld>
            <a:endParaRPr lang="en-US"/>
          </a:p>
        </p:txBody>
      </p:sp>
    </p:spTree>
    <p:extLst>
      <p:ext uri="{BB962C8B-B14F-4D97-AF65-F5344CB8AC3E}">
        <p14:creationId xmlns:p14="http://schemas.microsoft.com/office/powerpoint/2010/main" val="316553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further background information, you can refer to the FNS Risk Information Sheet for Risk 211: https://www.oregon.gov/oha/PH/HEALTHYPEOPLEFAMILIES/WIC/Documents/modules/risk/211-Elevated-Blood-Lead-Level.pdf </a:t>
            </a:r>
          </a:p>
          <a:p>
            <a:r>
              <a:rPr lang="en-US" dirty="0"/>
              <a:t>There must be a blood lead level test result entered into the Biochemical section of the Medical Data tab in TWIST in order for this risk to be assigned. See the Oregon Risk 211 Information Sheet for cutoff values: https://www.oregon.gov/oha/PH/HEALTHYPEOPLEFAMILIES/WIC/Documents/modules/risk/211.pdf</a:t>
            </a:r>
          </a:p>
        </p:txBody>
      </p:sp>
      <p:sp>
        <p:nvSpPr>
          <p:cNvPr id="4" name="Slide Number Placeholder 3"/>
          <p:cNvSpPr>
            <a:spLocks noGrp="1"/>
          </p:cNvSpPr>
          <p:nvPr>
            <p:ph type="sldNum" sz="quarter" idx="5"/>
          </p:nvPr>
        </p:nvSpPr>
        <p:spPr/>
        <p:txBody>
          <a:bodyPr/>
          <a:lstStyle/>
          <a:p>
            <a:fld id="{7FB667E1-E601-4AAF-B95C-B25720D70A60}" type="slidenum">
              <a:rPr lang="en-US" smtClean="0"/>
              <a:t>24</a:t>
            </a:fld>
            <a:endParaRPr lang="en-US"/>
          </a:p>
        </p:txBody>
      </p:sp>
    </p:spTree>
    <p:extLst>
      <p:ext uri="{BB962C8B-B14F-4D97-AF65-F5344CB8AC3E}">
        <p14:creationId xmlns:p14="http://schemas.microsoft.com/office/powerpoint/2010/main" val="140213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27D9F-4C8A-5A84-EED2-CC33611E63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B8555-4ECD-5D2B-C540-A55A4F962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D8C9E-F8F4-3694-65F7-32B154338C77}"/>
              </a:ext>
            </a:extLst>
          </p:cNvPr>
          <p:cNvSpPr>
            <a:spLocks noGrp="1"/>
          </p:cNvSpPr>
          <p:nvPr>
            <p:ph type="body" idx="1"/>
          </p:nvPr>
        </p:nvSpPr>
        <p:spPr/>
        <p:txBody>
          <a:bodyPr/>
          <a:lstStyle/>
          <a:p>
            <a:pPr rtl="0" fontAlgn="base"/>
            <a:endParaRPr lang="en-US" dirty="0"/>
          </a:p>
        </p:txBody>
      </p:sp>
      <p:sp>
        <p:nvSpPr>
          <p:cNvPr id="4" name="Slide Number Placeholder 3">
            <a:extLst>
              <a:ext uri="{FF2B5EF4-FFF2-40B4-BE49-F238E27FC236}">
                <a16:creationId xmlns:a16="http://schemas.microsoft.com/office/drawing/2014/main" id="{DD81BF7A-8537-8E45-1FEE-148338943B8A}"/>
              </a:ext>
            </a:extLst>
          </p:cNvPr>
          <p:cNvSpPr>
            <a:spLocks noGrp="1"/>
          </p:cNvSpPr>
          <p:nvPr>
            <p:ph type="sldNum" sz="quarter" idx="5"/>
          </p:nvPr>
        </p:nvSpPr>
        <p:spPr/>
        <p:txBody>
          <a:bodyPr/>
          <a:lstStyle/>
          <a:p>
            <a:fld id="{7FB667E1-E601-4AAF-B95C-B25720D70A60}" type="slidenum">
              <a:rPr lang="en-US" smtClean="0"/>
              <a:t>25</a:t>
            </a:fld>
            <a:endParaRPr lang="en-US"/>
          </a:p>
        </p:txBody>
      </p:sp>
    </p:spTree>
    <p:extLst>
      <p:ext uri="{BB962C8B-B14F-4D97-AF65-F5344CB8AC3E}">
        <p14:creationId xmlns:p14="http://schemas.microsoft.com/office/powerpoint/2010/main" val="2484810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B25F3-CF40-27EF-3128-55A94744D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F43EC-4231-4297-3374-B0012F93B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E3BD3-813D-432A-7FE1-5A5D38F0A17F}"/>
              </a:ext>
            </a:extLst>
          </p:cNvPr>
          <p:cNvSpPr>
            <a:spLocks noGrp="1"/>
          </p:cNvSpPr>
          <p:nvPr>
            <p:ph type="body" idx="1"/>
          </p:nvPr>
        </p:nvSpPr>
        <p:spPr/>
        <p:txBody>
          <a:bodyPr/>
          <a:lstStyle/>
          <a:p>
            <a:pPr rtl="0" fontAlgn="base"/>
            <a:endParaRPr lang="en-US" dirty="0"/>
          </a:p>
        </p:txBody>
      </p:sp>
      <p:sp>
        <p:nvSpPr>
          <p:cNvPr id="4" name="Slide Number Placeholder 3">
            <a:extLst>
              <a:ext uri="{FF2B5EF4-FFF2-40B4-BE49-F238E27FC236}">
                <a16:creationId xmlns:a16="http://schemas.microsoft.com/office/drawing/2014/main" id="{07F605A3-3003-FD23-C4DA-ED701B57AAA6}"/>
              </a:ext>
            </a:extLst>
          </p:cNvPr>
          <p:cNvSpPr>
            <a:spLocks noGrp="1"/>
          </p:cNvSpPr>
          <p:nvPr>
            <p:ph type="sldNum" sz="quarter" idx="5"/>
          </p:nvPr>
        </p:nvSpPr>
        <p:spPr/>
        <p:txBody>
          <a:bodyPr/>
          <a:lstStyle/>
          <a:p>
            <a:fld id="{7FB667E1-E601-4AAF-B95C-B25720D70A60}" type="slidenum">
              <a:rPr lang="en-US" smtClean="0"/>
              <a:t>26</a:t>
            </a:fld>
            <a:endParaRPr lang="en-US"/>
          </a:p>
        </p:txBody>
      </p:sp>
    </p:spTree>
    <p:extLst>
      <p:ext uri="{BB962C8B-B14F-4D97-AF65-F5344CB8AC3E}">
        <p14:creationId xmlns:p14="http://schemas.microsoft.com/office/powerpoint/2010/main" val="522242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27</a:t>
            </a:fld>
            <a:endParaRPr lang="en-US"/>
          </a:p>
        </p:txBody>
      </p:sp>
    </p:spTree>
    <p:extLst>
      <p:ext uri="{BB962C8B-B14F-4D97-AF65-F5344CB8AC3E}">
        <p14:creationId xmlns:p14="http://schemas.microsoft.com/office/powerpoint/2010/main" val="246868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CC3F5-CA9E-E842-BF10-CD77E2871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BEFFA-22BA-260D-5A7A-41E98569E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C3992-E17D-6018-BCE6-2CD81A6A7382}"/>
              </a:ext>
            </a:extLst>
          </p:cNvPr>
          <p:cNvSpPr>
            <a:spLocks noGrp="1"/>
          </p:cNvSpPr>
          <p:nvPr>
            <p:ph type="body" idx="1"/>
          </p:nvPr>
        </p:nvSpPr>
        <p:spPr/>
        <p:txBody>
          <a:bodyPr/>
          <a:lstStyle/>
          <a:p>
            <a:pPr rtl="0" fontAlgn="base"/>
            <a:endParaRPr lang="en-US" dirty="0"/>
          </a:p>
        </p:txBody>
      </p:sp>
      <p:sp>
        <p:nvSpPr>
          <p:cNvPr id="4" name="Slide Number Placeholder 3">
            <a:extLst>
              <a:ext uri="{FF2B5EF4-FFF2-40B4-BE49-F238E27FC236}">
                <a16:creationId xmlns:a16="http://schemas.microsoft.com/office/drawing/2014/main" id="{67B87E49-6AE6-C92E-EA23-3E6079ABE83E}"/>
              </a:ext>
            </a:extLst>
          </p:cNvPr>
          <p:cNvSpPr>
            <a:spLocks noGrp="1"/>
          </p:cNvSpPr>
          <p:nvPr>
            <p:ph type="sldNum" sz="quarter" idx="5"/>
          </p:nvPr>
        </p:nvSpPr>
        <p:spPr/>
        <p:txBody>
          <a:bodyPr/>
          <a:lstStyle/>
          <a:p>
            <a:fld id="{7FB667E1-E601-4AAF-B95C-B25720D70A60}" type="slidenum">
              <a:rPr lang="en-US" smtClean="0"/>
              <a:t>28</a:t>
            </a:fld>
            <a:endParaRPr lang="en-US"/>
          </a:p>
        </p:txBody>
      </p:sp>
    </p:spTree>
    <p:extLst>
      <p:ext uri="{BB962C8B-B14F-4D97-AF65-F5344CB8AC3E}">
        <p14:creationId xmlns:p14="http://schemas.microsoft.com/office/powerpoint/2010/main" val="689681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261E-A328-925A-CADA-74A6C4D4D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5F77A-2C31-A555-9DE7-D206D54F1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790195-A9FE-7C58-55B5-42CDC76F2F6C}"/>
              </a:ext>
            </a:extLst>
          </p:cNvPr>
          <p:cNvSpPr>
            <a:spLocks noGrp="1"/>
          </p:cNvSpPr>
          <p:nvPr>
            <p:ph type="body" idx="1"/>
          </p:nvPr>
        </p:nvSpPr>
        <p:spPr/>
        <p:txBody>
          <a:bodyPr/>
          <a:lstStyle/>
          <a:p>
            <a:pPr rtl="0" fontAlgn="base"/>
            <a:endParaRPr lang="en-US" dirty="0"/>
          </a:p>
        </p:txBody>
      </p:sp>
      <p:sp>
        <p:nvSpPr>
          <p:cNvPr id="4" name="Slide Number Placeholder 3">
            <a:extLst>
              <a:ext uri="{FF2B5EF4-FFF2-40B4-BE49-F238E27FC236}">
                <a16:creationId xmlns:a16="http://schemas.microsoft.com/office/drawing/2014/main" id="{7EB79545-9517-E611-9E40-8F62CF4E3E39}"/>
              </a:ext>
            </a:extLst>
          </p:cNvPr>
          <p:cNvSpPr>
            <a:spLocks noGrp="1"/>
          </p:cNvSpPr>
          <p:nvPr>
            <p:ph type="sldNum" sz="quarter" idx="5"/>
          </p:nvPr>
        </p:nvSpPr>
        <p:spPr/>
        <p:txBody>
          <a:bodyPr/>
          <a:lstStyle/>
          <a:p>
            <a:fld id="{7FB667E1-E601-4AAF-B95C-B25720D70A60}" type="slidenum">
              <a:rPr lang="en-US" smtClean="0"/>
              <a:t>29</a:t>
            </a:fld>
            <a:endParaRPr lang="en-US"/>
          </a:p>
        </p:txBody>
      </p:sp>
    </p:spTree>
    <p:extLst>
      <p:ext uri="{BB962C8B-B14F-4D97-AF65-F5344CB8AC3E}">
        <p14:creationId xmlns:p14="http://schemas.microsoft.com/office/powerpoint/2010/main" val="79549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1104542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30</a:t>
            </a:fld>
            <a:endParaRPr lang="en-US"/>
          </a:p>
        </p:txBody>
      </p:sp>
    </p:spTree>
    <p:extLst>
      <p:ext uri="{BB962C8B-B14F-4D97-AF65-F5344CB8AC3E}">
        <p14:creationId xmlns:p14="http://schemas.microsoft.com/office/powerpoint/2010/main" val="2208937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31</a:t>
            </a:fld>
            <a:endParaRPr lang="en-US"/>
          </a:p>
        </p:txBody>
      </p:sp>
    </p:spTree>
    <p:extLst>
      <p:ext uri="{BB962C8B-B14F-4D97-AF65-F5344CB8AC3E}">
        <p14:creationId xmlns:p14="http://schemas.microsoft.com/office/powerpoint/2010/main" val="292479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32</a:t>
            </a:fld>
            <a:endParaRPr lang="en-US"/>
          </a:p>
        </p:txBody>
      </p:sp>
    </p:spTree>
    <p:extLst>
      <p:ext uri="{BB962C8B-B14F-4D97-AF65-F5344CB8AC3E}">
        <p14:creationId xmlns:p14="http://schemas.microsoft.com/office/powerpoint/2010/main" val="720393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33</a:t>
            </a:fld>
            <a:endParaRPr lang="en-US"/>
          </a:p>
        </p:txBody>
      </p:sp>
    </p:spTree>
    <p:extLst>
      <p:ext uri="{BB962C8B-B14F-4D97-AF65-F5344CB8AC3E}">
        <p14:creationId xmlns:p14="http://schemas.microsoft.com/office/powerpoint/2010/main" val="3675169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34</a:t>
            </a:fld>
            <a:endParaRPr lang="en-US"/>
          </a:p>
        </p:txBody>
      </p:sp>
    </p:spTree>
    <p:extLst>
      <p:ext uri="{BB962C8B-B14F-4D97-AF65-F5344CB8AC3E}">
        <p14:creationId xmlns:p14="http://schemas.microsoft.com/office/powerpoint/2010/main" val="3368260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35</a:t>
            </a:fld>
            <a:endParaRPr lang="en-US"/>
          </a:p>
        </p:txBody>
      </p:sp>
    </p:spTree>
    <p:extLst>
      <p:ext uri="{BB962C8B-B14F-4D97-AF65-F5344CB8AC3E}">
        <p14:creationId xmlns:p14="http://schemas.microsoft.com/office/powerpoint/2010/main" val="3444637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36</a:t>
            </a:fld>
            <a:endParaRPr lang="en-US"/>
          </a:p>
        </p:txBody>
      </p:sp>
    </p:spTree>
    <p:extLst>
      <p:ext uri="{BB962C8B-B14F-4D97-AF65-F5344CB8AC3E}">
        <p14:creationId xmlns:p14="http://schemas.microsoft.com/office/powerpoint/2010/main" val="297611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56402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55C73-AF68-0DA6-C761-22BE35D49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A073A-5AD2-6373-D046-22A8C2DF6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6A187-7035-4AB4-38E1-25033845E2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5F4FA9-A0BE-2B33-ED90-B5D80561E9AF}"/>
              </a:ext>
            </a:extLst>
          </p:cNvPr>
          <p:cNvSpPr>
            <a:spLocks noGrp="1"/>
          </p:cNvSpPr>
          <p:nvPr>
            <p:ph type="sldNum" sz="quarter" idx="5"/>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242889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364970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358100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55180-830A-548A-A147-0D7027335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59FCB-2F6B-45CD-2BC7-85DFF55A1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2C40DF-FF3A-285B-9A6B-E0AEF6AF98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285F8B-9E23-E241-7EB0-D5279B9570AF}"/>
              </a:ext>
            </a:extLst>
          </p:cNvPr>
          <p:cNvSpPr>
            <a:spLocks noGrp="1"/>
          </p:cNvSpPr>
          <p:nvPr>
            <p:ph type="sldNum" sz="quarter" idx="5"/>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2117142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A44E8-2ABA-3780-54F8-DCAD5A747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CB037-F14D-4522-559F-1E032107C4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B9046-E59A-7076-F601-2CA2AC7100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6E2DD0-F656-A2F7-59C9-777DF2CC20A8}"/>
              </a:ext>
            </a:extLst>
          </p:cNvPr>
          <p:cNvSpPr>
            <a:spLocks noGrp="1"/>
          </p:cNvSpPr>
          <p:nvPr>
            <p:ph type="sldNum" sz="quarter" idx="5"/>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2272346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10/16/2025</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10/16/2025</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10/16/2025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10/16/2025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10/16/2025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10/16/2025</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10/16/2025</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DD7D43D-6574-4C7B-808D-C6C12215A4D4}" type="datetimeFigureOut">
              <a:rPr lang="en-US"/>
              <a:t>10/16/2025</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9E583DDF-CA54-461A-A486-592D2374C532}" type="datetimeFigureOut">
              <a:rPr lang="en-US"/>
              <a:t>10/16/2025</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9E583DDF-CA54-461A-A486-592D2374C532}" type="datetimeFigureOut">
              <a:rPr lang="en-US"/>
              <a:t>10/16/2025</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10/16/2025</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10/16/2025</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10/16/2025</a:t>
            </a:fld>
            <a:endParaRPr lang="en-US"/>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oregon.gov/oha/ph/healthypeoplefamilies/wic/pages/inservices.aspx"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www.oregon.gov/oha/PH/HEALTHYPEOPLEFAMILIES/WIC/Documents/BLL-form-ENG-SP.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video" Target="https://www.youtube.com/embed/YS3V4hFxIIU?feature=oembed" TargetMode="Externa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maia-public.s3.us-east-2.amazonaws.com/Products/Wic/Uploads/Resources/222a9153-0380-4210-8bfa-ffe915a16d82.pdf" TargetMode="External"/><Relationship Id="rId5" Type="http://schemas.openxmlformats.org/officeDocument/2006/relationships/hyperlink" Target="https://www.wichealth.org/Member/Resource?id=6034&amp;languageId=1" TargetMode="External"/><Relationship Id="rId4" Type="http://schemas.openxmlformats.org/officeDocument/2006/relationships/hyperlink" Target="https://oregon.wicresources.or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niaaa.nih.gov/sites/default/files/publications/pregnancy.pdf" TargetMode="External"/><Relationship Id="rId3" Type="http://schemas.openxmlformats.org/officeDocument/2006/relationships/hyperlink" Target="https://www.oregon.gov/oha/ph/preventionwellness/marijuana/pages/comms-resources.aspx" TargetMode="External"/><Relationship Id="rId7" Type="http://schemas.openxmlformats.org/officeDocument/2006/relationships/hyperlink" Target="https://www.oregon.gov/oha/ph/PreventionWellness/marijuana/Documents/OHA-9002-marijuna-and-your-baby.pdf"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wicworks.fns.usda.gov/sites/default/files/media/document/Give_Your_Baby_a_Healthy_Start_Spanish.pdf" TargetMode="External"/><Relationship Id="rId5" Type="http://schemas.openxmlformats.org/officeDocument/2006/relationships/hyperlink" Target="https://wicworks.fns.usda.gov/sites/default/files/media/document/Give_Your_Baby_a_Healthy_Start_English.pdf" TargetMode="External"/><Relationship Id="rId10" Type="http://schemas.openxmlformats.org/officeDocument/2006/relationships/image" Target="../media/image14.png"/><Relationship Id="rId4" Type="http://schemas.openxmlformats.org/officeDocument/2006/relationships/hyperlink" Target="https://www.oregon.gov/oha/PH/PREVENTIONWELLNESS/MARIJUANA/Pages/comms-resources.aspx" TargetMode="External"/><Relationship Id="rId9" Type="http://schemas.openxmlformats.org/officeDocument/2006/relationships/hyperlink" Target="https://www.niaaa.nih.gov/sites/default/files/publications/pregnancy_spanish.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oregon.gov/oha/HSD/AMH/publications/provider-directory.pdf"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hyperlink" Target="https://www.peersupportoregon.org/nurture-oregon" TargetMode="External"/><Relationship Id="rId5" Type="http://schemas.openxmlformats.org/officeDocument/2006/relationships/hyperlink" Target="https://www.linesforlife.org/get-help-now/services-and-crisis-lines/#recovery-resources" TargetMode="External"/><Relationship Id="rId4" Type="http://schemas.openxmlformats.org/officeDocument/2006/relationships/hyperlink" Target="https://www.211info.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mailto:erica.a.johnson2@oha.Oregon.gov" TargetMode="External"/><Relationship Id="rId2" Type="http://schemas.openxmlformats.org/officeDocument/2006/relationships/hyperlink" Target="mailto:ellen.r.hill@oha.Oregon.gov" TargetMode="External"/><Relationship Id="rId1" Type="http://schemas.openxmlformats.org/officeDocument/2006/relationships/slideLayout" Target="../slideLayouts/slideLayout2.xml"/><Relationship Id="rId4" Type="http://schemas.openxmlformats.org/officeDocument/2006/relationships/hyperlink" Target="mailto:wictraining@oha.oregon.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ha/PH/HEALTHYPEOPLEFAMILIES/WIC/Documents/ppm/880.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ha/PH/HEALTHYPEOPLEFAMILIES/WIC/Documents/ppm/880.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baby&#10;&#10;Description automatically generated">
            <a:extLst>
              <a:ext uri="{FF2B5EF4-FFF2-40B4-BE49-F238E27FC236}">
                <a16:creationId xmlns:a16="http://schemas.microsoft.com/office/drawing/2014/main" id="{BD1CA78E-833F-8CC7-E126-9A05D313CFCB}"/>
              </a:ext>
            </a:extLst>
          </p:cNvPr>
          <p:cNvPicPr>
            <a:picLocks noChangeAspect="1"/>
          </p:cNvPicPr>
          <p:nvPr/>
        </p:nvPicPr>
        <p:blipFill>
          <a:blip r:embed="rId4">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2" name="Title 1"/>
          <p:cNvSpPr>
            <a:spLocks noGrp="1"/>
          </p:cNvSpPr>
          <p:nvPr>
            <p:ph type="ctrTitle"/>
          </p:nvPr>
        </p:nvSpPr>
        <p:spPr>
          <a:xfrm>
            <a:off x="1116930" y="5137486"/>
            <a:ext cx="10264943" cy="1143000"/>
          </a:xfrm>
        </p:spPr>
        <p:txBody>
          <a:bodyPr>
            <a:noAutofit/>
          </a:bodyPr>
          <a:lstStyle/>
          <a:p>
            <a:pPr>
              <a:lnSpc>
                <a:spcPct val="114000"/>
              </a:lnSpc>
            </a:pPr>
            <a:r>
              <a:rPr lang="en-US" sz="4200" b="1"/>
              <a:t>2025 Oregon WIC In-Service: </a:t>
            </a:r>
            <a:br>
              <a:rPr lang="en-US" sz="4200" b="1"/>
            </a:br>
            <a:r>
              <a:rPr lang="en-US" sz="4200" b="1"/>
              <a:t>Substance Use Education and Lead Referral Requirements</a:t>
            </a:r>
          </a:p>
        </p:txBody>
      </p:sp>
      <p:pic>
        <p:nvPicPr>
          <p:cNvPr id="13" name="Picture 12" descr="Icon&#10;&#10;Description automatically generated with medium confidence">
            <a:extLst>
              <a:ext uri="{FF2B5EF4-FFF2-40B4-BE49-F238E27FC236}">
                <a16:creationId xmlns:a16="http://schemas.microsoft.com/office/drawing/2014/main" id="{1CC765E9-0EE3-1665-2195-66B76BEE1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6569" y="304713"/>
            <a:ext cx="2322864" cy="1315357"/>
          </a:xfrm>
          <a:prstGeom prst="rect">
            <a:avLst/>
          </a:prstGeom>
        </p:spPr>
      </p:pic>
    </p:spTree>
    <p:custDataLst>
      <p:tags r:id="rId1"/>
    </p:custDataLst>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baby's hand&#10;&#10;Description automatically generated with low confidence">
            <a:extLst>
              <a:ext uri="{FF2B5EF4-FFF2-40B4-BE49-F238E27FC236}">
                <a16:creationId xmlns:a16="http://schemas.microsoft.com/office/drawing/2014/main" id="{BF8034F5-097C-599F-8C45-C624BC21F826}"/>
              </a:ext>
            </a:extLst>
          </p:cNvPr>
          <p:cNvPicPr>
            <a:picLocks noChangeAspect="1"/>
          </p:cNvPicPr>
          <p:nvPr/>
        </p:nvPicPr>
        <p:blipFill>
          <a:blip r:embed="rId3">
            <a:extLst>
              <a:ext uri="{28A0092B-C50C-407E-A947-70E740481C1C}">
                <a14:useLocalDpi xmlns:a14="http://schemas.microsoft.com/office/drawing/2010/main" val="0"/>
              </a:ext>
            </a:extLst>
          </a:blip>
          <a:srcRect t="7796" b="7796"/>
          <a:stretch/>
        </p:blipFill>
        <p:spPr>
          <a:xfrm>
            <a:off x="0" y="0"/>
            <a:ext cx="12192000" cy="6858000"/>
          </a:xfrm>
          <a:prstGeom prst="rect">
            <a:avLst/>
          </a:prstGeom>
        </p:spPr>
      </p:pic>
      <p:sp>
        <p:nvSpPr>
          <p:cNvPr id="5" name="TextBox 4">
            <a:extLst>
              <a:ext uri="{FF2B5EF4-FFF2-40B4-BE49-F238E27FC236}">
                <a16:creationId xmlns:a16="http://schemas.microsoft.com/office/drawing/2014/main" id="{DF531F0A-0B7C-C914-726C-07D93E543817}"/>
              </a:ext>
            </a:extLst>
          </p:cNvPr>
          <p:cNvSpPr txBox="1"/>
          <p:nvPr/>
        </p:nvSpPr>
        <p:spPr>
          <a:xfrm>
            <a:off x="0" y="4745545"/>
            <a:ext cx="9703633" cy="1963712"/>
          </a:xfrm>
          <a:prstGeom prst="rect">
            <a:avLst/>
          </a:prstGeom>
          <a:solidFill>
            <a:srgbClr val="000000">
              <a:alpha val="58039"/>
            </a:srgbClr>
          </a:solidFill>
        </p:spPr>
        <p:txBody>
          <a:bodyPr vert="horz" lIns="91440" tIns="45720" rIns="91440" bIns="45720" rtlCol="0" anchor="b">
            <a:normAutofit fontScale="55000" lnSpcReduction="20000"/>
          </a:bodyPr>
          <a:lstStyle/>
          <a:p>
            <a:pPr marL="228600" defTabSz="914400">
              <a:lnSpc>
                <a:spcPct val="90000"/>
              </a:lnSpc>
              <a:spcBef>
                <a:spcPct val="0"/>
              </a:spcBef>
              <a:spcAft>
                <a:spcPts val="600"/>
              </a:spcAft>
            </a:pPr>
            <a:r>
              <a:rPr lang="en-US" sz="9600"/>
              <a:t>WIC’s role in screening, educating and referring for substance use</a:t>
            </a:r>
            <a:endParaRPr lang="en-US" sz="6000">
              <a:solidFill>
                <a:schemeClr val="tx1">
                  <a:lumMod val="85000"/>
                </a:schemeClr>
              </a:solidFill>
              <a:latin typeface="+mj-lt"/>
              <a:ea typeface="+mj-ea"/>
              <a:cs typeface="+mj-cs"/>
            </a:endParaRPr>
          </a:p>
        </p:txBody>
      </p:sp>
    </p:spTree>
    <p:extLst>
      <p:ext uri="{BB962C8B-B14F-4D97-AF65-F5344CB8AC3E}">
        <p14:creationId xmlns:p14="http://schemas.microsoft.com/office/powerpoint/2010/main" val="53770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1056640"/>
          </a:xfrm>
        </p:spPr>
        <p:txBody>
          <a:bodyPr>
            <a:normAutofit/>
          </a:bodyPr>
          <a:lstStyle/>
          <a:p>
            <a:r>
              <a:rPr lang="en-US" sz="3800"/>
              <a:t>What is the WIC certifier’s role?</a:t>
            </a:r>
          </a:p>
        </p:txBody>
      </p:sp>
      <p:sp>
        <p:nvSpPr>
          <p:cNvPr id="3" name="Content Placeholder 2"/>
          <p:cNvSpPr>
            <a:spLocks noGrp="1"/>
          </p:cNvSpPr>
          <p:nvPr>
            <p:ph sz="half" idx="1"/>
          </p:nvPr>
        </p:nvSpPr>
        <p:spPr>
          <a:xfrm>
            <a:off x="1341120" y="1901952"/>
            <a:ext cx="9372036" cy="4123944"/>
          </a:xfrm>
        </p:spPr>
        <p:txBody>
          <a:bodyPr>
            <a:normAutofit/>
          </a:bodyPr>
          <a:lstStyle/>
          <a:p>
            <a:pPr marL="502920" indent="-457200">
              <a:lnSpc>
                <a:spcPct val="114000"/>
              </a:lnSpc>
              <a:buAutoNum type="arabicPeriod"/>
            </a:pPr>
            <a:r>
              <a:rPr lang="en-US" sz="2400" i="0">
                <a:solidFill>
                  <a:srgbClr val="000000"/>
                </a:solidFill>
                <a:effectLst/>
                <a:latin typeface="Calibri" panose="020F0502020204030204" pitchFamily="34" charset="0"/>
              </a:rPr>
              <a:t>Screen participants by asking simple questions to identify those at risk of substance use</a:t>
            </a:r>
          </a:p>
          <a:p>
            <a:pPr marL="502920" indent="-457200">
              <a:lnSpc>
                <a:spcPct val="114000"/>
              </a:lnSpc>
              <a:buAutoNum type="arabicPeriod"/>
            </a:pPr>
            <a:r>
              <a:rPr lang="en-US" sz="2400" i="0">
                <a:solidFill>
                  <a:srgbClr val="000000"/>
                </a:solidFill>
                <a:effectLst/>
                <a:latin typeface="Calibri" panose="020F0502020204030204" pitchFamily="34" charset="0"/>
              </a:rPr>
              <a:t>Provide verbal education on the harms of substance use, regardless of how a participant/caregiver screens</a:t>
            </a:r>
          </a:p>
          <a:p>
            <a:pPr marL="502920" indent="-457200">
              <a:lnSpc>
                <a:spcPct val="114000"/>
              </a:lnSpc>
              <a:buAutoNum type="arabicPeriod"/>
            </a:pPr>
            <a:r>
              <a:rPr lang="en-US" sz="2400">
                <a:solidFill>
                  <a:srgbClr val="000000"/>
                </a:solidFill>
                <a:latin typeface="Calibri" panose="020F0502020204030204" pitchFamily="34" charset="0"/>
              </a:rPr>
              <a:t>Provide referrals and resources for treatment or community programs for participants needing further evaluation or support</a:t>
            </a:r>
          </a:p>
          <a:p>
            <a:pPr marL="502920" indent="-457200">
              <a:lnSpc>
                <a:spcPct val="114000"/>
              </a:lnSpc>
              <a:buAutoNum type="arabicPeriod"/>
            </a:pPr>
            <a:r>
              <a:rPr lang="en-US" sz="2400">
                <a:solidFill>
                  <a:srgbClr val="000000"/>
                </a:solidFill>
                <a:latin typeface="Calibri" panose="020F0502020204030204" pitchFamily="34" charset="0"/>
              </a:rPr>
              <a:t>Maintain confidentiality </a:t>
            </a:r>
          </a:p>
        </p:txBody>
      </p:sp>
    </p:spTree>
    <p:extLst>
      <p:ext uri="{BB962C8B-B14F-4D97-AF65-F5344CB8AC3E}">
        <p14:creationId xmlns:p14="http://schemas.microsoft.com/office/powerpoint/2010/main" val="19148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0" y="648716"/>
            <a:ext cx="5030651" cy="1233424"/>
          </a:xfrm>
        </p:spPr>
        <p:txBody>
          <a:bodyPr>
            <a:normAutofit/>
          </a:bodyPr>
          <a:lstStyle/>
          <a:p>
            <a:r>
              <a:rPr lang="en-US" sz="3800"/>
              <a:t>What is </a:t>
            </a:r>
            <a:r>
              <a:rPr lang="en-US" sz="3800" b="1"/>
              <a:t>NOT</a:t>
            </a:r>
            <a:r>
              <a:rPr lang="en-US" sz="3800"/>
              <a:t> the WIC certifier’s role?</a:t>
            </a:r>
          </a:p>
        </p:txBody>
      </p:sp>
      <p:sp>
        <p:nvSpPr>
          <p:cNvPr id="3" name="Content Placeholder 2"/>
          <p:cNvSpPr>
            <a:spLocks noGrp="1"/>
          </p:cNvSpPr>
          <p:nvPr>
            <p:ph sz="half" idx="1"/>
          </p:nvPr>
        </p:nvSpPr>
        <p:spPr>
          <a:xfrm>
            <a:off x="635725" y="2085340"/>
            <a:ext cx="5460275" cy="4123944"/>
          </a:xfrm>
        </p:spPr>
        <p:txBody>
          <a:bodyPr>
            <a:normAutofit/>
          </a:bodyPr>
          <a:lstStyle/>
          <a:p>
            <a:pPr marL="502920" indent="-457200">
              <a:lnSpc>
                <a:spcPct val="114000"/>
              </a:lnSpc>
              <a:buAutoNum type="arabicPeriod"/>
            </a:pPr>
            <a:r>
              <a:rPr lang="en-US" sz="2600" i="0">
                <a:solidFill>
                  <a:srgbClr val="000000"/>
                </a:solidFill>
                <a:effectLst/>
                <a:latin typeface="Calibri" panose="020F0502020204030204" pitchFamily="34" charset="0"/>
              </a:rPr>
              <a:t>Counseling participants to make changes to their substance use</a:t>
            </a:r>
          </a:p>
          <a:p>
            <a:pPr marL="502920" indent="-457200">
              <a:lnSpc>
                <a:spcPct val="114000"/>
              </a:lnSpc>
              <a:buAutoNum type="arabicPeriod"/>
            </a:pPr>
            <a:r>
              <a:rPr lang="en-US" sz="2600">
                <a:solidFill>
                  <a:srgbClr val="000000"/>
                </a:solidFill>
                <a:latin typeface="Calibri" panose="020F0502020204030204" pitchFamily="34" charset="0"/>
              </a:rPr>
              <a:t>Diagnosing a substance use disorder</a:t>
            </a:r>
            <a:endParaRPr lang="en-US" sz="2600"/>
          </a:p>
        </p:txBody>
      </p:sp>
      <p:pic>
        <p:nvPicPr>
          <p:cNvPr id="5" name="Picture 4" descr="A person holding a baby&#10;&#10;Description automatically generated">
            <a:extLst>
              <a:ext uri="{FF2B5EF4-FFF2-40B4-BE49-F238E27FC236}">
                <a16:creationId xmlns:a16="http://schemas.microsoft.com/office/drawing/2014/main" id="{1010DE97-442E-8005-8915-455CCE9F23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944" r="8151"/>
          <a:stretch/>
        </p:blipFill>
        <p:spPr>
          <a:xfrm>
            <a:off x="6064836" y="12095"/>
            <a:ext cx="6127164" cy="6605273"/>
          </a:xfrm>
          <a:prstGeom prst="rect">
            <a:avLst/>
          </a:prstGeom>
        </p:spPr>
      </p:pic>
    </p:spTree>
    <p:extLst>
      <p:ext uri="{BB962C8B-B14F-4D97-AF65-F5344CB8AC3E}">
        <p14:creationId xmlns:p14="http://schemas.microsoft.com/office/powerpoint/2010/main" val="226567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6932C-55CD-7274-5838-CC21C964349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5812FAC-BAF7-6F9A-214C-D6CA8E516EBD}"/>
              </a:ext>
            </a:extLst>
          </p:cNvPr>
          <p:cNvSpPr>
            <a:spLocks noGrp="1"/>
          </p:cNvSpPr>
          <p:nvPr>
            <p:ph type="title"/>
          </p:nvPr>
        </p:nvSpPr>
        <p:spPr>
          <a:xfrm>
            <a:off x="1524000" y="0"/>
            <a:ext cx="9144000" cy="2192357"/>
          </a:xfrm>
        </p:spPr>
        <p:txBody>
          <a:bodyPr/>
          <a:lstStyle/>
          <a:p>
            <a:r>
              <a:rPr lang="en-US"/>
              <a:t>Poll Question #3</a:t>
            </a:r>
          </a:p>
        </p:txBody>
      </p:sp>
      <p:sp>
        <p:nvSpPr>
          <p:cNvPr id="8" name="Text Placeholder 7">
            <a:extLst>
              <a:ext uri="{FF2B5EF4-FFF2-40B4-BE49-F238E27FC236}">
                <a16:creationId xmlns:a16="http://schemas.microsoft.com/office/drawing/2014/main" id="{10EAEDB2-C1AA-2AF3-5A53-A5BB5CAC72F4}"/>
              </a:ext>
            </a:extLst>
          </p:cNvPr>
          <p:cNvSpPr>
            <a:spLocks noGrp="1"/>
          </p:cNvSpPr>
          <p:nvPr>
            <p:ph type="body" idx="1"/>
          </p:nvPr>
        </p:nvSpPr>
        <p:spPr>
          <a:xfrm>
            <a:off x="1524000" y="2447810"/>
            <a:ext cx="9144000" cy="3565334"/>
          </a:xfrm>
        </p:spPr>
        <p:txBody>
          <a:bodyPr>
            <a:normAutofit/>
          </a:bodyPr>
          <a:lstStyle/>
          <a:p>
            <a:pPr fontAlgn="base"/>
            <a:r>
              <a:rPr lang="en-US"/>
              <a:t>WIC’s role in providing alcohol or other drug information and referrals include: (select all that apply)​</a:t>
            </a:r>
          </a:p>
          <a:p>
            <a:pPr fontAlgn="base"/>
            <a:endParaRPr lang="en-US"/>
          </a:p>
          <a:p>
            <a:pPr marL="742950" lvl="1" indent="-285750">
              <a:buFont typeface="Wingdings,Sans-Serif"/>
              <a:buChar char="q"/>
            </a:pPr>
            <a:r>
              <a:rPr lang="en-US" sz="2000">
                <a:solidFill>
                  <a:srgbClr val="263050"/>
                </a:solidFill>
              </a:rPr>
              <a:t>Providing information about the dangers of alcohol, tobacco and drug use to all prenatal, breastfeeding and postpartum women, and parents and caregivers of infants and children. </a:t>
            </a:r>
            <a:endParaRPr lang="en-US" sz="2000"/>
          </a:p>
          <a:p>
            <a:pPr marL="742950" lvl="1" indent="-285750">
              <a:buFont typeface="Wingdings,Sans-Serif"/>
              <a:buChar char="q"/>
            </a:pPr>
            <a:r>
              <a:rPr lang="en-US" sz="2000">
                <a:solidFill>
                  <a:srgbClr val="263050"/>
                </a:solidFill>
              </a:rPr>
              <a:t>Counseling the participant to help them change their behavior.</a:t>
            </a:r>
            <a:endParaRPr lang="en-US" sz="2000"/>
          </a:p>
          <a:p>
            <a:pPr marL="742950" lvl="1" indent="-285750">
              <a:buFont typeface="Wingdings,Sans-Serif"/>
              <a:buChar char="q"/>
            </a:pPr>
            <a:r>
              <a:rPr lang="en-US" sz="2000">
                <a:solidFill>
                  <a:srgbClr val="263050"/>
                </a:solidFill>
              </a:rPr>
              <a:t>Screening participants for potential alcohol, tobacco and drug use. </a:t>
            </a:r>
            <a:endParaRPr lang="en-US" sz="2000"/>
          </a:p>
          <a:p>
            <a:pPr marL="742950" lvl="1" indent="-285750">
              <a:buFont typeface="Wingdings,Sans-Serif"/>
              <a:buChar char="q"/>
            </a:pPr>
            <a:r>
              <a:rPr lang="en-US" sz="2000">
                <a:solidFill>
                  <a:srgbClr val="263050"/>
                </a:solidFill>
              </a:rPr>
              <a:t>Offering referrals to alcohol, drug education or tobacco cessation and treatment organizations.</a:t>
            </a:r>
            <a:endParaRPr lang="en-US" sz="2000"/>
          </a:p>
          <a:p>
            <a:pPr fontAlgn="base"/>
            <a:endParaRPr lang="en-US"/>
          </a:p>
        </p:txBody>
      </p:sp>
    </p:spTree>
    <p:extLst>
      <p:ext uri="{BB962C8B-B14F-4D97-AF65-F5344CB8AC3E}">
        <p14:creationId xmlns:p14="http://schemas.microsoft.com/office/powerpoint/2010/main" val="81668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21068-C7C4-FE95-1704-3762F0E8873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FA18456-6974-9C4D-CDA8-D2505549D8CB}"/>
              </a:ext>
            </a:extLst>
          </p:cNvPr>
          <p:cNvSpPr>
            <a:spLocks noGrp="1"/>
          </p:cNvSpPr>
          <p:nvPr>
            <p:ph type="title"/>
          </p:nvPr>
        </p:nvSpPr>
        <p:spPr>
          <a:xfrm>
            <a:off x="1524000" y="0"/>
            <a:ext cx="9144000" cy="2192357"/>
          </a:xfrm>
        </p:spPr>
        <p:txBody>
          <a:bodyPr/>
          <a:lstStyle/>
          <a:p>
            <a:r>
              <a:rPr lang="en-US"/>
              <a:t>Poll Question #3</a:t>
            </a:r>
          </a:p>
        </p:txBody>
      </p:sp>
      <p:sp>
        <p:nvSpPr>
          <p:cNvPr id="8" name="Text Placeholder 7">
            <a:extLst>
              <a:ext uri="{FF2B5EF4-FFF2-40B4-BE49-F238E27FC236}">
                <a16:creationId xmlns:a16="http://schemas.microsoft.com/office/drawing/2014/main" id="{470FC81F-D00C-8582-4D05-5B86E28A875A}"/>
              </a:ext>
            </a:extLst>
          </p:cNvPr>
          <p:cNvSpPr>
            <a:spLocks noGrp="1"/>
          </p:cNvSpPr>
          <p:nvPr>
            <p:ph type="body" idx="1"/>
          </p:nvPr>
        </p:nvSpPr>
        <p:spPr>
          <a:xfrm>
            <a:off x="1524000" y="2447810"/>
            <a:ext cx="9144000" cy="3565334"/>
          </a:xfrm>
        </p:spPr>
        <p:txBody>
          <a:bodyPr>
            <a:normAutofit/>
          </a:bodyPr>
          <a:lstStyle/>
          <a:p>
            <a:pPr fontAlgn="base"/>
            <a:r>
              <a:rPr lang="en-US"/>
              <a:t>WIC’s role in providing alcohol or other drug information and referrals include:</a:t>
            </a:r>
          </a:p>
          <a:p>
            <a:pPr marL="800100" lvl="1" indent="-342900">
              <a:buFont typeface="Wingdings" panose="05000000000000000000" pitchFamily="2" charset="2"/>
              <a:buChar char="ü"/>
            </a:pPr>
            <a:r>
              <a:rPr lang="en-US" sz="2000">
                <a:solidFill>
                  <a:srgbClr val="263050"/>
                </a:solidFill>
              </a:rPr>
              <a:t>Providing information about the dangers of alcohol, tobacco and drug use to all prenatal, breastfeeding and postpartum women, and parents and caregivers of infants and children. </a:t>
            </a:r>
            <a:endParaRPr lang="en-US" sz="2000"/>
          </a:p>
          <a:p>
            <a:pPr marL="800100" lvl="1" indent="-342900">
              <a:buFont typeface="Wingdings" panose="05000000000000000000" pitchFamily="2" charset="2"/>
              <a:buChar char="ü"/>
            </a:pPr>
            <a:r>
              <a:rPr lang="en-US" sz="2000">
                <a:solidFill>
                  <a:srgbClr val="263050"/>
                </a:solidFill>
              </a:rPr>
              <a:t>Screening participants for potential alcohol, tobacco and drug use. </a:t>
            </a:r>
            <a:endParaRPr lang="en-US" sz="2000"/>
          </a:p>
          <a:p>
            <a:pPr marL="800100" lvl="1" indent="-342900">
              <a:buFont typeface="Wingdings" panose="05000000000000000000" pitchFamily="2" charset="2"/>
              <a:buChar char="ü"/>
            </a:pPr>
            <a:r>
              <a:rPr lang="en-US" sz="2000">
                <a:solidFill>
                  <a:srgbClr val="263050"/>
                </a:solidFill>
              </a:rPr>
              <a:t>Offering referrals to alcohol, drug education or tobacco cessation and treatment organizations.</a:t>
            </a:r>
            <a:endParaRPr lang="en-US" sz="2000"/>
          </a:p>
          <a:p>
            <a:pPr fontAlgn="base"/>
            <a:endParaRPr lang="en-US"/>
          </a:p>
        </p:txBody>
      </p:sp>
    </p:spTree>
    <p:extLst>
      <p:ext uri="{BB962C8B-B14F-4D97-AF65-F5344CB8AC3E}">
        <p14:creationId xmlns:p14="http://schemas.microsoft.com/office/powerpoint/2010/main" val="410569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people shaking hands&#10;&#10;Description automatically generated with medium confidence">
            <a:extLst>
              <a:ext uri="{FF2B5EF4-FFF2-40B4-BE49-F238E27FC236}">
                <a16:creationId xmlns:a16="http://schemas.microsoft.com/office/drawing/2014/main" id="{DBFC4EEB-A8E0-B1BF-D855-6773A41300A6}"/>
              </a:ext>
            </a:extLst>
          </p:cNvPr>
          <p:cNvPicPr>
            <a:picLocks noChangeAspect="1"/>
          </p:cNvPicPr>
          <p:nvPr/>
        </p:nvPicPr>
        <p:blipFill>
          <a:blip r:embed="rId3">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6" name="TextBox 5">
            <a:extLst>
              <a:ext uri="{FF2B5EF4-FFF2-40B4-BE49-F238E27FC236}">
                <a16:creationId xmlns:a16="http://schemas.microsoft.com/office/drawing/2014/main" id="{667063C8-5E9D-B2F9-ED8C-AB61254FDE89}"/>
              </a:ext>
            </a:extLst>
          </p:cNvPr>
          <p:cNvSpPr txBox="1"/>
          <p:nvPr/>
        </p:nvSpPr>
        <p:spPr>
          <a:xfrm>
            <a:off x="0" y="4804228"/>
            <a:ext cx="9703633" cy="1856663"/>
          </a:xfrm>
          <a:prstGeom prst="rect">
            <a:avLst/>
          </a:prstGeom>
          <a:solidFill>
            <a:srgbClr val="000000">
              <a:alpha val="58039"/>
            </a:srgbClr>
          </a:solidFill>
        </p:spPr>
        <p:txBody>
          <a:bodyPr vert="horz" lIns="91440" tIns="45720" rIns="91440" bIns="45720" rtlCol="0" anchor="b">
            <a:normAutofit/>
          </a:bodyPr>
          <a:lstStyle/>
          <a:p>
            <a:pPr marL="228600" defTabSz="914400">
              <a:lnSpc>
                <a:spcPct val="90000"/>
              </a:lnSpc>
              <a:spcBef>
                <a:spcPct val="0"/>
              </a:spcBef>
              <a:spcAft>
                <a:spcPts val="600"/>
              </a:spcAft>
            </a:pPr>
            <a:r>
              <a:rPr lang="en-US" sz="6000"/>
              <a:t>Providing substance use education</a:t>
            </a:r>
            <a:endParaRPr lang="en-US" sz="6000">
              <a:solidFill>
                <a:schemeClr val="tx1">
                  <a:lumMod val="85000"/>
                </a:schemeClr>
              </a:solidFill>
              <a:latin typeface="+mj-lt"/>
              <a:ea typeface="+mj-ea"/>
              <a:cs typeface="+mj-cs"/>
            </a:endParaRPr>
          </a:p>
        </p:txBody>
      </p:sp>
    </p:spTree>
    <p:extLst>
      <p:ext uri="{BB962C8B-B14F-4D97-AF65-F5344CB8AC3E}">
        <p14:creationId xmlns:p14="http://schemas.microsoft.com/office/powerpoint/2010/main" val="195749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EE3B-D258-A1E3-977A-182B57553F04}"/>
              </a:ext>
            </a:extLst>
          </p:cNvPr>
          <p:cNvSpPr>
            <a:spLocks noGrp="1"/>
          </p:cNvSpPr>
          <p:nvPr>
            <p:ph type="title"/>
          </p:nvPr>
        </p:nvSpPr>
        <p:spPr>
          <a:xfrm>
            <a:off x="818606" y="365760"/>
            <a:ext cx="9509760" cy="1233424"/>
          </a:xfrm>
        </p:spPr>
        <p:txBody>
          <a:bodyPr>
            <a:normAutofit/>
          </a:bodyPr>
          <a:lstStyle/>
          <a:p>
            <a:r>
              <a:rPr lang="en-US" sz="3800"/>
              <a:t>When to offer education</a:t>
            </a:r>
          </a:p>
        </p:txBody>
      </p:sp>
      <p:sp>
        <p:nvSpPr>
          <p:cNvPr id="3" name="Content Placeholder 2">
            <a:extLst>
              <a:ext uri="{FF2B5EF4-FFF2-40B4-BE49-F238E27FC236}">
                <a16:creationId xmlns:a16="http://schemas.microsoft.com/office/drawing/2014/main" id="{257B6AE1-A79B-51F9-DB37-9D27BD9550BE}"/>
              </a:ext>
            </a:extLst>
          </p:cNvPr>
          <p:cNvSpPr>
            <a:spLocks noGrp="1"/>
          </p:cNvSpPr>
          <p:nvPr>
            <p:ph sz="half" idx="1"/>
          </p:nvPr>
        </p:nvSpPr>
        <p:spPr>
          <a:xfrm>
            <a:off x="1245704" y="1945494"/>
            <a:ext cx="9262639" cy="4123944"/>
          </a:xfrm>
        </p:spPr>
        <p:txBody>
          <a:bodyPr>
            <a:normAutofit/>
          </a:bodyPr>
          <a:lstStyle/>
          <a:p>
            <a:r>
              <a:rPr lang="en-US" sz="2800"/>
              <a:t>Substance use education must be provided verbally at least once during each certification period for all women participants and parents/caregivers of infants and children.</a:t>
            </a:r>
          </a:p>
          <a:p>
            <a:r>
              <a:rPr lang="en-US" sz="2800"/>
              <a:t>Certifiers shall discuss the potential harmful effects of drugs or other harmful substances, regardless of current use or response to screening questions. </a:t>
            </a:r>
          </a:p>
          <a:p>
            <a:endParaRPr lang="en-US" sz="2800"/>
          </a:p>
        </p:txBody>
      </p:sp>
    </p:spTree>
    <p:extLst>
      <p:ext uri="{BB962C8B-B14F-4D97-AF65-F5344CB8AC3E}">
        <p14:creationId xmlns:p14="http://schemas.microsoft.com/office/powerpoint/2010/main" val="234686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1E5-592E-DBA8-C0B4-C797B43BC93A}"/>
              </a:ext>
            </a:extLst>
          </p:cNvPr>
          <p:cNvSpPr>
            <a:spLocks noGrp="1"/>
          </p:cNvSpPr>
          <p:nvPr>
            <p:ph type="title"/>
          </p:nvPr>
        </p:nvSpPr>
        <p:spPr/>
        <p:txBody>
          <a:bodyPr>
            <a:normAutofit/>
          </a:bodyPr>
          <a:lstStyle/>
          <a:p>
            <a:r>
              <a:rPr lang="en-US" sz="3800"/>
              <a:t>Framing the Screening Questions</a:t>
            </a:r>
          </a:p>
        </p:txBody>
      </p:sp>
      <p:sp>
        <p:nvSpPr>
          <p:cNvPr id="3" name="Content Placeholder 2">
            <a:extLst>
              <a:ext uri="{FF2B5EF4-FFF2-40B4-BE49-F238E27FC236}">
                <a16:creationId xmlns:a16="http://schemas.microsoft.com/office/drawing/2014/main" id="{2D66132B-5024-4FBB-2E22-5CAE75CA5F42}"/>
              </a:ext>
            </a:extLst>
          </p:cNvPr>
          <p:cNvSpPr>
            <a:spLocks noGrp="1"/>
          </p:cNvSpPr>
          <p:nvPr>
            <p:ph sz="half" idx="1"/>
          </p:nvPr>
        </p:nvSpPr>
        <p:spPr>
          <a:xfrm>
            <a:off x="1341120" y="1901952"/>
            <a:ext cx="9377680" cy="4123944"/>
          </a:xfrm>
        </p:spPr>
        <p:txBody>
          <a:bodyPr>
            <a:normAutofit/>
          </a:bodyPr>
          <a:lstStyle/>
          <a:p>
            <a:pPr>
              <a:lnSpc>
                <a:spcPct val="100000"/>
              </a:lnSpc>
            </a:pPr>
            <a:r>
              <a:rPr lang="en-US" sz="2400"/>
              <a:t>“One of the ways WIC supports families is by asking questions about substance use and offering education and referrals that may be helpful for you and your family. I am going to ask you some sensitive questions related to alcohol, tobacco, nicotine and drug use. Please know that your answers will be kept confidential.”</a:t>
            </a:r>
          </a:p>
          <a:p>
            <a:pPr>
              <a:lnSpc>
                <a:spcPct val="100000"/>
              </a:lnSpc>
            </a:pPr>
            <a:r>
              <a:rPr lang="en-US" sz="2400"/>
              <a:t>“These next few questions are ones that I am required to ask everyone. Asking these questions helps me determine if there are any extra services or other programs you may be interested in receiving a referral to.”</a:t>
            </a:r>
          </a:p>
        </p:txBody>
      </p:sp>
    </p:spTree>
    <p:extLst>
      <p:ext uri="{BB962C8B-B14F-4D97-AF65-F5344CB8AC3E}">
        <p14:creationId xmlns:p14="http://schemas.microsoft.com/office/powerpoint/2010/main" val="268056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57FE-6A5C-58D6-9A50-531DB6383314}"/>
              </a:ext>
            </a:extLst>
          </p:cNvPr>
          <p:cNvSpPr>
            <a:spLocks noGrp="1"/>
          </p:cNvSpPr>
          <p:nvPr>
            <p:ph type="title"/>
          </p:nvPr>
        </p:nvSpPr>
        <p:spPr>
          <a:xfrm>
            <a:off x="1037168" y="380274"/>
            <a:ext cx="9889864" cy="1158240"/>
          </a:xfrm>
        </p:spPr>
        <p:txBody>
          <a:bodyPr>
            <a:normAutofit fontScale="90000"/>
          </a:bodyPr>
          <a:lstStyle/>
          <a:p>
            <a:r>
              <a:rPr lang="en-US" sz="4200"/>
              <a:t>How to offer education: acknowledge and affirm</a:t>
            </a:r>
          </a:p>
        </p:txBody>
      </p:sp>
      <p:sp>
        <p:nvSpPr>
          <p:cNvPr id="3" name="Content Placeholder 2">
            <a:extLst>
              <a:ext uri="{FF2B5EF4-FFF2-40B4-BE49-F238E27FC236}">
                <a16:creationId xmlns:a16="http://schemas.microsoft.com/office/drawing/2014/main" id="{C1344789-AA3F-5EC9-ECAC-EA8CCF0CF719}"/>
              </a:ext>
            </a:extLst>
          </p:cNvPr>
          <p:cNvSpPr>
            <a:spLocks noGrp="1"/>
          </p:cNvSpPr>
          <p:nvPr>
            <p:ph sz="half" idx="1"/>
          </p:nvPr>
        </p:nvSpPr>
        <p:spPr>
          <a:xfrm>
            <a:off x="1227220" y="1858409"/>
            <a:ext cx="9509761" cy="4123944"/>
          </a:xfrm>
        </p:spPr>
        <p:txBody>
          <a:bodyPr>
            <a:noAutofit/>
          </a:bodyPr>
          <a:lstStyle/>
          <a:p>
            <a:r>
              <a:rPr lang="en-US" sz="2100"/>
              <a:t>“I know you shared that you don’t use drugs or alcohol. Part of my job here at WIC is to share that </a:t>
            </a:r>
            <a:r>
              <a:rPr lang="en-US" sz="2100" b="1"/>
              <a:t>there are possible health risks associated with different substances</a:t>
            </a:r>
            <a:r>
              <a:rPr lang="en-US" sz="2100"/>
              <a:t>. Are you interested in additional information?”</a:t>
            </a:r>
          </a:p>
          <a:p>
            <a:r>
              <a:rPr lang="en-US" sz="2100"/>
              <a:t>“WIC promotes a healthy lifestyle for parents and their families. </a:t>
            </a:r>
            <a:r>
              <a:rPr lang="en-US" sz="2100" b="1"/>
              <a:t>Substance use can have harmful effects on the whole family</a:t>
            </a:r>
            <a:r>
              <a:rPr lang="en-US" sz="2100"/>
              <a:t>. WIC provides substance use prevention information and referrals to increase awareness about the dangers of substance use. Would you be interested in more information?”</a:t>
            </a:r>
          </a:p>
          <a:p>
            <a:r>
              <a:rPr lang="en-US" sz="2100"/>
              <a:t>“As a public health nutrition program, we at WIC share with all participants that </a:t>
            </a:r>
            <a:r>
              <a:rPr lang="en-US" sz="2100" b="1"/>
              <a:t>alcohol, cannabis and other drugs are potentially harmful to you and your baby’s health</a:t>
            </a:r>
            <a:r>
              <a:rPr lang="en-US" sz="2100"/>
              <a:t>. We have more information and resources available if you have questions.”</a:t>
            </a:r>
          </a:p>
        </p:txBody>
      </p:sp>
    </p:spTree>
    <p:extLst>
      <p:ext uri="{BB962C8B-B14F-4D97-AF65-F5344CB8AC3E}">
        <p14:creationId xmlns:p14="http://schemas.microsoft.com/office/powerpoint/2010/main" val="153285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hild&#10;&#10;Description automatically generated with low confidence">
            <a:extLst>
              <a:ext uri="{FF2B5EF4-FFF2-40B4-BE49-F238E27FC236}">
                <a16:creationId xmlns:a16="http://schemas.microsoft.com/office/drawing/2014/main" id="{EE8D083B-D1DC-FB95-7A5F-114DAED5F6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98"/>
          <a:stretch/>
        </p:blipFill>
        <p:spPr>
          <a:xfrm flipH="1">
            <a:off x="0" y="0"/>
            <a:ext cx="4221504" cy="6611258"/>
          </a:xfrm>
          <a:prstGeom prst="rect">
            <a:avLst/>
          </a:prstGeom>
        </p:spPr>
      </p:pic>
      <p:sp>
        <p:nvSpPr>
          <p:cNvPr id="2" name="Title 1">
            <a:extLst>
              <a:ext uri="{FF2B5EF4-FFF2-40B4-BE49-F238E27FC236}">
                <a16:creationId xmlns:a16="http://schemas.microsoft.com/office/drawing/2014/main" id="{61FD57FE-6A5C-58D6-9A50-531DB6383314}"/>
              </a:ext>
            </a:extLst>
          </p:cNvPr>
          <p:cNvSpPr>
            <a:spLocks noGrp="1"/>
          </p:cNvSpPr>
          <p:nvPr>
            <p:ph type="title"/>
          </p:nvPr>
        </p:nvSpPr>
        <p:spPr>
          <a:xfrm>
            <a:off x="4804228" y="467360"/>
            <a:ext cx="6046651" cy="1233424"/>
          </a:xfrm>
        </p:spPr>
        <p:txBody>
          <a:bodyPr>
            <a:normAutofit/>
          </a:bodyPr>
          <a:lstStyle/>
          <a:p>
            <a:r>
              <a:rPr lang="en-US" sz="4200"/>
              <a:t>Affirmations</a:t>
            </a:r>
          </a:p>
        </p:txBody>
      </p:sp>
      <p:sp>
        <p:nvSpPr>
          <p:cNvPr id="3" name="Content Placeholder 2">
            <a:extLst>
              <a:ext uri="{FF2B5EF4-FFF2-40B4-BE49-F238E27FC236}">
                <a16:creationId xmlns:a16="http://schemas.microsoft.com/office/drawing/2014/main" id="{C1344789-AA3F-5EC9-ECAC-EA8CCF0CF719}"/>
              </a:ext>
            </a:extLst>
          </p:cNvPr>
          <p:cNvSpPr>
            <a:spLocks noGrp="1"/>
          </p:cNvSpPr>
          <p:nvPr>
            <p:ph sz="half" idx="1"/>
          </p:nvPr>
        </p:nvSpPr>
        <p:spPr>
          <a:xfrm>
            <a:off x="4804228" y="1901952"/>
            <a:ext cx="6574972" cy="4123944"/>
          </a:xfrm>
        </p:spPr>
        <p:txBody>
          <a:bodyPr>
            <a:normAutofit/>
          </a:bodyPr>
          <a:lstStyle/>
          <a:p>
            <a:r>
              <a:rPr lang="en-US" sz="2200"/>
              <a:t>“It’s great that you are committed to a healthy pregnancy.” </a:t>
            </a:r>
          </a:p>
          <a:p>
            <a:r>
              <a:rPr lang="en-US" sz="2200"/>
              <a:t>“I know how important it is for you to have a healthy pregnancy. Your decision to avoid substances is crucial to make sure that you do.”</a:t>
            </a:r>
          </a:p>
          <a:p>
            <a:r>
              <a:rPr lang="en-US" sz="2200"/>
              <a:t>“It sounds like you had trouble in the past and it took a lot of courage to kick that habit. You are on the right path now to be healthier for you and your kids. I am proud of you.”</a:t>
            </a:r>
          </a:p>
          <a:p>
            <a:endParaRPr lang="en-US" sz="2200"/>
          </a:p>
        </p:txBody>
      </p:sp>
    </p:spTree>
    <p:extLst>
      <p:ext uri="{BB962C8B-B14F-4D97-AF65-F5344CB8AC3E}">
        <p14:creationId xmlns:p14="http://schemas.microsoft.com/office/powerpoint/2010/main" val="180852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800"/>
              <a:t>Learning Objectives</a:t>
            </a:r>
          </a:p>
        </p:txBody>
      </p:sp>
      <p:sp>
        <p:nvSpPr>
          <p:cNvPr id="14" name="Content Placeholder 2"/>
          <p:cNvSpPr>
            <a:spLocks noGrp="1"/>
          </p:cNvSpPr>
          <p:nvPr>
            <p:ph idx="1"/>
          </p:nvPr>
        </p:nvSpPr>
        <p:spPr/>
        <p:txBody>
          <a:bodyPr>
            <a:normAutofit lnSpcReduction="10000"/>
          </a:bodyPr>
          <a:lstStyle/>
          <a:p>
            <a:r>
              <a:rPr lang="en-US" sz="2400"/>
              <a:t>Explain the federal requirement and state policy changes related to substance use education </a:t>
            </a:r>
          </a:p>
          <a:p>
            <a:r>
              <a:rPr lang="en-US" sz="2400"/>
              <a:t>List Oregon WIC’s four required program referrals</a:t>
            </a:r>
          </a:p>
          <a:p>
            <a:r>
              <a:rPr lang="en-US" sz="2400"/>
              <a:t>Describe WIC’s role in substance use screening, education and referral</a:t>
            </a:r>
          </a:p>
          <a:p>
            <a:r>
              <a:rPr lang="en-US" sz="2400"/>
              <a:t>Apply participant centered practices to reduce stigma, frame screening questions and provide education related to substance use</a:t>
            </a:r>
          </a:p>
          <a:p>
            <a:r>
              <a:rPr lang="en-US" sz="2400"/>
              <a:t>Describe the requirements for lead screening and referral</a:t>
            </a:r>
          </a:p>
          <a:p>
            <a:r>
              <a:rPr lang="en-US" sz="2400"/>
              <a:t>Compare the referral and education documentation requirements for substance use and lead</a:t>
            </a:r>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5EA3-5DD9-4CE7-645F-EA34548DF362}"/>
              </a:ext>
            </a:extLst>
          </p:cNvPr>
          <p:cNvSpPr>
            <a:spLocks noGrp="1"/>
          </p:cNvSpPr>
          <p:nvPr>
            <p:ph type="title"/>
          </p:nvPr>
        </p:nvSpPr>
        <p:spPr>
          <a:xfrm>
            <a:off x="1341120" y="215392"/>
            <a:ext cx="9509760" cy="1233424"/>
          </a:xfrm>
        </p:spPr>
        <p:txBody>
          <a:bodyPr anchor="b">
            <a:normAutofit/>
          </a:bodyPr>
          <a:lstStyle/>
          <a:p>
            <a:r>
              <a:rPr lang="en-US"/>
              <a:t>If a participant discloses substance use:</a:t>
            </a:r>
          </a:p>
        </p:txBody>
      </p:sp>
      <p:sp>
        <p:nvSpPr>
          <p:cNvPr id="3" name="Content Placeholder 2">
            <a:extLst>
              <a:ext uri="{FF2B5EF4-FFF2-40B4-BE49-F238E27FC236}">
                <a16:creationId xmlns:a16="http://schemas.microsoft.com/office/drawing/2014/main" id="{2F74275D-3E3D-44C0-B5A9-F6448059E350}"/>
              </a:ext>
            </a:extLst>
          </p:cNvPr>
          <p:cNvSpPr>
            <a:spLocks noGrp="1"/>
          </p:cNvSpPr>
          <p:nvPr>
            <p:ph sz="half" idx="1"/>
          </p:nvPr>
        </p:nvSpPr>
        <p:spPr>
          <a:xfrm>
            <a:off x="1060785" y="1903130"/>
            <a:ext cx="10070430" cy="4739478"/>
          </a:xfrm>
        </p:spPr>
        <p:txBody>
          <a:bodyPr>
            <a:normAutofit/>
          </a:bodyPr>
          <a:lstStyle/>
          <a:p>
            <a:pPr marL="502920" indent="-457200">
              <a:lnSpc>
                <a:spcPts val="3000"/>
              </a:lnSpc>
              <a:buAutoNum type="arabicPeriod"/>
            </a:pPr>
            <a:r>
              <a:rPr lang="en-US" sz="2200"/>
              <a:t>Maintain participant-centered skills and avoid judgmental statements. Show compassion and care.</a:t>
            </a:r>
          </a:p>
          <a:p>
            <a:pPr marL="502920" indent="-457200">
              <a:lnSpc>
                <a:spcPts val="3000"/>
              </a:lnSpc>
              <a:buAutoNum type="arabicPeriod"/>
            </a:pPr>
            <a:r>
              <a:rPr lang="en-US" sz="2200"/>
              <a:t>Provide a confidential referral in simple and clear language.</a:t>
            </a:r>
          </a:p>
          <a:p>
            <a:pPr marL="45720" indent="0">
              <a:lnSpc>
                <a:spcPct val="150000"/>
              </a:lnSpc>
              <a:buNone/>
            </a:pPr>
            <a:endParaRPr lang="en-US" i="1"/>
          </a:p>
          <a:p>
            <a:pPr marL="45720" indent="0" algn="ctr">
              <a:lnSpc>
                <a:spcPct val="150000"/>
              </a:lnSpc>
              <a:buNone/>
            </a:pPr>
            <a:r>
              <a:rPr lang="en-US" sz="2200" i="1"/>
              <a:t>“Thank you for sharing that information with me. Your concern for your baby will help you be a great parent. Would it be okay if I gave you some resources at the end of today’s appointment?” </a:t>
            </a:r>
          </a:p>
        </p:txBody>
      </p:sp>
    </p:spTree>
    <p:extLst>
      <p:ext uri="{BB962C8B-B14F-4D97-AF65-F5344CB8AC3E}">
        <p14:creationId xmlns:p14="http://schemas.microsoft.com/office/powerpoint/2010/main" val="429069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31E2-4968-E7DF-32F5-27F5BBF1311B}"/>
              </a:ext>
            </a:extLst>
          </p:cNvPr>
          <p:cNvSpPr>
            <a:spLocks noGrp="1"/>
          </p:cNvSpPr>
          <p:nvPr>
            <p:ph type="title"/>
          </p:nvPr>
        </p:nvSpPr>
        <p:spPr>
          <a:xfrm>
            <a:off x="1056640" y="467360"/>
            <a:ext cx="9509760" cy="998583"/>
          </a:xfrm>
        </p:spPr>
        <p:txBody>
          <a:bodyPr>
            <a:normAutofit/>
          </a:bodyPr>
          <a:lstStyle/>
          <a:p>
            <a:r>
              <a:rPr lang="en-US" sz="3800">
                <a:latin typeface="Corbel" panose="020B0503020204020204" pitchFamily="34" charset="0"/>
              </a:rPr>
              <a:t>Tips for providing referrals</a:t>
            </a:r>
          </a:p>
        </p:txBody>
      </p:sp>
      <p:sp>
        <p:nvSpPr>
          <p:cNvPr id="3" name="Content Placeholder 2">
            <a:extLst>
              <a:ext uri="{FF2B5EF4-FFF2-40B4-BE49-F238E27FC236}">
                <a16:creationId xmlns:a16="http://schemas.microsoft.com/office/drawing/2014/main" id="{213F1BBA-8D1F-483E-9226-3D6D3636BBDB}"/>
              </a:ext>
            </a:extLst>
          </p:cNvPr>
          <p:cNvSpPr>
            <a:spLocks noGrp="1"/>
          </p:cNvSpPr>
          <p:nvPr>
            <p:ph sz="half" idx="1"/>
          </p:nvPr>
        </p:nvSpPr>
        <p:spPr>
          <a:xfrm>
            <a:off x="1341119" y="1762539"/>
            <a:ext cx="9225281" cy="4628101"/>
          </a:xfrm>
        </p:spPr>
        <p:txBody>
          <a:bodyPr>
            <a:normAutofit fontScale="92500" lnSpcReduction="10000"/>
          </a:bodyPr>
          <a:lstStyle/>
          <a:p>
            <a:r>
              <a:rPr lang="en-US" sz="2400"/>
              <a:t>Normalize providing the referral</a:t>
            </a:r>
          </a:p>
          <a:p>
            <a:pPr lvl="1">
              <a:spcAft>
                <a:spcPts val="1000"/>
              </a:spcAft>
            </a:pPr>
            <a:r>
              <a:rPr lang="en-US" sz="2000"/>
              <a:t>“We routinely give referral and resource information in case you or a family member wants more information or support with substance use.”</a:t>
            </a:r>
          </a:p>
          <a:p>
            <a:pPr lvl="1">
              <a:spcAft>
                <a:spcPts val="1000"/>
              </a:spcAft>
            </a:pPr>
            <a:r>
              <a:rPr lang="en-US" sz="2000"/>
              <a:t>“Quitting is hard, but we are here to help. You are not alone. I can provide you with a referral today to talk to someone about quitting.”</a:t>
            </a:r>
          </a:p>
          <a:p>
            <a:r>
              <a:rPr lang="en-US" sz="2400"/>
              <a:t>Confidentiality</a:t>
            </a:r>
            <a:r>
              <a:rPr lang="en-US"/>
              <a:t> </a:t>
            </a:r>
          </a:p>
          <a:p>
            <a:pPr lvl="1">
              <a:spcAft>
                <a:spcPts val="1000"/>
              </a:spcAft>
            </a:pPr>
            <a:r>
              <a:rPr lang="en-US" sz="2000"/>
              <a:t>“The referral I made today is confidential.”</a:t>
            </a:r>
          </a:p>
          <a:p>
            <a:r>
              <a:rPr lang="en-US" sz="2400"/>
              <a:t>Familiarize yourself with local resources</a:t>
            </a:r>
          </a:p>
          <a:p>
            <a:pPr lvl="1"/>
            <a:r>
              <a:rPr lang="en-US" sz="2000"/>
              <a:t>“I am going to circle some numbers and websites for you, your family, or anyone who you know who might find them helpful or are looking for some support.”</a:t>
            </a:r>
          </a:p>
          <a:p>
            <a:pPr lvl="1"/>
            <a:r>
              <a:rPr lang="en-US" sz="2000"/>
              <a:t>“I am going to text you a link for you, your family, or anyone you know who might find it helpful or are looking for support.”</a:t>
            </a:r>
          </a:p>
        </p:txBody>
      </p:sp>
    </p:spTree>
    <p:extLst>
      <p:ext uri="{BB962C8B-B14F-4D97-AF65-F5344CB8AC3E}">
        <p14:creationId xmlns:p14="http://schemas.microsoft.com/office/powerpoint/2010/main" val="406146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27CF-94EF-D2F3-8D51-0B263CD71C87}"/>
              </a:ext>
            </a:extLst>
          </p:cNvPr>
          <p:cNvSpPr>
            <a:spLocks noGrp="1"/>
          </p:cNvSpPr>
          <p:nvPr>
            <p:ph type="title"/>
          </p:nvPr>
        </p:nvSpPr>
        <p:spPr>
          <a:xfrm>
            <a:off x="1341120" y="334879"/>
            <a:ext cx="9509760" cy="1171192"/>
          </a:xfrm>
        </p:spPr>
        <p:txBody>
          <a:bodyPr/>
          <a:lstStyle/>
          <a:p>
            <a:pPr algn="ctr"/>
            <a:r>
              <a:rPr lang="en-US"/>
              <a:t>Substance Use Referral and Documentation Requirements</a:t>
            </a:r>
          </a:p>
        </p:txBody>
      </p:sp>
      <p:graphicFrame>
        <p:nvGraphicFramePr>
          <p:cNvPr id="12" name="Table 11">
            <a:extLst>
              <a:ext uri="{FF2B5EF4-FFF2-40B4-BE49-F238E27FC236}">
                <a16:creationId xmlns:a16="http://schemas.microsoft.com/office/drawing/2014/main" id="{28CE3A37-036A-78B4-704B-C9E5F5E35011}"/>
              </a:ext>
            </a:extLst>
          </p:cNvPr>
          <p:cNvGraphicFramePr>
            <a:graphicFrameLocks noGrp="1"/>
          </p:cNvGraphicFramePr>
          <p:nvPr>
            <p:extLst>
              <p:ext uri="{D42A27DB-BD31-4B8C-83A1-F6EECF244321}">
                <p14:modId xmlns:p14="http://schemas.microsoft.com/office/powerpoint/2010/main" val="2298787828"/>
              </p:ext>
            </p:extLst>
          </p:nvPr>
        </p:nvGraphicFramePr>
        <p:xfrm>
          <a:off x="2153322" y="1711594"/>
          <a:ext cx="7885356" cy="4016741"/>
        </p:xfrm>
        <a:graphic>
          <a:graphicData uri="http://schemas.openxmlformats.org/drawingml/2006/table">
            <a:tbl>
              <a:tblPr firstRow="1" bandRow="1">
                <a:tableStyleId>{793D81CF-94F2-401A-BA57-92F5A7B2D0C5}</a:tableStyleId>
              </a:tblPr>
              <a:tblGrid>
                <a:gridCol w="2272169">
                  <a:extLst>
                    <a:ext uri="{9D8B030D-6E8A-4147-A177-3AD203B41FA5}">
                      <a16:colId xmlns:a16="http://schemas.microsoft.com/office/drawing/2014/main" val="949847313"/>
                    </a:ext>
                  </a:extLst>
                </a:gridCol>
                <a:gridCol w="5613187">
                  <a:extLst>
                    <a:ext uri="{9D8B030D-6E8A-4147-A177-3AD203B41FA5}">
                      <a16:colId xmlns:a16="http://schemas.microsoft.com/office/drawing/2014/main" val="945113396"/>
                    </a:ext>
                  </a:extLst>
                </a:gridCol>
              </a:tblGrid>
              <a:tr h="542021">
                <a:tc gridSpan="2">
                  <a:txBody>
                    <a:bodyPr/>
                    <a:lstStyle/>
                    <a:p>
                      <a:pPr algn="ctr"/>
                      <a:r>
                        <a:rPr lang="en-US" sz="2800"/>
                        <a:t>Substance Use</a:t>
                      </a:r>
                    </a:p>
                  </a:txBody>
                  <a:tcPr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86315552"/>
                  </a:ext>
                </a:extLst>
              </a:tr>
              <a:tr h="1581866">
                <a:tc>
                  <a:txBody>
                    <a:bodyPr/>
                    <a:lstStyle/>
                    <a:p>
                      <a:r>
                        <a:rPr lang="en-US" sz="2400"/>
                        <a:t>Referral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a:lnSpc>
                          <a:spcPct val="100000"/>
                        </a:lnSpc>
                        <a:spcBef>
                          <a:spcPts val="0"/>
                        </a:spcBef>
                        <a:spcAft>
                          <a:spcPts val="0"/>
                        </a:spcAft>
                        <a:buClr>
                          <a:srgbClr val="404040"/>
                        </a:buClr>
                        <a:buFont typeface="Arial,Sans-Serif" panose="020B0604020202020204" pitchFamily="34" charset="0"/>
                        <a:buChar char="•"/>
                      </a:pPr>
                      <a:r>
                        <a:rPr lang="en-US" sz="2000" b="0" i="0" u="none" strike="noStrike" noProof="0">
                          <a:solidFill>
                            <a:srgbClr val="404040"/>
                          </a:solidFill>
                          <a:latin typeface="Corbel"/>
                        </a:rPr>
                        <a:t>Response to screening question in health assessment that indicates referral was made (required)</a:t>
                      </a:r>
                    </a:p>
                    <a:p>
                      <a:pPr marL="285750" marR="0" lvl="0" indent="-285750" algn="l">
                        <a:lnSpc>
                          <a:spcPct val="100000"/>
                        </a:lnSpc>
                        <a:spcBef>
                          <a:spcPts val="0"/>
                        </a:spcBef>
                        <a:spcAft>
                          <a:spcPts val="0"/>
                        </a:spcAft>
                        <a:buClr>
                          <a:srgbClr val="404040"/>
                        </a:buClr>
                        <a:buFont typeface="Arial,Sans-Serif" panose="020B0604020202020204" pitchFamily="34" charset="0"/>
                        <a:buChar char="•"/>
                      </a:pPr>
                      <a:r>
                        <a:rPr lang="en-US" sz="2000" b="0" i="0" u="none" strike="noStrike" noProof="0">
                          <a:solidFill>
                            <a:srgbClr val="404040"/>
                          </a:solidFill>
                          <a:latin typeface="Corbel"/>
                        </a:rPr>
                        <a:t>Referral tab (optional)</a:t>
                      </a:r>
                    </a:p>
                    <a:p>
                      <a:pPr marL="285750" marR="0" lvl="0" indent="-285750" algn="l">
                        <a:lnSpc>
                          <a:spcPct val="100000"/>
                        </a:lnSpc>
                        <a:spcBef>
                          <a:spcPts val="0"/>
                        </a:spcBef>
                        <a:spcAft>
                          <a:spcPts val="0"/>
                        </a:spcAft>
                        <a:buClr>
                          <a:srgbClr val="404040"/>
                        </a:buClr>
                        <a:buFont typeface="Arial,Sans-Serif" panose="020B0604020202020204" pitchFamily="34" charset="0"/>
                        <a:buChar char="•"/>
                      </a:pPr>
                      <a:r>
                        <a:rPr lang="en-US" sz="2000" b="0" i="0" u="none" strike="noStrike" noProof="0">
                          <a:solidFill>
                            <a:srgbClr val="404040"/>
                          </a:solidFill>
                          <a:latin typeface="Corbel"/>
                        </a:rPr>
                        <a:t>Progress note with additional information (optional)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9266756"/>
                  </a:ext>
                </a:extLst>
              </a:tr>
              <a:tr h="1495314">
                <a:tc>
                  <a:txBody>
                    <a:bodyPr/>
                    <a:lstStyle/>
                    <a:p>
                      <a:r>
                        <a:rPr lang="en-US" sz="2400"/>
                        <a:t>*Verbal Education</a:t>
                      </a:r>
                    </a:p>
                    <a:p>
                      <a:r>
                        <a:rPr lang="en-US" sz="2400"/>
                        <a:t>Documentation (optional)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400"/>
                        <a:t>Progress note</a:t>
                      </a:r>
                    </a:p>
                    <a:p>
                      <a:pPr marL="285750" indent="-285750">
                        <a:buFont typeface="Arial" panose="020B0604020202020204" pitchFamily="34" charset="0"/>
                        <a:buChar char="•"/>
                      </a:pPr>
                      <a:r>
                        <a:rPr lang="en-US" sz="2400"/>
                        <a:t>Related NE dropdown topics:</a:t>
                      </a:r>
                    </a:p>
                    <a:p>
                      <a:pPr marL="742950" lvl="1" indent="-285750">
                        <a:buFont typeface="Arial" panose="020B0604020202020204" pitchFamily="34" charset="0"/>
                        <a:buChar char="•"/>
                      </a:pPr>
                      <a:r>
                        <a:rPr lang="en-US" sz="2400"/>
                        <a:t>“Smoking/secondhand smoke” </a:t>
                      </a:r>
                    </a:p>
                    <a:p>
                      <a:pPr marL="742950" lvl="1" indent="-285750">
                        <a:buFont typeface="Arial" panose="020B0604020202020204" pitchFamily="34" charset="0"/>
                        <a:buChar char="•"/>
                      </a:pPr>
                      <a:r>
                        <a:rPr lang="en-US" sz="2400"/>
                        <a:t>“Alcohol and/or drug use”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645209"/>
                  </a:ext>
                </a:extLst>
              </a:tr>
            </a:tbl>
          </a:graphicData>
        </a:graphic>
      </p:graphicFrame>
      <p:sp>
        <p:nvSpPr>
          <p:cNvPr id="6" name="TextBox 5">
            <a:extLst>
              <a:ext uri="{FF2B5EF4-FFF2-40B4-BE49-F238E27FC236}">
                <a16:creationId xmlns:a16="http://schemas.microsoft.com/office/drawing/2014/main" id="{63E47764-9DBB-FC12-30BB-F831A71B7A93}"/>
              </a:ext>
            </a:extLst>
          </p:cNvPr>
          <p:cNvSpPr txBox="1"/>
          <p:nvPr/>
        </p:nvSpPr>
        <p:spPr>
          <a:xfrm>
            <a:off x="2153323" y="5872636"/>
            <a:ext cx="7885355" cy="369332"/>
          </a:xfrm>
          <a:prstGeom prst="rect">
            <a:avLst/>
          </a:prstGeom>
          <a:noFill/>
        </p:spPr>
        <p:txBody>
          <a:bodyPr wrap="square">
            <a:spAutoFit/>
          </a:bodyPr>
          <a:lstStyle/>
          <a:p>
            <a:pPr algn="ctr"/>
            <a:r>
              <a:rPr lang="en-US" i="1"/>
              <a:t>*Substance use education is required, although does not count as NE for the visit.</a:t>
            </a:r>
          </a:p>
        </p:txBody>
      </p:sp>
    </p:spTree>
    <p:extLst>
      <p:ext uri="{BB962C8B-B14F-4D97-AF65-F5344CB8AC3E}">
        <p14:creationId xmlns:p14="http://schemas.microsoft.com/office/powerpoint/2010/main" val="196790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and person holding a baby&#10;&#10;Description automatically generated with medium confidence">
            <a:extLst>
              <a:ext uri="{FF2B5EF4-FFF2-40B4-BE49-F238E27FC236}">
                <a16:creationId xmlns:a16="http://schemas.microsoft.com/office/drawing/2014/main" id="{1C3B0293-FB42-72A9-9362-C6C4E50AD64F}"/>
              </a:ext>
            </a:extLst>
          </p:cNvPr>
          <p:cNvPicPr>
            <a:picLocks noChangeAspect="1"/>
          </p:cNvPicPr>
          <p:nvPr/>
        </p:nvPicPr>
        <p:blipFill>
          <a:blip r:embed="rId3" cstate="print">
            <a:extLst>
              <a:ext uri="{28A0092B-C50C-407E-A947-70E740481C1C}">
                <a14:useLocalDpi xmlns:a14="http://schemas.microsoft.com/office/drawing/2010/main" val="0"/>
              </a:ext>
            </a:extLst>
          </a:blip>
          <a:srcRect t="4112" b="11513"/>
          <a:stretch/>
        </p:blipFill>
        <p:spPr>
          <a:xfrm>
            <a:off x="0" y="0"/>
            <a:ext cx="12192000" cy="6858000"/>
          </a:xfrm>
          <a:prstGeom prst="rect">
            <a:avLst/>
          </a:prstGeom>
        </p:spPr>
      </p:pic>
      <p:sp>
        <p:nvSpPr>
          <p:cNvPr id="4" name="TextBox 3">
            <a:extLst>
              <a:ext uri="{FF2B5EF4-FFF2-40B4-BE49-F238E27FC236}">
                <a16:creationId xmlns:a16="http://schemas.microsoft.com/office/drawing/2014/main" id="{0522F389-F045-7A05-803A-419011A459A3}"/>
              </a:ext>
            </a:extLst>
          </p:cNvPr>
          <p:cNvSpPr txBox="1"/>
          <p:nvPr/>
        </p:nvSpPr>
        <p:spPr>
          <a:xfrm>
            <a:off x="0" y="4804228"/>
            <a:ext cx="9703633" cy="1856663"/>
          </a:xfrm>
          <a:prstGeom prst="rect">
            <a:avLst/>
          </a:prstGeom>
          <a:solidFill>
            <a:srgbClr val="000000">
              <a:alpha val="58039"/>
            </a:srgbClr>
          </a:solidFill>
        </p:spPr>
        <p:txBody>
          <a:bodyPr vert="horz" lIns="91440" tIns="45720" rIns="91440" bIns="45720" rtlCol="0" anchor="ctr">
            <a:normAutofit/>
          </a:bodyPr>
          <a:lstStyle/>
          <a:p>
            <a:pPr marL="228600" defTabSz="914400">
              <a:lnSpc>
                <a:spcPct val="90000"/>
              </a:lnSpc>
              <a:spcBef>
                <a:spcPct val="0"/>
              </a:spcBef>
              <a:spcAft>
                <a:spcPts val="1200"/>
              </a:spcAft>
            </a:pPr>
            <a:r>
              <a:rPr lang="en-US" sz="6000"/>
              <a:t>Lead screening and referral</a:t>
            </a:r>
            <a:endParaRPr lang="en-US" sz="6000">
              <a:solidFill>
                <a:schemeClr val="tx1">
                  <a:lumMod val="85000"/>
                </a:schemeClr>
              </a:solidFill>
              <a:latin typeface="+mj-lt"/>
              <a:ea typeface="+mj-ea"/>
              <a:cs typeface="+mj-cs"/>
            </a:endParaRPr>
          </a:p>
        </p:txBody>
      </p:sp>
    </p:spTree>
    <p:extLst>
      <p:ext uri="{BB962C8B-B14F-4D97-AF65-F5344CB8AC3E}">
        <p14:creationId xmlns:p14="http://schemas.microsoft.com/office/powerpoint/2010/main" val="244210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A918-0002-A156-F973-062FBEA8CBA6}"/>
              </a:ext>
            </a:extLst>
          </p:cNvPr>
          <p:cNvSpPr>
            <a:spLocks noGrp="1"/>
          </p:cNvSpPr>
          <p:nvPr>
            <p:ph type="title"/>
          </p:nvPr>
        </p:nvSpPr>
        <p:spPr>
          <a:xfrm>
            <a:off x="1341120" y="467360"/>
            <a:ext cx="9509760" cy="876698"/>
          </a:xfrm>
        </p:spPr>
        <p:txBody>
          <a:bodyPr/>
          <a:lstStyle/>
          <a:p>
            <a:r>
              <a:rPr lang="en-US"/>
              <a:t>Screening for Elevated Blood Lead Levels</a:t>
            </a:r>
          </a:p>
        </p:txBody>
      </p:sp>
      <p:sp>
        <p:nvSpPr>
          <p:cNvPr id="3" name="Content Placeholder 2">
            <a:extLst>
              <a:ext uri="{FF2B5EF4-FFF2-40B4-BE49-F238E27FC236}">
                <a16:creationId xmlns:a16="http://schemas.microsoft.com/office/drawing/2014/main" id="{AD7525D0-C4E8-8146-EFA8-A4803D9ACB3E}"/>
              </a:ext>
            </a:extLst>
          </p:cNvPr>
          <p:cNvSpPr>
            <a:spLocks noGrp="1"/>
          </p:cNvSpPr>
          <p:nvPr>
            <p:ph sz="half" idx="1"/>
          </p:nvPr>
        </p:nvSpPr>
        <p:spPr>
          <a:xfrm>
            <a:off x="925157" y="1761603"/>
            <a:ext cx="10341685" cy="4373726"/>
          </a:xfrm>
        </p:spPr>
        <p:txBody>
          <a:bodyPr>
            <a:noAutofit/>
          </a:bodyPr>
          <a:lstStyle/>
          <a:p>
            <a:pPr>
              <a:lnSpc>
                <a:spcPct val="150000"/>
              </a:lnSpc>
              <a:spcBef>
                <a:spcPts val="1200"/>
              </a:spcBef>
            </a:pPr>
            <a:r>
              <a:rPr lang="en-US"/>
              <a:t>The </a:t>
            </a:r>
            <a:r>
              <a:rPr lang="en-US">
                <a:hlinkClick r:id="rId3"/>
              </a:rPr>
              <a:t>2024 Nutrition Risk Update</a:t>
            </a:r>
            <a:r>
              <a:rPr lang="en-US"/>
              <a:t> in-service has more information about lead, such as background information, testing requirements and providing lead-related nutrition education.</a:t>
            </a:r>
          </a:p>
          <a:p>
            <a:pPr>
              <a:lnSpc>
                <a:spcPct val="150000"/>
              </a:lnSpc>
              <a:spcBef>
                <a:spcPts val="1200"/>
              </a:spcBef>
            </a:pPr>
            <a:r>
              <a:rPr lang="en-US"/>
              <a:t>Lead screening and referral will be required for all children beginning </a:t>
            </a:r>
            <a:r>
              <a:rPr lang="en-US" b="1"/>
              <a:t>January 1, 2026</a:t>
            </a:r>
            <a:r>
              <a:rPr lang="en-US"/>
              <a:t>.</a:t>
            </a:r>
            <a:endParaRPr lang="en-US" b="1"/>
          </a:p>
          <a:p>
            <a:pPr>
              <a:lnSpc>
                <a:spcPct val="150000"/>
              </a:lnSpc>
              <a:spcBef>
                <a:spcPts val="1200"/>
              </a:spcBef>
            </a:pPr>
            <a:r>
              <a:rPr lang="en-US"/>
              <a:t>The lead question on the Health History questionnaire will be required and certifiers must ask this question at each certification and mid-certification.</a:t>
            </a:r>
          </a:p>
          <a:p>
            <a:pPr>
              <a:lnSpc>
                <a:spcPct val="150000"/>
              </a:lnSpc>
              <a:spcBef>
                <a:spcPts val="1200"/>
              </a:spcBef>
            </a:pPr>
            <a:r>
              <a:rPr lang="en-US"/>
              <a:t>If a child has not been screened or tested for their blood lead level, a referral is required. Refer to a health care provider or local public health department. </a:t>
            </a:r>
          </a:p>
          <a:p>
            <a:pPr>
              <a:lnSpc>
                <a:spcPct val="150000"/>
              </a:lnSpc>
              <a:spcBef>
                <a:spcPts val="1200"/>
              </a:spcBef>
            </a:pPr>
            <a:r>
              <a:rPr lang="en-US"/>
              <a:t>When referring, you can use the </a:t>
            </a:r>
            <a:r>
              <a:rPr lang="en-US">
                <a:hlinkClick r:id="rId4"/>
              </a:rPr>
              <a:t>referral card</a:t>
            </a:r>
            <a:r>
              <a:rPr lang="en-US"/>
              <a:t>.</a:t>
            </a:r>
          </a:p>
        </p:txBody>
      </p:sp>
    </p:spTree>
    <p:extLst>
      <p:ext uri="{BB962C8B-B14F-4D97-AF65-F5344CB8AC3E}">
        <p14:creationId xmlns:p14="http://schemas.microsoft.com/office/powerpoint/2010/main" val="380015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6644B-0C09-9EBC-07B0-204A25DD3CF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79CAA90-AA49-4CF5-363D-6569C377C78A}"/>
              </a:ext>
            </a:extLst>
          </p:cNvPr>
          <p:cNvSpPr>
            <a:spLocks noGrp="1"/>
          </p:cNvSpPr>
          <p:nvPr>
            <p:ph type="title"/>
          </p:nvPr>
        </p:nvSpPr>
        <p:spPr/>
        <p:txBody>
          <a:bodyPr/>
          <a:lstStyle/>
          <a:p>
            <a:r>
              <a:rPr lang="en-US"/>
              <a:t>Poll Question #4</a:t>
            </a:r>
          </a:p>
        </p:txBody>
      </p:sp>
      <p:sp>
        <p:nvSpPr>
          <p:cNvPr id="8" name="Text Placeholder 7">
            <a:extLst>
              <a:ext uri="{FF2B5EF4-FFF2-40B4-BE49-F238E27FC236}">
                <a16:creationId xmlns:a16="http://schemas.microsoft.com/office/drawing/2014/main" id="{E8D8F037-A12E-3A6C-6FFB-1B687122D157}"/>
              </a:ext>
            </a:extLst>
          </p:cNvPr>
          <p:cNvSpPr>
            <a:spLocks noGrp="1"/>
          </p:cNvSpPr>
          <p:nvPr>
            <p:ph type="body" idx="1"/>
          </p:nvPr>
        </p:nvSpPr>
        <p:spPr>
          <a:xfrm>
            <a:off x="1258711" y="3815644"/>
            <a:ext cx="9674578" cy="1143000"/>
          </a:xfrm>
        </p:spPr>
        <p:txBody>
          <a:bodyPr>
            <a:normAutofit/>
          </a:bodyPr>
          <a:lstStyle/>
          <a:p>
            <a:pPr fontAlgn="base"/>
            <a:r>
              <a:rPr lang="en-US"/>
              <a:t>True or False – Lead screening is required for children only at certification.</a:t>
            </a:r>
          </a:p>
        </p:txBody>
      </p:sp>
    </p:spTree>
    <p:extLst>
      <p:ext uri="{BB962C8B-B14F-4D97-AF65-F5344CB8AC3E}">
        <p14:creationId xmlns:p14="http://schemas.microsoft.com/office/powerpoint/2010/main" val="221515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D519F-6503-FB24-1281-312B75E99E0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E5C4E7-0329-DEAD-E0C7-E803F0B2278A}"/>
              </a:ext>
            </a:extLst>
          </p:cNvPr>
          <p:cNvSpPr>
            <a:spLocks noGrp="1"/>
          </p:cNvSpPr>
          <p:nvPr>
            <p:ph type="title"/>
          </p:nvPr>
        </p:nvSpPr>
        <p:spPr/>
        <p:txBody>
          <a:bodyPr/>
          <a:lstStyle/>
          <a:p>
            <a:r>
              <a:rPr lang="en-US"/>
              <a:t>Poll Question #4</a:t>
            </a:r>
          </a:p>
        </p:txBody>
      </p:sp>
      <p:sp>
        <p:nvSpPr>
          <p:cNvPr id="8" name="Text Placeholder 7">
            <a:extLst>
              <a:ext uri="{FF2B5EF4-FFF2-40B4-BE49-F238E27FC236}">
                <a16:creationId xmlns:a16="http://schemas.microsoft.com/office/drawing/2014/main" id="{D6361148-BBFD-19EB-85FD-8418338EAABD}"/>
              </a:ext>
            </a:extLst>
          </p:cNvPr>
          <p:cNvSpPr>
            <a:spLocks noGrp="1"/>
          </p:cNvSpPr>
          <p:nvPr>
            <p:ph type="body" idx="1"/>
          </p:nvPr>
        </p:nvSpPr>
        <p:spPr>
          <a:xfrm>
            <a:off x="1351911" y="3810000"/>
            <a:ext cx="9488178" cy="1143000"/>
          </a:xfrm>
        </p:spPr>
        <p:txBody>
          <a:bodyPr>
            <a:normAutofit/>
          </a:bodyPr>
          <a:lstStyle/>
          <a:p>
            <a:pPr fontAlgn="base"/>
            <a:r>
              <a:rPr lang="en-US" b="1"/>
              <a:t>False</a:t>
            </a:r>
            <a:r>
              <a:rPr lang="en-US"/>
              <a:t> – Lead screening is required for children at both certification and  mid-certification.</a:t>
            </a:r>
          </a:p>
        </p:txBody>
      </p:sp>
    </p:spTree>
    <p:extLst>
      <p:ext uri="{BB962C8B-B14F-4D97-AF65-F5344CB8AC3E}">
        <p14:creationId xmlns:p14="http://schemas.microsoft.com/office/powerpoint/2010/main" val="135572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27CF-94EF-D2F3-8D51-0B263CD71C87}"/>
              </a:ext>
            </a:extLst>
          </p:cNvPr>
          <p:cNvSpPr>
            <a:spLocks noGrp="1"/>
          </p:cNvSpPr>
          <p:nvPr>
            <p:ph type="title"/>
          </p:nvPr>
        </p:nvSpPr>
        <p:spPr>
          <a:xfrm>
            <a:off x="1341120" y="334879"/>
            <a:ext cx="9509760" cy="1171192"/>
          </a:xfrm>
        </p:spPr>
        <p:txBody>
          <a:bodyPr/>
          <a:lstStyle/>
          <a:p>
            <a:pPr algn="ctr"/>
            <a:r>
              <a:rPr lang="en-US"/>
              <a:t>Lead Referral and Documentation Requirements</a:t>
            </a:r>
          </a:p>
        </p:txBody>
      </p:sp>
      <p:graphicFrame>
        <p:nvGraphicFramePr>
          <p:cNvPr id="12" name="Table 11">
            <a:extLst>
              <a:ext uri="{FF2B5EF4-FFF2-40B4-BE49-F238E27FC236}">
                <a16:creationId xmlns:a16="http://schemas.microsoft.com/office/drawing/2014/main" id="{28CE3A37-036A-78B4-704B-C9E5F5E35011}"/>
              </a:ext>
            </a:extLst>
          </p:cNvPr>
          <p:cNvGraphicFramePr>
            <a:graphicFrameLocks noGrp="1"/>
          </p:cNvGraphicFramePr>
          <p:nvPr>
            <p:extLst>
              <p:ext uri="{D42A27DB-BD31-4B8C-83A1-F6EECF244321}">
                <p14:modId xmlns:p14="http://schemas.microsoft.com/office/powerpoint/2010/main" val="3987030278"/>
              </p:ext>
            </p:extLst>
          </p:nvPr>
        </p:nvGraphicFramePr>
        <p:xfrm>
          <a:off x="2153322" y="1953261"/>
          <a:ext cx="7885356" cy="3996179"/>
        </p:xfrm>
        <a:graphic>
          <a:graphicData uri="http://schemas.openxmlformats.org/drawingml/2006/table">
            <a:tbl>
              <a:tblPr firstRow="1" bandRow="1">
                <a:tableStyleId>{793D81CF-94F2-401A-BA57-92F5A7B2D0C5}</a:tableStyleId>
              </a:tblPr>
              <a:tblGrid>
                <a:gridCol w="2272169">
                  <a:extLst>
                    <a:ext uri="{9D8B030D-6E8A-4147-A177-3AD203B41FA5}">
                      <a16:colId xmlns:a16="http://schemas.microsoft.com/office/drawing/2014/main" val="949847313"/>
                    </a:ext>
                  </a:extLst>
                </a:gridCol>
                <a:gridCol w="5613187">
                  <a:extLst>
                    <a:ext uri="{9D8B030D-6E8A-4147-A177-3AD203B41FA5}">
                      <a16:colId xmlns:a16="http://schemas.microsoft.com/office/drawing/2014/main" val="945113396"/>
                    </a:ext>
                  </a:extLst>
                </a:gridCol>
              </a:tblGrid>
              <a:tr h="542021">
                <a:tc gridSpan="2">
                  <a:txBody>
                    <a:bodyPr/>
                    <a:lstStyle/>
                    <a:p>
                      <a:pPr algn="ctr"/>
                      <a:r>
                        <a:rPr lang="en-US" sz="2800"/>
                        <a:t>Lead Screening</a:t>
                      </a:r>
                    </a:p>
                  </a:txBody>
                  <a:tcPr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86315552"/>
                  </a:ext>
                </a:extLst>
              </a:tr>
              <a:tr h="1678685">
                <a:tc>
                  <a:txBody>
                    <a:bodyPr/>
                    <a:lstStyle/>
                    <a:p>
                      <a:r>
                        <a:rPr lang="en-US" sz="2400"/>
                        <a:t>Referral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Response to screening question in health assessment that indicates referral was made (required)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t>Referral tab (optional)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9266756"/>
                  </a:ext>
                </a:extLst>
              </a:tr>
              <a:tr h="1775473">
                <a:tc>
                  <a:txBody>
                    <a:bodyPr/>
                    <a:lstStyle/>
                    <a:p>
                      <a:r>
                        <a:rPr lang="en-US" sz="2400"/>
                        <a:t>Nutrition Education</a:t>
                      </a:r>
                    </a:p>
                    <a:p>
                      <a:r>
                        <a:rPr lang="en-US" sz="2400"/>
                        <a:t>Documentation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2400"/>
                        <a:t>Progress notes</a:t>
                      </a:r>
                    </a:p>
                    <a:p>
                      <a:pPr marL="285750" indent="-285750">
                        <a:buFont typeface="Arial" panose="020B0604020202020204" pitchFamily="34" charset="0"/>
                        <a:buChar char="•"/>
                      </a:pPr>
                      <a:r>
                        <a:rPr lang="en-US" sz="2400"/>
                        <a:t>NE dropdown topic:</a:t>
                      </a:r>
                    </a:p>
                    <a:p>
                      <a:pPr marL="742950" lvl="1" indent="-285750">
                        <a:buFont typeface="Arial" panose="020B0604020202020204" pitchFamily="34" charset="0"/>
                        <a:buChar char="•"/>
                      </a:pPr>
                      <a:r>
                        <a:rPr lang="en-US" sz="2400"/>
                        <a:t>“Lead”</a:t>
                      </a:r>
                    </a:p>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645209"/>
                  </a:ext>
                </a:extLst>
              </a:tr>
            </a:tbl>
          </a:graphicData>
        </a:graphic>
      </p:graphicFrame>
    </p:spTree>
    <p:extLst>
      <p:ext uri="{BB962C8B-B14F-4D97-AF65-F5344CB8AC3E}">
        <p14:creationId xmlns:p14="http://schemas.microsoft.com/office/powerpoint/2010/main" val="5740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780DE-5350-9D25-20F2-4D12F44243F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0091DF4-0A5F-8009-CB54-10FFBAED00AB}"/>
              </a:ext>
            </a:extLst>
          </p:cNvPr>
          <p:cNvSpPr>
            <a:spLocks noGrp="1"/>
          </p:cNvSpPr>
          <p:nvPr>
            <p:ph type="title"/>
          </p:nvPr>
        </p:nvSpPr>
        <p:spPr>
          <a:xfrm>
            <a:off x="1524000" y="0"/>
            <a:ext cx="9144000" cy="2225407"/>
          </a:xfrm>
        </p:spPr>
        <p:txBody>
          <a:bodyPr/>
          <a:lstStyle/>
          <a:p>
            <a:r>
              <a:rPr lang="en-US"/>
              <a:t>Poll Question #5</a:t>
            </a:r>
          </a:p>
        </p:txBody>
      </p:sp>
      <p:sp>
        <p:nvSpPr>
          <p:cNvPr id="8" name="Text Placeholder 7">
            <a:extLst>
              <a:ext uri="{FF2B5EF4-FFF2-40B4-BE49-F238E27FC236}">
                <a16:creationId xmlns:a16="http://schemas.microsoft.com/office/drawing/2014/main" id="{D1D461EE-10AA-0CF3-E3D2-FE1BFC095B50}"/>
              </a:ext>
            </a:extLst>
          </p:cNvPr>
          <p:cNvSpPr>
            <a:spLocks noGrp="1"/>
          </p:cNvSpPr>
          <p:nvPr>
            <p:ph type="body" idx="1"/>
          </p:nvPr>
        </p:nvSpPr>
        <p:spPr>
          <a:xfrm>
            <a:off x="1258711" y="2615129"/>
            <a:ext cx="9674578" cy="3466182"/>
          </a:xfrm>
        </p:spPr>
        <p:txBody>
          <a:bodyPr>
            <a:normAutofit fontScale="92500" lnSpcReduction="20000"/>
          </a:bodyPr>
          <a:lstStyle/>
          <a:p>
            <a:pPr fontAlgn="base"/>
            <a:r>
              <a:rPr lang="en-US"/>
              <a:t>Which of the following statements are true:</a:t>
            </a:r>
          </a:p>
          <a:p>
            <a:pPr fontAlgn="base"/>
            <a:endParaRPr lang="en-US"/>
          </a:p>
          <a:p>
            <a:pPr marL="800100" lvl="1" indent="-342900" fontAlgn="base">
              <a:lnSpc>
                <a:spcPct val="110000"/>
              </a:lnSpc>
              <a:spcAft>
                <a:spcPts val="600"/>
              </a:spcAft>
              <a:buFont typeface="Courier New" panose="02070309020205020404" pitchFamily="49" charset="0"/>
              <a:buChar char="o"/>
            </a:pPr>
            <a:r>
              <a:rPr lang="en-US" sz="1900">
                <a:solidFill>
                  <a:schemeClr val="tx2"/>
                </a:solidFill>
              </a:rPr>
              <a:t>The lead referral must be documented in the referral tab, while the substance use referral does not need to be documented.</a:t>
            </a:r>
          </a:p>
          <a:p>
            <a:pPr marL="800100" lvl="1" indent="-342900" fontAlgn="base">
              <a:lnSpc>
                <a:spcPct val="110000"/>
              </a:lnSpc>
              <a:spcAft>
                <a:spcPts val="600"/>
              </a:spcAft>
              <a:buFont typeface="Courier New" panose="02070309020205020404" pitchFamily="49" charset="0"/>
              <a:buChar char="o"/>
            </a:pPr>
            <a:r>
              <a:rPr lang="en-US" sz="1900">
                <a:solidFill>
                  <a:schemeClr val="tx2"/>
                </a:solidFill>
              </a:rPr>
              <a:t>The substance use referral must be documented in the referral tab, while the lead referral does not need to be documented. </a:t>
            </a:r>
          </a:p>
          <a:p>
            <a:pPr marL="800100" lvl="1" indent="-342900" fontAlgn="base">
              <a:lnSpc>
                <a:spcPct val="110000"/>
              </a:lnSpc>
              <a:spcAft>
                <a:spcPts val="600"/>
              </a:spcAft>
              <a:buFont typeface="Courier New" panose="02070309020205020404" pitchFamily="49" charset="0"/>
              <a:buChar char="o"/>
            </a:pPr>
            <a:r>
              <a:rPr lang="en-US" sz="1900">
                <a:solidFill>
                  <a:schemeClr val="tx2"/>
                </a:solidFill>
              </a:rPr>
              <a:t>The substance use and lead referral(s) can be documented using the appropriate dropdown in the Health History screen. </a:t>
            </a:r>
          </a:p>
          <a:p>
            <a:pPr marL="800100" lvl="1" indent="-342900" fontAlgn="base">
              <a:lnSpc>
                <a:spcPct val="110000"/>
              </a:lnSpc>
              <a:spcAft>
                <a:spcPts val="600"/>
              </a:spcAft>
              <a:buFont typeface="Courier New" panose="02070309020205020404" pitchFamily="49" charset="0"/>
              <a:buChar char="o"/>
            </a:pPr>
            <a:r>
              <a:rPr lang="en-US" sz="1900">
                <a:solidFill>
                  <a:schemeClr val="tx2"/>
                </a:solidFill>
              </a:rPr>
              <a:t>Neither lead nor substance use referrals need to documented. </a:t>
            </a:r>
          </a:p>
          <a:p>
            <a:pPr algn="l" fontAlgn="base"/>
            <a:r>
              <a:rPr lang="en-US"/>
              <a:t> </a:t>
            </a:r>
          </a:p>
        </p:txBody>
      </p:sp>
    </p:spTree>
    <p:extLst>
      <p:ext uri="{BB962C8B-B14F-4D97-AF65-F5344CB8AC3E}">
        <p14:creationId xmlns:p14="http://schemas.microsoft.com/office/powerpoint/2010/main" val="347793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EB4D8-5E97-BCCD-81F4-9AE09999BAD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EE0E226-ECBD-3CE9-96DD-31250C91E6EA}"/>
              </a:ext>
            </a:extLst>
          </p:cNvPr>
          <p:cNvSpPr>
            <a:spLocks noGrp="1"/>
          </p:cNvSpPr>
          <p:nvPr>
            <p:ph type="title"/>
          </p:nvPr>
        </p:nvSpPr>
        <p:spPr>
          <a:xfrm>
            <a:off x="1524000" y="0"/>
            <a:ext cx="9144000" cy="2225407"/>
          </a:xfrm>
        </p:spPr>
        <p:txBody>
          <a:bodyPr/>
          <a:lstStyle/>
          <a:p>
            <a:r>
              <a:rPr lang="en-US"/>
              <a:t>Poll Question #5</a:t>
            </a:r>
          </a:p>
        </p:txBody>
      </p:sp>
      <p:sp>
        <p:nvSpPr>
          <p:cNvPr id="8" name="Text Placeholder 7">
            <a:extLst>
              <a:ext uri="{FF2B5EF4-FFF2-40B4-BE49-F238E27FC236}">
                <a16:creationId xmlns:a16="http://schemas.microsoft.com/office/drawing/2014/main" id="{1FA8670D-638F-E99D-5517-0E199C744DD6}"/>
              </a:ext>
            </a:extLst>
          </p:cNvPr>
          <p:cNvSpPr>
            <a:spLocks noGrp="1"/>
          </p:cNvSpPr>
          <p:nvPr>
            <p:ph type="body" idx="1"/>
          </p:nvPr>
        </p:nvSpPr>
        <p:spPr>
          <a:xfrm>
            <a:off x="1258711" y="2615129"/>
            <a:ext cx="9674578" cy="3466182"/>
          </a:xfrm>
        </p:spPr>
        <p:txBody>
          <a:bodyPr>
            <a:normAutofit/>
          </a:bodyPr>
          <a:lstStyle/>
          <a:p>
            <a:pPr fontAlgn="base"/>
            <a:endParaRPr lang="en-US"/>
          </a:p>
          <a:p>
            <a:pPr marL="800100" lvl="1" indent="-342900" fontAlgn="base">
              <a:lnSpc>
                <a:spcPct val="110000"/>
              </a:lnSpc>
              <a:spcAft>
                <a:spcPts val="600"/>
              </a:spcAft>
              <a:buFont typeface="Wingdings" panose="05000000000000000000" pitchFamily="2" charset="2"/>
              <a:buChar char="ü"/>
            </a:pPr>
            <a:r>
              <a:rPr lang="en-US" sz="2000">
                <a:solidFill>
                  <a:schemeClr val="tx2"/>
                </a:solidFill>
              </a:rPr>
              <a:t>The substance use and lead referral(s) can be documented using the appropriate dropdown in the Health History screen. </a:t>
            </a:r>
            <a:r>
              <a:rPr lang="en-US" sz="2000"/>
              <a:t> </a:t>
            </a:r>
          </a:p>
        </p:txBody>
      </p:sp>
    </p:spTree>
    <p:extLst>
      <p:ext uri="{BB962C8B-B14F-4D97-AF65-F5344CB8AC3E}">
        <p14:creationId xmlns:p14="http://schemas.microsoft.com/office/powerpoint/2010/main" val="255179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94788"/>
            <a:ext cx="9509760" cy="1233424"/>
          </a:xfrm>
        </p:spPr>
        <p:txBody>
          <a:bodyPr>
            <a:normAutofit/>
          </a:bodyPr>
          <a:lstStyle/>
          <a:p>
            <a:r>
              <a:rPr lang="en-US" sz="3600"/>
              <a:t>Federal Policy</a:t>
            </a:r>
          </a:p>
        </p:txBody>
      </p:sp>
      <p:sp>
        <p:nvSpPr>
          <p:cNvPr id="3" name="Content Placeholder 2"/>
          <p:cNvSpPr>
            <a:spLocks noGrp="1"/>
          </p:cNvSpPr>
          <p:nvPr>
            <p:ph sz="half" idx="1"/>
          </p:nvPr>
        </p:nvSpPr>
        <p:spPr>
          <a:xfrm>
            <a:off x="1007291" y="1901952"/>
            <a:ext cx="5262880" cy="4123944"/>
          </a:xfrm>
        </p:spPr>
        <p:txBody>
          <a:bodyPr>
            <a:normAutofit fontScale="92500"/>
          </a:bodyPr>
          <a:lstStyle/>
          <a:p>
            <a:pPr marL="45720" indent="0">
              <a:lnSpc>
                <a:spcPct val="114000"/>
              </a:lnSpc>
              <a:buNone/>
            </a:pPr>
            <a:r>
              <a:rPr lang="en-US" sz="2600" i="0">
                <a:solidFill>
                  <a:srgbClr val="000000"/>
                </a:solidFill>
                <a:effectLst/>
                <a:latin typeface="Calibri" panose="020F0502020204030204" pitchFamily="34" charset="0"/>
              </a:rPr>
              <a:t>“As an integral part of nutrition education, the State agency shall ensure that local agencies provide drug and other harmful substance abuse information to all pregnant, postpartum, and breastfeeding women and to parents or caretakers of infants and children participating in the program.”</a:t>
            </a:r>
          </a:p>
          <a:p>
            <a:pPr marL="45720" indent="0">
              <a:lnSpc>
                <a:spcPct val="114000"/>
              </a:lnSpc>
              <a:buNone/>
            </a:pPr>
            <a:r>
              <a:rPr lang="en-US" i="1">
                <a:solidFill>
                  <a:srgbClr val="000000"/>
                </a:solidFill>
                <a:effectLst/>
                <a:latin typeface="Calibri" panose="020F0502020204030204" pitchFamily="34" charset="0"/>
              </a:rPr>
              <a:t>CFR 246.11 (a)(3)</a:t>
            </a:r>
          </a:p>
        </p:txBody>
      </p:sp>
      <p:pic>
        <p:nvPicPr>
          <p:cNvPr id="5" name="Picture 4" descr="A person holding a baby&#10;&#10;Description automatically generated">
            <a:extLst>
              <a:ext uri="{FF2B5EF4-FFF2-40B4-BE49-F238E27FC236}">
                <a16:creationId xmlns:a16="http://schemas.microsoft.com/office/drawing/2014/main" id="{3C411BCF-6947-8D63-8082-A97332E10269}"/>
              </a:ext>
            </a:extLst>
          </p:cNvPr>
          <p:cNvPicPr>
            <a:picLocks noChangeAspect="1"/>
          </p:cNvPicPr>
          <p:nvPr/>
        </p:nvPicPr>
        <p:blipFill rotWithShape="1">
          <a:blip r:embed="rId3">
            <a:extLst>
              <a:ext uri="{28A0092B-C50C-407E-A947-70E740481C1C}">
                <a14:useLocalDpi xmlns:a14="http://schemas.microsoft.com/office/drawing/2010/main" val="0"/>
              </a:ext>
            </a:extLst>
          </a:blip>
          <a:srcRect b="705"/>
          <a:stretch/>
        </p:blipFill>
        <p:spPr>
          <a:xfrm>
            <a:off x="7141029" y="-72571"/>
            <a:ext cx="5061851" cy="6704837"/>
          </a:xfrm>
          <a:prstGeom prst="rect">
            <a:avLst/>
          </a:prstGeom>
        </p:spPr>
      </p:pic>
    </p:spTree>
    <p:extLst>
      <p:ext uri="{BB962C8B-B14F-4D97-AF65-F5344CB8AC3E}">
        <p14:creationId xmlns:p14="http://schemas.microsoft.com/office/powerpoint/2010/main" val="23015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boots&#10;&#10;Description automatically generated with low confidence">
            <a:extLst>
              <a:ext uri="{FF2B5EF4-FFF2-40B4-BE49-F238E27FC236}">
                <a16:creationId xmlns:a16="http://schemas.microsoft.com/office/drawing/2014/main" id="{45FE9BA2-B828-96FF-81E4-8A5B16336BA3}"/>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7" name="TextBox 6">
            <a:extLst>
              <a:ext uri="{FF2B5EF4-FFF2-40B4-BE49-F238E27FC236}">
                <a16:creationId xmlns:a16="http://schemas.microsoft.com/office/drawing/2014/main" id="{A0F31B81-0373-4FE4-051C-3277DC8F0D29}"/>
              </a:ext>
            </a:extLst>
          </p:cNvPr>
          <p:cNvSpPr txBox="1"/>
          <p:nvPr/>
        </p:nvSpPr>
        <p:spPr>
          <a:xfrm>
            <a:off x="0" y="4745545"/>
            <a:ext cx="9703633" cy="1963712"/>
          </a:xfrm>
          <a:prstGeom prst="rect">
            <a:avLst/>
          </a:prstGeom>
          <a:solidFill>
            <a:srgbClr val="000000">
              <a:alpha val="58039"/>
            </a:srgbClr>
          </a:solidFill>
        </p:spPr>
        <p:txBody>
          <a:bodyPr vert="horz" lIns="91440" tIns="45720" rIns="91440" bIns="45720" rtlCol="0" anchor="ctr">
            <a:normAutofit/>
          </a:bodyPr>
          <a:lstStyle/>
          <a:p>
            <a:pPr marL="228600">
              <a:lnSpc>
                <a:spcPct val="90000"/>
              </a:lnSpc>
              <a:spcAft>
                <a:spcPts val="1800"/>
              </a:spcAft>
            </a:pPr>
            <a:r>
              <a:rPr lang="en-US" sz="6000" b="1"/>
              <a:t>Substance Use Resources</a:t>
            </a:r>
            <a:endParaRPr lang="en-US" sz="6000">
              <a:latin typeface="+mj-lt"/>
              <a:ea typeface="+mj-ea"/>
              <a:cs typeface="+mj-cs"/>
            </a:endParaRPr>
          </a:p>
        </p:txBody>
      </p:sp>
    </p:spTree>
    <p:extLst>
      <p:ext uri="{BB962C8B-B14F-4D97-AF65-F5344CB8AC3E}">
        <p14:creationId xmlns:p14="http://schemas.microsoft.com/office/powerpoint/2010/main" val="295300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Beyond Labels: Substance Use Disorder Stigma Stories">
            <a:hlinkClick r:id="" action="ppaction://media"/>
            <a:extLst>
              <a:ext uri="{FF2B5EF4-FFF2-40B4-BE49-F238E27FC236}">
                <a16:creationId xmlns:a16="http://schemas.microsoft.com/office/drawing/2014/main" id="{BD990662-4F80-29BF-33AC-63CA69946239}"/>
              </a:ext>
            </a:extLst>
          </p:cNvPr>
          <p:cNvPicPr>
            <a:picLocks noGrp="1" noRot="1" noChangeAspect="1"/>
          </p:cNvPicPr>
          <p:nvPr>
            <p:ph type="pic" idx="1"/>
            <a:videoFile r:link="rId1"/>
          </p:nvPr>
        </p:nvPicPr>
        <p:blipFill>
          <a:blip r:embed="rId4"/>
          <a:stretch>
            <a:fillRect/>
          </a:stretch>
        </p:blipFill>
        <p:spPr>
          <a:xfrm>
            <a:off x="0" y="1196622"/>
            <a:ext cx="7312803" cy="4131734"/>
          </a:xfrm>
          <a:prstGeom prst="rect">
            <a:avLst/>
          </a:prstGeom>
          <a:noFill/>
        </p:spPr>
      </p:pic>
      <p:sp>
        <p:nvSpPr>
          <p:cNvPr id="3" name="Content Placeholder 2">
            <a:extLst>
              <a:ext uri="{FF2B5EF4-FFF2-40B4-BE49-F238E27FC236}">
                <a16:creationId xmlns:a16="http://schemas.microsoft.com/office/drawing/2014/main" id="{A2A17DD5-B9A1-B998-1BB2-0C44400D59FE}"/>
              </a:ext>
            </a:extLst>
          </p:cNvPr>
          <p:cNvSpPr>
            <a:spLocks noGrp="1"/>
          </p:cNvSpPr>
          <p:nvPr>
            <p:ph type="body" sz="half" idx="2"/>
          </p:nvPr>
        </p:nvSpPr>
        <p:spPr>
          <a:xfrm>
            <a:off x="7924801" y="2029677"/>
            <a:ext cx="3979812" cy="2960011"/>
          </a:xfrm>
        </p:spPr>
        <p:txBody>
          <a:bodyPr>
            <a:noAutofit/>
          </a:bodyPr>
          <a:lstStyle/>
          <a:p>
            <a:pPr algn="r"/>
            <a:r>
              <a:rPr lang="en-US" sz="2400">
                <a:latin typeface="Corbel" panose="020B0503020204020204" pitchFamily="34" charset="0"/>
              </a:rPr>
              <a:t>Pregnant people and new moms with substance use or misuse experience societal stigmas, which can impact access to treatment, cause social isolation, and create feelings of guilt or shame about the risks to the health of their baby. </a:t>
            </a:r>
          </a:p>
        </p:txBody>
      </p:sp>
      <p:sp>
        <p:nvSpPr>
          <p:cNvPr id="6" name="TextBox 5">
            <a:extLst>
              <a:ext uri="{FF2B5EF4-FFF2-40B4-BE49-F238E27FC236}">
                <a16:creationId xmlns:a16="http://schemas.microsoft.com/office/drawing/2014/main" id="{B35FD06C-3378-D89F-8BF6-42D022E8298A}"/>
              </a:ext>
            </a:extLst>
          </p:cNvPr>
          <p:cNvSpPr txBox="1"/>
          <p:nvPr/>
        </p:nvSpPr>
        <p:spPr>
          <a:xfrm>
            <a:off x="77822" y="5476712"/>
            <a:ext cx="7157157" cy="369332"/>
          </a:xfrm>
          <a:prstGeom prst="rect">
            <a:avLst/>
          </a:prstGeom>
          <a:noFill/>
        </p:spPr>
        <p:txBody>
          <a:bodyPr wrap="square" rtlCol="0">
            <a:spAutoFit/>
          </a:bodyPr>
          <a:lstStyle/>
          <a:p>
            <a:pPr algn="ctr"/>
            <a:r>
              <a:rPr lang="en-US"/>
              <a:t>March of Dimes – Beyond Labels: Substance Use Disorder Stigma Stories </a:t>
            </a:r>
          </a:p>
        </p:txBody>
      </p:sp>
    </p:spTree>
    <p:extLst>
      <p:ext uri="{BB962C8B-B14F-4D97-AF65-F5344CB8AC3E}">
        <p14:creationId xmlns:p14="http://schemas.microsoft.com/office/powerpoint/2010/main" val="27609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25714" y="467361"/>
            <a:ext cx="10638972" cy="969554"/>
          </a:xfrm>
        </p:spPr>
        <p:txBody>
          <a:bodyPr anchor="b">
            <a:normAutofit/>
          </a:bodyPr>
          <a:lstStyle/>
          <a:p>
            <a:r>
              <a:rPr lang="en-US" sz="4200">
                <a:latin typeface="Corbel" panose="020B0503020204020204" pitchFamily="34" charset="0"/>
              </a:rPr>
              <a:t>Educational resources</a:t>
            </a:r>
          </a:p>
        </p:txBody>
      </p:sp>
      <p:pic>
        <p:nvPicPr>
          <p:cNvPr id="4" name="Picture 3" descr="A person and a child looking at a computer&#10;&#10;Description automatically generated with low confidence">
            <a:extLst>
              <a:ext uri="{FF2B5EF4-FFF2-40B4-BE49-F238E27FC236}">
                <a16:creationId xmlns:a16="http://schemas.microsoft.com/office/drawing/2014/main" id="{B93B859B-8BFD-D0D9-F190-8C54636B1D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2" r="24573" b="-3"/>
          <a:stretch/>
        </p:blipFill>
        <p:spPr>
          <a:xfrm>
            <a:off x="1139688" y="1590261"/>
            <a:ext cx="4937759" cy="4453859"/>
          </a:xfrm>
          <a:prstGeom prst="rect">
            <a:avLst/>
          </a:prstGeom>
          <a:noFill/>
        </p:spPr>
      </p:pic>
      <p:sp>
        <p:nvSpPr>
          <p:cNvPr id="2" name="Content Placeholder 1">
            <a:extLst>
              <a:ext uri="{FF2B5EF4-FFF2-40B4-BE49-F238E27FC236}">
                <a16:creationId xmlns:a16="http://schemas.microsoft.com/office/drawing/2014/main" id="{17A7698E-F27B-6BF3-F601-8D6A7E6C36C1}"/>
              </a:ext>
            </a:extLst>
          </p:cNvPr>
          <p:cNvSpPr>
            <a:spLocks noGrp="1"/>
          </p:cNvSpPr>
          <p:nvPr>
            <p:ph sz="half" idx="2"/>
          </p:nvPr>
        </p:nvSpPr>
        <p:spPr>
          <a:xfrm>
            <a:off x="6278879" y="1590261"/>
            <a:ext cx="4773433" cy="4435635"/>
          </a:xfrm>
        </p:spPr>
        <p:txBody>
          <a:bodyPr vert="horz" lIns="91440" tIns="45720" rIns="91440" bIns="45720" rtlCol="0" anchor="t">
            <a:normAutofit fontScale="92500" lnSpcReduction="20000"/>
          </a:bodyPr>
          <a:lstStyle/>
          <a:p>
            <a:pPr>
              <a:lnSpc>
                <a:spcPct val="150000"/>
              </a:lnSpc>
            </a:pPr>
            <a:r>
              <a:rPr lang="en-US" sz="2400">
                <a:ea typeface="+mn-lt"/>
                <a:cs typeface="+mn-lt"/>
                <a:hlinkClick r:id="rId4"/>
              </a:rPr>
              <a:t>https://oregon.wicresources.org/</a:t>
            </a:r>
            <a:r>
              <a:rPr lang="en-US" sz="2400">
                <a:ea typeface="+mn-lt"/>
                <a:cs typeface="+mn-lt"/>
              </a:rPr>
              <a:t> </a:t>
            </a:r>
            <a:endParaRPr lang="en-US" sz="2400"/>
          </a:p>
          <a:p>
            <a:pPr>
              <a:lnSpc>
                <a:spcPct val="150000"/>
              </a:lnSpc>
            </a:pPr>
            <a:r>
              <a:rPr lang="en-US" sz="2400"/>
              <a:t>WICHealth.org</a:t>
            </a:r>
          </a:p>
          <a:p>
            <a:pPr marL="742950" marR="0" lvl="1" indent="-285750">
              <a:lnSpc>
                <a:spcPct val="150000"/>
              </a:lnSpc>
              <a:spcBef>
                <a:spcPts val="0"/>
              </a:spcBef>
              <a:spcAft>
                <a:spcPts val="0"/>
              </a:spcAft>
              <a:buFont typeface="Courier New" panose="02070309020205020404" pitchFamily="49" charset="0"/>
              <a:buChar char="o"/>
            </a:pPr>
            <a:r>
              <a:rPr lang="en-US" sz="2200" u="sng" kern="100">
                <a:effectLst/>
                <a:hlinkClick r:id="rId5"/>
              </a:rPr>
              <a:t>Alcohol, chemicals and drugs: Substances to avoid now</a:t>
            </a:r>
            <a:r>
              <a:rPr lang="en-US" sz="2200" kern="100">
                <a:effectLst/>
              </a:rPr>
              <a:t> (English, Spanish)</a:t>
            </a:r>
          </a:p>
          <a:p>
            <a:pPr marL="742950" marR="0" lvl="1" indent="-285750">
              <a:lnSpc>
                <a:spcPct val="150000"/>
              </a:lnSpc>
              <a:spcBef>
                <a:spcPts val="0"/>
              </a:spcBef>
              <a:spcAft>
                <a:spcPts val="800"/>
              </a:spcAft>
              <a:buFont typeface="Courier New" panose="02070309020205020404" pitchFamily="49" charset="0"/>
              <a:buChar char="o"/>
            </a:pPr>
            <a:r>
              <a:rPr lang="en-US" sz="2200" u="sng" kern="100">
                <a:effectLst/>
                <a:hlinkClick r:id="rId6"/>
              </a:rPr>
              <a:t>Taking care of you and your baby: Avoid marijuana, alcohol, tobacco, and other drugs</a:t>
            </a:r>
            <a:r>
              <a:rPr lang="en-US" sz="2200" kern="100">
                <a:effectLst/>
              </a:rPr>
              <a:t> (English, Spanish, Arabic, French, Haitian Creole, Somali, Swahili)</a:t>
            </a:r>
          </a:p>
        </p:txBody>
      </p:sp>
    </p:spTree>
    <p:extLst>
      <p:ext uri="{BB962C8B-B14F-4D97-AF65-F5344CB8AC3E}">
        <p14:creationId xmlns:p14="http://schemas.microsoft.com/office/powerpoint/2010/main" val="13414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25714" y="467361"/>
            <a:ext cx="10638972" cy="969554"/>
          </a:xfrm>
        </p:spPr>
        <p:txBody>
          <a:bodyPr anchor="b">
            <a:normAutofit/>
          </a:bodyPr>
          <a:lstStyle/>
          <a:p>
            <a:r>
              <a:rPr lang="en-US" sz="4200">
                <a:latin typeface="Corbel" panose="020B0503020204020204" pitchFamily="34" charset="0"/>
              </a:rPr>
              <a:t>Educational resources</a:t>
            </a:r>
          </a:p>
        </p:txBody>
      </p:sp>
      <p:sp>
        <p:nvSpPr>
          <p:cNvPr id="2" name="Content Placeholder 1">
            <a:extLst>
              <a:ext uri="{FF2B5EF4-FFF2-40B4-BE49-F238E27FC236}">
                <a16:creationId xmlns:a16="http://schemas.microsoft.com/office/drawing/2014/main" id="{17A7698E-F27B-6BF3-F601-8D6A7E6C36C1}"/>
              </a:ext>
            </a:extLst>
          </p:cNvPr>
          <p:cNvSpPr>
            <a:spLocks noGrp="1"/>
          </p:cNvSpPr>
          <p:nvPr>
            <p:ph sz="half" idx="2"/>
          </p:nvPr>
        </p:nvSpPr>
        <p:spPr>
          <a:xfrm>
            <a:off x="1110113" y="1899896"/>
            <a:ext cx="5688251" cy="4203002"/>
          </a:xfrm>
        </p:spPr>
        <p:txBody>
          <a:bodyPr vert="horz" lIns="91440" tIns="45720" rIns="91440" bIns="45720" rtlCol="0" anchor="t">
            <a:normAutofit/>
          </a:bodyPr>
          <a:lstStyle/>
          <a:p>
            <a:r>
              <a:rPr lang="en-US" sz="2600" kern="100"/>
              <a:t>Cannabis, You and Your Baby (OHA – </a:t>
            </a:r>
            <a:r>
              <a:rPr lang="en-US" sz="2600" kern="100">
                <a:solidFill>
                  <a:schemeClr val="accent3"/>
                </a:solidFill>
              </a:rPr>
              <a:t>8 </a:t>
            </a:r>
            <a:r>
              <a:rPr lang="en-US" sz="2600" kern="100">
                <a:solidFill>
                  <a:schemeClr val="accent3"/>
                </a:solidFill>
                <a:hlinkClick r:id="rId3"/>
              </a:rPr>
              <a:t>languages available</a:t>
            </a:r>
            <a:r>
              <a:rPr lang="en-US" sz="2600" kern="100"/>
              <a:t>)</a:t>
            </a:r>
          </a:p>
          <a:p>
            <a:r>
              <a:rPr lang="en-US" sz="2600" kern="100">
                <a:hlinkClick r:id="rId4"/>
              </a:rPr>
              <a:t>Children and Marijuana Don’t Mix </a:t>
            </a:r>
            <a:r>
              <a:rPr lang="en-US" sz="2600" kern="100"/>
              <a:t>(OHA)</a:t>
            </a:r>
          </a:p>
          <a:p>
            <a:r>
              <a:rPr lang="en-US" sz="2600" kern="100">
                <a:effectLst/>
              </a:rPr>
              <a:t>Give Your Baby a Healthy Start: Tips for Pregnant Women and New Mothers (USDA – </a:t>
            </a:r>
            <a:r>
              <a:rPr lang="en-US" sz="2600" kern="100">
                <a:effectLst/>
                <a:hlinkClick r:id="rId5"/>
              </a:rPr>
              <a:t>English</a:t>
            </a:r>
            <a:r>
              <a:rPr lang="en-US" sz="2600" kern="100">
                <a:effectLst/>
              </a:rPr>
              <a:t>, </a:t>
            </a:r>
            <a:r>
              <a:rPr lang="en-US" sz="2600" kern="100">
                <a:effectLst/>
                <a:hlinkClick r:id="rId6"/>
              </a:rPr>
              <a:t>Spanish</a:t>
            </a:r>
            <a:r>
              <a:rPr lang="en-US" sz="2600" kern="100">
                <a:effectLst/>
              </a:rPr>
              <a:t>)</a:t>
            </a:r>
            <a:endParaRPr lang="en-US" sz="2600" kern="100">
              <a:effectLst/>
              <a:hlinkClick r:id="rId7"/>
            </a:endParaRPr>
          </a:p>
          <a:p>
            <a:r>
              <a:rPr lang="en-US" sz="2600" kern="100"/>
              <a:t>Alcohol and Your Pregnancy (HHS – </a:t>
            </a:r>
            <a:r>
              <a:rPr lang="en-US" sz="2600" kern="100">
                <a:hlinkClick r:id="rId8"/>
              </a:rPr>
              <a:t>English</a:t>
            </a:r>
            <a:r>
              <a:rPr lang="en-US" sz="2600" kern="100"/>
              <a:t>, </a:t>
            </a:r>
            <a:r>
              <a:rPr lang="en-US" sz="2600" kern="100">
                <a:hlinkClick r:id="rId9"/>
              </a:rPr>
              <a:t>Spanish</a:t>
            </a:r>
            <a:r>
              <a:rPr lang="en-US" sz="2600" kern="100"/>
              <a:t>)</a:t>
            </a:r>
          </a:p>
        </p:txBody>
      </p:sp>
      <p:pic>
        <p:nvPicPr>
          <p:cNvPr id="3" name="Picture 2">
            <a:extLst>
              <a:ext uri="{FF2B5EF4-FFF2-40B4-BE49-F238E27FC236}">
                <a16:creationId xmlns:a16="http://schemas.microsoft.com/office/drawing/2014/main" id="{7595BF00-773F-2CFC-8F60-234EB3BD48C9}"/>
              </a:ext>
            </a:extLst>
          </p:cNvPr>
          <p:cNvPicPr>
            <a:picLocks noChangeAspect="1"/>
          </p:cNvPicPr>
          <p:nvPr/>
        </p:nvPicPr>
        <p:blipFill>
          <a:blip r:embed="rId10"/>
          <a:stretch>
            <a:fillRect/>
          </a:stretch>
        </p:blipFill>
        <p:spPr>
          <a:xfrm flipH="1">
            <a:off x="7786362" y="4380"/>
            <a:ext cx="4405638" cy="6608455"/>
          </a:xfrm>
          <a:prstGeom prst="rect">
            <a:avLst/>
          </a:prstGeom>
        </p:spPr>
      </p:pic>
    </p:spTree>
    <p:extLst>
      <p:ext uri="{BB962C8B-B14F-4D97-AF65-F5344CB8AC3E}">
        <p14:creationId xmlns:p14="http://schemas.microsoft.com/office/powerpoint/2010/main" val="336963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31E2-4968-E7DF-32F5-27F5BBF1311B}"/>
              </a:ext>
            </a:extLst>
          </p:cNvPr>
          <p:cNvSpPr>
            <a:spLocks noGrp="1"/>
          </p:cNvSpPr>
          <p:nvPr>
            <p:ph type="title"/>
          </p:nvPr>
        </p:nvSpPr>
        <p:spPr>
          <a:xfrm>
            <a:off x="1190171" y="348092"/>
            <a:ext cx="9660709" cy="1233424"/>
          </a:xfrm>
        </p:spPr>
        <p:txBody>
          <a:bodyPr>
            <a:normAutofit/>
          </a:bodyPr>
          <a:lstStyle/>
          <a:p>
            <a:r>
              <a:rPr lang="en-US" sz="4200">
                <a:latin typeface="Corbel" panose="020B0503020204020204" pitchFamily="34" charset="0"/>
              </a:rPr>
              <a:t>Providing Referrals</a:t>
            </a:r>
          </a:p>
        </p:txBody>
      </p:sp>
      <p:sp>
        <p:nvSpPr>
          <p:cNvPr id="3" name="Content Placeholder 2">
            <a:extLst>
              <a:ext uri="{FF2B5EF4-FFF2-40B4-BE49-F238E27FC236}">
                <a16:creationId xmlns:a16="http://schemas.microsoft.com/office/drawing/2014/main" id="{213F1BBA-8D1F-483E-9226-3D6D3636BBDB}"/>
              </a:ext>
            </a:extLst>
          </p:cNvPr>
          <p:cNvSpPr>
            <a:spLocks noGrp="1"/>
          </p:cNvSpPr>
          <p:nvPr>
            <p:ph sz="half" idx="1"/>
          </p:nvPr>
        </p:nvSpPr>
        <p:spPr>
          <a:xfrm>
            <a:off x="1341119" y="1736035"/>
            <a:ext cx="8969072" cy="4664765"/>
          </a:xfrm>
        </p:spPr>
        <p:txBody>
          <a:bodyPr>
            <a:normAutofit fontScale="92500" lnSpcReduction="10000"/>
          </a:bodyPr>
          <a:lstStyle/>
          <a:p>
            <a:pPr marL="45720" indent="0">
              <a:spcAft>
                <a:spcPts val="600"/>
              </a:spcAft>
              <a:buNone/>
            </a:pPr>
            <a:r>
              <a:rPr lang="en-US" sz="2600"/>
              <a:t>If substance use is identified during screening, certifiers are </a:t>
            </a:r>
            <a:r>
              <a:rPr lang="en-US" sz="2600" u="sng"/>
              <a:t>required</a:t>
            </a:r>
            <a:r>
              <a:rPr lang="en-US" sz="2600"/>
              <a:t> to offer a referral and available local resources:</a:t>
            </a:r>
          </a:p>
          <a:p>
            <a:pPr marL="822960" lvl="1" indent="-457200">
              <a:spcAft>
                <a:spcPts val="600"/>
              </a:spcAft>
              <a:buAutoNum type="arabicPeriod"/>
            </a:pPr>
            <a:r>
              <a:rPr lang="en-US" sz="2400"/>
              <a:t>Local agency-developed resource/referral guide that include substance abuse counseling and treatment facilities, and smoking/tobacco cessation programs in your community </a:t>
            </a:r>
          </a:p>
          <a:p>
            <a:pPr marL="822960" lvl="1" indent="-457200">
              <a:spcAft>
                <a:spcPts val="600"/>
              </a:spcAft>
              <a:buAutoNum type="arabicPeriod"/>
            </a:pPr>
            <a:r>
              <a:rPr lang="en-US" sz="2400">
                <a:hlinkClick r:id="rId3"/>
              </a:rPr>
              <a:t>Oregon Substance Use Disorders Services Directory </a:t>
            </a:r>
            <a:endParaRPr lang="en-US" sz="2400"/>
          </a:p>
          <a:p>
            <a:pPr marL="822960" lvl="1" indent="-457200">
              <a:spcAft>
                <a:spcPts val="600"/>
              </a:spcAft>
              <a:buAutoNum type="arabicPeriod"/>
            </a:pPr>
            <a:r>
              <a:rPr lang="en-US" sz="2400">
                <a:hlinkClick r:id="rId4"/>
              </a:rPr>
              <a:t>211info</a:t>
            </a:r>
            <a:endParaRPr lang="en-US" sz="2400"/>
          </a:p>
          <a:p>
            <a:pPr marL="822960" lvl="1" indent="-457200">
              <a:spcAft>
                <a:spcPts val="600"/>
              </a:spcAft>
              <a:buAutoNum type="arabicPeriod"/>
            </a:pPr>
            <a:r>
              <a:rPr lang="en-US" sz="2400">
                <a:hlinkClick r:id="rId5"/>
              </a:rPr>
              <a:t>Lines for Life</a:t>
            </a:r>
            <a:r>
              <a:rPr lang="en-US" sz="2400"/>
              <a:t>: Oregon’s home to 988, as well as the Alcohol &amp; Drug Helpline and The Oregon </a:t>
            </a:r>
            <a:r>
              <a:rPr lang="en-US" sz="2400" err="1"/>
              <a:t>Hopeline</a:t>
            </a:r>
            <a:r>
              <a:rPr lang="en-US" sz="2400"/>
              <a:t>.</a:t>
            </a:r>
          </a:p>
          <a:p>
            <a:pPr marL="822960" lvl="1" indent="-457200">
              <a:spcAft>
                <a:spcPts val="600"/>
              </a:spcAft>
              <a:buAutoNum type="arabicPeriod"/>
            </a:pPr>
            <a:r>
              <a:rPr lang="en-US" sz="2400">
                <a:hlinkClick r:id="rId6"/>
              </a:rPr>
              <a:t>Nurture Oregon</a:t>
            </a:r>
            <a:r>
              <a:rPr lang="en-US" sz="2400"/>
              <a:t>: Supporting pregnant people who have used substances during their pregnancy by providing integrated care to them, their family, and their baby through one year postpartum. </a:t>
            </a:r>
            <a:r>
              <a:rPr lang="en-US" sz="2400" i="1"/>
              <a:t>Serving Benton, Deschutes, Jackson, Lincoln and Umatilla counties. </a:t>
            </a:r>
          </a:p>
        </p:txBody>
      </p:sp>
    </p:spTree>
    <p:extLst>
      <p:ext uri="{BB962C8B-B14F-4D97-AF65-F5344CB8AC3E}">
        <p14:creationId xmlns:p14="http://schemas.microsoft.com/office/powerpoint/2010/main" val="127214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149531" y="348039"/>
            <a:ext cx="9892937" cy="987275"/>
          </a:xfrm>
        </p:spPr>
        <p:txBody>
          <a:bodyPr>
            <a:normAutofit/>
          </a:bodyPr>
          <a:lstStyle/>
          <a:p>
            <a:pPr algn="ctr"/>
            <a:r>
              <a:rPr lang="en-US" sz="3800">
                <a:latin typeface="Corbel" panose="020B0503020204020204" pitchFamily="34" charset="0"/>
              </a:rPr>
              <a:t>Creating a trauma-informed clinic environment</a:t>
            </a:r>
          </a:p>
        </p:txBody>
      </p:sp>
      <p:pic>
        <p:nvPicPr>
          <p:cNvPr id="4" name="Content Placeholder 3">
            <a:extLst>
              <a:ext uri="{FF2B5EF4-FFF2-40B4-BE49-F238E27FC236}">
                <a16:creationId xmlns:a16="http://schemas.microsoft.com/office/drawing/2014/main" id="{9B47C603-95C5-BA89-EDFF-ECFEA9CB4AD4}"/>
              </a:ext>
            </a:extLst>
          </p:cNvPr>
          <p:cNvPicPr>
            <a:picLocks noGrp="1" noChangeAspect="1"/>
          </p:cNvPicPr>
          <p:nvPr>
            <p:ph sz="half" idx="1"/>
          </p:nvPr>
        </p:nvPicPr>
        <p:blipFill>
          <a:blip r:embed="rId3"/>
          <a:stretch>
            <a:fillRect/>
          </a:stretch>
        </p:blipFill>
        <p:spPr>
          <a:xfrm>
            <a:off x="2400537" y="1791726"/>
            <a:ext cx="3402716" cy="4558578"/>
          </a:xfrm>
        </p:spPr>
      </p:pic>
      <p:pic>
        <p:nvPicPr>
          <p:cNvPr id="6" name="Picture 5">
            <a:extLst>
              <a:ext uri="{FF2B5EF4-FFF2-40B4-BE49-F238E27FC236}">
                <a16:creationId xmlns:a16="http://schemas.microsoft.com/office/drawing/2014/main" id="{1A5D24CF-720A-E003-F8CE-F16AF39E6D7D}"/>
              </a:ext>
            </a:extLst>
          </p:cNvPr>
          <p:cNvPicPr>
            <a:picLocks noChangeAspect="1"/>
          </p:cNvPicPr>
          <p:nvPr/>
        </p:nvPicPr>
        <p:blipFill>
          <a:blip r:embed="rId4"/>
          <a:stretch>
            <a:fillRect/>
          </a:stretch>
        </p:blipFill>
        <p:spPr>
          <a:xfrm>
            <a:off x="6388749" y="1791726"/>
            <a:ext cx="3435109" cy="4558578"/>
          </a:xfrm>
          <a:prstGeom prst="rect">
            <a:avLst/>
          </a:prstGeom>
        </p:spPr>
      </p:pic>
    </p:spTree>
    <p:extLst>
      <p:ext uri="{BB962C8B-B14F-4D97-AF65-F5344CB8AC3E}">
        <p14:creationId xmlns:p14="http://schemas.microsoft.com/office/powerpoint/2010/main" val="363150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31E2-4968-E7DF-32F5-27F5BBF1311B}"/>
              </a:ext>
            </a:extLst>
          </p:cNvPr>
          <p:cNvSpPr>
            <a:spLocks noGrp="1"/>
          </p:cNvSpPr>
          <p:nvPr>
            <p:ph type="title"/>
          </p:nvPr>
        </p:nvSpPr>
        <p:spPr>
          <a:xfrm>
            <a:off x="992778" y="0"/>
            <a:ext cx="5600527" cy="1233424"/>
          </a:xfrm>
        </p:spPr>
        <p:txBody>
          <a:bodyPr>
            <a:normAutofit/>
          </a:bodyPr>
          <a:lstStyle/>
          <a:p>
            <a:pPr algn="ctr"/>
            <a:r>
              <a:rPr lang="en-US" sz="4000"/>
              <a:t>Summary</a:t>
            </a:r>
          </a:p>
        </p:txBody>
      </p:sp>
      <p:sp>
        <p:nvSpPr>
          <p:cNvPr id="6" name="Content Placeholder 2">
            <a:extLst>
              <a:ext uri="{FF2B5EF4-FFF2-40B4-BE49-F238E27FC236}">
                <a16:creationId xmlns:a16="http://schemas.microsoft.com/office/drawing/2014/main" id="{AC7A804B-53B3-A2A8-4D33-D76DBC721E04}"/>
              </a:ext>
            </a:extLst>
          </p:cNvPr>
          <p:cNvSpPr txBox="1">
            <a:spLocks/>
          </p:cNvSpPr>
          <p:nvPr/>
        </p:nvSpPr>
        <p:spPr>
          <a:xfrm>
            <a:off x="817422" y="1531679"/>
            <a:ext cx="6133738" cy="4601282"/>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502920" indent="-457200">
              <a:buAutoNum type="arabicPeriod"/>
            </a:pPr>
            <a:r>
              <a:rPr lang="en-US" sz="2200"/>
              <a:t>Screening for substance use and providing verbal education is </a:t>
            </a:r>
            <a:r>
              <a:rPr lang="en-US" sz="2200" b="1"/>
              <a:t>required</a:t>
            </a:r>
            <a:r>
              <a:rPr lang="en-US" sz="2200"/>
              <a:t> at least once during the certification period for pregnant, postpartum, and breastfeeding women, and to parents or caretakers of infants and children on WIC, regardless of screening response.</a:t>
            </a:r>
          </a:p>
          <a:p>
            <a:pPr marL="502920" indent="-457200">
              <a:buAutoNum type="arabicPeriod"/>
            </a:pPr>
            <a:r>
              <a:rPr lang="en-US" sz="2200"/>
              <a:t>Using participant-centered skills such as </a:t>
            </a:r>
            <a:r>
              <a:rPr lang="en-US" sz="2200" b="1"/>
              <a:t>framing and affirming </a:t>
            </a:r>
            <a:r>
              <a:rPr lang="en-US" sz="2200"/>
              <a:t>can be helpful when asking sensitive questions and providing education and referrals. </a:t>
            </a:r>
          </a:p>
          <a:p>
            <a:pPr marL="502920" indent="-457200">
              <a:buAutoNum type="arabicPeriod"/>
            </a:pPr>
            <a:r>
              <a:rPr lang="en-US" sz="2200"/>
              <a:t>Providing substance use and lead referrals and resources are </a:t>
            </a:r>
            <a:r>
              <a:rPr lang="en-US" sz="2200" b="1"/>
              <a:t>required</a:t>
            </a:r>
            <a:r>
              <a:rPr lang="en-US" sz="2200"/>
              <a:t>, as appropriate. This helps support the health of Oregon WIC families. </a:t>
            </a:r>
          </a:p>
          <a:p>
            <a:pPr marL="45720" indent="0">
              <a:buNone/>
            </a:pPr>
            <a:endParaRPr lang="en-US" sz="2200"/>
          </a:p>
        </p:txBody>
      </p:sp>
      <p:sp>
        <p:nvSpPr>
          <p:cNvPr id="11" name="TextBox 10">
            <a:extLst>
              <a:ext uri="{FF2B5EF4-FFF2-40B4-BE49-F238E27FC236}">
                <a16:creationId xmlns:a16="http://schemas.microsoft.com/office/drawing/2014/main" id="{F0E577C8-F63E-0788-7325-8E7820EBF4AC}"/>
              </a:ext>
            </a:extLst>
          </p:cNvPr>
          <p:cNvSpPr txBox="1"/>
          <p:nvPr/>
        </p:nvSpPr>
        <p:spPr>
          <a:xfrm>
            <a:off x="-1355366" y="6307189"/>
            <a:ext cx="10479314" cy="292388"/>
          </a:xfrm>
          <a:prstGeom prst="rect">
            <a:avLst/>
          </a:prstGeom>
          <a:noFill/>
        </p:spPr>
        <p:txBody>
          <a:bodyPr wrap="square">
            <a:spAutoFit/>
          </a:bodyPr>
          <a:lstStyle/>
          <a:p>
            <a:pPr marL="45720" indent="0" algn="ctr">
              <a:buNone/>
            </a:pPr>
            <a:r>
              <a:rPr lang="en-US" sz="1300" i="1"/>
              <a:t>Special thanks to Guam WIC, Colorado WIC, Washington WIC and California WIC for contributing to this in-service. </a:t>
            </a:r>
          </a:p>
        </p:txBody>
      </p:sp>
      <p:pic>
        <p:nvPicPr>
          <p:cNvPr id="1026" name="Picture 2" descr="a little girl holding the hand of a man">
            <a:extLst>
              <a:ext uri="{FF2B5EF4-FFF2-40B4-BE49-F238E27FC236}">
                <a16:creationId xmlns:a16="http://schemas.microsoft.com/office/drawing/2014/main" id="{BCF7BF71-7280-5352-AFE9-7DB00340E3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4432" y="0"/>
            <a:ext cx="4407568" cy="661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20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5DF586-4562-D74A-45B7-9E1A33BDB6CB}"/>
              </a:ext>
            </a:extLst>
          </p:cNvPr>
          <p:cNvSpPr>
            <a:spLocks noGrp="1"/>
          </p:cNvSpPr>
          <p:nvPr>
            <p:ph type="title"/>
          </p:nvPr>
        </p:nvSpPr>
        <p:spPr>
          <a:xfrm>
            <a:off x="1341119" y="787698"/>
            <a:ext cx="9509760" cy="1233424"/>
          </a:xfrm>
        </p:spPr>
        <p:txBody>
          <a:bodyPr anchor="b">
            <a:normAutofit/>
          </a:bodyPr>
          <a:lstStyle/>
          <a:p>
            <a:pPr algn="ctr"/>
            <a:r>
              <a:rPr lang="en-US" sz="7000"/>
              <a:t>Thank you!</a:t>
            </a:r>
          </a:p>
        </p:txBody>
      </p:sp>
      <p:graphicFrame>
        <p:nvGraphicFramePr>
          <p:cNvPr id="11" name="Content Placeholder 10">
            <a:extLst>
              <a:ext uri="{FF2B5EF4-FFF2-40B4-BE49-F238E27FC236}">
                <a16:creationId xmlns:a16="http://schemas.microsoft.com/office/drawing/2014/main" id="{7224CDB2-CB73-B44E-111E-B047D859F30C}"/>
              </a:ext>
            </a:extLst>
          </p:cNvPr>
          <p:cNvGraphicFramePr>
            <a:graphicFrameLocks noGrp="1"/>
          </p:cNvGraphicFramePr>
          <p:nvPr>
            <p:ph idx="1"/>
            <p:extLst>
              <p:ext uri="{D42A27DB-BD31-4B8C-83A1-F6EECF244321}">
                <p14:modId xmlns:p14="http://schemas.microsoft.com/office/powerpoint/2010/main" val="3831206703"/>
              </p:ext>
            </p:extLst>
          </p:nvPr>
        </p:nvGraphicFramePr>
        <p:xfrm>
          <a:off x="2191093" y="2787392"/>
          <a:ext cx="7809813" cy="2863439"/>
        </p:xfrm>
        <a:graphic>
          <a:graphicData uri="http://schemas.openxmlformats.org/drawingml/2006/table">
            <a:tbl>
              <a:tblPr firstRow="1" bandRow="1">
                <a:tableStyleId>{793D81CF-94F2-401A-BA57-92F5A7B2D0C5}</a:tableStyleId>
              </a:tblPr>
              <a:tblGrid>
                <a:gridCol w="3054675">
                  <a:extLst>
                    <a:ext uri="{9D8B030D-6E8A-4147-A177-3AD203B41FA5}">
                      <a16:colId xmlns:a16="http://schemas.microsoft.com/office/drawing/2014/main" val="1684498969"/>
                    </a:ext>
                  </a:extLst>
                </a:gridCol>
                <a:gridCol w="4755138">
                  <a:extLst>
                    <a:ext uri="{9D8B030D-6E8A-4147-A177-3AD203B41FA5}">
                      <a16:colId xmlns:a16="http://schemas.microsoft.com/office/drawing/2014/main" val="2621420950"/>
                    </a:ext>
                  </a:extLst>
                </a:gridCol>
              </a:tblGrid>
              <a:tr h="689734">
                <a:tc>
                  <a:txBody>
                    <a:bodyPr/>
                    <a:lstStyle/>
                    <a:p>
                      <a:r>
                        <a:rPr lang="en-US" sz="2200"/>
                        <a:t>Questions about: </a:t>
                      </a:r>
                    </a:p>
                  </a:txBody>
                  <a:tcPr marL="167640" marR="167640" marT="83820" marB="83820"/>
                </a:tc>
                <a:tc>
                  <a:txBody>
                    <a:bodyPr/>
                    <a:lstStyle/>
                    <a:p>
                      <a:r>
                        <a:rPr lang="en-US" sz="2200"/>
                        <a:t>Please contact: </a:t>
                      </a:r>
                    </a:p>
                  </a:txBody>
                  <a:tcPr marL="167640" marR="167640" marT="83820" marB="83820"/>
                </a:tc>
                <a:extLst>
                  <a:ext uri="{0D108BD9-81ED-4DB2-BD59-A6C34878D82A}">
                    <a16:rowId xmlns:a16="http://schemas.microsoft.com/office/drawing/2014/main" val="3447177519"/>
                  </a:ext>
                </a:extLst>
              </a:tr>
              <a:tr h="709863">
                <a:tc>
                  <a:txBody>
                    <a:bodyPr/>
                    <a:lstStyle/>
                    <a:p>
                      <a:r>
                        <a:rPr lang="en-US" sz="2200"/>
                        <a:t>Oregon WIC Policy 880</a:t>
                      </a:r>
                    </a:p>
                  </a:txBody>
                  <a:tcPr marL="167640" marR="167640" marT="83820" marB="83820"/>
                </a:tc>
                <a:tc>
                  <a:txBody>
                    <a:bodyPr/>
                    <a:lstStyle/>
                    <a:p>
                      <a:r>
                        <a:rPr lang="en-US" sz="2200">
                          <a:hlinkClick r:id="rId2"/>
                        </a:rPr>
                        <a:t>ellen.r.hill@oha.oregon.gov</a:t>
                      </a:r>
                      <a:endParaRPr lang="en-US" sz="2200"/>
                    </a:p>
                  </a:txBody>
                  <a:tcPr marL="167640" marR="167640" marT="83820" marB="83820"/>
                </a:tc>
                <a:extLst>
                  <a:ext uri="{0D108BD9-81ED-4DB2-BD59-A6C34878D82A}">
                    <a16:rowId xmlns:a16="http://schemas.microsoft.com/office/drawing/2014/main" val="2351751137"/>
                  </a:ext>
                </a:extLst>
              </a:tr>
              <a:tr h="709863">
                <a:tc>
                  <a:txBody>
                    <a:bodyPr/>
                    <a:lstStyle/>
                    <a:p>
                      <a:r>
                        <a:rPr lang="en-US" sz="2200"/>
                        <a:t>Lead Screening and Referring</a:t>
                      </a:r>
                    </a:p>
                  </a:txBody>
                  <a:tcPr marL="167640" marR="167640" marT="83820" marB="83820"/>
                </a:tc>
                <a:tc>
                  <a:txBody>
                    <a:bodyPr/>
                    <a:lstStyle/>
                    <a:p>
                      <a:r>
                        <a:rPr lang="en-US" sz="2200">
                          <a:hlinkClick r:id="rId3"/>
                        </a:rPr>
                        <a:t>erica.a.johnson2@oha.oregon.gov</a:t>
                      </a:r>
                      <a:r>
                        <a:rPr lang="en-US" sz="2200"/>
                        <a:t> </a:t>
                      </a:r>
                    </a:p>
                  </a:txBody>
                  <a:tcPr marL="167640" marR="167640" marT="83820" marB="83820"/>
                </a:tc>
                <a:extLst>
                  <a:ext uri="{0D108BD9-81ED-4DB2-BD59-A6C34878D82A}">
                    <a16:rowId xmlns:a16="http://schemas.microsoft.com/office/drawing/2014/main" val="1574514006"/>
                  </a:ext>
                </a:extLst>
              </a:tr>
              <a:tr h="625642">
                <a:tc>
                  <a:txBody>
                    <a:bodyPr/>
                    <a:lstStyle/>
                    <a:p>
                      <a:r>
                        <a:rPr lang="en-US" sz="2200"/>
                        <a:t>Oregon WIC Training</a:t>
                      </a:r>
                    </a:p>
                  </a:txBody>
                  <a:tcPr marL="167640" marR="167640" marT="83820" marB="83820"/>
                </a:tc>
                <a:tc>
                  <a:txBody>
                    <a:bodyPr/>
                    <a:lstStyle/>
                    <a:p>
                      <a:r>
                        <a:rPr lang="en-US" sz="2200">
                          <a:hlinkClick r:id="rId4"/>
                        </a:rPr>
                        <a:t>wictraining@oha.oregon.gov</a:t>
                      </a:r>
                      <a:r>
                        <a:rPr lang="en-US" sz="2200"/>
                        <a:t> </a:t>
                      </a:r>
                    </a:p>
                  </a:txBody>
                  <a:tcPr marL="167640" marR="167640" marT="83820" marB="83820"/>
                </a:tc>
                <a:extLst>
                  <a:ext uri="{0D108BD9-81ED-4DB2-BD59-A6C34878D82A}">
                    <a16:rowId xmlns:a16="http://schemas.microsoft.com/office/drawing/2014/main" val="2838452076"/>
                  </a:ext>
                </a:extLst>
              </a:tr>
            </a:tbl>
          </a:graphicData>
        </a:graphic>
      </p:graphicFrame>
    </p:spTree>
    <p:extLst>
      <p:ext uri="{BB962C8B-B14F-4D97-AF65-F5344CB8AC3E}">
        <p14:creationId xmlns:p14="http://schemas.microsoft.com/office/powerpoint/2010/main" val="11506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91B19D-DB51-33EE-5376-43227CBA00EE}"/>
              </a:ext>
            </a:extLst>
          </p:cNvPr>
          <p:cNvSpPr>
            <a:spLocks noGrp="1"/>
          </p:cNvSpPr>
          <p:nvPr>
            <p:ph type="title"/>
          </p:nvPr>
        </p:nvSpPr>
        <p:spPr/>
        <p:txBody>
          <a:bodyPr/>
          <a:lstStyle/>
          <a:p>
            <a:r>
              <a:rPr lang="en-US"/>
              <a:t>Poll Question #1</a:t>
            </a:r>
          </a:p>
        </p:txBody>
      </p:sp>
      <p:sp>
        <p:nvSpPr>
          <p:cNvPr id="8" name="Text Placeholder 7">
            <a:extLst>
              <a:ext uri="{FF2B5EF4-FFF2-40B4-BE49-F238E27FC236}">
                <a16:creationId xmlns:a16="http://schemas.microsoft.com/office/drawing/2014/main" id="{E26C328F-3A61-F69D-8308-E7EE5D9301B4}"/>
              </a:ext>
            </a:extLst>
          </p:cNvPr>
          <p:cNvSpPr>
            <a:spLocks noGrp="1"/>
          </p:cNvSpPr>
          <p:nvPr>
            <p:ph type="body" idx="1"/>
          </p:nvPr>
        </p:nvSpPr>
        <p:spPr/>
        <p:txBody>
          <a:bodyPr>
            <a:normAutofit/>
          </a:bodyPr>
          <a:lstStyle/>
          <a:p>
            <a:pPr fontAlgn="base"/>
            <a:r>
              <a:rPr lang="en-US" dirty="0"/>
              <a:t>True or False – Information on drugs and other harmful substances must be provided to all prenatal, breastfeeding and postpartum women, and parents/caregivers of infants and children.</a:t>
            </a:r>
          </a:p>
        </p:txBody>
      </p:sp>
    </p:spTree>
    <p:extLst>
      <p:ext uri="{BB962C8B-B14F-4D97-AF65-F5344CB8AC3E}">
        <p14:creationId xmlns:p14="http://schemas.microsoft.com/office/powerpoint/2010/main" val="6330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529AF-FB74-C37F-FA00-F192B13382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B3A6685-D42E-8AFD-945C-12F2A3F1D44A}"/>
              </a:ext>
            </a:extLst>
          </p:cNvPr>
          <p:cNvSpPr>
            <a:spLocks noGrp="1"/>
          </p:cNvSpPr>
          <p:nvPr>
            <p:ph type="title"/>
          </p:nvPr>
        </p:nvSpPr>
        <p:spPr/>
        <p:txBody>
          <a:bodyPr/>
          <a:lstStyle/>
          <a:p>
            <a:r>
              <a:rPr lang="en-US"/>
              <a:t>Poll Question #1</a:t>
            </a:r>
          </a:p>
        </p:txBody>
      </p:sp>
      <p:sp>
        <p:nvSpPr>
          <p:cNvPr id="8" name="Text Placeholder 7">
            <a:extLst>
              <a:ext uri="{FF2B5EF4-FFF2-40B4-BE49-F238E27FC236}">
                <a16:creationId xmlns:a16="http://schemas.microsoft.com/office/drawing/2014/main" id="{14719B94-4980-D6D4-6120-CD36F48EB012}"/>
              </a:ext>
            </a:extLst>
          </p:cNvPr>
          <p:cNvSpPr>
            <a:spLocks noGrp="1"/>
          </p:cNvSpPr>
          <p:nvPr>
            <p:ph type="body" idx="1"/>
          </p:nvPr>
        </p:nvSpPr>
        <p:spPr/>
        <p:txBody>
          <a:bodyPr>
            <a:normAutofit/>
          </a:bodyPr>
          <a:lstStyle/>
          <a:p>
            <a:pPr fontAlgn="base"/>
            <a:r>
              <a:rPr lang="en-US" b="1"/>
              <a:t>True</a:t>
            </a:r>
            <a:r>
              <a:rPr lang="en-US"/>
              <a:t> – Information on drugs and other harmful substances must be provided to all prenatal, breastfeeding and postpartum women, and parents/caregivers of infants and children.</a:t>
            </a:r>
          </a:p>
        </p:txBody>
      </p:sp>
    </p:spTree>
    <p:extLst>
      <p:ext uri="{BB962C8B-B14F-4D97-AF65-F5344CB8AC3E}">
        <p14:creationId xmlns:p14="http://schemas.microsoft.com/office/powerpoint/2010/main" val="120758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856" y="0"/>
            <a:ext cx="7765144" cy="1233424"/>
          </a:xfrm>
        </p:spPr>
        <p:txBody>
          <a:bodyPr/>
          <a:lstStyle/>
          <a:p>
            <a:pPr algn="ctr"/>
            <a:r>
              <a:rPr lang="en-US" u="sng">
                <a:solidFill>
                  <a:srgbClr val="0070C0"/>
                </a:solidFill>
                <a:hlinkClick r:id="rId3">
                  <a:extLst>
                    <a:ext uri="{A12FA001-AC4F-418D-AE19-62706E023703}">
                      <ahyp:hlinkClr xmlns:ahyp="http://schemas.microsoft.com/office/drawing/2018/hyperlinkcolor" val="tx"/>
                    </a:ext>
                  </a:extLst>
                </a:hlinkClick>
              </a:rPr>
              <a:t>Oregon WIC Policy </a:t>
            </a:r>
            <a:r>
              <a:rPr lang="en-US" sz="3300" u="sng">
                <a:solidFill>
                  <a:srgbClr val="0070C0"/>
                </a:solidFill>
                <a:latin typeface="Aptos" panose="020B0004020202020204" pitchFamily="34" charset="0"/>
                <a:hlinkClick r:id="rId3">
                  <a:extLst>
                    <a:ext uri="{A12FA001-AC4F-418D-AE19-62706E023703}">
                      <ahyp:hlinkClr xmlns:ahyp="http://schemas.microsoft.com/office/drawing/2018/hyperlinkcolor" val="tx"/>
                    </a:ext>
                  </a:extLst>
                </a:hlinkClick>
              </a:rPr>
              <a:t>88</a:t>
            </a:r>
            <a:r>
              <a:rPr lang="en-US" sz="3300" u="sng">
                <a:solidFill>
                  <a:srgbClr val="0070C0"/>
                </a:solidFill>
                <a:latin typeface="Aptos" panose="020B0004020202020204" pitchFamily="34" charset="0"/>
              </a:rPr>
              <a:t>0</a:t>
            </a:r>
            <a:r>
              <a:rPr lang="en-US" u="sng">
                <a:solidFill>
                  <a:srgbClr val="0070C0"/>
                </a:solidFill>
                <a:hlinkClick r:id="rId3">
                  <a:extLst>
                    <a:ext uri="{A12FA001-AC4F-418D-AE19-62706E023703}">
                      <ahyp:hlinkClr xmlns:ahyp="http://schemas.microsoft.com/office/drawing/2018/hyperlinkcolor" val="tx"/>
                    </a:ext>
                  </a:extLst>
                </a:hlinkClick>
              </a:rPr>
              <a:t>: Referrals</a:t>
            </a:r>
            <a:endParaRPr lang="en-US" u="sng">
              <a:solidFill>
                <a:srgbClr val="0070C0"/>
              </a:solidFill>
            </a:endParaRPr>
          </a:p>
        </p:txBody>
      </p:sp>
      <p:pic>
        <p:nvPicPr>
          <p:cNvPr id="5" name="Content Placeholder 4" descr="A person kissing a child&#10;&#10;Description automatically generated with low confidence">
            <a:extLst>
              <a:ext uri="{FF2B5EF4-FFF2-40B4-BE49-F238E27FC236}">
                <a16:creationId xmlns:a16="http://schemas.microsoft.com/office/drawing/2014/main" id="{E578B421-B4AF-E587-7831-98AF8931E8A5}"/>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6878" t="19489" r="12434"/>
          <a:stretch/>
        </p:blipFill>
        <p:spPr>
          <a:xfrm flipH="1">
            <a:off x="-1" y="0"/>
            <a:ext cx="4426857" cy="6625776"/>
          </a:xfrm>
        </p:spPr>
      </p:pic>
      <p:sp>
        <p:nvSpPr>
          <p:cNvPr id="6" name="TextBox 5">
            <a:extLst>
              <a:ext uri="{FF2B5EF4-FFF2-40B4-BE49-F238E27FC236}">
                <a16:creationId xmlns:a16="http://schemas.microsoft.com/office/drawing/2014/main" id="{F3EE36AA-64D2-7796-47C7-324E8273C14A}"/>
              </a:ext>
            </a:extLst>
          </p:cNvPr>
          <p:cNvSpPr txBox="1"/>
          <p:nvPr/>
        </p:nvSpPr>
        <p:spPr>
          <a:xfrm>
            <a:off x="4934570" y="1463843"/>
            <a:ext cx="6749716" cy="4647426"/>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US" sz="3200" b="1">
                <a:solidFill>
                  <a:schemeClr val="tx1">
                    <a:lumMod val="50000"/>
                  </a:schemeClr>
                </a:solidFill>
              </a:rPr>
              <a:t>NEW </a:t>
            </a:r>
            <a:r>
              <a:rPr lang="en-US" sz="3200">
                <a:solidFill>
                  <a:schemeClr val="tx1">
                    <a:lumMod val="50000"/>
                  </a:schemeClr>
                </a:solidFill>
              </a:rPr>
              <a:t>requirement: lead screening &amp; referral</a:t>
            </a:r>
          </a:p>
          <a:p>
            <a:pPr marL="285750" indent="-285750">
              <a:spcBef>
                <a:spcPts val="600"/>
              </a:spcBef>
              <a:spcAft>
                <a:spcPts val="1200"/>
              </a:spcAft>
              <a:buFont typeface="Arial" panose="020B0604020202020204" pitchFamily="34" charset="0"/>
              <a:buChar char="•"/>
            </a:pPr>
            <a:r>
              <a:rPr lang="en-US" sz="3200">
                <a:solidFill>
                  <a:schemeClr val="tx1">
                    <a:lumMod val="50000"/>
                  </a:schemeClr>
                </a:solidFill>
              </a:rPr>
              <a:t>Four mandatory referrals: </a:t>
            </a:r>
          </a:p>
          <a:p>
            <a:pPr marL="800100" lvl="1" indent="-342900">
              <a:spcBef>
                <a:spcPts val="600"/>
              </a:spcBef>
              <a:spcAft>
                <a:spcPts val="600"/>
              </a:spcAft>
              <a:buAutoNum type="arabicPeriod"/>
            </a:pPr>
            <a:r>
              <a:rPr lang="en-US" sz="2800">
                <a:solidFill>
                  <a:schemeClr val="tx1">
                    <a:lumMod val="50000"/>
                  </a:schemeClr>
                </a:solidFill>
              </a:rPr>
              <a:t>Medicaid (OHP) </a:t>
            </a:r>
          </a:p>
          <a:p>
            <a:pPr marL="800100" lvl="1" indent="-342900">
              <a:spcBef>
                <a:spcPts val="600"/>
              </a:spcBef>
              <a:spcAft>
                <a:spcPts val="600"/>
              </a:spcAft>
              <a:buAutoNum type="arabicPeriod"/>
            </a:pPr>
            <a:r>
              <a:rPr lang="en-US" sz="2800">
                <a:solidFill>
                  <a:schemeClr val="tx1">
                    <a:lumMod val="50000"/>
                  </a:schemeClr>
                </a:solidFill>
              </a:rPr>
              <a:t>Substance use</a:t>
            </a:r>
          </a:p>
          <a:p>
            <a:pPr marL="800100" lvl="1" indent="-342900">
              <a:spcBef>
                <a:spcPts val="600"/>
              </a:spcBef>
              <a:spcAft>
                <a:spcPts val="600"/>
              </a:spcAft>
              <a:buAutoNum type="arabicPeriod"/>
            </a:pPr>
            <a:r>
              <a:rPr lang="en-US" sz="2800">
                <a:solidFill>
                  <a:schemeClr val="tx1">
                    <a:lumMod val="50000"/>
                  </a:schemeClr>
                </a:solidFill>
              </a:rPr>
              <a:t>Immunizations for participants 3-24 months of age</a:t>
            </a:r>
          </a:p>
          <a:p>
            <a:pPr marL="800100" lvl="1" indent="-342900">
              <a:spcBef>
                <a:spcPts val="600"/>
              </a:spcBef>
              <a:spcAft>
                <a:spcPts val="600"/>
              </a:spcAft>
              <a:buAutoNum type="arabicPeriod"/>
            </a:pPr>
            <a:r>
              <a:rPr lang="en-US" sz="2800">
                <a:solidFill>
                  <a:schemeClr val="tx1">
                    <a:lumMod val="50000"/>
                  </a:schemeClr>
                </a:solidFill>
              </a:rPr>
              <a:t>Lead screening for children</a:t>
            </a:r>
          </a:p>
        </p:txBody>
      </p:sp>
    </p:spTree>
    <p:extLst>
      <p:ext uri="{BB962C8B-B14F-4D97-AF65-F5344CB8AC3E}">
        <p14:creationId xmlns:p14="http://schemas.microsoft.com/office/powerpoint/2010/main" val="53476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65144" cy="1233424"/>
          </a:xfrm>
        </p:spPr>
        <p:txBody>
          <a:bodyPr/>
          <a:lstStyle/>
          <a:p>
            <a:pPr algn="ctr"/>
            <a:r>
              <a:rPr lang="en-US">
                <a:hlinkClick r:id="rId3"/>
              </a:rPr>
              <a:t>Oregon WIC Policy </a:t>
            </a:r>
            <a:r>
              <a:rPr lang="en-US">
                <a:latin typeface="Aptos"/>
                <a:hlinkClick r:id="rId3"/>
              </a:rPr>
              <a:t>88</a:t>
            </a:r>
            <a:r>
              <a:rPr lang="en-US" sz="3300" u="sng">
                <a:solidFill>
                  <a:srgbClr val="0070C0"/>
                </a:solidFill>
                <a:latin typeface="Aptos"/>
                <a:hlinkClick r:id="rId3"/>
              </a:rPr>
              <a:t>0</a:t>
            </a:r>
            <a:r>
              <a:rPr lang="en-US">
                <a:hlinkClick r:id="rId3"/>
              </a:rPr>
              <a:t>: Referrals</a:t>
            </a:r>
            <a:endParaRPr lang="en-US"/>
          </a:p>
        </p:txBody>
      </p:sp>
      <p:sp>
        <p:nvSpPr>
          <p:cNvPr id="6" name="TextBox 5">
            <a:extLst>
              <a:ext uri="{FF2B5EF4-FFF2-40B4-BE49-F238E27FC236}">
                <a16:creationId xmlns:a16="http://schemas.microsoft.com/office/drawing/2014/main" id="{F3EE36AA-64D2-7796-47C7-324E8273C14A}"/>
              </a:ext>
            </a:extLst>
          </p:cNvPr>
          <p:cNvSpPr txBox="1"/>
          <p:nvPr/>
        </p:nvSpPr>
        <p:spPr>
          <a:xfrm>
            <a:off x="985837" y="1720840"/>
            <a:ext cx="10655586" cy="2985433"/>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US" sz="3200">
                <a:solidFill>
                  <a:schemeClr val="tx1">
                    <a:lumMod val="50000"/>
                  </a:schemeClr>
                </a:solidFill>
              </a:rPr>
              <a:t>Lead referral and substance use education are mandatory starting </a:t>
            </a:r>
            <a:r>
              <a:rPr lang="en-US" sz="3200" b="1">
                <a:solidFill>
                  <a:schemeClr val="tx1">
                    <a:lumMod val="50000"/>
                  </a:schemeClr>
                </a:solidFill>
              </a:rPr>
              <a:t>January 1, 2026</a:t>
            </a:r>
            <a:r>
              <a:rPr lang="en-US" sz="3200">
                <a:solidFill>
                  <a:schemeClr val="tx1">
                    <a:lumMod val="50000"/>
                  </a:schemeClr>
                </a:solidFill>
              </a:rPr>
              <a:t>.</a:t>
            </a:r>
          </a:p>
          <a:p>
            <a:pPr marL="800100" lvl="1" indent="-342900">
              <a:spcBef>
                <a:spcPts val="1200"/>
              </a:spcBef>
              <a:spcAft>
                <a:spcPts val="1200"/>
              </a:spcAft>
              <a:buFont typeface="Wingdings" panose="05000000000000000000" pitchFamily="2" charset="2"/>
              <a:buChar char="v"/>
            </a:pPr>
            <a:r>
              <a:rPr lang="en-US" sz="2800">
                <a:solidFill>
                  <a:schemeClr val="tx1">
                    <a:lumMod val="50000"/>
                  </a:schemeClr>
                </a:solidFill>
              </a:rPr>
              <a:t>Verbal substance use education on the harmful effects of drugs and other harmful substances is required. </a:t>
            </a:r>
          </a:p>
          <a:p>
            <a:pPr marL="800100" lvl="1" indent="-342900">
              <a:spcBef>
                <a:spcPts val="1200"/>
              </a:spcBef>
              <a:spcAft>
                <a:spcPts val="1200"/>
              </a:spcAft>
              <a:buFont typeface="Wingdings" panose="05000000000000000000" pitchFamily="2" charset="2"/>
              <a:buChar char="v"/>
            </a:pPr>
            <a:r>
              <a:rPr lang="en-US" sz="2800">
                <a:solidFill>
                  <a:schemeClr val="tx1">
                    <a:lumMod val="50000"/>
                  </a:schemeClr>
                </a:solidFill>
              </a:rPr>
              <a:t>Blood lead screening referral is required for child participants.</a:t>
            </a:r>
          </a:p>
        </p:txBody>
      </p:sp>
    </p:spTree>
    <p:extLst>
      <p:ext uri="{BB962C8B-B14F-4D97-AF65-F5344CB8AC3E}">
        <p14:creationId xmlns:p14="http://schemas.microsoft.com/office/powerpoint/2010/main" val="176115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69420-B7C0-2853-ABAD-8D807E20EBB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45D477D-CBB8-DE32-250D-5D2A13B303C3}"/>
              </a:ext>
            </a:extLst>
          </p:cNvPr>
          <p:cNvSpPr>
            <a:spLocks noGrp="1"/>
          </p:cNvSpPr>
          <p:nvPr>
            <p:ph type="title"/>
          </p:nvPr>
        </p:nvSpPr>
        <p:spPr>
          <a:xfrm>
            <a:off x="1524000" y="0"/>
            <a:ext cx="9144000" cy="2667000"/>
          </a:xfrm>
        </p:spPr>
        <p:txBody>
          <a:bodyPr/>
          <a:lstStyle/>
          <a:p>
            <a:r>
              <a:rPr lang="en-US"/>
              <a:t>Poll Question #2</a:t>
            </a:r>
          </a:p>
        </p:txBody>
      </p:sp>
      <p:sp>
        <p:nvSpPr>
          <p:cNvPr id="8" name="Text Placeholder 7">
            <a:extLst>
              <a:ext uri="{FF2B5EF4-FFF2-40B4-BE49-F238E27FC236}">
                <a16:creationId xmlns:a16="http://schemas.microsoft.com/office/drawing/2014/main" id="{85D4FF0D-AC2A-4B54-B61B-7B6B60DEB10F}"/>
              </a:ext>
            </a:extLst>
          </p:cNvPr>
          <p:cNvSpPr>
            <a:spLocks noGrp="1"/>
          </p:cNvSpPr>
          <p:nvPr>
            <p:ph type="body" idx="1"/>
          </p:nvPr>
        </p:nvSpPr>
        <p:spPr>
          <a:xfrm>
            <a:off x="1524000" y="2857500"/>
            <a:ext cx="9144000" cy="3598384"/>
          </a:xfrm>
        </p:spPr>
        <p:txBody>
          <a:bodyPr>
            <a:normAutofit/>
          </a:bodyPr>
          <a:lstStyle/>
          <a:p>
            <a:pPr fontAlgn="base"/>
            <a:r>
              <a:rPr lang="en-US"/>
              <a:t>What are WIC’s four required referrals? (select all that apply)</a:t>
            </a:r>
          </a:p>
          <a:p>
            <a:pPr fontAlgn="base"/>
            <a:endParaRPr lang="en-US"/>
          </a:p>
          <a:p>
            <a:pPr marL="3829050" lvl="8" indent="-171450">
              <a:buFont typeface="Wingdings,Sans-Serif"/>
              <a:buChar char="q"/>
            </a:pPr>
            <a:r>
              <a:rPr lang="en-US" sz="1800">
                <a:solidFill>
                  <a:schemeClr val="tx2"/>
                </a:solidFill>
              </a:rPr>
              <a:t>​ Substance use</a:t>
            </a:r>
          </a:p>
          <a:p>
            <a:pPr marL="3829050" lvl="8" indent="-171450">
              <a:buFont typeface="Wingdings,Sans-Serif"/>
              <a:buChar char="q"/>
            </a:pPr>
            <a:r>
              <a:rPr lang="en-US" sz="1800">
                <a:solidFill>
                  <a:srgbClr val="263050"/>
                </a:solidFill>
              </a:rPr>
              <a:t> Lead</a:t>
            </a:r>
            <a:endParaRPr lang="en-US" sz="1800"/>
          </a:p>
          <a:p>
            <a:pPr marL="3829050" lvl="8" indent="-171450">
              <a:buFont typeface="Wingdings,Sans-Serif"/>
              <a:buChar char="q"/>
            </a:pPr>
            <a:r>
              <a:rPr lang="en-US" sz="1800">
                <a:solidFill>
                  <a:srgbClr val="263050"/>
                </a:solidFill>
              </a:rPr>
              <a:t> Health care provider</a:t>
            </a:r>
            <a:endParaRPr lang="en-US" sz="1800"/>
          </a:p>
          <a:p>
            <a:pPr marL="3829050" lvl="8" indent="-171450">
              <a:buFont typeface="Wingdings,Sans-Serif"/>
              <a:buChar char="q"/>
            </a:pPr>
            <a:r>
              <a:rPr lang="en-US" sz="1800">
                <a:solidFill>
                  <a:srgbClr val="263050"/>
                </a:solidFill>
              </a:rPr>
              <a:t> Immunizations</a:t>
            </a:r>
            <a:endParaRPr lang="en-US" sz="1800"/>
          </a:p>
          <a:p>
            <a:pPr marL="3829050" lvl="8" indent="-171450">
              <a:buFont typeface="Wingdings,Sans-Serif"/>
              <a:buChar char="q"/>
            </a:pPr>
            <a:r>
              <a:rPr lang="en-US" sz="1800">
                <a:solidFill>
                  <a:srgbClr val="263050"/>
                </a:solidFill>
              </a:rPr>
              <a:t> SNAP</a:t>
            </a:r>
            <a:endParaRPr lang="en-US" sz="1800"/>
          </a:p>
          <a:p>
            <a:pPr marL="3829050" lvl="8" indent="-171450">
              <a:buFont typeface="Wingdings,Sans-Serif"/>
              <a:buChar char="q"/>
            </a:pPr>
            <a:r>
              <a:rPr lang="en-US" sz="1800">
                <a:solidFill>
                  <a:srgbClr val="263050"/>
                </a:solidFill>
              </a:rPr>
              <a:t> Medicaid</a:t>
            </a:r>
            <a:endParaRPr lang="en-US" sz="1800"/>
          </a:p>
          <a:p>
            <a:pPr marL="3829050" lvl="8" indent="-171450">
              <a:buFont typeface="Wingdings,Sans-Serif"/>
              <a:buChar char="q"/>
            </a:pPr>
            <a:r>
              <a:rPr lang="en-US" sz="1800">
                <a:solidFill>
                  <a:srgbClr val="263050"/>
                </a:solidFill>
              </a:rPr>
              <a:t> Dentist</a:t>
            </a:r>
            <a:endParaRPr lang="en-US" sz="1800"/>
          </a:p>
          <a:p>
            <a:pPr fontAlgn="base"/>
            <a:endParaRPr lang="en-US"/>
          </a:p>
        </p:txBody>
      </p:sp>
    </p:spTree>
    <p:extLst>
      <p:ext uri="{BB962C8B-B14F-4D97-AF65-F5344CB8AC3E}">
        <p14:creationId xmlns:p14="http://schemas.microsoft.com/office/powerpoint/2010/main" val="15713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41266-FF57-BF19-0B43-43EDA3BA135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2979A1F-D184-8361-B5A2-D5CB6B46BEF2}"/>
              </a:ext>
            </a:extLst>
          </p:cNvPr>
          <p:cNvSpPr>
            <a:spLocks noGrp="1"/>
          </p:cNvSpPr>
          <p:nvPr>
            <p:ph type="title"/>
          </p:nvPr>
        </p:nvSpPr>
        <p:spPr>
          <a:xfrm>
            <a:off x="1524000" y="0"/>
            <a:ext cx="9144000" cy="2667000"/>
          </a:xfrm>
        </p:spPr>
        <p:txBody>
          <a:bodyPr/>
          <a:lstStyle/>
          <a:p>
            <a:r>
              <a:rPr lang="en-US"/>
              <a:t>Poll Question #2</a:t>
            </a:r>
          </a:p>
        </p:txBody>
      </p:sp>
      <p:sp>
        <p:nvSpPr>
          <p:cNvPr id="8" name="Text Placeholder 7">
            <a:extLst>
              <a:ext uri="{FF2B5EF4-FFF2-40B4-BE49-F238E27FC236}">
                <a16:creationId xmlns:a16="http://schemas.microsoft.com/office/drawing/2014/main" id="{8457A8B0-D9A1-82C3-E553-28D5C82D52DC}"/>
              </a:ext>
            </a:extLst>
          </p:cNvPr>
          <p:cNvSpPr>
            <a:spLocks noGrp="1"/>
          </p:cNvSpPr>
          <p:nvPr>
            <p:ph type="body" idx="1"/>
          </p:nvPr>
        </p:nvSpPr>
        <p:spPr>
          <a:xfrm>
            <a:off x="1524000" y="2857500"/>
            <a:ext cx="9144000" cy="3598384"/>
          </a:xfrm>
        </p:spPr>
        <p:txBody>
          <a:bodyPr>
            <a:normAutofit/>
          </a:bodyPr>
          <a:lstStyle/>
          <a:p>
            <a:pPr fontAlgn="base"/>
            <a:r>
              <a:rPr lang="en-US"/>
              <a:t>WIC’s four required referrals are:</a:t>
            </a:r>
          </a:p>
          <a:p>
            <a:pPr fontAlgn="base"/>
            <a:endParaRPr lang="en-US" sz="2000"/>
          </a:p>
          <a:p>
            <a:pPr marL="3943350" lvl="8" indent="-285750">
              <a:buFont typeface="Wingdings" panose="05000000000000000000" pitchFamily="2" charset="2"/>
              <a:buChar char="ü"/>
            </a:pPr>
            <a:r>
              <a:rPr lang="en-US" sz="2000">
                <a:solidFill>
                  <a:schemeClr val="tx2"/>
                </a:solidFill>
              </a:rPr>
              <a:t>​ Substance use</a:t>
            </a:r>
          </a:p>
          <a:p>
            <a:pPr marL="3943350" lvl="8" indent="-285750">
              <a:buFont typeface="Wingdings" panose="05000000000000000000" pitchFamily="2" charset="2"/>
              <a:buChar char="ü"/>
            </a:pPr>
            <a:r>
              <a:rPr lang="en-US" sz="2000">
                <a:solidFill>
                  <a:srgbClr val="263050"/>
                </a:solidFill>
              </a:rPr>
              <a:t> Lead</a:t>
            </a:r>
            <a:endParaRPr lang="en-US" sz="2000"/>
          </a:p>
          <a:p>
            <a:pPr marL="3943350" lvl="8" indent="-285750">
              <a:buFont typeface="Wingdings" panose="05000000000000000000" pitchFamily="2" charset="2"/>
              <a:buChar char="ü"/>
            </a:pPr>
            <a:r>
              <a:rPr lang="en-US" sz="2000">
                <a:solidFill>
                  <a:srgbClr val="263050"/>
                </a:solidFill>
              </a:rPr>
              <a:t> Immunizations</a:t>
            </a:r>
            <a:endParaRPr lang="en-US" sz="2000"/>
          </a:p>
          <a:p>
            <a:pPr marL="3943350" lvl="8" indent="-285750">
              <a:buFont typeface="Wingdings" panose="05000000000000000000" pitchFamily="2" charset="2"/>
              <a:buChar char="ü"/>
            </a:pPr>
            <a:r>
              <a:rPr lang="en-US" sz="2000">
                <a:solidFill>
                  <a:srgbClr val="263050"/>
                </a:solidFill>
              </a:rPr>
              <a:t> Medicaid</a:t>
            </a:r>
            <a:endParaRPr lang="en-US" sz="2000"/>
          </a:p>
          <a:p>
            <a:pPr fontAlgn="base"/>
            <a:endParaRPr lang="en-US"/>
          </a:p>
        </p:txBody>
      </p:sp>
    </p:spTree>
    <p:extLst>
      <p:ext uri="{BB962C8B-B14F-4D97-AF65-F5344CB8AC3E}">
        <p14:creationId xmlns:p14="http://schemas.microsoft.com/office/powerpoint/2010/main" val="149297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https://www-auth.oregon.gov/oha/PH/HEALTHYPEOPLEFAMILIES/WIC/Documents/training/Substance-Use-and-Lead-In-Service-Presentation-2025.pptx</Url>
      <Description>Substance Use screening, educating and referring</Description>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1FB77F8-42C7-44CA-9D1E-1F560C38B9B3}"/>
</file>

<file path=customXml/itemProps2.xml><?xml version="1.0" encoding="utf-8"?>
<ds:datastoreItem xmlns:ds="http://schemas.openxmlformats.org/officeDocument/2006/customXml" ds:itemID="{F094274E-BA7E-4306-B991-7CD8508CEFB9}">
  <ds:schemaRefs>
    <ds:schemaRef ds:uri="http://schemas.microsoft.com/sharepoint/v3/contenttype/forms"/>
  </ds:schemaRefs>
</ds:datastoreItem>
</file>

<file path=customXml/itemProps3.xml><?xml version="1.0" encoding="utf-8"?>
<ds:datastoreItem xmlns:ds="http://schemas.openxmlformats.org/officeDocument/2006/customXml" ds:itemID="{5C1D3F1E-F681-4C75-A095-63D4A082B921}">
  <ds:schemaRefs>
    <ds:schemaRef ds:uri="6486b52e-4bc1-4f27-a5d2-51c385101c9c"/>
    <ds:schemaRef ds:uri="http://schemas.microsoft.com/office/infopath/2007/PartnerControls"/>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 ds:uri="http://purl.org/dc/elements/1.1/"/>
    <ds:schemaRef ds:uri="e6e8db04-53e0-47d7-bd96-70fb2a57fde9"/>
  </ds:schemaRefs>
</ds:datastoreItem>
</file>

<file path=docMetadata/LabelInfo.xml><?xml version="1.0" encoding="utf-8"?>
<clbl:labelList xmlns:clbl="http://schemas.microsoft.com/office/2020/mipLabelMetadata">
  <clbl:label id="{11a67c04-f371-4d71-a575-202b566caae1}" enabled="1" method="Privileged" siteId="{658e63e8-8d39-499c-8f48-13adc9452f4c}" removed="0"/>
</clbl:labelList>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2</TotalTime>
  <Words>2190</Words>
  <Application>Microsoft Office PowerPoint</Application>
  <PresentationFormat>Widescreen</PresentationFormat>
  <Paragraphs>211</Paragraphs>
  <Slides>37</Slides>
  <Notes>36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Aptos</vt:lpstr>
      <vt:lpstr>Arial</vt:lpstr>
      <vt:lpstr>Arial,Sans-Serif</vt:lpstr>
      <vt:lpstr>Calibri</vt:lpstr>
      <vt:lpstr>Corbel</vt:lpstr>
      <vt:lpstr>Courier New</vt:lpstr>
      <vt:lpstr>Euphemia</vt:lpstr>
      <vt:lpstr>Wingdings</vt:lpstr>
      <vt:lpstr>Wingdings,Sans-Serif</vt:lpstr>
      <vt:lpstr>Banded Design Blue 16x9</vt:lpstr>
      <vt:lpstr>2025 Oregon WIC In-Service:  Substance Use Education and Lead Referral Requirements</vt:lpstr>
      <vt:lpstr>Learning Objectives</vt:lpstr>
      <vt:lpstr>Federal Policy</vt:lpstr>
      <vt:lpstr>Poll Question #1</vt:lpstr>
      <vt:lpstr>Poll Question #1</vt:lpstr>
      <vt:lpstr>Oregon WIC Policy 880: Referrals</vt:lpstr>
      <vt:lpstr>Oregon WIC Policy 880: Referrals</vt:lpstr>
      <vt:lpstr>Poll Question #2</vt:lpstr>
      <vt:lpstr>Poll Question #2</vt:lpstr>
      <vt:lpstr>PowerPoint Presentation</vt:lpstr>
      <vt:lpstr>What is the WIC certifier’s role?</vt:lpstr>
      <vt:lpstr>What is NOT the WIC certifier’s role?</vt:lpstr>
      <vt:lpstr>Poll Question #3</vt:lpstr>
      <vt:lpstr>Poll Question #3</vt:lpstr>
      <vt:lpstr>PowerPoint Presentation</vt:lpstr>
      <vt:lpstr>When to offer education</vt:lpstr>
      <vt:lpstr>Framing the Screening Questions</vt:lpstr>
      <vt:lpstr>How to offer education: acknowledge and affirm</vt:lpstr>
      <vt:lpstr>Affirmations</vt:lpstr>
      <vt:lpstr>If a participant discloses substance use:</vt:lpstr>
      <vt:lpstr>Tips for providing referrals</vt:lpstr>
      <vt:lpstr>Substance Use Referral and Documentation Requirements</vt:lpstr>
      <vt:lpstr>PowerPoint Presentation</vt:lpstr>
      <vt:lpstr>Screening for Elevated Blood Lead Levels</vt:lpstr>
      <vt:lpstr>Poll Question #4</vt:lpstr>
      <vt:lpstr>Poll Question #4</vt:lpstr>
      <vt:lpstr>Lead Referral and Documentation Requirements</vt:lpstr>
      <vt:lpstr>Poll Question #5</vt:lpstr>
      <vt:lpstr>Poll Question #5</vt:lpstr>
      <vt:lpstr>PowerPoint Presentation</vt:lpstr>
      <vt:lpstr>PowerPoint Presentation</vt:lpstr>
      <vt:lpstr>Educational resources</vt:lpstr>
      <vt:lpstr>Educational resources</vt:lpstr>
      <vt:lpstr>Providing Referrals</vt:lpstr>
      <vt:lpstr>Creating a trauma-informed clinic environment</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screening, educating and referring</dc:title>
  <dc:creator>Ellen Hill</dc:creator>
  <cp:lastModifiedBy>Ellen Hill</cp:lastModifiedBy>
  <cp:revision>2</cp:revision>
  <dcterms:created xsi:type="dcterms:W3CDTF">2024-12-18T19:27:08Z</dcterms:created>
  <dcterms:modified xsi:type="dcterms:W3CDTF">2025-10-16T20:25:20Z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a67c04-f371-4d71-a575-202b566caae1_Enabled">
    <vt:lpwstr>true</vt:lpwstr>
  </property>
  <property fmtid="{D5CDD505-2E9C-101B-9397-08002B2CF9AE}" pid="3" name="MSIP_Label_11a67c04-f371-4d71-a575-202b566caae1_SetDate">
    <vt:lpwstr>2024-12-18T20:08:55Z</vt:lpwstr>
  </property>
  <property fmtid="{D5CDD505-2E9C-101B-9397-08002B2CF9AE}" pid="4" name="MSIP_Label_11a67c04-f371-4d71-a575-202b566caae1_Method">
    <vt:lpwstr>Privileged</vt:lpwstr>
  </property>
  <property fmtid="{D5CDD505-2E9C-101B-9397-08002B2CF9AE}" pid="5" name="MSIP_Label_11a67c04-f371-4d71-a575-202b566caae1_Name">
    <vt:lpwstr>Level 2 - Limited (Items)</vt:lpwstr>
  </property>
  <property fmtid="{D5CDD505-2E9C-101B-9397-08002B2CF9AE}" pid="6" name="MSIP_Label_11a67c04-f371-4d71-a575-202b566caae1_SiteId">
    <vt:lpwstr>658e63e8-8d39-499c-8f48-13adc9452f4c</vt:lpwstr>
  </property>
  <property fmtid="{D5CDD505-2E9C-101B-9397-08002B2CF9AE}" pid="7" name="MSIP_Label_11a67c04-f371-4d71-a575-202b566caae1_ActionId">
    <vt:lpwstr>7a82a5f6-0a57-469a-9d60-a3d5c550d6e1</vt:lpwstr>
  </property>
  <property fmtid="{D5CDD505-2E9C-101B-9397-08002B2CF9AE}" pid="8" name="MSIP_Label_11a67c04-f371-4d71-a575-202b566caae1_ContentBits">
    <vt:lpwstr>0</vt:lpwstr>
  </property>
  <property fmtid="{D5CDD505-2E9C-101B-9397-08002B2CF9AE}" pid="9" name="ContentTypeId">
    <vt:lpwstr>0x01010079012CDB5CCD2847B46468FD3DF1DE6F</vt:lpwstr>
  </property>
  <property fmtid="{D5CDD505-2E9C-101B-9397-08002B2CF9AE}" pid="10" name="MediaServiceImageTags">
    <vt:lpwstr/>
  </property>
  <property fmtid="{D5CDD505-2E9C-101B-9397-08002B2CF9AE}" pid="11" name="ArticulateGUID">
    <vt:lpwstr>F0D51871-B604-46A5-9014-EF28AA7E66AA</vt:lpwstr>
  </property>
  <property fmtid="{D5CDD505-2E9C-101B-9397-08002B2CF9AE}" pid="12" name="ArticulatePath">
    <vt:lpwstr>https://dhsoha.sharepoint.com/teams/OHA-PH-WIC/Shared Documents/Substance Use (ME)/Substance Use and Lead In-Service</vt:lpwstr>
  </property>
</Properties>
</file>