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1.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7.xml" ContentType="application/vnd.openxmlformats-officedocument.presentationml.tags+xml"/>
  <Override PartName="/ppt/tags/tag14.xml" ContentType="application/vnd.openxmlformats-officedocument.presentationml.tags+xml"/>
  <Override PartName="/ppt/tags/tag18.xml" ContentType="application/vnd.openxmlformats-officedocument.presentationml.tags+xml"/>
  <Override PartName="/ppt/tags/tag13.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82" r:id="rId2"/>
    <p:sldId id="285" r:id="rId3"/>
    <p:sldId id="297" r:id="rId4"/>
    <p:sldId id="295" r:id="rId5"/>
    <p:sldId id="294" r:id="rId6"/>
    <p:sldId id="296" r:id="rId7"/>
    <p:sldId id="286" r:id="rId8"/>
    <p:sldId id="288" r:id="rId9"/>
    <p:sldId id="289" r:id="rId10"/>
    <p:sldId id="290" r:id="rId11"/>
    <p:sldId id="287" r:id="rId12"/>
    <p:sldId id="293" r:id="rId13"/>
    <p:sldId id="298" r:id="rId14"/>
    <p:sldId id="291" r:id="rId15"/>
    <p:sldId id="299" r:id="rId16"/>
  </p:sldIdLst>
  <p:sldSz cx="9144000" cy="6858000" type="screen4x3"/>
  <p:notesSz cx="7315200" cy="96012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870" autoAdjust="0"/>
  </p:normalViewPr>
  <p:slideViewPr>
    <p:cSldViewPr snapToGrid="0">
      <p:cViewPr varScale="1">
        <p:scale>
          <a:sx n="67" d="100"/>
          <a:sy n="67" d="100"/>
        </p:scale>
        <p:origin x="225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5E07A-42F7-4531-8D3A-59E33D991CD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6ADDF6DA-DE01-4D6F-99DB-4DE4576E7B26}">
      <dgm:prSet phldrT="[Text]" custT="1"/>
      <dgm:spPr>
        <a:solidFill>
          <a:schemeClr val="accent1">
            <a:lumMod val="75000"/>
          </a:schemeClr>
        </a:solidFill>
      </dgm:spPr>
      <dgm:t>
        <a:bodyPr/>
        <a:lstStyle/>
        <a:p>
          <a:r>
            <a:rPr lang="en-US" sz="1800" dirty="0">
              <a:solidFill>
                <a:schemeClr val="tx1"/>
              </a:solidFill>
            </a:rPr>
            <a:t>Calm and Relaxed </a:t>
          </a:r>
        </a:p>
      </dgm:t>
    </dgm:pt>
    <dgm:pt modelId="{488D9BBC-8D66-4FF8-B1BB-FF3E814574D5}" type="parTrans" cxnId="{25C642CA-020E-4BEC-9B7D-EAF7B513828F}">
      <dgm:prSet/>
      <dgm:spPr/>
      <dgm:t>
        <a:bodyPr/>
        <a:lstStyle/>
        <a:p>
          <a:endParaRPr lang="en-US"/>
        </a:p>
      </dgm:t>
    </dgm:pt>
    <dgm:pt modelId="{889F35C0-7620-4A70-9165-E405AD5D2C51}" type="sibTrans" cxnId="{25C642CA-020E-4BEC-9B7D-EAF7B513828F}">
      <dgm:prSet/>
      <dgm:spPr/>
      <dgm:t>
        <a:bodyPr/>
        <a:lstStyle/>
        <a:p>
          <a:endParaRPr lang="en-US"/>
        </a:p>
      </dgm:t>
    </dgm:pt>
    <dgm:pt modelId="{9082372E-71F1-47AE-A2BD-587E2100F42E}">
      <dgm:prSet phldrT="[Text]" custT="1"/>
      <dgm:spPr>
        <a:solidFill>
          <a:srgbClr val="92D050"/>
        </a:solidFill>
      </dgm:spPr>
      <dgm:t>
        <a:bodyPr/>
        <a:lstStyle/>
        <a:p>
          <a:r>
            <a:rPr lang="en-US" sz="1800" dirty="0">
              <a:solidFill>
                <a:schemeClr val="tx1"/>
              </a:solidFill>
            </a:rPr>
            <a:t>Feeling OK! </a:t>
          </a:r>
        </a:p>
      </dgm:t>
    </dgm:pt>
    <dgm:pt modelId="{CD6D82D7-E10C-44F4-9942-9558CDBE146D}" type="parTrans" cxnId="{A9F80AA8-60F3-4735-B47A-86E123600BBC}">
      <dgm:prSet/>
      <dgm:spPr/>
      <dgm:t>
        <a:bodyPr/>
        <a:lstStyle/>
        <a:p>
          <a:endParaRPr lang="en-US"/>
        </a:p>
      </dgm:t>
    </dgm:pt>
    <dgm:pt modelId="{54FA3E43-E6EE-473D-9653-B209647E215E}" type="sibTrans" cxnId="{A9F80AA8-60F3-4735-B47A-86E123600BBC}">
      <dgm:prSet/>
      <dgm:spPr/>
      <dgm:t>
        <a:bodyPr/>
        <a:lstStyle/>
        <a:p>
          <a:endParaRPr lang="en-US"/>
        </a:p>
      </dgm:t>
    </dgm:pt>
    <dgm:pt modelId="{6FF3CFEE-A96B-4CA4-A561-65BC8315A2C7}">
      <dgm:prSet phldrT="[Text]" custT="1"/>
      <dgm:spPr>
        <a:solidFill>
          <a:srgbClr val="FFFF99"/>
        </a:solidFill>
      </dgm:spPr>
      <dgm:t>
        <a:bodyPr/>
        <a:lstStyle/>
        <a:p>
          <a:r>
            <a:rPr lang="en-US" sz="1800" dirty="0">
              <a:solidFill>
                <a:schemeClr val="tx1"/>
              </a:solidFill>
            </a:rPr>
            <a:t>A little unsettled</a:t>
          </a:r>
        </a:p>
      </dgm:t>
    </dgm:pt>
    <dgm:pt modelId="{2EC869D1-7715-446A-817F-4EE9CEF313F5}" type="parTrans" cxnId="{563D12D8-C463-4A8C-874B-DE3A26CDB4D7}">
      <dgm:prSet/>
      <dgm:spPr/>
      <dgm:t>
        <a:bodyPr/>
        <a:lstStyle/>
        <a:p>
          <a:endParaRPr lang="en-US"/>
        </a:p>
      </dgm:t>
    </dgm:pt>
    <dgm:pt modelId="{D7C1E287-3582-4A89-9DB5-B73EEC7956C5}" type="sibTrans" cxnId="{563D12D8-C463-4A8C-874B-DE3A26CDB4D7}">
      <dgm:prSet/>
      <dgm:spPr/>
      <dgm:t>
        <a:bodyPr/>
        <a:lstStyle/>
        <a:p>
          <a:endParaRPr lang="en-US"/>
        </a:p>
      </dgm:t>
    </dgm:pt>
    <dgm:pt modelId="{6F5FE7AA-F711-4926-8E22-CA0AEBF02A0B}">
      <dgm:prSet custT="1"/>
      <dgm:spPr>
        <a:solidFill>
          <a:srgbClr val="FFC000"/>
        </a:solidFill>
      </dgm:spPr>
      <dgm:t>
        <a:bodyPr/>
        <a:lstStyle/>
        <a:p>
          <a:r>
            <a:rPr lang="en-US" sz="1800" dirty="0">
              <a:solidFill>
                <a:schemeClr val="tx1"/>
              </a:solidFill>
            </a:rPr>
            <a:t>Not coping well</a:t>
          </a:r>
        </a:p>
      </dgm:t>
    </dgm:pt>
    <dgm:pt modelId="{3919EA5A-D26D-48B6-A858-51C083BBA61A}" type="parTrans" cxnId="{E6EA4C3D-CFF0-49CC-94E0-6FC6F4C66815}">
      <dgm:prSet/>
      <dgm:spPr/>
      <dgm:t>
        <a:bodyPr/>
        <a:lstStyle/>
        <a:p>
          <a:endParaRPr lang="en-US"/>
        </a:p>
      </dgm:t>
    </dgm:pt>
    <dgm:pt modelId="{C41C6195-8760-4716-97DC-9E6E9C3B69EA}" type="sibTrans" cxnId="{E6EA4C3D-CFF0-49CC-94E0-6FC6F4C66815}">
      <dgm:prSet/>
      <dgm:spPr/>
      <dgm:t>
        <a:bodyPr/>
        <a:lstStyle/>
        <a:p>
          <a:endParaRPr lang="en-US"/>
        </a:p>
      </dgm:t>
    </dgm:pt>
    <dgm:pt modelId="{1DB44289-79C2-4BEE-938F-CAD8DDCEAB28}">
      <dgm:prSet custT="1"/>
      <dgm:spPr>
        <a:solidFill>
          <a:srgbClr val="C00000"/>
        </a:solidFill>
      </dgm:spPr>
      <dgm:t>
        <a:bodyPr/>
        <a:lstStyle/>
        <a:p>
          <a:pPr>
            <a:lnSpc>
              <a:spcPct val="110000"/>
            </a:lnSpc>
          </a:pPr>
          <a:r>
            <a:rPr lang="en-US" sz="1600" dirty="0">
              <a:solidFill>
                <a:schemeClr val="tx1"/>
              </a:solidFill>
            </a:rPr>
            <a:t>Overwhelmed, exhausted, burned out, unable to function, overcome by fear</a:t>
          </a:r>
        </a:p>
      </dgm:t>
    </dgm:pt>
    <dgm:pt modelId="{056BC6D0-5D8F-4F5C-BB07-184D9B588006}" type="parTrans" cxnId="{8F2428A5-B120-4309-BD03-5CA1FEF105FF}">
      <dgm:prSet/>
      <dgm:spPr/>
      <dgm:t>
        <a:bodyPr/>
        <a:lstStyle/>
        <a:p>
          <a:endParaRPr lang="en-US"/>
        </a:p>
      </dgm:t>
    </dgm:pt>
    <dgm:pt modelId="{069390E6-E18C-4ABA-89C8-1BB60DEC26D7}" type="sibTrans" cxnId="{8F2428A5-B120-4309-BD03-5CA1FEF105FF}">
      <dgm:prSet/>
      <dgm:spPr/>
      <dgm:t>
        <a:bodyPr/>
        <a:lstStyle/>
        <a:p>
          <a:endParaRPr lang="en-US"/>
        </a:p>
      </dgm:t>
    </dgm:pt>
    <dgm:pt modelId="{3759CEC2-BBE9-4E0D-B176-FDDBD377144C}" type="pres">
      <dgm:prSet presAssocID="{4DE5E07A-42F7-4531-8D3A-59E33D991CD3}" presName="Name0" presStyleCnt="0">
        <dgm:presLayoutVars>
          <dgm:dir/>
          <dgm:resizeHandles val="exact"/>
        </dgm:presLayoutVars>
      </dgm:prSet>
      <dgm:spPr/>
    </dgm:pt>
    <dgm:pt modelId="{F9236F48-90EB-4A12-8239-557E57AC1530}" type="pres">
      <dgm:prSet presAssocID="{4DE5E07A-42F7-4531-8D3A-59E33D991CD3}" presName="fgShape" presStyleLbl="fgShp" presStyleIdx="0" presStyleCnt="1" custScaleY="134562"/>
      <dgm:spPr/>
    </dgm:pt>
    <dgm:pt modelId="{B0BBC101-FBBC-40A6-BBAA-80B155D8D7DC}" type="pres">
      <dgm:prSet presAssocID="{4DE5E07A-42F7-4531-8D3A-59E33D991CD3}" presName="linComp" presStyleCnt="0"/>
      <dgm:spPr/>
    </dgm:pt>
    <dgm:pt modelId="{CFCC1B3F-30F7-44E2-830B-87CDC54DF6B6}" type="pres">
      <dgm:prSet presAssocID="{6ADDF6DA-DE01-4D6F-99DB-4DE4576E7B26}" presName="compNode" presStyleCnt="0"/>
      <dgm:spPr/>
    </dgm:pt>
    <dgm:pt modelId="{1F8E3FE6-C28C-4486-93D3-A5618FD1080F}" type="pres">
      <dgm:prSet presAssocID="{6ADDF6DA-DE01-4D6F-99DB-4DE4576E7B26}" presName="bkgdShape" presStyleLbl="node1" presStyleIdx="0" presStyleCnt="5"/>
      <dgm:spPr/>
    </dgm:pt>
    <dgm:pt modelId="{F913EF87-6D76-41DA-AF46-3842B48AF6C9}" type="pres">
      <dgm:prSet presAssocID="{6ADDF6DA-DE01-4D6F-99DB-4DE4576E7B26}" presName="nodeTx" presStyleLbl="node1" presStyleIdx="0" presStyleCnt="5">
        <dgm:presLayoutVars>
          <dgm:bulletEnabled val="1"/>
        </dgm:presLayoutVars>
      </dgm:prSet>
      <dgm:spPr/>
    </dgm:pt>
    <dgm:pt modelId="{19CA109B-D4D7-41CE-BD7C-8354638B239D}" type="pres">
      <dgm:prSet presAssocID="{6ADDF6DA-DE01-4D6F-99DB-4DE4576E7B26}" presName="invisiNode" presStyleLbl="node1" presStyleIdx="0" presStyleCnt="5"/>
      <dgm:spPr/>
    </dgm:pt>
    <dgm:pt modelId="{C79FC112-9DE7-4733-B6F0-9B9CC3374C72}" type="pres">
      <dgm:prSet presAssocID="{6ADDF6DA-DE01-4D6F-99DB-4DE4576E7B26}"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g Loose Hand Gesture with solid fill"/>
        </a:ext>
      </dgm:extLst>
    </dgm:pt>
    <dgm:pt modelId="{8CFBA5C9-A349-49A5-8560-96200646BBD1}" type="pres">
      <dgm:prSet presAssocID="{889F35C0-7620-4A70-9165-E405AD5D2C51}" presName="sibTrans" presStyleLbl="sibTrans2D1" presStyleIdx="0" presStyleCnt="0"/>
      <dgm:spPr/>
    </dgm:pt>
    <dgm:pt modelId="{C210EC92-366A-4CA8-9694-E36C0E2039E8}" type="pres">
      <dgm:prSet presAssocID="{9082372E-71F1-47AE-A2BD-587E2100F42E}" presName="compNode" presStyleCnt="0"/>
      <dgm:spPr/>
    </dgm:pt>
    <dgm:pt modelId="{99E378AA-4CB1-49EE-B3A2-99C6E10DCB37}" type="pres">
      <dgm:prSet presAssocID="{9082372E-71F1-47AE-A2BD-587E2100F42E}" presName="bkgdShape" presStyleLbl="node1" presStyleIdx="1" presStyleCnt="5"/>
      <dgm:spPr/>
    </dgm:pt>
    <dgm:pt modelId="{37F3E7B7-793C-4368-9EA0-19250C8DDC4E}" type="pres">
      <dgm:prSet presAssocID="{9082372E-71F1-47AE-A2BD-587E2100F42E}" presName="nodeTx" presStyleLbl="node1" presStyleIdx="1" presStyleCnt="5">
        <dgm:presLayoutVars>
          <dgm:bulletEnabled val="1"/>
        </dgm:presLayoutVars>
      </dgm:prSet>
      <dgm:spPr/>
    </dgm:pt>
    <dgm:pt modelId="{FACE323B-562F-4232-97A3-0731D1E87A00}" type="pres">
      <dgm:prSet presAssocID="{9082372E-71F1-47AE-A2BD-587E2100F42E}" presName="invisiNode" presStyleLbl="node1" presStyleIdx="1" presStyleCnt="5"/>
      <dgm:spPr/>
    </dgm:pt>
    <dgm:pt modelId="{62C944D4-EA99-4AA7-86F9-568FB4EF315D}" type="pres">
      <dgm:prSet presAssocID="{9082372E-71F1-47AE-A2BD-587E2100F42E}"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umbs up sign with solid fill"/>
        </a:ext>
      </dgm:extLst>
    </dgm:pt>
    <dgm:pt modelId="{CAB0B676-3BEE-4EC1-9D54-B43210BF3B6C}" type="pres">
      <dgm:prSet presAssocID="{54FA3E43-E6EE-473D-9653-B209647E215E}" presName="sibTrans" presStyleLbl="sibTrans2D1" presStyleIdx="0" presStyleCnt="0"/>
      <dgm:spPr/>
    </dgm:pt>
    <dgm:pt modelId="{A64AD630-759D-44DF-A13F-69A21E6A5A9C}" type="pres">
      <dgm:prSet presAssocID="{6FF3CFEE-A96B-4CA4-A561-65BC8315A2C7}" presName="compNode" presStyleCnt="0"/>
      <dgm:spPr/>
    </dgm:pt>
    <dgm:pt modelId="{5A8F0FD1-81A6-4BAE-9DFB-A1298739EEA1}" type="pres">
      <dgm:prSet presAssocID="{6FF3CFEE-A96B-4CA4-A561-65BC8315A2C7}" presName="bkgdShape" presStyleLbl="node1" presStyleIdx="2" presStyleCnt="5"/>
      <dgm:spPr/>
    </dgm:pt>
    <dgm:pt modelId="{4BE26B6D-8A58-47E4-8F56-8E5167145D48}" type="pres">
      <dgm:prSet presAssocID="{6FF3CFEE-A96B-4CA4-A561-65BC8315A2C7}" presName="nodeTx" presStyleLbl="node1" presStyleIdx="2" presStyleCnt="5">
        <dgm:presLayoutVars>
          <dgm:bulletEnabled val="1"/>
        </dgm:presLayoutVars>
      </dgm:prSet>
      <dgm:spPr/>
    </dgm:pt>
    <dgm:pt modelId="{8E05A07D-775F-4777-AC03-51E1066BEE91}" type="pres">
      <dgm:prSet presAssocID="{6FF3CFEE-A96B-4CA4-A561-65BC8315A2C7}" presName="invisiNode" presStyleLbl="node1" presStyleIdx="2" presStyleCnt="5"/>
      <dgm:spPr/>
    </dgm:pt>
    <dgm:pt modelId="{D8481FE8-6373-4503-8407-615BB9A9E433}" type="pres">
      <dgm:prSet presAssocID="{6FF3CFEE-A96B-4CA4-A561-65BC8315A2C7}"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ining and sweating face outline outline"/>
        </a:ext>
      </dgm:extLst>
    </dgm:pt>
    <dgm:pt modelId="{1FC9FAB1-F931-4B59-9A46-5DFE070356F7}" type="pres">
      <dgm:prSet presAssocID="{D7C1E287-3582-4A89-9DB5-B73EEC7956C5}" presName="sibTrans" presStyleLbl="sibTrans2D1" presStyleIdx="0" presStyleCnt="0"/>
      <dgm:spPr/>
    </dgm:pt>
    <dgm:pt modelId="{92AA184D-0D1B-49B4-96C7-0CFE97C46B21}" type="pres">
      <dgm:prSet presAssocID="{6F5FE7AA-F711-4926-8E22-CA0AEBF02A0B}" presName="compNode" presStyleCnt="0"/>
      <dgm:spPr/>
    </dgm:pt>
    <dgm:pt modelId="{EE56A501-F80B-4DF4-90DD-91D2C4FF830F}" type="pres">
      <dgm:prSet presAssocID="{6F5FE7AA-F711-4926-8E22-CA0AEBF02A0B}" presName="bkgdShape" presStyleLbl="node1" presStyleIdx="3" presStyleCnt="5"/>
      <dgm:spPr/>
    </dgm:pt>
    <dgm:pt modelId="{6AC80472-DC26-4035-8176-DD56F36B1451}" type="pres">
      <dgm:prSet presAssocID="{6F5FE7AA-F711-4926-8E22-CA0AEBF02A0B}" presName="nodeTx" presStyleLbl="node1" presStyleIdx="3" presStyleCnt="5">
        <dgm:presLayoutVars>
          <dgm:bulletEnabled val="1"/>
        </dgm:presLayoutVars>
      </dgm:prSet>
      <dgm:spPr/>
    </dgm:pt>
    <dgm:pt modelId="{4D4CBB35-BAB8-49F8-8C3B-242AC5B80332}" type="pres">
      <dgm:prSet presAssocID="{6F5FE7AA-F711-4926-8E22-CA0AEBF02A0B}" presName="invisiNode" presStyleLbl="node1" presStyleIdx="3" presStyleCnt="5"/>
      <dgm:spPr/>
    </dgm:pt>
    <dgm:pt modelId="{263EF4A6-FBB7-44AC-A5E8-AD42F0A32EF4}" type="pres">
      <dgm:prSet presAssocID="{6F5FE7AA-F711-4926-8E22-CA0AEBF02A0B}"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urprised face with solid fill with solid fill"/>
        </a:ext>
      </dgm:extLst>
    </dgm:pt>
    <dgm:pt modelId="{6C959994-099A-4AE7-B1D9-21C65EDF3DE2}" type="pres">
      <dgm:prSet presAssocID="{C41C6195-8760-4716-97DC-9E6E9C3B69EA}" presName="sibTrans" presStyleLbl="sibTrans2D1" presStyleIdx="0" presStyleCnt="0"/>
      <dgm:spPr/>
    </dgm:pt>
    <dgm:pt modelId="{B0C1965D-682B-4444-83A7-94C18416EE66}" type="pres">
      <dgm:prSet presAssocID="{1DB44289-79C2-4BEE-938F-CAD8DDCEAB28}" presName="compNode" presStyleCnt="0"/>
      <dgm:spPr/>
    </dgm:pt>
    <dgm:pt modelId="{7C784BE6-F89E-48BF-B3E6-E4FE682DA33A}" type="pres">
      <dgm:prSet presAssocID="{1DB44289-79C2-4BEE-938F-CAD8DDCEAB28}" presName="bkgdShape" presStyleLbl="node1" presStyleIdx="4" presStyleCnt="5" custScaleX="121772"/>
      <dgm:spPr/>
    </dgm:pt>
    <dgm:pt modelId="{2413272B-6643-459B-B3DE-CE4A70551E49}" type="pres">
      <dgm:prSet presAssocID="{1DB44289-79C2-4BEE-938F-CAD8DDCEAB28}" presName="nodeTx" presStyleLbl="node1" presStyleIdx="4" presStyleCnt="5">
        <dgm:presLayoutVars>
          <dgm:bulletEnabled val="1"/>
        </dgm:presLayoutVars>
      </dgm:prSet>
      <dgm:spPr/>
    </dgm:pt>
    <dgm:pt modelId="{7119F72F-4E1B-4D40-8EA4-77769B38164E}" type="pres">
      <dgm:prSet presAssocID="{1DB44289-79C2-4BEE-938F-CAD8DDCEAB28}" presName="invisiNode" presStyleLbl="node1" presStyleIdx="4" presStyleCnt="5"/>
      <dgm:spPr/>
    </dgm:pt>
    <dgm:pt modelId="{65E7573E-146A-42EA-8A5B-724D3F51C2A1}" type="pres">
      <dgm:prSet presAssocID="{1DB44289-79C2-4BEE-938F-CAD8DDCEAB28}" presName="imagNode" presStyleLbl="fgImgPlace1" presStyleIdx="4" presStyleCnt="5" custScaleX="94990" custScaleY="96667" custLinFactNeighborY="-591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3000" r="-3000"/>
          </a:stretch>
        </a:blipFill>
      </dgm:spPr>
      <dgm:extLst>
        <a:ext uri="{E40237B7-FDA0-4F09-8148-C483321AD2D9}">
          <dgm14:cNvPr xmlns:dgm14="http://schemas.microsoft.com/office/drawing/2010/diagram" id="0" name="" descr="Dizzy face with solid fill with solid fill"/>
        </a:ext>
      </dgm:extLst>
    </dgm:pt>
  </dgm:ptLst>
  <dgm:cxnLst>
    <dgm:cxn modelId="{288FE104-9B21-4157-9C51-589970D6B29C}" type="presOf" srcId="{1DB44289-79C2-4BEE-938F-CAD8DDCEAB28}" destId="{2413272B-6643-459B-B3DE-CE4A70551E49}" srcOrd="1" destOrd="0" presId="urn:microsoft.com/office/officeart/2005/8/layout/hList7"/>
    <dgm:cxn modelId="{0DF20A0C-8BC5-44DB-B655-B8C1D42763B2}" type="presOf" srcId="{C41C6195-8760-4716-97DC-9E6E9C3B69EA}" destId="{6C959994-099A-4AE7-B1D9-21C65EDF3DE2}" srcOrd="0" destOrd="0" presId="urn:microsoft.com/office/officeart/2005/8/layout/hList7"/>
    <dgm:cxn modelId="{B436EA20-DA64-4912-AB7C-2F5752F47920}" type="presOf" srcId="{4DE5E07A-42F7-4531-8D3A-59E33D991CD3}" destId="{3759CEC2-BBE9-4E0D-B176-FDDBD377144C}" srcOrd="0" destOrd="0" presId="urn:microsoft.com/office/officeart/2005/8/layout/hList7"/>
    <dgm:cxn modelId="{E6EA4C3D-CFF0-49CC-94E0-6FC6F4C66815}" srcId="{4DE5E07A-42F7-4531-8D3A-59E33D991CD3}" destId="{6F5FE7AA-F711-4926-8E22-CA0AEBF02A0B}" srcOrd="3" destOrd="0" parTransId="{3919EA5A-D26D-48B6-A858-51C083BBA61A}" sibTransId="{C41C6195-8760-4716-97DC-9E6E9C3B69EA}"/>
    <dgm:cxn modelId="{1FE1AC4F-FBC9-420C-ADDA-D142DE48F156}" type="presOf" srcId="{889F35C0-7620-4A70-9165-E405AD5D2C51}" destId="{8CFBA5C9-A349-49A5-8560-96200646BBD1}" srcOrd="0" destOrd="0" presId="urn:microsoft.com/office/officeart/2005/8/layout/hList7"/>
    <dgm:cxn modelId="{E7C49771-18B9-4605-88B0-AF2E7797D3CE}" type="presOf" srcId="{9082372E-71F1-47AE-A2BD-587E2100F42E}" destId="{37F3E7B7-793C-4368-9EA0-19250C8DDC4E}" srcOrd="1" destOrd="0" presId="urn:microsoft.com/office/officeart/2005/8/layout/hList7"/>
    <dgm:cxn modelId="{ED768258-B808-4EA0-A75A-C10567CE8BD0}" type="presOf" srcId="{6F5FE7AA-F711-4926-8E22-CA0AEBF02A0B}" destId="{EE56A501-F80B-4DF4-90DD-91D2C4FF830F}" srcOrd="0" destOrd="0" presId="urn:microsoft.com/office/officeart/2005/8/layout/hList7"/>
    <dgm:cxn modelId="{3C4C6A7C-EAD7-49D8-AAC1-6561782B95B7}" type="presOf" srcId="{6FF3CFEE-A96B-4CA4-A561-65BC8315A2C7}" destId="{5A8F0FD1-81A6-4BAE-9DFB-A1298739EEA1}" srcOrd="0" destOrd="0" presId="urn:microsoft.com/office/officeart/2005/8/layout/hList7"/>
    <dgm:cxn modelId="{BCD9307F-D208-4E65-8F16-33F15F9214F9}" type="presOf" srcId="{1DB44289-79C2-4BEE-938F-CAD8DDCEAB28}" destId="{7C784BE6-F89E-48BF-B3E6-E4FE682DA33A}" srcOrd="0" destOrd="0" presId="urn:microsoft.com/office/officeart/2005/8/layout/hList7"/>
    <dgm:cxn modelId="{B64FAF7F-8996-44ED-8B12-0DCE8EFE4A2A}" type="presOf" srcId="{6ADDF6DA-DE01-4D6F-99DB-4DE4576E7B26}" destId="{F913EF87-6D76-41DA-AF46-3842B48AF6C9}" srcOrd="1" destOrd="0" presId="urn:microsoft.com/office/officeart/2005/8/layout/hList7"/>
    <dgm:cxn modelId="{EB188381-39D5-4087-A526-3AE69CB45AEF}" type="presOf" srcId="{D7C1E287-3582-4A89-9DB5-B73EEC7956C5}" destId="{1FC9FAB1-F931-4B59-9A46-5DFE070356F7}" srcOrd="0" destOrd="0" presId="urn:microsoft.com/office/officeart/2005/8/layout/hList7"/>
    <dgm:cxn modelId="{7F50879C-452D-42CB-BFDD-E1F757BD19A2}" type="presOf" srcId="{54FA3E43-E6EE-473D-9653-B209647E215E}" destId="{CAB0B676-3BEE-4EC1-9D54-B43210BF3B6C}" srcOrd="0" destOrd="0" presId="urn:microsoft.com/office/officeart/2005/8/layout/hList7"/>
    <dgm:cxn modelId="{E150379F-E45E-4462-B51B-5DE426CB7191}" type="presOf" srcId="{6FF3CFEE-A96B-4CA4-A561-65BC8315A2C7}" destId="{4BE26B6D-8A58-47E4-8F56-8E5167145D48}" srcOrd="1" destOrd="0" presId="urn:microsoft.com/office/officeart/2005/8/layout/hList7"/>
    <dgm:cxn modelId="{8F2428A5-B120-4309-BD03-5CA1FEF105FF}" srcId="{4DE5E07A-42F7-4531-8D3A-59E33D991CD3}" destId="{1DB44289-79C2-4BEE-938F-CAD8DDCEAB28}" srcOrd="4" destOrd="0" parTransId="{056BC6D0-5D8F-4F5C-BB07-184D9B588006}" sibTransId="{069390E6-E18C-4ABA-89C8-1BB60DEC26D7}"/>
    <dgm:cxn modelId="{A9F80AA8-60F3-4735-B47A-86E123600BBC}" srcId="{4DE5E07A-42F7-4531-8D3A-59E33D991CD3}" destId="{9082372E-71F1-47AE-A2BD-587E2100F42E}" srcOrd="1" destOrd="0" parTransId="{CD6D82D7-E10C-44F4-9942-9558CDBE146D}" sibTransId="{54FA3E43-E6EE-473D-9653-B209647E215E}"/>
    <dgm:cxn modelId="{F65993C0-019A-4A87-8BB1-033BF2546B1A}" type="presOf" srcId="{9082372E-71F1-47AE-A2BD-587E2100F42E}" destId="{99E378AA-4CB1-49EE-B3A2-99C6E10DCB37}" srcOrd="0" destOrd="0" presId="urn:microsoft.com/office/officeart/2005/8/layout/hList7"/>
    <dgm:cxn modelId="{A7091CCA-F6F3-4D56-A536-A0BBA2073CBC}" type="presOf" srcId="{6ADDF6DA-DE01-4D6F-99DB-4DE4576E7B26}" destId="{1F8E3FE6-C28C-4486-93D3-A5618FD1080F}" srcOrd="0" destOrd="0" presId="urn:microsoft.com/office/officeart/2005/8/layout/hList7"/>
    <dgm:cxn modelId="{25C642CA-020E-4BEC-9B7D-EAF7B513828F}" srcId="{4DE5E07A-42F7-4531-8D3A-59E33D991CD3}" destId="{6ADDF6DA-DE01-4D6F-99DB-4DE4576E7B26}" srcOrd="0" destOrd="0" parTransId="{488D9BBC-8D66-4FF8-B1BB-FF3E814574D5}" sibTransId="{889F35C0-7620-4A70-9165-E405AD5D2C51}"/>
    <dgm:cxn modelId="{1217BBCE-56C1-4486-BE26-0BD84B5E3F0C}" type="presOf" srcId="{6F5FE7AA-F711-4926-8E22-CA0AEBF02A0B}" destId="{6AC80472-DC26-4035-8176-DD56F36B1451}" srcOrd="1" destOrd="0" presId="urn:microsoft.com/office/officeart/2005/8/layout/hList7"/>
    <dgm:cxn modelId="{563D12D8-C463-4A8C-874B-DE3A26CDB4D7}" srcId="{4DE5E07A-42F7-4531-8D3A-59E33D991CD3}" destId="{6FF3CFEE-A96B-4CA4-A561-65BC8315A2C7}" srcOrd="2" destOrd="0" parTransId="{2EC869D1-7715-446A-817F-4EE9CEF313F5}" sibTransId="{D7C1E287-3582-4A89-9DB5-B73EEC7956C5}"/>
    <dgm:cxn modelId="{B7471BD1-1BC9-4153-86E7-A4F79E785E11}" type="presParOf" srcId="{3759CEC2-BBE9-4E0D-B176-FDDBD377144C}" destId="{F9236F48-90EB-4A12-8239-557E57AC1530}" srcOrd="0" destOrd="0" presId="urn:microsoft.com/office/officeart/2005/8/layout/hList7"/>
    <dgm:cxn modelId="{BA2CC77B-036F-4C36-813C-C3C6116E7A64}" type="presParOf" srcId="{3759CEC2-BBE9-4E0D-B176-FDDBD377144C}" destId="{B0BBC101-FBBC-40A6-BBAA-80B155D8D7DC}" srcOrd="1" destOrd="0" presId="urn:microsoft.com/office/officeart/2005/8/layout/hList7"/>
    <dgm:cxn modelId="{6F9A810E-0BBE-494F-8308-29BBAB1A7AD0}" type="presParOf" srcId="{B0BBC101-FBBC-40A6-BBAA-80B155D8D7DC}" destId="{CFCC1B3F-30F7-44E2-830B-87CDC54DF6B6}" srcOrd="0" destOrd="0" presId="urn:microsoft.com/office/officeart/2005/8/layout/hList7"/>
    <dgm:cxn modelId="{222C6BFE-5F37-4AE3-83B4-C24B8BFBF7DE}" type="presParOf" srcId="{CFCC1B3F-30F7-44E2-830B-87CDC54DF6B6}" destId="{1F8E3FE6-C28C-4486-93D3-A5618FD1080F}" srcOrd="0" destOrd="0" presId="urn:microsoft.com/office/officeart/2005/8/layout/hList7"/>
    <dgm:cxn modelId="{AC96557F-2C42-4BFD-908A-0AF7D85EA41E}" type="presParOf" srcId="{CFCC1B3F-30F7-44E2-830B-87CDC54DF6B6}" destId="{F913EF87-6D76-41DA-AF46-3842B48AF6C9}" srcOrd="1" destOrd="0" presId="urn:microsoft.com/office/officeart/2005/8/layout/hList7"/>
    <dgm:cxn modelId="{1D8A88AE-2964-44BE-AC4E-CC3B466CE8BD}" type="presParOf" srcId="{CFCC1B3F-30F7-44E2-830B-87CDC54DF6B6}" destId="{19CA109B-D4D7-41CE-BD7C-8354638B239D}" srcOrd="2" destOrd="0" presId="urn:microsoft.com/office/officeart/2005/8/layout/hList7"/>
    <dgm:cxn modelId="{DFBDFB48-FB5D-4CAB-BFAA-3511B3867949}" type="presParOf" srcId="{CFCC1B3F-30F7-44E2-830B-87CDC54DF6B6}" destId="{C79FC112-9DE7-4733-B6F0-9B9CC3374C72}" srcOrd="3" destOrd="0" presId="urn:microsoft.com/office/officeart/2005/8/layout/hList7"/>
    <dgm:cxn modelId="{06497735-DE70-4EF1-A42A-8B935A715BFB}" type="presParOf" srcId="{B0BBC101-FBBC-40A6-BBAA-80B155D8D7DC}" destId="{8CFBA5C9-A349-49A5-8560-96200646BBD1}" srcOrd="1" destOrd="0" presId="urn:microsoft.com/office/officeart/2005/8/layout/hList7"/>
    <dgm:cxn modelId="{DB413B62-18A5-45D6-941E-C1529E8E64AD}" type="presParOf" srcId="{B0BBC101-FBBC-40A6-BBAA-80B155D8D7DC}" destId="{C210EC92-366A-4CA8-9694-E36C0E2039E8}" srcOrd="2" destOrd="0" presId="urn:microsoft.com/office/officeart/2005/8/layout/hList7"/>
    <dgm:cxn modelId="{44AA179C-B9DD-428D-ACE5-3235FFA7B5C8}" type="presParOf" srcId="{C210EC92-366A-4CA8-9694-E36C0E2039E8}" destId="{99E378AA-4CB1-49EE-B3A2-99C6E10DCB37}" srcOrd="0" destOrd="0" presId="urn:microsoft.com/office/officeart/2005/8/layout/hList7"/>
    <dgm:cxn modelId="{64977263-30AF-4FAD-AC40-4F703EF7A8D4}" type="presParOf" srcId="{C210EC92-366A-4CA8-9694-E36C0E2039E8}" destId="{37F3E7B7-793C-4368-9EA0-19250C8DDC4E}" srcOrd="1" destOrd="0" presId="urn:microsoft.com/office/officeart/2005/8/layout/hList7"/>
    <dgm:cxn modelId="{DCF075E3-DE1B-4A17-BFB1-4A7C5B1A1F58}" type="presParOf" srcId="{C210EC92-366A-4CA8-9694-E36C0E2039E8}" destId="{FACE323B-562F-4232-97A3-0731D1E87A00}" srcOrd="2" destOrd="0" presId="urn:microsoft.com/office/officeart/2005/8/layout/hList7"/>
    <dgm:cxn modelId="{2FEE04EF-3A59-4475-AF95-9C3610EE12C0}" type="presParOf" srcId="{C210EC92-366A-4CA8-9694-E36C0E2039E8}" destId="{62C944D4-EA99-4AA7-86F9-568FB4EF315D}" srcOrd="3" destOrd="0" presId="urn:microsoft.com/office/officeart/2005/8/layout/hList7"/>
    <dgm:cxn modelId="{FA5E92D0-E143-448D-A209-72922C6CE58B}" type="presParOf" srcId="{B0BBC101-FBBC-40A6-BBAA-80B155D8D7DC}" destId="{CAB0B676-3BEE-4EC1-9D54-B43210BF3B6C}" srcOrd="3" destOrd="0" presId="urn:microsoft.com/office/officeart/2005/8/layout/hList7"/>
    <dgm:cxn modelId="{EA66BBC6-8E1E-446D-8FEE-E8FDCA732C7F}" type="presParOf" srcId="{B0BBC101-FBBC-40A6-BBAA-80B155D8D7DC}" destId="{A64AD630-759D-44DF-A13F-69A21E6A5A9C}" srcOrd="4" destOrd="0" presId="urn:microsoft.com/office/officeart/2005/8/layout/hList7"/>
    <dgm:cxn modelId="{B8668CEE-5DB0-4F19-A143-AC896E948310}" type="presParOf" srcId="{A64AD630-759D-44DF-A13F-69A21E6A5A9C}" destId="{5A8F0FD1-81A6-4BAE-9DFB-A1298739EEA1}" srcOrd="0" destOrd="0" presId="urn:microsoft.com/office/officeart/2005/8/layout/hList7"/>
    <dgm:cxn modelId="{0808AA78-08CA-4F03-809B-4900E37EFDD0}" type="presParOf" srcId="{A64AD630-759D-44DF-A13F-69A21E6A5A9C}" destId="{4BE26B6D-8A58-47E4-8F56-8E5167145D48}" srcOrd="1" destOrd="0" presId="urn:microsoft.com/office/officeart/2005/8/layout/hList7"/>
    <dgm:cxn modelId="{03790510-7B16-4404-9220-AE4F05615DBB}" type="presParOf" srcId="{A64AD630-759D-44DF-A13F-69A21E6A5A9C}" destId="{8E05A07D-775F-4777-AC03-51E1066BEE91}" srcOrd="2" destOrd="0" presId="urn:microsoft.com/office/officeart/2005/8/layout/hList7"/>
    <dgm:cxn modelId="{4385CC64-F559-4ADF-9F11-AF0B8A84D96F}" type="presParOf" srcId="{A64AD630-759D-44DF-A13F-69A21E6A5A9C}" destId="{D8481FE8-6373-4503-8407-615BB9A9E433}" srcOrd="3" destOrd="0" presId="urn:microsoft.com/office/officeart/2005/8/layout/hList7"/>
    <dgm:cxn modelId="{839A3311-CC77-4A50-A651-C6D3FB07928B}" type="presParOf" srcId="{B0BBC101-FBBC-40A6-BBAA-80B155D8D7DC}" destId="{1FC9FAB1-F931-4B59-9A46-5DFE070356F7}" srcOrd="5" destOrd="0" presId="urn:microsoft.com/office/officeart/2005/8/layout/hList7"/>
    <dgm:cxn modelId="{38510F6B-C789-45E5-A170-C08CFF4643B1}" type="presParOf" srcId="{B0BBC101-FBBC-40A6-BBAA-80B155D8D7DC}" destId="{92AA184D-0D1B-49B4-96C7-0CFE97C46B21}" srcOrd="6" destOrd="0" presId="urn:microsoft.com/office/officeart/2005/8/layout/hList7"/>
    <dgm:cxn modelId="{D155FC2E-7284-4DCC-8560-29AB30405EC2}" type="presParOf" srcId="{92AA184D-0D1B-49B4-96C7-0CFE97C46B21}" destId="{EE56A501-F80B-4DF4-90DD-91D2C4FF830F}" srcOrd="0" destOrd="0" presId="urn:microsoft.com/office/officeart/2005/8/layout/hList7"/>
    <dgm:cxn modelId="{7806A782-6606-465E-B11B-356E519CCD76}" type="presParOf" srcId="{92AA184D-0D1B-49B4-96C7-0CFE97C46B21}" destId="{6AC80472-DC26-4035-8176-DD56F36B1451}" srcOrd="1" destOrd="0" presId="urn:microsoft.com/office/officeart/2005/8/layout/hList7"/>
    <dgm:cxn modelId="{8EC0D12F-2EED-4F76-96C0-023C51F2D517}" type="presParOf" srcId="{92AA184D-0D1B-49B4-96C7-0CFE97C46B21}" destId="{4D4CBB35-BAB8-49F8-8C3B-242AC5B80332}" srcOrd="2" destOrd="0" presId="urn:microsoft.com/office/officeart/2005/8/layout/hList7"/>
    <dgm:cxn modelId="{6D77BE02-074D-46CC-B5AF-E5FEEB7F8E53}" type="presParOf" srcId="{92AA184D-0D1B-49B4-96C7-0CFE97C46B21}" destId="{263EF4A6-FBB7-44AC-A5E8-AD42F0A32EF4}" srcOrd="3" destOrd="0" presId="urn:microsoft.com/office/officeart/2005/8/layout/hList7"/>
    <dgm:cxn modelId="{25A17D63-432C-4D3A-A7D9-C175673153C6}" type="presParOf" srcId="{B0BBC101-FBBC-40A6-BBAA-80B155D8D7DC}" destId="{6C959994-099A-4AE7-B1D9-21C65EDF3DE2}" srcOrd="7" destOrd="0" presId="urn:microsoft.com/office/officeart/2005/8/layout/hList7"/>
    <dgm:cxn modelId="{BA008D1B-E510-4FF3-8DD8-D8D32455753B}" type="presParOf" srcId="{B0BBC101-FBBC-40A6-BBAA-80B155D8D7DC}" destId="{B0C1965D-682B-4444-83A7-94C18416EE66}" srcOrd="8" destOrd="0" presId="urn:microsoft.com/office/officeart/2005/8/layout/hList7"/>
    <dgm:cxn modelId="{E295EC30-A98F-425F-A6AF-836A8F169256}" type="presParOf" srcId="{B0C1965D-682B-4444-83A7-94C18416EE66}" destId="{7C784BE6-F89E-48BF-B3E6-E4FE682DA33A}" srcOrd="0" destOrd="0" presId="urn:microsoft.com/office/officeart/2005/8/layout/hList7"/>
    <dgm:cxn modelId="{4EE4BDAA-FD2E-48A9-86D1-CF4085A093C9}" type="presParOf" srcId="{B0C1965D-682B-4444-83A7-94C18416EE66}" destId="{2413272B-6643-459B-B3DE-CE4A70551E49}" srcOrd="1" destOrd="0" presId="urn:microsoft.com/office/officeart/2005/8/layout/hList7"/>
    <dgm:cxn modelId="{7EBB2A50-7D76-457E-B60B-CD54B9315AD1}" type="presParOf" srcId="{B0C1965D-682B-4444-83A7-94C18416EE66}" destId="{7119F72F-4E1B-4D40-8EA4-77769B38164E}" srcOrd="2" destOrd="0" presId="urn:microsoft.com/office/officeart/2005/8/layout/hList7"/>
    <dgm:cxn modelId="{E2434661-3FA6-4136-A3F1-DE2E00FB8AAF}" type="presParOf" srcId="{B0C1965D-682B-4444-83A7-94C18416EE66}" destId="{65E7573E-146A-42EA-8A5B-724D3F51C2A1}"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E3FE6-C28C-4486-93D3-A5618FD1080F}">
      <dsp:nvSpPr>
        <dsp:cNvPr id="0" name=""/>
        <dsp:cNvSpPr/>
      </dsp:nvSpPr>
      <dsp:spPr>
        <a:xfrm>
          <a:off x="1895" y="0"/>
          <a:ext cx="1476830" cy="435133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Calm and Relaxed </a:t>
          </a:r>
        </a:p>
      </dsp:txBody>
      <dsp:txXfrm>
        <a:off x="1895" y="1740535"/>
        <a:ext cx="1476830" cy="1740535"/>
      </dsp:txXfrm>
    </dsp:sp>
    <dsp:sp modelId="{C79FC112-9DE7-4733-B6F0-9B9CC3374C72}">
      <dsp:nvSpPr>
        <dsp:cNvPr id="0" name=""/>
        <dsp:cNvSpPr/>
      </dsp:nvSpPr>
      <dsp:spPr>
        <a:xfrm>
          <a:off x="46200" y="261080"/>
          <a:ext cx="1388220" cy="1448995"/>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E378AA-4CB1-49EE-B3A2-99C6E10DCB37}">
      <dsp:nvSpPr>
        <dsp:cNvPr id="0" name=""/>
        <dsp:cNvSpPr/>
      </dsp:nvSpPr>
      <dsp:spPr>
        <a:xfrm>
          <a:off x="1523031" y="0"/>
          <a:ext cx="1476830" cy="435133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Feeling OK! </a:t>
          </a:r>
        </a:p>
      </dsp:txBody>
      <dsp:txXfrm>
        <a:off x="1523031" y="1740535"/>
        <a:ext cx="1476830" cy="1740535"/>
      </dsp:txXfrm>
    </dsp:sp>
    <dsp:sp modelId="{62C944D4-EA99-4AA7-86F9-568FB4EF315D}">
      <dsp:nvSpPr>
        <dsp:cNvPr id="0" name=""/>
        <dsp:cNvSpPr/>
      </dsp:nvSpPr>
      <dsp:spPr>
        <a:xfrm>
          <a:off x="1567336" y="261080"/>
          <a:ext cx="1388220" cy="1448995"/>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F0FD1-81A6-4BAE-9DFB-A1298739EEA1}">
      <dsp:nvSpPr>
        <dsp:cNvPr id="0" name=""/>
        <dsp:cNvSpPr/>
      </dsp:nvSpPr>
      <dsp:spPr>
        <a:xfrm>
          <a:off x="3044166" y="0"/>
          <a:ext cx="1476830" cy="4351338"/>
        </a:xfrm>
        <a:prstGeom prst="roundRect">
          <a:avLst>
            <a:gd name="adj" fmla="val 10000"/>
          </a:avLst>
        </a:prstGeom>
        <a:solidFill>
          <a:srgbClr val="FF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 little unsettled</a:t>
          </a:r>
        </a:p>
      </dsp:txBody>
      <dsp:txXfrm>
        <a:off x="3044166" y="1740535"/>
        <a:ext cx="1476830" cy="1740535"/>
      </dsp:txXfrm>
    </dsp:sp>
    <dsp:sp modelId="{D8481FE8-6373-4503-8407-615BB9A9E433}">
      <dsp:nvSpPr>
        <dsp:cNvPr id="0" name=""/>
        <dsp:cNvSpPr/>
      </dsp:nvSpPr>
      <dsp:spPr>
        <a:xfrm>
          <a:off x="3088471" y="261080"/>
          <a:ext cx="1388220" cy="1448995"/>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56A501-F80B-4DF4-90DD-91D2C4FF830F}">
      <dsp:nvSpPr>
        <dsp:cNvPr id="0" name=""/>
        <dsp:cNvSpPr/>
      </dsp:nvSpPr>
      <dsp:spPr>
        <a:xfrm>
          <a:off x="4565302" y="0"/>
          <a:ext cx="1476830" cy="435133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Not coping well</a:t>
          </a:r>
        </a:p>
      </dsp:txBody>
      <dsp:txXfrm>
        <a:off x="4565302" y="1740535"/>
        <a:ext cx="1476830" cy="1740535"/>
      </dsp:txXfrm>
    </dsp:sp>
    <dsp:sp modelId="{263EF4A6-FBB7-44AC-A5E8-AD42F0A32EF4}">
      <dsp:nvSpPr>
        <dsp:cNvPr id="0" name=""/>
        <dsp:cNvSpPr/>
      </dsp:nvSpPr>
      <dsp:spPr>
        <a:xfrm>
          <a:off x="4609607" y="261080"/>
          <a:ext cx="1388220" cy="1448995"/>
        </a:xfrm>
        <a:prstGeom prst="ellipse">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784BE6-F89E-48BF-B3E6-E4FE682DA33A}">
      <dsp:nvSpPr>
        <dsp:cNvPr id="0" name=""/>
        <dsp:cNvSpPr/>
      </dsp:nvSpPr>
      <dsp:spPr>
        <a:xfrm>
          <a:off x="6086438" y="0"/>
          <a:ext cx="1798366" cy="435133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10000"/>
            </a:lnSpc>
            <a:spcBef>
              <a:spcPct val="0"/>
            </a:spcBef>
            <a:spcAft>
              <a:spcPct val="35000"/>
            </a:spcAft>
            <a:buNone/>
          </a:pPr>
          <a:r>
            <a:rPr lang="en-US" sz="1600" kern="1200" dirty="0">
              <a:solidFill>
                <a:schemeClr val="tx1"/>
              </a:solidFill>
            </a:rPr>
            <a:t>Overwhelmed, exhausted, burned out, unable to function, overcome by fear</a:t>
          </a:r>
        </a:p>
      </dsp:txBody>
      <dsp:txXfrm>
        <a:off x="6086438" y="1740535"/>
        <a:ext cx="1798366" cy="1740535"/>
      </dsp:txXfrm>
    </dsp:sp>
    <dsp:sp modelId="{65E7573E-146A-42EA-8A5B-724D3F51C2A1}">
      <dsp:nvSpPr>
        <dsp:cNvPr id="0" name=""/>
        <dsp:cNvSpPr/>
      </dsp:nvSpPr>
      <dsp:spPr>
        <a:xfrm>
          <a:off x="6326285" y="199505"/>
          <a:ext cx="1318671" cy="1400700"/>
        </a:xfrm>
        <a:prstGeom prst="ellipse">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236F48-90EB-4A12-8239-557E57AC1530}">
      <dsp:nvSpPr>
        <dsp:cNvPr id="0" name=""/>
        <dsp:cNvSpPr/>
      </dsp:nvSpPr>
      <dsp:spPr>
        <a:xfrm>
          <a:off x="315467" y="3368277"/>
          <a:ext cx="7255764" cy="87828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801A1C-8356-4231-AD53-1D1D7717C56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495101C2-C1FA-409F-BCEB-D34E4EC34BE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F71F6FB-83CD-4924-AD92-DD29FAAF7B55}" type="datetimeFigureOut">
              <a:rPr lang="en-US" smtClean="0"/>
              <a:t>3/14/2022</a:t>
            </a:fld>
            <a:endParaRPr lang="en-US"/>
          </a:p>
        </p:txBody>
      </p:sp>
      <p:sp>
        <p:nvSpPr>
          <p:cNvPr id="4" name="Footer Placeholder 3">
            <a:extLst>
              <a:ext uri="{FF2B5EF4-FFF2-40B4-BE49-F238E27FC236}">
                <a16:creationId xmlns:a16="http://schemas.microsoft.com/office/drawing/2014/main" id="{6DB7BB23-760E-44F7-BA61-ED5E1FEFFA2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CE84F0DC-404D-4003-A409-E39B5F910E5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EABB535-34E0-4A12-8994-2A186506B8C0}" type="slidenum">
              <a:rPr lang="en-US" smtClean="0"/>
              <a:t>‹#›</a:t>
            </a:fld>
            <a:endParaRPr lang="en-US"/>
          </a:p>
        </p:txBody>
      </p:sp>
    </p:spTree>
    <p:custDataLst>
      <p:tags r:id="rId2"/>
    </p:custDataLst>
    <p:extLst>
      <p:ext uri="{BB962C8B-B14F-4D97-AF65-F5344CB8AC3E}">
        <p14:creationId xmlns:p14="http://schemas.microsoft.com/office/powerpoint/2010/main" val="1987977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EAE55C7-36B5-4C28-9D37-E3FDE65FC6F6}" type="datetimeFigureOut">
              <a:rPr lang="en-US" smtClean="0"/>
              <a:t>3/14/2022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DD88A18-C0BD-470C-A86C-16933D4763FE}" type="slidenum">
              <a:rPr lang="en-US" smtClean="0"/>
              <a:t>‹#›</a:t>
            </a:fld>
            <a:endParaRPr lang="en-US"/>
          </a:p>
        </p:txBody>
      </p:sp>
    </p:spTree>
    <p:extLst>
      <p:ext uri="{BB962C8B-B14F-4D97-AF65-F5344CB8AC3E}">
        <p14:creationId xmlns:p14="http://schemas.microsoft.com/office/powerpoint/2010/main" val="197688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Compassion fatigue seems to be a theme these last two years, for everyone.</a:t>
            </a:r>
          </a:p>
          <a:p>
            <a:endParaRPr lang="en-US" dirty="0"/>
          </a:p>
          <a:p>
            <a:r>
              <a:rPr lang="en-US" dirty="0"/>
              <a:t>But for those of us in helping professions, it’s often a theme all the time. We want to provide some tools and resources for you to use alongside your OARS counseling skills, focused on YOU!!</a:t>
            </a:r>
          </a:p>
          <a:p>
            <a:endParaRPr lang="en-US" dirty="0"/>
          </a:p>
          <a:p>
            <a:r>
              <a:rPr lang="en-US" dirty="0"/>
              <a:t>One option is to ask people to complete the self-assessment tools before you go any further. Then wait to talk about it until after the various terms are defined. </a:t>
            </a:r>
          </a:p>
        </p:txBody>
      </p:sp>
      <p:sp>
        <p:nvSpPr>
          <p:cNvPr id="4" name="Slide Number Placeholder 3"/>
          <p:cNvSpPr>
            <a:spLocks noGrp="1"/>
          </p:cNvSpPr>
          <p:nvPr>
            <p:ph type="sldNum" sz="quarter" idx="5"/>
          </p:nvPr>
        </p:nvSpPr>
        <p:spPr/>
        <p:txBody>
          <a:bodyPr/>
          <a:lstStyle/>
          <a:p>
            <a:fld id="{B045B7DE-1198-4F2F-B574-CA8CAE341642}" type="slidenum">
              <a:rPr lang="en-US" smtClean="0"/>
              <a:t>1</a:t>
            </a:fld>
            <a:endParaRPr lang="en-US"/>
          </a:p>
        </p:txBody>
      </p:sp>
    </p:spTree>
    <p:extLst>
      <p:ext uri="{BB962C8B-B14F-4D97-AF65-F5344CB8AC3E}">
        <p14:creationId xmlns:p14="http://schemas.microsoft.com/office/powerpoint/2010/main" val="407082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Intrusive imagery: finding that your participants stories are intruding on your own thoughts and daily activities – having a dream that does not belong to you, having trouble getting rid of a disturbing image shared with you or seen, </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10</a:t>
            </a:fld>
            <a:endParaRPr lang="en-US"/>
          </a:p>
        </p:txBody>
      </p:sp>
    </p:spTree>
    <p:extLst>
      <p:ext uri="{BB962C8B-B14F-4D97-AF65-F5344CB8AC3E}">
        <p14:creationId xmlns:p14="http://schemas.microsoft.com/office/powerpoint/2010/main" val="417522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Slide 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Did you resonate with any of those signs or symptoms?</a:t>
            </a:r>
          </a:p>
          <a:p>
            <a:pPr marL="0" marR="0">
              <a:lnSpc>
                <a:spcPct val="11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question usually is, what can I do about it? </a:t>
            </a:r>
          </a:p>
          <a:p>
            <a:r>
              <a:rPr lang="en-US" sz="1200" dirty="0">
                <a:effectLst/>
                <a:latin typeface="Times New Roman" panose="02020603050405020304" pitchFamily="18" charset="0"/>
                <a:ea typeface="Times New Roman" panose="02020603050405020304" pitchFamily="18" charset="0"/>
              </a:rPr>
              <a:t>There’s no quick fix to burnout, compassion fatigue, role overload or vicarious trauma. It takes time and work.  The best thing you can do is to begin to learn about yourself with all this in mind. </a:t>
            </a:r>
            <a:endParaRPr lang="en-US" sz="1000" dirty="0"/>
          </a:p>
        </p:txBody>
      </p:sp>
      <p:sp>
        <p:nvSpPr>
          <p:cNvPr id="4" name="Slide Number Placeholder 3"/>
          <p:cNvSpPr>
            <a:spLocks noGrp="1"/>
          </p:cNvSpPr>
          <p:nvPr>
            <p:ph type="sldNum" sz="quarter" idx="5"/>
          </p:nvPr>
        </p:nvSpPr>
        <p:spPr/>
        <p:txBody>
          <a:bodyPr/>
          <a:lstStyle/>
          <a:p>
            <a:fld id="{B045B7DE-1198-4F2F-B574-CA8CAE341642}" type="slidenum">
              <a:rPr lang="en-US" smtClean="0"/>
              <a:t>11</a:t>
            </a:fld>
            <a:endParaRPr lang="en-US"/>
          </a:p>
        </p:txBody>
      </p:sp>
    </p:spTree>
    <p:extLst>
      <p:ext uri="{BB962C8B-B14F-4D97-AF65-F5344CB8AC3E}">
        <p14:creationId xmlns:p14="http://schemas.microsoft.com/office/powerpoint/2010/main" val="12070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develop some sort of meter for yourself.  IT’s a good way to begin to identify when you can interrupt the process of heading toward fatigue and burnout. </a:t>
            </a:r>
          </a:p>
          <a:p>
            <a:endParaRPr lang="en-US" dirty="0"/>
          </a:p>
          <a:p>
            <a:r>
              <a:rPr lang="en-US" dirty="0"/>
              <a:t>One method is to use what is called the 5-Point Scale. It allows for more layers than a “stop light” scale but is similar. We’re modifying it a bit, so we’ll call it the 5-Poiint Barometer.</a:t>
            </a:r>
          </a:p>
          <a:p>
            <a:endParaRPr lang="en-US" dirty="0"/>
          </a:p>
          <a:p>
            <a:r>
              <a:rPr lang="en-US" dirty="0"/>
              <a:t>As a tool, we’ve all seen something like this. And it makes perfect sense. But when was the last time you really thought about this scale for yourself?  What do you do – what behaviors begin to emerge – at each stage?  Obviously, these can be good, or not so good.  </a:t>
            </a:r>
          </a:p>
          <a:p>
            <a:endParaRPr lang="en-US" dirty="0"/>
          </a:p>
          <a:p>
            <a:r>
              <a:rPr lang="en-US" dirty="0"/>
              <a:t>--How are you feeling internally at each stage?</a:t>
            </a:r>
          </a:p>
          <a:p>
            <a:endParaRPr lang="en-US" dirty="0"/>
          </a:p>
          <a:p>
            <a:r>
              <a:rPr lang="en-US" dirty="0"/>
              <a:t>If you are “Not Coping Well,” What helps you calm so you can avoid becoming completely overwhelmed? Start making  a list tangible things you can do that are truly helpful to YOU.  </a:t>
            </a:r>
          </a:p>
          <a:p>
            <a:endParaRPr lang="en-US" dirty="0"/>
          </a:p>
          <a:p>
            <a:r>
              <a:rPr lang="en-US" dirty="0"/>
              <a:t>When you’re in the green areas, what can you do to help yourself avoid the orange and read areas?  Is there a preparatory activity or tool that will help?</a:t>
            </a:r>
          </a:p>
          <a:p>
            <a:r>
              <a:rPr lang="en-US" dirty="0"/>
              <a:t>For example, sitting down to plan for the next day’s meetings or tasks the day before might make it easier to handle a bump in the road the next day. Or if the day ended and you weren’t coping well, what can you do to reduce those feelings? Go for a walk? Talk to a friend?  Play with your children or pet? </a:t>
            </a:r>
          </a:p>
          <a:p>
            <a:endParaRPr lang="en-US" dirty="0"/>
          </a:p>
          <a:p>
            <a:r>
              <a:rPr lang="en-US" dirty="0"/>
              <a:t>Last, consider ways your team or family can help you. Share the behaviors you exhibit when you are “Not coping well.” What does that look like to them and what can they do that will be supportive? What should they NOT do? </a:t>
            </a:r>
          </a:p>
          <a:p>
            <a:endParaRPr lang="en-US" dirty="0"/>
          </a:p>
          <a:p>
            <a:r>
              <a:rPr lang="en-US" dirty="0"/>
              <a:t>The worksheet has some questions to help you discover your emotions and feelings at each stage. </a:t>
            </a:r>
          </a:p>
          <a:p>
            <a:r>
              <a:rPr lang="en-US" dirty="0"/>
              <a:t>Every tool takes some thought to work. This one is no different. Take a look at the handout with the Early Warning System on it and begin to list what you feel, physically, emotionally, and how you behave when you are in each category. By understanding these feelings better, you can begin to recognize the stages. </a:t>
            </a:r>
          </a:p>
          <a:p>
            <a:endParaRPr lang="en-US" dirty="0"/>
          </a:p>
          <a:p>
            <a:r>
              <a:rPr lang="en-US" b="1" dirty="0"/>
              <a:t>Share the 5-Degree Barometer Handout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DD88A18-C0BD-470C-A86C-16933D4763FE}" type="slidenum">
              <a:rPr lang="en-US" smtClean="0"/>
              <a:t>12</a:t>
            </a:fld>
            <a:endParaRPr lang="en-US"/>
          </a:p>
        </p:txBody>
      </p:sp>
    </p:spTree>
    <p:extLst>
      <p:ext uri="{BB962C8B-B14F-4D97-AF65-F5344CB8AC3E}">
        <p14:creationId xmlns:p14="http://schemas.microsoft.com/office/powerpoint/2010/main" val="226072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create a “code” for our feelings. Sometimes we’ve used the code for so long, we’ve forgotten what the core emotion is behind it all. This feelings chart is one way to begin to explore those emotions. </a:t>
            </a:r>
          </a:p>
          <a:p>
            <a:endParaRPr lang="en-US" dirty="0"/>
          </a:p>
          <a:p>
            <a:r>
              <a:rPr lang="en-US" dirty="0"/>
              <a:t>The </a:t>
            </a:r>
            <a:r>
              <a:rPr lang="en-US" i="1" dirty="0"/>
              <a:t>Feeling Wheel</a:t>
            </a:r>
            <a:r>
              <a:rPr lang="en-US" i="0" dirty="0"/>
              <a:t>, created by Gloria Wilcox is a way to explore those feelings with more depth. It might be useful with the 5-point barometer.</a:t>
            </a:r>
          </a:p>
          <a:p>
            <a:endParaRPr lang="en-US" i="0" dirty="0"/>
          </a:p>
          <a:p>
            <a:r>
              <a:rPr lang="en-US" i="0" dirty="0"/>
              <a:t>The feeling wheel can also help you see how to create a bridge from one emotion to another – or recognize change. </a:t>
            </a:r>
            <a:endParaRPr lang="en-US" dirty="0"/>
          </a:p>
        </p:txBody>
      </p:sp>
      <p:sp>
        <p:nvSpPr>
          <p:cNvPr id="4" name="Slide Number Placeholder 3"/>
          <p:cNvSpPr>
            <a:spLocks noGrp="1"/>
          </p:cNvSpPr>
          <p:nvPr>
            <p:ph type="sldNum" sz="quarter" idx="5"/>
          </p:nvPr>
        </p:nvSpPr>
        <p:spPr/>
        <p:txBody>
          <a:bodyPr/>
          <a:lstStyle/>
          <a:p>
            <a:fld id="{1DD88A18-C0BD-470C-A86C-16933D4763FE}" type="slidenum">
              <a:rPr lang="en-US" smtClean="0"/>
              <a:t>13</a:t>
            </a:fld>
            <a:endParaRPr lang="en-US"/>
          </a:p>
        </p:txBody>
      </p:sp>
    </p:spTree>
    <p:extLst>
      <p:ext uri="{BB962C8B-B14F-4D97-AF65-F5344CB8AC3E}">
        <p14:creationId xmlns:p14="http://schemas.microsoft.com/office/powerpoint/2010/main" val="40270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key elements to taking care of yourself:</a:t>
            </a:r>
          </a:p>
          <a:p>
            <a:endParaRPr lang="en-US" dirty="0"/>
          </a:p>
          <a:p>
            <a:pPr marL="241653" indent="-241653">
              <a:buFont typeface="+mj-lt"/>
              <a:buAutoNum type="arabicPeriod"/>
            </a:pPr>
            <a:r>
              <a:rPr lang="en-US" b="1" dirty="0"/>
              <a:t>Learn about yourself. </a:t>
            </a:r>
          </a:p>
          <a:p>
            <a:pPr marL="724959" lvl="1" indent="-241653">
              <a:buFont typeface="Arial" panose="020B0604020202020204" pitchFamily="34" charset="0"/>
              <a:buChar char="•"/>
            </a:pPr>
            <a:r>
              <a:rPr lang="en-US" b="0" dirty="0"/>
              <a:t>The most effective strategy is the one that is tailored to you. </a:t>
            </a:r>
          </a:p>
          <a:p>
            <a:pPr marL="724959" lvl="1" indent="-241653">
              <a:buFont typeface="Arial" panose="020B0604020202020204" pitchFamily="34" charset="0"/>
              <a:buChar char="•"/>
            </a:pPr>
            <a:r>
              <a:rPr lang="en-US" b="0" dirty="0"/>
              <a:t>Learn your warning signs. </a:t>
            </a:r>
          </a:p>
          <a:p>
            <a:pPr marL="724959" lvl="1" indent="-241653">
              <a:buFont typeface="Arial" panose="020B0604020202020204" pitchFamily="34" charset="0"/>
              <a:buChar char="•"/>
            </a:pPr>
            <a:r>
              <a:rPr lang="en-US" b="0" dirty="0"/>
              <a:t>Share those with the people who are in your circle of support. </a:t>
            </a:r>
          </a:p>
          <a:p>
            <a:pPr marL="724959" lvl="1" indent="-241653">
              <a:buFont typeface="Arial" panose="020B0604020202020204" pitchFamily="34" charset="0"/>
              <a:buChar char="•"/>
            </a:pPr>
            <a:endParaRPr lang="en-US" b="0" dirty="0"/>
          </a:p>
          <a:p>
            <a:pPr marL="241653" indent="-241653">
              <a:buFont typeface="+mj-lt"/>
              <a:buAutoNum type="arabicPeriod"/>
            </a:pPr>
            <a:r>
              <a:rPr lang="en-US" dirty="0"/>
              <a:t>Self-validated caregiving: </a:t>
            </a:r>
            <a:br>
              <a:rPr lang="en-US" dirty="0"/>
            </a:br>
            <a:r>
              <a:rPr lang="en-US" dirty="0"/>
              <a:t>Self-care that is guilt-free and prioritized as a means of remaining healthy. </a:t>
            </a:r>
          </a:p>
          <a:p>
            <a:pPr marL="241653" indent="-241653">
              <a:buFont typeface="+mj-lt"/>
              <a:buAutoNum type="arabicPeriod"/>
            </a:pPr>
            <a:endParaRPr lang="en-US" dirty="0"/>
          </a:p>
          <a:p>
            <a:pPr marL="241653" indent="-241653">
              <a:buFont typeface="+mj-lt"/>
              <a:buAutoNum type="arabicPeriod"/>
            </a:pPr>
            <a:r>
              <a:rPr lang="en-US" dirty="0"/>
              <a:t>And this is where those traditional Self-care strategies come in to play!</a:t>
            </a:r>
            <a:br>
              <a:rPr lang="en-US" dirty="0"/>
            </a:br>
            <a:r>
              <a:rPr lang="en-US" sz="1800" dirty="0">
                <a:effectLst/>
                <a:latin typeface="Times New Roman" panose="02020603050405020304" pitchFamily="18" charset="0"/>
                <a:ea typeface="Times New Roman" panose="02020603050405020304" pitchFamily="18" charset="0"/>
              </a:rPr>
              <a:t>Consider the various activities. Build in something that speaks to what you are feeling. Is it a gratitude journal?  A daily walk to re-focus thoughts and feelings? Start considering how you can change the trajectory of burnout by taking care of yourself.  Making many small steps might be easier to maintain that making a huge leap! </a:t>
            </a:r>
            <a:endParaRPr lang="en-US" dirty="0"/>
          </a:p>
          <a:p>
            <a:pPr marL="0" indent="0">
              <a:buFont typeface="+mj-lt"/>
              <a:buNone/>
            </a:pPr>
            <a:endParaRPr lang="en-US" dirty="0"/>
          </a:p>
          <a:p>
            <a:pPr marL="241653" indent="-241653">
              <a:buFont typeface="+mj-lt"/>
              <a:buAutoNum type="arabicPeriod"/>
            </a:pPr>
            <a:endParaRPr lang="en-US" dirty="0"/>
          </a:p>
          <a:p>
            <a:r>
              <a:rPr lang="en-US" b="0" dirty="0"/>
              <a:t>The goal is to </a:t>
            </a:r>
            <a:r>
              <a:rPr lang="en-US" b="1" dirty="0"/>
              <a:t>develop an maintain intentionality through a non-anxious presence </a:t>
            </a:r>
            <a:r>
              <a:rPr lang="en-US" dirty="0"/>
              <a:t>personally and professionally. </a:t>
            </a:r>
          </a:p>
          <a:p>
            <a:pPr marL="483306" lvl="1"/>
            <a:r>
              <a:rPr lang="en-US" dirty="0"/>
              <a:t>A </a:t>
            </a:r>
            <a:r>
              <a:rPr lang="en-US" b="1" dirty="0"/>
              <a:t>non-anxious presence </a:t>
            </a:r>
            <a:r>
              <a:rPr lang="en-US" dirty="0"/>
              <a:t>is the ability to be in the room with a person’s pain and suffering, being able to express empathy and compassion without taking it on yourself. It requires mindfulness,. </a:t>
            </a:r>
          </a:p>
          <a:p>
            <a:pPr marL="483306" lvl="1"/>
            <a:endParaRPr lang="en-US" dirty="0"/>
          </a:p>
          <a:p>
            <a:pPr marL="483306" lvl="1"/>
            <a:r>
              <a:rPr lang="en-US" dirty="0"/>
              <a:t>When we get to this point, we are our most effective at supporting our participants.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DD88A18-C0BD-470C-A86C-16933D4763FE}" type="slidenum">
              <a:rPr lang="en-US" smtClean="0"/>
              <a:t>14</a:t>
            </a:fld>
            <a:endParaRPr lang="en-US"/>
          </a:p>
        </p:txBody>
      </p:sp>
    </p:spTree>
    <p:extLst>
      <p:ext uri="{BB962C8B-B14F-4D97-AF65-F5344CB8AC3E}">
        <p14:creationId xmlns:p14="http://schemas.microsoft.com/office/powerpoint/2010/main" val="305820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D88A18-C0BD-470C-A86C-16933D4763FE}" type="slidenum">
              <a:rPr lang="en-US" smtClean="0"/>
              <a:t>15</a:t>
            </a:fld>
            <a:endParaRPr lang="en-US"/>
          </a:p>
        </p:txBody>
      </p:sp>
    </p:spTree>
    <p:extLst>
      <p:ext uri="{BB962C8B-B14F-4D97-AF65-F5344CB8AC3E}">
        <p14:creationId xmlns:p14="http://schemas.microsoft.com/office/powerpoint/2010/main" val="15987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Compassion fatigue.  Role Overload.     Vicarious Trauma.     Burnout. </a:t>
            </a:r>
          </a:p>
          <a:p>
            <a:endParaRPr lang="en-US" dirty="0"/>
          </a:p>
          <a:p>
            <a:r>
              <a:rPr lang="en-US" dirty="0"/>
              <a:t>As service providers in a health-oriented field, these are commonly heard terms. </a:t>
            </a:r>
          </a:p>
          <a:p>
            <a:endParaRPr lang="en-US" dirty="0"/>
          </a:p>
          <a:p>
            <a:r>
              <a:rPr lang="en-US" dirty="0"/>
              <a:t>Though we often hear about a focus on these from the angle of general workplace self-care strategies to avoid burn out, we also need to consider compassion fatigue. And sometimes vicarious trauma. </a:t>
            </a:r>
          </a:p>
          <a:p>
            <a:endParaRPr lang="en-US" dirty="0"/>
          </a:p>
          <a:p>
            <a:r>
              <a:rPr lang="en-US" dirty="0"/>
              <a:t>This presentation introduces you to outward signs of compassion fatigue, role overload, and burnout.  We hope this will lead you to a level of self awareness from which you can begin to create your self-care plan. </a:t>
            </a:r>
          </a:p>
          <a:p>
            <a:endParaRPr lang="en-US" dirty="0"/>
          </a:p>
          <a:p>
            <a:r>
              <a:rPr lang="en-US" dirty="0"/>
              <a:t>We hear these terms a lot. At times they seem to be used interchangeably.  While each is unique, there are some similarities.  Let’s quickly define them so we are all on the same page for the rest of the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2</a:t>
            </a:fld>
            <a:endParaRPr lang="en-US"/>
          </a:p>
        </p:txBody>
      </p:sp>
    </p:spTree>
    <p:extLst>
      <p:ext uri="{BB962C8B-B14F-4D97-AF65-F5344CB8AC3E}">
        <p14:creationId xmlns:p14="http://schemas.microsoft.com/office/powerpoint/2010/main" val="118802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term “role overload” is defined as having too many competing demands and too many roles. It’s a common situation in healthcare related occupations/clinics. It’s rampant now that clinics are impacted by the demands of juggling COVID-related work, too.</a:t>
            </a:r>
          </a:p>
          <a:p>
            <a:pPr defTabSz="966612">
              <a:defRPr/>
            </a:pPr>
            <a:endParaRPr lang="en-US" dirty="0"/>
          </a:p>
          <a:p>
            <a:pPr defTabSz="966612">
              <a:defRPr/>
            </a:pPr>
            <a:r>
              <a:rPr lang="en-US" b="1" dirty="0"/>
              <a:t>ASK</a:t>
            </a:r>
          </a:p>
          <a:p>
            <a:pPr defTabSz="966612">
              <a:defRPr/>
            </a:pPr>
            <a:r>
              <a:rPr lang="en-US" dirty="0"/>
              <a:t>What are some things that you are juggling when you are working? Children at home (school or daycare closed due to covid)</a:t>
            </a:r>
          </a:p>
          <a:p>
            <a:pPr marL="181240" indent="-181240" defTabSz="966612">
              <a:buFont typeface="Arial" panose="020B0604020202020204" pitchFamily="34" charset="0"/>
              <a:buChar char="•"/>
              <a:defRPr/>
            </a:pPr>
            <a:r>
              <a:rPr lang="en-US" dirty="0"/>
              <a:t>Household chores staring at you when working at home</a:t>
            </a:r>
          </a:p>
          <a:p>
            <a:pPr marL="181240" indent="-181240" defTabSz="966612">
              <a:buFont typeface="Arial" panose="020B0604020202020204" pitchFamily="34" charset="0"/>
              <a:buChar char="•"/>
              <a:defRPr/>
            </a:pPr>
            <a:r>
              <a:rPr lang="en-US" dirty="0"/>
              <a:t>Filling in for absent co-workers</a:t>
            </a:r>
          </a:p>
          <a:p>
            <a:pPr marL="181240" indent="-181240" defTabSz="966612">
              <a:buFont typeface="Arial" panose="020B0604020202020204" pitchFamily="34" charset="0"/>
              <a:buChar char="•"/>
              <a:defRPr/>
            </a:pPr>
            <a:r>
              <a:rPr lang="en-US" dirty="0"/>
              <a:t>Added tasks due to covid responsibilities</a:t>
            </a:r>
          </a:p>
          <a:p>
            <a:endParaRPr lang="en-US" dirty="0"/>
          </a:p>
          <a:p>
            <a:endParaRPr lang="en-US" dirty="0"/>
          </a:p>
          <a:p>
            <a:pPr defTabSz="966612">
              <a:defRPr/>
            </a:pPr>
            <a:r>
              <a:rPr lang="en-US" b="1" i="0" dirty="0"/>
              <a:t>ASK</a:t>
            </a:r>
          </a:p>
          <a:p>
            <a:r>
              <a:rPr lang="en-US" dirty="0"/>
              <a:t>What are some words or emotions you associate with role overload?  </a:t>
            </a:r>
          </a:p>
          <a:p>
            <a:r>
              <a:rPr lang="en-US" b="1" dirty="0"/>
              <a:t>Accept all answers there’s no right or wrong. </a:t>
            </a:r>
          </a:p>
        </p:txBody>
      </p:sp>
      <p:sp>
        <p:nvSpPr>
          <p:cNvPr id="4" name="Slide Number Placeholder 3"/>
          <p:cNvSpPr>
            <a:spLocks noGrp="1"/>
          </p:cNvSpPr>
          <p:nvPr>
            <p:ph type="sldNum" sz="quarter" idx="5"/>
          </p:nvPr>
        </p:nvSpPr>
        <p:spPr/>
        <p:txBody>
          <a:bodyPr/>
          <a:lstStyle/>
          <a:p>
            <a:fld id="{1DD88A18-C0BD-470C-A86C-16933D4763FE}" type="slidenum">
              <a:rPr lang="en-US" smtClean="0"/>
              <a:t>3</a:t>
            </a:fld>
            <a:endParaRPr lang="en-US"/>
          </a:p>
        </p:txBody>
      </p:sp>
    </p:spTree>
    <p:extLst>
      <p:ext uri="{BB962C8B-B14F-4D97-AF65-F5344CB8AC3E}">
        <p14:creationId xmlns:p14="http://schemas.microsoft.com/office/powerpoint/2010/main" val="395171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Compassion fatigue describes the profound emotional and physical exhaustion that helping professionals and caregivers can develop over the course of their career. </a:t>
            </a:r>
          </a:p>
          <a:p>
            <a:endParaRPr lang="en-US" dirty="0"/>
          </a:p>
          <a:p>
            <a:r>
              <a:rPr lang="en-US" dirty="0"/>
              <a:t>It’s a gradual erosion of all the things that keep us connected to others  as we share our ability to provide care, empathy, compassion and hope in our role. </a:t>
            </a:r>
          </a:p>
          <a:p>
            <a:r>
              <a:rPr lang="en-US" dirty="0"/>
              <a:t>Compassion fatigue is seen by some as “the cost of caring” for others who are in emotional or physical pain. </a:t>
            </a:r>
          </a:p>
          <a:p>
            <a:endParaRPr lang="en-US" dirty="0"/>
          </a:p>
          <a:p>
            <a:r>
              <a:rPr lang="en-US" dirty="0"/>
              <a:t>Compassion fatigue can ebb and flow. It’s not a constant state. </a:t>
            </a:r>
          </a:p>
          <a:p>
            <a:endParaRPr lang="en-US" dirty="0"/>
          </a:p>
          <a:p>
            <a:pPr defTabSz="966612">
              <a:defRPr/>
            </a:pPr>
            <a:r>
              <a:rPr lang="en-US" b="1" i="0" dirty="0"/>
              <a:t>ASK</a:t>
            </a:r>
            <a:endParaRPr lang="en-US" dirty="0"/>
          </a:p>
          <a:p>
            <a:r>
              <a:rPr lang="en-US" dirty="0"/>
              <a:t>What are some words or emotions you associate with compassion fatigue?</a:t>
            </a:r>
          </a:p>
          <a:p>
            <a:endParaRPr lang="en-US" dirty="0"/>
          </a:p>
          <a:p>
            <a:r>
              <a:rPr lang="en-US" dirty="0"/>
              <a:t>Accept all answers there’s no right or wrong. </a:t>
            </a:r>
          </a:p>
          <a:p>
            <a:endParaRPr lang="en-US" dirty="0"/>
          </a:p>
        </p:txBody>
      </p:sp>
      <p:sp>
        <p:nvSpPr>
          <p:cNvPr id="4" name="Slide Number Placeholder 3"/>
          <p:cNvSpPr>
            <a:spLocks noGrp="1"/>
          </p:cNvSpPr>
          <p:nvPr>
            <p:ph type="sldNum" sz="quarter" idx="5"/>
          </p:nvPr>
        </p:nvSpPr>
        <p:spPr/>
        <p:txBody>
          <a:bodyPr/>
          <a:lstStyle/>
          <a:p>
            <a:fld id="{1DD88A18-C0BD-470C-A86C-16933D4763FE}" type="slidenum">
              <a:rPr lang="en-US" smtClean="0"/>
              <a:t>4</a:t>
            </a:fld>
            <a:endParaRPr lang="en-US"/>
          </a:p>
        </p:txBody>
      </p:sp>
    </p:spTree>
    <p:extLst>
      <p:ext uri="{BB962C8B-B14F-4D97-AF65-F5344CB8AC3E}">
        <p14:creationId xmlns:p14="http://schemas.microsoft.com/office/powerpoint/2010/main" val="332319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Vicarious traumatization is a term coined by Lauri Anne Pearlman and Karen </a:t>
            </a:r>
            <a:r>
              <a:rPr lang="en-US" dirty="0" err="1"/>
              <a:t>Saakvitne</a:t>
            </a:r>
            <a:r>
              <a:rPr lang="en-US" dirty="0"/>
              <a:t> to describe a profound shift workers experience in their world view when they work with people who have experienced trauma. </a:t>
            </a:r>
          </a:p>
          <a:p>
            <a:endParaRPr lang="en-US" dirty="0"/>
          </a:p>
          <a:p>
            <a:r>
              <a:rPr lang="en-US" dirty="0"/>
              <a:t>When a person is experiencing vicarious trauma. they notice a change in their beliefs about the world – sometimes damaged because of the trauma they have been exposed to. </a:t>
            </a:r>
          </a:p>
          <a:p>
            <a:endParaRPr lang="en-US" dirty="0"/>
          </a:p>
          <a:p>
            <a:r>
              <a:rPr lang="en-US" dirty="0"/>
              <a:t>It happens when the stories we hear from the people we serve transfer onto us in a way that we too are traumatized by the images and details, even though we did not experience them. </a:t>
            </a:r>
          </a:p>
          <a:p>
            <a:endParaRPr lang="en-US" dirty="0"/>
          </a:p>
          <a:p>
            <a:r>
              <a:rPr lang="en-US" dirty="0"/>
              <a:t>It isn’t something participants do </a:t>
            </a:r>
            <a:r>
              <a:rPr lang="en-US" i="1" dirty="0"/>
              <a:t>to</a:t>
            </a:r>
            <a:r>
              <a:rPr lang="en-US" i="0" dirty="0"/>
              <a:t> us – it’s the consequence of knowing, caring, and facing the reality of trauma. </a:t>
            </a:r>
          </a:p>
          <a:p>
            <a:endParaRPr lang="en-US" i="0" dirty="0"/>
          </a:p>
          <a:p>
            <a:r>
              <a:rPr lang="en-US" i="0" dirty="0"/>
              <a:t>This too, is a cumulative process. One does not develop vicarious trauma because of the most difficult story they’ve encountered. It’s the hundreds of stories of trauma and pain that are the everyday story – that you don’t remember or can’t recall. </a:t>
            </a:r>
          </a:p>
          <a:p>
            <a:endParaRPr lang="en-US" i="0" dirty="0"/>
          </a:p>
          <a:p>
            <a:r>
              <a:rPr lang="en-US" b="1" i="0" dirty="0"/>
              <a:t>ASK</a:t>
            </a:r>
          </a:p>
          <a:p>
            <a:r>
              <a:rPr lang="en-US" dirty="0"/>
              <a:t>What are some words or emotions you think of related to vicarious trauma?</a:t>
            </a:r>
          </a:p>
          <a:p>
            <a:r>
              <a:rPr lang="en-US" dirty="0"/>
              <a:t>Accept all answers there’s no right or wrong.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DD88A18-C0BD-470C-A86C-16933D4763FE}" type="slidenum">
              <a:rPr lang="en-US" smtClean="0"/>
              <a:t>5</a:t>
            </a:fld>
            <a:endParaRPr lang="en-US"/>
          </a:p>
        </p:txBody>
      </p:sp>
    </p:spTree>
    <p:extLst>
      <p:ext uri="{BB962C8B-B14F-4D97-AF65-F5344CB8AC3E}">
        <p14:creationId xmlns:p14="http://schemas.microsoft.com/office/powerpoint/2010/main" val="350529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be thinking, </a:t>
            </a:r>
            <a:r>
              <a:rPr lang="en-US" i="1" dirty="0"/>
              <a:t>“Isn’t it all burnout?”</a:t>
            </a:r>
          </a:p>
          <a:p>
            <a:endParaRPr lang="en-US" i="1" dirty="0"/>
          </a:p>
          <a:p>
            <a:r>
              <a:rPr lang="en-US" dirty="0"/>
              <a:t>No.</a:t>
            </a:r>
          </a:p>
          <a:p>
            <a:endParaRPr lang="en-US" dirty="0"/>
          </a:p>
          <a:p>
            <a:r>
              <a:rPr lang="en-US" dirty="0"/>
              <a:t>Here’s how they are different:</a:t>
            </a:r>
          </a:p>
          <a:p>
            <a:endParaRPr lang="en-US" dirty="0"/>
          </a:p>
          <a:p>
            <a:r>
              <a:rPr lang="en-US" dirty="0"/>
              <a:t>Compassion fatigue  = profound emotional and physical erosion that happens when those in a helping profession, like you, are unable to refuel and regenerate. You feel “tired.”</a:t>
            </a:r>
          </a:p>
          <a:p>
            <a:endParaRPr lang="en-US" dirty="0"/>
          </a:p>
          <a:p>
            <a:r>
              <a:rPr lang="en-US" dirty="0"/>
              <a:t>Vicarious trauma = the transformation of our view of the world due to the cumulative exposure to traumatic images and stories. The way you view and respond to your work changes.</a:t>
            </a:r>
          </a:p>
          <a:p>
            <a:endParaRPr lang="en-US" dirty="0"/>
          </a:p>
          <a:p>
            <a:r>
              <a:rPr lang="en-US" dirty="0"/>
              <a:t>Burnout = Feeling that what you are doing has stopped making a difference. the result of the stress and frustration caused by the workplace such as low pay, unrealistic demands, heavy workload, heavy shifts, poor management, and inadequate supervision.  Burnout can happen in any profession, job, or role in your life.  It just doesn’t matter anymore. </a:t>
            </a:r>
          </a:p>
          <a:p>
            <a:endParaRPr lang="en-US" dirty="0"/>
          </a:p>
          <a:p>
            <a:r>
              <a:rPr lang="en-US" dirty="0"/>
              <a:t>Compassion Fatigue happens in helping professions such as health care workers, WIC staff, teachers, and law enforcement.</a:t>
            </a:r>
          </a:p>
          <a:p>
            <a:endParaRPr lang="en-US" dirty="0"/>
          </a:p>
          <a:p>
            <a:r>
              <a:rPr lang="en-US" dirty="0"/>
              <a:t>Vicarious Trauma happens in a profession in which the worker is consistently and frequently exposed to an individual who has experienced trauma – for example, for example families who have experienced </a:t>
            </a:r>
            <a:r>
              <a:rPr lang="en-US" i="1" dirty="0"/>
              <a:t>trauma</a:t>
            </a:r>
            <a:r>
              <a:rPr lang="en-US" dirty="0"/>
              <a:t> related to food insecurity or housing insecurity, victims of abuse, or victims of crime. </a:t>
            </a:r>
          </a:p>
          <a:p>
            <a:endParaRPr lang="en-US" dirty="0"/>
          </a:p>
          <a:p>
            <a:endParaRPr lang="en-US" dirty="0"/>
          </a:p>
        </p:txBody>
      </p:sp>
      <p:sp>
        <p:nvSpPr>
          <p:cNvPr id="4" name="Slide Number Placeholder 3"/>
          <p:cNvSpPr>
            <a:spLocks noGrp="1"/>
          </p:cNvSpPr>
          <p:nvPr>
            <p:ph type="sldNum" sz="quarter" idx="5"/>
          </p:nvPr>
        </p:nvSpPr>
        <p:spPr/>
        <p:txBody>
          <a:bodyPr/>
          <a:lstStyle/>
          <a:p>
            <a:fld id="{1DD88A18-C0BD-470C-A86C-16933D4763FE}" type="slidenum">
              <a:rPr lang="en-US" smtClean="0"/>
              <a:t>6</a:t>
            </a:fld>
            <a:endParaRPr lang="en-US"/>
          </a:p>
        </p:txBody>
      </p:sp>
    </p:spTree>
    <p:extLst>
      <p:ext uri="{BB962C8B-B14F-4D97-AF65-F5344CB8AC3E}">
        <p14:creationId xmlns:p14="http://schemas.microsoft.com/office/powerpoint/2010/main" val="424361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This slide has animations. </a:t>
            </a:r>
          </a:p>
          <a:p>
            <a:endParaRPr lang="en-US" dirty="0"/>
          </a:p>
          <a:p>
            <a:pPr marL="0" marR="0">
              <a:lnSpc>
                <a:spcPct val="110000"/>
              </a:lnSpc>
              <a:spcBef>
                <a:spcPts val="600"/>
              </a:spcBef>
              <a:spcAft>
                <a:spcPts val="6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This slide has animations. It works best with a speaker to play audio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If you do not have a speaker, delete the movie (top layer image) and change font to black.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Maybe not necessary, but I read this at first interpreting speaker as a person who is speaking </a:t>
            </a:r>
            <a:r>
              <a:rPr lang="en-US" sz="1800" dirty="0">
                <a:effectLst/>
                <a:latin typeface="Segoe UI Emoji" panose="020B0502040204020203" pitchFamily="34" charset="0"/>
                <a:ea typeface="Times New Roman" panose="02020603050405020304" pitchFamily="18" charset="0"/>
                <a:cs typeface="Times New Roman" panose="02020603050405020304" pitchFamily="18" charset="0"/>
                <a:sym typeface="Segoe UI Emoji" panose="020B0502040204020203" pitchFamily="34"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p>
            <a:endParaRPr lang="en-US" dirty="0"/>
          </a:p>
          <a:p>
            <a:endParaRPr lang="en-US" dirty="0"/>
          </a:p>
          <a:p>
            <a:r>
              <a:rPr lang="en-US" dirty="0"/>
              <a:t>Compassion fatigue, role overload, vicarious trauma and burnout take time to develop. Each of us responds differently to situations that set the stage for them.   Here are some common physical signs of fatigue, overload, and burnout.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list of symptoms and those on the following slides are long. They are included to highlight the point that each person experiences compassion fatigue and burnout differently.  People do not exhibit all of these symptoms. Rather, these lists help us see red flags for ourselves and those around us. </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7</a:t>
            </a:fld>
            <a:endParaRPr lang="en-US"/>
          </a:p>
        </p:txBody>
      </p:sp>
    </p:spTree>
    <p:extLst>
      <p:ext uri="{BB962C8B-B14F-4D97-AF65-F5344CB8AC3E}">
        <p14:creationId xmlns:p14="http://schemas.microsoft.com/office/powerpoint/2010/main" val="27479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“Other Addictions:” shopping, workaholism, compulsive overeating</a:t>
            </a:r>
          </a:p>
          <a:p>
            <a:endParaRPr lang="en-US" dirty="0"/>
          </a:p>
          <a:p>
            <a:r>
              <a:rPr lang="en-US" b="1" dirty="0"/>
              <a:t>Silencing response:  </a:t>
            </a:r>
            <a:r>
              <a:rPr lang="en-US" dirty="0"/>
              <a:t>When a person unknowingly silences participants because the information the participant is  sharing with us is too distressing for us to bear. </a:t>
            </a:r>
          </a:p>
          <a:p>
            <a:r>
              <a:rPr lang="en-US" dirty="0"/>
              <a:t>This is more likely when experiencing increased compassion fatigue. </a:t>
            </a:r>
          </a:p>
        </p:txBody>
      </p:sp>
      <p:sp>
        <p:nvSpPr>
          <p:cNvPr id="4" name="Slide Number Placeholder 3"/>
          <p:cNvSpPr>
            <a:spLocks noGrp="1"/>
          </p:cNvSpPr>
          <p:nvPr>
            <p:ph type="sldNum" sz="quarter" idx="5"/>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113567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phycological symptoms is very long. They are all listed here to highlight the point that each person experiences compassion fatigue and burnout differently.  People do not exhibit all of these symptoms. Rather, these lists help us identify red flags for ourselves and those around us. </a:t>
            </a:r>
          </a:p>
        </p:txBody>
      </p:sp>
      <p:sp>
        <p:nvSpPr>
          <p:cNvPr id="4" name="Slide Number Placeholder 3"/>
          <p:cNvSpPr>
            <a:spLocks noGrp="1"/>
          </p:cNvSpPr>
          <p:nvPr>
            <p:ph type="sldNum" sz="quarter" idx="5"/>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363743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D1B659-20A1-4F33-B135-A43A021E92FA}"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235335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D1B659-20A1-4F33-B135-A43A021E92FA}"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241720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D1B659-20A1-4F33-B135-A43A021E92FA}"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151848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D1B659-20A1-4F33-B135-A43A021E92FA}"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B482D-2CAC-42B1-853E-26C0B0681EB7}" type="slidenum">
              <a:rPr lang="en-US" smtClean="0"/>
              <a:t>‹#›</a:t>
            </a:fld>
            <a:endParaRPr lang="en-US"/>
          </a:p>
        </p:txBody>
      </p:sp>
    </p:spTree>
    <p:custDataLst>
      <p:tags r:id="rId1"/>
    </p:custDataLst>
    <p:extLst>
      <p:ext uri="{BB962C8B-B14F-4D97-AF65-F5344CB8AC3E}">
        <p14:creationId xmlns:p14="http://schemas.microsoft.com/office/powerpoint/2010/main" val="227930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D1B659-20A1-4F33-B135-A43A021E92FA}"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138420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D1B659-20A1-4F33-B135-A43A021E92FA}"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17017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D1B659-20A1-4F33-B135-A43A021E92FA}"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26943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D1B659-20A1-4F33-B135-A43A021E92FA}"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171297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1B659-20A1-4F33-B135-A43A021E92FA}"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143307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D1B659-20A1-4F33-B135-A43A021E92FA}"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91762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D1B659-20A1-4F33-B135-A43A021E92FA}"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B482D-2CAC-42B1-853E-26C0B0681EB7}" type="slidenum">
              <a:rPr lang="en-US" smtClean="0"/>
              <a:t>‹#›</a:t>
            </a:fld>
            <a:endParaRPr lang="en-US"/>
          </a:p>
        </p:txBody>
      </p:sp>
    </p:spTree>
    <p:extLst>
      <p:ext uri="{BB962C8B-B14F-4D97-AF65-F5344CB8AC3E}">
        <p14:creationId xmlns:p14="http://schemas.microsoft.com/office/powerpoint/2010/main" val="126432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1B659-20A1-4F33-B135-A43A021E92FA}" type="datetimeFigureOut">
              <a:rPr lang="en-US" smtClean="0"/>
              <a:t>3/14/2022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B482D-2CAC-42B1-853E-26C0B0681EB7}" type="slidenum">
              <a:rPr lang="en-US" smtClean="0"/>
              <a:t>‹#›</a:t>
            </a:fld>
            <a:endParaRPr lang="en-US"/>
          </a:p>
        </p:txBody>
      </p:sp>
    </p:spTree>
    <p:extLst>
      <p:ext uri="{BB962C8B-B14F-4D97-AF65-F5344CB8AC3E}">
        <p14:creationId xmlns:p14="http://schemas.microsoft.com/office/powerpoint/2010/main" val="1853695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cvc.edu/cvc-oei-student-experience/counseling-for-online-students/" TargetMode="Externa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6.jpg"/><Relationship Id="rId5" Type="http://schemas.openxmlformats.org/officeDocument/2006/relationships/hyperlink" Target="https://tnccsdv100.pressbooks.com/chapter/college-overview/"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hyperlink" Target="https://pixabay.com/en/burnout-depression-depressed-lonely-90345/"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9.png"/><Relationship Id="rId2" Type="http://schemas.microsoft.com/office/2007/relationships/media" Target="../media/media1.mp4"/><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fferent colors of powder explosion">
            <a:extLst>
              <a:ext uri="{FF2B5EF4-FFF2-40B4-BE49-F238E27FC236}">
                <a16:creationId xmlns:a16="http://schemas.microsoft.com/office/drawing/2014/main" id="{4AF5E4EE-CD05-4E07-8DEE-42D13C00E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641" y="0"/>
            <a:ext cx="9387281" cy="6858000"/>
          </a:xfrm>
          <a:prstGeom prst="rect">
            <a:avLst/>
          </a:prstGeom>
        </p:spPr>
      </p:pic>
      <p:sp>
        <p:nvSpPr>
          <p:cNvPr id="2" name="Title 1">
            <a:extLst>
              <a:ext uri="{FF2B5EF4-FFF2-40B4-BE49-F238E27FC236}">
                <a16:creationId xmlns:a16="http://schemas.microsoft.com/office/drawing/2014/main" id="{2E2FC9B0-8E4F-405E-A4B0-0BB6F4719143}"/>
              </a:ext>
            </a:extLst>
          </p:cNvPr>
          <p:cNvSpPr>
            <a:spLocks noGrp="1"/>
          </p:cNvSpPr>
          <p:nvPr>
            <p:ph type="title"/>
          </p:nvPr>
        </p:nvSpPr>
        <p:spPr>
          <a:xfrm>
            <a:off x="214313" y="96982"/>
            <a:ext cx="8686799" cy="2760518"/>
          </a:xfrm>
        </p:spPr>
        <p:txBody>
          <a:bodyPr>
            <a:normAutofit/>
          </a:bodyPr>
          <a:lstStyle/>
          <a:p>
            <a:pPr algn="ctr">
              <a:lnSpc>
                <a:spcPct val="125000"/>
              </a:lnSpc>
            </a:pPr>
            <a:r>
              <a:rPr lang="en-US" dirty="0">
                <a:solidFill>
                  <a:schemeClr val="bg1"/>
                </a:solidFill>
              </a:rPr>
              <a:t>Compassion Fatigue</a:t>
            </a:r>
            <a:br>
              <a:rPr lang="en-US" dirty="0">
                <a:solidFill>
                  <a:schemeClr val="bg1"/>
                </a:solidFill>
              </a:rPr>
            </a:br>
            <a:r>
              <a:rPr lang="en-US" dirty="0">
                <a:solidFill>
                  <a:schemeClr val="bg1"/>
                </a:solidFill>
              </a:rPr>
              <a:t> Burnout </a:t>
            </a:r>
            <a:br>
              <a:rPr lang="en-US" dirty="0">
                <a:solidFill>
                  <a:schemeClr val="bg1"/>
                </a:solidFill>
              </a:rPr>
            </a:br>
            <a:r>
              <a:rPr lang="en-US" dirty="0">
                <a:solidFill>
                  <a:schemeClr val="bg1"/>
                </a:solidFill>
              </a:rPr>
              <a:t>Self Care</a:t>
            </a:r>
          </a:p>
        </p:txBody>
      </p:sp>
      <p:sp>
        <p:nvSpPr>
          <p:cNvPr id="4" name="Content Placeholder 3">
            <a:extLst>
              <a:ext uri="{FF2B5EF4-FFF2-40B4-BE49-F238E27FC236}">
                <a16:creationId xmlns:a16="http://schemas.microsoft.com/office/drawing/2014/main" id="{CAC7807E-48EF-4031-973E-6FE2A7440A03}"/>
              </a:ext>
            </a:extLst>
          </p:cNvPr>
          <p:cNvSpPr>
            <a:spLocks noGrp="1"/>
          </p:cNvSpPr>
          <p:nvPr>
            <p:ph idx="1"/>
          </p:nvPr>
        </p:nvSpPr>
        <p:spPr>
          <a:xfrm>
            <a:off x="914399" y="3257550"/>
            <a:ext cx="7315200" cy="3200400"/>
          </a:xfrm>
        </p:spPr>
        <p:txBody>
          <a:bodyPr>
            <a:normAutofit/>
          </a:bodyPr>
          <a:lstStyle/>
          <a:p>
            <a:pPr marL="0" indent="0" algn="ctr">
              <a:buNone/>
            </a:pPr>
            <a:r>
              <a:rPr lang="en-US" sz="2800" dirty="0">
                <a:solidFill>
                  <a:schemeClr val="bg1"/>
                </a:solidFill>
                <a:latin typeface="+mj-lt"/>
              </a:rPr>
              <a:t>It’s all about</a:t>
            </a:r>
            <a:endParaRPr lang="en-US" dirty="0">
              <a:solidFill>
                <a:schemeClr val="bg1"/>
              </a:solidFill>
              <a:latin typeface="+mj-lt"/>
            </a:endParaRPr>
          </a:p>
          <a:p>
            <a:pPr marL="0" indent="0" algn="ctr">
              <a:buNone/>
            </a:pPr>
            <a:r>
              <a:rPr lang="en-US" sz="13800" dirty="0">
                <a:solidFill>
                  <a:srgbClr val="FFFF00"/>
                </a:solidFill>
                <a:latin typeface="Brush Script MT" panose="03060802040406070304" pitchFamily="66" charset="0"/>
              </a:rPr>
              <a:t>You</a:t>
            </a:r>
            <a:r>
              <a:rPr lang="en-US" sz="9600" dirty="0">
                <a:solidFill>
                  <a:srgbClr val="FFFF00"/>
                </a:solidFill>
              </a:rPr>
              <a:t>!</a:t>
            </a:r>
          </a:p>
        </p:txBody>
      </p:sp>
    </p:spTree>
    <p:custDataLst>
      <p:tags r:id="rId1"/>
    </p:custDataLst>
    <p:extLst>
      <p:ext uri="{BB962C8B-B14F-4D97-AF65-F5344CB8AC3E}">
        <p14:creationId xmlns:p14="http://schemas.microsoft.com/office/powerpoint/2010/main" val="412289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54AE-9887-4E85-8C99-08617449AB36}"/>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3400"/>
              <a:t>Warning Signs:  Psychological (more)</a:t>
            </a:r>
          </a:p>
        </p:txBody>
      </p:sp>
      <p:sp>
        <p:nvSpPr>
          <p:cNvPr id="7" name="TextBox 6">
            <a:extLst>
              <a:ext uri="{FF2B5EF4-FFF2-40B4-BE49-F238E27FC236}">
                <a16:creationId xmlns:a16="http://schemas.microsoft.com/office/drawing/2014/main" id="{519A8634-BCBD-4CFF-A2FD-05C83ADFA6E6}"/>
              </a:ext>
            </a:extLst>
          </p:cNvPr>
          <p:cNvSpPr txBox="1"/>
          <p:nvPr/>
        </p:nvSpPr>
        <p:spPr>
          <a:xfrm>
            <a:off x="3724073" y="2438400"/>
            <a:ext cx="4939867" cy="3785419"/>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1700" dirty="0"/>
              <a:t>Increased sense of personal vulnerability</a:t>
            </a:r>
          </a:p>
          <a:p>
            <a:pPr marL="342900" indent="-228600" defTabSz="914400">
              <a:lnSpc>
                <a:spcPct val="90000"/>
              </a:lnSpc>
              <a:spcAft>
                <a:spcPts val="600"/>
              </a:spcAft>
              <a:buFont typeface="Arial" panose="020B0604020202020204" pitchFamily="34" charset="0"/>
              <a:buChar char="•"/>
            </a:pPr>
            <a:r>
              <a:rPr lang="en-US" sz="1700" dirty="0"/>
              <a:t>Inability to tolerate strong feelings</a:t>
            </a:r>
          </a:p>
          <a:p>
            <a:pPr marL="342900" indent="-228600" defTabSz="914400">
              <a:lnSpc>
                <a:spcPct val="90000"/>
              </a:lnSpc>
              <a:spcAft>
                <a:spcPts val="600"/>
              </a:spcAft>
              <a:buFont typeface="Arial" panose="020B0604020202020204" pitchFamily="34" charset="0"/>
              <a:buChar char="•"/>
            </a:pPr>
            <a:r>
              <a:rPr lang="en-US" sz="1700" dirty="0"/>
              <a:t>Problems with intimacy</a:t>
            </a:r>
          </a:p>
          <a:p>
            <a:pPr marL="342900" indent="-228600" defTabSz="914400">
              <a:lnSpc>
                <a:spcPct val="90000"/>
              </a:lnSpc>
              <a:spcAft>
                <a:spcPts val="600"/>
              </a:spcAft>
              <a:buFont typeface="Arial" panose="020B0604020202020204" pitchFamily="34" charset="0"/>
              <a:buChar char="•"/>
            </a:pPr>
            <a:r>
              <a:rPr lang="en-US" sz="1700" dirty="0"/>
              <a:t>Hypervigilance </a:t>
            </a:r>
          </a:p>
          <a:p>
            <a:pPr marL="342900" indent="-228600" defTabSz="914400">
              <a:lnSpc>
                <a:spcPct val="110000"/>
              </a:lnSpc>
              <a:spcAft>
                <a:spcPts val="600"/>
              </a:spcAft>
              <a:buFont typeface="Arial" panose="020B0604020202020204" pitchFamily="34" charset="0"/>
              <a:buChar char="•"/>
            </a:pPr>
            <a:r>
              <a:rPr lang="en-US" sz="1700" dirty="0"/>
              <a:t>Participant stories begin intruding on your own thoughts and daily activities</a:t>
            </a:r>
          </a:p>
          <a:p>
            <a:pPr marL="342900" indent="-228600" defTabSz="914400">
              <a:lnSpc>
                <a:spcPct val="90000"/>
              </a:lnSpc>
              <a:spcAft>
                <a:spcPts val="600"/>
              </a:spcAft>
              <a:buFont typeface="Arial" panose="020B0604020202020204" pitchFamily="34" charset="0"/>
              <a:buChar char="•"/>
            </a:pPr>
            <a:r>
              <a:rPr lang="en-US" sz="1700" dirty="0"/>
              <a:t>Insensitivity to emotional material</a:t>
            </a:r>
          </a:p>
          <a:p>
            <a:pPr marL="342900" indent="-228600" defTabSz="914400">
              <a:lnSpc>
                <a:spcPct val="90000"/>
              </a:lnSpc>
              <a:spcAft>
                <a:spcPts val="600"/>
              </a:spcAft>
              <a:buFont typeface="Arial" panose="020B0604020202020204" pitchFamily="34" charset="0"/>
              <a:buChar char="•"/>
            </a:pPr>
            <a:r>
              <a:rPr lang="en-US" sz="1700" dirty="0"/>
              <a:t>Loss of hope</a:t>
            </a:r>
          </a:p>
          <a:p>
            <a:pPr marL="342900" indent="-228600" defTabSz="914400">
              <a:lnSpc>
                <a:spcPct val="90000"/>
              </a:lnSpc>
              <a:spcAft>
                <a:spcPts val="600"/>
              </a:spcAft>
              <a:buFont typeface="Arial" panose="020B0604020202020204" pitchFamily="34" charset="0"/>
              <a:buChar char="•"/>
            </a:pPr>
            <a:r>
              <a:rPr lang="en-US" sz="1700" dirty="0"/>
              <a:t>Difficulty separating personal and professional life</a:t>
            </a:r>
          </a:p>
          <a:p>
            <a:pPr marL="342900" indent="-228600" defTabSz="914400">
              <a:lnSpc>
                <a:spcPct val="90000"/>
              </a:lnSpc>
              <a:spcAft>
                <a:spcPts val="600"/>
              </a:spcAft>
              <a:buFont typeface="Arial" panose="020B0604020202020204" pitchFamily="34" charset="0"/>
              <a:buChar char="•"/>
            </a:pPr>
            <a:r>
              <a:rPr lang="en-US" sz="1700" dirty="0"/>
              <a:t>Failure to nurture and develop nonwork-related aspects of life. </a:t>
            </a:r>
          </a:p>
        </p:txBody>
      </p:sp>
      <p:pic>
        <p:nvPicPr>
          <p:cNvPr id="12" name="Picture 11">
            <a:extLst>
              <a:ext uri="{FF2B5EF4-FFF2-40B4-BE49-F238E27FC236}">
                <a16:creationId xmlns:a16="http://schemas.microsoft.com/office/drawing/2014/main" id="{30C4B43D-0E9F-47C1-BC85-94FA37AF1D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97A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570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2A3E0-7969-49F4-B1A6-5752621D4E65}"/>
              </a:ext>
            </a:extLst>
          </p:cNvPr>
          <p:cNvSpPr>
            <a:spLocks noGrp="1"/>
          </p:cNvSpPr>
          <p:nvPr>
            <p:ph type="title"/>
          </p:nvPr>
        </p:nvSpPr>
        <p:spPr>
          <a:xfrm>
            <a:off x="653581" y="301158"/>
            <a:ext cx="3264837" cy="999005"/>
          </a:xfrm>
        </p:spPr>
        <p:txBody>
          <a:bodyPr anchor="b">
            <a:normAutofit/>
          </a:bodyPr>
          <a:lstStyle/>
          <a:p>
            <a:pPr algn="ctr"/>
            <a:r>
              <a:rPr lang="en-US" sz="2800" dirty="0">
                <a:solidFill>
                  <a:srgbClr val="595959"/>
                </a:solidFill>
              </a:rPr>
              <a:t>What to do?</a:t>
            </a:r>
          </a:p>
        </p:txBody>
      </p:sp>
      <p:sp>
        <p:nvSpPr>
          <p:cNvPr id="3" name="Content Placeholder 2">
            <a:extLst>
              <a:ext uri="{FF2B5EF4-FFF2-40B4-BE49-F238E27FC236}">
                <a16:creationId xmlns:a16="http://schemas.microsoft.com/office/drawing/2014/main" id="{7A9F98DE-5505-4282-A657-2AD47663A662}"/>
              </a:ext>
            </a:extLst>
          </p:cNvPr>
          <p:cNvSpPr>
            <a:spLocks noGrp="1"/>
          </p:cNvSpPr>
          <p:nvPr>
            <p:ph idx="1"/>
          </p:nvPr>
        </p:nvSpPr>
        <p:spPr>
          <a:xfrm>
            <a:off x="407192" y="1601322"/>
            <a:ext cx="3757613" cy="4886324"/>
          </a:xfrm>
        </p:spPr>
        <p:txBody>
          <a:bodyPr anchor="t">
            <a:normAutofit/>
          </a:bodyPr>
          <a:lstStyle/>
          <a:p>
            <a:pPr marL="0" indent="0">
              <a:lnSpc>
                <a:spcPct val="114000"/>
              </a:lnSpc>
              <a:buNone/>
            </a:pPr>
            <a:r>
              <a:rPr lang="en-US" sz="2400" dirty="0">
                <a:solidFill>
                  <a:srgbClr val="595959"/>
                </a:solidFill>
                <a:latin typeface="Ink Free" panose="03080402000500000000" pitchFamily="66" charset="0"/>
              </a:rPr>
              <a:t>By developing the deep sense of awareness needed to care for ourselves while caring for others and the world around us, we can greatly enhance our potential to work for change, ethically and with integrity for generations to come. </a:t>
            </a:r>
          </a:p>
          <a:p>
            <a:pPr marL="0" indent="0">
              <a:buNone/>
            </a:pPr>
            <a:r>
              <a:rPr lang="en-US" sz="1700" dirty="0">
                <a:solidFill>
                  <a:srgbClr val="595959"/>
                </a:solidFill>
                <a:latin typeface="Ink Free" panose="03080402000500000000" pitchFamily="66" charset="0"/>
              </a:rPr>
              <a:t>Laura van </a:t>
            </a:r>
            <a:r>
              <a:rPr lang="en-US" sz="1700" dirty="0" err="1">
                <a:solidFill>
                  <a:srgbClr val="595959"/>
                </a:solidFill>
                <a:latin typeface="Ink Free" panose="03080402000500000000" pitchFamily="66" charset="0"/>
              </a:rPr>
              <a:t>Dernoot</a:t>
            </a:r>
            <a:r>
              <a:rPr lang="en-US" sz="1700" dirty="0">
                <a:solidFill>
                  <a:srgbClr val="595959"/>
                </a:solidFill>
                <a:latin typeface="Ink Free" panose="03080402000500000000" pitchFamily="66" charset="0"/>
              </a:rPr>
              <a:t> Lipsky</a:t>
            </a:r>
            <a:br>
              <a:rPr lang="en-US" sz="1700" dirty="0">
                <a:solidFill>
                  <a:srgbClr val="595959"/>
                </a:solidFill>
                <a:latin typeface="Ink Free" panose="03080402000500000000" pitchFamily="66" charset="0"/>
              </a:rPr>
            </a:br>
            <a:r>
              <a:rPr lang="en-US" sz="1700" u="sng" dirty="0">
                <a:solidFill>
                  <a:srgbClr val="595959"/>
                </a:solidFill>
                <a:latin typeface="Ink Free" panose="03080402000500000000" pitchFamily="66" charset="0"/>
              </a:rPr>
              <a:t>Trauma Stewardship</a:t>
            </a:r>
          </a:p>
        </p:txBody>
      </p:sp>
      <p:pic>
        <p:nvPicPr>
          <p:cNvPr id="5" name="Picture 4" descr="Plant growing in a concrete crack">
            <a:extLst>
              <a:ext uri="{FF2B5EF4-FFF2-40B4-BE49-F238E27FC236}">
                <a16:creationId xmlns:a16="http://schemas.microsoft.com/office/drawing/2014/main" id="{EFFC0F66-6EA6-4BAC-AE3D-829F11BC6A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4571999" y="0"/>
            <a:ext cx="4572000" cy="6858000"/>
          </a:xfrm>
          <a:prstGeom prst="rect">
            <a:avLst/>
          </a:prstGeom>
        </p:spPr>
      </p:pic>
    </p:spTree>
    <p:custDataLst>
      <p:tags r:id="rId1"/>
    </p:custDataLst>
    <p:extLst>
      <p:ext uri="{BB962C8B-B14F-4D97-AF65-F5344CB8AC3E}">
        <p14:creationId xmlns:p14="http://schemas.microsoft.com/office/powerpoint/2010/main" val="15041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1C3C-ADEB-46CE-BA66-99606C3214F8}"/>
              </a:ext>
            </a:extLst>
          </p:cNvPr>
          <p:cNvSpPr>
            <a:spLocks noGrp="1"/>
          </p:cNvSpPr>
          <p:nvPr>
            <p:ph type="title"/>
          </p:nvPr>
        </p:nvSpPr>
        <p:spPr/>
        <p:txBody>
          <a:bodyPr>
            <a:normAutofit/>
          </a:bodyPr>
          <a:lstStyle/>
          <a:p>
            <a:r>
              <a:rPr lang="en-US" sz="3100" dirty="0"/>
              <a:t>Activity:</a:t>
            </a:r>
            <a:br>
              <a:rPr lang="en-US" dirty="0"/>
            </a:br>
            <a:r>
              <a:rPr lang="en-US" sz="3600" dirty="0"/>
              <a:t>Create a “5-Degree Barometer”</a:t>
            </a:r>
          </a:p>
        </p:txBody>
      </p:sp>
      <p:graphicFrame>
        <p:nvGraphicFramePr>
          <p:cNvPr id="7" name="Content Placeholder 6">
            <a:extLst>
              <a:ext uri="{FF2B5EF4-FFF2-40B4-BE49-F238E27FC236}">
                <a16:creationId xmlns:a16="http://schemas.microsoft.com/office/drawing/2014/main" id="{0FCEE9E6-77DE-434B-8025-A9BC61810AC1}"/>
              </a:ext>
            </a:extLst>
          </p:cNvPr>
          <p:cNvGraphicFramePr>
            <a:graphicFrameLocks noGrp="1"/>
          </p:cNvGraphicFramePr>
          <p:nvPr>
            <p:ph idx="1"/>
            <p:extLst>
              <p:ext uri="{D42A27DB-BD31-4B8C-83A1-F6EECF244321}">
                <p14:modId xmlns:p14="http://schemas.microsoft.com/office/powerpoint/2010/main" val="124390169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CABEA5FF-E5F6-488E-865F-6AB6A16584C0}"/>
              </a:ext>
            </a:extLst>
          </p:cNvPr>
          <p:cNvSpPr txBox="1"/>
          <p:nvPr/>
        </p:nvSpPr>
        <p:spPr>
          <a:xfrm>
            <a:off x="1316182" y="5486399"/>
            <a:ext cx="6567054" cy="369332"/>
          </a:xfrm>
          <a:prstGeom prst="rect">
            <a:avLst/>
          </a:prstGeom>
          <a:noFill/>
        </p:spPr>
        <p:txBody>
          <a:bodyPr wrap="square" rtlCol="0">
            <a:spAutoFit/>
          </a:bodyPr>
          <a:lstStyle/>
          <a:p>
            <a:pPr algn="ctr"/>
            <a:r>
              <a:rPr lang="en-US" dirty="0"/>
              <a:t>What do </a:t>
            </a:r>
            <a:r>
              <a:rPr lang="en-US" b="1" dirty="0"/>
              <a:t>you</a:t>
            </a:r>
            <a:r>
              <a:rPr lang="en-US" dirty="0"/>
              <a:t> feel at each stage?</a:t>
            </a:r>
          </a:p>
        </p:txBody>
      </p:sp>
    </p:spTree>
    <p:custDataLst>
      <p:tags r:id="rId1"/>
    </p:custDataLst>
    <p:extLst>
      <p:ext uri="{BB962C8B-B14F-4D97-AF65-F5344CB8AC3E}">
        <p14:creationId xmlns:p14="http://schemas.microsoft.com/office/powerpoint/2010/main" val="6869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sunburst chart&#10;&#10;Description automatically generated">
            <a:extLst>
              <a:ext uri="{FF2B5EF4-FFF2-40B4-BE49-F238E27FC236}">
                <a16:creationId xmlns:a16="http://schemas.microsoft.com/office/drawing/2014/main" id="{9EC3DB7E-3AE3-4F62-BF0A-86B6FFAA0628}"/>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3199" b="95960" l="3156" r="95515">
                        <a14:foregroundMark x1="14120" y1="31313" x2="63123" y2="7071"/>
                        <a14:foregroundMark x1="63123" y1="7071" x2="63123" y2="7071"/>
                        <a14:foregroundMark x1="46179" y1="3535" x2="61628" y2="4882"/>
                        <a14:foregroundMark x1="78239" y1="15993" x2="86711" y2="32492"/>
                        <a14:foregroundMark x1="86711" y1="32492" x2="89867" y2="49663"/>
                        <a14:foregroundMark x1="61960" y1="11616" x2="72591" y2="15993"/>
                        <a14:foregroundMark x1="72591" y1="15993" x2="95515" y2="40909"/>
                        <a14:foregroundMark x1="31229" y1="86700" x2="55648" y2="89899"/>
                        <a14:foregroundMark x1="55648" y1="89899" x2="72093" y2="86027"/>
                        <a14:foregroundMark x1="72093" y1="86027" x2="85548" y2="73906"/>
                        <a14:foregroundMark x1="85548" y1="73906" x2="90532" y2="51010"/>
                        <a14:foregroundMark x1="22591" y1="89226" x2="52159" y2="93603"/>
                        <a14:foregroundMark x1="52159" y1="93603" x2="65116" y2="88889"/>
                        <a14:foregroundMark x1="65116" y1="88889" x2="65947" y2="88215"/>
                        <a14:foregroundMark x1="43688" y1="95623" x2="59136" y2="95960"/>
                        <a14:foregroundMark x1="30565" y1="11279" x2="12957" y2="28451"/>
                        <a14:foregroundMark x1="12957" y1="28451" x2="9136" y2="53535"/>
                        <a14:foregroundMark x1="9136" y1="53535" x2="10299" y2="68519"/>
                        <a14:foregroundMark x1="10299" y1="68519" x2="24585" y2="87374"/>
                        <a14:foregroundMark x1="3156" y1="40909" x2="3821" y2="56397"/>
                      </a14:backgroundRemoval>
                    </a14:imgEffect>
                  </a14:imgLayer>
                </a14:imgProps>
              </a:ext>
              <a:ext uri="{28A0092B-C50C-407E-A947-70E740481C1C}">
                <a14:useLocalDpi xmlns:a14="http://schemas.microsoft.com/office/drawing/2010/main"/>
              </a:ext>
            </a:extLst>
          </a:blip>
          <a:stretch>
            <a:fillRect/>
          </a:stretch>
        </p:blipFill>
        <p:spPr>
          <a:xfrm>
            <a:off x="2466107" y="406691"/>
            <a:ext cx="6284767" cy="6201250"/>
          </a:xfrm>
        </p:spPr>
      </p:pic>
      <p:sp>
        <p:nvSpPr>
          <p:cNvPr id="2" name="Title 1">
            <a:extLst>
              <a:ext uri="{FF2B5EF4-FFF2-40B4-BE49-F238E27FC236}">
                <a16:creationId xmlns:a16="http://schemas.microsoft.com/office/drawing/2014/main" id="{5691197E-5058-463C-8670-A96F3B2C2EEC}"/>
              </a:ext>
            </a:extLst>
          </p:cNvPr>
          <p:cNvSpPr>
            <a:spLocks noGrp="1"/>
          </p:cNvSpPr>
          <p:nvPr>
            <p:ph type="title"/>
          </p:nvPr>
        </p:nvSpPr>
        <p:spPr>
          <a:xfrm>
            <a:off x="254577" y="378981"/>
            <a:ext cx="2959677" cy="1990147"/>
          </a:xfrm>
        </p:spPr>
        <p:txBody>
          <a:bodyPr>
            <a:normAutofit/>
          </a:bodyPr>
          <a:lstStyle/>
          <a:p>
            <a:r>
              <a:rPr lang="en-US" dirty="0"/>
              <a:t>Get to the root of it</a:t>
            </a:r>
          </a:p>
        </p:txBody>
      </p:sp>
      <p:sp>
        <p:nvSpPr>
          <p:cNvPr id="9" name="Oval 8">
            <a:extLst>
              <a:ext uri="{FF2B5EF4-FFF2-40B4-BE49-F238E27FC236}">
                <a16:creationId xmlns:a16="http://schemas.microsoft.com/office/drawing/2014/main" id="{242BB959-077C-4BFE-AEDB-CAD8E6193E8C}"/>
              </a:ext>
            </a:extLst>
          </p:cNvPr>
          <p:cNvSpPr/>
          <p:nvPr/>
        </p:nvSpPr>
        <p:spPr>
          <a:xfrm>
            <a:off x="2507672" y="387924"/>
            <a:ext cx="6179129" cy="6201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449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rs of powder explosion">
            <a:extLst>
              <a:ext uri="{FF2B5EF4-FFF2-40B4-BE49-F238E27FC236}">
                <a16:creationId xmlns:a16="http://schemas.microsoft.com/office/drawing/2014/main" id="{DBBC4DD0-F62B-4639-99F8-F6A47D6A86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835" y="0"/>
            <a:ext cx="9387281" cy="6858000"/>
          </a:xfrm>
          <a:prstGeom prst="rect">
            <a:avLst/>
          </a:prstGeom>
        </p:spPr>
      </p:pic>
      <p:sp>
        <p:nvSpPr>
          <p:cNvPr id="7" name="Content Placeholder 3">
            <a:extLst>
              <a:ext uri="{FF2B5EF4-FFF2-40B4-BE49-F238E27FC236}">
                <a16:creationId xmlns:a16="http://schemas.microsoft.com/office/drawing/2014/main" id="{D57B2802-B2CB-416F-AE1A-5B74F3A3A100}"/>
              </a:ext>
            </a:extLst>
          </p:cNvPr>
          <p:cNvSpPr txBox="1">
            <a:spLocks/>
          </p:cNvSpPr>
          <p:nvPr/>
        </p:nvSpPr>
        <p:spPr>
          <a:xfrm>
            <a:off x="376805" y="2017870"/>
            <a:ext cx="8382000" cy="3200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latin typeface="+mj-lt"/>
              </a:rPr>
              <a:t>Create a plan that is…</a:t>
            </a:r>
          </a:p>
          <a:p>
            <a:pPr marL="0" indent="0" algn="ctr">
              <a:buFont typeface="Arial" panose="020B0604020202020204" pitchFamily="34" charset="0"/>
              <a:buNone/>
            </a:pPr>
            <a:endParaRPr lang="en-US" dirty="0">
              <a:solidFill>
                <a:schemeClr val="bg1"/>
              </a:solidFill>
              <a:latin typeface="+mj-lt"/>
            </a:endParaRPr>
          </a:p>
          <a:p>
            <a:pPr marL="0" indent="0" algn="ctr">
              <a:buFont typeface="Arial" panose="020B0604020202020204" pitchFamily="34" charset="0"/>
              <a:buNone/>
            </a:pPr>
            <a:r>
              <a:rPr lang="en-US" sz="13800" dirty="0">
                <a:solidFill>
                  <a:srgbClr val="FFFF00"/>
                </a:solidFill>
                <a:latin typeface="Brush Script MT" panose="03060802040406070304" pitchFamily="66" charset="0"/>
              </a:rPr>
              <a:t>Uniquely You</a:t>
            </a:r>
            <a:r>
              <a:rPr lang="en-US" sz="9600" dirty="0">
                <a:solidFill>
                  <a:srgbClr val="FFFF00"/>
                </a:solidFill>
              </a:rPr>
              <a:t>!</a:t>
            </a:r>
          </a:p>
        </p:txBody>
      </p:sp>
    </p:spTree>
    <p:custDataLst>
      <p:tags r:id="rId1"/>
    </p:custDataLst>
    <p:extLst>
      <p:ext uri="{BB962C8B-B14F-4D97-AF65-F5344CB8AC3E}">
        <p14:creationId xmlns:p14="http://schemas.microsoft.com/office/powerpoint/2010/main" val="169341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man attending virtual therapy">
            <a:extLst>
              <a:ext uri="{FF2B5EF4-FFF2-40B4-BE49-F238E27FC236}">
                <a16:creationId xmlns:a16="http://schemas.microsoft.com/office/drawing/2014/main" id="{87EB1D4B-0CEF-4CD0-A0DA-3B8BA179FB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42616" y="10"/>
            <a:ext cx="6501384"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5670C-98F4-4D08-9632-1791AF59A4EE}"/>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3900" dirty="0"/>
              <a:t>Resources</a:t>
            </a:r>
          </a:p>
        </p:txBody>
      </p:sp>
      <p:sp>
        <p:nvSpPr>
          <p:cNvPr id="3" name="Content Placeholder 2">
            <a:extLst>
              <a:ext uri="{FF2B5EF4-FFF2-40B4-BE49-F238E27FC236}">
                <a16:creationId xmlns:a16="http://schemas.microsoft.com/office/drawing/2014/main" id="{72F4965E-7AA8-4CB0-BA6E-070C2D0DA74C}"/>
              </a:ext>
            </a:extLst>
          </p:cNvPr>
          <p:cNvSpPr>
            <a:spLocks noGrp="1"/>
          </p:cNvSpPr>
          <p:nvPr>
            <p:ph idx="1"/>
          </p:nvPr>
        </p:nvSpPr>
        <p:spPr>
          <a:xfrm>
            <a:off x="358485" y="4872922"/>
            <a:ext cx="3017519" cy="1208141"/>
          </a:xfrm>
        </p:spPr>
        <p:txBody>
          <a:bodyPr vert="horz" lIns="91440" tIns="45720" rIns="91440" bIns="45720" rtlCol="0">
            <a:normAutofit/>
          </a:bodyPr>
          <a:lstStyle/>
          <a:p>
            <a:pPr marL="0" indent="0">
              <a:buNone/>
            </a:pPr>
            <a:r>
              <a:rPr lang="en-US" sz="1700" dirty="0"/>
              <a:t>List the contact information for your agency EAP  and other resources on this slide</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8049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tanding in front of a fence&#10;&#10;Description automatically generated">
            <a:extLst>
              <a:ext uri="{FF2B5EF4-FFF2-40B4-BE49-F238E27FC236}">
                <a16:creationId xmlns:a16="http://schemas.microsoft.com/office/drawing/2014/main" id="{4C86B227-3BCB-4183-B658-1B4B5077209F}"/>
              </a:ext>
            </a:extLst>
          </p:cNvPr>
          <p:cNvPicPr>
            <a:picLocks noGrp="1" noChangeAspect="1"/>
          </p:cNvPicPr>
          <p:nvPr>
            <p:ph idx="4294967295"/>
          </p:nvPr>
        </p:nvPicPr>
        <p:blipFill rotWithShape="1">
          <a:blip r:embed="rId4" cstate="screen">
            <a:extLst>
              <a:ext uri="{28A0092B-C50C-407E-A947-70E740481C1C}">
                <a14:useLocalDpi xmlns:a14="http://schemas.microsoft.com/office/drawing/2010/main"/>
              </a:ext>
            </a:extLst>
          </a:blip>
          <a:srcRect t="-1" b="-352"/>
          <a:stretch/>
        </p:blipFill>
        <p:spPr>
          <a:xfrm>
            <a:off x="-7088" y="44302"/>
            <a:ext cx="9144000" cy="7239000"/>
          </a:xfrm>
        </p:spPr>
      </p:pic>
      <p:sp>
        <p:nvSpPr>
          <p:cNvPr id="6" name="TextBox 5">
            <a:extLst>
              <a:ext uri="{FF2B5EF4-FFF2-40B4-BE49-F238E27FC236}">
                <a16:creationId xmlns:a16="http://schemas.microsoft.com/office/drawing/2014/main" id="{38854647-7C04-4F41-A82F-D7EF780E48C4}"/>
              </a:ext>
            </a:extLst>
          </p:cNvPr>
          <p:cNvSpPr txBox="1"/>
          <p:nvPr/>
        </p:nvSpPr>
        <p:spPr>
          <a:xfrm>
            <a:off x="1676400" y="609600"/>
            <a:ext cx="5257800" cy="1569660"/>
          </a:xfrm>
          <a:prstGeom prst="rect">
            <a:avLst/>
          </a:prstGeom>
          <a:noFill/>
        </p:spPr>
        <p:txBody>
          <a:bodyPr wrap="square" rtlCol="0">
            <a:spAutoFit/>
          </a:bodyPr>
          <a:lstStyle/>
          <a:p>
            <a:r>
              <a:rPr lang="en-US" sz="3200" dirty="0"/>
              <a:t>Compassion Fatigue…</a:t>
            </a:r>
          </a:p>
          <a:p>
            <a:r>
              <a:rPr lang="en-US" sz="3200" dirty="0"/>
              <a:t>Role Overload…</a:t>
            </a:r>
          </a:p>
          <a:p>
            <a:r>
              <a:rPr lang="en-US" sz="3200" dirty="0"/>
              <a:t>Burnout…</a:t>
            </a:r>
          </a:p>
        </p:txBody>
      </p:sp>
    </p:spTree>
    <p:custDataLst>
      <p:tags r:id="rId1"/>
    </p:custDataLst>
    <p:extLst>
      <p:ext uri="{BB962C8B-B14F-4D97-AF65-F5344CB8AC3E}">
        <p14:creationId xmlns:p14="http://schemas.microsoft.com/office/powerpoint/2010/main" val="270711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ressed mother working at home">
            <a:extLst>
              <a:ext uri="{FF2B5EF4-FFF2-40B4-BE49-F238E27FC236}">
                <a16:creationId xmlns:a16="http://schemas.microsoft.com/office/drawing/2014/main" id="{6E5EA697-3077-42D0-8124-20F87ED41500}"/>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660072" y="10"/>
            <a:ext cx="6483927" cy="6857990"/>
          </a:xfrm>
          <a:prstGeom prst="rect">
            <a:avLst/>
          </a:prstGeom>
        </p:spPr>
      </p:pic>
      <p:sp>
        <p:nvSpPr>
          <p:cNvPr id="17"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E19A7B-C69A-4778-9D83-90617FF93F7B}"/>
              </a:ext>
            </a:extLst>
          </p:cNvPr>
          <p:cNvSpPr>
            <a:spLocks noGrp="1"/>
          </p:cNvSpPr>
          <p:nvPr>
            <p:ph type="title"/>
          </p:nvPr>
        </p:nvSpPr>
        <p:spPr>
          <a:xfrm>
            <a:off x="360771" y="2105076"/>
            <a:ext cx="3017520" cy="2105468"/>
          </a:xfrm>
        </p:spPr>
        <p:txBody>
          <a:bodyPr vert="horz" lIns="91440" tIns="45720" rIns="91440" bIns="45720" rtlCol="0" anchor="b">
            <a:normAutofit/>
          </a:bodyPr>
          <a:lstStyle/>
          <a:p>
            <a:r>
              <a:rPr lang="en-US" sz="4200" dirty="0"/>
              <a:t>What is Role  Overload?</a:t>
            </a:r>
          </a:p>
        </p:txBody>
      </p:sp>
      <p:sp>
        <p:nvSpPr>
          <p:cNvPr id="18"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C9BABB3-CEDF-42C6-B4A4-EB3F90FC7C77}"/>
              </a:ext>
            </a:extLst>
          </p:cNvPr>
          <p:cNvSpPr txBox="1"/>
          <p:nvPr/>
        </p:nvSpPr>
        <p:spPr>
          <a:xfrm>
            <a:off x="360771" y="4735214"/>
            <a:ext cx="3603001" cy="1329595"/>
          </a:xfrm>
          <a:prstGeom prst="rect">
            <a:avLst/>
          </a:prstGeom>
          <a:noFill/>
        </p:spPr>
        <p:txBody>
          <a:bodyPr wrap="square" rtlCol="0">
            <a:spAutoFit/>
          </a:bodyPr>
          <a:lstStyle/>
          <a:p>
            <a:pPr>
              <a:lnSpc>
                <a:spcPct val="130000"/>
              </a:lnSpc>
            </a:pPr>
            <a:r>
              <a:rPr lang="en-US" sz="2400" b="1" dirty="0"/>
              <a:t>Too many competing demands</a:t>
            </a:r>
          </a:p>
          <a:p>
            <a:endParaRPr lang="en-US" dirty="0"/>
          </a:p>
        </p:txBody>
      </p:sp>
      <p:sp>
        <p:nvSpPr>
          <p:cNvPr id="8" name="Rectangle 7">
            <a:extLst>
              <a:ext uri="{FF2B5EF4-FFF2-40B4-BE49-F238E27FC236}">
                <a16:creationId xmlns:a16="http://schemas.microsoft.com/office/drawing/2014/main" id="{6770B7D2-33E2-4131-A415-F146D078ED49}"/>
              </a:ext>
            </a:extLst>
          </p:cNvPr>
          <p:cNvSpPr/>
          <p:nvPr/>
        </p:nvSpPr>
        <p:spPr>
          <a:xfrm>
            <a:off x="152400" y="512618"/>
            <a:ext cx="1163782" cy="4067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994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8086" y="0"/>
            <a:ext cx="5565913"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03860-EE9F-44F6-8B6C-E9B66C843491}"/>
              </a:ext>
            </a:extLst>
          </p:cNvPr>
          <p:cNvSpPr>
            <a:spLocks noGrp="1"/>
          </p:cNvSpPr>
          <p:nvPr>
            <p:ph type="title"/>
          </p:nvPr>
        </p:nvSpPr>
        <p:spPr>
          <a:xfrm>
            <a:off x="5490349" y="609600"/>
            <a:ext cx="3105011" cy="1981200"/>
          </a:xfrm>
        </p:spPr>
        <p:txBody>
          <a:bodyPr vert="horz" lIns="91440" tIns="45720" rIns="91440" bIns="45720" rtlCol="0" anchor="ctr">
            <a:normAutofit/>
          </a:bodyPr>
          <a:lstStyle/>
          <a:p>
            <a:pPr algn="ctr">
              <a:lnSpc>
                <a:spcPct val="114000"/>
              </a:lnSpc>
            </a:pPr>
            <a:r>
              <a:rPr lang="en-US" sz="2800" dirty="0"/>
              <a:t>What is Compassion Fatigue?</a:t>
            </a:r>
          </a:p>
        </p:txBody>
      </p:sp>
      <p:pic>
        <p:nvPicPr>
          <p:cNvPr id="9" name="Content Placeholder 8" descr="Person leaning by a wall">
            <a:extLst>
              <a:ext uri="{FF2B5EF4-FFF2-40B4-BE49-F238E27FC236}">
                <a16:creationId xmlns:a16="http://schemas.microsoft.com/office/drawing/2014/main" id="{812B89D4-E79D-4FDC-B6D5-620C45C7C741}"/>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b="-1"/>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Content Placeholder 4">
            <a:extLst>
              <a:ext uri="{FF2B5EF4-FFF2-40B4-BE49-F238E27FC236}">
                <a16:creationId xmlns:a16="http://schemas.microsoft.com/office/drawing/2014/main" id="{FD048C2A-9882-41CC-9121-5E6187E42894}"/>
              </a:ext>
            </a:extLst>
          </p:cNvPr>
          <p:cNvSpPr>
            <a:spLocks noGrp="1"/>
          </p:cNvSpPr>
          <p:nvPr>
            <p:ph sz="half" idx="2"/>
          </p:nvPr>
        </p:nvSpPr>
        <p:spPr>
          <a:xfrm>
            <a:off x="5145635" y="3027457"/>
            <a:ext cx="3794437" cy="3220943"/>
          </a:xfrm>
        </p:spPr>
        <p:txBody>
          <a:bodyPr vert="horz" lIns="91440" tIns="45720" rIns="91440" bIns="45720" rtlCol="0">
            <a:normAutofit/>
          </a:bodyPr>
          <a:lstStyle/>
          <a:p>
            <a:r>
              <a:rPr lang="en-US" sz="2000" dirty="0"/>
              <a:t>Profound emotional and physical exhaustion</a:t>
            </a:r>
          </a:p>
          <a:p>
            <a:r>
              <a:rPr lang="en-US" sz="2000" dirty="0"/>
              <a:t>Slow erosion of connections with others</a:t>
            </a:r>
          </a:p>
          <a:p>
            <a:r>
              <a:rPr lang="en-US" sz="2000" dirty="0"/>
              <a:t>Is not constant</a:t>
            </a:r>
          </a:p>
          <a:p>
            <a:endParaRPr lang="en-US" sz="1700" dirty="0"/>
          </a:p>
        </p:txBody>
      </p:sp>
    </p:spTree>
    <p:custDataLst>
      <p:tags r:id="rId1"/>
    </p:custDataLst>
    <p:extLst>
      <p:ext uri="{BB962C8B-B14F-4D97-AF65-F5344CB8AC3E}">
        <p14:creationId xmlns:p14="http://schemas.microsoft.com/office/powerpoint/2010/main" val="309680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D805-47A4-4C38-B4AB-45EEB997079A}"/>
              </a:ext>
            </a:extLst>
          </p:cNvPr>
          <p:cNvSpPr>
            <a:spLocks noGrp="1"/>
          </p:cNvSpPr>
          <p:nvPr>
            <p:ph type="title"/>
          </p:nvPr>
        </p:nvSpPr>
        <p:spPr>
          <a:xfrm>
            <a:off x="866564" y="146461"/>
            <a:ext cx="7886700" cy="1069154"/>
          </a:xfrm>
        </p:spPr>
        <p:txBody>
          <a:bodyPr>
            <a:normAutofit/>
          </a:bodyPr>
          <a:lstStyle/>
          <a:p>
            <a:pPr algn="r"/>
            <a:r>
              <a:rPr lang="en-US" sz="4000" dirty="0"/>
              <a:t>What is Vicarious Trauma?</a:t>
            </a:r>
          </a:p>
        </p:txBody>
      </p:sp>
      <p:pic>
        <p:nvPicPr>
          <p:cNvPr id="9" name="Content Placeholder 8" descr="A person reading a book to a person&#10;&#10;Description automatically generated with low confidence">
            <a:extLst>
              <a:ext uri="{FF2B5EF4-FFF2-40B4-BE49-F238E27FC236}">
                <a16:creationId xmlns:a16="http://schemas.microsoft.com/office/drawing/2014/main" id="{BFA7057E-315B-4250-BF47-F79EA64638F0}"/>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628650" y="1162177"/>
            <a:ext cx="3125934" cy="2730258"/>
          </a:xfrm>
          <a:ln w="12700">
            <a:solidFill>
              <a:schemeClr val="tx1"/>
            </a:solidFill>
          </a:ln>
        </p:spPr>
      </p:pic>
      <p:sp>
        <p:nvSpPr>
          <p:cNvPr id="4" name="Content Placeholder 3">
            <a:extLst>
              <a:ext uri="{FF2B5EF4-FFF2-40B4-BE49-F238E27FC236}">
                <a16:creationId xmlns:a16="http://schemas.microsoft.com/office/drawing/2014/main" id="{D96B13AE-183C-4C50-A29E-1BED542D6B56}"/>
              </a:ext>
            </a:extLst>
          </p:cNvPr>
          <p:cNvSpPr>
            <a:spLocks noGrp="1"/>
          </p:cNvSpPr>
          <p:nvPr>
            <p:ph sz="half" idx="2"/>
          </p:nvPr>
        </p:nvSpPr>
        <p:spPr>
          <a:xfrm>
            <a:off x="4197927" y="2036608"/>
            <a:ext cx="4555337" cy="3793981"/>
          </a:xfrm>
        </p:spPr>
        <p:txBody>
          <a:bodyPr>
            <a:normAutofit/>
          </a:bodyPr>
          <a:lstStyle/>
          <a:p>
            <a:pPr>
              <a:lnSpc>
                <a:spcPct val="112000"/>
              </a:lnSpc>
            </a:pPr>
            <a:r>
              <a:rPr lang="en-US" sz="2400" dirty="0"/>
              <a:t>Change in beliefs about the world </a:t>
            </a:r>
          </a:p>
          <a:p>
            <a:pPr>
              <a:lnSpc>
                <a:spcPct val="112000"/>
              </a:lnSpc>
            </a:pPr>
            <a:r>
              <a:rPr lang="en-US" sz="2400" dirty="0"/>
              <a:t>A consequence of caring and facing the consequences of trauma</a:t>
            </a:r>
          </a:p>
          <a:p>
            <a:pPr>
              <a:lnSpc>
                <a:spcPct val="112000"/>
              </a:lnSpc>
            </a:pPr>
            <a:r>
              <a:rPr lang="en-US" sz="2400" dirty="0"/>
              <a:t>Happens over time</a:t>
            </a:r>
          </a:p>
          <a:p>
            <a:pPr>
              <a:lnSpc>
                <a:spcPct val="112000"/>
              </a:lnSpc>
            </a:pPr>
            <a:r>
              <a:rPr lang="en-US" sz="2400" dirty="0"/>
              <a:t>Not the result of one event</a:t>
            </a:r>
          </a:p>
        </p:txBody>
      </p:sp>
      <p:pic>
        <p:nvPicPr>
          <p:cNvPr id="12" name="Picture 11" descr="A person holding a tablet&#10;&#10;Description automatically generated with low confidence">
            <a:extLst>
              <a:ext uri="{FF2B5EF4-FFF2-40B4-BE49-F238E27FC236}">
                <a16:creationId xmlns:a16="http://schemas.microsoft.com/office/drawing/2014/main" id="{490E55CE-9F4B-40FF-9AB8-F446D98AFEFA}"/>
              </a:ext>
            </a:extLst>
          </p:cNvPr>
          <p:cNvPicPr>
            <a:picLocks noChangeAspect="1"/>
          </p:cNvPicPr>
          <p:nvPr/>
        </p:nvPicPr>
        <p:blipFill>
          <a:blip r:embed="rId6">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28650" y="4067449"/>
            <a:ext cx="3125934" cy="2567732"/>
          </a:xfrm>
          <a:prstGeom prst="rect">
            <a:avLst/>
          </a:prstGeom>
          <a:ln w="12700">
            <a:solidFill>
              <a:schemeClr val="tx1"/>
            </a:solidFill>
          </a:ln>
        </p:spPr>
      </p:pic>
    </p:spTree>
    <p:custDataLst>
      <p:tags r:id="rId1"/>
    </p:custDataLst>
    <p:extLst>
      <p:ext uri="{BB962C8B-B14F-4D97-AF65-F5344CB8AC3E}">
        <p14:creationId xmlns:p14="http://schemas.microsoft.com/office/powerpoint/2010/main" val="355828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E1CBD447-EAF7-4F38-9BD1-2273D8412DCA}"/>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594784" y="1763237"/>
            <a:ext cx="8065268" cy="4975202"/>
          </a:xfrm>
          <a:prstGeom prst="rect">
            <a:avLst/>
          </a:prstGeom>
          <a:effectLst/>
        </p:spPr>
      </p:pic>
      <p:sp>
        <p:nvSpPr>
          <p:cNvPr id="2" name="Title 1">
            <a:extLst>
              <a:ext uri="{FF2B5EF4-FFF2-40B4-BE49-F238E27FC236}">
                <a16:creationId xmlns:a16="http://schemas.microsoft.com/office/drawing/2014/main" id="{4C4ECAA5-C20A-42C2-8BBF-A75E86CBC0B6}"/>
              </a:ext>
            </a:extLst>
          </p:cNvPr>
          <p:cNvSpPr>
            <a:spLocks noGrp="1"/>
          </p:cNvSpPr>
          <p:nvPr>
            <p:ph type="title"/>
          </p:nvPr>
        </p:nvSpPr>
        <p:spPr>
          <a:xfrm>
            <a:off x="483948" y="523365"/>
            <a:ext cx="8176104" cy="1350712"/>
          </a:xfrm>
          <a:noFill/>
        </p:spPr>
        <p:txBody>
          <a:bodyPr vert="horz" lIns="91440" tIns="45720" rIns="91440" bIns="45720" rtlCol="0" anchor="b">
            <a:normAutofit/>
          </a:bodyPr>
          <a:lstStyle/>
          <a:p>
            <a:pPr algn="ctr"/>
            <a:r>
              <a:rPr lang="en-US" sz="4800" dirty="0"/>
              <a:t>Isn’t it all just “burnout”?</a:t>
            </a:r>
          </a:p>
        </p:txBody>
      </p:sp>
    </p:spTree>
    <p:custDataLst>
      <p:tags r:id="rId1"/>
    </p:custDataLst>
    <p:extLst>
      <p:ext uri="{BB962C8B-B14F-4D97-AF65-F5344CB8AC3E}">
        <p14:creationId xmlns:p14="http://schemas.microsoft.com/office/powerpoint/2010/main" val="386564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C4B43D-0E9F-47C1-BC85-94FA37AF1DB0}"/>
              </a:ext>
            </a:extLst>
          </p:cNvPr>
          <p:cNvPicPr>
            <a:picLocks noChangeAspect="1"/>
          </p:cNvPicPr>
          <p:nvPr/>
        </p:nvPicPr>
        <p:blipFill>
          <a:blip r:embed="rId6"/>
          <a:stretch>
            <a:fillRect/>
          </a:stretch>
        </p:blipFill>
        <p:spPr>
          <a:xfrm>
            <a:off x="421160" y="1981200"/>
            <a:ext cx="2700297" cy="5003004"/>
          </a:xfrm>
          <a:prstGeom prst="rect">
            <a:avLst/>
          </a:prstGeom>
        </p:spPr>
      </p:pic>
      <p:pic>
        <p:nvPicPr>
          <p:cNvPr id="3" name="Danger_Will_Robinson">
            <a:hlinkClick r:id="" action="ppaction://media"/>
            <a:extLst>
              <a:ext uri="{FF2B5EF4-FFF2-40B4-BE49-F238E27FC236}">
                <a16:creationId xmlns:a16="http://schemas.microsoft.com/office/drawing/2014/main" id="{B6FB465A-4041-451E-A8BE-AC0C604A5C4C}"/>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0" y="0"/>
            <a:ext cx="9171825" cy="6878868"/>
          </a:xfrm>
          <a:prstGeom prst="rect">
            <a:avLst/>
          </a:prstGeom>
        </p:spPr>
      </p:pic>
      <p:sp>
        <p:nvSpPr>
          <p:cNvPr id="2" name="Title 1">
            <a:extLst>
              <a:ext uri="{FF2B5EF4-FFF2-40B4-BE49-F238E27FC236}">
                <a16:creationId xmlns:a16="http://schemas.microsoft.com/office/drawing/2014/main" id="{CC4D54AE-9887-4E85-8C99-08617449AB36}"/>
              </a:ext>
            </a:extLst>
          </p:cNvPr>
          <p:cNvSpPr>
            <a:spLocks noGrp="1"/>
          </p:cNvSpPr>
          <p:nvPr>
            <p:ph type="title"/>
          </p:nvPr>
        </p:nvSpPr>
        <p:spPr/>
        <p:txBody>
          <a:bodyPr/>
          <a:lstStyle/>
          <a:p>
            <a:r>
              <a:rPr lang="en-US" dirty="0"/>
              <a:t>Warning Signs:  </a:t>
            </a:r>
          </a:p>
        </p:txBody>
      </p:sp>
      <p:sp>
        <p:nvSpPr>
          <p:cNvPr id="10" name="TextBox 9">
            <a:extLst>
              <a:ext uri="{FF2B5EF4-FFF2-40B4-BE49-F238E27FC236}">
                <a16:creationId xmlns:a16="http://schemas.microsoft.com/office/drawing/2014/main" id="{73D8ED19-5675-4317-8D7E-9AC738336F1B}"/>
              </a:ext>
            </a:extLst>
          </p:cNvPr>
          <p:cNvSpPr txBox="1"/>
          <p:nvPr/>
        </p:nvSpPr>
        <p:spPr>
          <a:xfrm>
            <a:off x="4871605" y="643186"/>
            <a:ext cx="2582140" cy="769441"/>
          </a:xfrm>
          <a:prstGeom prst="rect">
            <a:avLst/>
          </a:prstGeom>
          <a:noFill/>
        </p:spPr>
        <p:txBody>
          <a:bodyPr wrap="square" rtlCol="0">
            <a:spAutoFit/>
          </a:bodyPr>
          <a:lstStyle/>
          <a:p>
            <a:r>
              <a:rPr lang="en-US" sz="4400" dirty="0">
                <a:latin typeface="+mj-lt"/>
              </a:rPr>
              <a:t>Physical</a:t>
            </a:r>
            <a:r>
              <a:rPr lang="en-US" sz="4400" dirty="0"/>
              <a:t> </a:t>
            </a:r>
          </a:p>
        </p:txBody>
      </p:sp>
      <p:sp>
        <p:nvSpPr>
          <p:cNvPr id="11" name="TextBox 10">
            <a:extLst>
              <a:ext uri="{FF2B5EF4-FFF2-40B4-BE49-F238E27FC236}">
                <a16:creationId xmlns:a16="http://schemas.microsoft.com/office/drawing/2014/main" id="{18C6F1E4-1E4A-4994-8EF0-ED2EBDEB8ABC}"/>
              </a:ext>
            </a:extLst>
          </p:cNvPr>
          <p:cNvSpPr txBox="1"/>
          <p:nvPr/>
        </p:nvSpPr>
        <p:spPr>
          <a:xfrm>
            <a:off x="3269730" y="1744616"/>
            <a:ext cx="5245620" cy="4613764"/>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en-US" sz="2600" dirty="0"/>
              <a:t>Physical exhaustion</a:t>
            </a:r>
          </a:p>
          <a:p>
            <a:pPr marL="342900" indent="-342900">
              <a:lnSpc>
                <a:spcPct val="114000"/>
              </a:lnSpc>
              <a:buFont typeface="Arial" panose="020B0604020202020204" pitchFamily="34" charset="0"/>
              <a:buChar char="•"/>
            </a:pPr>
            <a:r>
              <a:rPr lang="en-US" sz="2600" dirty="0"/>
              <a:t>Sleep disturbances</a:t>
            </a:r>
          </a:p>
          <a:p>
            <a:pPr marL="342900" indent="-342900">
              <a:lnSpc>
                <a:spcPct val="114000"/>
              </a:lnSpc>
              <a:buFont typeface="Arial" panose="020B0604020202020204" pitchFamily="34" charset="0"/>
              <a:buChar char="•"/>
            </a:pPr>
            <a:r>
              <a:rPr lang="en-US" sz="2600" dirty="0"/>
              <a:t>Headaches or Migraines</a:t>
            </a:r>
          </a:p>
          <a:p>
            <a:pPr marL="342900" indent="-342900">
              <a:lnSpc>
                <a:spcPct val="114000"/>
              </a:lnSpc>
              <a:buFont typeface="Arial" panose="020B0604020202020204" pitchFamily="34" charset="0"/>
              <a:buChar char="•"/>
            </a:pPr>
            <a:r>
              <a:rPr lang="en-US" sz="2600" dirty="0"/>
              <a:t>Increased illness</a:t>
            </a:r>
          </a:p>
          <a:p>
            <a:pPr marL="342900" indent="-342900">
              <a:lnSpc>
                <a:spcPct val="114000"/>
              </a:lnSpc>
              <a:buFont typeface="Arial" panose="020B0604020202020204" pitchFamily="34" charset="0"/>
              <a:buChar char="•"/>
            </a:pPr>
            <a:r>
              <a:rPr lang="en-US" sz="2600" dirty="0"/>
              <a:t>Emotional stress shows through physical symptoms (e.g., back ache, headache)</a:t>
            </a:r>
          </a:p>
          <a:p>
            <a:pPr marL="342900" indent="-342900">
              <a:lnSpc>
                <a:spcPct val="114000"/>
              </a:lnSpc>
              <a:buFont typeface="Arial" panose="020B0604020202020204" pitchFamily="34" charset="0"/>
              <a:buChar char="•"/>
            </a:pPr>
            <a:r>
              <a:rPr lang="en-US" sz="2600" dirty="0"/>
              <a:t>Being anxious and over aware of potential illnesses </a:t>
            </a:r>
          </a:p>
        </p:txBody>
      </p:sp>
    </p:spTree>
    <p:custDataLst>
      <p:tags r:id="rId1"/>
    </p:custDataLst>
    <p:extLst>
      <p:ext uri="{BB962C8B-B14F-4D97-AF65-F5344CB8AC3E}">
        <p14:creationId xmlns:p14="http://schemas.microsoft.com/office/powerpoint/2010/main" val="319130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667" fill="hold"/>
                                        <p:tgtEl>
                                          <p:spTgt spid="3"/>
                                        </p:tgtEl>
                                      </p:cBhvr>
                                    </p:cmd>
                                  </p:childTnLst>
                                </p:cTn>
                              </p:par>
                              <p:par>
                                <p:cTn id="11" presetID="42" presetClass="exit" presetSubtype="0" fill="hold" nodeType="withEffect">
                                  <p:stCondLst>
                                    <p:cond delay="3500"/>
                                  </p:stCondLst>
                                  <p:childTnLst>
                                    <p:animEffect transition="out" filter="fade">
                                      <p:cBhvr>
                                        <p:cTn id="12" dur="1000"/>
                                        <p:tgtEl>
                                          <p:spTgt spid="3"/>
                                        </p:tgtEl>
                                      </p:cBhvr>
                                    </p:animEffect>
                                    <p:anim calcmode="lin" valueType="num">
                                      <p:cBhvr>
                                        <p:cTn id="13" dur="1000"/>
                                        <p:tgtEl>
                                          <p:spTgt spid="3"/>
                                        </p:tgtEl>
                                        <p:attrNameLst>
                                          <p:attrName>ppt_x</p:attrName>
                                        </p:attrNameLst>
                                      </p:cBhvr>
                                      <p:tavLst>
                                        <p:tav tm="0">
                                          <p:val>
                                            <p:strVal val="ppt_x"/>
                                          </p:val>
                                        </p:tav>
                                        <p:tav tm="100000">
                                          <p:val>
                                            <p:strVal val="ppt_x"/>
                                          </p:val>
                                        </p:tav>
                                      </p:tavLst>
                                    </p:anim>
                                    <p:anim calcmode="lin" valueType="num">
                                      <p:cBhvr>
                                        <p:cTn id="14" dur="1000"/>
                                        <p:tgtEl>
                                          <p:spTgt spid="3"/>
                                        </p:tgtEl>
                                        <p:attrNameLst>
                                          <p:attrName>ppt_y</p:attrName>
                                        </p:attrNameLst>
                                      </p:cBhvr>
                                      <p:tavLst>
                                        <p:tav tm="0">
                                          <p:val>
                                            <p:strVal val="ppt_y"/>
                                          </p:val>
                                        </p:tav>
                                        <p:tav tm="100000">
                                          <p:val>
                                            <p:strVal val="ppt_y+.1"/>
                                          </p:val>
                                        </p:tav>
                                      </p:tavLst>
                                    </p:anim>
                                    <p:set>
                                      <p:cBhvr>
                                        <p:cTn id="15" dur="1" fill="hold">
                                          <p:stCondLst>
                                            <p:cond delay="999"/>
                                          </p:stCondLst>
                                        </p:cTn>
                                        <p:tgtEl>
                                          <p:spTgt spid="3"/>
                                        </p:tgtEl>
                                        <p:attrNameLst>
                                          <p:attrName>style.visibility</p:attrName>
                                        </p:attrNameLst>
                                      </p:cBhvr>
                                      <p:to>
                                        <p:strVal val="hidden"/>
                                      </p:to>
                                    </p:set>
                                    <p:cmd type="call" cmd="stop">
                                      <p:cBhvr>
                                        <p:cTn id="16" dur="1">
                                          <p:stCondLst>
                                            <p:cond delay="999"/>
                                          </p:stCondLst>
                                        </p:cTn>
                                        <p:tgtEl>
                                          <p:spTgt spid="3"/>
                                        </p:tgtEl>
                                      </p:cBhvr>
                                    </p:cmd>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fade">
                                      <p:cBhvr>
                                        <p:cTn id="30" dur="500"/>
                                        <p:tgtEl>
                                          <p:spTgt spid="11">
                                            <p:txEl>
                                              <p:pRg st="1" end="1"/>
                                            </p:txEl>
                                          </p:spTgt>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fade">
                                      <p:cBhvr>
                                        <p:cTn id="34" dur="500"/>
                                        <p:tgtEl>
                                          <p:spTgt spid="11">
                                            <p:txEl>
                                              <p:pRg st="2" end="2"/>
                                            </p:txEl>
                                          </p:spTgt>
                                        </p:tgtEl>
                                      </p:cBhvr>
                                    </p:animEffect>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childTnLst>
                          </p:cTn>
                        </p:par>
                        <p:par>
                          <p:cTn id="39" fill="hold">
                            <p:stCondLst>
                              <p:cond delay="7000"/>
                            </p:stCondLst>
                            <p:childTnLst>
                              <p:par>
                                <p:cTn id="40" presetID="10" presetClass="entr" presetSubtype="0" fill="hold" grpId="0" nodeType="after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500"/>
                                        <p:tgtEl>
                                          <p:spTgt spid="11">
                                            <p:txEl>
                                              <p:pRg st="4" end="4"/>
                                            </p:txEl>
                                          </p:spTgt>
                                        </p:tgtEl>
                                      </p:cBhvr>
                                    </p:animEffect>
                                  </p:childTnLst>
                                </p:cTn>
                              </p:par>
                            </p:childTnLst>
                          </p:cTn>
                        </p:par>
                        <p:par>
                          <p:cTn id="43" fill="hold">
                            <p:stCondLst>
                              <p:cond delay="7500"/>
                            </p:stCondLst>
                            <p:childTnLst>
                              <p:par>
                                <p:cTn id="44" presetID="10" presetClass="entr" presetSubtype="0" fill="hold" grpId="0" nodeType="after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fade">
                                      <p:cBhvr>
                                        <p:cTn id="4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7" fill="hold" display="0">
                  <p:stCondLst>
                    <p:cond delay="indefinite"/>
                  </p:stCondLst>
                </p:cTn>
                <p:tgtEl>
                  <p:spTgt spid="3"/>
                </p:tgtEl>
              </p:cMediaNode>
            </p:video>
            <p:seq concurrent="1" nextAc="seek">
              <p:cTn id="48" restart="whenNotActive" fill="hold" evtFilter="cancelBubble" nodeType="interactiveSeq">
                <p:stCondLst>
                  <p:cond evt="onClick" delay="0">
                    <p:tgtEl>
                      <p:spTgt spid="3"/>
                    </p:tgtEl>
                  </p:cond>
                </p:stCondLst>
                <p:endSync evt="end" delay="0">
                  <p:rtn val="all"/>
                </p:endSync>
                <p:childTnLst>
                  <p:par>
                    <p:cTn id="49" fill="hold">
                      <p:stCondLst>
                        <p:cond delay="0"/>
                      </p:stCondLst>
                      <p:childTnLst>
                        <p:par>
                          <p:cTn id="50" fill="hold">
                            <p:stCondLst>
                              <p:cond delay="0"/>
                            </p:stCondLst>
                            <p:childTnLst>
                              <p:par>
                                <p:cTn id="51" presetID="2" presetClass="mediacall" presetSubtype="0" fill="hold" nodeType="afterEffect">
                                  <p:stCondLst>
                                    <p:cond delay="0"/>
                                  </p:stCondLst>
                                  <p:childTnLst>
                                    <p:cmd type="call" cmd="togglePause">
                                      <p:cBhvr>
                                        <p:cTn id="52" dur="1" fill="hold"/>
                                        <p:tgtEl>
                                          <p:spTgt spid="3"/>
                                        </p:tgtEl>
                                      </p:cBhvr>
                                    </p:cmd>
                                  </p:childTnLst>
                                </p:cTn>
                              </p:par>
                            </p:childTnLst>
                          </p:cTn>
                        </p:par>
                      </p:childTnLst>
                    </p:cTn>
                  </p:par>
                </p:childTnLst>
              </p:cTn>
              <p:nextCondLst>
                <p:cond evt="onClick" delay="0">
                  <p:tgtEl>
                    <p:spTgt spid="3"/>
                  </p:tgtEl>
                </p:cond>
              </p:nextCondLst>
            </p:seq>
          </p:childTnLst>
        </p:cTn>
      </p:par>
    </p:tnLst>
    <p:bldLst>
      <p:bldP spid="10" grpId="0"/>
      <p:bldP spid="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54AE-9887-4E85-8C99-08617449AB36}"/>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100" dirty="0"/>
              <a:t>Warning Signs:  Behavioral</a:t>
            </a:r>
          </a:p>
        </p:txBody>
      </p:sp>
      <p:sp>
        <p:nvSpPr>
          <p:cNvPr id="11" name="TextBox 10">
            <a:extLst>
              <a:ext uri="{FF2B5EF4-FFF2-40B4-BE49-F238E27FC236}">
                <a16:creationId xmlns:a16="http://schemas.microsoft.com/office/drawing/2014/main" id="{18C6F1E4-1E4A-4994-8EF0-ED2EBDEB8ABC}"/>
              </a:ext>
            </a:extLst>
          </p:cNvPr>
          <p:cNvSpPr txBox="1"/>
          <p:nvPr/>
        </p:nvSpPr>
        <p:spPr>
          <a:xfrm>
            <a:off x="3724073" y="2438400"/>
            <a:ext cx="4939867" cy="3785419"/>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1700" dirty="0"/>
              <a:t>Increased use of alcohol or drugs</a:t>
            </a:r>
          </a:p>
          <a:p>
            <a:pPr marL="342900" indent="-228600" defTabSz="914400">
              <a:lnSpc>
                <a:spcPct val="90000"/>
              </a:lnSpc>
              <a:spcAft>
                <a:spcPts val="600"/>
              </a:spcAft>
              <a:buFont typeface="Arial" panose="020B0604020202020204" pitchFamily="34" charset="0"/>
              <a:buChar char="•"/>
            </a:pPr>
            <a:r>
              <a:rPr lang="en-US" sz="1700" dirty="0"/>
              <a:t>Other addictions</a:t>
            </a:r>
          </a:p>
          <a:p>
            <a:pPr marL="342900" indent="-228600" defTabSz="914400">
              <a:lnSpc>
                <a:spcPct val="90000"/>
              </a:lnSpc>
              <a:spcAft>
                <a:spcPts val="600"/>
              </a:spcAft>
              <a:buFont typeface="Arial" panose="020B0604020202020204" pitchFamily="34" charset="0"/>
              <a:buChar char="•"/>
            </a:pPr>
            <a:r>
              <a:rPr lang="en-US" sz="1700" dirty="0"/>
              <a:t>Missing work</a:t>
            </a:r>
          </a:p>
          <a:p>
            <a:pPr marL="342900" indent="-228600" defTabSz="914400">
              <a:lnSpc>
                <a:spcPct val="90000"/>
              </a:lnSpc>
              <a:spcAft>
                <a:spcPts val="600"/>
              </a:spcAft>
              <a:buFont typeface="Arial" panose="020B0604020202020204" pitchFamily="34" charset="0"/>
              <a:buChar char="•"/>
            </a:pPr>
            <a:r>
              <a:rPr lang="en-US" sz="1700" dirty="0"/>
              <a:t>Anger and irritability</a:t>
            </a:r>
          </a:p>
          <a:p>
            <a:pPr marL="342900" indent="-228600" defTabSz="914400">
              <a:lnSpc>
                <a:spcPct val="90000"/>
              </a:lnSpc>
              <a:spcAft>
                <a:spcPts val="600"/>
              </a:spcAft>
              <a:buFont typeface="Arial" panose="020B0604020202020204" pitchFamily="34" charset="0"/>
              <a:buChar char="•"/>
            </a:pPr>
            <a:r>
              <a:rPr lang="en-US" sz="1700" dirty="0"/>
              <a:t>Exaggerated sense of responsibility</a:t>
            </a:r>
          </a:p>
          <a:p>
            <a:pPr marL="342900" indent="-228600" defTabSz="914400">
              <a:lnSpc>
                <a:spcPct val="90000"/>
              </a:lnSpc>
              <a:spcAft>
                <a:spcPts val="600"/>
              </a:spcAft>
              <a:buFont typeface="Arial" panose="020B0604020202020204" pitchFamily="34" charset="0"/>
              <a:buChar char="•"/>
            </a:pPr>
            <a:r>
              <a:rPr lang="en-US" sz="1700" dirty="0"/>
              <a:t>Avoidance of clients</a:t>
            </a:r>
          </a:p>
          <a:p>
            <a:pPr marL="342900" indent="-228600" defTabSz="914400">
              <a:lnSpc>
                <a:spcPct val="90000"/>
              </a:lnSpc>
              <a:spcAft>
                <a:spcPts val="600"/>
              </a:spcAft>
              <a:buFont typeface="Arial" panose="020B0604020202020204" pitchFamily="34" charset="0"/>
              <a:buChar char="•"/>
            </a:pPr>
            <a:r>
              <a:rPr lang="en-US" sz="1700" dirty="0"/>
              <a:t>Trouble making decisions</a:t>
            </a:r>
          </a:p>
          <a:p>
            <a:pPr marL="342900" indent="-228600" defTabSz="914400">
              <a:lnSpc>
                <a:spcPct val="90000"/>
              </a:lnSpc>
              <a:spcAft>
                <a:spcPts val="600"/>
              </a:spcAft>
              <a:buFont typeface="Arial" panose="020B0604020202020204" pitchFamily="34" charset="0"/>
              <a:buChar char="•"/>
            </a:pPr>
            <a:r>
              <a:rPr lang="en-US" sz="1700" dirty="0"/>
              <a:t>Forgetfulness</a:t>
            </a:r>
          </a:p>
          <a:p>
            <a:pPr marL="342900" indent="-228600" defTabSz="914400">
              <a:lnSpc>
                <a:spcPct val="90000"/>
              </a:lnSpc>
              <a:spcAft>
                <a:spcPts val="600"/>
              </a:spcAft>
              <a:buFont typeface="Arial" panose="020B0604020202020204" pitchFamily="34" charset="0"/>
              <a:buChar char="•"/>
            </a:pPr>
            <a:r>
              <a:rPr lang="en-US" sz="1700" dirty="0"/>
              <a:t>Compromised care for clients</a:t>
            </a:r>
          </a:p>
          <a:p>
            <a:pPr marL="342900" indent="-228600" defTabSz="914400">
              <a:lnSpc>
                <a:spcPct val="90000"/>
              </a:lnSpc>
              <a:spcAft>
                <a:spcPts val="600"/>
              </a:spcAft>
              <a:buFont typeface="Arial" panose="020B0604020202020204" pitchFamily="34" charset="0"/>
              <a:buChar char="•"/>
            </a:pPr>
            <a:r>
              <a:rPr lang="en-US" sz="1700" dirty="0"/>
              <a:t>Silencing response</a:t>
            </a:r>
          </a:p>
        </p:txBody>
      </p:sp>
      <p:pic>
        <p:nvPicPr>
          <p:cNvPr id="12" name="Picture 11">
            <a:extLst>
              <a:ext uri="{FF2B5EF4-FFF2-40B4-BE49-F238E27FC236}">
                <a16:creationId xmlns:a16="http://schemas.microsoft.com/office/drawing/2014/main" id="{30C4B43D-0E9F-47C1-BC85-94FA37AF1D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97A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9610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500"/>
                                        <p:tgtEl>
                                          <p:spTgt spid="11">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500"/>
                                        <p:tgtEl>
                                          <p:spTgt spid="11">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fade">
                                      <p:cBhvr>
                                        <p:cTn id="39" dur="500"/>
                                        <p:tgtEl>
                                          <p:spTgt spid="11">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animEffect transition="in" filter="fade">
                                      <p:cBhvr>
                                        <p:cTn id="43"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54AE-9887-4E85-8C99-08617449AB36}"/>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100"/>
              <a:t>Warning Signs:  Psychological</a:t>
            </a:r>
          </a:p>
        </p:txBody>
      </p:sp>
      <p:sp>
        <p:nvSpPr>
          <p:cNvPr id="7" name="TextBox 6">
            <a:extLst>
              <a:ext uri="{FF2B5EF4-FFF2-40B4-BE49-F238E27FC236}">
                <a16:creationId xmlns:a16="http://schemas.microsoft.com/office/drawing/2014/main" id="{519A8634-BCBD-4CFF-A2FD-05C83ADFA6E6}"/>
              </a:ext>
            </a:extLst>
          </p:cNvPr>
          <p:cNvSpPr txBox="1"/>
          <p:nvPr/>
        </p:nvSpPr>
        <p:spPr>
          <a:xfrm>
            <a:off x="3724073" y="2314808"/>
            <a:ext cx="4939867" cy="4376938"/>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dirty="0"/>
              <a:t>Emotional exhaustion</a:t>
            </a:r>
          </a:p>
          <a:p>
            <a:pPr marL="342900" indent="-228600" defTabSz="914400">
              <a:lnSpc>
                <a:spcPct val="90000"/>
              </a:lnSpc>
              <a:spcAft>
                <a:spcPts val="600"/>
              </a:spcAft>
              <a:buFont typeface="Arial" panose="020B0604020202020204" pitchFamily="34" charset="0"/>
              <a:buChar char="•"/>
            </a:pPr>
            <a:r>
              <a:rPr lang="en-US" dirty="0"/>
              <a:t>Distancing</a:t>
            </a:r>
          </a:p>
          <a:p>
            <a:pPr marL="342900" indent="-228600" defTabSz="914400">
              <a:lnSpc>
                <a:spcPct val="90000"/>
              </a:lnSpc>
              <a:spcAft>
                <a:spcPts val="600"/>
              </a:spcAft>
              <a:buFont typeface="Arial" panose="020B0604020202020204" pitchFamily="34" charset="0"/>
              <a:buChar char="•"/>
            </a:pPr>
            <a:r>
              <a:rPr lang="en-US" dirty="0"/>
              <a:t>Negative self-image</a:t>
            </a:r>
          </a:p>
          <a:p>
            <a:pPr marL="342900" indent="-228600" defTabSz="914400">
              <a:lnSpc>
                <a:spcPct val="90000"/>
              </a:lnSpc>
              <a:spcAft>
                <a:spcPts val="600"/>
              </a:spcAft>
              <a:buFont typeface="Arial" panose="020B0604020202020204" pitchFamily="34" charset="0"/>
              <a:buChar char="•"/>
            </a:pPr>
            <a:r>
              <a:rPr lang="en-US" dirty="0"/>
              <a:t>Depression</a:t>
            </a:r>
          </a:p>
          <a:p>
            <a:pPr marL="342900" indent="-228600" defTabSz="914400">
              <a:lnSpc>
                <a:spcPct val="90000"/>
              </a:lnSpc>
              <a:spcAft>
                <a:spcPts val="600"/>
              </a:spcAft>
              <a:buFont typeface="Arial" panose="020B0604020202020204" pitchFamily="34" charset="0"/>
              <a:buChar char="•"/>
            </a:pPr>
            <a:r>
              <a:rPr lang="en-US" dirty="0"/>
              <a:t>Reduced ability to feel sympathy and empathy</a:t>
            </a:r>
          </a:p>
          <a:p>
            <a:pPr marL="342900" indent="-228600" defTabSz="914400">
              <a:lnSpc>
                <a:spcPct val="90000"/>
              </a:lnSpc>
              <a:spcAft>
                <a:spcPts val="600"/>
              </a:spcAft>
              <a:buFont typeface="Arial" panose="020B0604020202020204" pitchFamily="34" charset="0"/>
              <a:buChar char="•"/>
            </a:pPr>
            <a:r>
              <a:rPr lang="en-US" dirty="0"/>
              <a:t>Cynicism and embitterment</a:t>
            </a:r>
          </a:p>
          <a:p>
            <a:pPr marL="342900" indent="-228600" defTabSz="914400">
              <a:lnSpc>
                <a:spcPct val="90000"/>
              </a:lnSpc>
              <a:spcAft>
                <a:spcPts val="600"/>
              </a:spcAft>
              <a:buFont typeface="Arial" panose="020B0604020202020204" pitchFamily="34" charset="0"/>
              <a:buChar char="•"/>
            </a:pPr>
            <a:r>
              <a:rPr lang="en-US" dirty="0"/>
              <a:t>Resentment</a:t>
            </a:r>
          </a:p>
          <a:p>
            <a:pPr marL="342900" indent="-228600" defTabSz="914400">
              <a:lnSpc>
                <a:spcPct val="90000"/>
              </a:lnSpc>
              <a:spcAft>
                <a:spcPts val="600"/>
              </a:spcAft>
              <a:buFont typeface="Arial" panose="020B0604020202020204" pitchFamily="34" charset="0"/>
              <a:buChar char="•"/>
            </a:pPr>
            <a:r>
              <a:rPr lang="en-US" dirty="0"/>
              <a:t>Dread of working with specific clients</a:t>
            </a:r>
          </a:p>
          <a:p>
            <a:pPr marL="342900" indent="-228600" defTabSz="914400">
              <a:lnSpc>
                <a:spcPct val="90000"/>
              </a:lnSpc>
              <a:spcAft>
                <a:spcPts val="600"/>
              </a:spcAft>
              <a:buFont typeface="Arial" panose="020B0604020202020204" pitchFamily="34" charset="0"/>
              <a:buChar char="•"/>
            </a:pPr>
            <a:r>
              <a:rPr lang="en-US" dirty="0"/>
              <a:t>Feeling of professional helplessness</a:t>
            </a:r>
          </a:p>
          <a:p>
            <a:pPr marL="342900" indent="-228600" defTabSz="914400">
              <a:lnSpc>
                <a:spcPct val="90000"/>
              </a:lnSpc>
              <a:spcAft>
                <a:spcPts val="600"/>
              </a:spcAft>
              <a:buFont typeface="Arial" panose="020B0604020202020204" pitchFamily="34" charset="0"/>
              <a:buChar char="•"/>
            </a:pPr>
            <a:r>
              <a:rPr lang="en-US" dirty="0"/>
              <a:t>Reduced sense of enjoyment in career</a:t>
            </a:r>
          </a:p>
          <a:p>
            <a:pPr marL="342900" indent="-228600" defTabSz="914400">
              <a:lnSpc>
                <a:spcPct val="90000"/>
              </a:lnSpc>
              <a:spcAft>
                <a:spcPts val="600"/>
              </a:spcAft>
              <a:buFont typeface="Arial" panose="020B0604020202020204" pitchFamily="34" charset="0"/>
              <a:buChar char="•"/>
            </a:pPr>
            <a:r>
              <a:rPr lang="en-US" dirty="0"/>
              <a:t>Disruption of world view – heightened anxiety or irrational fears</a:t>
            </a:r>
          </a:p>
        </p:txBody>
      </p:sp>
      <p:pic>
        <p:nvPicPr>
          <p:cNvPr id="12" name="Picture 11">
            <a:extLst>
              <a:ext uri="{FF2B5EF4-FFF2-40B4-BE49-F238E27FC236}">
                <a16:creationId xmlns:a16="http://schemas.microsoft.com/office/drawing/2014/main" id="{30C4B43D-0E9F-47C1-BC85-94FA37AF1D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97A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067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500"/>
                                        <p:tgtEl>
                                          <p:spTgt spid="7">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fA24xTu"/>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WIC Brand Colors">
      <a:dk1>
        <a:srgbClr val="000000"/>
      </a:dk1>
      <a:lt1>
        <a:sysClr val="window" lastClr="FFFFFF"/>
      </a:lt1>
      <a:dk2>
        <a:srgbClr val="7F7F7F"/>
      </a:dk2>
      <a:lt2>
        <a:srgbClr val="E6E6E6"/>
      </a:lt2>
      <a:accent1>
        <a:srgbClr val="2BB249"/>
      </a:accent1>
      <a:accent2>
        <a:srgbClr val="A0CC39"/>
      </a:accent2>
      <a:accent3>
        <a:srgbClr val="ED3338"/>
      </a:accent3>
      <a:accent4>
        <a:srgbClr val="F2706C"/>
      </a:accent4>
      <a:accent5>
        <a:srgbClr val="2D3091"/>
      </a:accent5>
      <a:accent6>
        <a:srgbClr val="6B53A2"/>
      </a:accent6>
      <a:hlink>
        <a:srgbClr val="2D3091"/>
      </a:hlink>
      <a:folHlink>
        <a:srgbClr val="AAAAAA"/>
      </a:folHlink>
    </a:clrScheme>
    <a:fontScheme name="Custom 2">
      <a:majorFont>
        <a:latin typeface="Arial Rounded MT Bold"/>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 xsi:nil="true"/>
      <Description xsi:nil="true"/>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467D961-B8C3-4E21-9E4A-E087002FCAE4}"/>
</file>

<file path=customXml/itemProps2.xml><?xml version="1.0" encoding="utf-8"?>
<ds:datastoreItem xmlns:ds="http://schemas.openxmlformats.org/officeDocument/2006/customXml" ds:itemID="{BE33C136-A3A3-44D9-AF33-BEAAC405BC70}"/>
</file>

<file path=customXml/itemProps3.xml><?xml version="1.0" encoding="utf-8"?>
<ds:datastoreItem xmlns:ds="http://schemas.openxmlformats.org/officeDocument/2006/customXml" ds:itemID="{7E7F749B-A52E-48A1-81FD-C9A8432D69A1}"/>
</file>

<file path=docProps/app.xml><?xml version="1.0" encoding="utf-8"?>
<Properties xmlns="http://schemas.openxmlformats.org/officeDocument/2006/extended-properties" xmlns:vt="http://schemas.openxmlformats.org/officeDocument/2006/docPropsVTypes">
  <Template>Office Theme</Template>
  <TotalTime>6092</TotalTime>
  <Words>2359</Words>
  <Application>Microsoft Office PowerPoint</Application>
  <PresentationFormat>On-screen Show (4:3)</PresentationFormat>
  <Paragraphs>218</Paragraphs>
  <Slides>15</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Rounded MT Bold</vt:lpstr>
      <vt:lpstr>Brush Script MT</vt:lpstr>
      <vt:lpstr>Calibri</vt:lpstr>
      <vt:lpstr>Century Gothic</vt:lpstr>
      <vt:lpstr>Ink Free</vt:lpstr>
      <vt:lpstr>Segoe UI Emoji</vt:lpstr>
      <vt:lpstr>Times New Roman</vt:lpstr>
      <vt:lpstr>Office Theme</vt:lpstr>
      <vt:lpstr>Compassion Fatigue  Burnout  Self Care</vt:lpstr>
      <vt:lpstr>PowerPoint Presentation</vt:lpstr>
      <vt:lpstr>What is Role  Overload?</vt:lpstr>
      <vt:lpstr>What is Compassion Fatigue?</vt:lpstr>
      <vt:lpstr>What is Vicarious Trauma?</vt:lpstr>
      <vt:lpstr>Isn’t it all just “burnout”?</vt:lpstr>
      <vt:lpstr>Warning Signs:  </vt:lpstr>
      <vt:lpstr>Warning Signs:  Behavioral</vt:lpstr>
      <vt:lpstr>Warning Signs:  Psychological</vt:lpstr>
      <vt:lpstr>Warning Signs:  Psychological (more)</vt:lpstr>
      <vt:lpstr>What to do?</vt:lpstr>
      <vt:lpstr>Activity: Create a “5-Degree Barometer”</vt:lpstr>
      <vt:lpstr>Get to the root of it</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dc:creator>
  <cp:lastModifiedBy>Medlen Joan E</cp:lastModifiedBy>
  <cp:revision>76</cp:revision>
  <cp:lastPrinted>2022-03-05T18:14:07Z</cp:lastPrinted>
  <dcterms:created xsi:type="dcterms:W3CDTF">2021-01-28T22:56:09Z</dcterms:created>
  <dcterms:modified xsi:type="dcterms:W3CDTF">2022-03-14T21:02:26Z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99D392CC-CD2D-460B-88EA-90C1C4DDBF71</vt:lpwstr>
  </property>
  <property fmtid="{D5CDD505-2E9C-101B-9397-08002B2CF9AE}" pid="3" name="ArticulatePath">
    <vt:lpwstr>Presentation1</vt:lpwstr>
  </property>
  <property fmtid="{D5CDD505-2E9C-101B-9397-08002B2CF9AE}" pid="4" name="ContentTypeId">
    <vt:lpwstr>0x01010079012CDB5CCD2847B46468FD3DF1DE6F</vt:lpwstr>
  </property>
</Properties>
</file>