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50"/>
  </p:notesMasterIdLst>
  <p:sldIdLst>
    <p:sldId id="278" r:id="rId5"/>
    <p:sldId id="280" r:id="rId6"/>
    <p:sldId id="279" r:id="rId7"/>
    <p:sldId id="356" r:id="rId8"/>
    <p:sldId id="381" r:id="rId9"/>
    <p:sldId id="282" r:id="rId10"/>
    <p:sldId id="368" r:id="rId11"/>
    <p:sldId id="345" r:id="rId12"/>
    <p:sldId id="312" r:id="rId13"/>
    <p:sldId id="365" r:id="rId14"/>
    <p:sldId id="380" r:id="rId15"/>
    <p:sldId id="382" r:id="rId16"/>
    <p:sldId id="383" r:id="rId17"/>
    <p:sldId id="354" r:id="rId18"/>
    <p:sldId id="271" r:id="rId19"/>
    <p:sldId id="270" r:id="rId20"/>
    <p:sldId id="313" r:id="rId21"/>
    <p:sldId id="317" r:id="rId22"/>
    <p:sldId id="352" r:id="rId23"/>
    <p:sldId id="316" r:id="rId24"/>
    <p:sldId id="357" r:id="rId25"/>
    <p:sldId id="369" r:id="rId26"/>
    <p:sldId id="375" r:id="rId27"/>
    <p:sldId id="353" r:id="rId28"/>
    <p:sldId id="361" r:id="rId29"/>
    <p:sldId id="379" r:id="rId30"/>
    <p:sldId id="364" r:id="rId31"/>
    <p:sldId id="374" r:id="rId32"/>
    <p:sldId id="373" r:id="rId33"/>
    <p:sldId id="351" r:id="rId34"/>
    <p:sldId id="378" r:id="rId35"/>
    <p:sldId id="362" r:id="rId36"/>
    <p:sldId id="372" r:id="rId37"/>
    <p:sldId id="385" r:id="rId38"/>
    <p:sldId id="355" r:id="rId39"/>
    <p:sldId id="359" r:id="rId40"/>
    <p:sldId id="370" r:id="rId41"/>
    <p:sldId id="384" r:id="rId42"/>
    <p:sldId id="363" r:id="rId43"/>
    <p:sldId id="266" r:id="rId44"/>
    <p:sldId id="360" r:id="rId45"/>
    <p:sldId id="376" r:id="rId46"/>
    <p:sldId id="292" r:id="rId47"/>
    <p:sldId id="377" r:id="rId48"/>
    <p:sldId id="293" r:id="rId49"/>
  </p:sldIdLst>
  <p:sldSz cx="12192000" cy="6858000"/>
  <p:notesSz cx="13716000" cy="2438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A8A5A3-EE99-4BF6-B6E2-8240DF0506CB}">
          <p14:sldIdLst>
            <p14:sldId id="278"/>
            <p14:sldId id="280"/>
            <p14:sldId id="279"/>
            <p14:sldId id="356"/>
            <p14:sldId id="381"/>
            <p14:sldId id="282"/>
            <p14:sldId id="368"/>
            <p14:sldId id="345"/>
            <p14:sldId id="312"/>
            <p14:sldId id="365"/>
            <p14:sldId id="380"/>
            <p14:sldId id="382"/>
            <p14:sldId id="383"/>
            <p14:sldId id="354"/>
            <p14:sldId id="271"/>
            <p14:sldId id="270"/>
            <p14:sldId id="313"/>
            <p14:sldId id="317"/>
            <p14:sldId id="352"/>
            <p14:sldId id="316"/>
            <p14:sldId id="357"/>
            <p14:sldId id="369"/>
            <p14:sldId id="375"/>
            <p14:sldId id="353"/>
          </p14:sldIdLst>
        </p14:section>
        <p14:section name="Untitled Section" id="{8E315C23-2DD8-4A76-9303-1F0542ECC211}">
          <p14:sldIdLst>
            <p14:sldId id="361"/>
            <p14:sldId id="379"/>
            <p14:sldId id="364"/>
            <p14:sldId id="374"/>
            <p14:sldId id="373"/>
            <p14:sldId id="351"/>
            <p14:sldId id="378"/>
            <p14:sldId id="362"/>
            <p14:sldId id="372"/>
            <p14:sldId id="385"/>
            <p14:sldId id="355"/>
            <p14:sldId id="359"/>
            <p14:sldId id="370"/>
            <p14:sldId id="384"/>
            <p14:sldId id="363"/>
            <p14:sldId id="266"/>
            <p14:sldId id="360"/>
            <p14:sldId id="376"/>
            <p14:sldId id="292"/>
            <p14:sldId id="377"/>
            <p14:sldId id="293"/>
          </p14:sldIdLst>
        </p14:section>
      </p14:sectionLst>
    </p:ex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D8D9F86-A57C-A408-CFD4-2893C8879860}" name="Medlen Joan E" initials="MJE" userId="S::JOAN.E.MEDLEN@dhsoha.state.or.us::815c5f0e-06fd-412d-be0f-c8fa188e3ce3" providerId="AD"/>
  <p188:author id="{7FBA25C1-807F-79C9-1FBA-6D9C04C2923E}" name="Alto Cheryl L" initials="ACL" userId="S::CHERYL.L.ALTO@dhsoha.state.or.us::af7c7e55-8644-4958-931c-c55cfc1890ff" providerId="AD"/>
  <p188:author id="{C0BC8ED0-C8F1-4B10-5029-BF2AEDBC5052}" name="BETTIN Karen" initials="BK" userId="S::karen.bettin@dhsoha.state.or.us::ccec7226-39da-425d-ac53-6909a2d63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6"/>
    <a:srgbClr val="FBF4EB"/>
    <a:srgbClr val="D4D593"/>
    <a:srgbClr val="FDFBF6"/>
    <a:srgbClr val="CDBE8A"/>
    <a:srgbClr val="202C8F"/>
    <a:srgbClr val="AAC4E9"/>
    <a:srgbClr val="F5CDCE"/>
    <a:srgbClr val="DF8C8C"/>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17" autoAdjust="0"/>
  </p:normalViewPr>
  <p:slideViewPr>
    <p:cSldViewPr snapToGrid="0">
      <p:cViewPr varScale="1">
        <p:scale>
          <a:sx n="71" d="100"/>
          <a:sy n="71" d="100"/>
        </p:scale>
        <p:origin x="116" y="5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AFA1D-E0C5-4D58-AC3A-A5AFD4E43F8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F923188A-0451-464F-B8FD-781147C6893C}">
      <dgm:prSet custT="1"/>
      <dgm:spPr/>
      <dgm:t>
        <a:bodyPr/>
        <a:lstStyle/>
        <a:p>
          <a:r>
            <a:rPr lang="en-US" sz="4800">
              <a:solidFill>
                <a:schemeClr val="accent1">
                  <a:lumMod val="25000"/>
                </a:schemeClr>
              </a:solidFill>
              <a:latin typeface="+mj-lt"/>
            </a:rPr>
            <a:t>Explore</a:t>
          </a:r>
        </a:p>
      </dgm:t>
    </dgm:pt>
    <dgm:pt modelId="{42204575-070A-4CA3-A7C3-F4357CA24A06}" type="parTrans" cxnId="{B95C9FC7-B8E2-43C6-85F7-0B89E410D569}">
      <dgm:prSet/>
      <dgm:spPr/>
      <dgm:t>
        <a:bodyPr/>
        <a:lstStyle/>
        <a:p>
          <a:endParaRPr lang="en-US"/>
        </a:p>
      </dgm:t>
    </dgm:pt>
    <dgm:pt modelId="{F5339FCB-1951-427A-AF1B-F8A5EFCAB842}" type="sibTrans" cxnId="{B95C9FC7-B8E2-43C6-85F7-0B89E410D569}">
      <dgm:prSet/>
      <dgm:spPr/>
      <dgm:t>
        <a:bodyPr/>
        <a:lstStyle/>
        <a:p>
          <a:endParaRPr lang="en-US"/>
        </a:p>
      </dgm:t>
    </dgm:pt>
    <dgm:pt modelId="{F655B9A6-0E4B-4AE0-8400-B62B356B30EF}">
      <dgm:prSet custT="1"/>
      <dgm:spPr/>
      <dgm:t>
        <a:bodyPr/>
        <a:lstStyle/>
        <a:p>
          <a:pPr>
            <a:lnSpc>
              <a:spcPct val="114000"/>
            </a:lnSpc>
            <a:buNone/>
          </a:pPr>
          <a:r>
            <a:rPr lang="en-US" sz="1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“You are concerned about your child’s eating and feel PediaSure might help. What have you heard about children’s appetites as they age?”</a:t>
          </a:r>
        </a:p>
      </dgm:t>
    </dgm:pt>
    <dgm:pt modelId="{1A307186-94DF-43AE-B4D1-B57350B04710}" type="parTrans" cxnId="{EAB9E20C-5A5E-4AD9-8D11-910849DAF24F}">
      <dgm:prSet/>
      <dgm:spPr/>
      <dgm:t>
        <a:bodyPr/>
        <a:lstStyle/>
        <a:p>
          <a:endParaRPr lang="en-US"/>
        </a:p>
      </dgm:t>
    </dgm:pt>
    <dgm:pt modelId="{BE2F8D7F-2EDB-491C-BAEA-07DD493B8C8C}" type="sibTrans" cxnId="{EAB9E20C-5A5E-4AD9-8D11-910849DAF24F}">
      <dgm:prSet/>
      <dgm:spPr/>
      <dgm:t>
        <a:bodyPr/>
        <a:lstStyle/>
        <a:p>
          <a:endParaRPr lang="en-US"/>
        </a:p>
      </dgm:t>
    </dgm:pt>
    <dgm:pt modelId="{4B9AFDD9-DD4F-4F53-A532-C32618F028D9}">
      <dgm:prSet custT="1"/>
      <dgm:spPr/>
      <dgm:t>
        <a:bodyPr/>
        <a:lstStyle/>
        <a:p>
          <a:r>
            <a:rPr lang="en-US" sz="4800">
              <a:solidFill>
                <a:schemeClr val="accent1">
                  <a:lumMod val="25000"/>
                </a:schemeClr>
              </a:solidFill>
              <a:latin typeface="+mj-lt"/>
            </a:rPr>
            <a:t>Offer</a:t>
          </a:r>
        </a:p>
      </dgm:t>
    </dgm:pt>
    <dgm:pt modelId="{0F060E85-8358-42CE-A678-8B230FB14361}" type="parTrans" cxnId="{B33A1B74-44E7-4F74-A47D-AE59A990E2F0}">
      <dgm:prSet/>
      <dgm:spPr/>
      <dgm:t>
        <a:bodyPr/>
        <a:lstStyle/>
        <a:p>
          <a:endParaRPr lang="en-US"/>
        </a:p>
      </dgm:t>
    </dgm:pt>
    <dgm:pt modelId="{DFBDAAC3-3089-4A1C-A636-72541C1F4CAC}" type="sibTrans" cxnId="{B33A1B74-44E7-4F74-A47D-AE59A990E2F0}">
      <dgm:prSet/>
      <dgm:spPr/>
      <dgm:t>
        <a:bodyPr/>
        <a:lstStyle/>
        <a:p>
          <a:endParaRPr lang="en-US"/>
        </a:p>
      </dgm:t>
    </dgm:pt>
    <dgm:pt modelId="{9B28780A-DDAC-4BFC-B13C-E94A12ED36E4}">
      <dgm:prSet custT="1"/>
      <dgm:spPr/>
      <dgm:t>
        <a:bodyPr/>
        <a:lstStyle/>
        <a:p>
          <a:pPr>
            <a:lnSpc>
              <a:spcPct val="114000"/>
            </a:lnSpc>
            <a:buNone/>
          </a:pPr>
          <a:r>
            <a:rPr lang="en-US" sz="2000" dirty="0">
              <a:latin typeface="Arial" panose="020B0604020202020204" pitchFamily="34" charset="0"/>
              <a:cs typeface="Arial" panose="020B0604020202020204" pitchFamily="34" charset="0"/>
            </a:rPr>
            <a:t>  “Did you know… adding extra calories from PediaSure may not help your child’s acceptance of foods. If used for longer than 3-6 months, it may interfere with willingness to eat the foods you offer.”</a:t>
          </a:r>
        </a:p>
      </dgm:t>
    </dgm:pt>
    <dgm:pt modelId="{CEA2CFB5-4B99-4342-9067-425E352B1D7B}" type="parTrans" cxnId="{2B9D24CA-1193-4277-82A2-DF89C1407129}">
      <dgm:prSet/>
      <dgm:spPr/>
      <dgm:t>
        <a:bodyPr/>
        <a:lstStyle/>
        <a:p>
          <a:endParaRPr lang="en-US"/>
        </a:p>
      </dgm:t>
    </dgm:pt>
    <dgm:pt modelId="{95C2C122-1EB8-4412-992F-01FD2A77DABF}" type="sibTrans" cxnId="{2B9D24CA-1193-4277-82A2-DF89C1407129}">
      <dgm:prSet/>
      <dgm:spPr/>
      <dgm:t>
        <a:bodyPr/>
        <a:lstStyle/>
        <a:p>
          <a:endParaRPr lang="en-US"/>
        </a:p>
      </dgm:t>
    </dgm:pt>
    <dgm:pt modelId="{29ABA2AD-2848-4A33-8AFC-68D4A38E8B7B}">
      <dgm:prSet custT="1"/>
      <dgm:spPr/>
      <dgm:t>
        <a:bodyPr/>
        <a:lstStyle/>
        <a:p>
          <a:r>
            <a:rPr lang="en-US" sz="4800">
              <a:solidFill>
                <a:schemeClr val="accent1">
                  <a:lumMod val="25000"/>
                </a:schemeClr>
              </a:solidFill>
              <a:latin typeface="+mj-lt"/>
            </a:rPr>
            <a:t>Explore</a:t>
          </a:r>
        </a:p>
      </dgm:t>
    </dgm:pt>
    <dgm:pt modelId="{6570FA8A-96C2-4C94-B703-8BA832EEB0AE}" type="parTrans" cxnId="{73A410E8-97BD-4C5B-B492-E39E4577E738}">
      <dgm:prSet/>
      <dgm:spPr/>
      <dgm:t>
        <a:bodyPr/>
        <a:lstStyle/>
        <a:p>
          <a:endParaRPr lang="en-US"/>
        </a:p>
      </dgm:t>
    </dgm:pt>
    <dgm:pt modelId="{BF93F3DE-FC5F-4913-8245-DA19171D573B}" type="sibTrans" cxnId="{73A410E8-97BD-4C5B-B492-E39E4577E738}">
      <dgm:prSet/>
      <dgm:spPr/>
      <dgm:t>
        <a:bodyPr/>
        <a:lstStyle/>
        <a:p>
          <a:endParaRPr lang="en-US"/>
        </a:p>
      </dgm:t>
    </dgm:pt>
    <dgm:pt modelId="{3FDA092E-8113-438F-B652-878F25F07FA3}">
      <dgm:prSet/>
      <dgm:spPr/>
      <dgm:t>
        <a:bodyPr/>
        <a:lstStyle/>
        <a:p>
          <a:pPr>
            <a:lnSpc>
              <a:spcPct val="114000"/>
            </a:lnSpc>
            <a:buNone/>
          </a:pPr>
          <a:r>
            <a:rPr lang="en-US">
              <a:latin typeface="Arial" panose="020B0604020202020204" pitchFamily="34" charset="0"/>
              <a:cs typeface="Arial" panose="020B0604020202020204" pitchFamily="34" charset="0"/>
            </a:rPr>
            <a:t>  “How would mealtime be different if you could trust that your child will grow at a rate that is right for them?”</a:t>
          </a:r>
        </a:p>
      </dgm:t>
    </dgm:pt>
    <dgm:pt modelId="{2D30E939-8841-4BFD-A172-C0C478DD4306}" type="parTrans" cxnId="{731506F5-2BF1-44E8-B8B3-48C1EDF5B600}">
      <dgm:prSet/>
      <dgm:spPr/>
      <dgm:t>
        <a:bodyPr/>
        <a:lstStyle/>
        <a:p>
          <a:endParaRPr lang="en-US"/>
        </a:p>
      </dgm:t>
    </dgm:pt>
    <dgm:pt modelId="{EE0D8BB7-0250-48AE-BCED-85B0DB4DD7A0}" type="sibTrans" cxnId="{731506F5-2BF1-44E8-B8B3-48C1EDF5B600}">
      <dgm:prSet/>
      <dgm:spPr/>
      <dgm:t>
        <a:bodyPr/>
        <a:lstStyle/>
        <a:p>
          <a:endParaRPr lang="en-US"/>
        </a:p>
      </dgm:t>
    </dgm:pt>
    <dgm:pt modelId="{887564BD-3769-4E56-B0D7-D5EDDEBB3321}" type="pres">
      <dgm:prSet presAssocID="{310AFA1D-E0C5-4D58-AC3A-A5AFD4E43F88}" presName="Name0" presStyleCnt="0">
        <dgm:presLayoutVars>
          <dgm:dir/>
          <dgm:animLvl val="lvl"/>
          <dgm:resizeHandles val="exact"/>
        </dgm:presLayoutVars>
      </dgm:prSet>
      <dgm:spPr/>
    </dgm:pt>
    <dgm:pt modelId="{4DD93D73-A85D-4F5D-98F7-1C3E9EA35ABA}" type="pres">
      <dgm:prSet presAssocID="{F923188A-0451-464F-B8FD-781147C6893C}" presName="linNode" presStyleCnt="0"/>
      <dgm:spPr/>
    </dgm:pt>
    <dgm:pt modelId="{784DE329-3280-408F-B653-94C8F336F68C}" type="pres">
      <dgm:prSet presAssocID="{F923188A-0451-464F-B8FD-781147C6893C}" presName="parentText" presStyleLbl="node1" presStyleIdx="0" presStyleCnt="3" custScaleY="50990">
        <dgm:presLayoutVars>
          <dgm:chMax val="1"/>
          <dgm:bulletEnabled val="1"/>
        </dgm:presLayoutVars>
      </dgm:prSet>
      <dgm:spPr/>
    </dgm:pt>
    <dgm:pt modelId="{6D8E4FF7-AB63-421C-B748-23C209D6DB7B}" type="pres">
      <dgm:prSet presAssocID="{F923188A-0451-464F-B8FD-781147C6893C}" presName="descendantText" presStyleLbl="alignAccFollowNode1" presStyleIdx="0" presStyleCnt="3" custScaleY="66971">
        <dgm:presLayoutVars>
          <dgm:bulletEnabled val="1"/>
        </dgm:presLayoutVars>
      </dgm:prSet>
      <dgm:spPr/>
    </dgm:pt>
    <dgm:pt modelId="{2B0AA5C6-27AF-4A38-A7A9-8C3D68271DAE}" type="pres">
      <dgm:prSet presAssocID="{F5339FCB-1951-427A-AF1B-F8A5EFCAB842}" presName="sp" presStyleCnt="0"/>
      <dgm:spPr/>
    </dgm:pt>
    <dgm:pt modelId="{C47A7E1B-D543-4FE6-8120-98904C39FF72}" type="pres">
      <dgm:prSet presAssocID="{4B9AFDD9-DD4F-4F53-A532-C32618F028D9}" presName="linNode" presStyleCnt="0"/>
      <dgm:spPr/>
    </dgm:pt>
    <dgm:pt modelId="{4315E4A4-B303-4FB1-978E-A01DDE8E3E25}" type="pres">
      <dgm:prSet presAssocID="{4B9AFDD9-DD4F-4F53-A532-C32618F028D9}" presName="parentText" presStyleLbl="node1" presStyleIdx="1" presStyleCnt="3" custScaleY="51376" custLinFactNeighborX="-826" custLinFactNeighborY="163">
        <dgm:presLayoutVars>
          <dgm:chMax val="1"/>
          <dgm:bulletEnabled val="1"/>
        </dgm:presLayoutVars>
      </dgm:prSet>
      <dgm:spPr/>
    </dgm:pt>
    <dgm:pt modelId="{B3AFA314-72B1-4C63-86C9-FF812F0B05C1}" type="pres">
      <dgm:prSet presAssocID="{4B9AFDD9-DD4F-4F53-A532-C32618F028D9}" presName="descendantText" presStyleLbl="alignAccFollowNode1" presStyleIdx="1" presStyleCnt="3" custScaleY="67064">
        <dgm:presLayoutVars>
          <dgm:bulletEnabled val="1"/>
        </dgm:presLayoutVars>
      </dgm:prSet>
      <dgm:spPr/>
    </dgm:pt>
    <dgm:pt modelId="{6EA2F90E-8C9D-49B1-AE6E-2E431DC3EAF4}" type="pres">
      <dgm:prSet presAssocID="{DFBDAAC3-3089-4A1C-A636-72541C1F4CAC}" presName="sp" presStyleCnt="0"/>
      <dgm:spPr/>
    </dgm:pt>
    <dgm:pt modelId="{F0F390A9-DEBE-42BF-840F-E77F22BD890D}" type="pres">
      <dgm:prSet presAssocID="{29ABA2AD-2848-4A33-8AFC-68D4A38E8B7B}" presName="linNode" presStyleCnt="0"/>
      <dgm:spPr/>
    </dgm:pt>
    <dgm:pt modelId="{4910B8FE-39B2-4FF2-AB3E-EB16885F75F2}" type="pres">
      <dgm:prSet presAssocID="{29ABA2AD-2848-4A33-8AFC-68D4A38E8B7B}" presName="parentText" presStyleLbl="node1" presStyleIdx="2" presStyleCnt="3" custScaleY="49127">
        <dgm:presLayoutVars>
          <dgm:chMax val="1"/>
          <dgm:bulletEnabled val="1"/>
        </dgm:presLayoutVars>
      </dgm:prSet>
      <dgm:spPr/>
    </dgm:pt>
    <dgm:pt modelId="{E44D0FA3-8935-4F02-A1EE-60DD5BA0F062}" type="pres">
      <dgm:prSet presAssocID="{29ABA2AD-2848-4A33-8AFC-68D4A38E8B7B}" presName="descendantText" presStyleLbl="alignAccFollowNode1" presStyleIdx="2" presStyleCnt="3" custScaleY="57854">
        <dgm:presLayoutVars>
          <dgm:bulletEnabled val="1"/>
        </dgm:presLayoutVars>
      </dgm:prSet>
      <dgm:spPr/>
    </dgm:pt>
  </dgm:ptLst>
  <dgm:cxnLst>
    <dgm:cxn modelId="{1FBC5D07-5025-4E32-A790-AEA4EAB5FC91}" type="presOf" srcId="{F655B9A6-0E4B-4AE0-8400-B62B356B30EF}" destId="{6D8E4FF7-AB63-421C-B748-23C209D6DB7B}" srcOrd="0" destOrd="0" presId="urn:microsoft.com/office/officeart/2005/8/layout/vList5"/>
    <dgm:cxn modelId="{EAB9E20C-5A5E-4AD9-8D11-910849DAF24F}" srcId="{F923188A-0451-464F-B8FD-781147C6893C}" destId="{F655B9A6-0E4B-4AE0-8400-B62B356B30EF}" srcOrd="0" destOrd="0" parTransId="{1A307186-94DF-43AE-B4D1-B57350B04710}" sibTransId="{BE2F8D7F-2EDB-491C-BAEA-07DD493B8C8C}"/>
    <dgm:cxn modelId="{C15F4912-B16B-49FC-8695-7157AFE4FB4B}" type="presOf" srcId="{3FDA092E-8113-438F-B652-878F25F07FA3}" destId="{E44D0FA3-8935-4F02-A1EE-60DD5BA0F062}" srcOrd="0" destOrd="0" presId="urn:microsoft.com/office/officeart/2005/8/layout/vList5"/>
    <dgm:cxn modelId="{954CD52B-8F8B-4246-B63D-8DB6E4F34D8A}" type="presOf" srcId="{4B9AFDD9-DD4F-4F53-A532-C32618F028D9}" destId="{4315E4A4-B303-4FB1-978E-A01DDE8E3E25}" srcOrd="0" destOrd="0" presId="urn:microsoft.com/office/officeart/2005/8/layout/vList5"/>
    <dgm:cxn modelId="{01D4BD30-3B6A-4EBD-9EFD-DD7A57E5BC88}" type="presOf" srcId="{F923188A-0451-464F-B8FD-781147C6893C}" destId="{784DE329-3280-408F-B653-94C8F336F68C}" srcOrd="0" destOrd="0" presId="urn:microsoft.com/office/officeart/2005/8/layout/vList5"/>
    <dgm:cxn modelId="{B33A1B74-44E7-4F74-A47D-AE59A990E2F0}" srcId="{310AFA1D-E0C5-4D58-AC3A-A5AFD4E43F88}" destId="{4B9AFDD9-DD4F-4F53-A532-C32618F028D9}" srcOrd="1" destOrd="0" parTransId="{0F060E85-8358-42CE-A678-8B230FB14361}" sibTransId="{DFBDAAC3-3089-4A1C-A636-72541C1F4CAC}"/>
    <dgm:cxn modelId="{391BD59B-E307-4A28-82FC-FD6C185C8E01}" type="presOf" srcId="{310AFA1D-E0C5-4D58-AC3A-A5AFD4E43F88}" destId="{887564BD-3769-4E56-B0D7-D5EDDEBB3321}" srcOrd="0" destOrd="0" presId="urn:microsoft.com/office/officeart/2005/8/layout/vList5"/>
    <dgm:cxn modelId="{72F65DAF-EEB6-456B-BDF4-123206AB3CBB}" type="presOf" srcId="{29ABA2AD-2848-4A33-8AFC-68D4A38E8B7B}" destId="{4910B8FE-39B2-4FF2-AB3E-EB16885F75F2}" srcOrd="0" destOrd="0" presId="urn:microsoft.com/office/officeart/2005/8/layout/vList5"/>
    <dgm:cxn modelId="{B95C9FC7-B8E2-43C6-85F7-0B89E410D569}" srcId="{310AFA1D-E0C5-4D58-AC3A-A5AFD4E43F88}" destId="{F923188A-0451-464F-B8FD-781147C6893C}" srcOrd="0" destOrd="0" parTransId="{42204575-070A-4CA3-A7C3-F4357CA24A06}" sibTransId="{F5339FCB-1951-427A-AF1B-F8A5EFCAB842}"/>
    <dgm:cxn modelId="{2B9D24CA-1193-4277-82A2-DF89C1407129}" srcId="{4B9AFDD9-DD4F-4F53-A532-C32618F028D9}" destId="{9B28780A-DDAC-4BFC-B13C-E94A12ED36E4}" srcOrd="0" destOrd="0" parTransId="{CEA2CFB5-4B99-4342-9067-425E352B1D7B}" sibTransId="{95C2C122-1EB8-4412-992F-01FD2A77DABF}"/>
    <dgm:cxn modelId="{73A410E8-97BD-4C5B-B492-E39E4577E738}" srcId="{310AFA1D-E0C5-4D58-AC3A-A5AFD4E43F88}" destId="{29ABA2AD-2848-4A33-8AFC-68D4A38E8B7B}" srcOrd="2" destOrd="0" parTransId="{6570FA8A-96C2-4C94-B703-8BA832EEB0AE}" sibTransId="{BF93F3DE-FC5F-4913-8245-DA19171D573B}"/>
    <dgm:cxn modelId="{731506F5-2BF1-44E8-B8B3-48C1EDF5B600}" srcId="{29ABA2AD-2848-4A33-8AFC-68D4A38E8B7B}" destId="{3FDA092E-8113-438F-B652-878F25F07FA3}" srcOrd="0" destOrd="0" parTransId="{2D30E939-8841-4BFD-A172-C0C478DD4306}" sibTransId="{EE0D8BB7-0250-48AE-BCED-85B0DB4DD7A0}"/>
    <dgm:cxn modelId="{33BDD7F5-ED6C-4BA0-9EE9-7968698F1B37}" type="presOf" srcId="{9B28780A-DDAC-4BFC-B13C-E94A12ED36E4}" destId="{B3AFA314-72B1-4C63-86C9-FF812F0B05C1}" srcOrd="0" destOrd="0" presId="urn:microsoft.com/office/officeart/2005/8/layout/vList5"/>
    <dgm:cxn modelId="{A6E0612F-0D24-42B9-81F8-E8B9B8958619}" type="presParOf" srcId="{887564BD-3769-4E56-B0D7-D5EDDEBB3321}" destId="{4DD93D73-A85D-4F5D-98F7-1C3E9EA35ABA}" srcOrd="0" destOrd="0" presId="urn:microsoft.com/office/officeart/2005/8/layout/vList5"/>
    <dgm:cxn modelId="{DF3DF960-92A0-4951-9886-D8A934E18FF7}" type="presParOf" srcId="{4DD93D73-A85D-4F5D-98F7-1C3E9EA35ABA}" destId="{784DE329-3280-408F-B653-94C8F336F68C}" srcOrd="0" destOrd="0" presId="urn:microsoft.com/office/officeart/2005/8/layout/vList5"/>
    <dgm:cxn modelId="{679DA393-DA4C-4292-9450-11A7D0EA82C2}" type="presParOf" srcId="{4DD93D73-A85D-4F5D-98F7-1C3E9EA35ABA}" destId="{6D8E4FF7-AB63-421C-B748-23C209D6DB7B}" srcOrd="1" destOrd="0" presId="urn:microsoft.com/office/officeart/2005/8/layout/vList5"/>
    <dgm:cxn modelId="{EF1B3FE8-51DD-4687-AA18-17E51114739D}" type="presParOf" srcId="{887564BD-3769-4E56-B0D7-D5EDDEBB3321}" destId="{2B0AA5C6-27AF-4A38-A7A9-8C3D68271DAE}" srcOrd="1" destOrd="0" presId="urn:microsoft.com/office/officeart/2005/8/layout/vList5"/>
    <dgm:cxn modelId="{D5B4F19D-1168-47AB-B254-DD2E07A9F7ED}" type="presParOf" srcId="{887564BD-3769-4E56-B0D7-D5EDDEBB3321}" destId="{C47A7E1B-D543-4FE6-8120-98904C39FF72}" srcOrd="2" destOrd="0" presId="urn:microsoft.com/office/officeart/2005/8/layout/vList5"/>
    <dgm:cxn modelId="{7BFA3290-21AF-4B4A-A363-B63A1AFB84BE}" type="presParOf" srcId="{C47A7E1B-D543-4FE6-8120-98904C39FF72}" destId="{4315E4A4-B303-4FB1-978E-A01DDE8E3E25}" srcOrd="0" destOrd="0" presId="urn:microsoft.com/office/officeart/2005/8/layout/vList5"/>
    <dgm:cxn modelId="{B415C450-B800-4A64-9983-5F1062187892}" type="presParOf" srcId="{C47A7E1B-D543-4FE6-8120-98904C39FF72}" destId="{B3AFA314-72B1-4C63-86C9-FF812F0B05C1}" srcOrd="1" destOrd="0" presId="urn:microsoft.com/office/officeart/2005/8/layout/vList5"/>
    <dgm:cxn modelId="{17193C4F-946E-46A9-8DAE-6281CE84A65F}" type="presParOf" srcId="{887564BD-3769-4E56-B0D7-D5EDDEBB3321}" destId="{6EA2F90E-8C9D-49B1-AE6E-2E431DC3EAF4}" srcOrd="3" destOrd="0" presId="urn:microsoft.com/office/officeart/2005/8/layout/vList5"/>
    <dgm:cxn modelId="{3C3676A6-DA34-4B9E-8ABA-140D2D89A23C}" type="presParOf" srcId="{887564BD-3769-4E56-B0D7-D5EDDEBB3321}" destId="{F0F390A9-DEBE-42BF-840F-E77F22BD890D}" srcOrd="4" destOrd="0" presId="urn:microsoft.com/office/officeart/2005/8/layout/vList5"/>
    <dgm:cxn modelId="{EFD90A1C-61B0-477A-9359-7E1C9AD1F663}" type="presParOf" srcId="{F0F390A9-DEBE-42BF-840F-E77F22BD890D}" destId="{4910B8FE-39B2-4FF2-AB3E-EB16885F75F2}" srcOrd="0" destOrd="0" presId="urn:microsoft.com/office/officeart/2005/8/layout/vList5"/>
    <dgm:cxn modelId="{58FFC4AC-2CC9-41B0-B5B0-4874BAAFC71B}" type="presParOf" srcId="{F0F390A9-DEBE-42BF-840F-E77F22BD890D}" destId="{E44D0FA3-8935-4F02-A1EE-60DD5BA0F06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AFA1D-E0C5-4D58-AC3A-A5AFD4E43F8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F923188A-0451-464F-B8FD-781147C6893C}">
      <dgm:prSet custT="1"/>
      <dgm:spPr/>
      <dgm:t>
        <a:bodyPr/>
        <a:lstStyle/>
        <a:p>
          <a:r>
            <a:rPr lang="en-US" sz="4800">
              <a:solidFill>
                <a:schemeClr val="accent1">
                  <a:lumMod val="25000"/>
                </a:schemeClr>
              </a:solidFill>
              <a:latin typeface="+mj-lt"/>
            </a:rPr>
            <a:t>Explore</a:t>
          </a:r>
        </a:p>
      </dgm:t>
    </dgm:pt>
    <dgm:pt modelId="{42204575-070A-4CA3-A7C3-F4357CA24A06}" type="parTrans" cxnId="{B95C9FC7-B8E2-43C6-85F7-0B89E410D569}">
      <dgm:prSet/>
      <dgm:spPr/>
      <dgm:t>
        <a:bodyPr/>
        <a:lstStyle/>
        <a:p>
          <a:endParaRPr lang="en-US"/>
        </a:p>
      </dgm:t>
    </dgm:pt>
    <dgm:pt modelId="{F5339FCB-1951-427A-AF1B-F8A5EFCAB842}" type="sibTrans" cxnId="{B95C9FC7-B8E2-43C6-85F7-0B89E410D569}">
      <dgm:prSet/>
      <dgm:spPr/>
      <dgm:t>
        <a:bodyPr/>
        <a:lstStyle/>
        <a:p>
          <a:endParaRPr lang="en-US"/>
        </a:p>
      </dgm:t>
    </dgm:pt>
    <dgm:pt modelId="{F655B9A6-0E4B-4AE0-8400-B62B356B30EF}">
      <dgm:prSet/>
      <dgm:spPr/>
      <dgm:t>
        <a:bodyPr/>
        <a:lstStyle/>
        <a:p>
          <a:pPr>
            <a:lnSpc>
              <a:spcPct val="114000"/>
            </a:lnSpc>
            <a:buNone/>
          </a:pPr>
          <a:r>
            <a:rPr lang="en-US" dirty="0">
              <a:latin typeface="Arial" panose="020B0604020202020204" pitchFamily="34" charset="0"/>
              <a:cs typeface="Arial" panose="020B0604020202020204" pitchFamily="34" charset="0"/>
            </a:rPr>
            <a:t>“What are some foods you wish your child would eat?”</a:t>
          </a:r>
        </a:p>
      </dgm:t>
    </dgm:pt>
    <dgm:pt modelId="{1A307186-94DF-43AE-B4D1-B57350B04710}" type="parTrans" cxnId="{EAB9E20C-5A5E-4AD9-8D11-910849DAF24F}">
      <dgm:prSet/>
      <dgm:spPr/>
      <dgm:t>
        <a:bodyPr/>
        <a:lstStyle/>
        <a:p>
          <a:endParaRPr lang="en-US"/>
        </a:p>
      </dgm:t>
    </dgm:pt>
    <dgm:pt modelId="{BE2F8D7F-2EDB-491C-BAEA-07DD493B8C8C}" type="sibTrans" cxnId="{EAB9E20C-5A5E-4AD9-8D11-910849DAF24F}">
      <dgm:prSet/>
      <dgm:spPr/>
      <dgm:t>
        <a:bodyPr/>
        <a:lstStyle/>
        <a:p>
          <a:endParaRPr lang="en-US"/>
        </a:p>
      </dgm:t>
    </dgm:pt>
    <dgm:pt modelId="{4B9AFDD9-DD4F-4F53-A532-C32618F028D9}">
      <dgm:prSet custT="1"/>
      <dgm:spPr/>
      <dgm:t>
        <a:bodyPr/>
        <a:lstStyle/>
        <a:p>
          <a:r>
            <a:rPr lang="en-US" sz="4800">
              <a:solidFill>
                <a:schemeClr val="accent1">
                  <a:lumMod val="25000"/>
                </a:schemeClr>
              </a:solidFill>
              <a:latin typeface="+mj-lt"/>
            </a:rPr>
            <a:t>Offer</a:t>
          </a:r>
        </a:p>
      </dgm:t>
    </dgm:pt>
    <dgm:pt modelId="{0F060E85-8358-42CE-A678-8B230FB14361}" type="parTrans" cxnId="{B33A1B74-44E7-4F74-A47D-AE59A990E2F0}">
      <dgm:prSet/>
      <dgm:spPr/>
      <dgm:t>
        <a:bodyPr/>
        <a:lstStyle/>
        <a:p>
          <a:endParaRPr lang="en-US"/>
        </a:p>
      </dgm:t>
    </dgm:pt>
    <dgm:pt modelId="{DFBDAAC3-3089-4A1C-A636-72541C1F4CAC}" type="sibTrans" cxnId="{B33A1B74-44E7-4F74-A47D-AE59A990E2F0}">
      <dgm:prSet/>
      <dgm:spPr/>
      <dgm:t>
        <a:bodyPr/>
        <a:lstStyle/>
        <a:p>
          <a:endParaRPr lang="en-US"/>
        </a:p>
      </dgm:t>
    </dgm:pt>
    <dgm:pt modelId="{9B28780A-DDAC-4BFC-B13C-E94A12ED36E4}">
      <dgm:prSet/>
      <dgm:spPr/>
      <dgm:t>
        <a:bodyPr/>
        <a:lstStyle/>
        <a:p>
          <a:pPr>
            <a:lnSpc>
              <a:spcPct val="114000"/>
            </a:lnSpc>
            <a:buNone/>
          </a:pPr>
          <a:r>
            <a:rPr lang="en-US" dirty="0">
              <a:latin typeface="Arial" panose="020B0604020202020204" pitchFamily="34" charset="0"/>
              <a:cs typeface="Arial" panose="020B0604020202020204" pitchFamily="34" charset="0"/>
            </a:rPr>
            <a:t>  “In WIC we promote food first as a preferred option over using nutritional supplements. WIC foods are nutrient dense foods.”</a:t>
          </a:r>
        </a:p>
      </dgm:t>
    </dgm:pt>
    <dgm:pt modelId="{CEA2CFB5-4B99-4342-9067-425E352B1D7B}" type="parTrans" cxnId="{2B9D24CA-1193-4277-82A2-DF89C1407129}">
      <dgm:prSet/>
      <dgm:spPr/>
      <dgm:t>
        <a:bodyPr/>
        <a:lstStyle/>
        <a:p>
          <a:endParaRPr lang="en-US"/>
        </a:p>
      </dgm:t>
    </dgm:pt>
    <dgm:pt modelId="{95C2C122-1EB8-4412-992F-01FD2A77DABF}" type="sibTrans" cxnId="{2B9D24CA-1193-4277-82A2-DF89C1407129}">
      <dgm:prSet/>
      <dgm:spPr/>
      <dgm:t>
        <a:bodyPr/>
        <a:lstStyle/>
        <a:p>
          <a:endParaRPr lang="en-US"/>
        </a:p>
      </dgm:t>
    </dgm:pt>
    <dgm:pt modelId="{29ABA2AD-2848-4A33-8AFC-68D4A38E8B7B}">
      <dgm:prSet custT="1"/>
      <dgm:spPr/>
      <dgm:t>
        <a:bodyPr/>
        <a:lstStyle/>
        <a:p>
          <a:r>
            <a:rPr lang="en-US" sz="4800">
              <a:solidFill>
                <a:schemeClr val="accent1">
                  <a:lumMod val="25000"/>
                </a:schemeClr>
              </a:solidFill>
              <a:latin typeface="+mj-lt"/>
            </a:rPr>
            <a:t>Explore</a:t>
          </a:r>
        </a:p>
      </dgm:t>
    </dgm:pt>
    <dgm:pt modelId="{6570FA8A-96C2-4C94-B703-8BA832EEB0AE}" type="parTrans" cxnId="{73A410E8-97BD-4C5B-B492-E39E4577E738}">
      <dgm:prSet/>
      <dgm:spPr/>
      <dgm:t>
        <a:bodyPr/>
        <a:lstStyle/>
        <a:p>
          <a:endParaRPr lang="en-US"/>
        </a:p>
      </dgm:t>
    </dgm:pt>
    <dgm:pt modelId="{BF93F3DE-FC5F-4913-8245-DA19171D573B}" type="sibTrans" cxnId="{73A410E8-97BD-4C5B-B492-E39E4577E738}">
      <dgm:prSet/>
      <dgm:spPr/>
      <dgm:t>
        <a:bodyPr/>
        <a:lstStyle/>
        <a:p>
          <a:endParaRPr lang="en-US"/>
        </a:p>
      </dgm:t>
    </dgm:pt>
    <dgm:pt modelId="{3FDA092E-8113-438F-B652-878F25F07FA3}">
      <dgm:prSet/>
      <dgm:spPr/>
      <dgm:t>
        <a:bodyPr/>
        <a:lstStyle/>
        <a:p>
          <a:pPr>
            <a:lnSpc>
              <a:spcPct val="114000"/>
            </a:lnSpc>
            <a:buNone/>
          </a:pPr>
          <a:r>
            <a:rPr lang="en-US" altLang="en-US" i="0">
              <a:latin typeface="Arial" panose="020B0604020202020204" pitchFamily="34" charset="0"/>
              <a:cs typeface="Arial" panose="020B0604020202020204" pitchFamily="34" charset="0"/>
            </a:rPr>
            <a:t>  “If you do decide formula is the way to go…What are some ways you can offer the supplement to help your child eat foods you want them to eat?”</a:t>
          </a:r>
          <a:endParaRPr lang="en-US">
            <a:latin typeface="Arial" panose="020B0604020202020204" pitchFamily="34" charset="0"/>
            <a:cs typeface="Arial" panose="020B0604020202020204" pitchFamily="34" charset="0"/>
          </a:endParaRPr>
        </a:p>
      </dgm:t>
    </dgm:pt>
    <dgm:pt modelId="{2D30E939-8841-4BFD-A172-C0C478DD4306}" type="parTrans" cxnId="{731506F5-2BF1-44E8-B8B3-48C1EDF5B600}">
      <dgm:prSet/>
      <dgm:spPr/>
      <dgm:t>
        <a:bodyPr/>
        <a:lstStyle/>
        <a:p>
          <a:endParaRPr lang="en-US"/>
        </a:p>
      </dgm:t>
    </dgm:pt>
    <dgm:pt modelId="{EE0D8BB7-0250-48AE-BCED-85B0DB4DD7A0}" type="sibTrans" cxnId="{731506F5-2BF1-44E8-B8B3-48C1EDF5B600}">
      <dgm:prSet/>
      <dgm:spPr/>
      <dgm:t>
        <a:bodyPr/>
        <a:lstStyle/>
        <a:p>
          <a:endParaRPr lang="en-US"/>
        </a:p>
      </dgm:t>
    </dgm:pt>
    <dgm:pt modelId="{887564BD-3769-4E56-B0D7-D5EDDEBB3321}" type="pres">
      <dgm:prSet presAssocID="{310AFA1D-E0C5-4D58-AC3A-A5AFD4E43F88}" presName="Name0" presStyleCnt="0">
        <dgm:presLayoutVars>
          <dgm:dir/>
          <dgm:animLvl val="lvl"/>
          <dgm:resizeHandles val="exact"/>
        </dgm:presLayoutVars>
      </dgm:prSet>
      <dgm:spPr/>
    </dgm:pt>
    <dgm:pt modelId="{4DD93D73-A85D-4F5D-98F7-1C3E9EA35ABA}" type="pres">
      <dgm:prSet presAssocID="{F923188A-0451-464F-B8FD-781147C6893C}" presName="linNode" presStyleCnt="0"/>
      <dgm:spPr/>
    </dgm:pt>
    <dgm:pt modelId="{784DE329-3280-408F-B653-94C8F336F68C}" type="pres">
      <dgm:prSet presAssocID="{F923188A-0451-464F-B8FD-781147C6893C}" presName="parentText" presStyleLbl="node1" presStyleIdx="0" presStyleCnt="3" custScaleY="50990">
        <dgm:presLayoutVars>
          <dgm:chMax val="1"/>
          <dgm:bulletEnabled val="1"/>
        </dgm:presLayoutVars>
      </dgm:prSet>
      <dgm:spPr/>
    </dgm:pt>
    <dgm:pt modelId="{6D8E4FF7-AB63-421C-B748-23C209D6DB7B}" type="pres">
      <dgm:prSet presAssocID="{F923188A-0451-464F-B8FD-781147C6893C}" presName="descendantText" presStyleLbl="alignAccFollowNode1" presStyleIdx="0" presStyleCnt="3" custScaleY="66971">
        <dgm:presLayoutVars>
          <dgm:bulletEnabled val="1"/>
        </dgm:presLayoutVars>
      </dgm:prSet>
      <dgm:spPr/>
    </dgm:pt>
    <dgm:pt modelId="{2B0AA5C6-27AF-4A38-A7A9-8C3D68271DAE}" type="pres">
      <dgm:prSet presAssocID="{F5339FCB-1951-427A-AF1B-F8A5EFCAB842}" presName="sp" presStyleCnt="0"/>
      <dgm:spPr/>
    </dgm:pt>
    <dgm:pt modelId="{C47A7E1B-D543-4FE6-8120-98904C39FF72}" type="pres">
      <dgm:prSet presAssocID="{4B9AFDD9-DD4F-4F53-A532-C32618F028D9}" presName="linNode" presStyleCnt="0"/>
      <dgm:spPr/>
    </dgm:pt>
    <dgm:pt modelId="{4315E4A4-B303-4FB1-978E-A01DDE8E3E25}" type="pres">
      <dgm:prSet presAssocID="{4B9AFDD9-DD4F-4F53-A532-C32618F028D9}" presName="parentText" presStyleLbl="node1" presStyleIdx="1" presStyleCnt="3" custScaleY="51376" custLinFactNeighborX="-826" custLinFactNeighborY="163">
        <dgm:presLayoutVars>
          <dgm:chMax val="1"/>
          <dgm:bulletEnabled val="1"/>
        </dgm:presLayoutVars>
      </dgm:prSet>
      <dgm:spPr/>
    </dgm:pt>
    <dgm:pt modelId="{B3AFA314-72B1-4C63-86C9-FF812F0B05C1}" type="pres">
      <dgm:prSet presAssocID="{4B9AFDD9-DD4F-4F53-A532-C32618F028D9}" presName="descendantText" presStyleLbl="alignAccFollowNode1" presStyleIdx="1" presStyleCnt="3" custScaleY="67064">
        <dgm:presLayoutVars>
          <dgm:bulletEnabled val="1"/>
        </dgm:presLayoutVars>
      </dgm:prSet>
      <dgm:spPr/>
    </dgm:pt>
    <dgm:pt modelId="{6EA2F90E-8C9D-49B1-AE6E-2E431DC3EAF4}" type="pres">
      <dgm:prSet presAssocID="{DFBDAAC3-3089-4A1C-A636-72541C1F4CAC}" presName="sp" presStyleCnt="0"/>
      <dgm:spPr/>
    </dgm:pt>
    <dgm:pt modelId="{F0F390A9-DEBE-42BF-840F-E77F22BD890D}" type="pres">
      <dgm:prSet presAssocID="{29ABA2AD-2848-4A33-8AFC-68D4A38E8B7B}" presName="linNode" presStyleCnt="0"/>
      <dgm:spPr/>
    </dgm:pt>
    <dgm:pt modelId="{4910B8FE-39B2-4FF2-AB3E-EB16885F75F2}" type="pres">
      <dgm:prSet presAssocID="{29ABA2AD-2848-4A33-8AFC-68D4A38E8B7B}" presName="parentText" presStyleLbl="node1" presStyleIdx="2" presStyleCnt="3" custScaleY="49127">
        <dgm:presLayoutVars>
          <dgm:chMax val="1"/>
          <dgm:bulletEnabled val="1"/>
        </dgm:presLayoutVars>
      </dgm:prSet>
      <dgm:spPr/>
    </dgm:pt>
    <dgm:pt modelId="{E44D0FA3-8935-4F02-A1EE-60DD5BA0F062}" type="pres">
      <dgm:prSet presAssocID="{29ABA2AD-2848-4A33-8AFC-68D4A38E8B7B}" presName="descendantText" presStyleLbl="alignAccFollowNode1" presStyleIdx="2" presStyleCnt="3" custScaleY="57854">
        <dgm:presLayoutVars>
          <dgm:bulletEnabled val="1"/>
        </dgm:presLayoutVars>
      </dgm:prSet>
      <dgm:spPr/>
    </dgm:pt>
  </dgm:ptLst>
  <dgm:cxnLst>
    <dgm:cxn modelId="{1FBC5D07-5025-4E32-A790-AEA4EAB5FC91}" type="presOf" srcId="{F655B9A6-0E4B-4AE0-8400-B62B356B30EF}" destId="{6D8E4FF7-AB63-421C-B748-23C209D6DB7B}" srcOrd="0" destOrd="0" presId="urn:microsoft.com/office/officeart/2005/8/layout/vList5"/>
    <dgm:cxn modelId="{EAB9E20C-5A5E-4AD9-8D11-910849DAF24F}" srcId="{F923188A-0451-464F-B8FD-781147C6893C}" destId="{F655B9A6-0E4B-4AE0-8400-B62B356B30EF}" srcOrd="0" destOrd="0" parTransId="{1A307186-94DF-43AE-B4D1-B57350B04710}" sibTransId="{BE2F8D7F-2EDB-491C-BAEA-07DD493B8C8C}"/>
    <dgm:cxn modelId="{C15F4912-B16B-49FC-8695-7157AFE4FB4B}" type="presOf" srcId="{3FDA092E-8113-438F-B652-878F25F07FA3}" destId="{E44D0FA3-8935-4F02-A1EE-60DD5BA0F062}" srcOrd="0" destOrd="0" presId="urn:microsoft.com/office/officeart/2005/8/layout/vList5"/>
    <dgm:cxn modelId="{954CD52B-8F8B-4246-B63D-8DB6E4F34D8A}" type="presOf" srcId="{4B9AFDD9-DD4F-4F53-A532-C32618F028D9}" destId="{4315E4A4-B303-4FB1-978E-A01DDE8E3E25}" srcOrd="0" destOrd="0" presId="urn:microsoft.com/office/officeart/2005/8/layout/vList5"/>
    <dgm:cxn modelId="{01D4BD30-3B6A-4EBD-9EFD-DD7A57E5BC88}" type="presOf" srcId="{F923188A-0451-464F-B8FD-781147C6893C}" destId="{784DE329-3280-408F-B653-94C8F336F68C}" srcOrd="0" destOrd="0" presId="urn:microsoft.com/office/officeart/2005/8/layout/vList5"/>
    <dgm:cxn modelId="{B33A1B74-44E7-4F74-A47D-AE59A990E2F0}" srcId="{310AFA1D-E0C5-4D58-AC3A-A5AFD4E43F88}" destId="{4B9AFDD9-DD4F-4F53-A532-C32618F028D9}" srcOrd="1" destOrd="0" parTransId="{0F060E85-8358-42CE-A678-8B230FB14361}" sibTransId="{DFBDAAC3-3089-4A1C-A636-72541C1F4CAC}"/>
    <dgm:cxn modelId="{391BD59B-E307-4A28-82FC-FD6C185C8E01}" type="presOf" srcId="{310AFA1D-E0C5-4D58-AC3A-A5AFD4E43F88}" destId="{887564BD-3769-4E56-B0D7-D5EDDEBB3321}" srcOrd="0" destOrd="0" presId="urn:microsoft.com/office/officeart/2005/8/layout/vList5"/>
    <dgm:cxn modelId="{72F65DAF-EEB6-456B-BDF4-123206AB3CBB}" type="presOf" srcId="{29ABA2AD-2848-4A33-8AFC-68D4A38E8B7B}" destId="{4910B8FE-39B2-4FF2-AB3E-EB16885F75F2}" srcOrd="0" destOrd="0" presId="urn:microsoft.com/office/officeart/2005/8/layout/vList5"/>
    <dgm:cxn modelId="{B95C9FC7-B8E2-43C6-85F7-0B89E410D569}" srcId="{310AFA1D-E0C5-4D58-AC3A-A5AFD4E43F88}" destId="{F923188A-0451-464F-B8FD-781147C6893C}" srcOrd="0" destOrd="0" parTransId="{42204575-070A-4CA3-A7C3-F4357CA24A06}" sibTransId="{F5339FCB-1951-427A-AF1B-F8A5EFCAB842}"/>
    <dgm:cxn modelId="{2B9D24CA-1193-4277-82A2-DF89C1407129}" srcId="{4B9AFDD9-DD4F-4F53-A532-C32618F028D9}" destId="{9B28780A-DDAC-4BFC-B13C-E94A12ED36E4}" srcOrd="0" destOrd="0" parTransId="{CEA2CFB5-4B99-4342-9067-425E352B1D7B}" sibTransId="{95C2C122-1EB8-4412-992F-01FD2A77DABF}"/>
    <dgm:cxn modelId="{73A410E8-97BD-4C5B-B492-E39E4577E738}" srcId="{310AFA1D-E0C5-4D58-AC3A-A5AFD4E43F88}" destId="{29ABA2AD-2848-4A33-8AFC-68D4A38E8B7B}" srcOrd="2" destOrd="0" parTransId="{6570FA8A-96C2-4C94-B703-8BA832EEB0AE}" sibTransId="{BF93F3DE-FC5F-4913-8245-DA19171D573B}"/>
    <dgm:cxn modelId="{731506F5-2BF1-44E8-B8B3-48C1EDF5B600}" srcId="{29ABA2AD-2848-4A33-8AFC-68D4A38E8B7B}" destId="{3FDA092E-8113-438F-B652-878F25F07FA3}" srcOrd="0" destOrd="0" parTransId="{2D30E939-8841-4BFD-A172-C0C478DD4306}" sibTransId="{EE0D8BB7-0250-48AE-BCED-85B0DB4DD7A0}"/>
    <dgm:cxn modelId="{33BDD7F5-ED6C-4BA0-9EE9-7968698F1B37}" type="presOf" srcId="{9B28780A-DDAC-4BFC-B13C-E94A12ED36E4}" destId="{B3AFA314-72B1-4C63-86C9-FF812F0B05C1}" srcOrd="0" destOrd="0" presId="urn:microsoft.com/office/officeart/2005/8/layout/vList5"/>
    <dgm:cxn modelId="{A6E0612F-0D24-42B9-81F8-E8B9B8958619}" type="presParOf" srcId="{887564BD-3769-4E56-B0D7-D5EDDEBB3321}" destId="{4DD93D73-A85D-4F5D-98F7-1C3E9EA35ABA}" srcOrd="0" destOrd="0" presId="urn:microsoft.com/office/officeart/2005/8/layout/vList5"/>
    <dgm:cxn modelId="{DF3DF960-92A0-4951-9886-D8A934E18FF7}" type="presParOf" srcId="{4DD93D73-A85D-4F5D-98F7-1C3E9EA35ABA}" destId="{784DE329-3280-408F-B653-94C8F336F68C}" srcOrd="0" destOrd="0" presId="urn:microsoft.com/office/officeart/2005/8/layout/vList5"/>
    <dgm:cxn modelId="{679DA393-DA4C-4292-9450-11A7D0EA82C2}" type="presParOf" srcId="{4DD93D73-A85D-4F5D-98F7-1C3E9EA35ABA}" destId="{6D8E4FF7-AB63-421C-B748-23C209D6DB7B}" srcOrd="1" destOrd="0" presId="urn:microsoft.com/office/officeart/2005/8/layout/vList5"/>
    <dgm:cxn modelId="{EF1B3FE8-51DD-4687-AA18-17E51114739D}" type="presParOf" srcId="{887564BD-3769-4E56-B0D7-D5EDDEBB3321}" destId="{2B0AA5C6-27AF-4A38-A7A9-8C3D68271DAE}" srcOrd="1" destOrd="0" presId="urn:microsoft.com/office/officeart/2005/8/layout/vList5"/>
    <dgm:cxn modelId="{D5B4F19D-1168-47AB-B254-DD2E07A9F7ED}" type="presParOf" srcId="{887564BD-3769-4E56-B0D7-D5EDDEBB3321}" destId="{C47A7E1B-D543-4FE6-8120-98904C39FF72}" srcOrd="2" destOrd="0" presId="urn:microsoft.com/office/officeart/2005/8/layout/vList5"/>
    <dgm:cxn modelId="{7BFA3290-21AF-4B4A-A363-B63A1AFB84BE}" type="presParOf" srcId="{C47A7E1B-D543-4FE6-8120-98904C39FF72}" destId="{4315E4A4-B303-4FB1-978E-A01DDE8E3E25}" srcOrd="0" destOrd="0" presId="urn:microsoft.com/office/officeart/2005/8/layout/vList5"/>
    <dgm:cxn modelId="{B415C450-B800-4A64-9983-5F1062187892}" type="presParOf" srcId="{C47A7E1B-D543-4FE6-8120-98904C39FF72}" destId="{B3AFA314-72B1-4C63-86C9-FF812F0B05C1}" srcOrd="1" destOrd="0" presId="urn:microsoft.com/office/officeart/2005/8/layout/vList5"/>
    <dgm:cxn modelId="{17193C4F-946E-46A9-8DAE-6281CE84A65F}" type="presParOf" srcId="{887564BD-3769-4E56-B0D7-D5EDDEBB3321}" destId="{6EA2F90E-8C9D-49B1-AE6E-2E431DC3EAF4}" srcOrd="3" destOrd="0" presId="urn:microsoft.com/office/officeart/2005/8/layout/vList5"/>
    <dgm:cxn modelId="{3C3676A6-DA34-4B9E-8ABA-140D2D89A23C}" type="presParOf" srcId="{887564BD-3769-4E56-B0D7-D5EDDEBB3321}" destId="{F0F390A9-DEBE-42BF-840F-E77F22BD890D}" srcOrd="4" destOrd="0" presId="urn:microsoft.com/office/officeart/2005/8/layout/vList5"/>
    <dgm:cxn modelId="{EFD90A1C-61B0-477A-9359-7E1C9AD1F663}" type="presParOf" srcId="{F0F390A9-DEBE-42BF-840F-E77F22BD890D}" destId="{4910B8FE-39B2-4FF2-AB3E-EB16885F75F2}" srcOrd="0" destOrd="0" presId="urn:microsoft.com/office/officeart/2005/8/layout/vList5"/>
    <dgm:cxn modelId="{58FFC4AC-2CC9-41B0-B5B0-4874BAAFC71B}" type="presParOf" srcId="{F0F390A9-DEBE-42BF-840F-E77F22BD890D}" destId="{E44D0FA3-8935-4F02-A1EE-60DD5BA0F06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4FF7-AB63-421C-B748-23C209D6DB7B}">
      <dsp:nvSpPr>
        <dsp:cNvPr id="0" name=""/>
        <dsp:cNvSpPr/>
      </dsp:nvSpPr>
      <dsp:spPr>
        <a:xfrm rot="5400000">
          <a:off x="6450532" y="-2662968"/>
          <a:ext cx="1400150"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800100">
            <a:lnSpc>
              <a:spcPct val="114000"/>
            </a:lnSpc>
            <a:spcBef>
              <a:spcPct val="0"/>
            </a:spcBef>
            <a:spcAft>
              <a:spcPct val="15000"/>
            </a:spcAft>
            <a:buNone/>
          </a:pPr>
          <a:r>
            <a:rPr lang="en-US" sz="18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“You are concerned about your child’s eating and feel PediaSure might help. What have you heard about children’s appetites as they age?”</a:t>
          </a:r>
        </a:p>
      </dsp:txBody>
      <dsp:txXfrm rot="-5400000">
        <a:off x="3785615" y="70299"/>
        <a:ext cx="6661634" cy="1263450"/>
      </dsp:txXfrm>
    </dsp:sp>
    <dsp:sp modelId="{784DE329-3280-408F-B653-94C8F336F68C}">
      <dsp:nvSpPr>
        <dsp:cNvPr id="0" name=""/>
        <dsp:cNvSpPr/>
      </dsp:nvSpPr>
      <dsp:spPr>
        <a:xfrm>
          <a:off x="0" y="35748"/>
          <a:ext cx="3785616" cy="13325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Explore</a:t>
          </a:r>
        </a:p>
      </dsp:txBody>
      <dsp:txXfrm>
        <a:off x="65050" y="100798"/>
        <a:ext cx="3655516" cy="1202448"/>
      </dsp:txXfrm>
    </dsp:sp>
    <dsp:sp modelId="{B3AFA314-72B1-4C63-86C9-FF812F0B05C1}">
      <dsp:nvSpPr>
        <dsp:cNvPr id="0" name=""/>
        <dsp:cNvSpPr/>
      </dsp:nvSpPr>
      <dsp:spPr>
        <a:xfrm rot="5400000">
          <a:off x="6449560" y="-1131178"/>
          <a:ext cx="1402094" cy="6729984"/>
        </a:xfrm>
        <a:prstGeom prst="round2SameRect">
          <a:avLst/>
        </a:prstGeom>
        <a:solidFill>
          <a:schemeClr val="accent2">
            <a:tint val="40000"/>
            <a:alpha val="90000"/>
            <a:hueOff val="6537551"/>
            <a:satOff val="2084"/>
            <a:lumOff val="1092"/>
            <a:alphaOff val="0"/>
          </a:schemeClr>
        </a:solidFill>
        <a:ln w="6350" cap="flat" cmpd="sng" algn="ctr">
          <a:solidFill>
            <a:schemeClr val="accent2">
              <a:tint val="40000"/>
              <a:alpha val="90000"/>
              <a:hueOff val="6537551"/>
              <a:satOff val="2084"/>
              <a:lumOff val="10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28600" lvl="1" indent="-228600" algn="l" defTabSz="889000">
            <a:lnSpc>
              <a:spcPct val="114000"/>
            </a:lnSpc>
            <a:spcBef>
              <a:spcPct val="0"/>
            </a:spcBef>
            <a:spcAft>
              <a:spcPct val="15000"/>
            </a:spcAft>
            <a:buNone/>
          </a:pPr>
          <a:r>
            <a:rPr lang="en-US" sz="2000" kern="1200" dirty="0">
              <a:latin typeface="Arial" panose="020B0604020202020204" pitchFamily="34" charset="0"/>
              <a:cs typeface="Arial" panose="020B0604020202020204" pitchFamily="34" charset="0"/>
            </a:rPr>
            <a:t>  “Did you know… adding extra calories from PediaSure may not help your child’s acceptance of foods. If used for longer than 3-6 months, it may interfere with willingness to eat the foods you offer.”</a:t>
          </a:r>
        </a:p>
      </dsp:txBody>
      <dsp:txXfrm rot="-5400000">
        <a:off x="3785616" y="1601211"/>
        <a:ext cx="6661539" cy="1265204"/>
      </dsp:txXfrm>
    </dsp:sp>
    <dsp:sp modelId="{4315E4A4-B303-4FB1-978E-A01DDE8E3E25}">
      <dsp:nvSpPr>
        <dsp:cNvPr id="0" name=""/>
        <dsp:cNvSpPr/>
      </dsp:nvSpPr>
      <dsp:spPr>
        <a:xfrm>
          <a:off x="0" y="1566755"/>
          <a:ext cx="3785616" cy="1342635"/>
        </a:xfrm>
        <a:prstGeom prst="roundRect">
          <a:avLst/>
        </a:prstGeom>
        <a:gradFill rotWithShape="0">
          <a:gsLst>
            <a:gs pos="0">
              <a:schemeClr val="accent2">
                <a:hueOff val="6474219"/>
                <a:satOff val="1001"/>
                <a:lumOff val="3922"/>
                <a:alphaOff val="0"/>
                <a:satMod val="103000"/>
                <a:lumMod val="102000"/>
                <a:tint val="94000"/>
              </a:schemeClr>
            </a:gs>
            <a:gs pos="50000">
              <a:schemeClr val="accent2">
                <a:hueOff val="6474219"/>
                <a:satOff val="1001"/>
                <a:lumOff val="3922"/>
                <a:alphaOff val="0"/>
                <a:satMod val="110000"/>
                <a:lumMod val="100000"/>
                <a:shade val="100000"/>
              </a:schemeClr>
            </a:gs>
            <a:gs pos="100000">
              <a:schemeClr val="accent2">
                <a:hueOff val="6474219"/>
                <a:satOff val="1001"/>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Offer</a:t>
          </a:r>
        </a:p>
      </dsp:txBody>
      <dsp:txXfrm>
        <a:off x="65542" y="1632297"/>
        <a:ext cx="3654532" cy="1211551"/>
      </dsp:txXfrm>
    </dsp:sp>
    <dsp:sp modelId="{E44D0FA3-8935-4F02-A1EE-60DD5BA0F062}">
      <dsp:nvSpPr>
        <dsp:cNvPr id="0" name=""/>
        <dsp:cNvSpPr/>
      </dsp:nvSpPr>
      <dsp:spPr>
        <a:xfrm rot="5400000">
          <a:off x="6545836" y="342467"/>
          <a:ext cx="1209543" cy="6729984"/>
        </a:xfrm>
        <a:prstGeom prst="round2SameRect">
          <a:avLst/>
        </a:prstGeom>
        <a:solidFill>
          <a:schemeClr val="accent2">
            <a:tint val="40000"/>
            <a:alpha val="90000"/>
            <a:hueOff val="13075102"/>
            <a:satOff val="4168"/>
            <a:lumOff val="2184"/>
            <a:alphaOff val="0"/>
          </a:schemeClr>
        </a:solidFill>
        <a:ln w="6350" cap="flat" cmpd="sng" algn="ctr">
          <a:solidFill>
            <a:schemeClr val="accent2">
              <a:tint val="40000"/>
              <a:alpha val="90000"/>
              <a:hueOff val="13075102"/>
              <a:satOff val="4168"/>
              <a:lumOff val="21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14000"/>
            </a:lnSpc>
            <a:spcBef>
              <a:spcPct val="0"/>
            </a:spcBef>
            <a:spcAft>
              <a:spcPct val="15000"/>
            </a:spcAft>
            <a:buNone/>
          </a:pPr>
          <a:r>
            <a:rPr lang="en-US" sz="2000" kern="1200">
              <a:latin typeface="Arial" panose="020B0604020202020204" pitchFamily="34" charset="0"/>
              <a:cs typeface="Arial" panose="020B0604020202020204" pitchFamily="34" charset="0"/>
            </a:rPr>
            <a:t>  “How would mealtime be different if you could trust that your child will grow at a rate that is right for them?”</a:t>
          </a:r>
        </a:p>
      </dsp:txBody>
      <dsp:txXfrm rot="-5400000">
        <a:off x="3785616" y="3161733"/>
        <a:ext cx="6670939" cy="1091453"/>
      </dsp:txXfrm>
    </dsp:sp>
    <dsp:sp modelId="{4910B8FE-39B2-4FF2-AB3E-EB16885F75F2}">
      <dsp:nvSpPr>
        <dsp:cNvPr id="0" name=""/>
        <dsp:cNvSpPr/>
      </dsp:nvSpPr>
      <dsp:spPr>
        <a:xfrm>
          <a:off x="0" y="3065528"/>
          <a:ext cx="3785616" cy="1283861"/>
        </a:xfrm>
        <a:prstGeom prst="roundRect">
          <a:avLst/>
        </a:prstGeom>
        <a:gradFill rotWithShape="0">
          <a:gsLst>
            <a:gs pos="0">
              <a:schemeClr val="accent2">
                <a:hueOff val="12948438"/>
                <a:satOff val="2002"/>
                <a:lumOff val="7844"/>
                <a:alphaOff val="0"/>
                <a:satMod val="103000"/>
                <a:lumMod val="102000"/>
                <a:tint val="94000"/>
              </a:schemeClr>
            </a:gs>
            <a:gs pos="50000">
              <a:schemeClr val="accent2">
                <a:hueOff val="12948438"/>
                <a:satOff val="2002"/>
                <a:lumOff val="7844"/>
                <a:alphaOff val="0"/>
                <a:satMod val="110000"/>
                <a:lumMod val="100000"/>
                <a:shade val="100000"/>
              </a:schemeClr>
            </a:gs>
            <a:gs pos="100000">
              <a:schemeClr val="accent2">
                <a:hueOff val="12948438"/>
                <a:satOff val="2002"/>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Explore</a:t>
          </a:r>
        </a:p>
      </dsp:txBody>
      <dsp:txXfrm>
        <a:off x="62673" y="3128201"/>
        <a:ext cx="3660270" cy="1158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4FF7-AB63-421C-B748-23C209D6DB7B}">
      <dsp:nvSpPr>
        <dsp:cNvPr id="0" name=""/>
        <dsp:cNvSpPr/>
      </dsp:nvSpPr>
      <dsp:spPr>
        <a:xfrm rot="5400000">
          <a:off x="6450532" y="-2662968"/>
          <a:ext cx="1400150"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14000"/>
            </a:lnSpc>
            <a:spcBef>
              <a:spcPct val="0"/>
            </a:spcBef>
            <a:spcAft>
              <a:spcPct val="15000"/>
            </a:spcAft>
            <a:buNone/>
          </a:pPr>
          <a:r>
            <a:rPr lang="en-US" sz="2000" kern="1200" dirty="0">
              <a:latin typeface="Arial" panose="020B0604020202020204" pitchFamily="34" charset="0"/>
              <a:cs typeface="Arial" panose="020B0604020202020204" pitchFamily="34" charset="0"/>
            </a:rPr>
            <a:t>“What are some foods you wish your child would eat?”</a:t>
          </a:r>
        </a:p>
      </dsp:txBody>
      <dsp:txXfrm rot="-5400000">
        <a:off x="3785615" y="70299"/>
        <a:ext cx="6661634" cy="1263450"/>
      </dsp:txXfrm>
    </dsp:sp>
    <dsp:sp modelId="{784DE329-3280-408F-B653-94C8F336F68C}">
      <dsp:nvSpPr>
        <dsp:cNvPr id="0" name=""/>
        <dsp:cNvSpPr/>
      </dsp:nvSpPr>
      <dsp:spPr>
        <a:xfrm>
          <a:off x="0" y="35748"/>
          <a:ext cx="3785616" cy="13325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Explore</a:t>
          </a:r>
        </a:p>
      </dsp:txBody>
      <dsp:txXfrm>
        <a:off x="65050" y="100798"/>
        <a:ext cx="3655516" cy="1202448"/>
      </dsp:txXfrm>
    </dsp:sp>
    <dsp:sp modelId="{B3AFA314-72B1-4C63-86C9-FF812F0B05C1}">
      <dsp:nvSpPr>
        <dsp:cNvPr id="0" name=""/>
        <dsp:cNvSpPr/>
      </dsp:nvSpPr>
      <dsp:spPr>
        <a:xfrm rot="5400000">
          <a:off x="6449560" y="-1131178"/>
          <a:ext cx="1402094" cy="6729984"/>
        </a:xfrm>
        <a:prstGeom prst="round2SameRect">
          <a:avLst/>
        </a:prstGeom>
        <a:solidFill>
          <a:schemeClr val="accent2">
            <a:tint val="40000"/>
            <a:alpha val="90000"/>
            <a:hueOff val="6537551"/>
            <a:satOff val="2084"/>
            <a:lumOff val="1092"/>
            <a:alphaOff val="0"/>
          </a:schemeClr>
        </a:solidFill>
        <a:ln w="6350" cap="flat" cmpd="sng" algn="ctr">
          <a:solidFill>
            <a:schemeClr val="accent2">
              <a:tint val="40000"/>
              <a:alpha val="90000"/>
              <a:hueOff val="6537551"/>
              <a:satOff val="2084"/>
              <a:lumOff val="10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14000"/>
            </a:lnSpc>
            <a:spcBef>
              <a:spcPct val="0"/>
            </a:spcBef>
            <a:spcAft>
              <a:spcPct val="15000"/>
            </a:spcAft>
            <a:buNone/>
          </a:pPr>
          <a:r>
            <a:rPr lang="en-US" sz="2000" kern="1200" dirty="0">
              <a:latin typeface="Arial" panose="020B0604020202020204" pitchFamily="34" charset="0"/>
              <a:cs typeface="Arial" panose="020B0604020202020204" pitchFamily="34" charset="0"/>
            </a:rPr>
            <a:t>  “In WIC we promote food first as a preferred option over using nutritional supplements. WIC foods are nutrient dense foods.”</a:t>
          </a:r>
        </a:p>
      </dsp:txBody>
      <dsp:txXfrm rot="-5400000">
        <a:off x="3785616" y="1601211"/>
        <a:ext cx="6661539" cy="1265204"/>
      </dsp:txXfrm>
    </dsp:sp>
    <dsp:sp modelId="{4315E4A4-B303-4FB1-978E-A01DDE8E3E25}">
      <dsp:nvSpPr>
        <dsp:cNvPr id="0" name=""/>
        <dsp:cNvSpPr/>
      </dsp:nvSpPr>
      <dsp:spPr>
        <a:xfrm>
          <a:off x="0" y="1566755"/>
          <a:ext cx="3785616" cy="1342635"/>
        </a:xfrm>
        <a:prstGeom prst="roundRect">
          <a:avLst/>
        </a:prstGeom>
        <a:gradFill rotWithShape="0">
          <a:gsLst>
            <a:gs pos="0">
              <a:schemeClr val="accent2">
                <a:hueOff val="6474219"/>
                <a:satOff val="1001"/>
                <a:lumOff val="3922"/>
                <a:alphaOff val="0"/>
                <a:satMod val="103000"/>
                <a:lumMod val="102000"/>
                <a:tint val="94000"/>
              </a:schemeClr>
            </a:gs>
            <a:gs pos="50000">
              <a:schemeClr val="accent2">
                <a:hueOff val="6474219"/>
                <a:satOff val="1001"/>
                <a:lumOff val="3922"/>
                <a:alphaOff val="0"/>
                <a:satMod val="110000"/>
                <a:lumMod val="100000"/>
                <a:shade val="100000"/>
              </a:schemeClr>
            </a:gs>
            <a:gs pos="100000">
              <a:schemeClr val="accent2">
                <a:hueOff val="6474219"/>
                <a:satOff val="1001"/>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Offer</a:t>
          </a:r>
        </a:p>
      </dsp:txBody>
      <dsp:txXfrm>
        <a:off x="65542" y="1632297"/>
        <a:ext cx="3654532" cy="1211551"/>
      </dsp:txXfrm>
    </dsp:sp>
    <dsp:sp modelId="{E44D0FA3-8935-4F02-A1EE-60DD5BA0F062}">
      <dsp:nvSpPr>
        <dsp:cNvPr id="0" name=""/>
        <dsp:cNvSpPr/>
      </dsp:nvSpPr>
      <dsp:spPr>
        <a:xfrm rot="5400000">
          <a:off x="6545836" y="342467"/>
          <a:ext cx="1209543" cy="6729984"/>
        </a:xfrm>
        <a:prstGeom prst="round2SameRect">
          <a:avLst/>
        </a:prstGeom>
        <a:solidFill>
          <a:schemeClr val="accent2">
            <a:tint val="40000"/>
            <a:alpha val="90000"/>
            <a:hueOff val="13075102"/>
            <a:satOff val="4168"/>
            <a:lumOff val="2184"/>
            <a:alphaOff val="0"/>
          </a:schemeClr>
        </a:solidFill>
        <a:ln w="6350" cap="flat" cmpd="sng" algn="ctr">
          <a:solidFill>
            <a:schemeClr val="accent2">
              <a:tint val="40000"/>
              <a:alpha val="90000"/>
              <a:hueOff val="13075102"/>
              <a:satOff val="4168"/>
              <a:lumOff val="21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14000"/>
            </a:lnSpc>
            <a:spcBef>
              <a:spcPct val="0"/>
            </a:spcBef>
            <a:spcAft>
              <a:spcPct val="15000"/>
            </a:spcAft>
            <a:buNone/>
          </a:pPr>
          <a:r>
            <a:rPr lang="en-US" altLang="en-US" sz="2000" i="0" kern="1200">
              <a:latin typeface="Arial" panose="020B0604020202020204" pitchFamily="34" charset="0"/>
              <a:cs typeface="Arial" panose="020B0604020202020204" pitchFamily="34" charset="0"/>
            </a:rPr>
            <a:t>  “If you do decide formula is the way to go…What are some ways you can offer the supplement to help your child eat foods you want them to eat?”</a:t>
          </a:r>
          <a:endParaRPr lang="en-US" sz="2000" kern="1200">
            <a:latin typeface="Arial" panose="020B0604020202020204" pitchFamily="34" charset="0"/>
            <a:cs typeface="Arial" panose="020B0604020202020204" pitchFamily="34" charset="0"/>
          </a:endParaRPr>
        </a:p>
      </dsp:txBody>
      <dsp:txXfrm rot="-5400000">
        <a:off x="3785616" y="3161733"/>
        <a:ext cx="6670939" cy="1091453"/>
      </dsp:txXfrm>
    </dsp:sp>
    <dsp:sp modelId="{4910B8FE-39B2-4FF2-AB3E-EB16885F75F2}">
      <dsp:nvSpPr>
        <dsp:cNvPr id="0" name=""/>
        <dsp:cNvSpPr/>
      </dsp:nvSpPr>
      <dsp:spPr>
        <a:xfrm>
          <a:off x="0" y="3065528"/>
          <a:ext cx="3785616" cy="1283861"/>
        </a:xfrm>
        <a:prstGeom prst="roundRect">
          <a:avLst/>
        </a:prstGeom>
        <a:gradFill rotWithShape="0">
          <a:gsLst>
            <a:gs pos="0">
              <a:schemeClr val="accent2">
                <a:hueOff val="12948438"/>
                <a:satOff val="2002"/>
                <a:lumOff val="7844"/>
                <a:alphaOff val="0"/>
                <a:satMod val="103000"/>
                <a:lumMod val="102000"/>
                <a:tint val="94000"/>
              </a:schemeClr>
            </a:gs>
            <a:gs pos="50000">
              <a:schemeClr val="accent2">
                <a:hueOff val="12948438"/>
                <a:satOff val="2002"/>
                <a:lumOff val="7844"/>
                <a:alphaOff val="0"/>
                <a:satMod val="110000"/>
                <a:lumMod val="100000"/>
                <a:shade val="100000"/>
              </a:schemeClr>
            </a:gs>
            <a:gs pos="100000">
              <a:schemeClr val="accent2">
                <a:hueOff val="12948438"/>
                <a:satOff val="2002"/>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accent1">
                  <a:lumMod val="25000"/>
                </a:schemeClr>
              </a:solidFill>
              <a:latin typeface="+mj-lt"/>
            </a:rPr>
            <a:t>Explore</a:t>
          </a:r>
        </a:p>
      </dsp:txBody>
      <dsp:txXfrm>
        <a:off x="62673" y="3128201"/>
        <a:ext cx="3660270" cy="11585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healthyeatingresearch.org/tips-for-families/ages-2-8-feeding-recommendation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588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8E42791-5F84-43EC-B2C2-9BA8A07C2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1922E1D-CB0F-403D-90BF-3A3EFF3A3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Healthcare provider’s perspective: What might be the reasons (if not an underlying diagnosis) for requesting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t>The collaborative brainstormed the following considerations:</a:t>
            </a:r>
          </a:p>
          <a:p>
            <a:endParaRPr lang="en-US" alt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t>Healthcare providers perspective:</a:t>
            </a:r>
            <a:endParaRPr lang="en-US" altLang="en-US" dirty="0"/>
          </a:p>
          <a:p>
            <a:r>
              <a:rPr lang="en-US" altLang="en-US" b="0" dirty="0"/>
              <a:t>There is a lack of standards, criteria for issuance of nutritional supplements. Healthcare providers are not immune to marketing and messages of nutritional supplements providing “healthy growth” </a:t>
            </a:r>
          </a:p>
          <a:p>
            <a:r>
              <a:rPr lang="en-US" altLang="en-US" dirty="0"/>
              <a:t>-it is a quick remedy</a:t>
            </a:r>
          </a:p>
          <a:p>
            <a:r>
              <a:rPr lang="en-US" altLang="en-US" dirty="0"/>
              <a:t>- issuing based on want/need of caregiver vs. based on medical need</a:t>
            </a:r>
          </a:p>
          <a:p>
            <a:r>
              <a:rPr lang="en-US" altLang="en-US" dirty="0"/>
              <a:t>-used as preventative solution to avoid further slowing of growth, FTT</a:t>
            </a:r>
          </a:p>
          <a:p>
            <a:r>
              <a:rPr lang="en-US" altLang="en-US" dirty="0"/>
              <a:t>-incorrect use of growth charts, not understanding growth</a:t>
            </a:r>
          </a:p>
          <a:p>
            <a:r>
              <a:rPr lang="en-US" altLang="en-US" dirty="0"/>
              <a:t>-lack of information of what is appropriate catch-up growth</a:t>
            </a:r>
          </a:p>
          <a:p>
            <a:r>
              <a:rPr lang="en-US" altLang="en-US" dirty="0"/>
              <a:t>-issuance avoids confrontation with family,</a:t>
            </a:r>
          </a:p>
          <a:p>
            <a:r>
              <a:rPr lang="en-US" altLang="en-US" dirty="0"/>
              <a:t>-the lack of time, knowledge, resources for full assessment of feeding/feeding relationship</a:t>
            </a:r>
          </a:p>
          <a:p>
            <a:r>
              <a:rPr lang="en-US" altLang="en-US" dirty="0"/>
              <a:t>-may mask poor nutrition knowledge of HCP</a:t>
            </a:r>
          </a:p>
          <a:p>
            <a:r>
              <a:rPr lang="en-US" altLang="en-US" dirty="0"/>
              <a:t>-experiencing increased patient load and less time to spend with each patient</a:t>
            </a:r>
          </a:p>
          <a:p>
            <a:r>
              <a:rPr lang="en-US" altLang="en-US" dirty="0"/>
              <a:t>-attitude of “WIC pays, what’s the harm? It can only help?”</a:t>
            </a:r>
          </a:p>
          <a:p>
            <a:r>
              <a:rPr lang="en-US" altLang="en-US" dirty="0"/>
              <a:t>-possible bias of patient demographics and whether families can avoid/choose appropriate foods for child</a:t>
            </a:r>
          </a:p>
          <a:p>
            <a:r>
              <a:rPr lang="en-US" altLang="en-US" dirty="0"/>
              <a:t>-if issued for a child with oral/motor dysfunction, it may prolong issue, especially when they really need an OT/PT/ST and/or full feeding evaluation</a:t>
            </a:r>
          </a:p>
          <a:p>
            <a:r>
              <a:rPr lang="en-US" altLang="en-US" dirty="0"/>
              <a:t> </a:t>
            </a:r>
          </a:p>
          <a:p>
            <a:r>
              <a:rPr lang="en-US" altLang="en-US" b="1" dirty="0"/>
              <a:t>Considerations/implications of health care providers offering/not offering a nutritional supplement:</a:t>
            </a:r>
            <a:endParaRPr lang="en-US" altLang="en-US" dirty="0"/>
          </a:p>
          <a:p>
            <a:r>
              <a:rPr lang="en-US" altLang="en-US" dirty="0"/>
              <a:t>-Who </a:t>
            </a:r>
            <a:r>
              <a:rPr lang="en-US" altLang="en-US" b="1" i="1" dirty="0"/>
              <a:t>are</a:t>
            </a:r>
            <a:r>
              <a:rPr lang="en-US" altLang="en-US" dirty="0"/>
              <a:t> the HCPs who improperly prescribe nutritional supplements? Is there a pattern? Is it a particular practice or discipline?</a:t>
            </a:r>
          </a:p>
          <a:p>
            <a:r>
              <a:rPr lang="en-US" altLang="en-US" dirty="0"/>
              <a:t>-What information, training do health care providers (and dietitians) receive on division of feeding relationship, normal/abnormal developmental feeding?</a:t>
            </a:r>
          </a:p>
          <a:p>
            <a:r>
              <a:rPr lang="en-US" altLang="en-US" dirty="0"/>
              <a:t>-How can we identify the HCPs who are using it appropriately, to help us on the project?</a:t>
            </a:r>
          </a:p>
          <a:p>
            <a:r>
              <a:rPr lang="en-US" altLang="en-US" dirty="0"/>
              <a:t>-What is the plan to get OFF nutritional supplements? How can we start that communication at the beginning of issuance, emphasizing the fact that nutritional supplements is for temporary use?</a:t>
            </a:r>
          </a:p>
          <a:p>
            <a:r>
              <a:rPr lang="en-US" altLang="en-US" dirty="0"/>
              <a:t>-How do we help address, assess real eating, feeding issues? Dependence on nutritional supplements may mask other issues (oral motor issues, etc.)</a:t>
            </a:r>
          </a:p>
          <a:p>
            <a:r>
              <a:rPr lang="en-US" altLang="en-US" dirty="0"/>
              <a:t>-How do we communicate the lasting impacts on food acceptance, excessive weight gain, poor eating, reliance on supplements, dental issues, developmental/feeding behaviors, encourages mindless, neglectful eating, etc.</a:t>
            </a:r>
          </a:p>
          <a:p>
            <a:r>
              <a:rPr lang="en-US" altLang="en-US" dirty="0"/>
              <a:t>-Fosters frustration, differences of opinions from health care providers, families feel torn and do not know who to believe, what recommendations to follow</a:t>
            </a:r>
          </a:p>
          <a:p>
            <a:endParaRPr lang="en-US" altLang="en-US" dirty="0"/>
          </a:p>
          <a:p>
            <a:endParaRPr lang="en-US" altLang="en-US" dirty="0"/>
          </a:p>
        </p:txBody>
      </p:sp>
      <p:sp>
        <p:nvSpPr>
          <p:cNvPr id="22532" name="Slide Number Placeholder 3">
            <a:extLst>
              <a:ext uri="{FF2B5EF4-FFF2-40B4-BE49-F238E27FC236}">
                <a16:creationId xmlns:a16="http://schemas.microsoft.com/office/drawing/2014/main" id="{92E5499A-6867-4B39-A53A-AB4233E23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94A08CF3-DD39-4070-B02E-61B02C033027}" type="slidenum">
              <a:rPr lang="en-US" altLang="en-US"/>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800" b="0" i="0" u="none" strike="noStrike" baseline="0" dirty="0">
                <a:latin typeface="URWPalladioL-Roma"/>
              </a:rPr>
              <a:t>WIC staff are respected for their knowledge of nutrition and feeding practices. You are a trusted source of information and as such, it is important to provide you with the skills, confidence and tools to address this issue from a participant centered approach.</a:t>
            </a:r>
          </a:p>
          <a:p>
            <a:endParaRPr lang="en-US" sz="800" b="0" i="0" u="none" strike="noStrike" baseline="0" dirty="0">
              <a:latin typeface="URWPalladioL-Roma"/>
            </a:endParaRPr>
          </a:p>
          <a:p>
            <a:r>
              <a:rPr lang="en-US" sz="800" b="0" i="0" u="none" strike="noStrike" baseline="0" dirty="0">
                <a:latin typeface="URWPalladioL-Roma"/>
              </a:rPr>
              <a:t>Possible reasons for promoting nutritional supplements:</a:t>
            </a:r>
          </a:p>
          <a:p>
            <a:r>
              <a:rPr lang="en-US" altLang="en-US" dirty="0"/>
              <a:t>Build relationship</a:t>
            </a:r>
          </a:p>
          <a:p>
            <a:r>
              <a:rPr lang="en-US" altLang="en-US" dirty="0"/>
              <a:t>Bought time</a:t>
            </a:r>
          </a:p>
          <a:p>
            <a:r>
              <a:rPr lang="en-US" altLang="en-US" dirty="0"/>
              <a:t>Helped decrease caregiver anxiety to help focus in on other behaviors</a:t>
            </a:r>
          </a:p>
          <a:p>
            <a:r>
              <a:rPr lang="en-US" altLang="en-US" dirty="0"/>
              <a:t>What other reasons would you include?</a:t>
            </a:r>
          </a:p>
          <a:p>
            <a:endParaRPr lang="en-US" dirty="0"/>
          </a:p>
        </p:txBody>
      </p:sp>
    </p:spTree>
    <p:extLst>
      <p:ext uri="{BB962C8B-B14F-4D97-AF65-F5344CB8AC3E}">
        <p14:creationId xmlns:p14="http://schemas.microsoft.com/office/powerpoint/2010/main" val="3983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7D23A03-A731-4C99-B33A-1B9C09ADD6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CD392A2-84FA-4998-837B-61A60E0CE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Manufacturer marketing perspective: what might be the reasons for wanting to promote the product?</a:t>
            </a:r>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t>The collaborative brainstormed the following considerations:</a:t>
            </a:r>
          </a:p>
          <a:p>
            <a:endParaRPr lang="en-US" altLang="en-US" dirty="0"/>
          </a:p>
          <a:p>
            <a:r>
              <a:rPr lang="en-US" altLang="en-US" b="1" dirty="0"/>
              <a:t>Marketing perspective:</a:t>
            </a:r>
            <a:endParaRPr lang="en-US" altLang="en-US" dirty="0"/>
          </a:p>
          <a:p>
            <a:r>
              <a:rPr lang="en-US" altLang="en-US" dirty="0"/>
              <a:t>-Different divisions within a formula company, with different goals, purposes. Goal of a dietitian working at a formula company is to educate health care providers, consumers on appropriate use of product, increase awareness of nutrition.</a:t>
            </a:r>
          </a:p>
          <a:p>
            <a:r>
              <a:rPr lang="en-US" altLang="en-US" dirty="0"/>
              <a:t>-Marketing side of company is motivated by sales, making money, possibly health not as important?</a:t>
            </a:r>
          </a:p>
          <a:p>
            <a:r>
              <a:rPr lang="en-US" altLang="en-US" dirty="0"/>
              <a:t>-Want to help children/families</a:t>
            </a:r>
          </a:p>
          <a:p>
            <a:r>
              <a:rPr lang="en-US" altLang="en-US" dirty="0"/>
              <a:t>-Concerned with nutrition image</a:t>
            </a:r>
          </a:p>
          <a:p>
            <a:r>
              <a:rPr lang="en-US" altLang="en-US" dirty="0"/>
              <a:t>-Equally concerned with brand loyalty</a:t>
            </a:r>
          </a:p>
          <a:p>
            <a:r>
              <a:rPr lang="en-US" altLang="en-US" dirty="0"/>
              <a:t>-Give them the benefit of doubt…They may not always be aware of the effect of mainstream mass marketing on health care provider behaviors, actions. (difficult to believe when they are winning awards for fear-based marketing tactics)</a:t>
            </a:r>
          </a:p>
          <a:p>
            <a:r>
              <a:rPr lang="en-US" altLang="en-US" dirty="0"/>
              <a:t> </a:t>
            </a:r>
          </a:p>
          <a:p>
            <a:r>
              <a:rPr lang="en-US" altLang="en-US" b="1" dirty="0"/>
              <a:t>Considerations/implications for the manufacturers of nutritional supplements being offered/not offered:</a:t>
            </a:r>
            <a:endParaRPr lang="en-US" altLang="en-US" dirty="0"/>
          </a:p>
          <a:p>
            <a:r>
              <a:rPr lang="en-US" altLang="en-US" b="1" dirty="0"/>
              <a:t>-</a:t>
            </a:r>
            <a:r>
              <a:rPr lang="en-US" altLang="en-US" dirty="0"/>
              <a:t>reduced sales may reflect poorly by marketing department.</a:t>
            </a:r>
          </a:p>
          <a:p>
            <a:r>
              <a:rPr lang="en-US" altLang="en-US" dirty="0"/>
              <a:t>-appropriate issuance with concise protocol, guidelines for issuance may help WIC build trust with products.</a:t>
            </a:r>
          </a:p>
          <a:p>
            <a:r>
              <a:rPr lang="en-US" altLang="en-US" dirty="0"/>
              <a:t>-supporting normal developmental feeding may help manufacturers with branding as ‘experts in feeding’ not as formula ‘pushers’.</a:t>
            </a:r>
          </a:p>
          <a:p>
            <a:r>
              <a:rPr lang="en-US" altLang="en-US" dirty="0"/>
              <a:t>-have more guidance on issuance is not likely to reduce the number of ads in print, TV, etc. </a:t>
            </a:r>
          </a:p>
          <a:p>
            <a:r>
              <a:rPr lang="en-US" altLang="en-US" dirty="0"/>
              <a:t>-How can manufacturers help to communicate a consistent, evidence-based message with HCPs and consumers?</a:t>
            </a:r>
          </a:p>
          <a:p>
            <a:r>
              <a:rPr lang="en-US" altLang="en-US" dirty="0"/>
              <a:t>-How can manufacturers help support WIC and community RDs with promoting developmentally appropriate feeding and guidance on informing correct issuance of their products?</a:t>
            </a:r>
          </a:p>
          <a:p>
            <a:r>
              <a:rPr lang="en-US" altLang="en-US" dirty="0"/>
              <a:t>-What protocols do manufacturers have for HCPs, parents, WIC?</a:t>
            </a:r>
          </a:p>
          <a:p>
            <a:endParaRPr lang="en-US" altLang="en-US" dirty="0"/>
          </a:p>
        </p:txBody>
      </p:sp>
      <p:sp>
        <p:nvSpPr>
          <p:cNvPr id="34820" name="Slide Number Placeholder 3">
            <a:extLst>
              <a:ext uri="{FF2B5EF4-FFF2-40B4-BE49-F238E27FC236}">
                <a16:creationId xmlns:a16="http://schemas.microsoft.com/office/drawing/2014/main" id="{15EFA93C-C1F0-445D-A38C-41BDA76419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4F0292-400E-4884-9928-FDB83F5FF7F2}" type="slidenum">
              <a:rPr lang="en-US" altLang="en-US"/>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572838A-0B3D-44CE-8618-08BF61E86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0B5EB4D-617C-4485-AFE4-2AEAB338E0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Messages on these slides:</a:t>
            </a:r>
          </a:p>
          <a:p>
            <a:r>
              <a:rPr lang="en-US" altLang="en-US"/>
              <a:t>Child wearing a doctor’s white coat, stethoscope, tie:</a:t>
            </a:r>
          </a:p>
          <a:p>
            <a:pPr marL="171450" indent="-171450">
              <a:buFont typeface="Arial" panose="020B0604020202020204" pitchFamily="34" charset="0"/>
              <a:buChar char="•"/>
            </a:pPr>
            <a:r>
              <a:rPr lang="en-US" altLang="en-US"/>
              <a:t>A great beginning to your child’s bright future</a:t>
            </a:r>
          </a:p>
          <a:p>
            <a:pPr marL="171450" indent="-171450">
              <a:buFont typeface="Arial" panose="020B0604020202020204" pitchFamily="34" charset="0"/>
              <a:buChar char="•"/>
            </a:pPr>
            <a:r>
              <a:rPr lang="en-US" altLang="en-US"/>
              <a:t>Feed Kids’ potential</a:t>
            </a:r>
          </a:p>
          <a:p>
            <a:pPr marL="171450" indent="-171450">
              <a:buFont typeface="Arial" panose="020B0604020202020204" pitchFamily="34" charset="0"/>
              <a:buChar char="•"/>
            </a:pPr>
            <a:r>
              <a:rPr lang="en-US" altLang="en-US"/>
              <a:t>Introducing new and improved PediaSure. Complete, balanced nutrition for healthy growth</a:t>
            </a:r>
          </a:p>
          <a:p>
            <a:pPr marL="171450" indent="-171450">
              <a:buFont typeface="Arial" panose="020B0604020202020204" pitchFamily="34" charset="0"/>
              <a:buChar char="•"/>
            </a:pPr>
            <a:r>
              <a:rPr lang="en-US" altLang="en-US"/>
              <a:t>Kid approved taste</a:t>
            </a:r>
          </a:p>
          <a:p>
            <a:pPr marL="0" indent="0">
              <a:buFont typeface="Arial" panose="020B0604020202020204" pitchFamily="34" charset="0"/>
              <a:buNone/>
            </a:pPr>
            <a:r>
              <a:rPr lang="en-US" altLang="en-US"/>
              <a:t>Child wearing a pilot’s jacket, helmet and goggles:</a:t>
            </a:r>
          </a:p>
          <a:p>
            <a:pPr marL="171450" indent="-171450">
              <a:buFont typeface="Arial" panose="020B0604020202020204" pitchFamily="34" charset="0"/>
              <a:buChar char="•"/>
            </a:pPr>
            <a:r>
              <a:rPr lang="en-US" altLang="en-US"/>
              <a:t>Help your little pilot soar</a:t>
            </a:r>
          </a:p>
          <a:p>
            <a:pPr marL="171450" indent="-171450">
              <a:buFont typeface="Arial" panose="020B0604020202020204" pitchFamily="34" charset="0"/>
              <a:buChar char="•"/>
            </a:pPr>
            <a:r>
              <a:rPr lang="en-US" altLang="en-US"/>
              <a:t>A great beginning to your child’s bright future</a:t>
            </a:r>
          </a:p>
          <a:p>
            <a:pPr marL="171450" indent="-171450">
              <a:buFont typeface="Arial" panose="020B0604020202020204" pitchFamily="34" charset="0"/>
              <a:buChar char="•"/>
            </a:pPr>
            <a:r>
              <a:rPr lang="en-US" altLang="en-US"/>
              <a:t>Feed Kids’ potential</a:t>
            </a:r>
          </a:p>
          <a:p>
            <a:pPr marL="171450" indent="-171450">
              <a:buFont typeface="Arial" panose="020B0604020202020204" pitchFamily="34" charset="0"/>
              <a:buChar char="•"/>
            </a:pPr>
            <a:r>
              <a:rPr lang="en-US" altLang="en-US"/>
              <a:t>Introducing new and improved PediaSure. Complete, balanced nutrition for healthy growth</a:t>
            </a:r>
          </a:p>
          <a:p>
            <a:pPr marL="171450" indent="-171450">
              <a:buFont typeface="Arial" panose="020B0604020202020204" pitchFamily="34" charset="0"/>
              <a:buChar char="•"/>
            </a:pPr>
            <a:r>
              <a:rPr lang="en-US" altLang="en-US"/>
              <a:t>Kid approved taste</a:t>
            </a:r>
          </a:p>
          <a:p>
            <a:pPr marL="171450" indent="-171450">
              <a:buFont typeface="Arial" panose="020B0604020202020204" pitchFamily="34" charset="0"/>
              <a:buChar char="•"/>
            </a:pPr>
            <a:endParaRPr lang="en-US" altLang="en-US"/>
          </a:p>
          <a:p>
            <a:pPr marL="171450" indent="-171450">
              <a:buFont typeface="Arial" panose="020B0604020202020204" pitchFamily="34" charset="0"/>
              <a:buChar char="•"/>
            </a:pPr>
            <a:endParaRPr lang="en-US" altLang="en-US"/>
          </a:p>
          <a:p>
            <a:pPr marL="171450" indent="-171450">
              <a:buFont typeface="Arial" panose="020B0604020202020204" pitchFamily="34" charset="0"/>
              <a:buChar char="•"/>
            </a:pPr>
            <a:endParaRPr lang="en-US" altLang="en-US"/>
          </a:p>
        </p:txBody>
      </p:sp>
      <p:sp>
        <p:nvSpPr>
          <p:cNvPr id="24580" name="Slide Number Placeholder 3">
            <a:extLst>
              <a:ext uri="{FF2B5EF4-FFF2-40B4-BE49-F238E27FC236}">
                <a16:creationId xmlns:a16="http://schemas.microsoft.com/office/drawing/2014/main" id="{4179AC88-710C-4EBB-AEDD-948672619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CC3BB2CD-E713-46C9-A57F-7CA75EBDA6BD}" type="slidenum">
              <a:rPr lang="en-US" altLang="en-US"/>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571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A558508-D391-40ED-9510-27089547B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F982783-87BB-4D06-A307-8950CC149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3BAB4EAF-269D-4F49-BFB0-C3FEF9AE43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FB5F922F-7A6C-4728-B2BC-A6BC71DFF24E}" type="slidenum">
              <a:rPr lang="en-US" altLang="en-US"/>
              <a:pPr/>
              <a:t>24</a:t>
            </a:fld>
            <a:endParaRPr lang="en-US" altLang="en-US"/>
          </a:p>
        </p:txBody>
      </p:sp>
    </p:spTree>
    <p:extLst>
      <p:ext uri="{BB962C8B-B14F-4D97-AF65-F5344CB8AC3E}">
        <p14:creationId xmlns:p14="http://schemas.microsoft.com/office/powerpoint/2010/main" val="49229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A558508-D391-40ED-9510-27089547B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F982783-87BB-4D06-A307-8950CC149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3BAB4EAF-269D-4F49-BFB0-C3FEF9AE43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FB5F922F-7A6C-4728-B2BC-A6BC71DFF24E}" type="slidenum">
              <a:rPr lang="en-US" altLang="en-US"/>
              <a:pPr/>
              <a:t>25</a:t>
            </a:fld>
            <a:endParaRPr lang="en-US" altLang="en-US"/>
          </a:p>
        </p:txBody>
      </p:sp>
    </p:spTree>
    <p:extLst>
      <p:ext uri="{BB962C8B-B14F-4D97-AF65-F5344CB8AC3E}">
        <p14:creationId xmlns:p14="http://schemas.microsoft.com/office/powerpoint/2010/main" val="328851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Based on input from LAWN and the Pediatric Nutrition collaborative, WIC tools were created to help certifiers on appropriate issuance and a template letter for denying nutritional supplements</a:t>
            </a:r>
          </a:p>
          <a:p>
            <a:endParaRPr lang="en-US"/>
          </a:p>
        </p:txBody>
      </p:sp>
    </p:spTree>
    <p:extLst>
      <p:ext uri="{BB962C8B-B14F-4D97-AF65-F5344CB8AC3E}">
        <p14:creationId xmlns:p14="http://schemas.microsoft.com/office/powerpoint/2010/main" val="28374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50E2160-2413-4DE1-94B0-8EA7FA210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47877E2-BFC5-49CA-B36B-1D73504CD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Refer to this document included in presentation materials</a:t>
            </a:r>
          </a:p>
        </p:txBody>
      </p:sp>
      <p:sp>
        <p:nvSpPr>
          <p:cNvPr id="88068" name="Slide Number Placeholder 3">
            <a:extLst>
              <a:ext uri="{FF2B5EF4-FFF2-40B4-BE49-F238E27FC236}">
                <a16:creationId xmlns:a16="http://schemas.microsoft.com/office/drawing/2014/main" id="{A0FF0A72-C89B-4291-AF51-4B98B973D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733C04-2D27-44C6-9AAC-08C8F7782965}" type="slidenum">
              <a:rPr lang="en-US" altLang="en-US"/>
              <a:pPr/>
              <a:t>28</a:t>
            </a:fld>
            <a:endParaRPr lang="en-US" altLang="en-US"/>
          </a:p>
        </p:txBody>
      </p:sp>
    </p:spTree>
    <p:extLst>
      <p:ext uri="{BB962C8B-B14F-4D97-AF65-F5344CB8AC3E}">
        <p14:creationId xmlns:p14="http://schemas.microsoft.com/office/powerpoint/2010/main" val="263695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50E2160-2413-4DE1-94B0-8EA7FA210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47877E2-BFC5-49CA-B36B-1D73504CD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Refer to this document included in presentation materials</a:t>
            </a:r>
          </a:p>
          <a:p>
            <a:endParaRPr lang="en-US" altLang="en-US"/>
          </a:p>
        </p:txBody>
      </p:sp>
      <p:sp>
        <p:nvSpPr>
          <p:cNvPr id="88068" name="Slide Number Placeholder 3">
            <a:extLst>
              <a:ext uri="{FF2B5EF4-FFF2-40B4-BE49-F238E27FC236}">
                <a16:creationId xmlns:a16="http://schemas.microsoft.com/office/drawing/2014/main" id="{A0FF0A72-C89B-4291-AF51-4B98B973D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733C04-2D27-44C6-9AAC-08C8F7782965}" type="slidenum">
              <a:rPr lang="en-US" altLang="en-US"/>
              <a:pPr/>
              <a:t>29</a:t>
            </a:fld>
            <a:endParaRPr lang="en-US" altLang="en-US"/>
          </a:p>
        </p:txBody>
      </p:sp>
    </p:spTree>
    <p:extLst>
      <p:ext uri="{BB962C8B-B14F-4D97-AF65-F5344CB8AC3E}">
        <p14:creationId xmlns:p14="http://schemas.microsoft.com/office/powerpoint/2010/main" val="1812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800" b="0" i="0" u="none" strike="noStrike" baseline="0" dirty="0">
                <a:latin typeface="URWPalladioL-Roma"/>
              </a:rPr>
              <a:t>Nutritional supplements, originally formulated for undernourished children, are increasingly marketed for and consumed by children of all shapes and sizes under the marketing banner of “promoting healthy growth”. </a:t>
            </a:r>
          </a:p>
          <a:p>
            <a:pPr algn="l"/>
            <a:endParaRPr lang="en-US" sz="1800" b="0" i="0" u="none" strike="noStrike" baseline="0" dirty="0">
              <a:latin typeface="URWPalladioL-Roma"/>
            </a:endParaRPr>
          </a:p>
          <a:p>
            <a:pPr algn="l"/>
            <a:r>
              <a:rPr lang="en-US" sz="1800" b="0" i="0" u="none" strike="noStrike" baseline="0" dirty="0">
                <a:latin typeface="URWPalladioL-Roma"/>
              </a:rPr>
              <a:t>The focus of this presentation is to assess the impact of nutritional supplements touted as “promoting healthy growth” for otherwise healthy children and the long-term impacts on developmental feeding. </a:t>
            </a:r>
          </a:p>
          <a:p>
            <a:pPr algn="l"/>
            <a:endParaRPr lang="en-US" sz="1800" b="0" i="0" u="none" strike="noStrike" baseline="0" dirty="0">
              <a:latin typeface="URWPalladioL-Roma"/>
            </a:endParaRPr>
          </a:p>
          <a:p>
            <a:pPr algn="l"/>
            <a:endParaRPr lang="en-US" sz="1800" b="0" i="0" u="none" strike="noStrike" baseline="0" dirty="0">
              <a:latin typeface="URWPalladioL-Roma"/>
            </a:endParaRPr>
          </a:p>
        </p:txBody>
      </p:sp>
    </p:spTree>
    <p:extLst>
      <p:ext uri="{BB962C8B-B14F-4D97-AF65-F5344CB8AC3E}">
        <p14:creationId xmlns:p14="http://schemas.microsoft.com/office/powerpoint/2010/main" val="379511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50E2160-2413-4DE1-94B0-8EA7FA210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47877E2-BFC5-49CA-B36B-1D73504CD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Refer to this document included in presentation materials</a:t>
            </a:r>
          </a:p>
          <a:p>
            <a:endParaRPr lang="en-US" altLang="en-US"/>
          </a:p>
        </p:txBody>
      </p:sp>
      <p:sp>
        <p:nvSpPr>
          <p:cNvPr id="88068" name="Slide Number Placeholder 3">
            <a:extLst>
              <a:ext uri="{FF2B5EF4-FFF2-40B4-BE49-F238E27FC236}">
                <a16:creationId xmlns:a16="http://schemas.microsoft.com/office/drawing/2014/main" id="{A0FF0A72-C89B-4291-AF51-4B98B973D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733C04-2D27-44C6-9AAC-08C8F7782965}" type="slidenum">
              <a:rPr lang="en-US" altLang="en-US"/>
              <a:pPr/>
              <a:t>30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“But TWIST let me do it” is not a reason to assign food packages.</a:t>
            </a:r>
          </a:p>
          <a:p>
            <a:endParaRPr lang="en-US" dirty="0"/>
          </a:p>
          <a:p>
            <a:r>
              <a:rPr lang="en-US" dirty="0"/>
              <a:t>Policies that cover medical documentation, formula and whole milk issuance:</a:t>
            </a:r>
          </a:p>
          <a:p>
            <a:endParaRPr lang="en-US" dirty="0"/>
          </a:p>
          <a:p>
            <a:r>
              <a:rPr lang="en-US" dirty="0"/>
              <a:t>Food packages policy 769</a:t>
            </a:r>
          </a:p>
          <a:p>
            <a:endParaRPr lang="en-US" dirty="0"/>
          </a:p>
          <a:p>
            <a:r>
              <a:rPr lang="en-US" dirty="0"/>
              <a:t>Medical documentation 765</a:t>
            </a:r>
          </a:p>
        </p:txBody>
      </p:sp>
    </p:spTree>
    <p:extLst>
      <p:ext uri="{BB962C8B-B14F-4D97-AF65-F5344CB8AC3E}">
        <p14:creationId xmlns:p14="http://schemas.microsoft.com/office/powerpoint/2010/main" val="2704786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0831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8A388F-9F06-4F35-94E9-3DD894991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15CABE6D-E8A3-4FE0-975C-30A9AE6857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1C2DB400-A1F0-425E-A0A7-1D26BC3A20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52F6A5E9-3E75-4E70-9674-060A2AAE341F}" type="slidenum">
              <a:rPr lang="en-US" altLang="en-US"/>
              <a:pPr/>
              <a:t>40</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Healthy Eating Research has some new tools to help support families with feeding their child.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hlinkClick r:id="rId3"/>
              </a:rPr>
              <a:t>https://healthyeatingresearch.org/tips-for-families/ages-2-8-feeding-recommendations/</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68305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There are times when a feeding issue requires further assessment and possibly a referral to their healthcare team and/or specialty clinic. Critical thinking can help identify these concerns. </a:t>
            </a:r>
          </a:p>
        </p:txBody>
      </p:sp>
    </p:spTree>
    <p:extLst>
      <p:ext uri="{BB962C8B-B14F-4D97-AF65-F5344CB8AC3E}">
        <p14:creationId xmlns:p14="http://schemas.microsoft.com/office/powerpoint/2010/main" val="213916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de-DE" sz="1800" dirty="0">
                <a:effectLst/>
                <a:latin typeface="Calibri" panose="020F0502020204030204" pitchFamily="34" charset="0"/>
                <a:ea typeface="Calibri" panose="020F0502020204030204" pitchFamily="34" charset="0"/>
              </a:rPr>
              <a:t>The use of nutritional supplements increased when food package changes of 2009 allowed participants to receive a full food and formula food package. The reasons for issuance varied and guidelines for correct issuance of the product were not clearly defined. The lack of clarity for issuance resulted in communication issues with health care providers which had a workload and fiscal impact for WIC. </a:t>
            </a:r>
          </a:p>
          <a:p>
            <a:endParaRPr lang="de-DE" sz="1800" dirty="0">
              <a:effectLst/>
              <a:latin typeface="Calibri" panose="020F0502020204030204" pitchFamily="34" charset="0"/>
            </a:endParaRPr>
          </a:p>
          <a:p>
            <a:r>
              <a:rPr lang="de-DE" sz="1800" dirty="0">
                <a:effectLst/>
                <a:latin typeface="Calibri" panose="020F0502020204030204" pitchFamily="34" charset="0"/>
              </a:rPr>
              <a:t>A group of 30 dietitians from State and local agencies (Mult, Washington, Clackamas, Salud), clinical dietitians, and industry came together to form a collaborative to explore the issue.</a:t>
            </a:r>
          </a:p>
          <a:p>
            <a:r>
              <a:rPr lang="de-DE" sz="1800" dirty="0">
                <a:effectLst/>
                <a:latin typeface="Calibri" panose="020F0502020204030204" pitchFamily="34" charset="0"/>
              </a:rPr>
              <a:t>Core questions developed by the collaborative: </a:t>
            </a:r>
          </a:p>
          <a:p>
            <a:endParaRPr lang="de-DE" sz="1800" dirty="0">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Calibri" panose="020F0502020204030204" pitchFamily="34" charset="0"/>
              </a:rPr>
              <a:t>1. If PediaSure is a “ nutritious food that supplements diet“ what is appropriate use in children who are otherwise healthy but are issued nutritional supplement for slow growth, picky eating selective eating behaviors, concerns of caregivers or health care providers?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endParaRPr lang="en-US" sz="600" dirty="0">
              <a:effectLst/>
              <a:latin typeface="+mn-lt"/>
              <a:ea typeface="+mn-ea"/>
              <a:cs typeface="+mn-cs"/>
            </a:endParaRPr>
          </a:p>
          <a:p>
            <a:pPr marL="0" marR="0" lvl="0" indent="0">
              <a:lnSpc>
                <a:spcPct val="115000"/>
              </a:lnSpc>
              <a:spcBef>
                <a:spcPts val="0"/>
              </a:spcBef>
              <a:spcAft>
                <a:spcPts val="0"/>
              </a:spcAft>
              <a:buFont typeface="Symbol" panose="05050102010706020507" pitchFamily="18" charset="2"/>
              <a:buNone/>
            </a:pPr>
            <a:r>
              <a:rPr lang="de-DE" sz="800" dirty="0">
                <a:effectLst/>
                <a:latin typeface="Calibri" panose="020F0502020204030204" pitchFamily="34" charset="0"/>
                <a:ea typeface="Calibri" panose="020F0502020204030204" pitchFamily="34" charset="0"/>
                <a:cs typeface="Calibri" panose="020F0502020204030204" pitchFamily="34" charset="0"/>
              </a:rPr>
              <a:t>2. Are the reasons mentioned above valid reasons for issuance given USDA federal regulations regarding issuance of medical formulas? </a:t>
            </a:r>
          </a:p>
          <a:p>
            <a:pPr marL="0" marR="0" lvl="0" indent="0">
              <a:lnSpc>
                <a:spcPct val="115000"/>
              </a:lnSpc>
              <a:spcBef>
                <a:spcPts val="0"/>
              </a:spcBef>
              <a:spcAft>
                <a:spcPts val="0"/>
              </a:spcAft>
              <a:buFont typeface="Symbol" panose="05050102010706020507" pitchFamily="18" charset="2"/>
              <a:buNone/>
            </a:pPr>
            <a:r>
              <a:rPr lang="de-DE" sz="800" dirty="0">
                <a:effectLst/>
                <a:latin typeface="Calibri" panose="020F0502020204030204" pitchFamily="34" charset="0"/>
                <a:ea typeface="Calibri" panose="020F0502020204030204" pitchFamily="34" charset="0"/>
                <a:cs typeface="Calibri" panose="020F0502020204030204" pitchFamily="34" charset="0"/>
              </a:rPr>
              <a:t>	Federal regulations state: </a:t>
            </a:r>
            <a:r>
              <a:rPr lang="en-US" sz="800" i="0" dirty="0">
                <a:effectLst/>
                <a:latin typeface="Helvetica" panose="020B0604020202020204" pitchFamily="34" charset="0"/>
                <a:ea typeface="Calibri" panose="020F0502020204030204" pitchFamily="34" charset="0"/>
                <a:cs typeface="Times New Roman" panose="02020603050405020304" pitchFamily="18" charset="0"/>
              </a:rPr>
              <a:t>Formulas used solely for the purpose of enhancing nutrient intake or managing body weight without an underlying qualifying condition is not allowed.</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600" dirty="0">
                <a:effectLst/>
                <a:latin typeface="+mn-lt"/>
                <a:ea typeface="+mn-ea"/>
                <a:cs typeface="+mn-cs"/>
              </a:rPr>
              <a:t>	https://www.oregon.gov/oha/PH/HEALTHYPEOPLEFAMILIES/WIC/Documents/wic-regs.pdf pg. 66</a:t>
            </a:r>
          </a:p>
          <a:p>
            <a:pPr marL="0" marR="0" lvl="0" indent="0">
              <a:lnSpc>
                <a:spcPct val="115000"/>
              </a:lnSpc>
              <a:spcBef>
                <a:spcPts val="0"/>
              </a:spcBef>
              <a:spcAft>
                <a:spcPts val="0"/>
              </a:spcAft>
              <a:buFont typeface="Symbol" panose="05050102010706020507" pitchFamily="18" charset="2"/>
              <a:buNone/>
            </a:pPr>
            <a:endParaRPr lang="en-US" sz="600" dirty="0">
              <a:effectLst/>
              <a:latin typeface="+mn-lt"/>
              <a:ea typeface="+mn-ea"/>
              <a:cs typeface="+mn-cs"/>
            </a:endParaRPr>
          </a:p>
          <a:p>
            <a:pPr marL="0" marR="0" lvl="0" indent="0" algn="l"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800" dirty="0">
                <a:effectLst/>
                <a:latin typeface="Calibri" panose="020F0502020204030204" pitchFamily="34" charset="0"/>
                <a:ea typeface="Calibri" panose="020F0502020204030204" pitchFamily="34" charset="0"/>
                <a:cs typeface="Times New Roman" panose="02020603050405020304" pitchFamily="18" charset="0"/>
              </a:rPr>
              <a:t>3. If these are not valid reasons for issuance, what is the best means of communicating policy and educating local agency WIC staff, families, and health care providers on these issues?</a:t>
            </a:r>
          </a:p>
          <a:p>
            <a:pPr marL="0" marR="0" lvl="0" indent="0">
              <a:lnSpc>
                <a:spcPct val="115000"/>
              </a:lnSpc>
              <a:spcBef>
                <a:spcPts val="0"/>
              </a:spcBef>
              <a:spcAft>
                <a:spcPts val="0"/>
              </a:spcAft>
              <a:buFont typeface="Symbol" panose="05050102010706020507" pitchFamily="18" charset="2"/>
              <a:buNone/>
            </a:pPr>
            <a:endParaRPr lang="en-US" sz="600" dirty="0">
              <a:effectLst/>
              <a:latin typeface="+mn-lt"/>
              <a:ea typeface="+mn-ea"/>
              <a:cs typeface="+mn-cs"/>
            </a:endParaRPr>
          </a:p>
          <a:p>
            <a:pPr marL="0" marR="0" indent="45720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481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The Pediatric Nutrition Collaborative wanted to explore: </a:t>
            </a:r>
          </a:p>
          <a:p>
            <a:pPr defTabSz="868363"/>
            <a:r>
              <a:rPr lang="en-US" altLang="en-US" dirty="0"/>
              <a:t>Increased understanding from all angles….perspectives and considerations/implications for being offered/not being offered the product</a:t>
            </a:r>
          </a:p>
          <a:p>
            <a:pPr defTabSz="868363"/>
            <a:r>
              <a:rPr lang="de-DE" altLang="en-US" sz="800" dirty="0"/>
              <a:t>What is the appropriate use of nutritional supplements?</a:t>
            </a:r>
          </a:p>
          <a:p>
            <a:pPr defTabSz="868363"/>
            <a:r>
              <a:rPr lang="de-DE" altLang="en-US" sz="800" dirty="0"/>
              <a:t>What tools do we have to help with assessment?</a:t>
            </a:r>
          </a:p>
          <a:p>
            <a:pPr defTabSz="868363"/>
            <a:r>
              <a:rPr lang="de-DE" altLang="en-US" sz="800" dirty="0"/>
              <a:t>What tools do we need to help with prevention, interventions and referrals?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008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45A435E-A5D0-4380-80CF-9ACE05ECF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A54CAE5-0463-43E6-9384-E62E219B7E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t>Supporting document: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Lampl</a:t>
            </a:r>
            <a:r>
              <a:rPr lang="en-US" sz="1800" b="0" i="0" u="none" strike="noStrike" baseline="0" dirty="0">
                <a:solidFill>
                  <a:srgbClr val="000000"/>
                </a:solidFill>
                <a:latin typeface="Calibri" panose="020F0502020204030204" pitchFamily="34" charset="0"/>
              </a:rPr>
              <a:t>, M., </a:t>
            </a:r>
            <a:r>
              <a:rPr lang="en-US" sz="1800" b="0" i="0" u="none" strike="noStrike" baseline="0" dirty="0" err="1">
                <a:solidFill>
                  <a:srgbClr val="000000"/>
                </a:solidFill>
                <a:latin typeface="Calibri" panose="020F0502020204030204" pitchFamily="34" charset="0"/>
              </a:rPr>
              <a:t>Mummert</a:t>
            </a:r>
            <a:r>
              <a:rPr lang="en-US" sz="1800" b="0" i="0" u="none" strike="noStrike" baseline="0" dirty="0">
                <a:solidFill>
                  <a:srgbClr val="000000"/>
                </a:solidFill>
                <a:latin typeface="Calibri" panose="020F0502020204030204" pitchFamily="34" charset="0"/>
              </a:rPr>
              <a:t>, A., Schoen, M. Promoting Healthy Growth or Feeding Obesity? The Need for Evidence-Based Oversight of Infant Nutritional Supplement Claims. Healthcare 2016, 4, 84. </a:t>
            </a:r>
            <a:endParaRPr lang="en-US" altLang="en-US" dirty="0"/>
          </a:p>
        </p:txBody>
      </p:sp>
      <p:sp>
        <p:nvSpPr>
          <p:cNvPr id="47108" name="Slide Number Placeholder 3">
            <a:extLst>
              <a:ext uri="{FF2B5EF4-FFF2-40B4-BE49-F238E27FC236}">
                <a16:creationId xmlns:a16="http://schemas.microsoft.com/office/drawing/2014/main" id="{9DAB5AB2-D4B2-4554-9747-8A6A74F08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F02B1648-DC3A-4FF4-96CA-935CCBEF05EC}" type="slidenum">
              <a:rPr lang="en-US" altLang="en-US"/>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D47E674-75E5-4258-8A92-665ECFEAF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BA5B5F1-8873-486A-855D-C80200F4D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800" b="0" i="0" u="none" strike="noStrike" baseline="0" dirty="0">
                <a:latin typeface="URWPalladioL-Roma"/>
              </a:rPr>
              <a:t>Food package assignment data from July 2015 looks very similar to January 2023:</a:t>
            </a:r>
          </a:p>
          <a:p>
            <a:pPr algn="l"/>
            <a:r>
              <a:rPr lang="en-US" sz="800" b="0" i="0" u="none" strike="noStrike" baseline="0" dirty="0">
                <a:latin typeface="URWPalladioL-Roma"/>
              </a:rPr>
              <a:t>July 2015:</a:t>
            </a:r>
          </a:p>
          <a:p>
            <a:pPr algn="l"/>
            <a:r>
              <a:rPr lang="en-US" sz="800" b="0" i="0" u="none" strike="noStrike" baseline="0" dirty="0">
                <a:latin typeface="URWPalladioL-Roma"/>
              </a:rPr>
              <a:t>PediaSure: 533 participants </a:t>
            </a:r>
          </a:p>
          <a:p>
            <a:pPr algn="l"/>
            <a:r>
              <a:rPr lang="en-US" sz="800" b="0" i="0" u="none" strike="noStrike" baseline="0" dirty="0">
                <a:latin typeface="URWPalladioL-Roma"/>
              </a:rPr>
              <a:t>Nutren Junior: 10 participants</a:t>
            </a:r>
          </a:p>
          <a:p>
            <a:pPr algn="l"/>
            <a:r>
              <a:rPr lang="en-US" sz="800" b="0" i="0" u="none" strike="noStrike" baseline="0" dirty="0">
                <a:latin typeface="URWPalladioL-Roma"/>
              </a:rPr>
              <a:t>Boost Kid Essentials: 4 participants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chemeClr val="accent6"/>
              </a:solidFill>
            </a:endParaRPr>
          </a:p>
          <a:p>
            <a:endParaRPr lang="en-US" altLang="en-US" dirty="0"/>
          </a:p>
        </p:txBody>
      </p:sp>
      <p:sp>
        <p:nvSpPr>
          <p:cNvPr id="10244" name="Slide Number Placeholder 3">
            <a:extLst>
              <a:ext uri="{FF2B5EF4-FFF2-40B4-BE49-F238E27FC236}">
                <a16:creationId xmlns:a16="http://schemas.microsoft.com/office/drawing/2014/main" id="{474831AF-B5CE-41F6-973E-7D98FD2DC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DFC559A7-F759-45D1-8A8A-0E8304012A10}"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 dirty="0"/>
              <a:t>Chart reviews excluded children who were tube fed or had an underlying medical need for these formulas.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800" dirty="0"/>
              <a:t>Rather, the focus was on the inappropriate use, over-use, when nutritional supplements is not medically indicated but often gets prescribed for “Failure to thrive but not supported by growth data, picky eaters, inadequate diets, ”etc. Children who are otherwise healthy but request nutritional supplements for slow growth, short stature, picky eating or eating behaviors, habits concern caregivers, health care providers. </a:t>
            </a:r>
          </a:p>
          <a:p>
            <a:r>
              <a:rPr lang="en-US" dirty="0"/>
              <a:t>Summary of chart reviews</a:t>
            </a:r>
          </a:p>
          <a:p>
            <a:r>
              <a:rPr lang="en-US" altLang="en-US" b="1" dirty="0"/>
              <a:t>Missing documentation including:  </a:t>
            </a:r>
            <a:endParaRPr lang="en-US" altLang="en-US" dirty="0"/>
          </a:p>
          <a:p>
            <a:r>
              <a:rPr lang="en-US" altLang="en-US" dirty="0"/>
              <a:t>Recommendations regarding timing of nutritional supplements was missing from all charts (e.g., take after meals, from a cup, food first, etc.)</a:t>
            </a:r>
          </a:p>
          <a:p>
            <a:r>
              <a:rPr lang="en-US" altLang="en-US" dirty="0"/>
              <a:t>Information about diet history, feeding relationship in the progress notes</a:t>
            </a:r>
          </a:p>
          <a:p>
            <a:r>
              <a:rPr lang="en-US" altLang="en-US" dirty="0"/>
              <a:t>Information on what foods had been tried</a:t>
            </a:r>
          </a:p>
          <a:p>
            <a:r>
              <a:rPr lang="en-US" altLang="en-US" b="1" dirty="0"/>
              <a:t>What reviewers noted:</a:t>
            </a:r>
            <a:endParaRPr lang="en-US" altLang="en-US" dirty="0"/>
          </a:p>
          <a:p>
            <a:r>
              <a:rPr lang="en-US" altLang="en-US" dirty="0"/>
              <a:t>Majority of the charts demonstrated a strong connection with the medical community</a:t>
            </a:r>
          </a:p>
          <a:p>
            <a:r>
              <a:rPr lang="en-US" altLang="en-US" dirty="0"/>
              <a:t>it was evident from that there was anxiety regarding the child’s food intake from the family</a:t>
            </a:r>
          </a:p>
          <a:p>
            <a:r>
              <a:rPr lang="en-US" altLang="en-US" dirty="0"/>
              <a:t>Several charts showed a pattern of dropping off and returning to WIC-gaps in service</a:t>
            </a:r>
          </a:p>
          <a:p>
            <a:r>
              <a:rPr lang="en-US" altLang="en-US" dirty="0"/>
              <a:t>One chart the reason for a nutritional supplement was a dislike for milk</a:t>
            </a:r>
          </a:p>
          <a:p>
            <a:endParaRPr lang="en-US" dirty="0"/>
          </a:p>
        </p:txBody>
      </p:sp>
    </p:spTree>
    <p:extLst>
      <p:ext uri="{BB962C8B-B14F-4D97-AF65-F5344CB8AC3E}">
        <p14:creationId xmlns:p14="http://schemas.microsoft.com/office/powerpoint/2010/main" val="393646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3E84945-A7DA-43C7-8BCF-022EA0A23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2CD617E-AAE4-4C66-A117-37CFBBC84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Child’s perspective: what are the reasons a child might want/need a nutritional supplement?</a:t>
            </a:r>
          </a:p>
          <a:p>
            <a:endParaRPr lang="en-US" altLang="en-US" dirty="0"/>
          </a:p>
          <a:p>
            <a:r>
              <a:rPr lang="en-US" altLang="en-US" b="1" dirty="0"/>
              <a:t>The collaborative brainstormed the following considerations:</a:t>
            </a:r>
          </a:p>
          <a:p>
            <a:r>
              <a:rPr lang="en-US" altLang="en-US" b="1" dirty="0"/>
              <a:t>Child’s perspective:</a:t>
            </a:r>
            <a:endParaRPr lang="en-US" altLang="en-US" dirty="0"/>
          </a:p>
          <a:p>
            <a:r>
              <a:rPr lang="en-US" altLang="en-US" dirty="0"/>
              <a:t>--Prefer to drink than to eat, easier</a:t>
            </a:r>
          </a:p>
          <a:p>
            <a:r>
              <a:rPr lang="en-US" altLang="en-US" dirty="0"/>
              <a:t>-sweetness is an inherited preference</a:t>
            </a:r>
          </a:p>
          <a:p>
            <a:r>
              <a:rPr lang="en-US" altLang="en-US" dirty="0"/>
              <a:t>-Formula is portable, can drink on the go, can avoid having to sit in one place for meals</a:t>
            </a:r>
          </a:p>
          <a:p>
            <a:r>
              <a:rPr lang="en-US" altLang="en-US" dirty="0"/>
              <a:t>-want to feel full/tummy full</a:t>
            </a:r>
          </a:p>
          <a:p>
            <a:r>
              <a:rPr lang="en-US" altLang="en-US" dirty="0"/>
              <a:t>-sleeps better if tummy is full</a:t>
            </a:r>
          </a:p>
          <a:p>
            <a:r>
              <a:rPr lang="en-US" altLang="en-US" dirty="0"/>
              <a:t>-tantrum to get it</a:t>
            </a:r>
          </a:p>
          <a:p>
            <a:r>
              <a:rPr lang="en-US" altLang="en-US" dirty="0"/>
              <a:t>-marketing, sees ads for it, wants it, cute pictures on the container</a:t>
            </a:r>
          </a:p>
          <a:p>
            <a:r>
              <a:rPr lang="en-US" altLang="en-US" dirty="0"/>
              <a:t>-decrease pressure at mealtimes</a:t>
            </a:r>
          </a:p>
          <a:p>
            <a:r>
              <a:rPr lang="en-US" altLang="en-US" dirty="0"/>
              <a:t>-gets more attention if refuses to eat</a:t>
            </a:r>
          </a:p>
          <a:p>
            <a:r>
              <a:rPr lang="en-US" altLang="en-US" dirty="0"/>
              <a:t>-path of least resistance, learning to eat new foods is challenging</a:t>
            </a:r>
          </a:p>
          <a:p>
            <a:r>
              <a:rPr lang="en-US" altLang="en-US" dirty="0"/>
              <a:t>-lack of exposure to textures and flavors: McDonald’s effect (familiar, consistent taste each time)</a:t>
            </a:r>
          </a:p>
          <a:p>
            <a:r>
              <a:rPr lang="en-US" altLang="en-US" dirty="0"/>
              <a:t>-siblings/friends get it</a:t>
            </a:r>
          </a:p>
          <a:p>
            <a:r>
              <a:rPr lang="en-US" altLang="en-US" dirty="0"/>
              <a:t>--way of avoiding stressful, unpleasant mealtimes with caregivers</a:t>
            </a:r>
          </a:p>
          <a:p>
            <a:r>
              <a:rPr lang="en-US" altLang="en-US" dirty="0"/>
              <a:t> </a:t>
            </a:r>
          </a:p>
          <a:p>
            <a:r>
              <a:rPr lang="en-US" altLang="en-US" b="1" dirty="0"/>
              <a:t>Considerations/implications of children being offered/not offered a nutritional supplement:</a:t>
            </a:r>
            <a:endParaRPr lang="en-US" altLang="en-US" dirty="0"/>
          </a:p>
          <a:p>
            <a:r>
              <a:rPr lang="en-US" altLang="en-US" dirty="0"/>
              <a:t>-impact on appetite, oral health, developmental feeding, oral motor skills, weight, social interactions, family meals, etc.</a:t>
            </a:r>
          </a:p>
          <a:p>
            <a:r>
              <a:rPr lang="en-US" altLang="en-US" dirty="0"/>
              <a:t>-Takes pressure off the child to learn to eat new foods, pressure off the family to model appropriate eating behaviors</a:t>
            </a:r>
          </a:p>
          <a:p>
            <a:r>
              <a:rPr lang="en-US" altLang="en-US" dirty="0"/>
              <a:t>-Circumvents developmental milestones</a:t>
            </a:r>
          </a:p>
          <a:p>
            <a:r>
              <a:rPr lang="en-US" altLang="en-US" dirty="0"/>
              <a:t>-Child receives more attention (positive or negative) if refuses to eat</a:t>
            </a:r>
          </a:p>
          <a:p>
            <a:r>
              <a:rPr lang="en-US" altLang="en-US" dirty="0"/>
              <a:t>-Child feels ‘special’ by receiving ‘special supplement’</a:t>
            </a:r>
          </a:p>
          <a:p>
            <a:r>
              <a:rPr lang="en-US" altLang="en-US" dirty="0"/>
              <a:t>-Child is impacted by food package changes where food and formula can be provided and as a result, weight gain happens at a faster rate, who is monitoring this growth?</a:t>
            </a:r>
          </a:p>
          <a:p>
            <a:r>
              <a:rPr lang="en-US" altLang="en-US" dirty="0"/>
              <a:t>-What is happening for the child once they turn five and WIC no longer provides nutritional supplements?</a:t>
            </a:r>
          </a:p>
        </p:txBody>
      </p:sp>
      <p:sp>
        <p:nvSpPr>
          <p:cNvPr id="18436" name="Slide Number Placeholder 3">
            <a:extLst>
              <a:ext uri="{FF2B5EF4-FFF2-40B4-BE49-F238E27FC236}">
                <a16:creationId xmlns:a16="http://schemas.microsoft.com/office/drawing/2014/main" id="{BC51A8AD-EC89-4248-853F-E3840C2DAB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6438" indent="-271463">
              <a:spcBef>
                <a:spcPct val="30000"/>
              </a:spcBef>
              <a:defRPr sz="1200">
                <a:solidFill>
                  <a:schemeClr val="tx1"/>
                </a:solidFill>
                <a:latin typeface="Calibri" panose="020F0502020204030204" pitchFamily="34" charset="0"/>
              </a:defRPr>
            </a:lvl2pPr>
            <a:lvl3pPr marL="1085850" indent="-215900">
              <a:spcBef>
                <a:spcPct val="30000"/>
              </a:spcBef>
              <a:defRPr sz="1200">
                <a:solidFill>
                  <a:schemeClr val="tx1"/>
                </a:solidFill>
                <a:latin typeface="Calibri" panose="020F0502020204030204" pitchFamily="34" charset="0"/>
              </a:defRPr>
            </a:lvl3pPr>
            <a:lvl4pPr marL="1520825" indent="-215900">
              <a:spcBef>
                <a:spcPct val="30000"/>
              </a:spcBef>
              <a:defRPr sz="1200">
                <a:solidFill>
                  <a:schemeClr val="tx1"/>
                </a:solidFill>
                <a:latin typeface="Calibri" panose="020F0502020204030204" pitchFamily="34" charset="0"/>
              </a:defRPr>
            </a:lvl4pPr>
            <a:lvl5pPr marL="1955800" indent="-215900">
              <a:spcBef>
                <a:spcPct val="30000"/>
              </a:spcBef>
              <a:defRPr sz="1200">
                <a:solidFill>
                  <a:schemeClr val="tx1"/>
                </a:solidFill>
                <a:latin typeface="Calibri" panose="020F0502020204030204" pitchFamily="34" charset="0"/>
              </a:defRPr>
            </a:lvl5pPr>
            <a:lvl6pPr marL="2413000" indent="-215900" eaLnBrk="0" fontAlgn="base" hangingPunct="0">
              <a:spcBef>
                <a:spcPct val="30000"/>
              </a:spcBef>
              <a:spcAft>
                <a:spcPct val="0"/>
              </a:spcAft>
              <a:defRPr sz="1200">
                <a:solidFill>
                  <a:schemeClr val="tx1"/>
                </a:solidFill>
                <a:latin typeface="Calibri" panose="020F0502020204030204" pitchFamily="34" charset="0"/>
              </a:defRPr>
            </a:lvl6pPr>
            <a:lvl7pPr marL="2870200" indent="-215900" eaLnBrk="0" fontAlgn="base" hangingPunct="0">
              <a:spcBef>
                <a:spcPct val="30000"/>
              </a:spcBef>
              <a:spcAft>
                <a:spcPct val="0"/>
              </a:spcAft>
              <a:defRPr sz="1200">
                <a:solidFill>
                  <a:schemeClr val="tx1"/>
                </a:solidFill>
                <a:latin typeface="Calibri" panose="020F0502020204030204" pitchFamily="34" charset="0"/>
              </a:defRPr>
            </a:lvl7pPr>
            <a:lvl8pPr marL="3327400" indent="-215900" eaLnBrk="0" fontAlgn="base" hangingPunct="0">
              <a:spcBef>
                <a:spcPct val="30000"/>
              </a:spcBef>
              <a:spcAft>
                <a:spcPct val="0"/>
              </a:spcAft>
              <a:defRPr sz="1200">
                <a:solidFill>
                  <a:schemeClr val="tx1"/>
                </a:solidFill>
                <a:latin typeface="Calibri" panose="020F0502020204030204" pitchFamily="34" charset="0"/>
              </a:defRPr>
            </a:lvl8pPr>
            <a:lvl9pPr marL="3784600" indent="-2159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A6420-6B90-433E-96F7-3FAEE389AD9D}" type="slidenum">
              <a:rPr lang="en-US" altLang="en-US"/>
              <a:pPr>
                <a:spcBef>
                  <a:spcPct val="0"/>
                </a:spcBef>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69B5DA0-7555-4759-B8B0-67D8FC8B6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BA7B2D5-67A7-4FF2-8E52-53E43AE89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Caregiver’s perspective: Why might a caregiver want this product for her child?</a:t>
            </a:r>
          </a:p>
          <a:p>
            <a:endParaRPr lang="en-US" alt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t>The collaborative brainstormed the following considerations:</a:t>
            </a:r>
          </a:p>
          <a:p>
            <a:endParaRPr lang="en-US" altLang="en-US" b="1" dirty="0"/>
          </a:p>
          <a:p>
            <a:r>
              <a:rPr lang="en-US" altLang="en-US" b="1" dirty="0"/>
              <a:t>Parent/caregivers’ perspective:</a:t>
            </a:r>
            <a:endParaRPr lang="en-US" altLang="en-US" dirty="0"/>
          </a:p>
          <a:p>
            <a:r>
              <a:rPr lang="en-US" altLang="en-US" dirty="0"/>
              <a:t>-Appetite: child eats better when taking a nutritional supplement</a:t>
            </a:r>
          </a:p>
          <a:p>
            <a:r>
              <a:rPr lang="en-US" altLang="en-US" dirty="0"/>
              <a:t>-Easy, no cooking, food preparation is needed</a:t>
            </a:r>
          </a:p>
          <a:p>
            <a:r>
              <a:rPr lang="en-US" altLang="en-US" dirty="0"/>
              <a:t>-Perception that child is underweight, regardless of what the growth chart states</a:t>
            </a:r>
          </a:p>
          <a:p>
            <a:r>
              <a:rPr lang="en-US" altLang="en-US" dirty="0"/>
              <a:t>-Eating reflects on parenting, the strong need of parents to see their child eat what is served and in the right amounts (regardless of what is an appropriate portion for child’s age)</a:t>
            </a:r>
          </a:p>
          <a:p>
            <a:r>
              <a:rPr lang="en-US" altLang="en-US" dirty="0"/>
              <a:t>-Food, supplement is used as a reward</a:t>
            </a:r>
          </a:p>
          <a:p>
            <a:r>
              <a:rPr lang="en-US" altLang="en-US" dirty="0"/>
              <a:t>-Status symbol (saw product on TV, my child takes it, I am doing OK as a parent)</a:t>
            </a:r>
          </a:p>
          <a:p>
            <a:r>
              <a:rPr lang="en-US" altLang="en-US" dirty="0"/>
              <a:t>-Encouraging healthy feeding behaviors take time, modeling, patience, knowledge and desire to work on feeding behaviors</a:t>
            </a:r>
          </a:p>
          <a:p>
            <a:r>
              <a:rPr lang="en-US" altLang="en-US" dirty="0"/>
              <a:t>-Sometimes too painful for parents to see their child say no to foods, not eat the foods offered</a:t>
            </a:r>
          </a:p>
          <a:p>
            <a:r>
              <a:rPr lang="en-US" altLang="en-US" dirty="0"/>
              <a:t>-Parents don’t always believe that children can be trusted to eat “right amount”</a:t>
            </a:r>
          </a:p>
          <a:p>
            <a:r>
              <a:rPr lang="en-US" altLang="en-US" dirty="0"/>
              <a:t>-Desire for child to be taller, smarter, bigger and responds to marketing techniques that nutritional supplements will fulfill this desire</a:t>
            </a:r>
          </a:p>
          <a:p>
            <a:r>
              <a:rPr lang="en-US" altLang="en-US" dirty="0"/>
              <a:t>-Parents wonder if a nutritional supplement is something that is needed to provide optimum nutrition/health, like a vitamin.</a:t>
            </a:r>
          </a:p>
          <a:p>
            <a:r>
              <a:rPr lang="en-US" altLang="en-US" dirty="0"/>
              <a:t>-Fearful, especially if child has a history of failure to thrive, what if they regress, stop eating with an illness, or reduce intake? Too scary to imagine, to trust they will eat ‘enough’.</a:t>
            </a:r>
          </a:p>
          <a:p>
            <a:r>
              <a:rPr lang="en-US" altLang="en-US" dirty="0"/>
              <a:t> </a:t>
            </a:r>
          </a:p>
          <a:p>
            <a:r>
              <a:rPr lang="en-US" altLang="en-US" b="1" dirty="0"/>
              <a:t>Considerations/implications of caregivers offering/not offering a nutritional supplement?</a:t>
            </a:r>
            <a:endParaRPr lang="en-US" altLang="en-US" dirty="0"/>
          </a:p>
          <a:p>
            <a:r>
              <a:rPr lang="en-US" altLang="en-US" b="1" dirty="0"/>
              <a:t>-</a:t>
            </a:r>
            <a:r>
              <a:rPr lang="en-US" altLang="en-US" dirty="0"/>
              <a:t>How do we communicate growth in a way that emphasizes the natural changes in growth patterns, developmental stages of food acceptance/food refusal, food/eating behaviors?</a:t>
            </a:r>
          </a:p>
          <a:p>
            <a:r>
              <a:rPr lang="en-US" altLang="en-US" dirty="0"/>
              <a:t>-How do we say ‘no’ to caregivers and have them want to come back to see us?</a:t>
            </a:r>
          </a:p>
          <a:p>
            <a:r>
              <a:rPr lang="en-US" altLang="en-US" dirty="0"/>
              <a:t>-How do we help caregivers to understand feeding relationship, normal child development and the importance of family meals?</a:t>
            </a:r>
          </a:p>
          <a:p>
            <a:r>
              <a:rPr lang="en-US" altLang="en-US" dirty="0"/>
              <a:t>-How are we providing ideas for easy meal preparation? </a:t>
            </a:r>
          </a:p>
          <a:p>
            <a:r>
              <a:rPr lang="en-US" altLang="en-US" dirty="0"/>
              <a:t>-TV/social media ads for nutritional supplements is an opportunity to teach media literacy with families.</a:t>
            </a:r>
          </a:p>
          <a:p>
            <a:endParaRPr lang="en-US" altLang="en-US" dirty="0"/>
          </a:p>
          <a:p>
            <a:r>
              <a:rPr lang="en-US" altLang="en-US" b="1" dirty="0"/>
              <a:t>WIC dietitians in the collaborative asked caregivers of children assigned a nutritional supplement, what would have been helpful to know?</a:t>
            </a:r>
            <a:endParaRPr lang="en-US" altLang="en-US" dirty="0"/>
          </a:p>
          <a:p>
            <a:r>
              <a:rPr lang="en-US" altLang="en-US" dirty="0"/>
              <a:t>Reassurance to the family on normal growth</a:t>
            </a:r>
          </a:p>
          <a:p>
            <a:r>
              <a:rPr lang="en-US" altLang="en-US" dirty="0"/>
              <a:t>Less emphasis/pressure by WIC staff for infant to gain weight (as an infant the growth velocity was calculated, and mom instructed to boost calories despite steady growth and mom feeling confident as she had other children. As an older child med doc was completed by WIC staff for a nutritional supplement)</a:t>
            </a:r>
          </a:p>
          <a:p>
            <a:r>
              <a:rPr lang="en-US" altLang="en-US" dirty="0"/>
              <a:t>Expectations: How to know if the use of a nutritional supplement met it’s intended goal or if another intervention, treatment plan was needed.</a:t>
            </a:r>
          </a:p>
          <a:p>
            <a:r>
              <a:rPr lang="en-US" altLang="en-US" dirty="0"/>
              <a:t>More communication with HCP</a:t>
            </a:r>
          </a:p>
          <a:p>
            <a:endParaRPr lang="en-US" altLang="en-US" dirty="0"/>
          </a:p>
        </p:txBody>
      </p:sp>
      <p:sp>
        <p:nvSpPr>
          <p:cNvPr id="20484" name="Slide Number Placeholder 3">
            <a:extLst>
              <a:ext uri="{FF2B5EF4-FFF2-40B4-BE49-F238E27FC236}">
                <a16:creationId xmlns:a16="http://schemas.microsoft.com/office/drawing/2014/main" id="{963BFD34-7701-4AEA-B597-94D7897C9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6438" indent="-271463">
              <a:defRPr>
                <a:solidFill>
                  <a:schemeClr val="tx1"/>
                </a:solidFill>
                <a:latin typeface="Calibri" panose="020F0502020204030204" pitchFamily="34" charset="0"/>
              </a:defRPr>
            </a:lvl2pPr>
            <a:lvl3pPr marL="1085850" indent="-215900">
              <a:defRPr>
                <a:solidFill>
                  <a:schemeClr val="tx1"/>
                </a:solidFill>
                <a:latin typeface="Calibri" panose="020F0502020204030204" pitchFamily="34" charset="0"/>
              </a:defRPr>
            </a:lvl3pPr>
            <a:lvl4pPr marL="1520825" indent="-215900">
              <a:defRPr>
                <a:solidFill>
                  <a:schemeClr val="tx1"/>
                </a:solidFill>
                <a:latin typeface="Calibri" panose="020F0502020204030204" pitchFamily="34" charset="0"/>
              </a:defRPr>
            </a:lvl4pPr>
            <a:lvl5pPr marL="1955800" indent="-215900">
              <a:defRPr>
                <a:solidFill>
                  <a:schemeClr val="tx1"/>
                </a:solidFill>
                <a:latin typeface="Calibri" panose="020F0502020204030204" pitchFamily="34" charset="0"/>
              </a:defRPr>
            </a:lvl5pPr>
            <a:lvl6pPr marL="2413000" indent="-215900" eaLnBrk="0" fontAlgn="base" hangingPunct="0">
              <a:spcBef>
                <a:spcPct val="0"/>
              </a:spcBef>
              <a:spcAft>
                <a:spcPct val="0"/>
              </a:spcAft>
              <a:defRPr>
                <a:solidFill>
                  <a:schemeClr val="tx1"/>
                </a:solidFill>
                <a:latin typeface="Calibri" panose="020F0502020204030204" pitchFamily="34" charset="0"/>
              </a:defRPr>
            </a:lvl6pPr>
            <a:lvl7pPr marL="2870200" indent="-215900" eaLnBrk="0" fontAlgn="base" hangingPunct="0">
              <a:spcBef>
                <a:spcPct val="0"/>
              </a:spcBef>
              <a:spcAft>
                <a:spcPct val="0"/>
              </a:spcAft>
              <a:defRPr>
                <a:solidFill>
                  <a:schemeClr val="tx1"/>
                </a:solidFill>
                <a:latin typeface="Calibri" panose="020F0502020204030204" pitchFamily="34" charset="0"/>
              </a:defRPr>
            </a:lvl7pPr>
            <a:lvl8pPr marL="3327400" indent="-215900" eaLnBrk="0" fontAlgn="base" hangingPunct="0">
              <a:spcBef>
                <a:spcPct val="0"/>
              </a:spcBef>
              <a:spcAft>
                <a:spcPct val="0"/>
              </a:spcAft>
              <a:defRPr>
                <a:solidFill>
                  <a:schemeClr val="tx1"/>
                </a:solidFill>
                <a:latin typeface="Calibri" panose="020F0502020204030204" pitchFamily="34" charset="0"/>
              </a:defRPr>
            </a:lvl8pPr>
            <a:lvl9pPr marL="3784600" indent="-215900" eaLnBrk="0" fontAlgn="base" hangingPunct="0">
              <a:spcBef>
                <a:spcPct val="0"/>
              </a:spcBef>
              <a:spcAft>
                <a:spcPct val="0"/>
              </a:spcAft>
              <a:defRPr>
                <a:solidFill>
                  <a:schemeClr val="tx1"/>
                </a:solidFill>
                <a:latin typeface="Calibri" panose="020F0502020204030204" pitchFamily="34" charset="0"/>
              </a:defRPr>
            </a:lvl9pPr>
          </a:lstStyle>
          <a:p>
            <a:fld id="{AED19FFC-1DA2-4A1F-B9BB-70064644A974}"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2F2AE8-D99D-4073-8938-F66B69220F6B}"/>
              </a:ext>
            </a:extLst>
          </p:cNvPr>
          <p:cNvSpPr>
            <a:spLocks noGrp="1"/>
          </p:cNvSpPr>
          <p:nvPr>
            <p:ph type="dt" sz="half" idx="10"/>
          </p:nvPr>
        </p:nvSpPr>
        <p:spPr/>
        <p:txBody>
          <a:bodyPr/>
          <a:lstStyle>
            <a:lvl1pPr>
              <a:defRPr/>
            </a:lvl1pPr>
          </a:lstStyle>
          <a:p>
            <a:pPr>
              <a:defRPr/>
            </a:pPr>
            <a:fld id="{E71F1B39-4DD7-4A80-AAC3-9233FC6D31F7}" type="datetimeFigureOut">
              <a:rPr lang="en-US"/>
              <a:pPr>
                <a:defRPr/>
              </a:pPr>
              <a:t>4/11/2023</a:t>
            </a:fld>
            <a:endParaRPr lang="en-US"/>
          </a:p>
        </p:txBody>
      </p:sp>
      <p:sp>
        <p:nvSpPr>
          <p:cNvPr id="6" name="Footer Placeholder 4">
            <a:extLst>
              <a:ext uri="{FF2B5EF4-FFF2-40B4-BE49-F238E27FC236}">
                <a16:creationId xmlns:a16="http://schemas.microsoft.com/office/drawing/2014/main" id="{C7A30569-0085-4410-AE6B-F7700C2719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A0E6D4-F64F-4588-BD37-BAAF20AD1A57}"/>
              </a:ext>
            </a:extLst>
          </p:cNvPr>
          <p:cNvSpPr>
            <a:spLocks noGrp="1"/>
          </p:cNvSpPr>
          <p:nvPr>
            <p:ph type="sldNum" sz="quarter" idx="12"/>
          </p:nvPr>
        </p:nvSpPr>
        <p:spPr/>
        <p:txBody>
          <a:bodyPr/>
          <a:lstStyle>
            <a:lvl1pPr>
              <a:defRPr/>
            </a:lvl1pPr>
          </a:lstStyle>
          <a:p>
            <a:fld id="{8E67BE05-A1F8-4CCE-BD59-541C1BD81A8C}" type="slidenum">
              <a:rPr lang="en-US" altLang="en-US"/>
              <a:pPr/>
              <a:t>‹#›</a:t>
            </a:fld>
            <a:endParaRPr lang="en-US" altLang="en-US"/>
          </a:p>
        </p:txBody>
      </p:sp>
    </p:spTree>
    <p:extLst>
      <p:ext uri="{BB962C8B-B14F-4D97-AF65-F5344CB8AC3E}">
        <p14:creationId xmlns:p14="http://schemas.microsoft.com/office/powerpoint/2010/main" val="357014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 id="2147483677" r:id="rId21"/>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21.xml"/><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jpe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6.xm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6.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42.xml"/><Relationship Id="rId5" Type="http://schemas.openxmlformats.org/officeDocument/2006/relationships/hyperlink" Target="https://healthyeatingresearch.org/tips-for-families/ages-2-8-feeding-recommendations/"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healthyeatingresearch.org/wp-content/uploads/2021/10/HER-Healthy-Eating-Guidelines-Scenarios.pdf" TargetMode="External"/><Relationship Id="rId2" Type="http://schemas.openxmlformats.org/officeDocument/2006/relationships/slideLayout" Target="../slideLayouts/slideLayout14.xml"/><Relationship Id="rId1" Type="http://schemas.openxmlformats.org/officeDocument/2006/relationships/tags" Target="../tags/tag43.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https://healthyeatingresearch.org/wp-content/uploads/2021/10/her-heg-technical.pdf" TargetMode="External"/><Relationship Id="rId2" Type="http://schemas.openxmlformats.org/officeDocument/2006/relationships/slideLayout" Target="../slideLayouts/slideLayout15.xml"/><Relationship Id="rId1" Type="http://schemas.openxmlformats.org/officeDocument/2006/relationships/tags" Target="../tags/tag45.xml"/><Relationship Id="rId6" Type="http://schemas.openxmlformats.org/officeDocument/2006/relationships/hyperlink" Target="https://onlinelibrary.wiley.com/doi/epdf/10.1111/mcn.13338" TargetMode="External"/><Relationship Id="rId5" Type="http://schemas.openxmlformats.org/officeDocument/2006/relationships/hyperlink" Target="https://www.mdpi.com/2227-9032/4/4/84/htm" TargetMode="External"/><Relationship Id="rId4" Type="http://schemas.openxmlformats.org/officeDocument/2006/relationships/hyperlink" Target="https://healthyeatingresearch.org/tips-for-families/0-5-beverage-recommendations/" TargetMode="Externa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sv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236181" y="354825"/>
            <a:ext cx="5709035" cy="1842109"/>
          </a:xfrm>
        </p:spPr>
        <p:txBody>
          <a:bodyPr/>
          <a:lstStyle/>
          <a:p>
            <a:r>
              <a:rPr lang="en-US" sz="2800">
                <a:effectLst/>
                <a:latin typeface="Segoe UI" panose="020B0502040204020203" pitchFamily="34" charset="0"/>
              </a:rPr>
              <a:t>Using Nutrition to support growth and development:</a:t>
            </a:r>
            <a:endParaRPr lang="en-US" sz="280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589020" y="3779871"/>
            <a:ext cx="5176298" cy="1466112"/>
          </a:xfrm>
        </p:spPr>
        <p:txBody>
          <a:bodyPr/>
          <a:lstStyle/>
          <a:p>
            <a:r>
              <a:rPr lang="en-US">
                <a:latin typeface="Arial" panose="020B0604020202020204" pitchFamily="34" charset="0"/>
                <a:cs typeface="Arial" panose="020B0604020202020204" pitchFamily="34" charset="0"/>
              </a:rPr>
              <a:t>2023 In-Service for WIC Certifiers</a:t>
            </a:r>
          </a:p>
          <a:p>
            <a:r>
              <a:rPr lang="en-US">
                <a:latin typeface="Arial" panose="020B0604020202020204" pitchFamily="34" charset="0"/>
                <a:cs typeface="Arial" panose="020B0604020202020204" pitchFamily="34" charset="0"/>
              </a:rPr>
              <a:t>To be completed by 12/31/23​</a:t>
            </a:r>
          </a:p>
          <a:p>
            <a:endParaRPr lang="en-US"/>
          </a:p>
        </p:txBody>
      </p:sp>
      <p:sp>
        <p:nvSpPr>
          <p:cNvPr id="4" name="TextBox 3">
            <a:extLst>
              <a:ext uri="{FF2B5EF4-FFF2-40B4-BE49-F238E27FC236}">
                <a16:creationId xmlns:a16="http://schemas.microsoft.com/office/drawing/2014/main" id="{0991E629-F684-47CB-A5A1-28E3E549F6F7}"/>
              </a:ext>
            </a:extLst>
          </p:cNvPr>
          <p:cNvSpPr txBox="1"/>
          <p:nvPr/>
        </p:nvSpPr>
        <p:spPr>
          <a:xfrm>
            <a:off x="3113335" y="1719880"/>
            <a:ext cx="6127667" cy="954107"/>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Reconsidering the use of nutritional supplements</a:t>
            </a:r>
          </a:p>
        </p:txBody>
      </p:sp>
    </p:spTree>
    <p:custDataLst>
      <p:tags r:id="rId1"/>
    </p:custDataLst>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BF54-BEBA-43E5-98BD-E25BD4A46D12}"/>
              </a:ext>
            </a:extLst>
          </p:cNvPr>
          <p:cNvSpPr>
            <a:spLocks noGrp="1"/>
          </p:cNvSpPr>
          <p:nvPr>
            <p:ph type="title"/>
          </p:nvPr>
        </p:nvSpPr>
        <p:spPr>
          <a:xfrm>
            <a:off x="3978038" y="605094"/>
            <a:ext cx="7089030" cy="768096"/>
          </a:xfrm>
        </p:spPr>
        <p:txBody>
          <a:bodyPr/>
          <a:lstStyle/>
          <a:p>
            <a:r>
              <a:rPr lang="en-US"/>
              <a:t>Chart review data</a:t>
            </a:r>
          </a:p>
        </p:txBody>
      </p:sp>
      <p:sp>
        <p:nvSpPr>
          <p:cNvPr id="3" name="Content Placeholder 2">
            <a:extLst>
              <a:ext uri="{FF2B5EF4-FFF2-40B4-BE49-F238E27FC236}">
                <a16:creationId xmlns:a16="http://schemas.microsoft.com/office/drawing/2014/main" id="{1C10E902-3953-4D75-AD9C-000E5E8816B9}"/>
              </a:ext>
            </a:extLst>
          </p:cNvPr>
          <p:cNvSpPr>
            <a:spLocks noGrp="1"/>
          </p:cNvSpPr>
          <p:nvPr>
            <p:ph idx="1"/>
          </p:nvPr>
        </p:nvSpPr>
        <p:spPr>
          <a:xfrm>
            <a:off x="3978038" y="2078735"/>
            <a:ext cx="7786614" cy="4861079"/>
          </a:xfrm>
        </p:spPr>
        <p:txBody>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85% of issuance was for children over the age of 2 years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Over half of the children were between the 5</a:t>
            </a:r>
            <a:r>
              <a:rPr lang="en-US" sz="2000" baseline="3000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and 50</a:t>
            </a:r>
            <a:r>
              <a:rPr lang="en-US" sz="2000" baseline="3000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percentiles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The most common risk factor was short stature, with this being the only risk factor for a third of the children under the age of 2 </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Other assigned risk factors included in the order of prevalence</a:t>
            </a:r>
          </a:p>
          <a:p>
            <a:pPr marL="971550" lvl="1" indent="-285750"/>
            <a:r>
              <a:rPr lang="en-US" sz="2000">
                <a:latin typeface="Arial" panose="020B0604020202020204" pitchFamily="34" charset="0"/>
                <a:cs typeface="Arial" panose="020B0604020202020204" pitchFamily="34" charset="0"/>
              </a:rPr>
              <a:t>Underweight</a:t>
            </a:r>
          </a:p>
          <a:p>
            <a:pPr marL="971550" lvl="1" indent="-285750"/>
            <a:r>
              <a:rPr lang="en-US" sz="2000">
                <a:latin typeface="Arial" panose="020B0604020202020204" pitchFamily="34" charset="0"/>
                <a:cs typeface="Arial" panose="020B0604020202020204" pitchFamily="34" charset="0"/>
              </a:rPr>
              <a:t>Prematurity</a:t>
            </a:r>
          </a:p>
          <a:p>
            <a:pPr marL="971550" lvl="1" indent="-285750"/>
            <a:r>
              <a:rPr lang="en-US" sz="2000">
                <a:latin typeface="Arial" panose="020B0604020202020204" pitchFamily="34" charset="0"/>
                <a:cs typeface="Arial" panose="020B0604020202020204" pitchFamily="34" charset="0"/>
              </a:rPr>
              <a:t>Slow weight gain</a:t>
            </a:r>
          </a:p>
          <a:p>
            <a:pPr marL="971550" lvl="1" indent="-285750"/>
            <a:r>
              <a:rPr lang="en-US" sz="2000">
                <a:latin typeface="Arial" panose="020B0604020202020204" pitchFamily="34" charset="0"/>
                <a:cs typeface="Arial" panose="020B0604020202020204" pitchFamily="34" charset="0"/>
              </a:rPr>
              <a:t>Developmental/sensory delays</a:t>
            </a:r>
          </a:p>
          <a:p>
            <a:pPr marL="971550" lvl="1" indent="-285750"/>
            <a:r>
              <a:rPr lang="en-US" sz="2000">
                <a:latin typeface="Arial" panose="020B0604020202020204" pitchFamily="34" charset="0"/>
                <a:cs typeface="Arial" panose="020B0604020202020204" pitchFamily="34" charset="0"/>
              </a:rPr>
              <a:t>Failure to thrive*</a:t>
            </a:r>
          </a:p>
        </p:txBody>
      </p:sp>
      <p:sp>
        <p:nvSpPr>
          <p:cNvPr id="5" name="Slide Number Placeholder 4">
            <a:extLst>
              <a:ext uri="{FF2B5EF4-FFF2-40B4-BE49-F238E27FC236}">
                <a16:creationId xmlns:a16="http://schemas.microsoft.com/office/drawing/2014/main" id="{332FC8D2-7AF6-497A-9DCF-A8B8DE37F305}"/>
              </a:ext>
            </a:extLst>
          </p:cNvPr>
          <p:cNvSpPr>
            <a:spLocks noGrp="1"/>
          </p:cNvSpPr>
          <p:nvPr>
            <p:ph type="sldNum" sz="quarter" idx="12"/>
          </p:nvPr>
        </p:nvSpPr>
        <p:spPr/>
        <p:txBody>
          <a:bodyPr/>
          <a:lstStyle/>
          <a:p>
            <a:fld id="{48F63A3B-78C7-47BE-AE5E-E10140E04643}" type="slidenum">
              <a:rPr lang="en-US" smtClean="0"/>
              <a:t>10</a:t>
            </a:fld>
            <a:endParaRPr lang="en-US"/>
          </a:p>
        </p:txBody>
      </p:sp>
      <p:sp>
        <p:nvSpPr>
          <p:cNvPr id="7" name="TextBox 6">
            <a:extLst>
              <a:ext uri="{FF2B5EF4-FFF2-40B4-BE49-F238E27FC236}">
                <a16:creationId xmlns:a16="http://schemas.microsoft.com/office/drawing/2014/main" id="{5D485CA8-873E-A13D-A382-77E44600FCE1}"/>
              </a:ext>
            </a:extLst>
          </p:cNvPr>
          <p:cNvSpPr txBox="1"/>
          <p:nvPr/>
        </p:nvSpPr>
        <p:spPr>
          <a:xfrm>
            <a:off x="3726181" y="1574342"/>
            <a:ext cx="820674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2013-2017 data of the most issued nutritional supplement, PediaSure</a:t>
            </a:r>
            <a:r>
              <a:rPr lang="en-US" sz="2000"/>
              <a:t>:</a:t>
            </a:r>
          </a:p>
        </p:txBody>
      </p:sp>
      <p:sp>
        <p:nvSpPr>
          <p:cNvPr id="10" name="TextBox 9">
            <a:extLst>
              <a:ext uri="{FF2B5EF4-FFF2-40B4-BE49-F238E27FC236}">
                <a16:creationId xmlns:a16="http://schemas.microsoft.com/office/drawing/2014/main" id="{403B56E5-88BA-42BB-FC31-D5F0C05F52F7}"/>
              </a:ext>
            </a:extLst>
          </p:cNvPr>
          <p:cNvSpPr txBox="1"/>
          <p:nvPr/>
        </p:nvSpPr>
        <p:spPr>
          <a:xfrm>
            <a:off x="6889645" y="5837407"/>
            <a:ext cx="5043275"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 some cases, failure to thrive was marked as the diagnosis on the medical documentation form but not supported by WIC growth data</a:t>
            </a:r>
          </a:p>
        </p:txBody>
      </p:sp>
    </p:spTree>
    <p:custDataLst>
      <p:tags r:id="rId1"/>
    </p:custDataLst>
    <p:extLst>
      <p:ext uri="{BB962C8B-B14F-4D97-AF65-F5344CB8AC3E}">
        <p14:creationId xmlns:p14="http://schemas.microsoft.com/office/powerpoint/2010/main" val="23184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1EB4-CA8A-0A81-9A2E-7DAF5D64232A}"/>
              </a:ext>
            </a:extLst>
          </p:cNvPr>
          <p:cNvSpPr>
            <a:spLocks noGrp="1"/>
          </p:cNvSpPr>
          <p:nvPr>
            <p:ph type="title"/>
          </p:nvPr>
        </p:nvSpPr>
        <p:spPr>
          <a:xfrm>
            <a:off x="259080" y="347472"/>
            <a:ext cx="10686288" cy="768096"/>
          </a:xfrm>
        </p:spPr>
        <p:txBody>
          <a:bodyPr/>
          <a:lstStyle/>
          <a:p>
            <a:r>
              <a:rPr lang="en-US"/>
              <a:t>Policy and Training changes</a:t>
            </a:r>
          </a:p>
        </p:txBody>
      </p:sp>
      <p:sp>
        <p:nvSpPr>
          <p:cNvPr id="3" name="Content Placeholder 2">
            <a:extLst>
              <a:ext uri="{FF2B5EF4-FFF2-40B4-BE49-F238E27FC236}">
                <a16:creationId xmlns:a16="http://schemas.microsoft.com/office/drawing/2014/main" id="{FC4D365E-903F-959F-28F8-6969C7F9D642}"/>
              </a:ext>
            </a:extLst>
          </p:cNvPr>
          <p:cNvSpPr>
            <a:spLocks noGrp="1"/>
          </p:cNvSpPr>
          <p:nvPr>
            <p:ph idx="1"/>
          </p:nvPr>
        </p:nvSpPr>
        <p:spPr>
          <a:xfrm>
            <a:off x="853058" y="1497450"/>
            <a:ext cx="10508361" cy="4054264"/>
          </a:xfrm>
          <a:solidFill>
            <a:schemeClr val="bg1"/>
          </a:solidFill>
        </p:spPr>
        <p:txBody>
          <a:bodyPr vert="horz" lIns="91440" tIns="45720" rIns="91440" bIns="45720" rtlCol="0" anchor="t">
            <a:noAutofit/>
          </a:bodyPr>
          <a:lstStyle/>
          <a:p>
            <a:endParaRPr lang="en-US" sz="2000" dirty="0"/>
          </a:p>
          <a:p>
            <a:r>
              <a:rPr lang="en-US" sz="2000" dirty="0">
                <a:latin typeface="Arial" panose="020B0604020202020204" pitchFamily="34" charset="0"/>
                <a:cs typeface="Arial" panose="020B0604020202020204" pitchFamily="34" charset="0"/>
              </a:rPr>
              <a:t>Outcomes and deliverables from the work of the collaborative include:</a:t>
            </a:r>
          </a:p>
          <a:p>
            <a:pPr>
              <a:lnSpc>
                <a:spcPct val="120000"/>
              </a:lnSpc>
            </a:pPr>
            <a:endParaRPr lang="en-US" sz="2000" dirty="0"/>
          </a:p>
          <a:p>
            <a:pPr marL="795528" lvl="2" indent="0">
              <a:lnSpc>
                <a:spcPct val="120000"/>
              </a:lnSpc>
              <a:buNone/>
            </a:pPr>
            <a:r>
              <a:rPr lang="en-US" sz="2000" b="1" u="sng" dirty="0">
                <a:latin typeface="+mj-lt"/>
              </a:rPr>
              <a:t>Policy revisions:</a:t>
            </a:r>
          </a:p>
          <a:p>
            <a:pPr lvl="2">
              <a:lnSpc>
                <a:spcPct val="120000"/>
              </a:lnSpc>
            </a:pPr>
            <a:r>
              <a:rPr lang="en-US" sz="2000" dirty="0">
                <a:latin typeface="Arial" panose="020B0604020202020204" pitchFamily="34" charset="0"/>
                <a:cs typeface="Arial" panose="020B0604020202020204" pitchFamily="34" charset="0"/>
              </a:rPr>
              <a:t>2015: Change implemented requiring WIC Nutritionists to be trained as certifiers</a:t>
            </a:r>
          </a:p>
          <a:p>
            <a:pPr lvl="2">
              <a:lnSpc>
                <a:spcPct val="120000"/>
              </a:lnSpc>
            </a:pPr>
            <a:r>
              <a:rPr lang="en-US" sz="2000" dirty="0">
                <a:latin typeface="Arial" panose="020B0604020202020204" pitchFamily="34" charset="0"/>
                <a:cs typeface="Arial" panose="020B0604020202020204" pitchFamily="34" charset="0"/>
              </a:rPr>
              <a:t>WIC Nutritionist to have oversight of high-risk caseload</a:t>
            </a:r>
          </a:p>
          <a:p>
            <a:pPr lvl="2">
              <a:lnSpc>
                <a:spcPct val="120000"/>
              </a:lnSpc>
            </a:pPr>
            <a:r>
              <a:rPr lang="en-US" sz="2000" dirty="0">
                <a:latin typeface="Arial" panose="020B0604020202020204" pitchFamily="34" charset="0"/>
                <a:cs typeface="Arial" panose="020B0604020202020204" pitchFamily="34" charset="0"/>
              </a:rPr>
              <a:t>Added requirement for WIC dietitians to review all medical documentation forms</a:t>
            </a:r>
          </a:p>
          <a:p>
            <a:pPr lvl="2">
              <a:lnSpc>
                <a:spcPct val="120000"/>
              </a:lnSpc>
            </a:pPr>
            <a:r>
              <a:rPr lang="en-US" sz="2000" dirty="0">
                <a:latin typeface="Arial" panose="020B0604020202020204" pitchFamily="34" charset="0"/>
                <a:cs typeface="Arial" panose="020B0604020202020204" pitchFamily="34" charset="0"/>
              </a:rPr>
              <a:t>Strengthened reassessment of food packages by the dietitian to deny and/or tailor food packages when requests did not have a qualifying medical condition for issuance</a:t>
            </a:r>
          </a:p>
          <a:p>
            <a:pPr marL="795528" lvl="2" indent="0">
              <a:buNone/>
            </a:pPr>
            <a:endParaRPr lang="en-US" dirty="0"/>
          </a:p>
          <a:p>
            <a:endParaRPr lang="en-US" dirty="0"/>
          </a:p>
        </p:txBody>
      </p:sp>
      <p:sp>
        <p:nvSpPr>
          <p:cNvPr id="4" name="Slide Number Placeholder 3">
            <a:extLst>
              <a:ext uri="{FF2B5EF4-FFF2-40B4-BE49-F238E27FC236}">
                <a16:creationId xmlns:a16="http://schemas.microsoft.com/office/drawing/2014/main" id="{CB0EA9F1-8013-C477-CEDF-EE9FF2A67936}"/>
              </a:ext>
            </a:extLst>
          </p:cNvPr>
          <p:cNvSpPr>
            <a:spLocks noGrp="1"/>
          </p:cNvSpPr>
          <p:nvPr>
            <p:ph type="sldNum" sz="quarter" idx="12"/>
          </p:nvPr>
        </p:nvSpPr>
        <p:spPr/>
        <p:txBody>
          <a:bodyPr/>
          <a:lstStyle/>
          <a:p>
            <a:fld id="{48F63A3B-78C7-47BE-AE5E-E10140E04643}" type="slidenum">
              <a:rPr lang="en-US" smtClean="0"/>
              <a:t>11</a:t>
            </a:fld>
            <a:endParaRPr lang="en-US"/>
          </a:p>
        </p:txBody>
      </p:sp>
    </p:spTree>
    <p:custDataLst>
      <p:tags r:id="rId1"/>
    </p:custDataLst>
    <p:extLst>
      <p:ext uri="{BB962C8B-B14F-4D97-AF65-F5344CB8AC3E}">
        <p14:creationId xmlns:p14="http://schemas.microsoft.com/office/powerpoint/2010/main" val="115078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1EB4-CA8A-0A81-9A2E-7DAF5D64232A}"/>
              </a:ext>
            </a:extLst>
          </p:cNvPr>
          <p:cNvSpPr>
            <a:spLocks noGrp="1"/>
          </p:cNvSpPr>
          <p:nvPr>
            <p:ph type="title"/>
          </p:nvPr>
        </p:nvSpPr>
        <p:spPr>
          <a:xfrm>
            <a:off x="259080" y="347472"/>
            <a:ext cx="10686288" cy="768096"/>
          </a:xfrm>
        </p:spPr>
        <p:txBody>
          <a:bodyPr/>
          <a:lstStyle/>
          <a:p>
            <a:r>
              <a:rPr lang="en-US"/>
              <a:t>Policy and Training changes</a:t>
            </a:r>
          </a:p>
        </p:txBody>
      </p:sp>
      <p:sp>
        <p:nvSpPr>
          <p:cNvPr id="3" name="Content Placeholder 2">
            <a:extLst>
              <a:ext uri="{FF2B5EF4-FFF2-40B4-BE49-F238E27FC236}">
                <a16:creationId xmlns:a16="http://schemas.microsoft.com/office/drawing/2014/main" id="{FC4D365E-903F-959F-28F8-6969C7F9D642}"/>
              </a:ext>
            </a:extLst>
          </p:cNvPr>
          <p:cNvSpPr>
            <a:spLocks noGrp="1"/>
          </p:cNvSpPr>
          <p:nvPr>
            <p:ph idx="1"/>
          </p:nvPr>
        </p:nvSpPr>
        <p:spPr>
          <a:xfrm>
            <a:off x="853058" y="1642551"/>
            <a:ext cx="10508361" cy="3083453"/>
          </a:xfrm>
          <a:solidFill>
            <a:schemeClr val="bg1"/>
          </a:solidFill>
        </p:spPr>
        <p:txBody>
          <a:bodyPr vert="horz" lIns="91440" tIns="45720" rIns="91440" bIns="45720" rtlCol="0" anchor="t">
            <a:noAutofit/>
          </a:bodyPr>
          <a:lstStyle/>
          <a:p>
            <a:endParaRPr lang="en-US" sz="2000" dirty="0"/>
          </a:p>
          <a:p>
            <a:r>
              <a:rPr lang="en-US" sz="2000" dirty="0">
                <a:latin typeface="Arial" panose="020B0604020202020204" pitchFamily="34" charset="0"/>
                <a:cs typeface="Arial" panose="020B0604020202020204" pitchFamily="34" charset="0"/>
              </a:rPr>
              <a:t>Outcomes and deliverables from the work of the collaborative include:</a:t>
            </a:r>
          </a:p>
          <a:p>
            <a:endParaRPr lang="en-US" sz="2000" dirty="0"/>
          </a:p>
          <a:p>
            <a:pPr marL="795528" lvl="2" indent="0">
              <a:lnSpc>
                <a:spcPct val="120000"/>
              </a:lnSpc>
              <a:buNone/>
            </a:pPr>
            <a:r>
              <a:rPr lang="en-US" sz="2000" b="1" u="sng" dirty="0">
                <a:latin typeface="+mj-lt"/>
              </a:rPr>
              <a:t>Training resources: </a:t>
            </a:r>
          </a:p>
          <a:p>
            <a:pPr lvl="3">
              <a:lnSpc>
                <a:spcPct val="120000"/>
              </a:lnSpc>
            </a:pPr>
            <a:r>
              <a:rPr lang="en-US" sz="2000" dirty="0">
                <a:latin typeface="Arial" panose="020B0604020202020204" pitchFamily="34" charset="0"/>
                <a:cs typeface="Arial" panose="020B0604020202020204" pitchFamily="34" charset="0"/>
              </a:rPr>
              <a:t>Developed an in-service for certifiers and disseminated head circumference measurements as a best practice in monitoring malnutrition in children</a:t>
            </a:r>
          </a:p>
          <a:p>
            <a:pPr lvl="3" defTabSz="457200">
              <a:lnSpc>
                <a:spcPct val="120000"/>
              </a:lnSpc>
              <a:spcBef>
                <a:spcPts val="0"/>
              </a:spcBef>
              <a:defRPr/>
            </a:pPr>
            <a:r>
              <a:rPr lang="en-US" sz="2000" dirty="0">
                <a:latin typeface="Arial" panose="020B0604020202020204" pitchFamily="34" charset="0"/>
                <a:cs typeface="Arial" panose="020B0604020202020204" pitchFamily="34" charset="0"/>
              </a:rPr>
              <a:t>Development of the responsive parenting module</a:t>
            </a:r>
          </a:p>
          <a:p>
            <a:endParaRPr lang="en-US" sz="2000" dirty="0"/>
          </a:p>
          <a:p>
            <a:endParaRPr lang="en-US" sz="2000" dirty="0"/>
          </a:p>
        </p:txBody>
      </p:sp>
      <p:sp>
        <p:nvSpPr>
          <p:cNvPr id="4" name="Slide Number Placeholder 3">
            <a:extLst>
              <a:ext uri="{FF2B5EF4-FFF2-40B4-BE49-F238E27FC236}">
                <a16:creationId xmlns:a16="http://schemas.microsoft.com/office/drawing/2014/main" id="{CB0EA9F1-8013-C477-CEDF-EE9FF2A67936}"/>
              </a:ext>
            </a:extLst>
          </p:cNvPr>
          <p:cNvSpPr>
            <a:spLocks noGrp="1"/>
          </p:cNvSpPr>
          <p:nvPr>
            <p:ph type="sldNum" sz="quarter" idx="12"/>
          </p:nvPr>
        </p:nvSpPr>
        <p:spPr/>
        <p:txBody>
          <a:bodyPr/>
          <a:lstStyle/>
          <a:p>
            <a:fld id="{48F63A3B-78C7-47BE-AE5E-E10140E04643}" type="slidenum">
              <a:rPr lang="en-US" smtClean="0"/>
              <a:t>12</a:t>
            </a:fld>
            <a:endParaRPr lang="en-US"/>
          </a:p>
        </p:txBody>
      </p:sp>
    </p:spTree>
    <p:custDataLst>
      <p:tags r:id="rId1"/>
    </p:custDataLst>
    <p:extLst>
      <p:ext uri="{BB962C8B-B14F-4D97-AF65-F5344CB8AC3E}">
        <p14:creationId xmlns:p14="http://schemas.microsoft.com/office/powerpoint/2010/main" val="295501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1EB4-CA8A-0A81-9A2E-7DAF5D64232A}"/>
              </a:ext>
            </a:extLst>
          </p:cNvPr>
          <p:cNvSpPr>
            <a:spLocks noGrp="1"/>
          </p:cNvSpPr>
          <p:nvPr>
            <p:ph type="title"/>
          </p:nvPr>
        </p:nvSpPr>
        <p:spPr>
          <a:xfrm>
            <a:off x="259080" y="347472"/>
            <a:ext cx="10686288" cy="768096"/>
          </a:xfrm>
        </p:spPr>
        <p:txBody>
          <a:bodyPr/>
          <a:lstStyle/>
          <a:p>
            <a:r>
              <a:rPr lang="en-US" dirty="0"/>
              <a:t>Promoting Best Practice</a:t>
            </a:r>
          </a:p>
        </p:txBody>
      </p:sp>
      <p:sp>
        <p:nvSpPr>
          <p:cNvPr id="3" name="Content Placeholder 2">
            <a:extLst>
              <a:ext uri="{FF2B5EF4-FFF2-40B4-BE49-F238E27FC236}">
                <a16:creationId xmlns:a16="http://schemas.microsoft.com/office/drawing/2014/main" id="{FC4D365E-903F-959F-28F8-6969C7F9D642}"/>
              </a:ext>
            </a:extLst>
          </p:cNvPr>
          <p:cNvSpPr>
            <a:spLocks noGrp="1"/>
          </p:cNvSpPr>
          <p:nvPr>
            <p:ph idx="1"/>
          </p:nvPr>
        </p:nvSpPr>
        <p:spPr>
          <a:xfrm>
            <a:off x="519493" y="1225296"/>
            <a:ext cx="10508361" cy="4920436"/>
          </a:xfrm>
          <a:solidFill>
            <a:schemeClr val="bg1"/>
          </a:solidFill>
        </p:spPr>
        <p:txBody>
          <a:bodyPr vert="horz" lIns="91440" tIns="45720" rIns="91440" bIns="45720" rtlCol="0" anchor="t">
            <a:noAutofit/>
          </a:bodyPr>
          <a:lstStyle/>
          <a:p>
            <a:pPr>
              <a:lnSpc>
                <a:spcPct val="120000"/>
              </a:lnSpc>
            </a:pPr>
            <a:r>
              <a:rPr lang="en-US" sz="2000" dirty="0">
                <a:latin typeface="Arial" panose="020B0604020202020204" pitchFamily="34" charset="0"/>
                <a:cs typeface="Arial" panose="020B0604020202020204" pitchFamily="34" charset="0"/>
              </a:rPr>
              <a:t>Outcomes and deliverables from the work of the collaborative include:</a:t>
            </a:r>
          </a:p>
          <a:p>
            <a:pPr>
              <a:lnSpc>
                <a:spcPct val="120000"/>
              </a:lnSpc>
            </a:pPr>
            <a:endParaRPr lang="en-US" sz="2000" dirty="0"/>
          </a:p>
          <a:p>
            <a:pPr marL="338328" lvl="1" indent="0">
              <a:lnSpc>
                <a:spcPct val="120000"/>
              </a:lnSpc>
              <a:buNone/>
            </a:pPr>
            <a:r>
              <a:rPr lang="en-US" sz="2000" b="1" u="sng" dirty="0">
                <a:latin typeface="+mj-lt"/>
              </a:rPr>
              <a:t>Community of practice agreements with clinical dietitians: </a:t>
            </a:r>
          </a:p>
          <a:p>
            <a:pPr marL="1028700" lvl="1" indent="-342900">
              <a:lnSpc>
                <a:spcPct val="120000"/>
              </a:lnSpc>
            </a:pPr>
            <a:r>
              <a:rPr lang="en-US" sz="2000" dirty="0">
                <a:latin typeface="Arial" panose="020B0604020202020204" pitchFamily="34" charset="0"/>
                <a:cs typeface="Arial" panose="020B0604020202020204" pitchFamily="34" charset="0"/>
              </a:rPr>
              <a:t>Keep children on infant formula past 1 year of age as a preferred option to initiating nutritional supplements</a:t>
            </a:r>
          </a:p>
          <a:p>
            <a:pPr marL="1028700" lvl="1" indent="-342900">
              <a:lnSpc>
                <a:spcPct val="120000"/>
              </a:lnSpc>
            </a:pPr>
            <a:r>
              <a:rPr lang="en-US" sz="2000" dirty="0">
                <a:latin typeface="Arial" panose="020B0604020202020204" pitchFamily="34" charset="0"/>
                <a:cs typeface="Arial" panose="020B0604020202020204" pitchFamily="34" charset="0"/>
              </a:rPr>
              <a:t>Switch hospital contracts to decrease emphasis on nutritional supplements with strong commercial marketing</a:t>
            </a:r>
          </a:p>
          <a:p>
            <a:pPr marL="1028700" lvl="1" indent="-342900">
              <a:lnSpc>
                <a:spcPct val="120000"/>
              </a:lnSpc>
            </a:pPr>
            <a:r>
              <a:rPr lang="en-US" sz="2000" dirty="0">
                <a:latin typeface="Arial" panose="020B0604020202020204" pitchFamily="34" charset="0"/>
                <a:cs typeface="Arial" panose="020B0604020202020204" pitchFamily="34" charset="0"/>
              </a:rPr>
              <a:t>Promote Food first</a:t>
            </a:r>
          </a:p>
          <a:p>
            <a:pPr marL="1028700" lvl="1" indent="-342900">
              <a:lnSpc>
                <a:spcPct val="120000"/>
              </a:lnSpc>
            </a:pPr>
            <a:r>
              <a:rPr lang="en-US" sz="2000" dirty="0">
                <a:latin typeface="Arial" panose="020B0604020202020204" pitchFamily="34" charset="0"/>
                <a:cs typeface="Arial" panose="020B0604020202020204" pitchFamily="34" charset="0"/>
              </a:rPr>
              <a:t>Decrease provision of formula samples given by health care providers and clinical dietitians</a:t>
            </a:r>
          </a:p>
          <a:p>
            <a:pPr marL="1028700" lvl="1" indent="-342900">
              <a:lnSpc>
                <a:spcPct val="120000"/>
              </a:lnSpc>
            </a:pPr>
            <a:r>
              <a:rPr lang="en-US" sz="2000" dirty="0">
                <a:latin typeface="Arial" panose="020B0604020202020204" pitchFamily="34" charset="0"/>
                <a:cs typeface="Arial" panose="020B0604020202020204" pitchFamily="34" charset="0"/>
              </a:rPr>
              <a:t>Toddler formulas are not needed and are not to be promoted in clinical or WIC settings</a:t>
            </a:r>
          </a:p>
          <a:p>
            <a:pPr>
              <a:lnSpc>
                <a:spcPct val="120000"/>
              </a:lnSpc>
            </a:pPr>
            <a:endParaRPr lang="en-US" dirty="0"/>
          </a:p>
        </p:txBody>
      </p:sp>
      <p:sp>
        <p:nvSpPr>
          <p:cNvPr id="4" name="Slide Number Placeholder 3">
            <a:extLst>
              <a:ext uri="{FF2B5EF4-FFF2-40B4-BE49-F238E27FC236}">
                <a16:creationId xmlns:a16="http://schemas.microsoft.com/office/drawing/2014/main" id="{CB0EA9F1-8013-C477-CEDF-EE9FF2A67936}"/>
              </a:ext>
            </a:extLst>
          </p:cNvPr>
          <p:cNvSpPr>
            <a:spLocks noGrp="1"/>
          </p:cNvSpPr>
          <p:nvPr>
            <p:ph type="sldNum" sz="quarter" idx="12"/>
          </p:nvPr>
        </p:nvSpPr>
        <p:spPr/>
        <p:txBody>
          <a:bodyPr/>
          <a:lstStyle/>
          <a:p>
            <a:fld id="{48F63A3B-78C7-47BE-AE5E-E10140E04643}" type="slidenum">
              <a:rPr lang="en-US" smtClean="0"/>
              <a:t>13</a:t>
            </a:fld>
            <a:endParaRPr lang="en-US"/>
          </a:p>
        </p:txBody>
      </p:sp>
    </p:spTree>
    <p:custDataLst>
      <p:tags r:id="rId1"/>
    </p:custDataLst>
    <p:extLst>
      <p:ext uri="{BB962C8B-B14F-4D97-AF65-F5344CB8AC3E}">
        <p14:creationId xmlns:p14="http://schemas.microsoft.com/office/powerpoint/2010/main" val="26981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lnSpc>
                <a:spcPct val="90000"/>
              </a:lnSpc>
            </a:pPr>
            <a:r>
              <a:rPr lang="en-US" sz="6100" kern="1200">
                <a:solidFill>
                  <a:srgbClr val="FFFFFF"/>
                </a:solidFill>
                <a:latin typeface="+mj-lt"/>
                <a:ea typeface="+mj-ea"/>
                <a:cs typeface="+mj-cs"/>
              </a:rPr>
              <a:t>reasons for issuance are complex</a:t>
            </a: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321062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7412" name="Picture 2">
            <a:extLst>
              <a:ext uri="{FF2B5EF4-FFF2-40B4-BE49-F238E27FC236}">
                <a16:creationId xmlns:a16="http://schemas.microsoft.com/office/drawing/2014/main" id="{A13A36C6-A360-4F6C-93C0-4B256ADB1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687" y="0"/>
            <a:ext cx="2246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D82C23B9-3522-4011-A9FF-6841B8D38670}"/>
              </a:ext>
            </a:extLst>
          </p:cNvPr>
          <p:cNvGrpSpPr/>
          <p:nvPr/>
        </p:nvGrpSpPr>
        <p:grpSpPr>
          <a:xfrm>
            <a:off x="2247900" y="1295400"/>
            <a:ext cx="2705100" cy="990600"/>
            <a:chOff x="2247900" y="1295400"/>
            <a:chExt cx="2705100" cy="990600"/>
          </a:xfrm>
        </p:grpSpPr>
        <p:sp>
          <p:nvSpPr>
            <p:cNvPr id="8" name="Rectangular Callout 7">
              <a:extLst>
                <a:ext uri="{FF2B5EF4-FFF2-40B4-BE49-F238E27FC236}">
                  <a16:creationId xmlns:a16="http://schemas.microsoft.com/office/drawing/2014/main" id="{195B211F-5308-4A56-806B-66770A44F9B9}"/>
                </a:ext>
              </a:extLst>
            </p:cNvPr>
            <p:cNvSpPr/>
            <p:nvPr/>
          </p:nvSpPr>
          <p:spPr>
            <a:xfrm>
              <a:off x="2247900" y="1295400"/>
              <a:ext cx="2705100" cy="990600"/>
            </a:xfrm>
            <a:prstGeom prst="wedgeRectCallout">
              <a:avLst>
                <a:gd name="adj1" fmla="val 51255"/>
                <a:gd name="adj2" fmla="val 93945"/>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14" name="TextBox 8">
              <a:extLst>
                <a:ext uri="{FF2B5EF4-FFF2-40B4-BE49-F238E27FC236}">
                  <a16:creationId xmlns:a16="http://schemas.microsoft.com/office/drawing/2014/main" id="{DF68786A-E0AC-4FA1-84FA-0597E7DB0C3D}"/>
                </a:ext>
              </a:extLst>
            </p:cNvPr>
            <p:cNvSpPr txBox="1">
              <a:spLocks noChangeArrowheads="1"/>
            </p:cNvSpPr>
            <p:nvPr/>
          </p:nvSpPr>
          <p:spPr bwMode="auto">
            <a:xfrm>
              <a:off x="2400300" y="1567656"/>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Eating is hard work</a:t>
              </a:r>
            </a:p>
          </p:txBody>
        </p:sp>
      </p:grpSp>
      <p:grpSp>
        <p:nvGrpSpPr>
          <p:cNvPr id="4" name="Group 3">
            <a:extLst>
              <a:ext uri="{FF2B5EF4-FFF2-40B4-BE49-F238E27FC236}">
                <a16:creationId xmlns:a16="http://schemas.microsoft.com/office/drawing/2014/main" id="{D84BC121-99C6-4656-A09D-DA4098045A8F}"/>
              </a:ext>
            </a:extLst>
          </p:cNvPr>
          <p:cNvGrpSpPr/>
          <p:nvPr/>
        </p:nvGrpSpPr>
        <p:grpSpPr>
          <a:xfrm>
            <a:off x="7199314" y="1295400"/>
            <a:ext cx="3011487" cy="1035050"/>
            <a:chOff x="7199314" y="1295400"/>
            <a:chExt cx="3011487" cy="1035050"/>
          </a:xfrm>
        </p:grpSpPr>
        <p:sp>
          <p:nvSpPr>
            <p:cNvPr id="10" name="Rectangular Callout 9">
              <a:extLst>
                <a:ext uri="{FF2B5EF4-FFF2-40B4-BE49-F238E27FC236}">
                  <a16:creationId xmlns:a16="http://schemas.microsoft.com/office/drawing/2014/main" id="{1261BA76-CA53-4EB9-B928-9B84E968C8B4}"/>
                </a:ext>
              </a:extLst>
            </p:cNvPr>
            <p:cNvSpPr/>
            <p:nvPr/>
          </p:nvSpPr>
          <p:spPr>
            <a:xfrm>
              <a:off x="7199314" y="1295400"/>
              <a:ext cx="3011487" cy="1035050"/>
            </a:xfrm>
            <a:prstGeom prst="wedgeRectCallout">
              <a:avLst>
                <a:gd name="adj1" fmla="val -73141"/>
                <a:gd name="adj2" fmla="val 88725"/>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16" name="TextBox 10">
              <a:extLst>
                <a:ext uri="{FF2B5EF4-FFF2-40B4-BE49-F238E27FC236}">
                  <a16:creationId xmlns:a16="http://schemas.microsoft.com/office/drawing/2014/main" id="{D69889C8-6CDE-4854-9DAB-EA7B3E7D1129}"/>
                </a:ext>
              </a:extLst>
            </p:cNvPr>
            <p:cNvSpPr txBox="1">
              <a:spLocks noChangeArrowheads="1"/>
            </p:cNvSpPr>
            <p:nvPr/>
          </p:nvSpPr>
          <p:spPr bwMode="auto">
            <a:xfrm>
              <a:off x="7507288" y="1337582"/>
              <a:ext cx="2606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After a busy day it is easier to drink – chewing food wears me out!</a:t>
              </a:r>
            </a:p>
          </p:txBody>
        </p:sp>
      </p:grpSp>
      <p:grpSp>
        <p:nvGrpSpPr>
          <p:cNvPr id="5" name="Group 4">
            <a:extLst>
              <a:ext uri="{FF2B5EF4-FFF2-40B4-BE49-F238E27FC236}">
                <a16:creationId xmlns:a16="http://schemas.microsoft.com/office/drawing/2014/main" id="{1CB8F30B-92B4-4256-B9AA-5660B83C084A}"/>
              </a:ext>
            </a:extLst>
          </p:cNvPr>
          <p:cNvGrpSpPr/>
          <p:nvPr/>
        </p:nvGrpSpPr>
        <p:grpSpPr>
          <a:xfrm>
            <a:off x="7199314" y="2895600"/>
            <a:ext cx="3011487" cy="923926"/>
            <a:chOff x="7199314" y="2895600"/>
            <a:chExt cx="3011487" cy="923926"/>
          </a:xfrm>
        </p:grpSpPr>
        <p:sp>
          <p:nvSpPr>
            <p:cNvPr id="12" name="Rectangular Callout 11">
              <a:extLst>
                <a:ext uri="{FF2B5EF4-FFF2-40B4-BE49-F238E27FC236}">
                  <a16:creationId xmlns:a16="http://schemas.microsoft.com/office/drawing/2014/main" id="{10890030-D9DD-4FFB-9962-68AC621ADCD3}"/>
                </a:ext>
              </a:extLst>
            </p:cNvPr>
            <p:cNvSpPr/>
            <p:nvPr/>
          </p:nvSpPr>
          <p:spPr>
            <a:xfrm>
              <a:off x="7199314" y="2895600"/>
              <a:ext cx="3011487" cy="914400"/>
            </a:xfrm>
            <a:prstGeom prst="wedgeRectCallout">
              <a:avLst>
                <a:gd name="adj1" fmla="val -53669"/>
                <a:gd name="adj2" fmla="val 116896"/>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18" name="TextBox 12">
              <a:extLst>
                <a:ext uri="{FF2B5EF4-FFF2-40B4-BE49-F238E27FC236}">
                  <a16:creationId xmlns:a16="http://schemas.microsoft.com/office/drawing/2014/main" id="{B60A58B3-8390-42CE-A574-960CA99F0AD5}"/>
                </a:ext>
              </a:extLst>
            </p:cNvPr>
            <p:cNvSpPr txBox="1">
              <a:spLocks noChangeArrowheads="1"/>
            </p:cNvSpPr>
            <p:nvPr/>
          </p:nvSpPr>
          <p:spPr bwMode="auto">
            <a:xfrm>
              <a:off x="7391400" y="2895601"/>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 saw a child like me on TV drinking it, they looked happy</a:t>
              </a:r>
            </a:p>
          </p:txBody>
        </p:sp>
      </p:grpSp>
      <p:grpSp>
        <p:nvGrpSpPr>
          <p:cNvPr id="6" name="Group 5">
            <a:extLst>
              <a:ext uri="{FF2B5EF4-FFF2-40B4-BE49-F238E27FC236}">
                <a16:creationId xmlns:a16="http://schemas.microsoft.com/office/drawing/2014/main" id="{D9961879-AA17-420D-9572-1D6939A23094}"/>
              </a:ext>
            </a:extLst>
          </p:cNvPr>
          <p:cNvGrpSpPr/>
          <p:nvPr/>
        </p:nvGrpSpPr>
        <p:grpSpPr>
          <a:xfrm>
            <a:off x="2247900" y="2819400"/>
            <a:ext cx="2667000" cy="990600"/>
            <a:chOff x="2247900" y="2819400"/>
            <a:chExt cx="2667000" cy="990600"/>
          </a:xfrm>
        </p:grpSpPr>
        <p:sp>
          <p:nvSpPr>
            <p:cNvPr id="14" name="Rectangular Callout 13">
              <a:extLst>
                <a:ext uri="{FF2B5EF4-FFF2-40B4-BE49-F238E27FC236}">
                  <a16:creationId xmlns:a16="http://schemas.microsoft.com/office/drawing/2014/main" id="{55AB39E8-4939-4002-81CA-0E6378C20708}"/>
                </a:ext>
              </a:extLst>
            </p:cNvPr>
            <p:cNvSpPr/>
            <p:nvPr/>
          </p:nvSpPr>
          <p:spPr>
            <a:xfrm>
              <a:off x="2247900" y="2819400"/>
              <a:ext cx="2667000" cy="990600"/>
            </a:xfrm>
            <a:prstGeom prst="wedgeRectCallout">
              <a:avLst>
                <a:gd name="adj1" fmla="val 75537"/>
                <a:gd name="adj2" fmla="val 91917"/>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20" name="TextBox 14">
              <a:extLst>
                <a:ext uri="{FF2B5EF4-FFF2-40B4-BE49-F238E27FC236}">
                  <a16:creationId xmlns:a16="http://schemas.microsoft.com/office/drawing/2014/main" id="{B8D0BAF2-17E6-439F-96C7-E93676824FE4}"/>
                </a:ext>
              </a:extLst>
            </p:cNvPr>
            <p:cNvSpPr txBox="1">
              <a:spLocks noChangeArrowheads="1"/>
            </p:cNvSpPr>
            <p:nvPr/>
          </p:nvSpPr>
          <p:spPr bwMode="auto">
            <a:xfrm>
              <a:off x="2327275" y="2895601"/>
              <a:ext cx="227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Mom gives me what I want if I don’t eat</a:t>
              </a:r>
            </a:p>
          </p:txBody>
        </p:sp>
      </p:grpSp>
      <p:grpSp>
        <p:nvGrpSpPr>
          <p:cNvPr id="7" name="Group 6">
            <a:extLst>
              <a:ext uri="{FF2B5EF4-FFF2-40B4-BE49-F238E27FC236}">
                <a16:creationId xmlns:a16="http://schemas.microsoft.com/office/drawing/2014/main" id="{079ECA95-001A-4589-9508-B87237BA4E37}"/>
              </a:ext>
            </a:extLst>
          </p:cNvPr>
          <p:cNvGrpSpPr/>
          <p:nvPr/>
        </p:nvGrpSpPr>
        <p:grpSpPr>
          <a:xfrm>
            <a:off x="2095500" y="4495800"/>
            <a:ext cx="2819400" cy="1219200"/>
            <a:chOff x="2095500" y="4495800"/>
            <a:chExt cx="2819400" cy="1219200"/>
          </a:xfrm>
        </p:grpSpPr>
        <p:sp>
          <p:nvSpPr>
            <p:cNvPr id="16" name="Rectangular Callout 15">
              <a:extLst>
                <a:ext uri="{FF2B5EF4-FFF2-40B4-BE49-F238E27FC236}">
                  <a16:creationId xmlns:a16="http://schemas.microsoft.com/office/drawing/2014/main" id="{CDE13AA5-0058-4608-842A-0623F55C1AE1}"/>
                </a:ext>
              </a:extLst>
            </p:cNvPr>
            <p:cNvSpPr/>
            <p:nvPr/>
          </p:nvSpPr>
          <p:spPr>
            <a:xfrm>
              <a:off x="2095500" y="4495800"/>
              <a:ext cx="2819400" cy="1219200"/>
            </a:xfrm>
            <a:prstGeom prst="wedgeRectCallout">
              <a:avLst>
                <a:gd name="adj1" fmla="val 57931"/>
                <a:gd name="adj2" fmla="val 78159"/>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22" name="TextBox 16">
              <a:extLst>
                <a:ext uri="{FF2B5EF4-FFF2-40B4-BE49-F238E27FC236}">
                  <a16:creationId xmlns:a16="http://schemas.microsoft.com/office/drawing/2014/main" id="{8A21C18B-082C-457A-8FBF-029DF2094D6A}"/>
                </a:ext>
              </a:extLst>
            </p:cNvPr>
            <p:cNvSpPr txBox="1">
              <a:spLocks noChangeArrowheads="1"/>
            </p:cNvSpPr>
            <p:nvPr/>
          </p:nvSpPr>
          <p:spPr bwMode="auto">
            <a:xfrm>
              <a:off x="2247900" y="4562476"/>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 can outlast a new food offering- they usually give up after 3 tries</a:t>
              </a:r>
            </a:p>
          </p:txBody>
        </p:sp>
      </p:grpSp>
      <p:grpSp>
        <p:nvGrpSpPr>
          <p:cNvPr id="9" name="Group 8">
            <a:extLst>
              <a:ext uri="{FF2B5EF4-FFF2-40B4-BE49-F238E27FC236}">
                <a16:creationId xmlns:a16="http://schemas.microsoft.com/office/drawing/2014/main" id="{93DB7DB4-0180-4608-970E-45D32E9B7C4F}"/>
              </a:ext>
            </a:extLst>
          </p:cNvPr>
          <p:cNvGrpSpPr/>
          <p:nvPr/>
        </p:nvGrpSpPr>
        <p:grpSpPr>
          <a:xfrm>
            <a:off x="7389814" y="4495800"/>
            <a:ext cx="2820987" cy="1143000"/>
            <a:chOff x="7389814" y="4495800"/>
            <a:chExt cx="2820987" cy="1143000"/>
          </a:xfrm>
        </p:grpSpPr>
        <p:sp>
          <p:nvSpPr>
            <p:cNvPr id="18" name="Rectangular Callout 17">
              <a:extLst>
                <a:ext uri="{FF2B5EF4-FFF2-40B4-BE49-F238E27FC236}">
                  <a16:creationId xmlns:a16="http://schemas.microsoft.com/office/drawing/2014/main" id="{2368CAC6-9D9A-4768-8489-58B926E0F1F5}"/>
                </a:ext>
              </a:extLst>
            </p:cNvPr>
            <p:cNvSpPr/>
            <p:nvPr/>
          </p:nvSpPr>
          <p:spPr>
            <a:xfrm>
              <a:off x="7389814" y="4495800"/>
              <a:ext cx="2820987" cy="1143000"/>
            </a:xfrm>
            <a:prstGeom prst="wedgeRectCallout">
              <a:avLst>
                <a:gd name="adj1" fmla="val -57504"/>
                <a:gd name="adj2" fmla="val 76786"/>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24" name="TextBox 19">
              <a:extLst>
                <a:ext uri="{FF2B5EF4-FFF2-40B4-BE49-F238E27FC236}">
                  <a16:creationId xmlns:a16="http://schemas.microsoft.com/office/drawing/2014/main" id="{D5B07A2D-DFF0-4D7F-8E1E-40609802057A}"/>
                </a:ext>
              </a:extLst>
            </p:cNvPr>
            <p:cNvSpPr txBox="1">
              <a:spLocks noChangeArrowheads="1"/>
            </p:cNvSpPr>
            <p:nvPr/>
          </p:nvSpPr>
          <p:spPr bwMode="auto">
            <a:xfrm>
              <a:off x="7561263" y="4572001"/>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 don’t like new foods-I can tell by looking at it that I won’t like it</a:t>
              </a:r>
            </a:p>
          </p:txBody>
        </p:sp>
      </p:grpSp>
      <p:sp>
        <p:nvSpPr>
          <p:cNvPr id="3" name="Title 1">
            <a:extLst>
              <a:ext uri="{FF2B5EF4-FFF2-40B4-BE49-F238E27FC236}">
                <a16:creationId xmlns:a16="http://schemas.microsoft.com/office/drawing/2014/main" id="{7B84EC80-FD3A-0425-7D10-317DBE0F0C21}"/>
              </a:ext>
            </a:extLst>
          </p:cNvPr>
          <p:cNvSpPr>
            <a:spLocks noGrp="1"/>
          </p:cNvSpPr>
          <p:nvPr>
            <p:ph type="title"/>
          </p:nvPr>
        </p:nvSpPr>
        <p:spPr>
          <a:xfrm>
            <a:off x="2247900" y="157987"/>
            <a:ext cx="7336802" cy="768096"/>
          </a:xfrm>
          <a:solidFill>
            <a:schemeClr val="bg1"/>
          </a:solidFill>
        </p:spPr>
        <p:txBody>
          <a:bodyPr/>
          <a:lstStyle/>
          <a:p>
            <a:r>
              <a:rPr lang="en-US">
                <a:solidFill>
                  <a:schemeClr val="accent5">
                    <a:lumMod val="50000"/>
                  </a:schemeClr>
                </a:solidFill>
              </a:rPr>
              <a:t>Child’s Perspective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9459" name="Content Placeholder 3">
            <a:extLst>
              <a:ext uri="{FF2B5EF4-FFF2-40B4-BE49-F238E27FC236}">
                <a16:creationId xmlns:a16="http://schemas.microsoft.com/office/drawing/2014/main" id="{230CE3B3-AFD5-4E8E-8C0C-95E0ABCB0522}"/>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21970" t="-23730" r="-21970" b="-23730"/>
          <a:stretch>
            <a:fillRect/>
          </a:stretch>
        </p:blipFill>
        <p:spPr>
          <a:xfrm>
            <a:off x="3200400" y="1854994"/>
            <a:ext cx="5791200" cy="4314825"/>
          </a:xfrm>
        </p:spPr>
      </p:pic>
      <p:grpSp>
        <p:nvGrpSpPr>
          <p:cNvPr id="6" name="Group 5">
            <a:extLst>
              <a:ext uri="{FF2B5EF4-FFF2-40B4-BE49-F238E27FC236}">
                <a16:creationId xmlns:a16="http://schemas.microsoft.com/office/drawing/2014/main" id="{7B08145D-B34C-484A-9541-8CDF614DADAA}"/>
              </a:ext>
            </a:extLst>
          </p:cNvPr>
          <p:cNvGrpSpPr/>
          <p:nvPr/>
        </p:nvGrpSpPr>
        <p:grpSpPr>
          <a:xfrm>
            <a:off x="7620000" y="1371600"/>
            <a:ext cx="2971800" cy="1295400"/>
            <a:chOff x="7620000" y="1371600"/>
            <a:chExt cx="2971800" cy="1295400"/>
          </a:xfrm>
        </p:grpSpPr>
        <p:sp>
          <p:nvSpPr>
            <p:cNvPr id="5" name="Oval Callout 4">
              <a:extLst>
                <a:ext uri="{FF2B5EF4-FFF2-40B4-BE49-F238E27FC236}">
                  <a16:creationId xmlns:a16="http://schemas.microsoft.com/office/drawing/2014/main" id="{625BE861-C3DF-4FF3-8F7B-4B6BE73DED20}"/>
                </a:ext>
              </a:extLst>
            </p:cNvPr>
            <p:cNvSpPr/>
            <p:nvPr/>
          </p:nvSpPr>
          <p:spPr>
            <a:xfrm>
              <a:off x="7620000" y="1371600"/>
              <a:ext cx="2971800" cy="1295400"/>
            </a:xfrm>
            <a:prstGeom prst="wedgeEllipseCallout">
              <a:avLst>
                <a:gd name="adj1" fmla="val -52737"/>
                <a:gd name="adj2" fmla="val 1091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4" name="TextBox 9">
              <a:extLst>
                <a:ext uri="{FF2B5EF4-FFF2-40B4-BE49-F238E27FC236}">
                  <a16:creationId xmlns:a16="http://schemas.microsoft.com/office/drawing/2014/main" id="{731F27FE-59FF-4468-9615-EA175401F970}"/>
                </a:ext>
              </a:extLst>
            </p:cNvPr>
            <p:cNvSpPr txBox="1">
              <a:spLocks noChangeArrowheads="1"/>
            </p:cNvSpPr>
            <p:nvPr/>
          </p:nvSpPr>
          <p:spPr bwMode="auto">
            <a:xfrm>
              <a:off x="8115300" y="1643064"/>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Doesn’t eat enough of the foods I want them to eat</a:t>
              </a:r>
            </a:p>
          </p:txBody>
        </p:sp>
      </p:grpSp>
      <p:grpSp>
        <p:nvGrpSpPr>
          <p:cNvPr id="11" name="Group 10">
            <a:extLst>
              <a:ext uri="{FF2B5EF4-FFF2-40B4-BE49-F238E27FC236}">
                <a16:creationId xmlns:a16="http://schemas.microsoft.com/office/drawing/2014/main" id="{0EDC7276-79EF-4539-B98B-836B798C6A84}"/>
              </a:ext>
            </a:extLst>
          </p:cNvPr>
          <p:cNvGrpSpPr/>
          <p:nvPr/>
        </p:nvGrpSpPr>
        <p:grpSpPr>
          <a:xfrm>
            <a:off x="8382000" y="2819400"/>
            <a:ext cx="2286000" cy="1219200"/>
            <a:chOff x="8382000" y="2819400"/>
            <a:chExt cx="2286000" cy="1219200"/>
          </a:xfrm>
        </p:grpSpPr>
        <p:sp>
          <p:nvSpPr>
            <p:cNvPr id="8" name="Oval Callout 7">
              <a:extLst>
                <a:ext uri="{FF2B5EF4-FFF2-40B4-BE49-F238E27FC236}">
                  <a16:creationId xmlns:a16="http://schemas.microsoft.com/office/drawing/2014/main" id="{6F329D17-CF87-436E-B8DE-1F3B975E3934}"/>
                </a:ext>
              </a:extLst>
            </p:cNvPr>
            <p:cNvSpPr/>
            <p:nvPr/>
          </p:nvSpPr>
          <p:spPr>
            <a:xfrm>
              <a:off x="8382000" y="2819400"/>
              <a:ext cx="2286000" cy="1219200"/>
            </a:xfrm>
            <a:prstGeom prst="wedgeEllipseCallout">
              <a:avLst>
                <a:gd name="adj1" fmla="val -85448"/>
                <a:gd name="adj2" fmla="val 962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5" name="TextBox 10">
              <a:extLst>
                <a:ext uri="{FF2B5EF4-FFF2-40B4-BE49-F238E27FC236}">
                  <a16:creationId xmlns:a16="http://schemas.microsoft.com/office/drawing/2014/main" id="{D3282F85-24BE-43F1-930B-1AFBDCF05771}"/>
                </a:ext>
              </a:extLst>
            </p:cNvPr>
            <p:cNvSpPr txBox="1">
              <a:spLocks noChangeArrowheads="1"/>
            </p:cNvSpPr>
            <p:nvPr/>
          </p:nvSpPr>
          <p:spPr bwMode="auto">
            <a:xfrm>
              <a:off x="8559800" y="3022601"/>
              <a:ext cx="187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Isn’t growing at the same rate other kids are</a:t>
              </a:r>
            </a:p>
          </p:txBody>
        </p:sp>
      </p:grpSp>
      <p:grpSp>
        <p:nvGrpSpPr>
          <p:cNvPr id="10" name="Group 9">
            <a:extLst>
              <a:ext uri="{FF2B5EF4-FFF2-40B4-BE49-F238E27FC236}">
                <a16:creationId xmlns:a16="http://schemas.microsoft.com/office/drawing/2014/main" id="{3CFBC394-6C9A-4F83-876A-3FB64550D10E}"/>
              </a:ext>
            </a:extLst>
          </p:cNvPr>
          <p:cNvGrpSpPr/>
          <p:nvPr/>
        </p:nvGrpSpPr>
        <p:grpSpPr>
          <a:xfrm>
            <a:off x="2438400" y="3048000"/>
            <a:ext cx="1752600" cy="1676400"/>
            <a:chOff x="2438400" y="3048000"/>
            <a:chExt cx="1752600" cy="1676400"/>
          </a:xfrm>
        </p:grpSpPr>
        <p:sp>
          <p:nvSpPr>
            <p:cNvPr id="9" name="Oval Callout 8">
              <a:extLst>
                <a:ext uri="{FF2B5EF4-FFF2-40B4-BE49-F238E27FC236}">
                  <a16:creationId xmlns:a16="http://schemas.microsoft.com/office/drawing/2014/main" id="{62FE22AD-0C79-4ABB-9A14-0525128B5297}"/>
                </a:ext>
              </a:extLst>
            </p:cNvPr>
            <p:cNvSpPr/>
            <p:nvPr/>
          </p:nvSpPr>
          <p:spPr>
            <a:xfrm>
              <a:off x="2438400" y="3048000"/>
              <a:ext cx="1752600" cy="1676400"/>
            </a:xfrm>
            <a:prstGeom prst="wedgeEllipseCallout">
              <a:avLst>
                <a:gd name="adj1" fmla="val 81243"/>
                <a:gd name="adj2" fmla="val 566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6" name="TextBox 11">
              <a:extLst>
                <a:ext uri="{FF2B5EF4-FFF2-40B4-BE49-F238E27FC236}">
                  <a16:creationId xmlns:a16="http://schemas.microsoft.com/office/drawing/2014/main" id="{C1394FE7-1891-4FBD-B49E-69664789414D}"/>
                </a:ext>
              </a:extLst>
            </p:cNvPr>
            <p:cNvSpPr txBox="1">
              <a:spLocks noChangeArrowheads="1"/>
            </p:cNvSpPr>
            <p:nvPr/>
          </p:nvSpPr>
          <p:spPr bwMode="auto">
            <a:xfrm>
              <a:off x="2667000" y="3570288"/>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Mealtime is a battle</a:t>
              </a:r>
            </a:p>
          </p:txBody>
        </p:sp>
      </p:grpSp>
      <p:grpSp>
        <p:nvGrpSpPr>
          <p:cNvPr id="3" name="Group 2">
            <a:extLst>
              <a:ext uri="{FF2B5EF4-FFF2-40B4-BE49-F238E27FC236}">
                <a16:creationId xmlns:a16="http://schemas.microsoft.com/office/drawing/2014/main" id="{013A035A-5E01-46DB-857C-9C8E9D1FC470}"/>
              </a:ext>
            </a:extLst>
          </p:cNvPr>
          <p:cNvGrpSpPr/>
          <p:nvPr/>
        </p:nvGrpSpPr>
        <p:grpSpPr>
          <a:xfrm>
            <a:off x="1970087" y="1371599"/>
            <a:ext cx="2601913" cy="1284289"/>
            <a:chOff x="1970087" y="1371599"/>
            <a:chExt cx="2601913" cy="1284289"/>
          </a:xfrm>
        </p:grpSpPr>
        <p:sp>
          <p:nvSpPr>
            <p:cNvPr id="7" name="Oval Callout 6">
              <a:extLst>
                <a:ext uri="{FF2B5EF4-FFF2-40B4-BE49-F238E27FC236}">
                  <a16:creationId xmlns:a16="http://schemas.microsoft.com/office/drawing/2014/main" id="{EA8AA9E0-FB1E-4506-A814-6E35DB6D4368}"/>
                </a:ext>
              </a:extLst>
            </p:cNvPr>
            <p:cNvSpPr/>
            <p:nvPr/>
          </p:nvSpPr>
          <p:spPr>
            <a:xfrm>
              <a:off x="1970087" y="1371599"/>
              <a:ext cx="2525713" cy="1284289"/>
            </a:xfrm>
            <a:prstGeom prst="wedgeEllipseCallout">
              <a:avLst>
                <a:gd name="adj1" fmla="val 56900"/>
                <a:gd name="adj2" fmla="val 945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7" name="TextBox 12">
              <a:extLst>
                <a:ext uri="{FF2B5EF4-FFF2-40B4-BE49-F238E27FC236}">
                  <a16:creationId xmlns:a16="http://schemas.microsoft.com/office/drawing/2014/main" id="{D643D399-665D-4659-AF23-8E7AD38739EA}"/>
                </a:ext>
              </a:extLst>
            </p:cNvPr>
            <p:cNvSpPr txBox="1">
              <a:spLocks noChangeArrowheads="1"/>
            </p:cNvSpPr>
            <p:nvPr/>
          </p:nvSpPr>
          <p:spPr bwMode="auto">
            <a:xfrm>
              <a:off x="2362200" y="1600201"/>
              <a:ext cx="2209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My child prefers drinking rather than eating</a:t>
              </a:r>
            </a:p>
          </p:txBody>
        </p:sp>
      </p:grpSp>
      <p:grpSp>
        <p:nvGrpSpPr>
          <p:cNvPr id="4" name="Group 3">
            <a:extLst>
              <a:ext uri="{FF2B5EF4-FFF2-40B4-BE49-F238E27FC236}">
                <a16:creationId xmlns:a16="http://schemas.microsoft.com/office/drawing/2014/main" id="{93CFA221-E936-4F73-98EC-68C0FF4F02E6}"/>
              </a:ext>
            </a:extLst>
          </p:cNvPr>
          <p:cNvGrpSpPr/>
          <p:nvPr/>
        </p:nvGrpSpPr>
        <p:grpSpPr>
          <a:xfrm>
            <a:off x="4876800" y="1219200"/>
            <a:ext cx="2362200" cy="1295400"/>
            <a:chOff x="4876800" y="1219200"/>
            <a:chExt cx="2362200" cy="1295400"/>
          </a:xfrm>
        </p:grpSpPr>
        <p:sp>
          <p:nvSpPr>
            <p:cNvPr id="14" name="Oval Callout 13">
              <a:extLst>
                <a:ext uri="{FF2B5EF4-FFF2-40B4-BE49-F238E27FC236}">
                  <a16:creationId xmlns:a16="http://schemas.microsoft.com/office/drawing/2014/main" id="{710FDADC-6BF4-4FB7-992B-85A0B45FA72F}"/>
                </a:ext>
              </a:extLst>
            </p:cNvPr>
            <p:cNvSpPr/>
            <p:nvPr/>
          </p:nvSpPr>
          <p:spPr>
            <a:xfrm>
              <a:off x="4876800" y="1219200"/>
              <a:ext cx="2286000" cy="1295400"/>
            </a:xfrm>
            <a:prstGeom prst="wedgeEllipseCallout">
              <a:avLst>
                <a:gd name="adj1" fmla="val -16437"/>
                <a:gd name="adj2" fmla="val 794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9" name="TextBox 14">
              <a:extLst>
                <a:ext uri="{FF2B5EF4-FFF2-40B4-BE49-F238E27FC236}">
                  <a16:creationId xmlns:a16="http://schemas.microsoft.com/office/drawing/2014/main" id="{0FFA5719-D3B5-472B-B7AC-3395B0D6138D}"/>
                </a:ext>
              </a:extLst>
            </p:cNvPr>
            <p:cNvSpPr txBox="1">
              <a:spLocks noChangeArrowheads="1"/>
            </p:cNvSpPr>
            <p:nvPr/>
          </p:nvSpPr>
          <p:spPr bwMode="auto">
            <a:xfrm>
              <a:off x="5181600" y="1524001"/>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I am not doing my  job if my child doesn’t eat</a:t>
              </a:r>
            </a:p>
          </p:txBody>
        </p:sp>
      </p:grpSp>
      <p:grpSp>
        <p:nvGrpSpPr>
          <p:cNvPr id="15" name="Group 14">
            <a:extLst>
              <a:ext uri="{FF2B5EF4-FFF2-40B4-BE49-F238E27FC236}">
                <a16:creationId xmlns:a16="http://schemas.microsoft.com/office/drawing/2014/main" id="{83A3BC98-C9BE-447D-A96A-68978C217ED5}"/>
              </a:ext>
            </a:extLst>
          </p:cNvPr>
          <p:cNvGrpSpPr/>
          <p:nvPr/>
        </p:nvGrpSpPr>
        <p:grpSpPr>
          <a:xfrm>
            <a:off x="7947025" y="5162550"/>
            <a:ext cx="2667000" cy="1219200"/>
            <a:chOff x="7947025" y="5162550"/>
            <a:chExt cx="2667000" cy="1219200"/>
          </a:xfrm>
        </p:grpSpPr>
        <p:sp>
          <p:nvSpPr>
            <p:cNvPr id="16" name="Oval Callout 15">
              <a:extLst>
                <a:ext uri="{FF2B5EF4-FFF2-40B4-BE49-F238E27FC236}">
                  <a16:creationId xmlns:a16="http://schemas.microsoft.com/office/drawing/2014/main" id="{578CB147-A8E1-4E7A-ABA1-F4E7B0BC9FE4}"/>
                </a:ext>
              </a:extLst>
            </p:cNvPr>
            <p:cNvSpPr/>
            <p:nvPr/>
          </p:nvSpPr>
          <p:spPr>
            <a:xfrm>
              <a:off x="7947025" y="5162550"/>
              <a:ext cx="2667000" cy="1219200"/>
            </a:xfrm>
            <a:prstGeom prst="wedgeEllipseCallout">
              <a:avLst>
                <a:gd name="adj1" fmla="val -62277"/>
                <a:gd name="adj2" fmla="val -825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71" name="TextBox 16">
              <a:extLst>
                <a:ext uri="{FF2B5EF4-FFF2-40B4-BE49-F238E27FC236}">
                  <a16:creationId xmlns:a16="http://schemas.microsoft.com/office/drawing/2014/main" id="{8EA8DD63-8AB6-49D4-B948-5F59DCA5401D}"/>
                </a:ext>
              </a:extLst>
            </p:cNvPr>
            <p:cNvSpPr txBox="1">
              <a:spLocks noChangeArrowheads="1"/>
            </p:cNvSpPr>
            <p:nvPr/>
          </p:nvSpPr>
          <p:spPr bwMode="auto">
            <a:xfrm>
              <a:off x="8469313" y="5445126"/>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Only eats certain foods</a:t>
              </a:r>
            </a:p>
          </p:txBody>
        </p:sp>
      </p:grpSp>
      <p:grpSp>
        <p:nvGrpSpPr>
          <p:cNvPr id="12" name="Group 11">
            <a:extLst>
              <a:ext uri="{FF2B5EF4-FFF2-40B4-BE49-F238E27FC236}">
                <a16:creationId xmlns:a16="http://schemas.microsoft.com/office/drawing/2014/main" id="{2C69646E-93B7-424F-89F5-2CEB8F507204}"/>
              </a:ext>
            </a:extLst>
          </p:cNvPr>
          <p:cNvGrpSpPr/>
          <p:nvPr/>
        </p:nvGrpSpPr>
        <p:grpSpPr>
          <a:xfrm>
            <a:off x="2514600" y="5281613"/>
            <a:ext cx="1905000" cy="1319212"/>
            <a:chOff x="2514600" y="5281613"/>
            <a:chExt cx="1905000" cy="1319212"/>
          </a:xfrm>
        </p:grpSpPr>
        <p:sp>
          <p:nvSpPr>
            <p:cNvPr id="18" name="Oval Callout 17">
              <a:extLst>
                <a:ext uri="{FF2B5EF4-FFF2-40B4-BE49-F238E27FC236}">
                  <a16:creationId xmlns:a16="http://schemas.microsoft.com/office/drawing/2014/main" id="{43CF31F1-B53D-4996-BB19-7C773215E445}"/>
                </a:ext>
              </a:extLst>
            </p:cNvPr>
            <p:cNvSpPr/>
            <p:nvPr/>
          </p:nvSpPr>
          <p:spPr>
            <a:xfrm>
              <a:off x="2514600" y="5281613"/>
              <a:ext cx="1905000" cy="1319212"/>
            </a:xfrm>
            <a:prstGeom prst="wedgeEllipseCallout">
              <a:avLst>
                <a:gd name="adj1" fmla="val 79914"/>
                <a:gd name="adj2" fmla="val -705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73" name="TextBox 18">
              <a:extLst>
                <a:ext uri="{FF2B5EF4-FFF2-40B4-BE49-F238E27FC236}">
                  <a16:creationId xmlns:a16="http://schemas.microsoft.com/office/drawing/2014/main" id="{7764B814-5386-4FC8-813E-93B6DF91541A}"/>
                </a:ext>
              </a:extLst>
            </p:cNvPr>
            <p:cNvSpPr txBox="1">
              <a:spLocks noChangeArrowheads="1"/>
            </p:cNvSpPr>
            <p:nvPr/>
          </p:nvSpPr>
          <p:spPr bwMode="auto">
            <a:xfrm>
              <a:off x="2895600" y="5562601"/>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My friends are using it</a:t>
              </a:r>
            </a:p>
          </p:txBody>
        </p:sp>
      </p:grpSp>
      <p:grpSp>
        <p:nvGrpSpPr>
          <p:cNvPr id="13" name="Group 12">
            <a:extLst>
              <a:ext uri="{FF2B5EF4-FFF2-40B4-BE49-F238E27FC236}">
                <a16:creationId xmlns:a16="http://schemas.microsoft.com/office/drawing/2014/main" id="{4A6015E0-BA8F-4A78-B70F-683F84C59DF3}"/>
              </a:ext>
            </a:extLst>
          </p:cNvPr>
          <p:cNvGrpSpPr/>
          <p:nvPr/>
        </p:nvGrpSpPr>
        <p:grpSpPr>
          <a:xfrm>
            <a:off x="5257800" y="5638801"/>
            <a:ext cx="2057400" cy="1114425"/>
            <a:chOff x="5257800" y="5638801"/>
            <a:chExt cx="2057400" cy="1114425"/>
          </a:xfrm>
        </p:grpSpPr>
        <p:sp>
          <p:nvSpPr>
            <p:cNvPr id="20" name="Oval Callout 19">
              <a:extLst>
                <a:ext uri="{FF2B5EF4-FFF2-40B4-BE49-F238E27FC236}">
                  <a16:creationId xmlns:a16="http://schemas.microsoft.com/office/drawing/2014/main" id="{F557061D-0503-4127-A9F2-AC125FF2150B}"/>
                </a:ext>
              </a:extLst>
            </p:cNvPr>
            <p:cNvSpPr/>
            <p:nvPr/>
          </p:nvSpPr>
          <p:spPr>
            <a:xfrm>
              <a:off x="5257800" y="5638801"/>
              <a:ext cx="1981200" cy="1114425"/>
            </a:xfrm>
            <a:prstGeom prst="wedgeEllipseCallout">
              <a:avLst>
                <a:gd name="adj1" fmla="val -4603"/>
                <a:gd name="adj2" fmla="val -979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75" name="TextBox 20">
              <a:extLst>
                <a:ext uri="{FF2B5EF4-FFF2-40B4-BE49-F238E27FC236}">
                  <a16:creationId xmlns:a16="http://schemas.microsoft.com/office/drawing/2014/main" id="{0FCF6F17-F501-4095-BD34-43987191A56C}"/>
                </a:ext>
              </a:extLst>
            </p:cNvPr>
            <p:cNvSpPr txBox="1">
              <a:spLocks noChangeArrowheads="1"/>
            </p:cNvSpPr>
            <p:nvPr/>
          </p:nvSpPr>
          <p:spPr bwMode="auto">
            <a:xfrm>
              <a:off x="5638800" y="5772150"/>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My doctor is concerned</a:t>
              </a:r>
            </a:p>
          </p:txBody>
        </p:sp>
      </p:grpSp>
      <p:sp>
        <p:nvSpPr>
          <p:cNvPr id="2" name="Title 1">
            <a:extLst>
              <a:ext uri="{FF2B5EF4-FFF2-40B4-BE49-F238E27FC236}">
                <a16:creationId xmlns:a16="http://schemas.microsoft.com/office/drawing/2014/main" id="{62F8B79C-6088-7F1E-B579-E834F3AD4830}"/>
              </a:ext>
            </a:extLst>
          </p:cNvPr>
          <p:cNvSpPr>
            <a:spLocks noGrp="1"/>
          </p:cNvSpPr>
          <p:nvPr>
            <p:ph type="title"/>
          </p:nvPr>
        </p:nvSpPr>
        <p:spPr>
          <a:xfrm>
            <a:off x="1638112" y="252257"/>
            <a:ext cx="8559538" cy="768096"/>
          </a:xfrm>
          <a:solidFill>
            <a:schemeClr val="bg1"/>
          </a:solidFill>
        </p:spPr>
        <p:txBody>
          <a:bodyPr/>
          <a:lstStyle/>
          <a:p>
            <a:r>
              <a:rPr lang="en-US">
                <a:solidFill>
                  <a:schemeClr val="accent1">
                    <a:lumMod val="25000"/>
                  </a:schemeClr>
                </a:solidFill>
              </a:rPr>
              <a:t>Caregiver Perspective</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21507" name="Content Placeholder 3">
            <a:extLst>
              <a:ext uri="{FF2B5EF4-FFF2-40B4-BE49-F238E27FC236}">
                <a16:creationId xmlns:a16="http://schemas.microsoft.com/office/drawing/2014/main" id="{8001F76D-BA2C-4D33-9EAB-04B0919A48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83174" y="2538412"/>
            <a:ext cx="2286000" cy="2562225"/>
          </a:xfrm>
        </p:spPr>
      </p:pic>
      <p:grpSp>
        <p:nvGrpSpPr>
          <p:cNvPr id="4" name="Group 3">
            <a:extLst>
              <a:ext uri="{FF2B5EF4-FFF2-40B4-BE49-F238E27FC236}">
                <a16:creationId xmlns:a16="http://schemas.microsoft.com/office/drawing/2014/main" id="{F410A108-28BA-40CE-9C70-45CA45FA0FBD}"/>
              </a:ext>
            </a:extLst>
          </p:cNvPr>
          <p:cNvGrpSpPr/>
          <p:nvPr/>
        </p:nvGrpSpPr>
        <p:grpSpPr>
          <a:xfrm>
            <a:off x="7086600" y="2057400"/>
            <a:ext cx="2362200" cy="1066800"/>
            <a:chOff x="7086600" y="2057400"/>
            <a:chExt cx="2362200" cy="1066800"/>
          </a:xfrm>
        </p:grpSpPr>
        <p:sp>
          <p:nvSpPr>
            <p:cNvPr id="5" name="Cloud Callout 4">
              <a:extLst>
                <a:ext uri="{FF2B5EF4-FFF2-40B4-BE49-F238E27FC236}">
                  <a16:creationId xmlns:a16="http://schemas.microsoft.com/office/drawing/2014/main" id="{ECCE2CD2-5BC0-4FB0-8DAF-DF2682D89FF5}"/>
                </a:ext>
              </a:extLst>
            </p:cNvPr>
            <p:cNvSpPr/>
            <p:nvPr/>
          </p:nvSpPr>
          <p:spPr>
            <a:xfrm>
              <a:off x="7086600" y="2057400"/>
              <a:ext cx="2362200" cy="1066800"/>
            </a:xfrm>
            <a:prstGeom prst="cloudCallout">
              <a:avLst>
                <a:gd name="adj1" fmla="val -51035"/>
                <a:gd name="adj2" fmla="val 954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09" name="TextBox 5">
              <a:extLst>
                <a:ext uri="{FF2B5EF4-FFF2-40B4-BE49-F238E27FC236}">
                  <a16:creationId xmlns:a16="http://schemas.microsoft.com/office/drawing/2014/main" id="{6A6C6FCD-C8B0-44C0-9DC4-5F729A07A0E5}"/>
                </a:ext>
              </a:extLst>
            </p:cNvPr>
            <p:cNvSpPr txBox="1">
              <a:spLocks noChangeArrowheads="1"/>
            </p:cNvSpPr>
            <p:nvPr/>
          </p:nvSpPr>
          <p:spPr bwMode="auto">
            <a:xfrm>
              <a:off x="7467600" y="2438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Quick fix</a:t>
              </a:r>
            </a:p>
          </p:txBody>
        </p:sp>
      </p:grpSp>
      <p:grpSp>
        <p:nvGrpSpPr>
          <p:cNvPr id="2" name="Group 1">
            <a:extLst>
              <a:ext uri="{FF2B5EF4-FFF2-40B4-BE49-F238E27FC236}">
                <a16:creationId xmlns:a16="http://schemas.microsoft.com/office/drawing/2014/main" id="{2353ED67-065F-4EE7-BC43-F0D75B4E20F3}"/>
              </a:ext>
            </a:extLst>
          </p:cNvPr>
          <p:cNvGrpSpPr/>
          <p:nvPr/>
        </p:nvGrpSpPr>
        <p:grpSpPr>
          <a:xfrm>
            <a:off x="2895600" y="1371600"/>
            <a:ext cx="2286000" cy="1250950"/>
            <a:chOff x="2895600" y="1371600"/>
            <a:chExt cx="2286000" cy="1250950"/>
          </a:xfrm>
        </p:grpSpPr>
        <p:sp>
          <p:nvSpPr>
            <p:cNvPr id="7" name="Cloud Callout 6">
              <a:extLst>
                <a:ext uri="{FF2B5EF4-FFF2-40B4-BE49-F238E27FC236}">
                  <a16:creationId xmlns:a16="http://schemas.microsoft.com/office/drawing/2014/main" id="{8F1A7BDB-5B4D-4A4E-ACC6-135335B663FE}"/>
                </a:ext>
              </a:extLst>
            </p:cNvPr>
            <p:cNvSpPr/>
            <p:nvPr/>
          </p:nvSpPr>
          <p:spPr>
            <a:xfrm>
              <a:off x="2895600" y="1371600"/>
              <a:ext cx="2286000" cy="1250950"/>
            </a:xfrm>
            <a:prstGeom prst="cloudCallout">
              <a:avLst>
                <a:gd name="adj1" fmla="val 53453"/>
                <a:gd name="adj2" fmla="val 970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1" name="TextBox 7">
              <a:extLst>
                <a:ext uri="{FF2B5EF4-FFF2-40B4-BE49-F238E27FC236}">
                  <a16:creationId xmlns:a16="http://schemas.microsoft.com/office/drawing/2014/main" id="{35691FDC-1AC8-44CE-A26F-03F6D298554A}"/>
                </a:ext>
              </a:extLst>
            </p:cNvPr>
            <p:cNvSpPr txBox="1">
              <a:spLocks noChangeArrowheads="1"/>
            </p:cNvSpPr>
            <p:nvPr/>
          </p:nvSpPr>
          <p:spPr bwMode="auto">
            <a:xfrm>
              <a:off x="3276600" y="1634692"/>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What’s the harm?</a:t>
              </a:r>
            </a:p>
          </p:txBody>
        </p:sp>
      </p:grpSp>
      <p:grpSp>
        <p:nvGrpSpPr>
          <p:cNvPr id="8" name="Group 7">
            <a:extLst>
              <a:ext uri="{FF2B5EF4-FFF2-40B4-BE49-F238E27FC236}">
                <a16:creationId xmlns:a16="http://schemas.microsoft.com/office/drawing/2014/main" id="{0DC47044-1AD0-4B47-A9B3-8EC98909A7A5}"/>
              </a:ext>
            </a:extLst>
          </p:cNvPr>
          <p:cNvGrpSpPr/>
          <p:nvPr/>
        </p:nvGrpSpPr>
        <p:grpSpPr>
          <a:xfrm>
            <a:off x="7239000" y="3429000"/>
            <a:ext cx="2743200" cy="1219200"/>
            <a:chOff x="7239000" y="3429000"/>
            <a:chExt cx="2743200" cy="1219200"/>
          </a:xfrm>
        </p:grpSpPr>
        <p:sp>
          <p:nvSpPr>
            <p:cNvPr id="9" name="Cloud Callout 8">
              <a:extLst>
                <a:ext uri="{FF2B5EF4-FFF2-40B4-BE49-F238E27FC236}">
                  <a16:creationId xmlns:a16="http://schemas.microsoft.com/office/drawing/2014/main" id="{59B12590-70FB-46DD-93A3-6DEBB4D8A63F}"/>
                </a:ext>
              </a:extLst>
            </p:cNvPr>
            <p:cNvSpPr/>
            <p:nvPr/>
          </p:nvSpPr>
          <p:spPr>
            <a:xfrm>
              <a:off x="7239000" y="3429000"/>
              <a:ext cx="2743200" cy="1219200"/>
            </a:xfrm>
            <a:prstGeom prst="cloudCallout">
              <a:avLst>
                <a:gd name="adj1" fmla="val -63691"/>
                <a:gd name="adj2" fmla="val 7427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3" name="TextBox 9">
              <a:extLst>
                <a:ext uri="{FF2B5EF4-FFF2-40B4-BE49-F238E27FC236}">
                  <a16:creationId xmlns:a16="http://schemas.microsoft.com/office/drawing/2014/main" id="{1F53E915-076C-4673-B4B5-478A85E6C604}"/>
                </a:ext>
              </a:extLst>
            </p:cNvPr>
            <p:cNvSpPr txBox="1">
              <a:spLocks noChangeArrowheads="1"/>
            </p:cNvSpPr>
            <p:nvPr/>
          </p:nvSpPr>
          <p:spPr bwMode="auto">
            <a:xfrm>
              <a:off x="7772400" y="3505201"/>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The formula rep was just here and gave me samples</a:t>
              </a:r>
            </a:p>
          </p:txBody>
        </p:sp>
      </p:grpSp>
      <p:grpSp>
        <p:nvGrpSpPr>
          <p:cNvPr id="10" name="Group 9">
            <a:extLst>
              <a:ext uri="{FF2B5EF4-FFF2-40B4-BE49-F238E27FC236}">
                <a16:creationId xmlns:a16="http://schemas.microsoft.com/office/drawing/2014/main" id="{342FACF0-602F-4FD2-B2CE-8A498255DCAD}"/>
              </a:ext>
            </a:extLst>
          </p:cNvPr>
          <p:cNvGrpSpPr/>
          <p:nvPr/>
        </p:nvGrpSpPr>
        <p:grpSpPr>
          <a:xfrm>
            <a:off x="1676400" y="2960688"/>
            <a:ext cx="3352800" cy="1458912"/>
            <a:chOff x="1676400" y="2960688"/>
            <a:chExt cx="3352800" cy="1458912"/>
          </a:xfrm>
        </p:grpSpPr>
        <p:sp>
          <p:nvSpPr>
            <p:cNvPr id="11" name="Cloud Callout 10">
              <a:extLst>
                <a:ext uri="{FF2B5EF4-FFF2-40B4-BE49-F238E27FC236}">
                  <a16:creationId xmlns:a16="http://schemas.microsoft.com/office/drawing/2014/main" id="{345B7B2A-9036-41A6-8CE3-887855E7ED38}"/>
                </a:ext>
              </a:extLst>
            </p:cNvPr>
            <p:cNvSpPr/>
            <p:nvPr/>
          </p:nvSpPr>
          <p:spPr>
            <a:xfrm>
              <a:off x="1676400" y="2960688"/>
              <a:ext cx="3352800" cy="1458912"/>
            </a:xfrm>
            <a:prstGeom prst="cloudCallout">
              <a:avLst>
                <a:gd name="adj1" fmla="val 60385"/>
                <a:gd name="adj2" fmla="val 3415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5" name="TextBox 11">
              <a:extLst>
                <a:ext uri="{FF2B5EF4-FFF2-40B4-BE49-F238E27FC236}">
                  <a16:creationId xmlns:a16="http://schemas.microsoft.com/office/drawing/2014/main" id="{66EC8AB4-635C-46E4-AF24-48CFFABB512C}"/>
                </a:ext>
              </a:extLst>
            </p:cNvPr>
            <p:cNvSpPr txBox="1">
              <a:spLocks noChangeArrowheads="1"/>
            </p:cNvSpPr>
            <p:nvPr/>
          </p:nvSpPr>
          <p:spPr bwMode="auto">
            <a:xfrm>
              <a:off x="2362200" y="3124201"/>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 don’t have time for a full nutrition assessment</a:t>
              </a:r>
            </a:p>
          </p:txBody>
        </p:sp>
      </p:grpSp>
      <p:grpSp>
        <p:nvGrpSpPr>
          <p:cNvPr id="12" name="Group 11">
            <a:extLst>
              <a:ext uri="{FF2B5EF4-FFF2-40B4-BE49-F238E27FC236}">
                <a16:creationId xmlns:a16="http://schemas.microsoft.com/office/drawing/2014/main" id="{F8586774-726A-480C-B7DF-6590DD5EAC50}"/>
              </a:ext>
            </a:extLst>
          </p:cNvPr>
          <p:cNvGrpSpPr/>
          <p:nvPr/>
        </p:nvGrpSpPr>
        <p:grpSpPr>
          <a:xfrm>
            <a:off x="2000250" y="4500563"/>
            <a:ext cx="2705100" cy="1524000"/>
            <a:chOff x="2000250" y="4500563"/>
            <a:chExt cx="2705100" cy="1524000"/>
          </a:xfrm>
        </p:grpSpPr>
        <p:sp>
          <p:nvSpPr>
            <p:cNvPr id="13" name="Cloud Callout 12">
              <a:extLst>
                <a:ext uri="{FF2B5EF4-FFF2-40B4-BE49-F238E27FC236}">
                  <a16:creationId xmlns:a16="http://schemas.microsoft.com/office/drawing/2014/main" id="{BAE7A534-7159-40C9-9A21-901AEBBDBA3C}"/>
                </a:ext>
              </a:extLst>
            </p:cNvPr>
            <p:cNvSpPr/>
            <p:nvPr/>
          </p:nvSpPr>
          <p:spPr>
            <a:xfrm>
              <a:off x="2000250" y="4500563"/>
              <a:ext cx="2705100" cy="1524000"/>
            </a:xfrm>
            <a:prstGeom prst="cloudCallout">
              <a:avLst>
                <a:gd name="adj1" fmla="val 86749"/>
                <a:gd name="adj2" fmla="val -4768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7" name="TextBox 13">
              <a:extLst>
                <a:ext uri="{FF2B5EF4-FFF2-40B4-BE49-F238E27FC236}">
                  <a16:creationId xmlns:a16="http://schemas.microsoft.com/office/drawing/2014/main" id="{7D2DDA83-0537-42E3-8FC1-F27CF9DD3376}"/>
                </a:ext>
              </a:extLst>
            </p:cNvPr>
            <p:cNvSpPr txBox="1">
              <a:spLocks noChangeArrowheads="1"/>
            </p:cNvSpPr>
            <p:nvPr/>
          </p:nvSpPr>
          <p:spPr bwMode="auto">
            <a:xfrm>
              <a:off x="2590800" y="4800601"/>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WIC provides it, so it won’t cost the family</a:t>
              </a:r>
            </a:p>
          </p:txBody>
        </p:sp>
      </p:grpSp>
      <p:grpSp>
        <p:nvGrpSpPr>
          <p:cNvPr id="3" name="Group 2">
            <a:extLst>
              <a:ext uri="{FF2B5EF4-FFF2-40B4-BE49-F238E27FC236}">
                <a16:creationId xmlns:a16="http://schemas.microsoft.com/office/drawing/2014/main" id="{3861F0B8-2B6F-4C8D-9842-5AADA7893BD7}"/>
              </a:ext>
            </a:extLst>
          </p:cNvPr>
          <p:cNvGrpSpPr/>
          <p:nvPr/>
        </p:nvGrpSpPr>
        <p:grpSpPr>
          <a:xfrm>
            <a:off x="5791201" y="1246188"/>
            <a:ext cx="1622425" cy="1219200"/>
            <a:chOff x="5791201" y="1246188"/>
            <a:chExt cx="1622425" cy="1219200"/>
          </a:xfrm>
        </p:grpSpPr>
        <p:sp>
          <p:nvSpPr>
            <p:cNvPr id="15" name="Cloud Callout 14">
              <a:extLst>
                <a:ext uri="{FF2B5EF4-FFF2-40B4-BE49-F238E27FC236}">
                  <a16:creationId xmlns:a16="http://schemas.microsoft.com/office/drawing/2014/main" id="{51AD0278-8624-465C-AED8-5E674ADE1460}"/>
                </a:ext>
              </a:extLst>
            </p:cNvPr>
            <p:cNvSpPr/>
            <p:nvPr/>
          </p:nvSpPr>
          <p:spPr>
            <a:xfrm>
              <a:off x="5791201" y="1246188"/>
              <a:ext cx="1622425" cy="12192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9" name="TextBox 15">
              <a:extLst>
                <a:ext uri="{FF2B5EF4-FFF2-40B4-BE49-F238E27FC236}">
                  <a16:creationId xmlns:a16="http://schemas.microsoft.com/office/drawing/2014/main" id="{BCBBA696-47F7-4767-AE11-916300E995CE}"/>
                </a:ext>
              </a:extLst>
            </p:cNvPr>
            <p:cNvSpPr txBox="1">
              <a:spLocks noChangeArrowheads="1"/>
            </p:cNvSpPr>
            <p:nvPr/>
          </p:nvSpPr>
          <p:spPr bwMode="auto">
            <a:xfrm>
              <a:off x="6019800" y="148748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 want to help </a:t>
              </a:r>
            </a:p>
          </p:txBody>
        </p:sp>
      </p:grpSp>
      <p:grpSp>
        <p:nvGrpSpPr>
          <p:cNvPr id="14" name="Group 13">
            <a:extLst>
              <a:ext uri="{FF2B5EF4-FFF2-40B4-BE49-F238E27FC236}">
                <a16:creationId xmlns:a16="http://schemas.microsoft.com/office/drawing/2014/main" id="{D4F6EB8F-7190-499A-9078-EC5895C534E0}"/>
              </a:ext>
            </a:extLst>
          </p:cNvPr>
          <p:cNvGrpSpPr/>
          <p:nvPr/>
        </p:nvGrpSpPr>
        <p:grpSpPr>
          <a:xfrm>
            <a:off x="6553200" y="5429250"/>
            <a:ext cx="2133600" cy="1066800"/>
            <a:chOff x="6553200" y="5429250"/>
            <a:chExt cx="2133600" cy="1066800"/>
          </a:xfrm>
        </p:grpSpPr>
        <p:sp>
          <p:nvSpPr>
            <p:cNvPr id="17" name="Cloud Callout 16">
              <a:extLst>
                <a:ext uri="{FF2B5EF4-FFF2-40B4-BE49-F238E27FC236}">
                  <a16:creationId xmlns:a16="http://schemas.microsoft.com/office/drawing/2014/main" id="{6ED98F45-E09A-4955-B28C-D6AFF25C638F}"/>
                </a:ext>
              </a:extLst>
            </p:cNvPr>
            <p:cNvSpPr/>
            <p:nvPr/>
          </p:nvSpPr>
          <p:spPr>
            <a:xfrm>
              <a:off x="6553200" y="5429250"/>
              <a:ext cx="2133600" cy="1066800"/>
            </a:xfrm>
            <a:prstGeom prst="cloudCallout">
              <a:avLst>
                <a:gd name="adj1" fmla="val -72167"/>
                <a:gd name="adj2" fmla="val -9009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21" name="TextBox 17">
              <a:extLst>
                <a:ext uri="{FF2B5EF4-FFF2-40B4-BE49-F238E27FC236}">
                  <a16:creationId xmlns:a16="http://schemas.microsoft.com/office/drawing/2014/main" id="{D18283CC-7741-4A88-B33F-EF07C5C50732}"/>
                </a:ext>
              </a:extLst>
            </p:cNvPr>
            <p:cNvSpPr txBox="1">
              <a:spLocks noChangeArrowheads="1"/>
            </p:cNvSpPr>
            <p:nvPr/>
          </p:nvSpPr>
          <p:spPr bwMode="auto">
            <a:xfrm>
              <a:off x="6934200" y="5602288"/>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It’s like a multi-vitamin</a:t>
              </a:r>
            </a:p>
          </p:txBody>
        </p:sp>
      </p:grpSp>
      <p:sp>
        <p:nvSpPr>
          <p:cNvPr id="6" name="Title 1">
            <a:extLst>
              <a:ext uri="{FF2B5EF4-FFF2-40B4-BE49-F238E27FC236}">
                <a16:creationId xmlns:a16="http://schemas.microsoft.com/office/drawing/2014/main" id="{F2FA9B5C-0D8B-66CE-3EAE-AE03E0E66248}"/>
              </a:ext>
            </a:extLst>
          </p:cNvPr>
          <p:cNvSpPr>
            <a:spLocks noGrp="1"/>
          </p:cNvSpPr>
          <p:nvPr>
            <p:ph type="title"/>
          </p:nvPr>
        </p:nvSpPr>
        <p:spPr>
          <a:xfrm>
            <a:off x="1638112" y="252257"/>
            <a:ext cx="9447810" cy="768096"/>
          </a:xfrm>
          <a:solidFill>
            <a:schemeClr val="bg1"/>
          </a:solidFill>
        </p:spPr>
        <p:txBody>
          <a:bodyPr/>
          <a:lstStyle/>
          <a:p>
            <a:r>
              <a:rPr lang="en-US"/>
              <a:t>Healthcare Perspective</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C7446-CE19-402B-8B82-DBF2211DB8A5}"/>
              </a:ext>
            </a:extLst>
          </p:cNvPr>
          <p:cNvSpPr>
            <a:spLocks noGrp="1"/>
          </p:cNvSpPr>
          <p:nvPr>
            <p:ph type="body" idx="1"/>
          </p:nvPr>
        </p:nvSpPr>
        <p:spPr>
          <a:xfrm>
            <a:off x="3143250" y="2918131"/>
            <a:ext cx="5433598" cy="2984526"/>
          </a:xfrm>
        </p:spPr>
        <p:txBody>
          <a:bodyPr/>
          <a:lstStyle/>
          <a:p>
            <a:pPr algn="l"/>
            <a:endParaRPr lang="en-US" dirty="0">
              <a:latin typeface="Arial" panose="020B0604020202020204" pitchFamily="34" charset="0"/>
              <a:cs typeface="Arial" panose="020B0604020202020204" pitchFamily="34" charset="0"/>
            </a:endParaRPr>
          </a:p>
          <a:p>
            <a:pPr algn="l">
              <a:lnSpc>
                <a:spcPct val="120000"/>
              </a:lnSpc>
            </a:pPr>
            <a:r>
              <a:rPr lang="en-US" dirty="0">
                <a:latin typeface="Arial" panose="020B0604020202020204" pitchFamily="34" charset="0"/>
                <a:cs typeface="Arial" panose="020B0604020202020204" pitchFamily="34" charset="0"/>
              </a:rPr>
              <a:t>From your perspective, why are nutritional supplements like PediaSure, BKE or Nutren Jr requested?</a:t>
            </a:r>
          </a:p>
        </p:txBody>
      </p:sp>
      <p:sp>
        <p:nvSpPr>
          <p:cNvPr id="4" name="TextBox 3">
            <a:extLst>
              <a:ext uri="{FF2B5EF4-FFF2-40B4-BE49-F238E27FC236}">
                <a16:creationId xmlns:a16="http://schemas.microsoft.com/office/drawing/2014/main" id="{5ADEF704-AEF0-487E-948F-0125203F7D24}"/>
              </a:ext>
            </a:extLst>
          </p:cNvPr>
          <p:cNvSpPr txBox="1"/>
          <p:nvPr/>
        </p:nvSpPr>
        <p:spPr>
          <a:xfrm>
            <a:off x="8502403" y="875135"/>
            <a:ext cx="285901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Local Agency Perspective</a:t>
            </a:r>
          </a:p>
        </p:txBody>
      </p:sp>
      <p:sp>
        <p:nvSpPr>
          <p:cNvPr id="2" name="TextBox 1">
            <a:extLst>
              <a:ext uri="{FF2B5EF4-FFF2-40B4-BE49-F238E27FC236}">
                <a16:creationId xmlns:a16="http://schemas.microsoft.com/office/drawing/2014/main" id="{B94B7164-AD85-4B0D-B25B-8F0E6ED7C11B}"/>
              </a:ext>
            </a:extLst>
          </p:cNvPr>
          <p:cNvSpPr txBox="1"/>
          <p:nvPr/>
        </p:nvSpPr>
        <p:spPr>
          <a:xfrm>
            <a:off x="731520" y="2223436"/>
            <a:ext cx="6275672" cy="923330"/>
          </a:xfrm>
          <a:prstGeom prst="rect">
            <a:avLst/>
          </a:prstGeom>
          <a:noFill/>
        </p:spPr>
        <p:txBody>
          <a:bodyPr wrap="square" rtlCol="0">
            <a:spAutoFit/>
          </a:bodyPr>
          <a:lstStyle/>
          <a:p>
            <a:r>
              <a:rPr lang="en-US" sz="3600" b="1">
                <a:solidFill>
                  <a:schemeClr val="accent6"/>
                </a:solidFill>
                <a:latin typeface="+mj-lt"/>
                <a:cs typeface="Arial" panose="020B0604020202020204" pitchFamily="34" charset="0"/>
              </a:rPr>
              <a:t>Discussion Question:</a:t>
            </a:r>
          </a:p>
          <a:p>
            <a:endParaRPr lang="en-US">
              <a:latin typeface="+mj-lt"/>
            </a:endParaRPr>
          </a:p>
        </p:txBody>
      </p:sp>
    </p:spTree>
    <p:custDataLst>
      <p:tags r:id="rId1"/>
    </p:custDataLst>
    <p:extLst>
      <p:ext uri="{BB962C8B-B14F-4D97-AF65-F5344CB8AC3E}">
        <p14:creationId xmlns:p14="http://schemas.microsoft.com/office/powerpoint/2010/main" val="32760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4">
            <a:extLst>
              <a:ext uri="{FF2B5EF4-FFF2-40B4-BE49-F238E27FC236}">
                <a16:creationId xmlns:a16="http://schemas.microsoft.com/office/drawing/2014/main" id="{11ABAAC7-F6E1-4D43-950B-59A448E2990D}"/>
              </a:ext>
            </a:extLst>
          </p:cNvPr>
          <p:cNvSpPr>
            <a:spLocks noGrp="1"/>
          </p:cNvSpPr>
          <p:nvPr>
            <p:ph idx="1"/>
          </p:nvPr>
        </p:nvSpPr>
        <p:spPr>
          <a:xfrm>
            <a:off x="4026565" y="1872488"/>
            <a:ext cx="7191331" cy="2700528"/>
          </a:xfrm>
        </p:spPr>
        <p:txBody>
          <a:bodyPr/>
          <a:lstStyle/>
          <a:p>
            <a:pPr algn="ctr"/>
            <a:r>
              <a:rPr lang="en-US" altLang="en-US" sz="4800">
                <a:latin typeface="+mj-lt"/>
              </a:rPr>
              <a:t>Meanwhile </a:t>
            </a:r>
          </a:p>
          <a:p>
            <a:pPr algn="ctr"/>
            <a:r>
              <a:rPr lang="en-US" altLang="en-US" sz="4800">
                <a:latin typeface="+mj-lt"/>
              </a:rPr>
              <a:t>in the marketing world……</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2E20-27C7-6B40-9449-5AE7E187DB3F}"/>
              </a:ext>
            </a:extLst>
          </p:cNvPr>
          <p:cNvSpPr>
            <a:spLocks noGrp="1"/>
          </p:cNvSpPr>
          <p:nvPr>
            <p:ph type="title"/>
          </p:nvPr>
        </p:nvSpPr>
        <p:spPr>
          <a:xfrm>
            <a:off x="572005" y="1379193"/>
            <a:ext cx="5913610" cy="1071776"/>
          </a:xfrm>
        </p:spPr>
        <p:txBody>
          <a:bodyPr/>
          <a:lstStyle/>
          <a:p>
            <a:r>
              <a:rPr lang="en-US"/>
              <a:t> In-service Goal</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667419" y="2705431"/>
            <a:ext cx="6495696" cy="3122168"/>
          </a:xfrm>
        </p:spPr>
        <p:txBody>
          <a:bodyPr/>
          <a:lstStyle/>
          <a:p>
            <a:pPr marL="0" marR="0">
              <a:lnSpc>
                <a:spcPct val="100000"/>
              </a:lnSpc>
              <a:spcBef>
                <a:spcPts val="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C</a:t>
            </a:r>
            <a:r>
              <a:rPr lang="en-US" sz="3200">
                <a:effectLst/>
                <a:latin typeface="Arial" panose="020B0604020202020204" pitchFamily="34" charset="0"/>
                <a:ea typeface="Calibri" panose="020F0502020204030204" pitchFamily="34" charset="0"/>
                <a:cs typeface="Arial" panose="020B0604020202020204" pitchFamily="34" charset="0"/>
              </a:rPr>
              <a:t>ertifiers will use critical thinking to support developmental feeding when counseling on the appropriate use of nutritional supplements for children.</a:t>
            </a:r>
          </a:p>
          <a:p>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2</a:t>
            </a:fld>
            <a:endParaRPr lang="en-US"/>
          </a:p>
        </p:txBody>
      </p:sp>
    </p:spTree>
    <p:custDataLst>
      <p:tags r:id="rId1"/>
    </p:custDataLst>
    <p:extLst>
      <p:ext uri="{BB962C8B-B14F-4D97-AF65-F5344CB8AC3E}">
        <p14:creationId xmlns:p14="http://schemas.microsoft.com/office/powerpoint/2010/main" val="97962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2356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1AFD78-3CE1-4C39-8EAF-DCA5A331BF93}"/>
              </a:ext>
            </a:extLst>
          </p:cNvPr>
          <p:cNvSpPr txBox="1"/>
          <p:nvPr/>
        </p:nvSpPr>
        <p:spPr>
          <a:xfrm>
            <a:off x="546351" y="433545"/>
            <a:ext cx="11139854" cy="930447"/>
          </a:xfrm>
          <a:prstGeom prst="rect">
            <a:avLst/>
          </a:prstGeom>
        </p:spPr>
        <p:txBody>
          <a:bodyPr vert="horz" lIns="91440" tIns="45720" rIns="91440" bIns="45720" rtlCol="0" anchor="b">
            <a:normAutofit fontScale="77500" lnSpcReduction="20000"/>
          </a:bodyPr>
          <a:lstStyle/>
          <a:p>
            <a:pPr algn="ctr" defTabSz="914400">
              <a:lnSpc>
                <a:spcPct val="90000"/>
              </a:lnSpc>
              <a:spcBef>
                <a:spcPct val="0"/>
              </a:spcBef>
              <a:spcAft>
                <a:spcPts val="600"/>
              </a:spcAft>
            </a:pPr>
            <a:r>
              <a:rPr lang="en-US" altLang="en-US" sz="5400">
                <a:solidFill>
                  <a:srgbClr val="FFFFFF"/>
                </a:solidFill>
                <a:latin typeface="+mj-lt"/>
                <a:ea typeface="+mj-ea"/>
                <a:cs typeface="+mj-cs"/>
              </a:rPr>
              <a:t>Marketing to children is big business</a:t>
            </a:r>
            <a:endParaRPr lang="en-US" sz="5400">
              <a:solidFill>
                <a:srgbClr val="FFFFFF"/>
              </a:solidFill>
              <a:latin typeface="+mj-lt"/>
              <a:ea typeface="+mj-ea"/>
              <a:cs typeface="+mj-cs"/>
            </a:endParaRPr>
          </a:p>
        </p:txBody>
      </p:sp>
      <p:cxnSp>
        <p:nvCxnSpPr>
          <p:cNvPr id="23563" name="Straight Connector 2356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3556" name="Picture 4">
            <a:extLst>
              <a:ext uri="{FF2B5EF4-FFF2-40B4-BE49-F238E27FC236}">
                <a16:creationId xmlns:a16="http://schemas.microsoft.com/office/drawing/2014/main" id="{972972ED-B728-4E3E-A9A9-BDCB9043AFB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1535424" y="2277801"/>
            <a:ext cx="3346704" cy="43891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cxnSp>
        <p:nvCxnSpPr>
          <p:cNvPr id="23565" name="Straight Connector 2356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3555" name="Content Placeholder 3">
            <a:extLst>
              <a:ext uri="{FF2B5EF4-FFF2-40B4-BE49-F238E27FC236}">
                <a16:creationId xmlns:a16="http://schemas.microsoft.com/office/drawing/2014/main" id="{72BB95B4-8627-4F76-80C2-8DC0A1B9FE6F}"/>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7217748" y="2277801"/>
            <a:ext cx="3368648" cy="4389120"/>
          </a:xfrm>
          <a:prstGeom prst="rect">
            <a:avLst/>
          </a:prstGeom>
          <a:ln>
            <a:noFill/>
          </a:ln>
          <a:effectLst>
            <a:outerShdw blurRad="190500" algn="tl" rotWithShape="0">
              <a:srgbClr val="000000">
                <a:alpha val="70000"/>
              </a:srgbClr>
            </a:outerShdw>
          </a:effectLst>
        </p:spPr>
      </p:pic>
    </p:spTree>
    <p:custDataLst>
      <p:tags r:id="rId1"/>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lnSpc>
                <a:spcPct val="90000"/>
              </a:lnSpc>
            </a:pPr>
            <a:r>
              <a:rPr lang="en-US" sz="6600" kern="1200">
                <a:solidFill>
                  <a:srgbClr val="FFFFFF"/>
                </a:solidFill>
                <a:latin typeface="+mj-lt"/>
                <a:ea typeface="+mj-ea"/>
                <a:cs typeface="+mj-cs"/>
              </a:rPr>
              <a:t>Having the conversation</a:t>
            </a: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23761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FF09-91F6-05C5-0F1D-D66D7808ADF1}"/>
              </a:ext>
            </a:extLst>
          </p:cNvPr>
          <p:cNvSpPr>
            <a:spLocks noGrp="1"/>
          </p:cNvSpPr>
          <p:nvPr>
            <p:ph type="title"/>
          </p:nvPr>
        </p:nvSpPr>
        <p:spPr>
          <a:xfrm>
            <a:off x="259080" y="210312"/>
            <a:ext cx="10210800" cy="2098548"/>
          </a:xfrm>
        </p:spPr>
        <p:txBody>
          <a:bodyPr/>
          <a:lstStyle/>
          <a:p>
            <a:r>
              <a:rPr lang="en-US"/>
              <a:t>When a Nutritional Supplement is Not Appropriate</a:t>
            </a:r>
          </a:p>
        </p:txBody>
      </p:sp>
      <p:sp>
        <p:nvSpPr>
          <p:cNvPr id="3" name="Content Placeholder 2">
            <a:extLst>
              <a:ext uri="{FF2B5EF4-FFF2-40B4-BE49-F238E27FC236}">
                <a16:creationId xmlns:a16="http://schemas.microsoft.com/office/drawing/2014/main" id="{50F16A61-7647-F53C-0498-63A9999EDB17}"/>
              </a:ext>
            </a:extLst>
          </p:cNvPr>
          <p:cNvSpPr>
            <a:spLocks noGrp="1"/>
          </p:cNvSpPr>
          <p:nvPr>
            <p:ph idx="1"/>
          </p:nvPr>
        </p:nvSpPr>
        <p:spPr>
          <a:xfrm>
            <a:off x="1453415" y="2568743"/>
            <a:ext cx="7637967" cy="3676850"/>
          </a:xfrm>
        </p:spPr>
        <p:txBody>
          <a:bodyPr/>
          <a:lstStyle/>
          <a:p>
            <a:pPr marL="457200">
              <a:lnSpc>
                <a:spcPct val="120000"/>
              </a:lnSpc>
              <a:defRPr/>
            </a:pP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What conversation can we have with families when the </a:t>
            </a:r>
            <a:b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use of a nutritional supplement is not supported by a </a:t>
            </a:r>
            <a:b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medical reason?</a:t>
            </a:r>
          </a:p>
          <a:p>
            <a:pPr marL="457200">
              <a:lnSpc>
                <a:spcPct val="120000"/>
              </a:lnSpc>
              <a:defRPr/>
            </a:pPr>
            <a:endParaRPr lang="en-US"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nSpc>
                <a:spcPct val="120000"/>
              </a:lnSpc>
              <a:defRPr/>
            </a:pP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One possible way:</a:t>
            </a:r>
            <a:endParaRPr lang="en-US" sz="2000">
              <a:latin typeface="Arial" panose="020B0604020202020204" pitchFamily="34" charset="0"/>
              <a:ea typeface="Times New Roman" panose="02020603050405020304" pitchFamily="18" charset="0"/>
              <a:cs typeface="Arial" panose="020B0604020202020204" pitchFamily="34" charset="0"/>
            </a:endParaRPr>
          </a:p>
          <a:p>
            <a:pPr marL="1252728" lvl="2" indent="0">
              <a:lnSpc>
                <a:spcPct val="120000"/>
              </a:lnSpc>
              <a:buNone/>
              <a:defRPr/>
            </a:pPr>
            <a:r>
              <a:rPr lang="en-US" sz="2000" i="1">
                <a:solidFill>
                  <a:srgbClr val="1F497D"/>
                </a:solidFill>
                <a:latin typeface="Arial" panose="020B0604020202020204" pitchFamily="34" charset="0"/>
                <a:ea typeface="Times New Roman" panose="02020603050405020304" pitchFamily="18" charset="0"/>
                <a:cs typeface="Arial" panose="020B0604020202020204" pitchFamily="34" charset="0"/>
              </a:rPr>
              <a:t>“</a:t>
            </a:r>
            <a:r>
              <a:rPr lang="en-US" sz="2000">
                <a:solidFill>
                  <a:srgbClr val="1F497D"/>
                </a:solidFill>
                <a:latin typeface="Arial" panose="020B0604020202020204" pitchFamily="34" charset="0"/>
                <a:ea typeface="Times New Roman" panose="02020603050405020304" pitchFamily="18" charset="0"/>
                <a:cs typeface="Arial" panose="020B0604020202020204" pitchFamily="34" charset="0"/>
              </a:rPr>
              <a:t>This product is used in special situations. The good news is, your child is OK, does not have a special situation and we can work together to help improve mealtime with your child.”</a:t>
            </a:r>
            <a:endParaRPr lang="en-US" sz="2000">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44C96E9B-D6E3-B032-50F8-285F6045D586}"/>
              </a:ext>
            </a:extLst>
          </p:cNvPr>
          <p:cNvSpPr>
            <a:spLocks noGrp="1"/>
          </p:cNvSpPr>
          <p:nvPr>
            <p:ph type="sldNum" sz="quarter" idx="12"/>
          </p:nvPr>
        </p:nvSpPr>
        <p:spPr/>
        <p:txBody>
          <a:bodyPr/>
          <a:lstStyle/>
          <a:p>
            <a:fld id="{48F63A3B-78C7-47BE-AE5E-E10140E04643}" type="slidenum">
              <a:rPr lang="en-US" smtClean="0"/>
              <a:t>22</a:t>
            </a:fld>
            <a:endParaRPr lang="en-US"/>
          </a:p>
        </p:txBody>
      </p:sp>
    </p:spTree>
    <p:custDataLst>
      <p:tags r:id="rId1"/>
    </p:custDataLst>
    <p:extLst>
      <p:ext uri="{BB962C8B-B14F-4D97-AF65-F5344CB8AC3E}">
        <p14:creationId xmlns:p14="http://schemas.microsoft.com/office/powerpoint/2010/main" val="266898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D5CB-549C-58FC-6C43-7C3749D575B0}"/>
              </a:ext>
            </a:extLst>
          </p:cNvPr>
          <p:cNvSpPr>
            <a:spLocks noGrp="1"/>
          </p:cNvSpPr>
          <p:nvPr>
            <p:ph type="title"/>
          </p:nvPr>
        </p:nvSpPr>
        <p:spPr>
          <a:xfrm>
            <a:off x="3456290" y="347472"/>
            <a:ext cx="8614685" cy="768096"/>
          </a:xfrm>
        </p:spPr>
        <p:txBody>
          <a:bodyPr/>
          <a:lstStyle/>
          <a:p>
            <a:r>
              <a:rPr lang="en-US" sz="4000"/>
              <a:t>Considerations for use</a:t>
            </a:r>
          </a:p>
        </p:txBody>
      </p:sp>
      <p:sp>
        <p:nvSpPr>
          <p:cNvPr id="3" name="Content Placeholder 2">
            <a:extLst>
              <a:ext uri="{FF2B5EF4-FFF2-40B4-BE49-F238E27FC236}">
                <a16:creationId xmlns:a16="http://schemas.microsoft.com/office/drawing/2014/main" id="{056DF90E-FA2E-EEEC-A9AA-AE108E54B2E0}"/>
              </a:ext>
            </a:extLst>
          </p:cNvPr>
          <p:cNvSpPr>
            <a:spLocks noGrp="1"/>
          </p:cNvSpPr>
          <p:nvPr>
            <p:ph idx="1"/>
          </p:nvPr>
        </p:nvSpPr>
        <p:spPr>
          <a:xfrm>
            <a:off x="3593156" y="1115568"/>
            <a:ext cx="8165592" cy="5366472"/>
          </a:xfrm>
        </p:spPr>
        <p:txBody>
          <a:bodyPr/>
          <a:lstStyle/>
          <a:p>
            <a:pPr>
              <a:lnSpc>
                <a:spcPct val="120000"/>
              </a:lnSpc>
            </a:pPr>
            <a:r>
              <a:rPr lang="en-US" sz="2200" dirty="0">
                <a:latin typeface="Arial" panose="020B0604020202020204" pitchFamily="34" charset="0"/>
                <a:cs typeface="Arial" panose="020B0604020202020204" pitchFamily="34" charset="0"/>
              </a:rPr>
              <a:t>The reasons for requesting a nutritional supplement are complex and multifactorial; use participant centered skills and critical thinking to address the concerns, fears of the family.</a:t>
            </a:r>
          </a:p>
          <a:p>
            <a:pPr>
              <a:lnSpc>
                <a:spcPct val="120000"/>
              </a:lnSpc>
            </a:pPr>
            <a:endParaRPr lang="en-US" sz="2200" dirty="0">
              <a:latin typeface="Arial" panose="020B0604020202020204" pitchFamily="34" charset="0"/>
              <a:cs typeface="Arial" panose="020B0604020202020204" pitchFamily="34" charset="0"/>
            </a:endParaRPr>
          </a:p>
          <a:p>
            <a:pPr>
              <a:lnSpc>
                <a:spcPct val="120000"/>
              </a:lnSpc>
            </a:pPr>
            <a:r>
              <a:rPr lang="en-US" sz="2200" dirty="0">
                <a:latin typeface="Arial" panose="020B0604020202020204" pitchFamily="34" charset="0"/>
                <a:cs typeface="Arial" panose="020B0604020202020204" pitchFamily="34" charset="0"/>
              </a:rPr>
              <a:t>Considerations when using nutritional supplements:</a:t>
            </a:r>
          </a:p>
          <a:p>
            <a:pPr marL="971550" lvl="1" indent="-285750">
              <a:lnSpc>
                <a:spcPct val="120000"/>
              </a:lnSpc>
            </a:pPr>
            <a:r>
              <a:rPr lang="en-US" sz="2200" dirty="0">
                <a:latin typeface="Arial" panose="020B0604020202020204" pitchFamily="34" charset="0"/>
                <a:cs typeface="Arial" panose="020B0604020202020204" pitchFamily="34" charset="0"/>
              </a:rPr>
              <a:t>Discuss what success looks like</a:t>
            </a:r>
          </a:p>
          <a:p>
            <a:pPr marL="971550" lvl="1" indent="-285750">
              <a:lnSpc>
                <a:spcPct val="120000"/>
              </a:lnSpc>
            </a:pPr>
            <a:r>
              <a:rPr lang="en-US" sz="2200" dirty="0">
                <a:latin typeface="Arial" panose="020B0604020202020204" pitchFamily="34" charset="0"/>
                <a:cs typeface="Arial" panose="020B0604020202020204" pitchFamily="34" charset="0"/>
              </a:rPr>
              <a:t>Frame use as a short-term option</a:t>
            </a:r>
          </a:p>
          <a:p>
            <a:pPr marL="971550" lvl="1" indent="-285750">
              <a:lnSpc>
                <a:spcPct val="120000"/>
              </a:lnSpc>
            </a:pPr>
            <a:r>
              <a:rPr lang="en-US" sz="2200" dirty="0">
                <a:latin typeface="Arial" panose="020B0604020202020204" pitchFamily="34" charset="0"/>
                <a:cs typeface="Arial" panose="020B0604020202020204" pitchFamily="34" charset="0"/>
              </a:rPr>
              <a:t>Discuss weaning plans</a:t>
            </a:r>
          </a:p>
          <a:p>
            <a:pPr marL="971550" lvl="1" indent="-285750">
              <a:lnSpc>
                <a:spcPct val="120000"/>
              </a:lnSpc>
            </a:pPr>
            <a:r>
              <a:rPr lang="en-US" sz="2200" dirty="0">
                <a:latin typeface="Arial" panose="020B0604020202020204" pitchFamily="34" charset="0"/>
                <a:cs typeface="Arial" panose="020B0604020202020204" pitchFamily="34" charset="0"/>
              </a:rPr>
              <a:t>Promote food first throughout the process </a:t>
            </a:r>
          </a:p>
          <a:p>
            <a:pPr marL="971550" lvl="1" indent="-285750">
              <a:lnSpc>
                <a:spcPct val="120000"/>
              </a:lnSpc>
            </a:pPr>
            <a:r>
              <a:rPr lang="en-US" sz="2200" dirty="0">
                <a:latin typeface="Arial" panose="020B0604020202020204" pitchFamily="34" charset="0"/>
                <a:cs typeface="Arial" panose="020B0604020202020204" pitchFamily="34" charset="0"/>
              </a:rPr>
              <a:t>Promote the feeding relationship</a:t>
            </a:r>
          </a:p>
          <a:p>
            <a:pPr marL="971550" lvl="1" indent="-285750">
              <a:lnSpc>
                <a:spcPct val="120000"/>
              </a:lnSpc>
            </a:pPr>
            <a:r>
              <a:rPr lang="en-US" sz="2200" dirty="0">
                <a:latin typeface="Arial" panose="020B0604020202020204" pitchFamily="34" charset="0"/>
                <a:cs typeface="Arial" panose="020B0604020202020204" pitchFamily="34" charset="0"/>
              </a:rPr>
              <a:t>Prioritize obtaining growth data</a:t>
            </a:r>
          </a:p>
          <a:p>
            <a:pPr marL="971550" lvl="1" indent="-285750">
              <a:lnSpc>
                <a:spcPct val="120000"/>
              </a:lnSpc>
            </a:pPr>
            <a:r>
              <a:rPr lang="en-US" sz="2200" dirty="0">
                <a:latin typeface="Arial" panose="020B0604020202020204" pitchFamily="34" charset="0"/>
                <a:cs typeface="Arial" panose="020B0604020202020204" pitchFamily="34" charset="0"/>
              </a:rPr>
              <a:t>Reassess within 3 months</a:t>
            </a:r>
          </a:p>
          <a:p>
            <a:pPr marL="971550" lvl="1" indent="-285750"/>
            <a:endParaRPr lang="en-US" sz="1800" dirty="0"/>
          </a:p>
        </p:txBody>
      </p:sp>
      <p:sp>
        <p:nvSpPr>
          <p:cNvPr id="5" name="Slide Number Placeholder 4">
            <a:extLst>
              <a:ext uri="{FF2B5EF4-FFF2-40B4-BE49-F238E27FC236}">
                <a16:creationId xmlns:a16="http://schemas.microsoft.com/office/drawing/2014/main" id="{8CAA171A-0396-EC52-392E-F7706FB202E9}"/>
              </a:ext>
            </a:extLst>
          </p:cNvPr>
          <p:cNvSpPr>
            <a:spLocks noGrp="1"/>
          </p:cNvSpPr>
          <p:nvPr>
            <p:ph type="sldNum" sz="quarter" idx="12"/>
          </p:nvPr>
        </p:nvSpPr>
        <p:spPr/>
        <p:txBody>
          <a:bodyPr/>
          <a:lstStyle/>
          <a:p>
            <a:fld id="{48F63A3B-78C7-47BE-AE5E-E10140E04643}" type="slidenum">
              <a:rPr lang="en-US" smtClean="0"/>
              <a:t>23</a:t>
            </a:fld>
            <a:endParaRPr lang="en-US"/>
          </a:p>
        </p:txBody>
      </p:sp>
    </p:spTree>
    <p:custDataLst>
      <p:tags r:id="rId1"/>
    </p:custDataLst>
    <p:extLst>
      <p:ext uri="{BB962C8B-B14F-4D97-AF65-F5344CB8AC3E}">
        <p14:creationId xmlns:p14="http://schemas.microsoft.com/office/powerpoint/2010/main" val="17732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80" name="Rectangle 7477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76" name="Picture 74775">
            <a:extLst>
              <a:ext uri="{FF2B5EF4-FFF2-40B4-BE49-F238E27FC236}">
                <a16:creationId xmlns:a16="http://schemas.microsoft.com/office/drawing/2014/main" id="{80FC9DF5-FE34-9363-C994-4FEA4D283208}"/>
              </a:ext>
            </a:extLst>
          </p:cNvPr>
          <p:cNvPicPr>
            <a:picLocks noChangeAspect="1"/>
          </p:cNvPicPr>
          <p:nvPr/>
        </p:nvPicPr>
        <p:blipFill rotWithShape="1">
          <a:blip r:embed="rId4">
            <a:alphaModFix amt="35000"/>
          </a:blip>
          <a:srcRect/>
          <a:stretch/>
        </p:blipFill>
        <p:spPr>
          <a:xfrm>
            <a:off x="0" y="10"/>
            <a:ext cx="12191980" cy="6857990"/>
          </a:xfrm>
          <a:prstGeom prst="rect">
            <a:avLst/>
          </a:prstGeom>
        </p:spPr>
      </p:pic>
      <p:sp>
        <p:nvSpPr>
          <p:cNvPr id="2" name="TextBox 1">
            <a:extLst>
              <a:ext uri="{FF2B5EF4-FFF2-40B4-BE49-F238E27FC236}">
                <a16:creationId xmlns:a16="http://schemas.microsoft.com/office/drawing/2014/main" id="{9B93E0E5-073B-4BC7-BCC9-38F9D08D2CB8}"/>
              </a:ext>
            </a:extLst>
          </p:cNvPr>
          <p:cNvSpPr txBox="1"/>
          <p:nvPr/>
        </p:nvSpPr>
        <p:spPr>
          <a:xfrm>
            <a:off x="838200" y="365125"/>
            <a:ext cx="10515600" cy="1325563"/>
          </a:xfrm>
          <a:prstGeom prst="rect">
            <a:avLst/>
          </a:prstGeom>
        </p:spPr>
        <p:txBody>
          <a:bodyPr vert="horz" lIns="91440" tIns="45720" rIns="91440" bIns="45720" rtlCol="0" anchor="ctr">
            <a:normAutofit fontScale="77500" lnSpcReduction="20000"/>
          </a:bodyPr>
          <a:lstStyle/>
          <a:p>
            <a:pPr defTabSz="914400">
              <a:lnSpc>
                <a:spcPct val="114000"/>
              </a:lnSpc>
              <a:spcBef>
                <a:spcPct val="0"/>
              </a:spcBef>
              <a:spcAft>
                <a:spcPts val="600"/>
              </a:spcAft>
            </a:pPr>
            <a:r>
              <a:rPr lang="en-US" altLang="en-US" sz="3600">
                <a:solidFill>
                  <a:srgbClr val="FFFFFF"/>
                </a:solidFill>
                <a:latin typeface="+mj-lt"/>
                <a:ea typeface="+mj-ea"/>
                <a:cs typeface="+mj-cs"/>
              </a:rPr>
              <a:t>Counseling: </a:t>
            </a:r>
            <a:br>
              <a:rPr lang="en-US" altLang="en-US" sz="3600">
                <a:solidFill>
                  <a:srgbClr val="FFFFFF"/>
                </a:solidFill>
                <a:latin typeface="+mj-lt"/>
                <a:ea typeface="+mj-ea"/>
                <a:cs typeface="+mj-cs"/>
              </a:rPr>
            </a:br>
            <a:r>
              <a:rPr lang="en-US" altLang="en-US" sz="3600">
                <a:solidFill>
                  <a:srgbClr val="FFFFFF"/>
                </a:solidFill>
                <a:latin typeface="+mj-lt"/>
                <a:ea typeface="+mj-ea"/>
                <a:cs typeface="+mj-cs"/>
              </a:rPr>
              <a:t>Contemplating the use of nutritional supplements</a:t>
            </a:r>
            <a:endParaRPr lang="en-US" sz="3600">
              <a:solidFill>
                <a:srgbClr val="FFFFFF"/>
              </a:solidFill>
              <a:latin typeface="+mj-lt"/>
              <a:ea typeface="+mj-ea"/>
              <a:cs typeface="+mj-cs"/>
            </a:endParaRPr>
          </a:p>
        </p:txBody>
      </p:sp>
      <p:graphicFrame>
        <p:nvGraphicFramePr>
          <p:cNvPr id="74757" name="Content Placeholder 2">
            <a:extLst>
              <a:ext uri="{FF2B5EF4-FFF2-40B4-BE49-F238E27FC236}">
                <a16:creationId xmlns:a16="http://schemas.microsoft.com/office/drawing/2014/main" id="{2790C0B2-BC65-0748-C2D5-C469468B8BDB}"/>
              </a:ext>
            </a:extLst>
          </p:cNvPr>
          <p:cNvGraphicFramePr>
            <a:graphicFrameLocks noGrp="1"/>
          </p:cNvGraphicFramePr>
          <p:nvPr>
            <p:ph idx="1"/>
            <p:extLst>
              <p:ext uri="{D42A27DB-BD31-4B8C-83A1-F6EECF244321}">
                <p14:modId xmlns:p14="http://schemas.microsoft.com/office/powerpoint/2010/main" val="2128743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rrow: Down 2">
            <a:extLst>
              <a:ext uri="{FF2B5EF4-FFF2-40B4-BE49-F238E27FC236}">
                <a16:creationId xmlns:a16="http://schemas.microsoft.com/office/drawing/2014/main" id="{2C5A847F-B765-15EE-BE96-F0FBE76000AF}"/>
              </a:ext>
            </a:extLst>
          </p:cNvPr>
          <p:cNvSpPr/>
          <p:nvPr/>
        </p:nvSpPr>
        <p:spPr>
          <a:xfrm>
            <a:off x="2433099" y="3013545"/>
            <a:ext cx="484632"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CF907DC7-CF19-FCFE-136C-E9500ADBCCF4}"/>
              </a:ext>
            </a:extLst>
          </p:cNvPr>
          <p:cNvSpPr/>
          <p:nvPr/>
        </p:nvSpPr>
        <p:spPr>
          <a:xfrm>
            <a:off x="2433099" y="4460683"/>
            <a:ext cx="484632"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621598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63" name="Rectangle 7476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9" name="Picture 74758">
            <a:extLst>
              <a:ext uri="{FF2B5EF4-FFF2-40B4-BE49-F238E27FC236}">
                <a16:creationId xmlns:a16="http://schemas.microsoft.com/office/drawing/2014/main" id="{305FFB1B-767F-5AE3-A357-7E4E82C5F09D}"/>
              </a:ext>
            </a:extLst>
          </p:cNvPr>
          <p:cNvPicPr>
            <a:picLocks noChangeAspect="1"/>
          </p:cNvPicPr>
          <p:nvPr/>
        </p:nvPicPr>
        <p:blipFill rotWithShape="1">
          <a:blip r:embed="rId4">
            <a:alphaModFix amt="35000"/>
          </a:blip>
          <a:srcRect t="11409" b="4321"/>
          <a:stretch/>
        </p:blipFill>
        <p:spPr>
          <a:xfrm>
            <a:off x="0" y="0"/>
            <a:ext cx="12191980" cy="6857990"/>
          </a:xfrm>
          <a:prstGeom prst="rect">
            <a:avLst/>
          </a:prstGeom>
        </p:spPr>
      </p:pic>
      <p:sp>
        <p:nvSpPr>
          <p:cNvPr id="2" name="TextBox 1">
            <a:extLst>
              <a:ext uri="{FF2B5EF4-FFF2-40B4-BE49-F238E27FC236}">
                <a16:creationId xmlns:a16="http://schemas.microsoft.com/office/drawing/2014/main" id="{9B93E0E5-073B-4BC7-BCC9-38F9D08D2CB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en-US" sz="3600">
                <a:solidFill>
                  <a:srgbClr val="FFFFFF"/>
                </a:solidFill>
                <a:latin typeface="+mj-lt"/>
                <a:ea typeface="+mj-ea"/>
                <a:cs typeface="+mj-cs"/>
              </a:rPr>
              <a:t>Counseling: </a:t>
            </a:r>
            <a:br>
              <a:rPr lang="en-US" altLang="en-US" sz="3600">
                <a:solidFill>
                  <a:srgbClr val="FFFFFF"/>
                </a:solidFill>
                <a:latin typeface="+mj-lt"/>
                <a:ea typeface="+mj-ea"/>
                <a:cs typeface="+mj-cs"/>
              </a:rPr>
            </a:br>
            <a:r>
              <a:rPr lang="en-US" altLang="en-US" sz="3600">
                <a:solidFill>
                  <a:srgbClr val="FFFFFF"/>
                </a:solidFill>
                <a:latin typeface="+mj-lt"/>
                <a:ea typeface="+mj-ea"/>
                <a:cs typeface="+mj-cs"/>
              </a:rPr>
              <a:t>Asking for a nutritional supplement</a:t>
            </a:r>
            <a:endParaRPr lang="en-US" sz="360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08D751F8-006D-412D-81CD-8D237F0AC03A}"/>
              </a:ext>
            </a:extLst>
          </p:cNvPr>
          <p:cNvSpPr>
            <a:spLocks noGrp="1"/>
          </p:cNvSpPr>
          <p:nvPr>
            <p:ph idx="1"/>
          </p:nvPr>
        </p:nvSpPr>
        <p:spPr/>
        <p:txBody>
          <a:bodyPr/>
          <a:lstStyle/>
          <a:p>
            <a:endParaRPr lang="en-US"/>
          </a:p>
        </p:txBody>
      </p:sp>
      <p:graphicFrame>
        <p:nvGraphicFramePr>
          <p:cNvPr id="8" name="Content Placeholder 2">
            <a:extLst>
              <a:ext uri="{FF2B5EF4-FFF2-40B4-BE49-F238E27FC236}">
                <a16:creationId xmlns:a16="http://schemas.microsoft.com/office/drawing/2014/main" id="{7CCD7850-FE64-418D-ACBB-BA586F6B7170}"/>
              </a:ext>
            </a:extLst>
          </p:cNvPr>
          <p:cNvGraphicFramePr>
            <a:graphicFrameLocks/>
          </p:cNvGraphicFramePr>
          <p:nvPr>
            <p:extLst>
              <p:ext uri="{D42A27DB-BD31-4B8C-83A1-F6EECF244321}">
                <p14:modId xmlns:p14="http://schemas.microsoft.com/office/powerpoint/2010/main" val="2885353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Arrow: Down 4">
            <a:extLst>
              <a:ext uri="{FF2B5EF4-FFF2-40B4-BE49-F238E27FC236}">
                <a16:creationId xmlns:a16="http://schemas.microsoft.com/office/drawing/2014/main" id="{7F834305-CB41-4037-A02D-30EBFFACF5AE}"/>
              </a:ext>
            </a:extLst>
          </p:cNvPr>
          <p:cNvSpPr/>
          <p:nvPr/>
        </p:nvSpPr>
        <p:spPr>
          <a:xfrm>
            <a:off x="2473696" y="2967682"/>
            <a:ext cx="529389" cy="510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F66CA8D-24DF-4EAD-BF31-BFFAED430E99}"/>
              </a:ext>
            </a:extLst>
          </p:cNvPr>
          <p:cNvSpPr/>
          <p:nvPr/>
        </p:nvSpPr>
        <p:spPr>
          <a:xfrm>
            <a:off x="2473695" y="4563945"/>
            <a:ext cx="529389" cy="510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991520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C7446-CE19-402B-8B82-DBF2211DB8A5}"/>
              </a:ext>
            </a:extLst>
          </p:cNvPr>
          <p:cNvSpPr>
            <a:spLocks noGrp="1"/>
          </p:cNvSpPr>
          <p:nvPr>
            <p:ph type="body" idx="1"/>
          </p:nvPr>
        </p:nvSpPr>
        <p:spPr>
          <a:xfrm>
            <a:off x="991403" y="2050181"/>
            <a:ext cx="8662736" cy="4480559"/>
          </a:xfrm>
          <a:solidFill>
            <a:schemeClr val="bg1"/>
          </a:solidFill>
        </p:spPr>
        <p:txBody>
          <a:bodyPr/>
          <a:lstStyle/>
          <a:p>
            <a:pPr>
              <a:lnSpc>
                <a:spcPct val="120000"/>
              </a:lnSpc>
            </a:pPr>
            <a:endParaRPr lang="en-US" sz="3200" b="1">
              <a:latin typeface="Arial" panose="020B0604020202020204" pitchFamily="34" charset="0"/>
              <a:cs typeface="Arial" panose="020B0604020202020204" pitchFamily="34" charset="0"/>
            </a:endParaRPr>
          </a:p>
          <a:p>
            <a:pPr marL="457200" indent="-457200" algn="l">
              <a:lnSpc>
                <a:spcPct val="120000"/>
              </a:lnSpc>
              <a:buFont typeface="+mj-lt"/>
              <a:buAutoNum type="arabicPeriod"/>
            </a:pPr>
            <a:r>
              <a:rPr lang="en-US">
                <a:latin typeface="Arial" panose="020B0604020202020204" pitchFamily="34" charset="0"/>
                <a:cs typeface="Arial" panose="020B0604020202020204" pitchFamily="34" charset="0"/>
              </a:rPr>
              <a:t>How are you doing with discussing the appropriate use of nutritional supplements?</a:t>
            </a:r>
          </a:p>
          <a:p>
            <a:pPr marL="800100" lvl="1" indent="-342900">
              <a:lnSpc>
                <a:spcPct val="120000"/>
              </a:lnSpc>
              <a:buFont typeface="Arial" panose="020B0604020202020204" pitchFamily="34" charset="0"/>
              <a:buChar char="•"/>
            </a:pPr>
            <a:r>
              <a:rPr lang="en-US">
                <a:latin typeface="Arial" panose="020B0604020202020204" pitchFamily="34" charset="0"/>
                <a:cs typeface="Arial" panose="020B0604020202020204" pitchFamily="34" charset="0"/>
              </a:rPr>
              <a:t>What do you find challenging?</a:t>
            </a:r>
          </a:p>
          <a:p>
            <a:pPr marL="800100" lvl="1" indent="-342900">
              <a:lnSpc>
                <a:spcPct val="120000"/>
              </a:lnSpc>
              <a:buFont typeface="Arial" panose="020B0604020202020204" pitchFamily="34" charset="0"/>
              <a:buChar char="•"/>
            </a:pPr>
            <a:r>
              <a:rPr lang="en-US">
                <a:latin typeface="Arial" panose="020B0604020202020204" pitchFamily="34" charset="0"/>
                <a:cs typeface="Arial" panose="020B0604020202020204" pitchFamily="34" charset="0"/>
              </a:rPr>
              <a:t>What support would help you?</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457200" indent="-457200" algn="l">
              <a:lnSpc>
                <a:spcPct val="120000"/>
              </a:lnSpc>
              <a:buFont typeface="+mj-lt"/>
              <a:buAutoNum type="arabicPeriod"/>
            </a:pPr>
            <a:r>
              <a:rPr lang="en-US">
                <a:latin typeface="Arial" panose="020B0604020202020204" pitchFamily="34" charset="0"/>
                <a:cs typeface="Arial" panose="020B0604020202020204" pitchFamily="34" charset="0"/>
              </a:rPr>
              <a:t>What are 1-2 ways you can strengthen your counseling skills to promote a healthy relationship with food with families expressing concerns about their child’s eating?</a:t>
            </a:r>
          </a:p>
          <a:p>
            <a:pPr marL="342900" indent="-342900" algn="l">
              <a:buFont typeface="Arial" panose="020B0604020202020204" pitchFamily="34" charset="0"/>
              <a:buChar char="•"/>
            </a:pPr>
            <a:endParaRPr lang="en-US"/>
          </a:p>
          <a:p>
            <a:pPr marL="342900" indent="-342900" algn="l">
              <a:buFont typeface="Arial" panose="020B0604020202020204" pitchFamily="34" charset="0"/>
              <a:buChar char="•"/>
            </a:pPr>
            <a:endParaRPr lang="en-US"/>
          </a:p>
          <a:p>
            <a:pPr marL="342900" indent="-342900" algn="l">
              <a:buFont typeface="Arial" panose="020B0604020202020204" pitchFamily="34" charset="0"/>
              <a:buChar char="•"/>
            </a:pPr>
            <a:endParaRPr lang="en-US"/>
          </a:p>
          <a:p>
            <a:endParaRPr lang="en-US"/>
          </a:p>
          <a:p>
            <a:endParaRPr lang="en-US"/>
          </a:p>
        </p:txBody>
      </p:sp>
      <p:sp>
        <p:nvSpPr>
          <p:cNvPr id="4" name="TextBox 3">
            <a:extLst>
              <a:ext uri="{FF2B5EF4-FFF2-40B4-BE49-F238E27FC236}">
                <a16:creationId xmlns:a16="http://schemas.microsoft.com/office/drawing/2014/main" id="{5ADEF704-AEF0-487E-948F-0125203F7D24}"/>
              </a:ext>
            </a:extLst>
          </p:cNvPr>
          <p:cNvSpPr txBox="1"/>
          <p:nvPr/>
        </p:nvSpPr>
        <p:spPr>
          <a:xfrm>
            <a:off x="8502403" y="875135"/>
            <a:ext cx="284758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Local Agency Perspective</a:t>
            </a:r>
          </a:p>
        </p:txBody>
      </p:sp>
      <p:sp>
        <p:nvSpPr>
          <p:cNvPr id="5" name="TextBox 4">
            <a:extLst>
              <a:ext uri="{FF2B5EF4-FFF2-40B4-BE49-F238E27FC236}">
                <a16:creationId xmlns:a16="http://schemas.microsoft.com/office/drawing/2014/main" id="{C3953ED3-653B-451E-960B-1F6BCFF64DEE}"/>
              </a:ext>
            </a:extLst>
          </p:cNvPr>
          <p:cNvSpPr txBox="1"/>
          <p:nvPr/>
        </p:nvSpPr>
        <p:spPr>
          <a:xfrm>
            <a:off x="731520" y="1244467"/>
            <a:ext cx="6275672" cy="923330"/>
          </a:xfrm>
          <a:prstGeom prst="rect">
            <a:avLst/>
          </a:prstGeom>
          <a:noFill/>
        </p:spPr>
        <p:txBody>
          <a:bodyPr wrap="square" rtlCol="0">
            <a:spAutoFit/>
          </a:bodyPr>
          <a:lstStyle/>
          <a:p>
            <a:r>
              <a:rPr lang="en-US" sz="3600" b="1">
                <a:solidFill>
                  <a:schemeClr val="accent6"/>
                </a:solidFill>
                <a:latin typeface="+mj-lt"/>
                <a:cs typeface="Arial" panose="020B0604020202020204" pitchFamily="34" charset="0"/>
              </a:rPr>
              <a:t>Discussion Questions:</a:t>
            </a:r>
          </a:p>
          <a:p>
            <a:endParaRPr lang="en-US">
              <a:latin typeface="+mj-lt"/>
            </a:endParaRPr>
          </a:p>
        </p:txBody>
      </p:sp>
    </p:spTree>
    <p:custDataLst>
      <p:tags r:id="rId1"/>
    </p:custDataLst>
    <p:extLst>
      <p:ext uri="{BB962C8B-B14F-4D97-AF65-F5344CB8AC3E}">
        <p14:creationId xmlns:p14="http://schemas.microsoft.com/office/powerpoint/2010/main" val="34069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lnSpc>
                <a:spcPct val="90000"/>
              </a:lnSpc>
            </a:pPr>
            <a:r>
              <a:rPr lang="en-US" sz="6100" kern="1200">
                <a:solidFill>
                  <a:srgbClr val="FFFFFF"/>
                </a:solidFill>
                <a:latin typeface="+mj-lt"/>
                <a:ea typeface="+mj-ea"/>
                <a:cs typeface="+mj-cs"/>
              </a:rPr>
              <a:t>Optional Tools to support appropriate use </a:t>
            </a: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260130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73E785-EB8F-4D4A-B089-D54E204F4B38}"/>
              </a:ext>
            </a:extLst>
          </p:cNvPr>
          <p:cNvSpPr txBox="1"/>
          <p:nvPr/>
        </p:nvSpPr>
        <p:spPr>
          <a:xfrm>
            <a:off x="1052055" y="1967266"/>
            <a:ext cx="2628900" cy="2547257"/>
          </a:xfrm>
          <a:prstGeom prst="rect">
            <a:avLst/>
          </a:prstGeom>
          <a:noFill/>
        </p:spPr>
        <p:txBody>
          <a:bodyPr vert="horz" lIns="91440" tIns="45720" rIns="91440" bIns="45720" rtlCol="0" anchor="ctr">
            <a:normAutofit/>
          </a:bodyPr>
          <a:lstStyle/>
          <a:p>
            <a:pPr algn="ctr" defTabSz="914400">
              <a:lnSpc>
                <a:spcPct val="120000"/>
              </a:lnSpc>
              <a:spcBef>
                <a:spcPct val="0"/>
              </a:spcBef>
              <a:spcAft>
                <a:spcPts val="600"/>
              </a:spcAft>
            </a:pPr>
            <a:r>
              <a:rPr lang="en-US" sz="3600" kern="1200">
                <a:solidFill>
                  <a:srgbClr val="FFFFFF"/>
                </a:solidFill>
                <a:latin typeface="+mj-lt"/>
                <a:ea typeface="+mj-ea"/>
                <a:cs typeface="+mj-cs"/>
              </a:rPr>
              <a:t>Staff Guidance</a:t>
            </a:r>
          </a:p>
        </p:txBody>
      </p:sp>
      <p:pic>
        <p:nvPicPr>
          <p:cNvPr id="4" name="Picture 3">
            <a:extLst>
              <a:ext uri="{FF2B5EF4-FFF2-40B4-BE49-F238E27FC236}">
                <a16:creationId xmlns:a16="http://schemas.microsoft.com/office/drawing/2014/main" id="{1F36912E-68BD-BA5D-E42C-847BDDDE3F33}"/>
              </a:ext>
            </a:extLst>
          </p:cNvPr>
          <p:cNvPicPr>
            <a:picLocks noChangeAspect="1"/>
          </p:cNvPicPr>
          <p:nvPr/>
        </p:nvPicPr>
        <p:blipFill>
          <a:blip r:embed="rId4"/>
          <a:stretch>
            <a:fillRect/>
          </a:stretch>
        </p:blipFill>
        <p:spPr>
          <a:xfrm>
            <a:off x="4527804" y="131934"/>
            <a:ext cx="6612141" cy="621792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5535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73E785-EB8F-4D4A-B089-D54E204F4B38}"/>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120000"/>
              </a:lnSpc>
              <a:spcBef>
                <a:spcPct val="0"/>
              </a:spcBef>
              <a:spcAft>
                <a:spcPts val="600"/>
              </a:spcAft>
            </a:pPr>
            <a:r>
              <a:rPr lang="en-US" sz="3300" kern="1200">
                <a:solidFill>
                  <a:srgbClr val="FFFFFF"/>
                </a:solidFill>
                <a:latin typeface="+mj-lt"/>
                <a:ea typeface="+mj-ea"/>
                <a:cs typeface="+mj-cs"/>
              </a:rPr>
              <a:t>Denial letter</a:t>
            </a:r>
          </a:p>
        </p:txBody>
      </p:sp>
      <p:pic>
        <p:nvPicPr>
          <p:cNvPr id="5" name="Picture 4">
            <a:extLst>
              <a:ext uri="{FF2B5EF4-FFF2-40B4-BE49-F238E27FC236}">
                <a16:creationId xmlns:a16="http://schemas.microsoft.com/office/drawing/2014/main" id="{EEFF9B97-DE5C-C00C-2C3F-4006542450E5}"/>
              </a:ext>
            </a:extLst>
          </p:cNvPr>
          <p:cNvPicPr>
            <a:picLocks noChangeAspect="1"/>
          </p:cNvPicPr>
          <p:nvPr/>
        </p:nvPicPr>
        <p:blipFill>
          <a:blip r:embed="rId4"/>
          <a:stretch>
            <a:fillRect/>
          </a:stretch>
        </p:blipFill>
        <p:spPr>
          <a:xfrm>
            <a:off x="4527804" y="228600"/>
            <a:ext cx="5982821" cy="640080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55833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F66E5-D2D7-172B-46BA-FEBFE092CC7F}"/>
              </a:ext>
            </a:extLst>
          </p:cNvPr>
          <p:cNvSpPr>
            <a:spLocks noGrp="1"/>
          </p:cNvSpPr>
          <p:nvPr>
            <p:ph type="subTitle" idx="1"/>
          </p:nvPr>
        </p:nvSpPr>
        <p:spPr>
          <a:xfrm>
            <a:off x="575034" y="2177730"/>
            <a:ext cx="6263088" cy="3482406"/>
          </a:xfrm>
        </p:spPr>
        <p:txBody>
          <a:bodyPr/>
          <a:lstStyle/>
          <a:p>
            <a:pPr marL="342900" marR="0" lvl="0" indent="-342900">
              <a:lnSpc>
                <a:spcPct val="100000"/>
              </a:lnSpc>
              <a:spcBef>
                <a:spcPts val="255"/>
              </a:spcBef>
              <a:spcAft>
                <a:spcPts val="0"/>
              </a:spcAft>
              <a:buFont typeface="+mj-lt"/>
              <a:buAutoNum type="arabicPeriod"/>
            </a:pPr>
            <a:r>
              <a:rPr lang="en-US" sz="2000">
                <a:effectLst/>
                <a:latin typeface="Arial" panose="020B0604020202020204" pitchFamily="34" charset="0"/>
                <a:ea typeface="Adobe Garamond Pro"/>
                <a:cs typeface="Arial" panose="020B0604020202020204" pitchFamily="34" charset="0"/>
              </a:rPr>
              <a:t>Describe the history and the complexity of reasons for issuing certain nutritional supplements. </a:t>
            </a:r>
          </a:p>
          <a:p>
            <a:pPr marL="342900" marR="0" lvl="0" indent="-342900">
              <a:lnSpc>
                <a:spcPct val="100000"/>
              </a:lnSpc>
              <a:spcBef>
                <a:spcPts val="255"/>
              </a:spcBef>
              <a:spcAft>
                <a:spcPts val="0"/>
              </a:spcAft>
              <a:buFont typeface="+mj-lt"/>
              <a:buAutoNum type="arabicPeriod"/>
            </a:pPr>
            <a:r>
              <a:rPr lang="en-US" sz="2000">
                <a:latin typeface="Arial" panose="020B0604020202020204" pitchFamily="34" charset="0"/>
                <a:ea typeface="Adobe Garamond Pro"/>
                <a:cs typeface="Arial" panose="020B0604020202020204" pitchFamily="34" charset="0"/>
              </a:rPr>
              <a:t>Demonstrate appropriate issuance of formula and food related to nutritional supplements.</a:t>
            </a:r>
            <a:endParaRPr lang="en-US" sz="2000">
              <a:effectLst/>
              <a:latin typeface="Arial" panose="020B0604020202020204" pitchFamily="34" charset="0"/>
              <a:ea typeface="Adobe Garamond Pro"/>
              <a:cs typeface="Arial" panose="020B0604020202020204" pitchFamily="34" charset="0"/>
            </a:endParaRPr>
          </a:p>
          <a:p>
            <a:pPr marL="342900" marR="0" lvl="0" indent="-342900">
              <a:lnSpc>
                <a:spcPct val="100000"/>
              </a:lnSpc>
              <a:spcBef>
                <a:spcPts val="255"/>
              </a:spcBef>
              <a:spcAft>
                <a:spcPts val="0"/>
              </a:spcAft>
              <a:buFont typeface="+mj-lt"/>
              <a:buAutoNum type="arabicPeriod"/>
            </a:pPr>
            <a:r>
              <a:rPr lang="en-US" sz="2000">
                <a:effectLst/>
                <a:latin typeface="Arial" panose="020B0604020202020204" pitchFamily="34" charset="0"/>
                <a:ea typeface="Adobe Garamond Pro"/>
                <a:cs typeface="Arial" panose="020B0604020202020204" pitchFamily="34" charset="0"/>
              </a:rPr>
              <a:t>Demonstrate critical thinking </a:t>
            </a:r>
            <a:r>
              <a:rPr lang="en-US" sz="2000">
                <a:latin typeface="Arial" panose="020B0604020202020204" pitchFamily="34" charset="0"/>
                <a:ea typeface="Adobe Garamond Pro"/>
                <a:cs typeface="Arial" panose="020B0604020202020204" pitchFamily="34" charset="0"/>
              </a:rPr>
              <a:t>when </a:t>
            </a:r>
            <a:r>
              <a:rPr lang="en-US" sz="2000">
                <a:effectLst/>
                <a:latin typeface="Arial" panose="020B0604020202020204" pitchFamily="34" charset="0"/>
                <a:ea typeface="Adobe Garamond Pro"/>
                <a:cs typeface="Arial" panose="020B0604020202020204" pitchFamily="34" charset="0"/>
              </a:rPr>
              <a:t>counseling on the appropriate use of nutritional supplements.</a:t>
            </a:r>
          </a:p>
          <a:p>
            <a:pPr marL="342900" marR="0" lvl="0" indent="-342900">
              <a:lnSpc>
                <a:spcPct val="100000"/>
              </a:lnSpc>
              <a:spcBef>
                <a:spcPts val="255"/>
              </a:spcBef>
              <a:spcAft>
                <a:spcPts val="0"/>
              </a:spcAft>
              <a:buFont typeface="+mj-lt"/>
              <a:buAutoNum type="arabicPeriod"/>
            </a:pPr>
            <a:r>
              <a:rPr lang="en-US" sz="2000">
                <a:latin typeface="Arial" panose="020B0604020202020204" pitchFamily="34" charset="0"/>
                <a:ea typeface="Adobe Garamond Pro"/>
                <a:cs typeface="Arial" panose="020B0604020202020204" pitchFamily="34" charset="0"/>
              </a:rPr>
              <a:t>Utilize </a:t>
            </a:r>
            <a:r>
              <a:rPr lang="en-US" sz="2000">
                <a:effectLst/>
                <a:latin typeface="Arial" panose="020B0604020202020204" pitchFamily="34" charset="0"/>
                <a:ea typeface="Adobe Garamond Pro"/>
                <a:cs typeface="Arial" panose="020B0604020202020204" pitchFamily="34" charset="0"/>
              </a:rPr>
              <a:t>nutrition education tools available to ensure appropriate use of nutritional supplements.</a:t>
            </a:r>
          </a:p>
          <a:p>
            <a:pPr marL="342900" marR="0" lvl="0" indent="-342900">
              <a:lnSpc>
                <a:spcPct val="100000"/>
              </a:lnSpc>
              <a:spcBef>
                <a:spcPts val="255"/>
              </a:spcBef>
              <a:spcAft>
                <a:spcPts val="0"/>
              </a:spcAft>
              <a:buFont typeface="+mj-lt"/>
              <a:buAutoNum type="arabicPeriod"/>
            </a:pPr>
            <a:r>
              <a:rPr lang="en-US" sz="2000">
                <a:latin typeface="Arial" panose="020B0604020202020204" pitchFamily="34" charset="0"/>
                <a:ea typeface="Adobe Garamond Pro"/>
                <a:cs typeface="Arial" panose="020B0604020202020204" pitchFamily="34" charset="0"/>
              </a:rPr>
              <a:t>Explain when to refer</a:t>
            </a:r>
            <a:r>
              <a:rPr lang="en-US" sz="2000">
                <a:effectLst/>
                <a:latin typeface="Arial" panose="020B0604020202020204" pitchFamily="34" charset="0"/>
                <a:ea typeface="Adobe Garamond Pro"/>
                <a:cs typeface="Arial" panose="020B0604020202020204" pitchFamily="34" charset="0"/>
              </a:rPr>
              <a:t> to the WIC Nutritionist </a:t>
            </a:r>
            <a:r>
              <a:rPr lang="en-US" sz="2000">
                <a:latin typeface="Arial" panose="020B0604020202020204" pitchFamily="34" charset="0"/>
                <a:ea typeface="Adobe Garamond Pro"/>
                <a:cs typeface="Arial" panose="020B0604020202020204" pitchFamily="34" charset="0"/>
              </a:rPr>
              <a:t>for</a:t>
            </a:r>
            <a:r>
              <a:rPr lang="en-US" sz="2000">
                <a:effectLst/>
                <a:latin typeface="Arial" panose="020B0604020202020204" pitchFamily="34" charset="0"/>
                <a:ea typeface="Adobe Garamond Pro"/>
                <a:cs typeface="Arial" panose="020B0604020202020204" pitchFamily="34" charset="0"/>
              </a:rPr>
              <a:t> a feeding issue needs </a:t>
            </a:r>
            <a:r>
              <a:rPr lang="en-US" sz="2000">
                <a:latin typeface="Arial" panose="020B0604020202020204" pitchFamily="34" charset="0"/>
                <a:ea typeface="Adobe Garamond Pro"/>
                <a:cs typeface="Arial" panose="020B0604020202020204" pitchFamily="34" charset="0"/>
              </a:rPr>
              <a:t>further assessment</a:t>
            </a:r>
            <a:r>
              <a:rPr lang="en-US" sz="2000">
                <a:effectLst/>
                <a:latin typeface="Arial" panose="020B0604020202020204" pitchFamily="34" charset="0"/>
                <a:ea typeface="Adobe Garamond Pro"/>
                <a:cs typeface="Arial" panose="020B0604020202020204" pitchFamily="34" charset="0"/>
              </a:rPr>
              <a:t>.</a:t>
            </a:r>
          </a:p>
          <a:p>
            <a:endParaRPr lang="en-US"/>
          </a:p>
        </p:txBody>
      </p:sp>
      <p:sp>
        <p:nvSpPr>
          <p:cNvPr id="5" name="Title 4">
            <a:extLst>
              <a:ext uri="{FF2B5EF4-FFF2-40B4-BE49-F238E27FC236}">
                <a16:creationId xmlns:a16="http://schemas.microsoft.com/office/drawing/2014/main" id="{55AA290D-D85F-3D41-5763-62DA9B6A866F}"/>
              </a:ext>
            </a:extLst>
          </p:cNvPr>
          <p:cNvSpPr>
            <a:spLocks noGrp="1"/>
          </p:cNvSpPr>
          <p:nvPr>
            <p:ph type="ctrTitle"/>
          </p:nvPr>
        </p:nvSpPr>
        <p:spPr>
          <a:xfrm>
            <a:off x="754050" y="1212193"/>
            <a:ext cx="4169664" cy="667512"/>
          </a:xfrm>
        </p:spPr>
        <p:txBody>
          <a:bodyPr/>
          <a:lstStyle/>
          <a:p>
            <a:r>
              <a:rPr lang="en-US"/>
              <a:t>Objectives</a:t>
            </a:r>
          </a:p>
        </p:txBody>
      </p:sp>
    </p:spTree>
    <p:custDataLst>
      <p:tags r:id="rId1"/>
    </p:custDataLst>
    <p:extLst>
      <p:ext uri="{BB962C8B-B14F-4D97-AF65-F5344CB8AC3E}">
        <p14:creationId xmlns:p14="http://schemas.microsoft.com/office/powerpoint/2010/main" val="385553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73E785-EB8F-4D4A-B089-D54E204F4B38}"/>
              </a:ext>
            </a:extLst>
          </p:cNvPr>
          <p:cNvSpPr txBox="1"/>
          <p:nvPr/>
        </p:nvSpPr>
        <p:spPr>
          <a:xfrm>
            <a:off x="791853" y="1967266"/>
            <a:ext cx="3139124" cy="2547257"/>
          </a:xfrm>
          <a:prstGeom prst="rect">
            <a:avLst/>
          </a:prstGeom>
          <a:noFill/>
        </p:spPr>
        <p:txBody>
          <a:bodyPr vert="horz" lIns="91440" tIns="45720" rIns="91440" bIns="45720" rtlCol="0" anchor="ctr">
            <a:normAutofit/>
          </a:bodyPr>
          <a:lstStyle/>
          <a:p>
            <a:pPr algn="ctr" defTabSz="914400">
              <a:lnSpc>
                <a:spcPct val="120000"/>
              </a:lnSpc>
              <a:spcBef>
                <a:spcPct val="0"/>
              </a:spcBef>
              <a:spcAft>
                <a:spcPts val="600"/>
              </a:spcAft>
            </a:pPr>
            <a:r>
              <a:rPr lang="en-US" altLang="en-US" sz="3300" kern="1200">
                <a:solidFill>
                  <a:srgbClr val="FFFFFF"/>
                </a:solidFill>
                <a:latin typeface="+mj-lt"/>
                <a:ea typeface="+mj-ea"/>
                <a:cs typeface="+mj-cs"/>
              </a:rPr>
              <a:t>Nutritional Supplement Care Plan</a:t>
            </a:r>
            <a:endParaRPr lang="en-US" sz="33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47B1C8F9-062D-58E4-7BE2-AD0EEDE42F5F}"/>
              </a:ext>
            </a:extLst>
          </p:cNvPr>
          <p:cNvPicPr>
            <a:picLocks noChangeAspect="1"/>
          </p:cNvPicPr>
          <p:nvPr/>
        </p:nvPicPr>
        <p:blipFill rotWithShape="1">
          <a:blip r:embed="rId4"/>
          <a:srcRect l="551" r="10717" b="1"/>
          <a:stretch/>
        </p:blipFill>
        <p:spPr>
          <a:xfrm>
            <a:off x="4777316" y="791450"/>
            <a:ext cx="6780700" cy="5272771"/>
          </a:xfrm>
          <a:prstGeom prst="rect">
            <a:avLst/>
          </a:prstGeom>
          <a:ln>
            <a:noFill/>
          </a:ln>
          <a:effectLst>
            <a:outerShdw blurRad="190500" algn="tl" rotWithShape="0">
              <a:srgbClr val="000000">
                <a:alpha val="70000"/>
              </a:srgbClr>
            </a:outerShdw>
          </a:effec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C7446-CE19-402B-8B82-DBF2211DB8A5}"/>
              </a:ext>
            </a:extLst>
          </p:cNvPr>
          <p:cNvSpPr>
            <a:spLocks noGrp="1"/>
          </p:cNvSpPr>
          <p:nvPr>
            <p:ph type="body" idx="1"/>
          </p:nvPr>
        </p:nvSpPr>
        <p:spPr>
          <a:xfrm>
            <a:off x="2781701" y="2680637"/>
            <a:ext cx="6895787" cy="2984526"/>
          </a:xfrm>
        </p:spPr>
        <p:txBody>
          <a:bodyPr/>
          <a:lstStyle/>
          <a:p>
            <a:endParaRPr lang="en-US">
              <a:latin typeface="Arial" panose="020B0604020202020204" pitchFamily="34" charset="0"/>
              <a:cs typeface="Arial" panose="020B0604020202020204" pitchFamily="34" charset="0"/>
            </a:endParaRPr>
          </a:p>
          <a:p>
            <a:pPr>
              <a:lnSpc>
                <a:spcPct val="120000"/>
              </a:lnSpc>
            </a:pPr>
            <a:endParaRPr lang="en-US">
              <a:latin typeface="Arial" panose="020B0604020202020204" pitchFamily="34" charset="0"/>
              <a:cs typeface="Arial" panose="020B0604020202020204" pitchFamily="34" charset="0"/>
            </a:endParaRPr>
          </a:p>
          <a:p>
            <a:pPr algn="l">
              <a:lnSpc>
                <a:spcPct val="120000"/>
              </a:lnSpc>
            </a:pPr>
            <a:r>
              <a:rPr lang="en-US">
                <a:latin typeface="Arial" panose="020B0604020202020204" pitchFamily="34" charset="0"/>
                <a:cs typeface="Arial" panose="020B0604020202020204" pitchFamily="34" charset="0"/>
              </a:rPr>
              <a:t>Which of the optional tools reviewed do you think would be helpful to support appropriate issuance?</a:t>
            </a:r>
          </a:p>
        </p:txBody>
      </p:sp>
      <p:sp>
        <p:nvSpPr>
          <p:cNvPr id="4" name="TextBox 3">
            <a:extLst>
              <a:ext uri="{FF2B5EF4-FFF2-40B4-BE49-F238E27FC236}">
                <a16:creationId xmlns:a16="http://schemas.microsoft.com/office/drawing/2014/main" id="{5ADEF704-AEF0-487E-948F-0125203F7D24}"/>
              </a:ext>
            </a:extLst>
          </p:cNvPr>
          <p:cNvSpPr txBox="1"/>
          <p:nvPr/>
        </p:nvSpPr>
        <p:spPr>
          <a:xfrm>
            <a:off x="8502403" y="875135"/>
            <a:ext cx="2605569" cy="369332"/>
          </a:xfrm>
          <a:prstGeom prst="rect">
            <a:avLst/>
          </a:prstGeom>
          <a:noFill/>
        </p:spPr>
        <p:txBody>
          <a:bodyPr wrap="square" rtlCol="0">
            <a:spAutoFit/>
          </a:bodyPr>
          <a:lstStyle/>
          <a:p>
            <a:r>
              <a:rPr lang="en-US"/>
              <a:t>Local Agency Perspective</a:t>
            </a:r>
          </a:p>
        </p:txBody>
      </p:sp>
      <p:sp>
        <p:nvSpPr>
          <p:cNvPr id="5" name="TextBox 4">
            <a:extLst>
              <a:ext uri="{FF2B5EF4-FFF2-40B4-BE49-F238E27FC236}">
                <a16:creationId xmlns:a16="http://schemas.microsoft.com/office/drawing/2014/main" id="{1024BE75-D0F7-473F-9404-BADDED8F7316}"/>
              </a:ext>
            </a:extLst>
          </p:cNvPr>
          <p:cNvSpPr txBox="1"/>
          <p:nvPr/>
        </p:nvSpPr>
        <p:spPr>
          <a:xfrm>
            <a:off x="885525" y="1761771"/>
            <a:ext cx="6275672" cy="923330"/>
          </a:xfrm>
          <a:prstGeom prst="rect">
            <a:avLst/>
          </a:prstGeom>
          <a:noFill/>
        </p:spPr>
        <p:txBody>
          <a:bodyPr wrap="square" rtlCol="0">
            <a:spAutoFit/>
          </a:bodyPr>
          <a:lstStyle/>
          <a:p>
            <a:r>
              <a:rPr lang="en-US" sz="3600" b="1">
                <a:solidFill>
                  <a:schemeClr val="accent6"/>
                </a:solidFill>
                <a:latin typeface="+mj-lt"/>
                <a:cs typeface="Arial" panose="020B0604020202020204" pitchFamily="34" charset="0"/>
              </a:rPr>
              <a:t>Discussion Question:</a:t>
            </a:r>
          </a:p>
          <a:p>
            <a:endParaRPr lang="en-US">
              <a:latin typeface="+mj-lt"/>
            </a:endParaRPr>
          </a:p>
        </p:txBody>
      </p:sp>
    </p:spTree>
    <p:custDataLst>
      <p:tags r:id="rId1"/>
    </p:custDataLst>
    <p:extLst>
      <p:ext uri="{BB962C8B-B14F-4D97-AF65-F5344CB8AC3E}">
        <p14:creationId xmlns:p14="http://schemas.microsoft.com/office/powerpoint/2010/main" val="313341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lnSpc>
                <a:spcPct val="90000"/>
              </a:lnSpc>
            </a:pPr>
            <a:r>
              <a:rPr lang="en-US" sz="6600" kern="1200">
                <a:solidFill>
                  <a:srgbClr val="FFFFFF"/>
                </a:solidFill>
                <a:latin typeface="+mj-lt"/>
                <a:ea typeface="+mj-ea"/>
                <a:cs typeface="+mj-cs"/>
              </a:rPr>
              <a:t>Food Package Assignment</a:t>
            </a: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98169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835B-1D1F-8D75-4E08-06A91C3769CD}"/>
              </a:ext>
            </a:extLst>
          </p:cNvPr>
          <p:cNvSpPr>
            <a:spLocks noGrp="1"/>
          </p:cNvSpPr>
          <p:nvPr>
            <p:ph type="title"/>
          </p:nvPr>
        </p:nvSpPr>
        <p:spPr>
          <a:xfrm>
            <a:off x="650449" y="365006"/>
            <a:ext cx="9013315" cy="768096"/>
          </a:xfrm>
        </p:spPr>
        <p:txBody>
          <a:bodyPr/>
          <a:lstStyle/>
          <a:p>
            <a:r>
              <a:rPr lang="en-US" dirty="0"/>
              <a:t>policy Considerations</a:t>
            </a:r>
          </a:p>
        </p:txBody>
      </p:sp>
      <p:sp>
        <p:nvSpPr>
          <p:cNvPr id="3" name="Content Placeholder 2">
            <a:extLst>
              <a:ext uri="{FF2B5EF4-FFF2-40B4-BE49-F238E27FC236}">
                <a16:creationId xmlns:a16="http://schemas.microsoft.com/office/drawing/2014/main" id="{08A98931-B537-A335-88A9-640D0757B147}"/>
              </a:ext>
            </a:extLst>
          </p:cNvPr>
          <p:cNvSpPr>
            <a:spLocks noGrp="1"/>
          </p:cNvSpPr>
          <p:nvPr>
            <p:ph idx="1"/>
          </p:nvPr>
        </p:nvSpPr>
        <p:spPr>
          <a:xfrm>
            <a:off x="650449" y="1336360"/>
            <a:ext cx="10788695" cy="4857612"/>
          </a:xfrm>
          <a:solidFill>
            <a:schemeClr val="bg1"/>
          </a:solidFill>
        </p:spPr>
        <p:txBody>
          <a:bodyPr/>
          <a:lstStyle/>
          <a:p>
            <a:pPr marL="166688" lvl="1" indent="0">
              <a:lnSpc>
                <a:spcPct val="114000"/>
              </a:lnSpc>
              <a:buNone/>
            </a:pPr>
            <a:r>
              <a:rPr lang="en-US" sz="2400" dirty="0">
                <a:latin typeface="Arial" panose="020B0604020202020204" pitchFamily="34" charset="0"/>
                <a:cs typeface="Arial" panose="020B0604020202020204" pitchFamily="34" charset="0"/>
              </a:rPr>
              <a:t>Policies which support appropriate food package assignment</a:t>
            </a:r>
          </a:p>
          <a:p>
            <a:pPr marL="285750" indent="-285750">
              <a:lnSpc>
                <a:spcPct val="114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Policy 769:</a:t>
            </a:r>
          </a:p>
          <a:p>
            <a:pPr marL="971550" lvl="1" indent="-285750">
              <a:lnSpc>
                <a:spcPct val="114000"/>
              </a:lnSpc>
            </a:pPr>
            <a:r>
              <a:rPr lang="en-US" sz="2400" dirty="0">
                <a:latin typeface="Arial" panose="020B0604020202020204" pitchFamily="34" charset="0"/>
                <a:cs typeface="Arial" panose="020B0604020202020204" pitchFamily="34" charset="0"/>
              </a:rPr>
              <a:t>For children over 2 years of age and adults, whole milk is an option if there is issuance of a formula as well. Medical documentation stating a medical need for both whole milk and WIC formula is required. Whole milk issuance without a formula is against policy.</a:t>
            </a:r>
          </a:p>
          <a:p>
            <a:pPr marL="285750" indent="-285750">
              <a:lnSpc>
                <a:spcPct val="114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Policy 765:</a:t>
            </a:r>
          </a:p>
          <a:p>
            <a:pPr marL="971550" lvl="1" indent="-285750">
              <a:lnSpc>
                <a:spcPct val="114000"/>
              </a:lnSpc>
            </a:pPr>
            <a:r>
              <a:rPr lang="en-US" sz="2400" dirty="0">
                <a:latin typeface="Arial" panose="020B0604020202020204" pitchFamily="34" charset="0"/>
                <a:cs typeface="Arial" panose="020B0604020202020204" pitchFamily="34" charset="0"/>
              </a:rPr>
              <a:t>Medical documentation is needed to support issuance of a formula over 12 months of age; one month issuance to “trial a formula” needs a MDF to support issuance</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07FB31E-4C34-97E7-26E7-548746DDC327}"/>
              </a:ext>
            </a:extLst>
          </p:cNvPr>
          <p:cNvSpPr>
            <a:spLocks noGrp="1"/>
          </p:cNvSpPr>
          <p:nvPr>
            <p:ph type="sldNum" sz="quarter" idx="12"/>
          </p:nvPr>
        </p:nvSpPr>
        <p:spPr/>
        <p:txBody>
          <a:bodyPr/>
          <a:lstStyle/>
          <a:p>
            <a:fld id="{48F63A3B-78C7-47BE-AE5E-E10140E04643}" type="slidenum">
              <a:rPr lang="en-US" smtClean="0"/>
              <a:t>33</a:t>
            </a:fld>
            <a:endParaRPr lang="en-US"/>
          </a:p>
        </p:txBody>
      </p:sp>
    </p:spTree>
    <p:custDataLst>
      <p:tags r:id="rId1"/>
    </p:custDataLst>
    <p:extLst>
      <p:ext uri="{BB962C8B-B14F-4D97-AF65-F5344CB8AC3E}">
        <p14:creationId xmlns:p14="http://schemas.microsoft.com/office/powerpoint/2010/main" val="208390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B6CFF-279D-456C-B1B9-BE6A989A368C}"/>
              </a:ext>
            </a:extLst>
          </p:cNvPr>
          <p:cNvSpPr>
            <a:spLocks noGrp="1"/>
          </p:cNvSpPr>
          <p:nvPr>
            <p:ph type="sldNum" sz="quarter" idx="12"/>
          </p:nvPr>
        </p:nvSpPr>
        <p:spPr/>
        <p:txBody>
          <a:bodyPr/>
          <a:lstStyle/>
          <a:p>
            <a:fld id="{48F63A3B-78C7-47BE-AE5E-E10140E04643}" type="slidenum">
              <a:rPr lang="en-US" smtClean="0"/>
              <a:t>34</a:t>
            </a:fld>
            <a:endParaRPr lang="en-US"/>
          </a:p>
        </p:txBody>
      </p:sp>
      <p:sp>
        <p:nvSpPr>
          <p:cNvPr id="7" name="TextBox 6">
            <a:extLst>
              <a:ext uri="{FF2B5EF4-FFF2-40B4-BE49-F238E27FC236}">
                <a16:creationId xmlns:a16="http://schemas.microsoft.com/office/drawing/2014/main" id="{2DE9061D-2940-4024-BC41-ED9723A8CC70}"/>
              </a:ext>
            </a:extLst>
          </p:cNvPr>
          <p:cNvSpPr txBox="1"/>
          <p:nvPr/>
        </p:nvSpPr>
        <p:spPr>
          <a:xfrm>
            <a:off x="425381" y="906263"/>
            <a:ext cx="11192312" cy="394210"/>
          </a:xfrm>
          <a:prstGeom prst="rect">
            <a:avLst/>
          </a:prstGeom>
          <a:solidFill>
            <a:srgbClr val="FDFAF6"/>
          </a:solidFill>
        </p:spPr>
        <p:txBody>
          <a:bodyPr wrap="square" rtlCol="0">
            <a:spAutoFit/>
          </a:bodyPr>
          <a:lstStyle/>
          <a:p>
            <a:pPr marL="285750" indent="-28575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6DF1C1B-62E7-56F3-6C34-7C4C32D7ADA0}"/>
              </a:ext>
            </a:extLst>
          </p:cNvPr>
          <p:cNvSpPr>
            <a:spLocks noGrp="1"/>
          </p:cNvSpPr>
          <p:nvPr>
            <p:ph type="title"/>
          </p:nvPr>
        </p:nvSpPr>
        <p:spPr>
          <a:xfrm>
            <a:off x="321563" y="338328"/>
            <a:ext cx="10248466" cy="758952"/>
          </a:xfrm>
        </p:spPr>
        <p:txBody>
          <a:bodyPr>
            <a:normAutofit/>
          </a:bodyPr>
          <a:lstStyle/>
          <a:p>
            <a:pPr>
              <a:lnSpc>
                <a:spcPct val="90000"/>
              </a:lnSpc>
            </a:pPr>
            <a:r>
              <a:rPr lang="en-US" sz="3600" dirty="0"/>
              <a:t>Best practice</a:t>
            </a:r>
          </a:p>
        </p:txBody>
      </p:sp>
      <p:pic>
        <p:nvPicPr>
          <p:cNvPr id="12" name="Picture 11">
            <a:extLst>
              <a:ext uri="{FF2B5EF4-FFF2-40B4-BE49-F238E27FC236}">
                <a16:creationId xmlns:a16="http://schemas.microsoft.com/office/drawing/2014/main" id="{4C9E93D5-D827-8C1A-335C-146247A55F81}"/>
              </a:ext>
            </a:extLst>
          </p:cNvPr>
          <p:cNvPicPr>
            <a:picLocks noChangeAspect="1"/>
          </p:cNvPicPr>
          <p:nvPr/>
        </p:nvPicPr>
        <p:blipFill>
          <a:blip r:embed="rId4"/>
          <a:stretch>
            <a:fillRect/>
          </a:stretch>
        </p:blipFill>
        <p:spPr>
          <a:xfrm>
            <a:off x="425381" y="3429000"/>
            <a:ext cx="10794492" cy="3291840"/>
          </a:xfrm>
          <a:prstGeom prst="rect">
            <a:avLst/>
          </a:prstGeom>
        </p:spPr>
      </p:pic>
      <p:sp>
        <p:nvSpPr>
          <p:cNvPr id="13" name="TextBox 12">
            <a:extLst>
              <a:ext uri="{FF2B5EF4-FFF2-40B4-BE49-F238E27FC236}">
                <a16:creationId xmlns:a16="http://schemas.microsoft.com/office/drawing/2014/main" id="{A1736BF7-18F9-E28E-9A04-513507A0B533}"/>
              </a:ext>
            </a:extLst>
          </p:cNvPr>
          <p:cNvSpPr txBox="1"/>
          <p:nvPr/>
        </p:nvSpPr>
        <p:spPr>
          <a:xfrm>
            <a:off x="321563" y="887936"/>
            <a:ext cx="11728923" cy="2277547"/>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Issuance amount: S</a:t>
            </a:r>
            <a:r>
              <a:rPr lang="en-US" dirty="0">
                <a:latin typeface="Arial" panose="020B0604020202020204" pitchFamily="34" charset="0"/>
                <a:cs typeface="Arial" panose="020B0604020202020204" pitchFamily="34" charset="0"/>
              </a:rPr>
              <a:t>tart at a low quantity or reassess and decrease issuance after 2-3 months</a:t>
            </a:r>
          </a:p>
          <a:p>
            <a:endParaRPr lang="en-US" sz="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Milk options: </a:t>
            </a:r>
            <a:r>
              <a:rPr lang="en-US" dirty="0">
                <a:latin typeface="Arial" panose="020B0604020202020204" pitchFamily="34" charset="0"/>
                <a:cs typeface="Arial" panose="020B0604020202020204" pitchFamily="34" charset="0"/>
              </a:rPr>
              <a:t>Whole milk with needs MDF and formula. Other milk options: stay with milks that do not require MDF: low fat or 2% (2% requires risk assignment and/or documentation to support issuance)</a:t>
            </a:r>
          </a:p>
          <a:p>
            <a:endParaRPr lang="en-US" sz="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Monitor growth: </a:t>
            </a:r>
            <a:r>
              <a:rPr lang="en-US" dirty="0">
                <a:latin typeface="Arial" panose="020B0604020202020204" pitchFamily="34" charset="0"/>
                <a:cs typeface="Arial" panose="020B0604020202020204" pitchFamily="34" charset="0"/>
              </a:rPr>
              <a:t>Prioritize obtaining data or having participant come in for weight checks</a:t>
            </a:r>
          </a:p>
          <a:p>
            <a:endParaRPr lang="en-US" sz="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Progress notes: </a:t>
            </a:r>
            <a:r>
              <a:rPr lang="en-US" dirty="0">
                <a:latin typeface="Arial" panose="020B0604020202020204" pitchFamily="34" charset="0"/>
                <a:cs typeface="Arial" panose="020B0604020202020204" pitchFamily="34" charset="0"/>
              </a:rPr>
              <a:t>Describe intake of other food, counseling on developmental feeding, feeding relationship, include plan to wean off PediaSure</a:t>
            </a:r>
          </a:p>
          <a:p>
            <a:endParaRPr lang="en-US" sz="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 </a:t>
            </a:r>
            <a:r>
              <a:rPr lang="en-US" dirty="0">
                <a:latin typeface="Arial" panose="020B0604020202020204" pitchFamily="34" charset="0"/>
                <a:cs typeface="Arial" panose="020B0604020202020204" pitchFamily="34" charset="0"/>
              </a:rPr>
              <a:t>Involve your local agency nutritionist, may need outside referral to a feeding team</a:t>
            </a:r>
          </a:p>
        </p:txBody>
      </p:sp>
    </p:spTree>
    <p:custDataLst>
      <p:tags r:id="rId1"/>
    </p:custDataLst>
    <p:extLst>
      <p:ext uri="{BB962C8B-B14F-4D97-AF65-F5344CB8AC3E}">
        <p14:creationId xmlns:p14="http://schemas.microsoft.com/office/powerpoint/2010/main" val="2385947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21C6D2-5E80-4247-973F-4CAD3651446D}"/>
              </a:ext>
            </a:extLst>
          </p:cNvPr>
          <p:cNvPicPr>
            <a:picLocks noGrp="1" noChangeAspect="1"/>
          </p:cNvPicPr>
          <p:nvPr>
            <p:ph idx="1"/>
          </p:nvPr>
        </p:nvPicPr>
        <p:blipFill>
          <a:blip r:embed="rId3"/>
          <a:stretch>
            <a:fillRect/>
          </a:stretch>
        </p:blipFill>
        <p:spPr>
          <a:xfrm>
            <a:off x="858518" y="3564716"/>
            <a:ext cx="10416619" cy="310896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7D9B6CFF-279D-456C-B1B9-BE6A989A368C}"/>
              </a:ext>
            </a:extLst>
          </p:cNvPr>
          <p:cNvSpPr>
            <a:spLocks noGrp="1"/>
          </p:cNvSpPr>
          <p:nvPr>
            <p:ph type="sldNum" sz="quarter" idx="12"/>
          </p:nvPr>
        </p:nvSpPr>
        <p:spPr/>
        <p:txBody>
          <a:bodyPr/>
          <a:lstStyle/>
          <a:p>
            <a:fld id="{48F63A3B-78C7-47BE-AE5E-E10140E04643}" type="slidenum">
              <a:rPr lang="en-US" smtClean="0"/>
              <a:t>35</a:t>
            </a:fld>
            <a:endParaRPr lang="en-US"/>
          </a:p>
        </p:txBody>
      </p:sp>
      <p:sp>
        <p:nvSpPr>
          <p:cNvPr id="7" name="TextBox 6">
            <a:extLst>
              <a:ext uri="{FF2B5EF4-FFF2-40B4-BE49-F238E27FC236}">
                <a16:creationId xmlns:a16="http://schemas.microsoft.com/office/drawing/2014/main" id="{2DE9061D-2940-4024-BC41-ED9723A8CC70}"/>
              </a:ext>
            </a:extLst>
          </p:cNvPr>
          <p:cNvSpPr txBox="1"/>
          <p:nvPr/>
        </p:nvSpPr>
        <p:spPr>
          <a:xfrm>
            <a:off x="425381" y="906263"/>
            <a:ext cx="11192312" cy="2333203"/>
          </a:xfrm>
          <a:prstGeom prst="rect">
            <a:avLst/>
          </a:prstGeom>
          <a:solidFill>
            <a:srgbClr val="FDFAF6"/>
          </a:solidFill>
        </p:spPr>
        <p:txBody>
          <a:bodyPr wrap="square" rtlCol="0">
            <a:spAutoFit/>
          </a:bodyPr>
          <a:lstStyle/>
          <a:p>
            <a:pPr>
              <a:lnSpc>
                <a:spcPct val="120000"/>
              </a:lnSpc>
            </a:pPr>
            <a:r>
              <a:rPr lang="en-US" b="1" dirty="0">
                <a:latin typeface="Arial" panose="020B0604020202020204" pitchFamily="34" charset="0"/>
                <a:cs typeface="Arial" panose="020B0604020202020204" pitchFamily="34" charset="0"/>
              </a:rPr>
              <a:t>TWIST Scenario: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PediaSure is assigned for one month without medical documentation followed by a second month of issuance by entering dates on Med Doc field without a medical documentation form on file. Future months are reduced to zero in Module C and whole milk is issued to a child 24-36 months</a:t>
            </a:r>
          </a:p>
          <a:p>
            <a:r>
              <a:rPr lang="en-US" b="1" dirty="0">
                <a:latin typeface="Arial" panose="020B0604020202020204" pitchFamily="34" charset="0"/>
                <a:cs typeface="Arial" panose="020B0604020202020204" pitchFamily="34" charset="0"/>
              </a:rPr>
              <a:t>Discussion: </a:t>
            </a:r>
          </a:p>
          <a:p>
            <a:pPr>
              <a:lnSpc>
                <a:spcPct val="120000"/>
              </a:lnSpc>
            </a:pPr>
            <a:r>
              <a:rPr lang="en-US" dirty="0">
                <a:latin typeface="Arial" panose="020B0604020202020204" pitchFamily="34" charset="0"/>
                <a:cs typeface="Arial" panose="020B0604020202020204" pitchFamily="34" charset="0"/>
              </a:rPr>
              <a:t>1. What do you notice about this food package?</a:t>
            </a:r>
          </a:p>
          <a:p>
            <a:pPr>
              <a:lnSpc>
                <a:spcPct val="120000"/>
              </a:lnSpc>
            </a:pPr>
            <a:r>
              <a:rPr lang="en-US" dirty="0">
                <a:latin typeface="Arial" panose="020B0604020202020204" pitchFamily="34" charset="0"/>
                <a:cs typeface="Arial" panose="020B0604020202020204" pitchFamily="34" charset="0"/>
              </a:rPr>
              <a:t>2. What changes are needed to this food package to ensure policy is being followed?</a:t>
            </a:r>
          </a:p>
        </p:txBody>
      </p:sp>
      <p:sp>
        <p:nvSpPr>
          <p:cNvPr id="2" name="Title 1">
            <a:extLst>
              <a:ext uri="{FF2B5EF4-FFF2-40B4-BE49-F238E27FC236}">
                <a16:creationId xmlns:a16="http://schemas.microsoft.com/office/drawing/2014/main" id="{C6DF1C1B-62E7-56F3-6C34-7C4C32D7ADA0}"/>
              </a:ext>
            </a:extLst>
          </p:cNvPr>
          <p:cNvSpPr>
            <a:spLocks noGrp="1"/>
          </p:cNvSpPr>
          <p:nvPr>
            <p:ph type="title"/>
          </p:nvPr>
        </p:nvSpPr>
        <p:spPr>
          <a:xfrm>
            <a:off x="321563" y="338328"/>
            <a:ext cx="8679314" cy="758952"/>
          </a:xfrm>
        </p:spPr>
        <p:txBody>
          <a:bodyPr>
            <a:normAutofit/>
          </a:bodyPr>
          <a:lstStyle/>
          <a:p>
            <a:pPr>
              <a:lnSpc>
                <a:spcPct val="90000"/>
              </a:lnSpc>
            </a:pPr>
            <a:r>
              <a:rPr lang="en-US" sz="3600"/>
              <a:t>TWIST Discussion question</a:t>
            </a:r>
          </a:p>
        </p:txBody>
      </p:sp>
    </p:spTree>
    <p:custDataLst>
      <p:tags r:id="rId1"/>
    </p:custDataLst>
    <p:extLst>
      <p:ext uri="{BB962C8B-B14F-4D97-AF65-F5344CB8AC3E}">
        <p14:creationId xmlns:p14="http://schemas.microsoft.com/office/powerpoint/2010/main" val="266154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B6CFF-279D-456C-B1B9-BE6A989A368C}"/>
              </a:ext>
            </a:extLst>
          </p:cNvPr>
          <p:cNvSpPr>
            <a:spLocks noGrp="1"/>
          </p:cNvSpPr>
          <p:nvPr>
            <p:ph type="sldNum" sz="quarter" idx="12"/>
          </p:nvPr>
        </p:nvSpPr>
        <p:spPr/>
        <p:txBody>
          <a:bodyPr/>
          <a:lstStyle/>
          <a:p>
            <a:fld id="{48F63A3B-78C7-47BE-AE5E-E10140E04643}" type="slidenum">
              <a:rPr lang="en-US" smtClean="0"/>
              <a:t>36</a:t>
            </a:fld>
            <a:endParaRPr lang="en-US"/>
          </a:p>
        </p:txBody>
      </p:sp>
      <p:pic>
        <p:nvPicPr>
          <p:cNvPr id="7" name="Content Placeholder 6">
            <a:extLst>
              <a:ext uri="{FF2B5EF4-FFF2-40B4-BE49-F238E27FC236}">
                <a16:creationId xmlns:a16="http://schemas.microsoft.com/office/drawing/2014/main" id="{3E5EFFD8-A29F-4204-BB45-409BF3F5F61B}"/>
              </a:ext>
            </a:extLst>
          </p:cNvPr>
          <p:cNvPicPr>
            <a:picLocks noGrp="1" noChangeAspect="1"/>
          </p:cNvPicPr>
          <p:nvPr>
            <p:ph idx="1"/>
          </p:nvPr>
        </p:nvPicPr>
        <p:blipFill>
          <a:blip r:embed="rId3"/>
          <a:stretch>
            <a:fillRect/>
          </a:stretch>
        </p:blipFill>
        <p:spPr>
          <a:xfrm>
            <a:off x="2536013" y="2568888"/>
            <a:ext cx="7396758" cy="4262383"/>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921637C-87F8-42D4-BAD6-8CE03B4A27DF}"/>
              </a:ext>
            </a:extLst>
          </p:cNvPr>
          <p:cNvSpPr txBox="1"/>
          <p:nvPr/>
        </p:nvSpPr>
        <p:spPr>
          <a:xfrm>
            <a:off x="321563" y="871401"/>
            <a:ext cx="11998775" cy="155760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TWIST Scenario: </a:t>
            </a:r>
            <a:r>
              <a:rPr lang="en-US" dirty="0">
                <a:latin typeface="Arial" panose="020B0604020202020204" pitchFamily="34" charset="0"/>
                <a:cs typeface="Arial" panose="020B0604020202020204" pitchFamily="34" charset="0"/>
              </a:rPr>
              <a:t>Special client is checked, Module C has “ZN” and whole milk is assigned to a child 24-36 months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Discussion: </a:t>
            </a:r>
          </a:p>
          <a:p>
            <a:pPr>
              <a:lnSpc>
                <a:spcPct val="120000"/>
              </a:lnSpc>
            </a:pPr>
            <a:r>
              <a:rPr lang="en-US" dirty="0">
                <a:latin typeface="Arial" panose="020B0604020202020204" pitchFamily="34" charset="0"/>
                <a:cs typeface="Arial" panose="020B0604020202020204" pitchFamily="34" charset="0"/>
              </a:rPr>
              <a:t>1. What do you notice about this food package?</a:t>
            </a:r>
          </a:p>
          <a:p>
            <a:pPr>
              <a:lnSpc>
                <a:spcPct val="120000"/>
              </a:lnSpc>
            </a:pPr>
            <a:r>
              <a:rPr lang="en-US" dirty="0">
                <a:latin typeface="Arial" panose="020B0604020202020204" pitchFamily="34" charset="0"/>
                <a:cs typeface="Arial" panose="020B0604020202020204" pitchFamily="34" charset="0"/>
              </a:rPr>
              <a:t>2. What changes are needed to this food package to ensure policy is being followed?</a:t>
            </a:r>
          </a:p>
        </p:txBody>
      </p:sp>
      <p:sp>
        <p:nvSpPr>
          <p:cNvPr id="2" name="Title 1">
            <a:extLst>
              <a:ext uri="{FF2B5EF4-FFF2-40B4-BE49-F238E27FC236}">
                <a16:creationId xmlns:a16="http://schemas.microsoft.com/office/drawing/2014/main" id="{2BE60900-36EB-538B-1FB3-98EEE9B7B344}"/>
              </a:ext>
            </a:extLst>
          </p:cNvPr>
          <p:cNvSpPr>
            <a:spLocks noGrp="1"/>
          </p:cNvSpPr>
          <p:nvPr>
            <p:ph type="title"/>
          </p:nvPr>
        </p:nvSpPr>
        <p:spPr>
          <a:xfrm>
            <a:off x="321563" y="246888"/>
            <a:ext cx="8679314" cy="758952"/>
          </a:xfrm>
        </p:spPr>
        <p:txBody>
          <a:bodyPr>
            <a:normAutofit/>
          </a:bodyPr>
          <a:lstStyle/>
          <a:p>
            <a:pPr>
              <a:lnSpc>
                <a:spcPct val="90000"/>
              </a:lnSpc>
            </a:pPr>
            <a:r>
              <a:rPr lang="en-US" sz="3600"/>
              <a:t>TWIST Discussion question</a:t>
            </a:r>
          </a:p>
        </p:txBody>
      </p:sp>
    </p:spTree>
    <p:custDataLst>
      <p:tags r:id="rId1"/>
    </p:custDataLst>
    <p:extLst>
      <p:ext uri="{BB962C8B-B14F-4D97-AF65-F5344CB8AC3E}">
        <p14:creationId xmlns:p14="http://schemas.microsoft.com/office/powerpoint/2010/main" val="380319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E2AB-86B2-CE04-C2DB-69CD53BDFF5B}"/>
              </a:ext>
            </a:extLst>
          </p:cNvPr>
          <p:cNvSpPr>
            <a:spLocks noGrp="1"/>
          </p:cNvSpPr>
          <p:nvPr>
            <p:ph type="title"/>
          </p:nvPr>
        </p:nvSpPr>
        <p:spPr>
          <a:xfrm>
            <a:off x="259080" y="167986"/>
            <a:ext cx="10798560" cy="1434572"/>
          </a:xfrm>
        </p:spPr>
        <p:txBody>
          <a:bodyPr/>
          <a:lstStyle/>
          <a:p>
            <a:r>
              <a:rPr lang="en-US"/>
              <a:t>Alternatives to Nutritional Supplements</a:t>
            </a:r>
            <a:br>
              <a:rPr lang="en-US"/>
            </a:br>
            <a:endParaRPr lang="en-US"/>
          </a:p>
        </p:txBody>
      </p:sp>
      <p:sp>
        <p:nvSpPr>
          <p:cNvPr id="3" name="Content Placeholder 2">
            <a:extLst>
              <a:ext uri="{FF2B5EF4-FFF2-40B4-BE49-F238E27FC236}">
                <a16:creationId xmlns:a16="http://schemas.microsoft.com/office/drawing/2014/main" id="{022850F8-EF48-88DB-E13A-50E1A9D92EFC}"/>
              </a:ext>
            </a:extLst>
          </p:cNvPr>
          <p:cNvSpPr>
            <a:spLocks noGrp="1"/>
          </p:cNvSpPr>
          <p:nvPr>
            <p:ph idx="1"/>
          </p:nvPr>
        </p:nvSpPr>
        <p:spPr>
          <a:xfrm>
            <a:off x="2622239" y="1746936"/>
            <a:ext cx="9426804" cy="4942621"/>
          </a:xfrm>
          <a:solidFill>
            <a:srgbClr val="FDFAF6"/>
          </a:solidFill>
        </p:spPr>
        <p:txBody>
          <a:bodyPr/>
          <a:lstStyle/>
          <a:p>
            <a:pPr>
              <a:lnSpc>
                <a:spcPct val="120000"/>
              </a:lnSpc>
              <a:spcAft>
                <a:spcPts val="600"/>
              </a:spcAft>
            </a:pPr>
            <a:r>
              <a:rPr lang="en-US" sz="2000" b="1" dirty="0">
                <a:latin typeface="Arial" panose="020B0604020202020204" pitchFamily="34" charset="0"/>
                <a:cs typeface="Arial" panose="020B0604020202020204" pitchFamily="34" charset="0"/>
              </a:rPr>
              <a:t>Infant formula: </a:t>
            </a: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Obtain medical documentation to continue infant formula past one year of age to help with transitioning to milk or milk alternative</a:t>
            </a:r>
          </a:p>
          <a:p>
            <a:pPr>
              <a:lnSpc>
                <a:spcPct val="120000"/>
              </a:lnSpc>
              <a:spcAft>
                <a:spcPts val="600"/>
              </a:spcAft>
            </a:pPr>
            <a:r>
              <a:rPr lang="en-US" sz="2000" b="1" dirty="0">
                <a:latin typeface="Arial" panose="020B0604020202020204" pitchFamily="34" charset="0"/>
                <a:cs typeface="Arial" panose="020B0604020202020204" pitchFamily="34" charset="0"/>
              </a:rPr>
              <a:t>2% milk: </a:t>
            </a: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child is over 2 years, assess for 2% milk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(follow documentation requirements outlined in policy 769)</a:t>
            </a:r>
          </a:p>
          <a:p>
            <a:pPr>
              <a:lnSpc>
                <a:spcPct val="120000"/>
              </a:lnSpc>
              <a:spcAft>
                <a:spcPts val="600"/>
              </a:spcAft>
            </a:pPr>
            <a:r>
              <a:rPr lang="en-US" sz="2000" b="1" dirty="0">
                <a:latin typeface="Arial" panose="020B0604020202020204" pitchFamily="34" charset="0"/>
                <a:cs typeface="Arial" panose="020B0604020202020204" pitchFamily="34" charset="0"/>
              </a:rPr>
              <a:t>Promote food first:  </a:t>
            </a: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Counsel on using nutrient dense foods </a:t>
            </a:r>
          </a:p>
          <a:p>
            <a:pPr>
              <a:lnSpc>
                <a:spcPct val="120000"/>
              </a:lnSpc>
            </a:pPr>
            <a:r>
              <a:rPr lang="en-US" sz="2000" b="1" dirty="0">
                <a:latin typeface="Arial" panose="020B0604020202020204" pitchFamily="34" charset="0"/>
                <a:cs typeface="Arial" panose="020B0604020202020204" pitchFamily="34" charset="0"/>
              </a:rPr>
              <a:t>Don’t initiate: </a:t>
            </a: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your agency currently initiates a nutritional supplement without a med doc, consider discontinuing this practice. One month issuance without medical documentation will not be an option with our new data system, OTIS</a:t>
            </a:r>
          </a:p>
        </p:txBody>
      </p:sp>
      <p:sp>
        <p:nvSpPr>
          <p:cNvPr id="4" name="Slide Number Placeholder 3">
            <a:extLst>
              <a:ext uri="{FF2B5EF4-FFF2-40B4-BE49-F238E27FC236}">
                <a16:creationId xmlns:a16="http://schemas.microsoft.com/office/drawing/2014/main" id="{E7D98DC1-B6ED-D7F0-B420-A25274E30743}"/>
              </a:ext>
            </a:extLst>
          </p:cNvPr>
          <p:cNvSpPr>
            <a:spLocks noGrp="1"/>
          </p:cNvSpPr>
          <p:nvPr>
            <p:ph type="sldNum" sz="quarter" idx="12"/>
          </p:nvPr>
        </p:nvSpPr>
        <p:spPr/>
        <p:txBody>
          <a:bodyPr/>
          <a:lstStyle/>
          <a:p>
            <a:fld id="{48F63A3B-78C7-47BE-AE5E-E10140E04643}" type="slidenum">
              <a:rPr lang="en-US" smtClean="0"/>
              <a:t>37</a:t>
            </a:fld>
            <a:endParaRPr lang="en-US"/>
          </a:p>
        </p:txBody>
      </p:sp>
    </p:spTree>
    <p:custDataLst>
      <p:tags r:id="rId1"/>
    </p:custDataLst>
    <p:extLst>
      <p:ext uri="{BB962C8B-B14F-4D97-AF65-F5344CB8AC3E}">
        <p14:creationId xmlns:p14="http://schemas.microsoft.com/office/powerpoint/2010/main" val="252235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D939-BACC-2A3E-5893-808BD2845CAD}"/>
              </a:ext>
            </a:extLst>
          </p:cNvPr>
          <p:cNvSpPr>
            <a:spLocks noGrp="1"/>
          </p:cNvSpPr>
          <p:nvPr>
            <p:ph type="title"/>
          </p:nvPr>
        </p:nvSpPr>
        <p:spPr>
          <a:xfrm>
            <a:off x="641268" y="210311"/>
            <a:ext cx="9001496" cy="1531861"/>
          </a:xfrm>
        </p:spPr>
        <p:txBody>
          <a:bodyPr/>
          <a:lstStyle/>
          <a:p>
            <a:pPr>
              <a:lnSpc>
                <a:spcPct val="130000"/>
              </a:lnSpc>
            </a:pPr>
            <a:r>
              <a:rPr lang="en-US"/>
              <a:t>Medical documentation will change in OTIS</a:t>
            </a:r>
          </a:p>
        </p:txBody>
      </p:sp>
      <p:sp>
        <p:nvSpPr>
          <p:cNvPr id="3" name="Content Placeholder 2">
            <a:extLst>
              <a:ext uri="{FF2B5EF4-FFF2-40B4-BE49-F238E27FC236}">
                <a16:creationId xmlns:a16="http://schemas.microsoft.com/office/drawing/2014/main" id="{C2E897BB-0BA8-1FE6-35F6-7DE8FE465B16}"/>
              </a:ext>
            </a:extLst>
          </p:cNvPr>
          <p:cNvSpPr>
            <a:spLocks noGrp="1"/>
          </p:cNvSpPr>
          <p:nvPr>
            <p:ph idx="1"/>
          </p:nvPr>
        </p:nvSpPr>
        <p:spPr>
          <a:xfrm>
            <a:off x="1960272" y="2328992"/>
            <a:ext cx="7682492" cy="3398039"/>
          </a:xfrm>
        </p:spPr>
        <p:txBody>
          <a:bodyPr/>
          <a:lstStyle/>
          <a:p>
            <a:pPr marL="342900" indent="-342900">
              <a:lnSpc>
                <a:spcPct val="120000"/>
              </a:lnSpc>
              <a:buFont typeface="Arial" panose="020B0604020202020204" pitchFamily="34" charset="0"/>
              <a:buChar char="•"/>
            </a:pPr>
            <a:r>
              <a:rPr lang="en-US" sz="2400">
                <a:latin typeface="Arial" panose="020B0604020202020204" pitchFamily="34" charset="0"/>
                <a:cs typeface="Arial" panose="020B0604020202020204" pitchFamily="34" charset="0"/>
              </a:rPr>
              <a:t>One month issuance without a medical documentation form (MDF) will go away</a:t>
            </a:r>
          </a:p>
          <a:p>
            <a:pPr marL="342900" indent="-342900">
              <a:lnSpc>
                <a:spcPct val="120000"/>
              </a:lnSpc>
              <a:buFont typeface="Arial" panose="020B0604020202020204" pitchFamily="34" charset="0"/>
              <a:buChar char="•"/>
            </a:pPr>
            <a:r>
              <a:rPr lang="en-US" sz="2400">
                <a:latin typeface="Arial" panose="020B0604020202020204" pitchFamily="34" charset="0"/>
                <a:cs typeface="Arial" panose="020B0604020202020204" pitchFamily="34" charset="0"/>
              </a:rPr>
              <a:t>A verbal order or a completed MDF must be uploaded to support issuance of a medical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formula</a:t>
            </a:r>
          </a:p>
          <a:p>
            <a:pPr marL="342900" indent="-342900">
              <a:lnSpc>
                <a:spcPct val="120000"/>
              </a:lnSpc>
              <a:buFont typeface="Arial" panose="020B0604020202020204" pitchFamily="34" charset="0"/>
              <a:buChar char="•"/>
            </a:pPr>
            <a:r>
              <a:rPr lang="en-US" sz="2400">
                <a:latin typeface="Arial" panose="020B0604020202020204" pitchFamily="34" charset="0"/>
                <a:cs typeface="Arial" panose="020B0604020202020204" pitchFamily="34" charset="0"/>
              </a:rPr>
              <a:t>Verbal orders must be replaced by a completed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MDF with 2-3 weeks</a:t>
            </a:r>
          </a:p>
        </p:txBody>
      </p:sp>
      <p:sp>
        <p:nvSpPr>
          <p:cNvPr id="4" name="Slide Number Placeholder 3">
            <a:extLst>
              <a:ext uri="{FF2B5EF4-FFF2-40B4-BE49-F238E27FC236}">
                <a16:creationId xmlns:a16="http://schemas.microsoft.com/office/drawing/2014/main" id="{1EEA89E5-1DC8-788B-9D0B-14A66675E412}"/>
              </a:ext>
            </a:extLst>
          </p:cNvPr>
          <p:cNvSpPr>
            <a:spLocks noGrp="1"/>
          </p:cNvSpPr>
          <p:nvPr>
            <p:ph type="sldNum" sz="quarter" idx="12"/>
          </p:nvPr>
        </p:nvSpPr>
        <p:spPr/>
        <p:txBody>
          <a:bodyPr/>
          <a:lstStyle/>
          <a:p>
            <a:fld id="{48F63A3B-78C7-47BE-AE5E-E10140E04643}" type="slidenum">
              <a:rPr lang="en-US" smtClean="0"/>
              <a:t>38</a:t>
            </a:fld>
            <a:endParaRPr lang="en-US"/>
          </a:p>
        </p:txBody>
      </p:sp>
    </p:spTree>
    <p:custDataLst>
      <p:tags r:id="rId1"/>
    </p:custDataLst>
    <p:extLst>
      <p:ext uri="{BB962C8B-B14F-4D97-AF65-F5344CB8AC3E}">
        <p14:creationId xmlns:p14="http://schemas.microsoft.com/office/powerpoint/2010/main" val="2432389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lnSpc>
                <a:spcPct val="90000"/>
              </a:lnSpc>
            </a:pPr>
            <a:r>
              <a:rPr lang="en-US" sz="6600" kern="1200">
                <a:solidFill>
                  <a:srgbClr val="FFFFFF"/>
                </a:solidFill>
                <a:latin typeface="+mj-lt"/>
                <a:ea typeface="+mj-ea"/>
                <a:cs typeface="+mj-cs"/>
              </a:rPr>
              <a:t>Developmental Feeding</a:t>
            </a: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107033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7937FFD-AA2F-440E-BE69-01A05CCB2FA4}"/>
              </a:ext>
            </a:extLst>
          </p:cNvPr>
          <p:cNvSpPr>
            <a:spLocks noGrp="1"/>
          </p:cNvSpPr>
          <p:nvPr>
            <p:ph type="title"/>
          </p:nvPr>
        </p:nvSpPr>
        <p:spPr>
          <a:xfrm>
            <a:off x="736172" y="80296"/>
            <a:ext cx="10655300" cy="2623885"/>
          </a:xfrm>
        </p:spPr>
        <p:txBody>
          <a:bodyPr vert="horz" lIns="91440" tIns="45720" rIns="91440" bIns="45720" rtlCol="0" anchor="ctr">
            <a:normAutofit/>
          </a:bodyPr>
          <a:lstStyle/>
          <a:p>
            <a:pPr algn="ctr">
              <a:lnSpc>
                <a:spcPct val="90000"/>
              </a:lnSpc>
            </a:pPr>
            <a:r>
              <a:rPr lang="en-US" sz="4800" b="1" kern="1200">
                <a:solidFill>
                  <a:srgbClr val="FFFFFF"/>
                </a:solidFill>
                <a:latin typeface="+mj-lt"/>
                <a:ea typeface="+mj-ea"/>
                <a:cs typeface="+mj-cs"/>
              </a:rPr>
              <a:t>Why Focus on Nutritional Supplements?</a:t>
            </a:r>
            <a:endParaRPr lang="en-US" sz="4800" kern="1200">
              <a:solidFill>
                <a:srgbClr val="FFFFFF"/>
              </a:solidFill>
              <a:latin typeface="+mj-lt"/>
              <a:ea typeface="+mj-ea"/>
              <a:cs typeface="+mj-cs"/>
            </a:endParaRPr>
          </a:p>
        </p:txBody>
      </p:sp>
      <p:sp>
        <p:nvSpPr>
          <p:cNvPr id="9" name="Rectangle 8">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EF95691B-8974-4EF1-830F-1BE2011B9B43}"/>
              </a:ext>
            </a:extLst>
          </p:cNvPr>
          <p:cNvSpPr txBox="1"/>
          <p:nvPr/>
        </p:nvSpPr>
        <p:spPr>
          <a:xfrm>
            <a:off x="2926494" y="5105825"/>
            <a:ext cx="6274656" cy="923330"/>
          </a:xfrm>
          <a:prstGeom prst="rect">
            <a:avLst/>
          </a:prstGeom>
          <a:noFill/>
        </p:spPr>
        <p:txBody>
          <a:bodyPr wrap="square" rtlCol="0">
            <a:spAutoFit/>
          </a:bodyPr>
          <a:lstStyle/>
          <a:p>
            <a:r>
              <a:rPr lang="en-US">
                <a:solidFill>
                  <a:schemeClr val="accent1">
                    <a:lumMod val="25000"/>
                  </a:schemeClr>
                </a:solidFill>
                <a:latin typeface="+mj-lt"/>
              </a:rPr>
              <a:t>To assess the long-term impacts on </a:t>
            </a:r>
            <a:br>
              <a:rPr lang="en-US">
                <a:solidFill>
                  <a:schemeClr val="accent1">
                    <a:lumMod val="25000"/>
                  </a:schemeClr>
                </a:solidFill>
                <a:latin typeface="+mj-lt"/>
              </a:rPr>
            </a:br>
            <a:r>
              <a:rPr lang="en-US">
                <a:solidFill>
                  <a:schemeClr val="accent1">
                    <a:lumMod val="25000"/>
                  </a:schemeClr>
                </a:solidFill>
                <a:latin typeface="+mj-lt"/>
              </a:rPr>
              <a:t>developmental feeding in otherwise healthy children</a:t>
            </a:r>
          </a:p>
        </p:txBody>
      </p:sp>
      <p:pic>
        <p:nvPicPr>
          <p:cNvPr id="5" name="Picture 8">
            <a:extLst>
              <a:ext uri="{FF2B5EF4-FFF2-40B4-BE49-F238E27FC236}">
                <a16:creationId xmlns:a16="http://schemas.microsoft.com/office/drawing/2014/main" id="{FA7C2A73-8877-3A8C-3FB1-5D07185FB009}"/>
              </a:ext>
            </a:extLst>
          </p:cNvPr>
          <p:cNvPicPr>
            <a:picLocks noChangeAspect="1"/>
          </p:cNvPicPr>
          <p:nvPr/>
        </p:nvPicPr>
        <p:blipFill rotWithShape="1">
          <a:blip r:embed="rId4">
            <a:extLst>
              <a:ext uri="{28A0092B-C50C-407E-A947-70E740481C1C}">
                <a14:useLocalDpi xmlns:a14="http://schemas.microsoft.com/office/drawing/2010/main" val="0"/>
              </a:ext>
            </a:extLst>
          </a:blip>
          <a:srcRect l="16666" t="6906" r="23698" b="6180"/>
          <a:stretch/>
        </p:blipFill>
        <p:spPr bwMode="auto">
          <a:xfrm>
            <a:off x="5382440" y="2116893"/>
            <a:ext cx="1090614" cy="21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a:extLst>
              <a:ext uri="{FF2B5EF4-FFF2-40B4-BE49-F238E27FC236}">
                <a16:creationId xmlns:a16="http://schemas.microsoft.com/office/drawing/2014/main" id="{B1285B1B-4AB0-449B-9C9F-6447884C218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64" b="94545" l="5587" r="95531">
                        <a14:foregroundMark x1="27933" y1="8864" x2="78212" y2="12955"/>
                        <a14:foregroundMark x1="78212" y1="12955" x2="81006" y2="89318"/>
                        <a14:foregroundMark x1="81006" y1="89318" x2="26257" y2="92955"/>
                        <a14:foregroundMark x1="26257" y1="92955" x2="16760" y2="7273"/>
                        <a14:foregroundMark x1="16760" y1="7273" x2="68156" y2="7045"/>
                        <a14:foregroundMark x1="68156" y1="7045" x2="68156" y2="7045"/>
                        <a14:foregroundMark x1="24581" y1="4091" x2="78771" y2="6818"/>
                        <a14:foregroundMark x1="78771" y1="6818" x2="89944" y2="19773"/>
                        <a14:foregroundMark x1="31844" y1="5000" x2="64246" y2="3864"/>
                        <a14:foregroundMark x1="54749" y1="35000" x2="60894" y2="53864"/>
                        <a14:foregroundMark x1="8380" y1="20909" x2="9497" y2="63864"/>
                        <a14:foregroundMark x1="30168" y1="93864" x2="59218" y2="83409"/>
                        <a14:foregroundMark x1="84916" y1="81136" x2="84916" y2="75000"/>
                        <a14:foregroundMark x1="84916" y1="80455" x2="84916" y2="75227"/>
                        <a14:foregroundMark x1="91061" y1="80909" x2="88268" y2="77045"/>
                        <a14:foregroundMark x1="75419" y1="83409" x2="50838" y2="70227"/>
                        <a14:foregroundMark x1="91061" y1="71136" x2="88827" y2="66136"/>
                        <a14:foregroundMark x1="10615" y1="80455" x2="10056" y2="59091"/>
                        <a14:foregroundMark x1="10056" y1="59091" x2="7263" y2="57727"/>
                        <a14:foregroundMark x1="14525" y1="57727" x2="16760" y2="43409"/>
                        <a14:foregroundMark x1="7263" y1="17045" x2="15084" y2="12500"/>
                        <a14:foregroundMark x1="7821" y1="27045" x2="7263" y2="18864"/>
                        <a14:foregroundMark x1="94001" y1="21335" x2="91620" y2="17045"/>
                        <a14:foregroundMark x1="95531" y1="24091" x2="95658" y2="24320"/>
                        <a14:foregroundMark x1="10056" y1="58182" x2="5587" y2="51591"/>
                        <a14:foregroundMark x1="31285" y1="94545" x2="79888" y2="93864"/>
                        <a14:foregroundMark x1="11173" y1="73409" x2="8380" y2="68864"/>
                        <a14:backgroundMark x1="982" y1="46210" x2="0" y2="42500"/>
                        <a14:backgroundMark x1="3911" y1="57273" x2="993" y2="46251"/>
                        <a14:backgroundMark x1="98324" y1="27727" x2="98324" y2="19545"/>
                        <a14:backgroundMark x1="3352" y1="42273" x2="3352" y2="33409"/>
                      </a14:backgroundRemoval>
                    </a14:imgEffect>
                  </a14:imgLayer>
                </a14:imgProps>
              </a:ext>
              <a:ext uri="{28A0092B-C50C-407E-A947-70E740481C1C}">
                <a14:useLocalDpi xmlns:a14="http://schemas.microsoft.com/office/drawing/2010/main" val="0"/>
              </a:ext>
            </a:extLst>
          </a:blip>
          <a:srcRect/>
          <a:stretch>
            <a:fillRect/>
          </a:stretch>
        </p:blipFill>
        <p:spPr bwMode="auto">
          <a:xfrm>
            <a:off x="10000905" y="1714107"/>
            <a:ext cx="92869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aphical user interface, text&#10;&#10;Description automatically generated with medium confidence">
            <a:extLst>
              <a:ext uri="{FF2B5EF4-FFF2-40B4-BE49-F238E27FC236}">
                <a16:creationId xmlns:a16="http://schemas.microsoft.com/office/drawing/2014/main" id="{355C1009-1E0B-56DB-4E21-BFC1AEC12A9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3410" b="89313" l="11866" r="21649">
                        <a14:foregroundMark x1="15127" y1="84478" x2="14221" y2="71247"/>
                        <a14:foregroundMark x1="18848" y1="83795" x2="19022" y2="44275"/>
                        <a14:foregroundMark x1="18841" y1="85496" x2="18844" y2="84824"/>
                        <a14:foregroundMark x1="12862" y1="75064" x2="14764" y2="88041"/>
                        <a14:foregroundMark x1="20754" y1="85671" x2="21196" y2="85496"/>
                        <a14:foregroundMark x1="18529" y1="86551" x2="18709" y2="86480"/>
                        <a14:foregroundMark x1="15509" y1="87746" x2="17753" y2="86858"/>
                        <a14:foregroundMark x1="14764" y1="88041" x2="15444" y2="87772"/>
                        <a14:foregroundMark x1="21196" y1="85496" x2="21739" y2="80153"/>
                        <a14:foregroundMark x1="12138" y1="85751" x2="16667" y2="83715"/>
                        <a14:foregroundMark x1="16667" y1="83715" x2="16667" y2="83715"/>
                        <a14:foregroundMark x1="14674" y1="27481" x2="20199" y2="24427"/>
                        <a14:foregroundMark x1="20199" y1="24427" x2="20290" y2="24682"/>
                        <a14:foregroundMark x1="14040" y1="23919" x2="17482" y2="23664"/>
                        <a14:foregroundMark x1="12681" y1="84478" x2="12228" y2="81679"/>
                        <a14:foregroundMark x1="12772" y1="80916" x2="12681" y2="75318"/>
                        <a14:foregroundMark x1="12409" y1="82697" x2="12228" y2="74300"/>
                        <a14:foregroundMark x1="15600" y1="88430" x2="17371" y2="88950"/>
                        <a14:foregroundMark x1="13406" y1="87786" x2="15528" y2="88409"/>
                        <a14:foregroundMark x1="14312" y1="56234" x2="13496" y2="55725"/>
                        <a14:foregroundMark x1="11986" y1="55630" x2="11866" y2="55471"/>
                        <a14:foregroundMark x1="11618" y1="55144" x2="11527" y2="55024"/>
                        <a14:foregroundMark x1="12127" y1="55815" x2="11822" y2="55413"/>
                        <a14:foregroundMark x1="13406" y1="57506" x2="12238" y2="55963"/>
                        <a14:foregroundMark x1="17754" y1="55216" x2="17663" y2="49873"/>
                        <a14:foregroundMark x1="19928" y1="54707" x2="19746" y2="52926"/>
                        <a14:foregroundMark x1="14312" y1="55471" x2="13949" y2="50382"/>
                        <a14:backgroundMark x1="18659" y1="91094" x2="19746" y2="90585"/>
                        <a14:backgroundMark x1="16123" y1="92366" x2="15851" y2="90840"/>
                        <a14:backgroundMark x1="18569" y1="90076" x2="18569" y2="90076"/>
                        <a14:backgroundMark x1="17844" y1="90076" x2="18841" y2="90331"/>
                        <a14:backgroundMark x1="17120" y1="90331" x2="18025" y2="89313"/>
                        <a14:backgroundMark x1="12409" y1="57252" x2="12047" y2="55216"/>
                        <a14:backgroundMark x1="12228" y1="57761" x2="12228" y2="55471"/>
                        <a14:backgroundMark x1="12228" y1="57761" x2="12228" y2="55216"/>
                        <a14:backgroundMark x1="12319" y1="59796" x2="12319" y2="54707"/>
                      </a14:backgroundRemoval>
                    </a14:imgEffect>
                  </a14:imgLayer>
                </a14:imgProps>
              </a:ext>
            </a:extLst>
          </a:blip>
          <a:srcRect l="11815" t="20826" r="77815" b="9296"/>
          <a:stretch/>
        </p:blipFill>
        <p:spPr>
          <a:xfrm>
            <a:off x="1211308" y="1612821"/>
            <a:ext cx="1090614" cy="2616170"/>
          </a:xfrm>
          <a:prstGeom prst="rect">
            <a:avLst/>
          </a:prstGeom>
        </p:spPr>
      </p:pic>
    </p:spTree>
    <p:custDataLst>
      <p:tags r:id="rId1"/>
    </p:custDataLst>
    <p:extLst>
      <p:ext uri="{BB962C8B-B14F-4D97-AF65-F5344CB8AC3E}">
        <p14:creationId xmlns:p14="http://schemas.microsoft.com/office/powerpoint/2010/main" val="11868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2" name="Title 1">
            <a:extLst>
              <a:ext uri="{FF2B5EF4-FFF2-40B4-BE49-F238E27FC236}">
                <a16:creationId xmlns:a16="http://schemas.microsoft.com/office/drawing/2014/main" id="{6F7EF802-77CF-465D-898C-B493367C2B0C}"/>
              </a:ext>
            </a:extLst>
          </p:cNvPr>
          <p:cNvSpPr>
            <a:spLocks noGrp="1"/>
          </p:cNvSpPr>
          <p:nvPr>
            <p:ph type="title"/>
          </p:nvPr>
        </p:nvSpPr>
        <p:spPr>
          <a:xfrm>
            <a:off x="8842248" y="1481328"/>
            <a:ext cx="2926080" cy="2468880"/>
          </a:xfrm>
        </p:spPr>
        <p:txBody>
          <a:bodyPr vert="horz" lIns="91440" tIns="45720" rIns="91440" bIns="45720" rtlCol="0" anchor="b">
            <a:normAutofit/>
          </a:bodyPr>
          <a:lstStyle/>
          <a:p>
            <a:pPr>
              <a:lnSpc>
                <a:spcPct val="120000"/>
              </a:lnSpc>
            </a:pPr>
            <a:r>
              <a:rPr lang="en-US" altLang="en-US" sz="2400" cap="none" dirty="0">
                <a:solidFill>
                  <a:schemeClr val="accent1">
                    <a:lumMod val="25000"/>
                  </a:schemeClr>
                </a:solidFill>
              </a:rPr>
              <a:t>Start early.</a:t>
            </a:r>
            <a:br>
              <a:rPr lang="en-US" altLang="en-US" sz="2400" cap="none" dirty="0">
                <a:solidFill>
                  <a:schemeClr val="accent1">
                    <a:lumMod val="25000"/>
                  </a:schemeClr>
                </a:solidFill>
              </a:rPr>
            </a:br>
            <a:r>
              <a:rPr lang="en-US" altLang="en-US" sz="2400" cap="none" dirty="0">
                <a:solidFill>
                  <a:schemeClr val="accent1">
                    <a:lumMod val="25000"/>
                  </a:schemeClr>
                </a:solidFill>
              </a:rPr>
              <a:t>Focus the conversation </a:t>
            </a:r>
            <a:br>
              <a:rPr lang="en-US" altLang="en-US" sz="2400" cap="none" dirty="0">
                <a:solidFill>
                  <a:schemeClr val="accent1">
                    <a:lumMod val="25000"/>
                  </a:schemeClr>
                </a:solidFill>
              </a:rPr>
            </a:br>
            <a:r>
              <a:rPr lang="en-US" altLang="en-US" sz="2400" cap="none" dirty="0">
                <a:solidFill>
                  <a:schemeClr val="accent1">
                    <a:lumMod val="25000"/>
                  </a:schemeClr>
                </a:solidFill>
              </a:rPr>
              <a:t>on prevention.</a:t>
            </a:r>
            <a:br>
              <a:rPr lang="en-US" altLang="en-US" sz="2200" dirty="0">
                <a:solidFill>
                  <a:schemeClr val="tx1"/>
                </a:solidFill>
              </a:rPr>
            </a:br>
            <a:endParaRPr lang="en-US" altLang="en-US" sz="2200" dirty="0">
              <a:solidFill>
                <a:schemeClr val="tx1"/>
              </a:solidFill>
            </a:endParaRPr>
          </a:p>
        </p:txBody>
      </p:sp>
      <p:sp>
        <p:nvSpPr>
          <p:cNvPr id="768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35" name="Freeform: Shape 768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6804" name="Picture 2">
            <a:extLst>
              <a:ext uri="{FF2B5EF4-FFF2-40B4-BE49-F238E27FC236}">
                <a16:creationId xmlns:a16="http://schemas.microsoft.com/office/drawing/2014/main" id="{BC5355F7-8689-4A25-87FC-7F69D4824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49" r="11699"/>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797E2-A470-4480-A948-4863B04DB160}"/>
              </a:ext>
            </a:extLst>
          </p:cNvPr>
          <p:cNvSpPr>
            <a:spLocks noGrp="1"/>
          </p:cNvSpPr>
          <p:nvPr>
            <p:ph idx="1"/>
          </p:nvPr>
        </p:nvSpPr>
        <p:spPr>
          <a:xfrm>
            <a:off x="4800619" y="1904211"/>
            <a:ext cx="4709137" cy="4726777"/>
          </a:xfrm>
        </p:spPr>
        <p:txBody>
          <a:bodyPr/>
          <a:lstStyle/>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Division of responsibility</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Routines</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Guidance and support</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Repeated food exposures</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Support hunger, fullness cues</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Understand child’s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developmental, social-emotional needs</a:t>
            </a:r>
          </a:p>
          <a:p>
            <a:pPr marL="285750" indent="-285750">
              <a:lnSpc>
                <a:spcPct val="114000"/>
              </a:lnSpc>
              <a:buFont typeface="Arial" panose="020B0604020202020204" pitchFamily="34" charset="0"/>
              <a:buChar char="•"/>
            </a:pPr>
            <a:r>
              <a:rPr lang="en-US" sz="2000">
                <a:latin typeface="Arial" panose="020B0604020202020204" pitchFamily="34" charset="0"/>
                <a:cs typeface="Arial" panose="020B0604020202020204" pitchFamily="34" charset="0"/>
              </a:rPr>
              <a:t>Provide developmentally appropriate involvement with growing, preparing and serving foods</a:t>
            </a:r>
          </a:p>
        </p:txBody>
      </p:sp>
      <p:sp>
        <p:nvSpPr>
          <p:cNvPr id="4" name="Slide Number Placeholder 3">
            <a:extLst>
              <a:ext uri="{FF2B5EF4-FFF2-40B4-BE49-F238E27FC236}">
                <a16:creationId xmlns:a16="http://schemas.microsoft.com/office/drawing/2014/main" id="{4334E109-2D60-4221-A751-04A8C474B091}"/>
              </a:ext>
            </a:extLst>
          </p:cNvPr>
          <p:cNvSpPr>
            <a:spLocks noGrp="1"/>
          </p:cNvSpPr>
          <p:nvPr>
            <p:ph type="sldNum" sz="quarter" idx="12"/>
          </p:nvPr>
        </p:nvSpPr>
        <p:spPr/>
        <p:txBody>
          <a:bodyPr/>
          <a:lstStyle/>
          <a:p>
            <a:fld id="{48F63A3B-78C7-47BE-AE5E-E10140E04643}" type="slidenum">
              <a:rPr lang="en-US" smtClean="0"/>
              <a:t>41</a:t>
            </a:fld>
            <a:endParaRPr lang="en-US"/>
          </a:p>
        </p:txBody>
      </p:sp>
      <p:pic>
        <p:nvPicPr>
          <p:cNvPr id="5" name="Picture 4">
            <a:extLst>
              <a:ext uri="{FF2B5EF4-FFF2-40B4-BE49-F238E27FC236}">
                <a16:creationId xmlns:a16="http://schemas.microsoft.com/office/drawing/2014/main" id="{3DD40858-3149-AB1D-336F-1E7DBD17FFC7}"/>
              </a:ext>
            </a:extLst>
          </p:cNvPr>
          <p:cNvPicPr>
            <a:picLocks noChangeAspect="1"/>
          </p:cNvPicPr>
          <p:nvPr/>
        </p:nvPicPr>
        <p:blipFill rotWithShape="1">
          <a:blip r:embed="rId4"/>
          <a:srcRect l="6892" r="4317"/>
          <a:stretch/>
        </p:blipFill>
        <p:spPr>
          <a:xfrm>
            <a:off x="114363" y="2028004"/>
            <a:ext cx="4570757" cy="356616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5FC466F6-4284-8970-5310-17739F578CCF}"/>
              </a:ext>
            </a:extLst>
          </p:cNvPr>
          <p:cNvSpPr txBox="1"/>
          <p:nvPr/>
        </p:nvSpPr>
        <p:spPr>
          <a:xfrm>
            <a:off x="0" y="6446322"/>
            <a:ext cx="7370930" cy="369332"/>
          </a:xfrm>
          <a:prstGeom prst="rect">
            <a:avLst/>
          </a:prstGeom>
          <a:noFill/>
        </p:spPr>
        <p:txBody>
          <a:bodyPr wrap="square" rtlCol="0">
            <a:spAutoFit/>
          </a:bodyPr>
          <a:lstStyle/>
          <a:p>
            <a:r>
              <a:rPr lang="en-US">
                <a:latin typeface="Arial Narrow" panose="020B0606020202030204" pitchFamily="34" charset="0"/>
                <a:hlinkClick r:id="rId5"/>
              </a:rPr>
              <a:t>https://healthyeatingresearch.org/tips-for-families/ages-2-8-feeding-recommendations/</a:t>
            </a:r>
            <a:endParaRPr lang="en-US">
              <a:latin typeface="Arial Narrow" panose="020B0606020202030204" pitchFamily="34" charset="0"/>
            </a:endParaRPr>
          </a:p>
        </p:txBody>
      </p:sp>
      <p:sp>
        <p:nvSpPr>
          <p:cNvPr id="8" name="Title 1">
            <a:extLst>
              <a:ext uri="{FF2B5EF4-FFF2-40B4-BE49-F238E27FC236}">
                <a16:creationId xmlns:a16="http://schemas.microsoft.com/office/drawing/2014/main" id="{EF906718-5F23-F7F4-36B9-7538910DB66C}"/>
              </a:ext>
            </a:extLst>
          </p:cNvPr>
          <p:cNvSpPr>
            <a:spLocks noGrp="1"/>
          </p:cNvSpPr>
          <p:nvPr>
            <p:ph type="title"/>
          </p:nvPr>
        </p:nvSpPr>
        <p:spPr>
          <a:xfrm>
            <a:off x="432334" y="234522"/>
            <a:ext cx="10829223" cy="1511690"/>
          </a:xfrm>
        </p:spPr>
        <p:txBody>
          <a:bodyPr/>
          <a:lstStyle/>
          <a:p>
            <a:pPr algn="ctr">
              <a:lnSpc>
                <a:spcPct val="114000"/>
              </a:lnSpc>
            </a:pPr>
            <a:r>
              <a:rPr lang="en-US"/>
              <a:t>Supporting a Healthy Relationship with Food</a:t>
            </a:r>
          </a:p>
        </p:txBody>
      </p:sp>
    </p:spTree>
    <p:custDataLst>
      <p:tags r:id="rId1"/>
    </p:custDataLst>
    <p:extLst>
      <p:ext uri="{BB962C8B-B14F-4D97-AF65-F5344CB8AC3E}">
        <p14:creationId xmlns:p14="http://schemas.microsoft.com/office/powerpoint/2010/main" val="268923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AA73-3B92-E77F-DE55-818312221EA3}"/>
              </a:ext>
            </a:extLst>
          </p:cNvPr>
          <p:cNvSpPr>
            <a:spLocks noGrp="1"/>
          </p:cNvSpPr>
          <p:nvPr>
            <p:ph type="title"/>
          </p:nvPr>
        </p:nvSpPr>
        <p:spPr>
          <a:xfrm>
            <a:off x="621792" y="466344"/>
            <a:ext cx="6766560" cy="768096"/>
          </a:xfrm>
        </p:spPr>
        <p:txBody>
          <a:bodyPr/>
          <a:lstStyle/>
          <a:p>
            <a:r>
              <a:rPr lang="en-US"/>
              <a:t>Optional Activity</a:t>
            </a:r>
          </a:p>
        </p:txBody>
      </p:sp>
      <p:sp>
        <p:nvSpPr>
          <p:cNvPr id="3" name="Content Placeholder 2">
            <a:extLst>
              <a:ext uri="{FF2B5EF4-FFF2-40B4-BE49-F238E27FC236}">
                <a16:creationId xmlns:a16="http://schemas.microsoft.com/office/drawing/2014/main" id="{2F03979C-1C93-558F-D007-18AA34370A65}"/>
              </a:ext>
            </a:extLst>
          </p:cNvPr>
          <p:cNvSpPr>
            <a:spLocks noGrp="1"/>
          </p:cNvSpPr>
          <p:nvPr>
            <p:ph idx="1"/>
          </p:nvPr>
        </p:nvSpPr>
        <p:spPr>
          <a:xfrm>
            <a:off x="621792" y="1487423"/>
            <a:ext cx="3584448" cy="3659611"/>
          </a:xfrm>
        </p:spPr>
        <p:txBody>
          <a:bodyPr/>
          <a:lstStyle/>
          <a:p>
            <a:pPr>
              <a:lnSpc>
                <a:spcPct val="114000"/>
              </a:lnSpc>
            </a:pPr>
            <a:r>
              <a:rPr lang="en-US" sz="2000" dirty="0">
                <a:latin typeface="Arial" panose="020B0604020202020204" pitchFamily="34" charset="0"/>
                <a:cs typeface="Arial" panose="020B0604020202020204" pitchFamily="34" charset="0"/>
              </a:rPr>
              <a:t>Review the resources on  Healthy Eating Research:</a:t>
            </a:r>
          </a:p>
          <a:p>
            <a:pPr>
              <a:lnSpc>
                <a:spcPct val="114000"/>
              </a:lnSpc>
            </a:pPr>
            <a:r>
              <a:rPr lang="en-US" sz="1400" dirty="0">
                <a:latin typeface="Arial" panose="020B0604020202020204" pitchFamily="34" charset="0"/>
                <a:cs typeface="Arial" panose="020B0604020202020204" pitchFamily="34" charset="0"/>
                <a:hlinkClick r:id="rId3"/>
              </a:rPr>
              <a:t>http://healthyeatingresearch.org/wp-content/uploads/2021/10/HER-Healthy-Eating-Guidelines-Scenarios.pdf</a:t>
            </a:r>
            <a:endParaRPr lang="en-US" sz="1400" dirty="0">
              <a:latin typeface="Arial" panose="020B0604020202020204" pitchFamily="34" charset="0"/>
              <a:cs typeface="Arial" panose="020B0604020202020204" pitchFamily="34" charset="0"/>
            </a:endParaRPr>
          </a:p>
          <a:p>
            <a:pPr>
              <a:lnSpc>
                <a:spcPct val="114000"/>
              </a:lnSpc>
            </a:pPr>
            <a:endParaRPr lang="en-US" dirty="0">
              <a:latin typeface="Arial" panose="020B0604020202020204" pitchFamily="34" charset="0"/>
              <a:cs typeface="Arial" panose="020B0604020202020204" pitchFamily="34" charset="0"/>
            </a:endParaRPr>
          </a:p>
          <a:p>
            <a:pPr>
              <a:lnSpc>
                <a:spcPct val="114000"/>
              </a:lnSpc>
            </a:pPr>
            <a:r>
              <a:rPr lang="en-US" sz="2000" b="1" dirty="0">
                <a:latin typeface="Arial" panose="020B0604020202020204" pitchFamily="34" charset="0"/>
                <a:cs typeface="Arial" panose="020B0604020202020204" pitchFamily="34" charset="0"/>
              </a:rPr>
              <a:t>Discuss:</a:t>
            </a:r>
          </a:p>
          <a:p>
            <a:pPr>
              <a:lnSpc>
                <a:spcPct val="114000"/>
              </a:lnSpc>
            </a:pPr>
            <a:r>
              <a:rPr lang="en-US" sz="2000" dirty="0">
                <a:latin typeface="Arial" panose="020B0604020202020204" pitchFamily="34" charset="0"/>
                <a:cs typeface="Arial" panose="020B0604020202020204" pitchFamily="34" charset="0"/>
              </a:rPr>
              <a:t>How can these resources be used in counseling related to eating concerns and requests for a nutritional supplement?</a:t>
            </a:r>
          </a:p>
        </p:txBody>
      </p:sp>
      <p:sp>
        <p:nvSpPr>
          <p:cNvPr id="4" name="Slide Number Placeholder 3">
            <a:extLst>
              <a:ext uri="{FF2B5EF4-FFF2-40B4-BE49-F238E27FC236}">
                <a16:creationId xmlns:a16="http://schemas.microsoft.com/office/drawing/2014/main" id="{6D6F634C-9EB0-5F91-3D5D-9A32FAD053D3}"/>
              </a:ext>
            </a:extLst>
          </p:cNvPr>
          <p:cNvSpPr>
            <a:spLocks noGrp="1"/>
          </p:cNvSpPr>
          <p:nvPr>
            <p:ph type="sldNum" sz="quarter" idx="12"/>
          </p:nvPr>
        </p:nvSpPr>
        <p:spPr/>
        <p:txBody>
          <a:bodyPr/>
          <a:lstStyle/>
          <a:p>
            <a:fld id="{48F63A3B-78C7-47BE-AE5E-E10140E04643}" type="slidenum">
              <a:rPr lang="en-US" smtClean="0"/>
              <a:t>42</a:t>
            </a:fld>
            <a:endParaRPr lang="en-US"/>
          </a:p>
        </p:txBody>
      </p:sp>
      <p:pic>
        <p:nvPicPr>
          <p:cNvPr id="7" name="Picture 6">
            <a:extLst>
              <a:ext uri="{FF2B5EF4-FFF2-40B4-BE49-F238E27FC236}">
                <a16:creationId xmlns:a16="http://schemas.microsoft.com/office/drawing/2014/main" id="{CF0E25F7-475B-F214-A0EE-3F9B36A81975}"/>
              </a:ext>
            </a:extLst>
          </p:cNvPr>
          <p:cNvPicPr>
            <a:picLocks noChangeAspect="1"/>
          </p:cNvPicPr>
          <p:nvPr/>
        </p:nvPicPr>
        <p:blipFill>
          <a:blip r:embed="rId4"/>
          <a:stretch>
            <a:fillRect/>
          </a:stretch>
        </p:blipFill>
        <p:spPr>
          <a:xfrm>
            <a:off x="4366673" y="1440466"/>
            <a:ext cx="7763958" cy="4725059"/>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488656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356260" y="461913"/>
            <a:ext cx="10996550" cy="768096"/>
          </a:xfrm>
        </p:spPr>
        <p:txBody>
          <a:bodyPr/>
          <a:lstStyle/>
          <a:p>
            <a:r>
              <a:rPr lang="en-US" sz="4000"/>
              <a:t>Refer to your WIC Nutritionist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43</a:t>
            </a:fld>
            <a:endParaRPr lang="en-US"/>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884160" y="1448989"/>
            <a:ext cx="10310021" cy="5120352"/>
          </a:xfrm>
          <a:solidFill>
            <a:schemeClr val="bg1"/>
          </a:solidFill>
        </p:spPr>
        <p:txBody>
          <a:bodyPr/>
          <a:lstStyle/>
          <a:p>
            <a:pPr>
              <a:lnSpc>
                <a:spcPct val="114000"/>
              </a:lnSpc>
            </a:pPr>
            <a:r>
              <a:rPr lang="en-US" sz="2200">
                <a:latin typeface="Arial" panose="020B0604020202020204" pitchFamily="34" charset="0"/>
                <a:cs typeface="Arial" panose="020B0604020202020204" pitchFamily="34" charset="0"/>
              </a:rPr>
              <a:t>Refer to your WIC Nutritionist or health professional if concerns or ‘red flags’ are identified during the assessment or counseling session</a:t>
            </a:r>
          </a:p>
          <a:p>
            <a:pPr>
              <a:lnSpc>
                <a:spcPct val="114000"/>
              </a:lnSpc>
              <a:spcBef>
                <a:spcPts val="900"/>
              </a:spcBef>
            </a:pPr>
            <a:r>
              <a:rPr lang="en-US" sz="2200">
                <a:latin typeface="Arial" panose="020B0604020202020204" pitchFamily="34" charset="0"/>
                <a:cs typeface="Arial" panose="020B0604020202020204" pitchFamily="34" charset="0"/>
              </a:rPr>
              <a:t>Red flags might include:</a:t>
            </a:r>
          </a:p>
          <a:p>
            <a:pPr marL="971550" lvl="1" indent="-285750">
              <a:lnSpc>
                <a:spcPct val="114000"/>
              </a:lnSpc>
            </a:pPr>
            <a:r>
              <a:rPr lang="en-US" sz="2200">
                <a:latin typeface="Arial" panose="020B0604020202020204" pitchFamily="34" charset="0"/>
                <a:cs typeface="Arial" panose="020B0604020202020204" pitchFamily="34" charset="0"/>
              </a:rPr>
              <a:t>Child eats fewer than 20 foods</a:t>
            </a:r>
          </a:p>
          <a:p>
            <a:pPr marL="971550" lvl="1" indent="-285750">
              <a:lnSpc>
                <a:spcPct val="114000"/>
              </a:lnSpc>
            </a:pPr>
            <a:r>
              <a:rPr lang="en-US" sz="2200">
                <a:latin typeface="Arial" panose="020B0604020202020204" pitchFamily="34" charset="0"/>
                <a:cs typeface="Arial" panose="020B0604020202020204" pitchFamily="34" charset="0"/>
              </a:rPr>
              <a:t>Avoids entire food groups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(e.g., meats, vegetables)</a:t>
            </a:r>
          </a:p>
          <a:p>
            <a:pPr marL="971550" lvl="1" indent="-285750">
              <a:lnSpc>
                <a:spcPct val="114000"/>
              </a:lnSpc>
            </a:pPr>
            <a:r>
              <a:rPr lang="en-US" sz="2200">
                <a:latin typeface="Arial" panose="020B0604020202020204" pitchFamily="34" charset="0"/>
                <a:cs typeface="Arial" panose="020B0604020202020204" pitchFamily="34" charset="0"/>
              </a:rPr>
              <a:t>Child drinks majority of their calories</a:t>
            </a:r>
          </a:p>
          <a:p>
            <a:pPr marL="971550" lvl="1" indent="-285750">
              <a:lnSpc>
                <a:spcPct val="114000"/>
              </a:lnSpc>
            </a:pPr>
            <a:r>
              <a:rPr lang="en-US" sz="2200">
                <a:latin typeface="Arial" panose="020B0604020202020204" pitchFamily="34" charset="0"/>
                <a:cs typeface="Arial" panose="020B0604020202020204" pitchFamily="34" charset="0"/>
              </a:rPr>
              <a:t>Caregiver uses distractions on a regular basis to get child to eat</a:t>
            </a:r>
          </a:p>
          <a:p>
            <a:pPr marL="971550" lvl="1" indent="-285750">
              <a:lnSpc>
                <a:spcPct val="114000"/>
              </a:lnSpc>
            </a:pPr>
            <a:r>
              <a:rPr lang="en-US" sz="2200">
                <a:latin typeface="Arial" panose="020B0604020202020204" pitchFamily="34" charset="0"/>
                <a:cs typeface="Arial" panose="020B0604020202020204" pitchFamily="34" charset="0"/>
              </a:rPr>
              <a:t>Child has not progressed beyond pureed foods by 12 months of age</a:t>
            </a:r>
          </a:p>
          <a:p>
            <a:pPr marL="971550" lvl="1" indent="-285750">
              <a:lnSpc>
                <a:spcPct val="114000"/>
              </a:lnSpc>
            </a:pPr>
            <a:r>
              <a:rPr lang="en-US" sz="2200">
                <a:latin typeface="Arial" panose="020B0604020202020204" pitchFamily="34" charset="0"/>
                <a:cs typeface="Arial" panose="020B0604020202020204" pitchFamily="34" charset="0"/>
              </a:rPr>
              <a:t>Meals last longer than 30 minutes</a:t>
            </a:r>
          </a:p>
          <a:p>
            <a:pPr marL="971550" lvl="1" indent="-285750">
              <a:lnSpc>
                <a:spcPct val="114000"/>
              </a:lnSpc>
            </a:pPr>
            <a:r>
              <a:rPr lang="en-US" sz="2200">
                <a:latin typeface="Arial" panose="020B0604020202020204" pitchFamily="34" charset="0"/>
                <a:cs typeface="Arial" panose="020B0604020202020204" pitchFamily="34" charset="0"/>
              </a:rPr>
              <a:t>Child gags, vomits or coughs while eating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(trying to clear their airway)</a:t>
            </a:r>
          </a:p>
        </p:txBody>
      </p:sp>
    </p:spTree>
    <p:custDataLst>
      <p:tags r:id="rId1"/>
    </p:custDataLst>
    <p:extLst>
      <p:ext uri="{BB962C8B-B14F-4D97-AF65-F5344CB8AC3E}">
        <p14:creationId xmlns:p14="http://schemas.microsoft.com/office/powerpoint/2010/main" val="94818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65D2-489A-146F-3960-70C09ADA9AAF}"/>
              </a:ext>
            </a:extLst>
          </p:cNvPr>
          <p:cNvSpPr>
            <a:spLocks noGrp="1"/>
          </p:cNvSpPr>
          <p:nvPr>
            <p:ph type="ctrTitle"/>
          </p:nvPr>
        </p:nvSpPr>
        <p:spPr>
          <a:xfrm>
            <a:off x="537329" y="741795"/>
            <a:ext cx="5957740" cy="667512"/>
          </a:xfrm>
        </p:spPr>
        <p:txBody>
          <a:bodyPr/>
          <a:lstStyle/>
          <a:p>
            <a:r>
              <a:rPr lang="en-US"/>
              <a:t>Resources</a:t>
            </a:r>
          </a:p>
        </p:txBody>
      </p:sp>
      <p:sp>
        <p:nvSpPr>
          <p:cNvPr id="3" name="Subtitle 2">
            <a:extLst>
              <a:ext uri="{FF2B5EF4-FFF2-40B4-BE49-F238E27FC236}">
                <a16:creationId xmlns:a16="http://schemas.microsoft.com/office/drawing/2014/main" id="{73920070-7B48-FD61-C75D-9C97981E782F}"/>
              </a:ext>
            </a:extLst>
          </p:cNvPr>
          <p:cNvSpPr>
            <a:spLocks noGrp="1"/>
          </p:cNvSpPr>
          <p:nvPr>
            <p:ph type="subTitle" idx="1"/>
          </p:nvPr>
        </p:nvSpPr>
        <p:spPr>
          <a:xfrm>
            <a:off x="604887" y="1875871"/>
            <a:ext cx="10982226" cy="4470500"/>
          </a:xfrm>
          <a:solidFill>
            <a:schemeClr val="bg1"/>
          </a:solidFill>
        </p:spPr>
        <p:txBody>
          <a:bodyPr/>
          <a:lstStyle/>
          <a:p>
            <a:pPr>
              <a:lnSpc>
                <a:spcPct val="114000"/>
              </a:lnSpc>
            </a:pPr>
            <a:r>
              <a:rPr lang="en-US" dirty="0">
                <a:latin typeface="Arial" panose="020B0604020202020204" pitchFamily="34" charset="0"/>
                <a:cs typeface="Arial" panose="020B0604020202020204" pitchFamily="34" charset="0"/>
              </a:rPr>
              <a:t>Healthy Eating Research:</a:t>
            </a:r>
          </a:p>
          <a:p>
            <a:pPr marL="342900" indent="-342900">
              <a:lnSpc>
                <a:spcPct val="114000"/>
              </a:lnSpc>
              <a:buFont typeface="Arial" panose="020B0604020202020204" pitchFamily="34" charset="0"/>
              <a:buChar char="•"/>
            </a:pPr>
            <a:r>
              <a:rPr lang="en-US" sz="1800" dirty="0">
                <a:latin typeface="Arial" panose="020B0604020202020204" pitchFamily="34" charset="0"/>
                <a:cs typeface="Arial" panose="020B0604020202020204" pitchFamily="34" charset="0"/>
              </a:rPr>
              <a:t>Evidence-Based Recommendations and Best Practices for Promoting Healthy Eating Behaviors in Children 2 to 8 Years: </a:t>
            </a:r>
            <a:r>
              <a:rPr lang="en-US" sz="1800" dirty="0">
                <a:latin typeface="Arial" panose="020B0604020202020204" pitchFamily="34" charset="0"/>
                <a:cs typeface="Arial" panose="020B0604020202020204" pitchFamily="34" charset="0"/>
                <a:hlinkClick r:id="rId3"/>
              </a:rPr>
              <a:t>https://healthyeatingresearch.org/wp-content/uploads/2021/10/her-heg-technical.pdf</a:t>
            </a:r>
            <a:endParaRPr lang="en-US" sz="1800" dirty="0">
              <a:latin typeface="Arial" panose="020B0604020202020204" pitchFamily="34" charset="0"/>
              <a:cs typeface="Arial" panose="020B0604020202020204" pitchFamily="34" charset="0"/>
            </a:endParaRPr>
          </a:p>
          <a:p>
            <a:pPr marL="342900" indent="-342900">
              <a:lnSpc>
                <a:spcPct val="114000"/>
              </a:lnSpc>
              <a:buFont typeface="Arial" panose="020B0604020202020204" pitchFamily="34" charset="0"/>
              <a:buChar char="•"/>
            </a:pPr>
            <a:r>
              <a:rPr lang="en-US" sz="1800" dirty="0">
                <a:latin typeface="Arial" panose="020B0604020202020204" pitchFamily="34" charset="0"/>
                <a:cs typeface="Arial" panose="020B0604020202020204" pitchFamily="34" charset="0"/>
              </a:rPr>
              <a:t>0-5 Beverage Recommendations: </a:t>
            </a:r>
            <a:r>
              <a:rPr lang="en-US" sz="1800" dirty="0">
                <a:latin typeface="Arial" panose="020B0604020202020204" pitchFamily="34" charset="0"/>
                <a:cs typeface="Arial" panose="020B0604020202020204" pitchFamily="34" charset="0"/>
                <a:hlinkClick r:id="rId4"/>
              </a:rPr>
              <a:t>https://healthyeatingresearch.org/tips-for-families/0-5-beverage-recommendations/</a:t>
            </a:r>
            <a:endParaRPr lang="en-US" sz="1800" dirty="0">
              <a:latin typeface="Arial" panose="020B0604020202020204" pitchFamily="34" charset="0"/>
              <a:cs typeface="Arial" panose="020B0604020202020204" pitchFamily="34" charset="0"/>
            </a:endParaRPr>
          </a:p>
          <a:p>
            <a:pPr>
              <a:lnSpc>
                <a:spcPct val="114000"/>
              </a:lnSpc>
            </a:pPr>
            <a:r>
              <a:rPr lang="en-US" dirty="0">
                <a:latin typeface="Arial" panose="020B0604020202020204" pitchFamily="34" charset="0"/>
                <a:cs typeface="Arial" panose="020B0604020202020204" pitchFamily="34" charset="0"/>
              </a:rPr>
              <a:t>Articles:</a:t>
            </a:r>
          </a:p>
          <a:p>
            <a:pPr marL="285750" indent="-285750">
              <a:lnSpc>
                <a:spcPct val="114000"/>
              </a:lnSpc>
              <a:buFont typeface="Arial" panose="020B0604020202020204" pitchFamily="34" charset="0"/>
              <a:buChar char="•"/>
            </a:pPr>
            <a:r>
              <a:rPr lang="en-US" sz="1800" dirty="0" err="1">
                <a:latin typeface="Arial" panose="020B0604020202020204" pitchFamily="34" charset="0"/>
                <a:cs typeface="Arial" panose="020B0604020202020204" pitchFamily="34" charset="0"/>
              </a:rPr>
              <a:t>Lampl</a:t>
            </a:r>
            <a:r>
              <a:rPr lang="en-US" sz="1800" dirty="0">
                <a:latin typeface="Arial" panose="020B0604020202020204" pitchFamily="34" charset="0"/>
                <a:cs typeface="Arial" panose="020B0604020202020204" pitchFamily="34" charset="0"/>
              </a:rPr>
              <a:t>, M,, et al. (2016). </a:t>
            </a:r>
            <a:r>
              <a:rPr lang="en-US" sz="1800" dirty="0">
                <a:latin typeface="Arial" panose="020B0604020202020204" pitchFamily="34" charset="0"/>
                <a:cs typeface="Arial" panose="020B0604020202020204" pitchFamily="34" charset="0"/>
                <a:hlinkClick r:id="rId5"/>
              </a:rPr>
              <a:t>Promoting Healthy Growth or Feeding Obesity? The Need for Evidence-Based Oversight of Infant Nutritional Supplement Claims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Healthcare</a:t>
            </a:r>
            <a:r>
              <a:rPr lang="en-US" sz="1800" dirty="0">
                <a:latin typeface="Arial" panose="020B0604020202020204" pitchFamily="34" charset="0"/>
                <a:cs typeface="Arial" panose="020B0604020202020204" pitchFamily="34" charset="0"/>
              </a:rPr>
              <a:t> 4, 84.</a:t>
            </a:r>
          </a:p>
          <a:p>
            <a:pPr marL="285750" indent="-285750">
              <a:lnSpc>
                <a:spcPct val="114000"/>
              </a:lnSpc>
              <a:buFont typeface="Arial" panose="020B0604020202020204" pitchFamily="34" charset="0"/>
              <a:buChar char="•"/>
            </a:pPr>
            <a:r>
              <a:rPr lang="en-US" sz="1800" dirty="0">
                <a:latin typeface="Arial" panose="020B0604020202020204" pitchFamily="34" charset="0"/>
                <a:cs typeface="Arial" panose="020B0604020202020204" pitchFamily="34" charset="0"/>
              </a:rPr>
              <a:t>Fleming-</a:t>
            </a:r>
            <a:r>
              <a:rPr lang="en-US" sz="1800" dirty="0" err="1">
                <a:latin typeface="Arial" panose="020B0604020202020204" pitchFamily="34" charset="0"/>
                <a:cs typeface="Arial" panose="020B0604020202020204" pitchFamily="34" charset="0"/>
              </a:rPr>
              <a:t>Milici</a:t>
            </a:r>
            <a:r>
              <a:rPr lang="en-US" sz="1800" dirty="0">
                <a:latin typeface="Arial" panose="020B0604020202020204" pitchFamily="34" charset="0"/>
                <a:cs typeface="Arial" panose="020B0604020202020204" pitchFamily="34" charset="0"/>
              </a:rPr>
              <a:t>, F., et al. (2022). </a:t>
            </a:r>
            <a:r>
              <a:rPr lang="en-US" sz="1800" dirty="0">
                <a:latin typeface="Arial" panose="020B0604020202020204" pitchFamily="34" charset="0"/>
                <a:cs typeface="Arial" panose="020B0604020202020204" pitchFamily="34" charset="0"/>
                <a:hlinkClick r:id="rId6"/>
              </a:rPr>
              <a:t>Marketing of sugar-sweetened children’s drinks and parents’ misperceptions about benefits for young children. </a:t>
            </a:r>
            <a:r>
              <a:rPr lang="en-US" sz="1800" i="1" dirty="0">
                <a:latin typeface="Arial" panose="020B0604020202020204" pitchFamily="34" charset="0"/>
                <a:cs typeface="Arial" panose="020B0604020202020204" pitchFamily="34" charset="0"/>
              </a:rPr>
              <a:t>Maternal &amp; Child Nutrition </a:t>
            </a:r>
            <a:r>
              <a:rPr lang="en-US" sz="1800" dirty="0">
                <a:latin typeface="Arial" panose="020B0604020202020204" pitchFamily="34" charset="0"/>
                <a:cs typeface="Arial" panose="020B0604020202020204" pitchFamily="34" charset="0"/>
              </a:rPr>
              <a:t>18, e13338.</a:t>
            </a:r>
          </a:p>
          <a:p>
            <a:endParaRPr lang="en-US" dirty="0"/>
          </a:p>
          <a:p>
            <a:endParaRPr lang="en-US" dirty="0"/>
          </a:p>
        </p:txBody>
      </p:sp>
    </p:spTree>
    <p:custDataLst>
      <p:tags r:id="rId1"/>
    </p:custDataLst>
    <p:extLst>
      <p:ext uri="{BB962C8B-B14F-4D97-AF65-F5344CB8AC3E}">
        <p14:creationId xmlns:p14="http://schemas.microsoft.com/office/powerpoint/2010/main" val="1664435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68E1-6AB4-9FDF-0858-C7BEEE8FBA4A}"/>
              </a:ext>
            </a:extLst>
          </p:cNvPr>
          <p:cNvSpPr>
            <a:spLocks noGrp="1"/>
          </p:cNvSpPr>
          <p:nvPr>
            <p:ph type="title"/>
          </p:nvPr>
        </p:nvSpPr>
        <p:spPr>
          <a:xfrm>
            <a:off x="3370811" y="703019"/>
            <a:ext cx="8562109" cy="768096"/>
          </a:xfrm>
        </p:spPr>
        <p:txBody>
          <a:bodyPr/>
          <a:lstStyle/>
          <a:p>
            <a:r>
              <a:rPr lang="en-US" sz="4000"/>
              <a:t>Developmental feeding</a:t>
            </a:r>
          </a:p>
        </p:txBody>
      </p:sp>
      <p:sp>
        <p:nvSpPr>
          <p:cNvPr id="3" name="Content Placeholder 2">
            <a:extLst>
              <a:ext uri="{FF2B5EF4-FFF2-40B4-BE49-F238E27FC236}">
                <a16:creationId xmlns:a16="http://schemas.microsoft.com/office/drawing/2014/main" id="{A4F9387C-6516-4130-D635-42A5728724B9}"/>
              </a:ext>
            </a:extLst>
          </p:cNvPr>
          <p:cNvSpPr>
            <a:spLocks noGrp="1"/>
          </p:cNvSpPr>
          <p:nvPr>
            <p:ph idx="1"/>
          </p:nvPr>
        </p:nvSpPr>
        <p:spPr>
          <a:xfrm>
            <a:off x="3370811" y="1471115"/>
            <a:ext cx="8622267" cy="5122190"/>
          </a:xfrm>
        </p:spPr>
        <p:txBody>
          <a:bodyPr/>
          <a:lstStyle/>
          <a:p>
            <a:pPr marL="342900" indent="-342900">
              <a:lnSpc>
                <a:spcPct val="114000"/>
              </a:lnSpc>
              <a:buFont typeface="Arial" panose="020B0604020202020204" pitchFamily="34" charset="0"/>
              <a:buChar char="•"/>
            </a:pPr>
            <a:r>
              <a:rPr lang="en-US" sz="2200" dirty="0">
                <a:latin typeface="Arial" panose="020B0604020202020204" pitchFamily="34" charset="0"/>
                <a:cs typeface="Arial" panose="020B0604020202020204" pitchFamily="34" charset="0"/>
              </a:rPr>
              <a:t>Nutritional supplements are marketed to caregivers of toddlers and young children, ages 1-5 years </a:t>
            </a:r>
          </a:p>
          <a:p>
            <a:pPr marL="342900" indent="-342900">
              <a:lnSpc>
                <a:spcPct val="114000"/>
              </a:lnSpc>
              <a:buFont typeface="Arial" panose="020B0604020202020204" pitchFamily="34" charset="0"/>
              <a:buChar char="•"/>
            </a:pPr>
            <a:r>
              <a:rPr lang="en-US" sz="2200" dirty="0">
                <a:latin typeface="Arial" panose="020B0604020202020204" pitchFamily="34" charset="0"/>
                <a:cs typeface="Arial" panose="020B0604020202020204" pitchFamily="34" charset="0"/>
              </a:rPr>
              <a:t>Ages 1-5 years are sensitive periods in the life cycle when a growing sense of independence, food refusal and developing fine motor skills need to be supported </a:t>
            </a:r>
          </a:p>
          <a:p>
            <a:pPr marL="342900" indent="-342900">
              <a:lnSpc>
                <a:spcPct val="114000"/>
              </a:lnSpc>
              <a:buFont typeface="Arial" panose="020B0604020202020204" pitchFamily="34" charset="0"/>
              <a:buChar char="•"/>
            </a:pPr>
            <a:r>
              <a:rPr lang="en-US" sz="2200" dirty="0">
                <a:latin typeface="Arial" panose="020B0604020202020204" pitchFamily="34" charset="0"/>
                <a:cs typeface="Arial" panose="020B0604020202020204" pitchFamily="34" charset="0"/>
              </a:rPr>
              <a:t>Children need:</a:t>
            </a:r>
          </a:p>
          <a:p>
            <a:pPr marL="1028700" lvl="1" indent="-342900">
              <a:lnSpc>
                <a:spcPct val="114000"/>
              </a:lnSpc>
            </a:pPr>
            <a:r>
              <a:rPr lang="en-US" sz="2200" dirty="0">
                <a:latin typeface="Arial" panose="020B0604020202020204" pitchFamily="34" charset="0"/>
                <a:cs typeface="Arial" panose="020B0604020202020204" pitchFamily="34" charset="0"/>
              </a:rPr>
              <a:t>Opportunities to develop eating skills (chewing, swallowing)</a:t>
            </a:r>
          </a:p>
          <a:p>
            <a:pPr marL="1028700" lvl="1" indent="-342900">
              <a:lnSpc>
                <a:spcPct val="114000"/>
              </a:lnSpc>
            </a:pPr>
            <a:r>
              <a:rPr lang="en-US" sz="2200" dirty="0">
                <a:latin typeface="Arial" panose="020B0604020202020204" pitchFamily="34" charset="0"/>
                <a:cs typeface="Arial" panose="020B0604020202020204" pitchFamily="34" charset="0"/>
              </a:rPr>
              <a:t>Repeated exposures to foods</a:t>
            </a:r>
          </a:p>
          <a:p>
            <a:pPr marL="1028700" lvl="1" indent="-342900">
              <a:lnSpc>
                <a:spcPct val="114000"/>
              </a:lnSpc>
            </a:pPr>
            <a:r>
              <a:rPr lang="en-US" sz="2200" dirty="0">
                <a:latin typeface="Arial" panose="020B0604020202020204" pitchFamily="34" charset="0"/>
                <a:cs typeface="Arial" panose="020B0604020202020204" pitchFamily="34" charset="0"/>
              </a:rPr>
              <a:t>To learn to self-regulate and respond to cues of hunger and fullness </a:t>
            </a:r>
          </a:p>
          <a:p>
            <a:pPr marL="1028700" lvl="1" indent="-342900">
              <a:lnSpc>
                <a:spcPct val="114000"/>
              </a:lnSpc>
            </a:pPr>
            <a:r>
              <a:rPr lang="en-US" sz="2200" dirty="0">
                <a:latin typeface="Arial" panose="020B0604020202020204" pitchFamily="34" charset="0"/>
                <a:cs typeface="Arial" panose="020B0604020202020204" pitchFamily="34" charset="0"/>
              </a:rPr>
              <a:t>To be trusted to decide whether to eat and how much</a:t>
            </a:r>
          </a:p>
        </p:txBody>
      </p:sp>
      <p:sp>
        <p:nvSpPr>
          <p:cNvPr id="5" name="Slide Number Placeholder 4">
            <a:extLst>
              <a:ext uri="{FF2B5EF4-FFF2-40B4-BE49-F238E27FC236}">
                <a16:creationId xmlns:a16="http://schemas.microsoft.com/office/drawing/2014/main" id="{879C387E-5569-AEBB-6CC0-B1674B5CA0B3}"/>
              </a:ext>
            </a:extLst>
          </p:cNvPr>
          <p:cNvSpPr>
            <a:spLocks noGrp="1"/>
          </p:cNvSpPr>
          <p:nvPr>
            <p:ph type="sldNum" sz="quarter" idx="12"/>
          </p:nvPr>
        </p:nvSpPr>
        <p:spPr/>
        <p:txBody>
          <a:bodyPr/>
          <a:lstStyle/>
          <a:p>
            <a:fld id="{48F63A3B-78C7-47BE-AE5E-E10140E04643}" type="slidenum">
              <a:rPr lang="en-US" smtClean="0"/>
              <a:t>5</a:t>
            </a:fld>
            <a:endParaRPr lang="en-US"/>
          </a:p>
        </p:txBody>
      </p:sp>
    </p:spTree>
    <p:custDataLst>
      <p:tags r:id="rId1"/>
    </p:custDataLst>
    <p:extLst>
      <p:ext uri="{BB962C8B-B14F-4D97-AF65-F5344CB8AC3E}">
        <p14:creationId xmlns:p14="http://schemas.microsoft.com/office/powerpoint/2010/main" val="16464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6</a:t>
            </a:fld>
            <a:endParaRPr lang="en-US"/>
          </a:p>
        </p:txBody>
      </p:sp>
      <p:sp>
        <p:nvSpPr>
          <p:cNvPr id="9" name="Text Placeholder 8">
            <a:extLst>
              <a:ext uri="{FF2B5EF4-FFF2-40B4-BE49-F238E27FC236}">
                <a16:creationId xmlns:a16="http://schemas.microsoft.com/office/drawing/2014/main" id="{5A21A053-CF80-4F56-B427-51B473580FD3}"/>
              </a:ext>
            </a:extLst>
          </p:cNvPr>
          <p:cNvSpPr>
            <a:spLocks noGrp="1"/>
          </p:cNvSpPr>
          <p:nvPr>
            <p:ph type="body" idx="1"/>
          </p:nvPr>
        </p:nvSpPr>
        <p:spPr>
          <a:xfrm>
            <a:off x="2774017" y="3015609"/>
            <a:ext cx="2375495" cy="557784"/>
          </a:xfrm>
          <a:ln>
            <a:solidFill>
              <a:schemeClr val="accent6"/>
            </a:solidFill>
          </a:ln>
        </p:spPr>
        <p:txBody>
          <a:bodyPr/>
          <a:lstStyle/>
          <a:p>
            <a:r>
              <a:rPr lang="en-US"/>
              <a:t>2009</a:t>
            </a:r>
          </a:p>
        </p:txBody>
      </p:sp>
      <p:sp>
        <p:nvSpPr>
          <p:cNvPr id="10" name="Text Placeholder 9">
            <a:extLst>
              <a:ext uri="{FF2B5EF4-FFF2-40B4-BE49-F238E27FC236}">
                <a16:creationId xmlns:a16="http://schemas.microsoft.com/office/drawing/2014/main" id="{E2994A7E-F09D-4DA2-80AD-9B557E16565E}"/>
              </a:ext>
            </a:extLst>
          </p:cNvPr>
          <p:cNvSpPr>
            <a:spLocks noGrp="1"/>
          </p:cNvSpPr>
          <p:nvPr>
            <p:ph type="body" sz="quarter" idx="3"/>
          </p:nvPr>
        </p:nvSpPr>
        <p:spPr>
          <a:xfrm>
            <a:off x="9156452" y="3028132"/>
            <a:ext cx="2484961" cy="557784"/>
          </a:xfrm>
          <a:ln>
            <a:solidFill>
              <a:schemeClr val="accent1">
                <a:lumMod val="25000"/>
              </a:schemeClr>
            </a:solidFill>
          </a:ln>
        </p:spPr>
        <p:txBody>
          <a:bodyPr/>
          <a:lstStyle/>
          <a:p>
            <a:r>
              <a:rPr lang="en-US"/>
              <a:t>2012</a:t>
            </a:r>
          </a:p>
        </p:txBody>
      </p:sp>
      <p:sp>
        <p:nvSpPr>
          <p:cNvPr id="25" name="Title 24">
            <a:extLst>
              <a:ext uri="{FF2B5EF4-FFF2-40B4-BE49-F238E27FC236}">
                <a16:creationId xmlns:a16="http://schemas.microsoft.com/office/drawing/2014/main" id="{F7E9AA3E-7E59-4468-B245-58780E988C76}"/>
              </a:ext>
            </a:extLst>
          </p:cNvPr>
          <p:cNvSpPr>
            <a:spLocks noGrp="1"/>
          </p:cNvSpPr>
          <p:nvPr>
            <p:ph type="title"/>
          </p:nvPr>
        </p:nvSpPr>
        <p:spPr>
          <a:xfrm>
            <a:off x="2164113" y="1679372"/>
            <a:ext cx="6548297" cy="768096"/>
          </a:xfrm>
        </p:spPr>
        <p:txBody>
          <a:bodyPr/>
          <a:lstStyle/>
          <a:p>
            <a:r>
              <a:rPr lang="en-US"/>
              <a:t>Background</a:t>
            </a:r>
          </a:p>
        </p:txBody>
      </p:sp>
      <p:sp>
        <p:nvSpPr>
          <p:cNvPr id="3" name="Rectangle 2">
            <a:extLst>
              <a:ext uri="{FF2B5EF4-FFF2-40B4-BE49-F238E27FC236}">
                <a16:creationId xmlns:a16="http://schemas.microsoft.com/office/drawing/2014/main" id="{56F096BA-47DC-4E26-9CA0-B5F2E141C6C8}"/>
              </a:ext>
            </a:extLst>
          </p:cNvPr>
          <p:cNvSpPr/>
          <p:nvPr/>
        </p:nvSpPr>
        <p:spPr>
          <a:xfrm>
            <a:off x="5255391" y="3028132"/>
            <a:ext cx="3792356" cy="5577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6"/>
                </a:solidFill>
                <a:latin typeface="Arial" panose="020B0604020202020204" pitchFamily="34" charset="0"/>
                <a:cs typeface="Arial" panose="020B0604020202020204" pitchFamily="34" charset="0"/>
              </a:rPr>
              <a:t> 2009- 2012</a:t>
            </a:r>
          </a:p>
        </p:txBody>
      </p:sp>
      <p:sp>
        <p:nvSpPr>
          <p:cNvPr id="4" name="Rectangle 3">
            <a:extLst>
              <a:ext uri="{FF2B5EF4-FFF2-40B4-BE49-F238E27FC236}">
                <a16:creationId xmlns:a16="http://schemas.microsoft.com/office/drawing/2014/main" id="{9DC5C56D-74B4-45D2-BC10-73D6189CB230}"/>
              </a:ext>
            </a:extLst>
          </p:cNvPr>
          <p:cNvSpPr/>
          <p:nvPr/>
        </p:nvSpPr>
        <p:spPr>
          <a:xfrm>
            <a:off x="497016" y="3015609"/>
            <a:ext cx="2169180" cy="5703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6"/>
                </a:solidFill>
                <a:latin typeface="Arial" panose="020B0604020202020204" pitchFamily="34" charset="0"/>
                <a:cs typeface="Arial" panose="020B0604020202020204" pitchFamily="34" charset="0"/>
              </a:rPr>
              <a:t>Before 2009</a:t>
            </a:r>
          </a:p>
        </p:txBody>
      </p:sp>
      <p:sp>
        <p:nvSpPr>
          <p:cNvPr id="5" name="Rectangle 4">
            <a:extLst>
              <a:ext uri="{FF2B5EF4-FFF2-40B4-BE49-F238E27FC236}">
                <a16:creationId xmlns:a16="http://schemas.microsoft.com/office/drawing/2014/main" id="{FA42B5A0-5A35-405E-8178-6BEDF3A48729}"/>
              </a:ext>
            </a:extLst>
          </p:cNvPr>
          <p:cNvSpPr/>
          <p:nvPr/>
        </p:nvSpPr>
        <p:spPr>
          <a:xfrm>
            <a:off x="702644" y="4100362"/>
            <a:ext cx="10992052" cy="105094"/>
          </a:xfrm>
          <a:prstGeom prst="rect">
            <a:avLst/>
          </a:prstGeom>
          <a:solidFill>
            <a:srgbClr val="FDF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FD6BF62-938B-49F3-9705-47A77445E1FB}"/>
              </a:ext>
            </a:extLst>
          </p:cNvPr>
          <p:cNvCxnSpPr/>
          <p:nvPr/>
        </p:nvCxnSpPr>
        <p:spPr>
          <a:xfrm>
            <a:off x="497016" y="3724975"/>
            <a:ext cx="1114439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ACF6BC-8583-4F57-A34E-C0CAF2FD0362}"/>
              </a:ext>
            </a:extLst>
          </p:cNvPr>
          <p:cNvSpPr>
            <a:spLocks noGrp="1"/>
          </p:cNvSpPr>
          <p:nvPr>
            <p:ph type="body" sz="quarter" idx="19"/>
          </p:nvPr>
        </p:nvSpPr>
        <p:spPr>
          <a:xfrm>
            <a:off x="5309251" y="3753071"/>
            <a:ext cx="3738496" cy="3131776"/>
          </a:xfrm>
        </p:spPr>
        <p:txBody>
          <a:bodyPr/>
          <a:lstStyle/>
          <a:p>
            <a:pPr algn="l">
              <a:lnSpc>
                <a:spcPct val="114000"/>
              </a:lnSpc>
              <a:spcAft>
                <a:spcPts val="600"/>
              </a:spcAft>
            </a:pPr>
            <a:r>
              <a:rPr lang="en-US">
                <a:latin typeface="Arial" panose="020B0604020202020204" pitchFamily="34" charset="0"/>
                <a:cs typeface="Arial" panose="020B0604020202020204" pitchFamily="34" charset="0"/>
              </a:rPr>
              <a:t>Dietitians noticed an increase in the issuance of full formula and food packages  </a:t>
            </a:r>
          </a:p>
          <a:p>
            <a:pPr algn="l">
              <a:lnSpc>
                <a:spcPct val="114000"/>
              </a:lnSpc>
              <a:spcAft>
                <a:spcPts val="600"/>
              </a:spcAft>
            </a:pPr>
            <a:r>
              <a:rPr lang="en-US">
                <a:latin typeface="Arial" panose="020B0604020202020204" pitchFamily="34" charset="0"/>
                <a:cs typeface="Arial" panose="020B0604020202020204" pitchFamily="34" charset="0"/>
              </a:rPr>
              <a:t>Nutritional supplements were being requested to otherwise normally developing children </a:t>
            </a:r>
          </a:p>
          <a:p>
            <a:pPr algn="l">
              <a:lnSpc>
                <a:spcPct val="114000"/>
              </a:lnSpc>
              <a:spcAft>
                <a:spcPts val="600"/>
              </a:spcAft>
            </a:pPr>
            <a:r>
              <a:rPr lang="en-US">
                <a:latin typeface="Arial" panose="020B0604020202020204" pitchFamily="34" charset="0"/>
                <a:cs typeface="Arial" panose="020B0604020202020204" pitchFamily="34" charset="0"/>
              </a:rPr>
              <a:t>A need was identified to understand and evaluate the impact of nutritional supplements on developmental feeding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and the feeding relationship</a:t>
            </a:r>
          </a:p>
          <a:p>
            <a:endParaRPr lang="en-US"/>
          </a:p>
        </p:txBody>
      </p:sp>
      <p:sp>
        <p:nvSpPr>
          <p:cNvPr id="18" name="Text Placeholder 17">
            <a:extLst>
              <a:ext uri="{FF2B5EF4-FFF2-40B4-BE49-F238E27FC236}">
                <a16:creationId xmlns:a16="http://schemas.microsoft.com/office/drawing/2014/main" id="{97341DA2-F7AB-4359-8133-EBDECC4DB4B1}"/>
              </a:ext>
            </a:extLst>
          </p:cNvPr>
          <p:cNvSpPr>
            <a:spLocks noGrp="1"/>
          </p:cNvSpPr>
          <p:nvPr>
            <p:ph type="body" sz="quarter" idx="18"/>
          </p:nvPr>
        </p:nvSpPr>
        <p:spPr>
          <a:xfrm>
            <a:off x="2802891" y="3734608"/>
            <a:ext cx="2344377" cy="2166336"/>
          </a:xfrm>
        </p:spPr>
        <p:txBody>
          <a:bodyPr/>
          <a:lstStyle/>
          <a:p>
            <a:pPr algn="l">
              <a:lnSpc>
                <a:spcPct val="114000"/>
              </a:lnSpc>
            </a:pPr>
            <a:r>
              <a:rPr lang="en-US">
                <a:latin typeface="Arial" panose="020B0604020202020204" pitchFamily="34" charset="0"/>
                <a:cs typeface="Arial" panose="020B0604020202020204" pitchFamily="34" charset="0"/>
              </a:rPr>
              <a:t>A change in the WIC food package allows food and formula packages to be issued</a:t>
            </a:r>
          </a:p>
        </p:txBody>
      </p:sp>
      <p:sp>
        <p:nvSpPr>
          <p:cNvPr id="21" name="Text Placeholder 20">
            <a:extLst>
              <a:ext uri="{FF2B5EF4-FFF2-40B4-BE49-F238E27FC236}">
                <a16:creationId xmlns:a16="http://schemas.microsoft.com/office/drawing/2014/main" id="{C43F64CE-8111-43D8-8A26-8CDE872A34DA}"/>
              </a:ext>
            </a:extLst>
          </p:cNvPr>
          <p:cNvSpPr>
            <a:spLocks noGrp="1"/>
          </p:cNvSpPr>
          <p:nvPr>
            <p:ph type="body" sz="quarter" idx="21"/>
          </p:nvPr>
        </p:nvSpPr>
        <p:spPr>
          <a:xfrm>
            <a:off x="9194952" y="3730299"/>
            <a:ext cx="2484961" cy="2315019"/>
          </a:xfrm>
        </p:spPr>
        <p:txBody>
          <a:bodyPr/>
          <a:lstStyle/>
          <a:p>
            <a:pPr algn="l">
              <a:lnSpc>
                <a:spcPct val="114000"/>
              </a:lnSpc>
            </a:pPr>
            <a:r>
              <a:rPr lang="en-US">
                <a:latin typeface="Arial" panose="020B0604020202020204" pitchFamily="34" charset="0"/>
                <a:cs typeface="Arial" panose="020B0604020202020204" pitchFamily="34" charset="0"/>
              </a:rPr>
              <a:t>Dietitians from Oregon WIC, clinical settings, and industry came together to discuss the issue and design tools to help with promoting food first. This in-service includes many of the tools developed by this collaboration</a:t>
            </a:r>
          </a:p>
          <a:p>
            <a:endParaRPr lang="en-US"/>
          </a:p>
        </p:txBody>
      </p:sp>
      <p:sp>
        <p:nvSpPr>
          <p:cNvPr id="2" name="TextBox 1">
            <a:extLst>
              <a:ext uri="{FF2B5EF4-FFF2-40B4-BE49-F238E27FC236}">
                <a16:creationId xmlns:a16="http://schemas.microsoft.com/office/drawing/2014/main" id="{A38ECA09-9709-4746-887A-4192BBFF6610}"/>
              </a:ext>
            </a:extLst>
          </p:cNvPr>
          <p:cNvSpPr txBox="1"/>
          <p:nvPr/>
        </p:nvSpPr>
        <p:spPr>
          <a:xfrm>
            <a:off x="458515" y="3724978"/>
            <a:ext cx="2169180" cy="1392176"/>
          </a:xfrm>
          <a:prstGeom prst="rect">
            <a:avLst/>
          </a:prstGeom>
          <a:noFill/>
        </p:spPr>
        <p:txBody>
          <a:bodyPr wrap="square" rtlCol="0">
            <a:spAutoFit/>
          </a:bodyPr>
          <a:lstStyle/>
          <a:p>
            <a:pPr>
              <a:lnSpc>
                <a:spcPct val="114000"/>
              </a:lnSpc>
            </a:pPr>
            <a:r>
              <a:rPr lang="en-US" sz="1500">
                <a:solidFill>
                  <a:schemeClr val="accent6"/>
                </a:solidFill>
                <a:latin typeface="Arial" panose="020B0604020202020204" pitchFamily="34" charset="0"/>
                <a:cs typeface="Arial" panose="020B0604020202020204" pitchFamily="34" charset="0"/>
              </a:rPr>
              <a:t>Prior to 2009, WIC staff had to choose between food OR formula packages; issuance of both was not an option</a:t>
            </a:r>
            <a:endParaRPr lang="en-US" sz="1500">
              <a:solidFill>
                <a:schemeClr val="accent6"/>
              </a:solidFill>
            </a:endParaRPr>
          </a:p>
        </p:txBody>
      </p:sp>
    </p:spTree>
    <p:custDataLst>
      <p:tags r:id="rId1"/>
    </p:custDataLst>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F95B-AD7B-4BAD-A25F-0616DA47A987}"/>
              </a:ext>
            </a:extLst>
          </p:cNvPr>
          <p:cNvSpPr>
            <a:spLocks noGrp="1"/>
          </p:cNvSpPr>
          <p:nvPr>
            <p:ph type="title"/>
          </p:nvPr>
        </p:nvSpPr>
        <p:spPr>
          <a:xfrm>
            <a:off x="621792" y="1234440"/>
            <a:ext cx="10808208" cy="768096"/>
          </a:xfrm>
        </p:spPr>
        <p:txBody>
          <a:bodyPr/>
          <a:lstStyle/>
          <a:p>
            <a:r>
              <a:rPr lang="en-US" sz="4000"/>
              <a:t>The Collaborative looked at</a:t>
            </a:r>
          </a:p>
        </p:txBody>
      </p:sp>
      <p:sp>
        <p:nvSpPr>
          <p:cNvPr id="4" name="Slide Number Placeholder 3">
            <a:extLst>
              <a:ext uri="{FF2B5EF4-FFF2-40B4-BE49-F238E27FC236}">
                <a16:creationId xmlns:a16="http://schemas.microsoft.com/office/drawing/2014/main" id="{1053935C-6397-49FD-B603-9EC633AE9B32}"/>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5" name="Text Placeholder 4">
            <a:extLst>
              <a:ext uri="{FF2B5EF4-FFF2-40B4-BE49-F238E27FC236}">
                <a16:creationId xmlns:a16="http://schemas.microsoft.com/office/drawing/2014/main" id="{92EEDB68-5A6B-4551-8D59-316983D75D74}"/>
              </a:ext>
            </a:extLst>
          </p:cNvPr>
          <p:cNvSpPr>
            <a:spLocks noGrp="1"/>
          </p:cNvSpPr>
          <p:nvPr>
            <p:ph type="body" idx="1"/>
          </p:nvPr>
        </p:nvSpPr>
        <p:spPr>
          <a:xfrm>
            <a:off x="4431792" y="2743200"/>
            <a:ext cx="3328416" cy="3955982"/>
          </a:xfrm>
        </p:spPr>
        <p:txBody>
          <a:bodyPr/>
          <a:lstStyle/>
          <a:p>
            <a:r>
              <a:rPr lang="en-US"/>
              <a:t>Prevalence Data</a:t>
            </a:r>
          </a:p>
        </p:txBody>
      </p:sp>
      <p:pic>
        <p:nvPicPr>
          <p:cNvPr id="15" name="Picture Placeholder 14" descr="Research with solid fill">
            <a:extLst>
              <a:ext uri="{FF2B5EF4-FFF2-40B4-BE49-F238E27FC236}">
                <a16:creationId xmlns:a16="http://schemas.microsoft.com/office/drawing/2014/main" id="{4560792D-8B1E-497B-B08D-09C2692921DA}"/>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rcRect/>
          <a:stretch>
            <a:fillRect/>
          </a:stretch>
        </p:blipFill>
        <p:spPr>
          <a:xfrm>
            <a:off x="5629656" y="2276856"/>
            <a:ext cx="932688" cy="932688"/>
          </a:xfrm>
        </p:spPr>
      </p:pic>
      <p:sp>
        <p:nvSpPr>
          <p:cNvPr id="7" name="Text Placeholder 6">
            <a:extLst>
              <a:ext uri="{FF2B5EF4-FFF2-40B4-BE49-F238E27FC236}">
                <a16:creationId xmlns:a16="http://schemas.microsoft.com/office/drawing/2014/main" id="{CBC91F92-683D-43A4-AD0E-1722719F4745}"/>
              </a:ext>
            </a:extLst>
          </p:cNvPr>
          <p:cNvSpPr>
            <a:spLocks noGrp="1"/>
          </p:cNvSpPr>
          <p:nvPr>
            <p:ph type="body" sz="quarter" idx="18"/>
          </p:nvPr>
        </p:nvSpPr>
        <p:spPr>
          <a:xfrm>
            <a:off x="4710684" y="3969683"/>
            <a:ext cx="2770632" cy="2206752"/>
          </a:xfrm>
        </p:spPr>
        <p:txBody>
          <a:bodyPr/>
          <a:lstStyle/>
          <a:p>
            <a:pPr marL="0" indent="0">
              <a:buNone/>
            </a:pPr>
            <a:r>
              <a:rPr lang="en-US" sz="1800">
                <a:latin typeface="Arial" panose="020B0604020202020204" pitchFamily="34" charset="0"/>
                <a:cs typeface="Arial" panose="020B0604020202020204" pitchFamily="34" charset="0"/>
              </a:rPr>
              <a:t>Tracked issuance data for 3 formulas:</a:t>
            </a:r>
          </a:p>
          <a:p>
            <a:pPr lvl="1"/>
            <a:r>
              <a:rPr lang="en-US" sz="1800">
                <a:latin typeface="Arial" panose="020B0604020202020204" pitchFamily="34" charset="0"/>
                <a:cs typeface="Arial" panose="020B0604020202020204" pitchFamily="34" charset="0"/>
              </a:rPr>
              <a:t>PediaSure</a:t>
            </a:r>
          </a:p>
          <a:p>
            <a:pPr lvl="1"/>
            <a:r>
              <a:rPr lang="en-US" sz="1800">
                <a:latin typeface="Arial" panose="020B0604020202020204" pitchFamily="34" charset="0"/>
                <a:cs typeface="Arial" panose="020B0604020202020204" pitchFamily="34" charset="0"/>
              </a:rPr>
              <a:t>Nutren Jr</a:t>
            </a:r>
          </a:p>
          <a:p>
            <a:pPr lvl="1"/>
            <a:r>
              <a:rPr lang="en-US" sz="1800">
                <a:latin typeface="Arial" panose="020B0604020202020204" pitchFamily="34" charset="0"/>
                <a:cs typeface="Arial" panose="020B0604020202020204" pitchFamily="34" charset="0"/>
              </a:rPr>
              <a:t>Boost Kid Essentials</a:t>
            </a:r>
          </a:p>
          <a:p>
            <a:endParaRPr lang="en-US"/>
          </a:p>
        </p:txBody>
      </p:sp>
      <p:sp>
        <p:nvSpPr>
          <p:cNvPr id="8" name="Text Placeholder 7">
            <a:extLst>
              <a:ext uri="{FF2B5EF4-FFF2-40B4-BE49-F238E27FC236}">
                <a16:creationId xmlns:a16="http://schemas.microsoft.com/office/drawing/2014/main" id="{61C284C4-E717-4804-B888-42716617E42D}"/>
              </a:ext>
            </a:extLst>
          </p:cNvPr>
          <p:cNvSpPr>
            <a:spLocks noGrp="1"/>
          </p:cNvSpPr>
          <p:nvPr>
            <p:ph type="body" sz="quarter" idx="15"/>
          </p:nvPr>
        </p:nvSpPr>
        <p:spPr>
          <a:xfrm>
            <a:off x="629412" y="2743200"/>
            <a:ext cx="3328416" cy="3955983"/>
          </a:xfrm>
        </p:spPr>
        <p:txBody>
          <a:bodyPr/>
          <a:lstStyle/>
          <a:p>
            <a:r>
              <a:rPr lang="en-US"/>
              <a:t>Literature review</a:t>
            </a:r>
          </a:p>
        </p:txBody>
      </p:sp>
      <p:pic>
        <p:nvPicPr>
          <p:cNvPr id="17" name="Picture Placeholder 16" descr="Open book outline">
            <a:extLst>
              <a:ext uri="{FF2B5EF4-FFF2-40B4-BE49-F238E27FC236}">
                <a16:creationId xmlns:a16="http://schemas.microsoft.com/office/drawing/2014/main" id="{8434AA96-8983-4A24-B07D-D2856AACB093}"/>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a:stretch>
            <a:fillRect/>
          </a:stretch>
        </p:blipFill>
        <p:spPr>
          <a:xfrm>
            <a:off x="1762704" y="2320082"/>
            <a:ext cx="932688" cy="932688"/>
          </a:xfrm>
        </p:spPr>
      </p:pic>
      <p:sp>
        <p:nvSpPr>
          <p:cNvPr id="10" name="Text Placeholder 9">
            <a:extLst>
              <a:ext uri="{FF2B5EF4-FFF2-40B4-BE49-F238E27FC236}">
                <a16:creationId xmlns:a16="http://schemas.microsoft.com/office/drawing/2014/main" id="{9741C088-5F74-4DFE-9593-A50401DFDBC7}"/>
              </a:ext>
            </a:extLst>
          </p:cNvPr>
          <p:cNvSpPr>
            <a:spLocks noGrp="1"/>
          </p:cNvSpPr>
          <p:nvPr>
            <p:ph type="body" sz="quarter" idx="21"/>
          </p:nvPr>
        </p:nvSpPr>
        <p:spPr>
          <a:xfrm>
            <a:off x="908304" y="3993434"/>
            <a:ext cx="2770632" cy="2206752"/>
          </a:xfrm>
        </p:spPr>
        <p:txBody>
          <a:bodyPr/>
          <a:lstStyle/>
          <a:p>
            <a:endParaRPr lang="en-US" sz="70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Research on effectiveness of nutritional supplements is limited with research often funded by formula manufacturers</a:t>
            </a:r>
          </a:p>
          <a:p>
            <a:pPr marL="0" indent="0">
              <a:lnSpc>
                <a:spcPct val="114000"/>
              </a:lnSpc>
              <a:buNone/>
            </a:pPr>
            <a:endParaRPr lang="en-US" sz="180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4A8DE049-2655-4136-8FA4-531CC34D90FD}"/>
              </a:ext>
            </a:extLst>
          </p:cNvPr>
          <p:cNvSpPr>
            <a:spLocks noGrp="1"/>
          </p:cNvSpPr>
          <p:nvPr>
            <p:ph type="body" sz="quarter" idx="17"/>
          </p:nvPr>
        </p:nvSpPr>
        <p:spPr>
          <a:xfrm>
            <a:off x="8092440" y="2743200"/>
            <a:ext cx="3328416" cy="3955982"/>
          </a:xfrm>
        </p:spPr>
        <p:txBody>
          <a:bodyPr/>
          <a:lstStyle/>
          <a:p>
            <a:r>
              <a:rPr lang="en-US"/>
              <a:t>Participant Records</a:t>
            </a:r>
          </a:p>
        </p:txBody>
      </p:sp>
      <p:pic>
        <p:nvPicPr>
          <p:cNvPr id="19" name="Picture Placeholder 18" descr="Medical with solid fill">
            <a:extLst>
              <a:ext uri="{FF2B5EF4-FFF2-40B4-BE49-F238E27FC236}">
                <a16:creationId xmlns:a16="http://schemas.microsoft.com/office/drawing/2014/main" id="{19FCCB69-8992-4758-A370-09FA29AA1226}"/>
              </a:ext>
            </a:extLst>
          </p:cNvPr>
          <p:cNvPicPr>
            <a:picLocks noGrp="1" noChangeAspect="1"/>
          </p:cNvPicPr>
          <p:nvPr>
            <p:ph type="pic" sz="quarter" idx="24"/>
          </p:nvPr>
        </p:nvPicPr>
        <p:blipFill>
          <a:blip r:embed="rId8">
            <a:extLst>
              <a:ext uri="{96DAC541-7B7A-43D3-8B79-37D633B846F1}">
                <asvg:svgBlip xmlns:asvg="http://schemas.microsoft.com/office/drawing/2016/SVG/main" r:embed="rId9"/>
              </a:ext>
            </a:extLst>
          </a:blip>
          <a:srcRect t="85" b="85"/>
          <a:stretch>
            <a:fillRect/>
          </a:stretch>
        </p:blipFill>
        <p:spPr/>
      </p:pic>
      <p:sp>
        <p:nvSpPr>
          <p:cNvPr id="13" name="Text Placeholder 12">
            <a:extLst>
              <a:ext uri="{FF2B5EF4-FFF2-40B4-BE49-F238E27FC236}">
                <a16:creationId xmlns:a16="http://schemas.microsoft.com/office/drawing/2014/main" id="{EBC03929-5CEC-46E3-9B75-00505CCA14A5}"/>
              </a:ext>
            </a:extLst>
          </p:cNvPr>
          <p:cNvSpPr>
            <a:spLocks noGrp="1"/>
          </p:cNvSpPr>
          <p:nvPr>
            <p:ph type="body" sz="quarter" idx="22"/>
          </p:nvPr>
        </p:nvSpPr>
        <p:spPr>
          <a:xfrm>
            <a:off x="8371332" y="3950208"/>
            <a:ext cx="3049524" cy="2206752"/>
          </a:xfrm>
        </p:spPr>
        <p:txBody>
          <a:bodyPr/>
          <a:lstStyle/>
          <a:p>
            <a:pPr marL="0" indent="0">
              <a:buNone/>
            </a:pPr>
            <a:r>
              <a:rPr lang="en-US" sz="1800">
                <a:latin typeface="Arial" panose="020B0604020202020204" pitchFamily="34" charset="0"/>
                <a:cs typeface="Arial" panose="020B0604020202020204" pitchFamily="34" charset="0"/>
              </a:rPr>
              <a:t>Reviewed:</a:t>
            </a:r>
          </a:p>
          <a:p>
            <a:pPr marL="347472" lvl="1"/>
            <a:r>
              <a:rPr lang="en-US" sz="1800">
                <a:latin typeface="Arial" panose="020B0604020202020204" pitchFamily="34" charset="0"/>
                <a:cs typeface="Arial" panose="020B0604020202020204" pitchFamily="34" charset="0"/>
              </a:rPr>
              <a:t>Growth data</a:t>
            </a:r>
          </a:p>
          <a:p>
            <a:pPr marL="347472" lvl="1"/>
            <a:r>
              <a:rPr lang="en-US" sz="1800">
                <a:latin typeface="Arial" panose="020B0604020202020204" pitchFamily="34" charset="0"/>
                <a:cs typeface="Arial" panose="020B0604020202020204" pitchFamily="34" charset="0"/>
              </a:rPr>
              <a:t>Risk assignment</a:t>
            </a:r>
          </a:p>
          <a:p>
            <a:pPr marL="347472" lvl="1"/>
            <a:r>
              <a:rPr lang="en-US" sz="1800">
                <a:latin typeface="Arial" panose="020B0604020202020204" pitchFamily="34" charset="0"/>
                <a:cs typeface="Arial" panose="020B0604020202020204" pitchFamily="34" charset="0"/>
              </a:rPr>
              <a:t>Assessment</a:t>
            </a:r>
          </a:p>
          <a:p>
            <a:pPr marL="347472" lvl="1"/>
            <a:r>
              <a:rPr lang="en-US" sz="1800">
                <a:latin typeface="Arial" panose="020B0604020202020204" pitchFamily="34" charset="0"/>
                <a:cs typeface="Arial" panose="020B0604020202020204" pitchFamily="34" charset="0"/>
              </a:rPr>
              <a:t>Counseling</a:t>
            </a:r>
          </a:p>
          <a:p>
            <a:pPr marL="347472" lvl="1"/>
            <a:r>
              <a:rPr lang="en-US" sz="1800">
                <a:latin typeface="Arial" panose="020B0604020202020204" pitchFamily="34" charset="0"/>
                <a:cs typeface="Arial" panose="020B0604020202020204" pitchFamily="34" charset="0"/>
              </a:rPr>
              <a:t>Food/formula packages</a:t>
            </a:r>
          </a:p>
          <a:p>
            <a:pPr marL="347472" lvl="1"/>
            <a:r>
              <a:rPr lang="en-US" sz="1800">
                <a:latin typeface="Arial" panose="020B0604020202020204" pitchFamily="34" charset="0"/>
                <a:cs typeface="Arial" panose="020B0604020202020204" pitchFamily="34" charset="0"/>
              </a:rPr>
              <a:t>Frequency of reassessment</a:t>
            </a:r>
          </a:p>
        </p:txBody>
      </p:sp>
    </p:spTree>
    <p:custDataLst>
      <p:tags r:id="rId1"/>
    </p:custDataLst>
    <p:extLst>
      <p:ext uri="{BB962C8B-B14F-4D97-AF65-F5344CB8AC3E}">
        <p14:creationId xmlns:p14="http://schemas.microsoft.com/office/powerpoint/2010/main" val="10336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59E1FC3-B840-4F41-A961-CD80B26EE98C}"/>
              </a:ext>
            </a:extLst>
          </p:cNvPr>
          <p:cNvSpPr>
            <a:spLocks noGrp="1"/>
          </p:cNvSpPr>
          <p:nvPr>
            <p:ph type="title"/>
          </p:nvPr>
        </p:nvSpPr>
        <p:spPr>
          <a:xfrm>
            <a:off x="570242" y="294745"/>
            <a:ext cx="10671048" cy="768096"/>
          </a:xfrm>
        </p:spPr>
        <p:txBody>
          <a:bodyPr>
            <a:normAutofit fontScale="90000"/>
          </a:bodyPr>
          <a:lstStyle/>
          <a:p>
            <a:r>
              <a:rPr lang="en-US" altLang="en-US"/>
              <a:t>Summary of Literature review</a:t>
            </a:r>
          </a:p>
        </p:txBody>
      </p:sp>
      <p:sp>
        <p:nvSpPr>
          <p:cNvPr id="46083" name="Rectangle 2">
            <a:extLst>
              <a:ext uri="{FF2B5EF4-FFF2-40B4-BE49-F238E27FC236}">
                <a16:creationId xmlns:a16="http://schemas.microsoft.com/office/drawing/2014/main" id="{50C998B1-A841-4E58-B4AA-DA699AD9A720}"/>
              </a:ext>
            </a:extLst>
          </p:cNvPr>
          <p:cNvSpPr>
            <a:spLocks noChangeArrowheads="1"/>
          </p:cNvSpPr>
          <p:nvPr/>
        </p:nvSpPr>
        <p:spPr bwMode="auto">
          <a:xfrm>
            <a:off x="959224" y="1605398"/>
            <a:ext cx="10472299" cy="46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spcBef>
                <a:spcPct val="20000"/>
              </a:spcBef>
              <a:buFont typeface="Arial" panose="020B0604020202020204" pitchFamily="34" charset="0"/>
              <a:buChar char="•"/>
              <a:tabLst>
                <a:tab pos="101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01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01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01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01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1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1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1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1600" algn="l"/>
              </a:tabLst>
              <a:defRPr sz="2000">
                <a:solidFill>
                  <a:schemeClr val="tx1"/>
                </a:solidFill>
                <a:latin typeface="Calibri" panose="020F0502020204030204" pitchFamily="34" charset="0"/>
              </a:defRPr>
            </a:lvl9pPr>
          </a:lstStyle>
          <a:p>
            <a:pPr marL="685800" indent="-457200">
              <a:lnSpc>
                <a:spcPct val="114000"/>
              </a:lnSpc>
              <a:spcBef>
                <a:spcPct val="0"/>
              </a:spcBef>
            </a:pPr>
            <a:r>
              <a:rPr lang="en-US" altLang="en-US" sz="2400" dirty="0">
                <a:solidFill>
                  <a:srgbClr val="000000"/>
                </a:solidFill>
                <a:latin typeface="Arial" panose="020B0604020202020204" pitchFamily="34" charset="0"/>
                <a:cs typeface="Arial" panose="020B0604020202020204" pitchFamily="34" charset="0"/>
              </a:rPr>
              <a:t>Nutritional supplements, originally formulated for undernourished children, are increasingly marketed for and consumed by children generally</a:t>
            </a:r>
          </a:p>
          <a:p>
            <a:pPr marL="685800" indent="-457200">
              <a:lnSpc>
                <a:spcPct val="114000"/>
              </a:lnSpc>
              <a:spcBef>
                <a:spcPct val="0"/>
              </a:spcBef>
            </a:pPr>
            <a:endParaRPr lang="en-US" altLang="en-US" sz="2400" dirty="0">
              <a:solidFill>
                <a:srgbClr val="000000"/>
              </a:solidFill>
              <a:latin typeface="Arial" panose="020B0604020202020204" pitchFamily="34" charset="0"/>
              <a:cs typeface="Arial" panose="020B0604020202020204" pitchFamily="34" charset="0"/>
            </a:endParaRPr>
          </a:p>
          <a:p>
            <a:pPr marL="685800" indent="-457200">
              <a:lnSpc>
                <a:spcPct val="114000"/>
              </a:lnSpc>
              <a:spcBef>
                <a:spcPct val="0"/>
              </a:spcBef>
            </a:pPr>
            <a:r>
              <a:rPr lang="en-US" altLang="en-US" sz="2400" dirty="0">
                <a:solidFill>
                  <a:srgbClr val="000000"/>
                </a:solidFill>
                <a:latin typeface="Arial" panose="020B0604020202020204" pitchFamily="34" charset="0"/>
                <a:cs typeface="Arial" panose="020B0604020202020204" pitchFamily="34" charset="0"/>
              </a:rPr>
              <a:t>In otherwise healthy and normally developing children, there is a lack of evidence to support the use of nutritional supplements</a:t>
            </a:r>
          </a:p>
          <a:p>
            <a:pPr marL="685800" indent="-457200">
              <a:lnSpc>
                <a:spcPct val="114000"/>
              </a:lnSpc>
              <a:spcBef>
                <a:spcPct val="0"/>
              </a:spcBef>
            </a:pPr>
            <a:endParaRPr lang="en-US" altLang="en-US" sz="2400" dirty="0">
              <a:solidFill>
                <a:srgbClr val="000000"/>
              </a:solidFill>
              <a:latin typeface="Arial" panose="020B0604020202020204" pitchFamily="34" charset="0"/>
              <a:cs typeface="Arial" panose="020B0604020202020204" pitchFamily="34" charset="0"/>
            </a:endParaRPr>
          </a:p>
          <a:p>
            <a:pPr marL="685800" indent="-457200">
              <a:lnSpc>
                <a:spcPct val="114000"/>
              </a:lnSpc>
              <a:spcBef>
                <a:spcPct val="0"/>
              </a:spcBef>
            </a:pPr>
            <a:r>
              <a:rPr lang="en-US" sz="2400" dirty="0">
                <a:solidFill>
                  <a:srgbClr val="000000"/>
                </a:solidFill>
                <a:latin typeface="Arial" panose="020B0604020202020204" pitchFamily="34" charset="0"/>
                <a:cs typeface="Arial" panose="020B0604020202020204" pitchFamily="34" charset="0"/>
              </a:rPr>
              <a:t>The use of nutritional supplements for longer than 3-6 months may have unintended consequences on the feeding relationship including increasing behavioral difficulties at meals, food refusal and delayed developmental feeding milestones</a:t>
            </a:r>
            <a:endParaRPr lang="en-US" altLang="en-US" sz="28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B37F77-BABE-46E8-86EA-9AFA5D72769F}"/>
              </a:ext>
            </a:extLst>
          </p:cNvPr>
          <p:cNvSpPr>
            <a:spLocks noGrp="1"/>
          </p:cNvSpPr>
          <p:nvPr>
            <p:ph sz="half" idx="2"/>
          </p:nvPr>
        </p:nvSpPr>
        <p:spPr>
          <a:xfrm>
            <a:off x="6815932" y="1828800"/>
            <a:ext cx="4694078" cy="4495799"/>
          </a:xfrm>
        </p:spPr>
        <p:txBody>
          <a:bodyPr>
            <a:normAutofit fontScale="55000" lnSpcReduction="20000"/>
          </a:bodyPr>
          <a:lstStyle/>
          <a:p>
            <a:pPr marL="0" indent="0">
              <a:buNone/>
              <a:defRPr/>
            </a:pPr>
            <a:r>
              <a:rPr lang="en-US" sz="3800">
                <a:latin typeface="Arial" panose="020B0604020202020204" pitchFamily="34" charset="0"/>
                <a:cs typeface="Arial" panose="020B0604020202020204" pitchFamily="34" charset="0"/>
              </a:rPr>
              <a:t> </a:t>
            </a:r>
            <a:endParaRPr lang="en-US"/>
          </a:p>
        </p:txBody>
      </p:sp>
      <p:pic>
        <p:nvPicPr>
          <p:cNvPr id="9221" name="Picture 5">
            <a:extLst>
              <a:ext uri="{FF2B5EF4-FFF2-40B4-BE49-F238E27FC236}">
                <a16:creationId xmlns:a16="http://schemas.microsoft.com/office/drawing/2014/main" id="{5E8E47FC-3A69-4DE3-8090-3FD6A8D4E906}"/>
              </a:ext>
            </a:extLst>
          </p:cNvPr>
          <p:cNvPicPr>
            <a:picLocks noChangeAspect="1"/>
          </p:cNvPicPr>
          <p:nvPr/>
        </p:nvPicPr>
        <p:blipFill rotWithShape="1">
          <a:blip r:embed="rId4">
            <a:extLst>
              <a:ext uri="{28A0092B-C50C-407E-A947-70E740481C1C}">
                <a14:useLocalDpi xmlns:a14="http://schemas.microsoft.com/office/drawing/2010/main" val="0"/>
              </a:ext>
            </a:extLst>
          </a:blip>
          <a:srcRect l="14323" r="14045"/>
          <a:stretch/>
        </p:blipFill>
        <p:spPr bwMode="auto">
          <a:xfrm>
            <a:off x="7162799" y="1953093"/>
            <a:ext cx="130998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C51B4630-AC9A-40A1-88F3-EF442AB5177F}"/>
              </a:ext>
            </a:extLst>
          </p:cNvPr>
          <p:cNvPicPr>
            <a:picLocks noChangeAspect="1"/>
          </p:cNvPicPr>
          <p:nvPr/>
        </p:nvPicPr>
        <p:blipFill rotWithShape="1">
          <a:blip r:embed="rId4">
            <a:extLst>
              <a:ext uri="{28A0092B-C50C-407E-A947-70E740481C1C}">
                <a14:useLocalDpi xmlns:a14="http://schemas.microsoft.com/office/drawing/2010/main" val="0"/>
              </a:ext>
            </a:extLst>
          </a:blip>
          <a:srcRect l="15469" r="15060"/>
          <a:stretch/>
        </p:blipFill>
        <p:spPr bwMode="auto">
          <a:xfrm>
            <a:off x="7714588" y="1953093"/>
            <a:ext cx="127048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a:extLst>
              <a:ext uri="{FF2B5EF4-FFF2-40B4-BE49-F238E27FC236}">
                <a16:creationId xmlns:a16="http://schemas.microsoft.com/office/drawing/2014/main" id="{4C3D7826-553F-42F3-A06E-06B26F334E9D}"/>
              </a:ext>
            </a:extLst>
          </p:cNvPr>
          <p:cNvPicPr>
            <a:picLocks noChangeAspect="1"/>
          </p:cNvPicPr>
          <p:nvPr/>
        </p:nvPicPr>
        <p:blipFill rotWithShape="1">
          <a:blip r:embed="rId4">
            <a:extLst>
              <a:ext uri="{28A0092B-C50C-407E-A947-70E740481C1C}">
                <a14:useLocalDpi xmlns:a14="http://schemas.microsoft.com/office/drawing/2010/main" val="0"/>
              </a:ext>
            </a:extLst>
          </a:blip>
          <a:srcRect l="15277" r="13594"/>
          <a:stretch/>
        </p:blipFill>
        <p:spPr bwMode="auto">
          <a:xfrm>
            <a:off x="8274528" y="1962618"/>
            <a:ext cx="13007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a:extLst>
              <a:ext uri="{FF2B5EF4-FFF2-40B4-BE49-F238E27FC236}">
                <a16:creationId xmlns:a16="http://schemas.microsoft.com/office/drawing/2014/main" id="{75D918A1-7829-49AB-AB6B-3F9E1C4E5F4A}"/>
              </a:ext>
            </a:extLst>
          </p:cNvPr>
          <p:cNvPicPr>
            <a:picLocks noChangeAspect="1"/>
          </p:cNvPicPr>
          <p:nvPr/>
        </p:nvPicPr>
        <p:blipFill rotWithShape="1">
          <a:blip r:embed="rId4">
            <a:extLst>
              <a:ext uri="{28A0092B-C50C-407E-A947-70E740481C1C}">
                <a14:useLocalDpi xmlns:a14="http://schemas.microsoft.com/office/drawing/2010/main" val="0"/>
              </a:ext>
            </a:extLst>
          </a:blip>
          <a:srcRect l="15268" r="14401"/>
          <a:stretch/>
        </p:blipFill>
        <p:spPr bwMode="auto">
          <a:xfrm>
            <a:off x="8808688" y="1948790"/>
            <a:ext cx="128621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7">
            <a:extLst>
              <a:ext uri="{FF2B5EF4-FFF2-40B4-BE49-F238E27FC236}">
                <a16:creationId xmlns:a16="http://schemas.microsoft.com/office/drawing/2014/main" id="{55130911-72D0-4B9F-8712-9946C474B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977323"/>
            <a:ext cx="1847850" cy="15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7">
            <a:extLst>
              <a:ext uri="{FF2B5EF4-FFF2-40B4-BE49-F238E27FC236}">
                <a16:creationId xmlns:a16="http://schemas.microsoft.com/office/drawing/2014/main" id="{FB271C75-D911-41E3-98B0-C5E1370DA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20970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7">
            <a:extLst>
              <a:ext uri="{FF2B5EF4-FFF2-40B4-BE49-F238E27FC236}">
                <a16:creationId xmlns:a16="http://schemas.microsoft.com/office/drawing/2014/main" id="{60510D8B-F6C9-46E8-8B31-13C836876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22494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7">
            <a:extLst>
              <a:ext uri="{FF2B5EF4-FFF2-40B4-BE49-F238E27FC236}">
                <a16:creationId xmlns:a16="http://schemas.microsoft.com/office/drawing/2014/main" id="{25D5DEF0-5310-4361-8D9A-D40A03572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24018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7">
            <a:extLst>
              <a:ext uri="{FF2B5EF4-FFF2-40B4-BE49-F238E27FC236}">
                <a16:creationId xmlns:a16="http://schemas.microsoft.com/office/drawing/2014/main" id="{6305358C-9DA5-4A83-8EC7-D89E3CB55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5542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7">
            <a:extLst>
              <a:ext uri="{FF2B5EF4-FFF2-40B4-BE49-F238E27FC236}">
                <a16:creationId xmlns:a16="http://schemas.microsoft.com/office/drawing/2014/main" id="{97FF7BAB-144E-49FC-949E-594403CF5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27066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a:extLst>
              <a:ext uri="{FF2B5EF4-FFF2-40B4-BE49-F238E27FC236}">
                <a16:creationId xmlns:a16="http://schemas.microsoft.com/office/drawing/2014/main" id="{B987D79C-BD65-4235-8C63-30323FD13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28590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2" name="Picture 17">
            <a:extLst>
              <a:ext uri="{FF2B5EF4-FFF2-40B4-BE49-F238E27FC236}">
                <a16:creationId xmlns:a16="http://schemas.microsoft.com/office/drawing/2014/main" id="{280258D1-880C-41C2-88F1-3F9B5CD26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30114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17">
            <a:extLst>
              <a:ext uri="{FF2B5EF4-FFF2-40B4-BE49-F238E27FC236}">
                <a16:creationId xmlns:a16="http://schemas.microsoft.com/office/drawing/2014/main" id="{2A78E9AF-9881-4371-8BCF-8FA1840C8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31638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17">
            <a:extLst>
              <a:ext uri="{FF2B5EF4-FFF2-40B4-BE49-F238E27FC236}">
                <a16:creationId xmlns:a16="http://schemas.microsoft.com/office/drawing/2014/main" id="{E43A051D-AE45-44F6-8E41-269CE2564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33162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5" name="Picture 17">
            <a:extLst>
              <a:ext uri="{FF2B5EF4-FFF2-40B4-BE49-F238E27FC236}">
                <a16:creationId xmlns:a16="http://schemas.microsoft.com/office/drawing/2014/main" id="{C2F41F9E-DB0C-4D86-BB51-6278343F4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34686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17">
            <a:extLst>
              <a:ext uri="{FF2B5EF4-FFF2-40B4-BE49-F238E27FC236}">
                <a16:creationId xmlns:a16="http://schemas.microsoft.com/office/drawing/2014/main" id="{A2015F0E-73B7-4849-9136-D724B3C7E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36210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7" name="Picture 17">
            <a:extLst>
              <a:ext uri="{FF2B5EF4-FFF2-40B4-BE49-F238E27FC236}">
                <a16:creationId xmlns:a16="http://schemas.microsoft.com/office/drawing/2014/main" id="{8B97B199-FE94-409C-AE85-DE636343B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25" y="37734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8" name="Picture 17">
            <a:extLst>
              <a:ext uri="{FF2B5EF4-FFF2-40B4-BE49-F238E27FC236}">
                <a16:creationId xmlns:a16="http://schemas.microsoft.com/office/drawing/2014/main" id="{1267C86D-0F2D-4CCA-9798-7F651C2D5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39258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17">
            <a:extLst>
              <a:ext uri="{FF2B5EF4-FFF2-40B4-BE49-F238E27FC236}">
                <a16:creationId xmlns:a16="http://schemas.microsoft.com/office/drawing/2014/main" id="{A39CC819-BDC2-47D6-93A8-5E34070D3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40782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17">
            <a:extLst>
              <a:ext uri="{FF2B5EF4-FFF2-40B4-BE49-F238E27FC236}">
                <a16:creationId xmlns:a16="http://schemas.microsoft.com/office/drawing/2014/main" id="{E943DDC0-2D0E-451D-801D-8422038F6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825" y="42306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1" name="Picture 17">
            <a:extLst>
              <a:ext uri="{FF2B5EF4-FFF2-40B4-BE49-F238E27FC236}">
                <a16:creationId xmlns:a16="http://schemas.microsoft.com/office/drawing/2014/main" id="{7E3BE8AE-CCA1-4DDD-B710-D0B58B5C2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225" y="43830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2" name="Picture 17">
            <a:extLst>
              <a:ext uri="{FF2B5EF4-FFF2-40B4-BE49-F238E27FC236}">
                <a16:creationId xmlns:a16="http://schemas.microsoft.com/office/drawing/2014/main" id="{5D9287BD-E0E2-43A6-A771-BB9EAD027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45354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3" name="Picture 17">
            <a:extLst>
              <a:ext uri="{FF2B5EF4-FFF2-40B4-BE49-F238E27FC236}">
                <a16:creationId xmlns:a16="http://schemas.microsoft.com/office/drawing/2014/main" id="{5A8A2978-97A9-4503-84EE-16D7450AA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025" y="46878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4" name="Picture 17">
            <a:extLst>
              <a:ext uri="{FF2B5EF4-FFF2-40B4-BE49-F238E27FC236}">
                <a16:creationId xmlns:a16="http://schemas.microsoft.com/office/drawing/2014/main" id="{EDABAE6E-0A51-487D-AC28-61589C1A6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48402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5" name="Picture 17">
            <a:extLst>
              <a:ext uri="{FF2B5EF4-FFF2-40B4-BE49-F238E27FC236}">
                <a16:creationId xmlns:a16="http://schemas.microsoft.com/office/drawing/2014/main" id="{7BCB83D2-0382-4051-8C0E-76A2D2531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49926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6" name="Picture 17">
            <a:extLst>
              <a:ext uri="{FF2B5EF4-FFF2-40B4-BE49-F238E27FC236}">
                <a16:creationId xmlns:a16="http://schemas.microsoft.com/office/drawing/2014/main" id="{527E8A29-5990-41E4-9582-A68847FEA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225" y="51450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7" name="Picture 17">
            <a:extLst>
              <a:ext uri="{FF2B5EF4-FFF2-40B4-BE49-F238E27FC236}">
                <a16:creationId xmlns:a16="http://schemas.microsoft.com/office/drawing/2014/main" id="{C24BF945-CF37-4A23-BD9F-A00C07009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5297489"/>
            <a:ext cx="1847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1" name="Picture 34">
            <a:extLst>
              <a:ext uri="{FF2B5EF4-FFF2-40B4-BE49-F238E27FC236}">
                <a16:creationId xmlns:a16="http://schemas.microsoft.com/office/drawing/2014/main" id="{18D38592-CF98-4C9B-9E40-6AA8905FBB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899025"/>
            <a:ext cx="744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5">
            <a:extLst>
              <a:ext uri="{FF2B5EF4-FFF2-40B4-BE49-F238E27FC236}">
                <a16:creationId xmlns:a16="http://schemas.microsoft.com/office/drawing/2014/main" id="{142B8019-D437-46AE-886E-4BE79E7452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05107" y="4888379"/>
            <a:ext cx="744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36">
            <a:extLst>
              <a:ext uri="{FF2B5EF4-FFF2-40B4-BE49-F238E27FC236}">
                <a16:creationId xmlns:a16="http://schemas.microsoft.com/office/drawing/2014/main" id="{5D649269-1475-40BC-90CB-97AF1531CA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64150" y="4875713"/>
            <a:ext cx="744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37">
            <a:extLst>
              <a:ext uri="{FF2B5EF4-FFF2-40B4-BE49-F238E27FC236}">
                <a16:creationId xmlns:a16="http://schemas.microsoft.com/office/drawing/2014/main" id="{E3657E5C-9D66-4E99-AD92-37184618E1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85939" y="4870450"/>
            <a:ext cx="742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38">
            <a:extLst>
              <a:ext uri="{FF2B5EF4-FFF2-40B4-BE49-F238E27FC236}">
                <a16:creationId xmlns:a16="http://schemas.microsoft.com/office/drawing/2014/main" id="{804BA058-FC09-459B-ACE4-7F8C9BEFB5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95461" y="4888379"/>
            <a:ext cx="744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39">
            <a:extLst>
              <a:ext uri="{FF2B5EF4-FFF2-40B4-BE49-F238E27FC236}">
                <a16:creationId xmlns:a16="http://schemas.microsoft.com/office/drawing/2014/main" id="{12CA7EB6-1D3B-4722-9A28-4019831021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89967" y="4857475"/>
            <a:ext cx="744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40">
            <a:extLst>
              <a:ext uri="{FF2B5EF4-FFF2-40B4-BE49-F238E27FC236}">
                <a16:creationId xmlns:a16="http://schemas.microsoft.com/office/drawing/2014/main" id="{02AC0043-454B-4DB9-866E-B6BECC04A1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19398" y="4840289"/>
            <a:ext cx="742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41">
            <a:extLst>
              <a:ext uri="{FF2B5EF4-FFF2-40B4-BE49-F238E27FC236}">
                <a16:creationId xmlns:a16="http://schemas.microsoft.com/office/drawing/2014/main" id="{5AB58BC0-B93F-4DA1-B532-1D020665EC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06761" y="4870450"/>
            <a:ext cx="742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
            <a:extLst>
              <a:ext uri="{FF2B5EF4-FFF2-40B4-BE49-F238E27FC236}">
                <a16:creationId xmlns:a16="http://schemas.microsoft.com/office/drawing/2014/main" id="{D76C2C43-F399-43A3-909C-90A16A32FF33}"/>
              </a:ext>
            </a:extLst>
          </p:cNvPr>
          <p:cNvPicPr>
            <a:picLocks noChangeAspect="1"/>
          </p:cNvPicPr>
          <p:nvPr/>
        </p:nvPicPr>
        <p:blipFill rotWithShape="1">
          <a:blip r:embed="rId4">
            <a:extLst>
              <a:ext uri="{28A0092B-C50C-407E-A947-70E740481C1C}">
                <a14:useLocalDpi xmlns:a14="http://schemas.microsoft.com/office/drawing/2010/main" val="0"/>
              </a:ext>
            </a:extLst>
          </a:blip>
          <a:srcRect l="15626" r="14043"/>
          <a:stretch/>
        </p:blipFill>
        <p:spPr bwMode="auto">
          <a:xfrm>
            <a:off x="9348290" y="1970090"/>
            <a:ext cx="128621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a:extLst>
              <a:ext uri="{FF2B5EF4-FFF2-40B4-BE49-F238E27FC236}">
                <a16:creationId xmlns:a16="http://schemas.microsoft.com/office/drawing/2014/main" id="{FAF2BC07-7A07-4775-BBA0-B1AEE20C08CB}"/>
              </a:ext>
            </a:extLst>
          </p:cNvPr>
          <p:cNvPicPr>
            <a:picLocks noChangeAspect="1"/>
          </p:cNvPicPr>
          <p:nvPr/>
        </p:nvPicPr>
        <p:blipFill rotWithShape="1">
          <a:blip r:embed="rId4">
            <a:extLst>
              <a:ext uri="{28A0092B-C50C-407E-A947-70E740481C1C}">
                <a14:useLocalDpi xmlns:a14="http://schemas.microsoft.com/office/drawing/2010/main" val="0"/>
              </a:ext>
            </a:extLst>
          </a:blip>
          <a:srcRect l="16666" t="7418" r="23698" b="-7418"/>
          <a:stretch/>
        </p:blipFill>
        <p:spPr bwMode="auto">
          <a:xfrm>
            <a:off x="10135267" y="2126679"/>
            <a:ext cx="109061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ECC012-6919-426D-91BB-4FBFD74C5C4C}"/>
              </a:ext>
            </a:extLst>
          </p:cNvPr>
          <p:cNvSpPr txBox="1"/>
          <p:nvPr/>
        </p:nvSpPr>
        <p:spPr>
          <a:xfrm>
            <a:off x="324154" y="718503"/>
            <a:ext cx="11034900"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July 2015 vs (January 2023)</a:t>
            </a:r>
            <a:r>
              <a:rPr lang="en-US" sz="2400"/>
              <a:t>:</a:t>
            </a:r>
          </a:p>
        </p:txBody>
      </p:sp>
      <p:sp>
        <p:nvSpPr>
          <p:cNvPr id="3" name="Title 24">
            <a:extLst>
              <a:ext uri="{FF2B5EF4-FFF2-40B4-BE49-F238E27FC236}">
                <a16:creationId xmlns:a16="http://schemas.microsoft.com/office/drawing/2014/main" id="{073CB109-94D2-1B86-CDDE-1382E0804286}"/>
              </a:ext>
            </a:extLst>
          </p:cNvPr>
          <p:cNvSpPr>
            <a:spLocks noGrp="1"/>
          </p:cNvSpPr>
          <p:nvPr>
            <p:ph type="title"/>
          </p:nvPr>
        </p:nvSpPr>
        <p:spPr>
          <a:xfrm>
            <a:off x="302434" y="168574"/>
            <a:ext cx="11603620" cy="768096"/>
          </a:xfrm>
        </p:spPr>
        <p:txBody>
          <a:bodyPr>
            <a:noAutofit/>
          </a:bodyPr>
          <a:lstStyle/>
          <a:p>
            <a:pPr algn="l"/>
            <a:r>
              <a:rPr lang="en-US" sz="3200"/>
              <a:t>Nutritional Supplements Issuance Data</a:t>
            </a:r>
          </a:p>
        </p:txBody>
      </p:sp>
      <p:sp>
        <p:nvSpPr>
          <p:cNvPr id="9219" name="Content Placeholder 3">
            <a:extLst>
              <a:ext uri="{FF2B5EF4-FFF2-40B4-BE49-F238E27FC236}">
                <a16:creationId xmlns:a16="http://schemas.microsoft.com/office/drawing/2014/main" id="{3AD864B6-01C6-49CC-906F-2E26ED7B733A}"/>
              </a:ext>
            </a:extLst>
          </p:cNvPr>
          <p:cNvSpPr>
            <a:spLocks noGrp="1"/>
          </p:cNvSpPr>
          <p:nvPr>
            <p:ph sz="half" idx="1"/>
          </p:nvPr>
        </p:nvSpPr>
        <p:spPr>
          <a:xfrm>
            <a:off x="614125" y="1301168"/>
            <a:ext cx="4862749" cy="710196"/>
          </a:xfrm>
          <a:solidFill>
            <a:schemeClr val="bg1"/>
          </a:solidFill>
        </p:spPr>
        <p:txBody>
          <a:bodyPr>
            <a:normAutofit fontScale="55000" lnSpcReduction="20000"/>
          </a:bodyPr>
          <a:lstStyle/>
          <a:p>
            <a:pPr marL="0" indent="0" algn="ctr">
              <a:buNone/>
            </a:pPr>
            <a:r>
              <a:rPr lang="en-US" altLang="en-US" sz="4000">
                <a:latin typeface="Arial" panose="020B0604020202020204" pitchFamily="34" charset="0"/>
                <a:cs typeface="Arial" panose="020B0604020202020204" pitchFamily="34" charset="0"/>
              </a:rPr>
              <a:t>533 participants assigned PediaSure</a:t>
            </a:r>
          </a:p>
          <a:p>
            <a:pPr marL="0" indent="0" algn="ctr">
              <a:buNone/>
            </a:pPr>
            <a:r>
              <a:rPr lang="en-US" altLang="en-US" sz="4000">
                <a:latin typeface="Arial" panose="020B0604020202020204" pitchFamily="34" charset="0"/>
                <a:cs typeface="Arial" panose="020B0604020202020204" pitchFamily="34" charset="0"/>
              </a:rPr>
              <a:t> (531 in Jan 2023)</a:t>
            </a:r>
          </a:p>
        </p:txBody>
      </p:sp>
      <p:sp>
        <p:nvSpPr>
          <p:cNvPr id="7" name="TextBox 6">
            <a:extLst>
              <a:ext uri="{FF2B5EF4-FFF2-40B4-BE49-F238E27FC236}">
                <a16:creationId xmlns:a16="http://schemas.microsoft.com/office/drawing/2014/main" id="{F1A7FF16-C142-78DE-3E04-BCF079EF0524}"/>
              </a:ext>
            </a:extLst>
          </p:cNvPr>
          <p:cNvSpPr txBox="1"/>
          <p:nvPr/>
        </p:nvSpPr>
        <p:spPr>
          <a:xfrm>
            <a:off x="7089378" y="1231727"/>
            <a:ext cx="4420632" cy="1107996"/>
          </a:xfrm>
          <a:prstGeom prst="rect">
            <a:avLst/>
          </a:prstGeom>
          <a:solidFill>
            <a:schemeClr val="bg1"/>
          </a:solidFill>
        </p:spPr>
        <p:txBody>
          <a:bodyPr wrap="square" rtlCol="0">
            <a:spAutoFit/>
          </a:bodyPr>
          <a:lstStyle/>
          <a:p>
            <a:pPr algn="ctr"/>
            <a:r>
              <a:rPr lang="en-US" sz="2200">
                <a:solidFill>
                  <a:schemeClr val="accent6"/>
                </a:solidFill>
                <a:latin typeface="Arial" panose="020B0604020202020204" pitchFamily="34" charset="0"/>
                <a:cs typeface="Arial" panose="020B0604020202020204" pitchFamily="34" charset="0"/>
              </a:rPr>
              <a:t>4 participants assigned Boost Kid Essentials (BKE)</a:t>
            </a:r>
          </a:p>
          <a:p>
            <a:pPr algn="ctr"/>
            <a:r>
              <a:rPr lang="en-US" sz="2200">
                <a:solidFill>
                  <a:schemeClr val="accent6"/>
                </a:solidFill>
                <a:latin typeface="Arial" panose="020B0604020202020204" pitchFamily="34" charset="0"/>
                <a:cs typeface="Arial" panose="020B0604020202020204" pitchFamily="34" charset="0"/>
              </a:rPr>
              <a:t>  (6 in Jan 2023)</a:t>
            </a:r>
          </a:p>
        </p:txBody>
      </p:sp>
      <p:sp>
        <p:nvSpPr>
          <p:cNvPr id="2" name="TextBox 1">
            <a:extLst>
              <a:ext uri="{FF2B5EF4-FFF2-40B4-BE49-F238E27FC236}">
                <a16:creationId xmlns:a16="http://schemas.microsoft.com/office/drawing/2014/main" id="{3BF191AD-7FCB-4D60-B9C6-83E9658C4B44}"/>
              </a:ext>
            </a:extLst>
          </p:cNvPr>
          <p:cNvSpPr txBox="1"/>
          <p:nvPr/>
        </p:nvSpPr>
        <p:spPr>
          <a:xfrm>
            <a:off x="7124384" y="4511291"/>
            <a:ext cx="4661535" cy="759182"/>
          </a:xfrm>
          <a:prstGeom prst="rect">
            <a:avLst/>
          </a:prstGeom>
          <a:solidFill>
            <a:schemeClr val="bg1"/>
          </a:solidFill>
        </p:spPr>
        <p:txBody>
          <a:bodyPr wrap="square">
            <a:spAutoFit/>
          </a:bodyPr>
          <a:lstStyle/>
          <a:p>
            <a:pPr algn="ctr" defTabSz="914400">
              <a:spcBef>
                <a:spcPts val="360"/>
              </a:spcBef>
              <a:defRPr/>
            </a:pPr>
            <a:r>
              <a:rPr lang="en-US" sz="2000">
                <a:solidFill>
                  <a:schemeClr val="accent6"/>
                </a:solidFill>
                <a:latin typeface="Arial" panose="020B0604020202020204" pitchFamily="34" charset="0"/>
                <a:cs typeface="Arial" panose="020B0604020202020204" pitchFamily="34" charset="0"/>
              </a:rPr>
              <a:t>10 participants assigned Nutren Junior</a:t>
            </a:r>
          </a:p>
          <a:p>
            <a:pPr algn="ctr" defTabSz="914400">
              <a:spcBef>
                <a:spcPts val="360"/>
              </a:spcBef>
              <a:defRPr/>
            </a:pPr>
            <a:r>
              <a:rPr lang="en-US" sz="2000">
                <a:solidFill>
                  <a:schemeClr val="accent6"/>
                </a:solidFill>
                <a:latin typeface="Arial" panose="020B0604020202020204" pitchFamily="34" charset="0"/>
                <a:cs typeface="Arial" panose="020B0604020202020204" pitchFamily="34" charset="0"/>
              </a:rPr>
              <a:t> (8 in Jan 2023)</a:t>
            </a:r>
          </a:p>
        </p:txBody>
      </p:sp>
      <p:sp>
        <p:nvSpPr>
          <p:cNvPr id="6" name="TextBox 5">
            <a:extLst>
              <a:ext uri="{FF2B5EF4-FFF2-40B4-BE49-F238E27FC236}">
                <a16:creationId xmlns:a16="http://schemas.microsoft.com/office/drawing/2014/main" id="{4175D910-5238-03F1-95BA-D796845CC7BA}"/>
              </a:ext>
            </a:extLst>
          </p:cNvPr>
          <p:cNvSpPr txBox="1"/>
          <p:nvPr/>
        </p:nvSpPr>
        <p:spPr>
          <a:xfrm>
            <a:off x="500417" y="5650598"/>
            <a:ext cx="3001607" cy="923330"/>
          </a:xfrm>
          <a:prstGeom prst="rect">
            <a:avLst/>
          </a:prstGeom>
          <a:noFill/>
        </p:spPr>
        <p:txBody>
          <a:bodyPr wrap="square" rtlCol="0">
            <a:spAutoFit/>
          </a:bodyPr>
          <a:lstStyle/>
          <a:p>
            <a:r>
              <a:rPr lang="en-US" dirty="0">
                <a:latin typeface="+mj-lt"/>
              </a:rPr>
              <a:t>Same issuance pattern over the past 8 years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FF2BBD-A192-434A-8EAC-FC6D2F00AFBC}">
  <ds:schemaRefs>
    <ds:schemaRef ds:uri="http://schemas.microsoft.com/sharepoint/v3/contenttype/forms"/>
  </ds:schemaRefs>
</ds:datastoreItem>
</file>

<file path=customXml/itemProps2.xml><?xml version="1.0" encoding="utf-8"?>
<ds:datastoreItem xmlns:ds="http://schemas.openxmlformats.org/officeDocument/2006/customXml" ds:itemID="{1B7EA1D9-7287-429B-86F9-C8D2C000392D}"/>
</file>

<file path=customXml/itemProps3.xml><?xml version="1.0" encoding="utf-8"?>
<ds:datastoreItem xmlns:ds="http://schemas.openxmlformats.org/officeDocument/2006/customXml" ds:itemID="{401940BA-9236-4730-ABD0-0258C655EE6F}">
  <ds:schemaRefs>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e6e8db04-53e0-47d7-bd96-70fb2a57fde9"/>
    <ds:schemaRef ds:uri="http://schemas.openxmlformats.org/package/2006/metadata/core-properties"/>
    <ds:schemaRef ds:uri="6486b52e-4bc1-4f27-a5d2-51c385101c9c"/>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{B5ED74AC-952B-4BE8-B786-AF5C50B5953A}tf78438558_win32</Template>
  <TotalTime>683</TotalTime>
  <Words>4906</Words>
  <Application>Microsoft Office PowerPoint</Application>
  <PresentationFormat>Widescreen</PresentationFormat>
  <Paragraphs>468</Paragraphs>
  <Slides>45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Arial Black</vt:lpstr>
      <vt:lpstr>Arial Narrow</vt:lpstr>
      <vt:lpstr>Calibri</vt:lpstr>
      <vt:lpstr>Helvetica</vt:lpstr>
      <vt:lpstr>Rockwell</vt:lpstr>
      <vt:lpstr>Sabon Next LT</vt:lpstr>
      <vt:lpstr>Segoe UI</vt:lpstr>
      <vt:lpstr>Symbol</vt:lpstr>
      <vt:lpstr>URWPalladioL-Roma</vt:lpstr>
      <vt:lpstr>Office Theme</vt:lpstr>
      <vt:lpstr>Using Nutrition to support growth and development:</vt:lpstr>
      <vt:lpstr> In-service Goal</vt:lpstr>
      <vt:lpstr>Objectives</vt:lpstr>
      <vt:lpstr>Why Focus on Nutritional Supplements?</vt:lpstr>
      <vt:lpstr>Developmental feeding</vt:lpstr>
      <vt:lpstr>Background</vt:lpstr>
      <vt:lpstr>The Collaborative looked at</vt:lpstr>
      <vt:lpstr>Summary of Literature review</vt:lpstr>
      <vt:lpstr>Nutritional Supplements Issuance Data</vt:lpstr>
      <vt:lpstr>Chart review data</vt:lpstr>
      <vt:lpstr>Policy and Training changes</vt:lpstr>
      <vt:lpstr>Policy and Training changes</vt:lpstr>
      <vt:lpstr>Promoting Best Practice</vt:lpstr>
      <vt:lpstr>reasons for issuance are complex</vt:lpstr>
      <vt:lpstr>Child’s Perspective</vt:lpstr>
      <vt:lpstr>Caregiver Perspective</vt:lpstr>
      <vt:lpstr>Healthcare Perspective</vt:lpstr>
      <vt:lpstr>PowerPoint Presentation</vt:lpstr>
      <vt:lpstr>PowerPoint Presentation</vt:lpstr>
      <vt:lpstr>PowerPoint Presentation</vt:lpstr>
      <vt:lpstr>Having the conversation</vt:lpstr>
      <vt:lpstr>When a Nutritional Supplement is Not Appropriate</vt:lpstr>
      <vt:lpstr>Considerations for use</vt:lpstr>
      <vt:lpstr>PowerPoint Presentation</vt:lpstr>
      <vt:lpstr>PowerPoint Presentation</vt:lpstr>
      <vt:lpstr>PowerPoint Presentation</vt:lpstr>
      <vt:lpstr>Optional Tools to support appropriate use </vt:lpstr>
      <vt:lpstr>PowerPoint Presentation</vt:lpstr>
      <vt:lpstr>PowerPoint Presentation</vt:lpstr>
      <vt:lpstr>PowerPoint Presentation</vt:lpstr>
      <vt:lpstr>PowerPoint Presentation</vt:lpstr>
      <vt:lpstr>Food Package Assignment</vt:lpstr>
      <vt:lpstr>policy Considerations</vt:lpstr>
      <vt:lpstr>Best practice</vt:lpstr>
      <vt:lpstr>TWIST Discussion question</vt:lpstr>
      <vt:lpstr>TWIST Discussion question</vt:lpstr>
      <vt:lpstr>Alternatives to Nutritional Supplements </vt:lpstr>
      <vt:lpstr>Medical documentation will change in OTIS</vt:lpstr>
      <vt:lpstr>Developmental Feeding</vt:lpstr>
      <vt:lpstr>Start early. Focus the conversation  on prevention. </vt:lpstr>
      <vt:lpstr>Supporting a Healthy Relationship with Food</vt:lpstr>
      <vt:lpstr>Optional Activity</vt:lpstr>
      <vt:lpstr>Refer to your WIC Nutritionist  </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considerations for  Nutritional Supplements and developmental Feeding</dc:title>
  <dc:subject/>
  <dc:creator>Alto Cheryl L</dc:creator>
  <cp:lastModifiedBy>Medlen Joan E</cp:lastModifiedBy>
  <cp:revision>11</cp:revision>
  <dcterms:created xsi:type="dcterms:W3CDTF">2023-01-13T18:47:10Z</dcterms:created>
  <dcterms:modified xsi:type="dcterms:W3CDTF">2023-04-11T23:22:26Z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MediaServiceImageTags">
    <vt:lpwstr/>
  </property>
  <property fmtid="{D5CDD505-2E9C-101B-9397-08002B2CF9AE}" pid="4" name="ArticulateGUID">
    <vt:lpwstr>E2752DAA-15D6-4703-9C66-1903ED3834B3</vt:lpwstr>
  </property>
  <property fmtid="{D5CDD505-2E9C-101B-9397-08002B2CF9AE}" pid="5" name="ArticulatePath">
    <vt:lpwstr>https://dhsoha.sharepoint.com/teams/OHA-PH-WIC/Shared Documents/Training Team/Nutritional Supplements In-service/Counseling considerations for  Nutritional Supplements and Developmental Feeding 2023</vt:lpwstr>
  </property>
</Properties>
</file>