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5"/>
  </p:sldMasterIdLst>
  <p:notesMasterIdLst>
    <p:notesMasterId r:id="rId19"/>
  </p:notesMasterIdLst>
  <p:handoutMasterIdLst>
    <p:handoutMasterId r:id="rId20"/>
  </p:handoutMasterIdLst>
  <p:sldIdLst>
    <p:sldId id="256" r:id="rId6"/>
    <p:sldId id="269" r:id="rId7"/>
    <p:sldId id="257" r:id="rId8"/>
    <p:sldId id="259" r:id="rId9"/>
    <p:sldId id="273" r:id="rId10"/>
    <p:sldId id="274" r:id="rId11"/>
    <p:sldId id="260" r:id="rId12"/>
    <p:sldId id="270" r:id="rId13"/>
    <p:sldId id="263" r:id="rId14"/>
    <p:sldId id="264" r:id="rId15"/>
    <p:sldId id="271" r:id="rId16"/>
    <p:sldId id="275" r:id="rId17"/>
    <p:sldId id="272" r:id="rId18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1" autoAdjust="0"/>
    <p:restoredTop sz="70245" autoAdjust="0"/>
  </p:normalViewPr>
  <p:slideViewPr>
    <p:cSldViewPr>
      <p:cViewPr varScale="1">
        <p:scale>
          <a:sx n="51" d="100"/>
          <a:sy n="51" d="100"/>
        </p:scale>
        <p:origin x="1771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14EF115-D5A3-49B1-8896-4CC55AFE85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64BBC6-E18A-442F-9F3B-5B5C461DFCF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BE223D9-FB34-4D65-BED7-281BDB3648AF}" type="datetimeFigureOut">
              <a:rPr lang="en-US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DB48B3-9FEA-4495-AB31-611956358A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EAAD00-5864-4476-8415-D3CB4F0428A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A959E484-BC10-4C36-8D83-5067733E5FB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E323358-C559-4EFE-A25C-6E9AC860614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383583-8742-463C-B19B-357C8E1FBE2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63D147C-24F6-490D-8B8C-C87897D39767}" type="datetimeFigureOut">
              <a:rPr lang="en-US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3CE47E9-09B1-4AA3-8312-B4B06B103AD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F1F409D-14B5-4306-B0DC-2EA7D29199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04B3EA-618B-43D7-BCAB-229B1E33240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F29422-A348-4BA8-A65B-374D844C07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ED610F55-0CAB-417B-BB7D-2A955DFD42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3142111C-C7DB-4709-A403-F817E7854FA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BD3B4923-131C-4A77-88D3-76AE46AB5B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1C9E87A3-BD15-4D05-AFC2-E251132FCE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1840749-09D4-4AEC-8ABF-9F517C678FC0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E9FA4360-BED2-4602-A78A-4847947C9D1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D405DC7D-81E7-4048-85B2-D04E9ED3F4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B7A9A804-EBCC-429E-B7B7-7B95D5DBB8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13D8892-4BBE-43EB-8341-372F72B34E39}" type="slidenum">
              <a:rPr lang="en-US" altLang="en-US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30957002-2422-44E4-826A-2295A8B1C03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9D382AB4-1DEC-4E18-8AE6-5FF7E48787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34438B9E-0E4C-42BB-A7CF-2BD377E789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5F3681B-6431-4390-908F-0477737C204F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7C7D142B-6E18-4FF1-9BF8-15CF0063328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E5F25BC9-50AA-4711-BACD-49AFB04EBA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726DBD6A-3A80-4C7D-955C-CC03DE86B9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DAD0371-62CD-492E-A915-82990571FB58}" type="slidenum">
              <a:rPr lang="en-US" altLang="en-US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BD836094-6883-4A52-AAF1-6C986D909D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B0DD95E0-E1B8-4A89-A27D-060031104D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28210AC3-C9B1-4D5E-A9D6-425F1EF35E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B5F8E24-51A9-4208-9B1B-43505D9A8D02}" type="slidenum">
              <a:rPr lang="en-US" altLang="en-US">
                <a:latin typeface="Calibri" panose="020F0502020204030204" pitchFamily="34" charset="0"/>
              </a:rPr>
              <a:pPr/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9BAF08D-A976-4C65-96AC-2485684E86A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F3176996-8F93-466F-A812-A51A9B34A2F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0FDB0E45-63D8-4E77-9557-91A802A24A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6B182DE-D1C4-41AA-B756-1DD664EC3B08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88D3ED30-2CFF-430A-A9F6-78340AC006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2EE7FA26-5B2D-4E6E-B5D6-8476EF923C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74BCD098-EB3B-4C86-9540-0C3BC3D9C6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B096D94-7BF9-4E0B-BA85-41FF44CE4041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6516136E-781C-4EA2-9B58-7A477AA17A0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3EDEF8CE-6F91-45FD-A0D4-0C0635F271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99C35198-445E-4976-9789-791F47D438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15F4464-F761-4E78-B50E-BB591122B7CF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04CB7A13-5DE2-491A-955B-9F18275F7C8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18910E1C-D150-42FF-BC13-B56F102940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902F4307-5FD8-4DBA-A33A-E90E97CEC2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B9403C1-17CB-48FA-86D3-E92F7A4C2CB1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A6153320-7B1B-4793-8D8C-984988F40B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39435F5E-DA3E-4C64-9585-AEB38C1A7D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2DF9D870-0E2A-4ADC-8564-4685373457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6D94B5-BAC9-402C-8712-7E87118015FA}" type="slidenum">
              <a:rPr lang="en-US" altLang="en-US">
                <a:latin typeface="Calibri" panose="020F0502020204030204" pitchFamily="34" charset="0"/>
              </a:rPr>
              <a:pPr/>
              <a:t>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BC895353-FD6B-417A-B244-8F1BD8C1988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DF33A44E-6202-4F18-8E0A-F05D2661AFF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99921DCC-AB7C-4109-9436-81D513070C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75181-2484-45A1-8F28-72E82CD78412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F6D24802-59F8-48EE-8B26-28482F0FF4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EB5B021A-74B0-47AA-9836-3C94327AA9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Char char="-"/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99521312-12D0-4F5F-8827-C57834A0ED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9249D1C-FFF8-4B7E-B74C-497A84E038A8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377A0EC3-6B57-4747-AA57-9F452471F24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9DBD0474-86D4-4DF6-97B5-5E1172E425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D6800427-1D69-4BA6-A848-D364342A31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E740FD-AAB2-4488-A2B6-02EA69291EC5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B95FCA4B-491E-4701-AFE9-DA6EF5383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928B8-3EEA-4B09-8750-A3B1C4B8863A}" type="datetimeFigureOut">
              <a:rPr lang="en-US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A746B68C-9B13-474B-921D-86F9BBBFC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C0C4DA44-CF1F-4EA3-8AF5-C894305BF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EF3E85-AC5D-463F-844F-8FAF084D68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3764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9BA6668A-0518-4784-9C40-E6FCAD015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F7D3C-40A9-47C6-8F68-E0616A25ED5A}" type="datetimeFigureOut">
              <a:rPr lang="en-US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7C498E32-804C-4CA4-8160-BFDC305A1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55805B41-DBF3-4B0D-AA4A-68ECB4702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4A5ED-37BA-460D-9B52-0124F580D8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6888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1FCE5696-7075-444F-B990-EC7C99717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8406E-396A-47A5-998E-DB6BA8DE4DCC}" type="datetimeFigureOut">
              <a:rPr lang="en-US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7B6596E6-D3FB-420E-9CFF-CE1C18C23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6A5E0630-436A-494F-A6EB-127984209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B61629-B6B7-4C29-A480-176F38991B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946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D8EE48EE-A1EC-4F3C-A380-736F9529A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D826C-1275-4904-A426-F6CECF62ABA2}" type="datetimeFigureOut">
              <a:rPr lang="en-US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08CC8672-68C6-49E5-B734-30223A2CA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1E60F703-11EB-4A9F-A2D3-BE95346A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0EF5B-0BE2-4803-AB9B-03371B5FFB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6155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DA9B2FED-07CA-495E-A627-B9E3D412D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0CEA0-9047-4B85-B734-3A6D4FE59D0D}" type="datetimeFigureOut">
              <a:rPr lang="en-US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1373000D-0C29-4945-8C9C-F4D2E507F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F6757129-7668-43BF-8D75-0B1CB35D8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B567DF-9988-4519-B360-F1442D70E2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7599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7F6F98CF-D75C-4C85-90AB-B64A78EE2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82864-B579-4716-B1CD-E6D95AD5FECA}" type="datetimeFigureOut">
              <a:rPr lang="en-US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A80E6A5E-EB7A-42FF-94D9-054AED399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608C1912-6522-401C-BE8B-75B080053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98B39-1F23-454F-9D9E-E5311A6A53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2241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64518636-36D4-48AC-BF75-F8BC87C54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BF91F-CDFE-434F-B11A-8776C923F778}" type="datetimeFigureOut">
              <a:rPr lang="en-US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2CA80547-22B8-4704-BE12-2A2CDDDFF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CCF442A1-4E82-41E8-BB59-05DF10C71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E1822D-B876-4CBC-830D-64BB52C85E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815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F0B7229C-CB2C-4229-98FB-A74DD5886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C5440-C061-4EF4-8DA6-694D4F2D0E3B}" type="datetimeFigureOut">
              <a:rPr lang="en-US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033D9026-C060-4281-9B6E-B381A4BAA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0B690622-A083-4BC1-9FFD-002BAE661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998B74-B404-41B6-8334-055D360AAA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5524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E822FA06-D7BA-4AF1-866A-E4FCC02DD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6BC1E-325C-4C77-940D-95E66AB1FA9B}" type="datetimeFigureOut">
              <a:rPr lang="en-US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F776D990-C50D-411C-9967-40D6203A4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5C72A6E4-76BB-4224-86D3-B4C3050DE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555B87-6770-477C-9BDD-1CDD45CB72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4502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B0EEF870-8BEC-4F36-B215-FB13459EA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87F2C-B75D-42F3-A789-E2044CE72D33}" type="datetimeFigureOut">
              <a:rPr lang="en-US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B69ED73E-926C-4795-8025-2B3DC27CE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AD2C0AD9-2B27-402B-81D6-C9E539D16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2C0DE5-2924-4991-9D45-EB66014EAA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01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>
            <a:extLst>
              <a:ext uri="{FF2B5EF4-FFF2-40B4-BE49-F238E27FC236}">
                <a16:creationId xmlns:a16="http://schemas.microsoft.com/office/drawing/2014/main" id="{279F5B43-4055-4BC4-834D-DB48B65618E1}"/>
              </a:ext>
            </a:extLst>
          </p:cNvPr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>
            <a:extLst>
              <a:ext uri="{FF2B5EF4-FFF2-40B4-BE49-F238E27FC236}">
                <a16:creationId xmlns:a16="http://schemas.microsoft.com/office/drawing/2014/main" id="{56D2A9C7-3B7E-407F-9993-6CC7F65C18C6}"/>
              </a:ext>
            </a:extLst>
          </p:cNvPr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>
            <a:extLst>
              <a:ext uri="{FF2B5EF4-FFF2-40B4-BE49-F238E27FC236}">
                <a16:creationId xmlns:a16="http://schemas.microsoft.com/office/drawing/2014/main" id="{2D679D2E-03F8-46E6-880A-14380305BE77}"/>
              </a:ext>
            </a:extLst>
          </p:cNvPr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>
            <a:extLst>
              <a:ext uri="{FF2B5EF4-FFF2-40B4-BE49-F238E27FC236}">
                <a16:creationId xmlns:a16="http://schemas.microsoft.com/office/drawing/2014/main" id="{96400B63-6C04-4F3D-A71D-ED88B52297DE}"/>
              </a:ext>
            </a:extLst>
          </p:cNvPr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A9F7855D-FDED-4489-8557-0BD5DF210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9B4B1-4FE6-443E-8E99-E1D2521D42C3}" type="datetimeFigureOut">
              <a:rPr lang="en-US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4DCF7238-F816-4226-ABD3-A060FAE31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FEF5064-20C6-450C-A521-4ECFCE56B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9F05E191-4439-40F0-9683-FCBFD87822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6832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DDBA8417-E6CA-4623-996A-BFD1EAA18A84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82167CE8-D993-49F8-8F22-E1F869DC0872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>
            <a:extLst>
              <a:ext uri="{FF2B5EF4-FFF2-40B4-BE49-F238E27FC236}">
                <a16:creationId xmlns:a16="http://schemas.microsoft.com/office/drawing/2014/main" id="{05D86C60-DA24-4438-B016-B5598A02588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>
            <a:extLst>
              <a:ext uri="{FF2B5EF4-FFF2-40B4-BE49-F238E27FC236}">
                <a16:creationId xmlns:a16="http://schemas.microsoft.com/office/drawing/2014/main" id="{371330F0-975B-447D-A46F-95E593063EF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7CF25240-DBDA-4F42-9698-03873A896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9D14B7F-71F3-48EF-976F-ADFD6D308728}" type="datetimeFigureOut">
              <a:rPr lang="en-US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E1B25707-7E79-4640-8596-07BE787858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AEEE5AA5-1B4F-4099-9F16-F91B763E31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D1EAEE"/>
                </a:solidFill>
                <a:latin typeface="Cambria" panose="02040503050406030204" pitchFamily="18" charset="0"/>
              </a:defRPr>
            </a:lvl1pPr>
          </a:lstStyle>
          <a:p>
            <a:fld id="{9AC7A884-96E8-4334-8EA4-327A8097F6E3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3" name="Group 1">
            <a:extLst>
              <a:ext uri="{FF2B5EF4-FFF2-40B4-BE49-F238E27FC236}">
                <a16:creationId xmlns:a16="http://schemas.microsoft.com/office/drawing/2014/main" id="{DD84EEC0-AEDF-4EB0-A9B3-0FBA35DBC64D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50C51DBB-5A1B-423D-9EEF-025741FD420E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283E142C-CCD2-4D4E-A431-625975984E11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2" r:id="rId1"/>
    <p:sldLayoutId id="2147483963" r:id="rId2"/>
    <p:sldLayoutId id="2147483964" r:id="rId3"/>
    <p:sldLayoutId id="2147483965" r:id="rId4"/>
    <p:sldLayoutId id="2147483966" r:id="rId5"/>
    <p:sldLayoutId id="2147483967" r:id="rId6"/>
    <p:sldLayoutId id="2147483968" r:id="rId7"/>
    <p:sldLayoutId id="2147483969" r:id="rId8"/>
    <p:sldLayoutId id="2147483972" r:id="rId9"/>
    <p:sldLayoutId id="2147483970" r:id="rId10"/>
    <p:sldLayoutId id="21474839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3EFDF-FF28-45DC-8864-394E6E476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3129" y="1701889"/>
            <a:ext cx="7851648" cy="2743200"/>
          </a:xfrm>
          <a:ln>
            <a:miter lim="800000"/>
            <a:headEnd/>
            <a:tailEnd/>
          </a:ln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8900" dirty="0"/>
              <a:t>Iodine</a:t>
            </a:r>
            <a:br>
              <a:rPr lang="en-US" sz="8000" dirty="0"/>
            </a:br>
            <a:endParaRPr lang="en-US" sz="8000" b="0" dirty="0"/>
          </a:p>
        </p:txBody>
      </p:sp>
      <p:sp>
        <p:nvSpPr>
          <p:cNvPr id="5123" name="AutoShape 2" descr="data:image/jpg;base64,/9j/4AAQSkZJRgABAQAAAQABAAD/2wCEAAkGBhIPEBQPEBQUEA8UFBAPDw8PDw8PFhAUFBAVFBQUFBQXHCYeFxokGRYUIC8gIycpLC0sFR4xNTAqNSYrLCkBCQoKDgwOFw8PFCwlHB4pKSkpKSkpKSkpKSkpLCkpKS0pKSkpNTUpKSwpKSkpKSwpKSkpKSwpLCkpKSwpLCksKf/AABEIAMAAgAMBIgACEQEDEQH/xAAbAAACAgMBAAAAAAAAAAAAAAAEBQMGAQIHAP/EAD4QAAICAQIDBgMDCgUFAQAAAAECAAMRBCEFEjEGE0FRYXEigZEUMqEHI0JikrHB0eHwM1JysvFTVGOiwiT/xAAYAQEBAQEBAAAAAAAAAAAAAAAAAQIDBP/EAB0RAQEAAgMBAQEAAAAAAAAAAAABAhEhMUESAyL/2gAMAwEAAhEDEQA/AOJhZuFmQJuohGAk3VJsFkipA1VZLVSWIVQWJ2AAJJ9APGbLVN6b7MldPkOAS1g25F6HB8PKTaybHnQ6fTHGrsY24B+zaULYwz0Flp+BfUDJELr1OrNfeabT06ZB0PdK9rAndue3LYBAzjGMzPZ3h9IuQj84xrvLFwCC4UEbeBG/0EdcV44gRW6KCEPKeldiMrjHt+4TnbyulP4hwW1QXtsBsY8xGQc59h1iS4gHI2MY8T1D8xQndcr+ycf37xU5/rOkQdprefb9L98mauK6nKkEdRHiAMoYdCMyoDKTQpDHqkTJAEZZoRCGWRMsDKrJlSaosJqSBhK5PXTJK64TVXIiJKJcfyU8Jru0ms5xzM7rTnGSoFfMD+0f/WV1Kow7HdpreHW6mqpFs5zVcwfJwoyGIA325wTjwBmcumse1c5n01hRvv0WknqMqRgn2I3+c85NjPX4Ojsg9VOcD5qI27Uae3Vd5ru7VVR/s15rJK8xPwg+oyB8xEWk1Br7i7xS3lbO+xCtv8ub6SNULxBuYJaOjoA3+tQFb64B+cXGOOKU8jW0DYK/fVD9Vh0HyK/QxOZuMsR1wSzmUr5HI9j/AFiWMuAPi3HgVI/jKlNXpkDUxo9MGsqkQssrg7pGNiQWxYGEWFVJI6lhtNcDeuuF10zFNUOppg21polr7IcEpTvNbcM8/Lp0yDjkTL3H0H+EufceMRVUyTWaWy5BV39lVXKUZVwVKluZvh8+p267TNXGzfJ1+U/WpVUNJp0RKWLWMtagBixznb0xOVPpiarR15eWwfI7n6MR8p0DtZbWyI1a2CpVStGtrsTvFVAvMOYAnYA/OVcVBlyuMFzS3qr17H5Ej6znLp2sJeIXc6VX9SF7mzfxUbZ+R/CKmGIfQMh6m25tx6OD/wAiBWKRseo2M6xzRwzhV3JapPt8z0gc9NI6AyZGfPeC21zXs/rO+pwfvp8J9R4GGW1yMlNtcCtSNrkgF6QNakh9CQapYfQsJRdFcPprkFCQ6uuESVpCa65rUkKrSQKuPqlenOA7WOzAjcqNhgny3zK3Tw966TzqVUknmO2Nhgj2wPrOgCvwgnG9BzUEKNwpIHp0mbi6TNyzWH4yT4ktkbdTn+czXStw32YdHxkegYD98K0XCu9uWqwkHoAdiwA6AzqvZvsKhQOwFVa5BIXOR6DxMm/I1et1xnU8GsTfGR5qeYfUQF0IODsfWde7YcR0WkHLVWOYddwO8I+7zkb4z4DHvOX67izXE86puSRyry49p15jEuznsTv3o/0f/X8pYLklf7Dn47R+qp+jH+cs9yyM0qvSL70jW9YvvEERUCMtOIvoEZacQGFCxhSkC04jKkQietYSgkSCToJBKgkljDb2wc+OJosecI4A13xvlavMEhm/0+XvKFfDexSWv9qtwtSnmUt1GOpBPgPiHzhnH+01dGiSw5RLAWqRFLu6tkoEX9JiuHJOw5snwhPafiAurbh1QNfPZRpG/R5anVrbmBPRRTWw5vMnyMSccrR6G1JXlDLyaZP+np1HLWAPAuArn0KD9GLfjkn98eOL8e4r9osZiCPiPKGC7Dwzjx/CKYVxL/Eb3MFldNaH8F1/cXK46fdb1BnRWYMMjod/qJy1GwQfIg/SdD4RdzUgeC/Cp8xgEH6ESM17ULFt6xpfF2ohkPRGemirTtGmmMBrp4wpEWUGMKWgG1wlBBa2lr7JaAfFqHGQp5awcY5sfEflt9Y1stF8G7OBALdQN9itR6Dxy/n7TXtD2n7pfg5D4BS/dk+xIx9RIOO8f5c7zlvajtOWyuevUdczp057tMNNxltXxSlDkFudbK3HKeUVvkbZDKVJGxxueks3bW/FB8sfwnLexPESvE9MR0NvIR4fGrLkeXWdD7aktS3kAT8vCef9Oa9P5zUcW1j5c+5/fIBJLz8RmgnSI9L7wMfmlPgUQ/MZH7sShGdD4QuNPUf/ABqPwhK2vi++H3mLr2hgJp2jTTtEtDxnprJVOaDD6Wiqh4dS8iGdTS48N1PJolPrZ/ulHqslv4fwm1tCSCCXxbUgbfBGDnyJIOJZ2zl0oXa/jRGfwnN9XqS5Jj/tPbYtjK4I3wyONvmDK22PVfxEtawhl2TbGu0uOv2ij/eJ1Ht/fihx7ic07F154hpRsfz1Z29Mn+EuX5SdZ+b5fEn+E45dx3x6cvfqZvRSXZUUZZiFA8yTgSPMe9kdH3moDeFYNh9+ij6n8J1YLOI6TurGTrynGfPG2frLxwqz/wDPX6KozEnaLh2XBXx3P7R/nG+jOKkH6okZrbUNFt5hl9kX3NKyCpaMNO8VVNDaHhac0Ww+myJqbI97O8NbV3rSuwO7sN+RB1P9+MgtPZXgq6hWssLKiPUCVA+JRzM65II/yg4wcE9JetRqKuQKuEVQAhTYKANh6LiS6fQV00ilByoowoHt1Pmc9ZU+MX930JG+MjfHkTLjltnPGwg7WgtkMnMrfdZl5lIHk2+Pccw9B1nNuIaNWPw8qnpytkA4/wArKcfhOh8UDqOYmysf9xpH5Vz5uv3f2gPeVXiffFSS9WsTqwepK7OuM5GMncbgzVZxL+wmhYcT04K4+Kwgg5G1TnIPj4eUYflKt+PljD8nWiH2m3VFWSvT1uRz5x3lo5FGW3zy8569BKx244mttxCnPicfunG85PTLwrEt/YlAK7W2yWVfUAAn6ZMp4ln7H7CxsH9Febw8TjHnOjFWS5VznG8EsbGw6dJvbbBLXkYQ3PArmk9zwO15VgOtoVU8AR4RW8Ka02zrXYDhw01HetjvbQGP6q4yq/x9zOR8Kr7y6tD0Z1B9s7/hmdNv43yDAOB5TnnfG8MfVn4n2hCDGd/OUfiPGuezIbGPn+B6xVxfjmfGVTV8YOdpibbsOeNcavW0WV3WVKqhFVDlMD9T1gY1uo4pZXpFWtrGbJeuvuwcdXs2+6oyT/OJ7NcW6y5cOccM4e2pYAanUr8HmlJ3VfTmxzn05Zv6rHxOwfa3jSaOpeF6NsonxX2jY3WEfEx8hsMDwGB4ShW5zk7nxm9mpLOXbdiSSfUzTHjNSaK0lm7NIy1sSMKxBU564BBlYJlm4FqM08v+UkfXcTTNM7LINa889kHsshlpa8FsaSWPBnaFCKZMjQVWkqtCnHBdRy3o3kfp8JGY64jxg+cqddmDkSXVakmc8put43TGs1xYmAs+TMOczfTaZrHWtAWdiFVQMkk7ACXSnXZPhH2q8B/8Gsd7ecfojonuxwvzJ8JJ2346dTeVH3F2AHQfL++kZcW1icO0w0dJDXN8WosU5DWYxsfIA4HzPjKWTk5PWSTd2W+NQs1ZpszeEjnRh6NOCX4LL5gN9Irkulu5GDfX28YFheyQO81ayQu8MvO8gdps7SFjCh1MkDSITIMKnVpYeHdmk1FAsGorS3mwarMqFGcA5GTnPpiVpWjjgRXFpbnwqLYCm2Crbc23TczOXSwz1H5ONQoyj02tuQlbuScehWQDHDazk51zDlIBBGmQ9QCOrkdfAA46kyLRdrra+bB3KkKd8rk9fpENzszFmOSSST5yc+rtiy0uSzHJO5JmjGeJmhmkYnp6elR6enp6Afp7cqPTabM8E0z74kxaEZZpGxnmM0JgR5mczWZhW+ZvXcRnBIyOVsEjI8j5yKZBgbiZZ/8AmagzOYEfKf6zBElzIyu8DXExJWEigenp6egbV9RJiZCnWSEwPEzBniZjMD//2Q==">
            <a:extLst>
              <a:ext uri="{FF2B5EF4-FFF2-40B4-BE49-F238E27FC236}">
                <a16:creationId xmlns:a16="http://schemas.microsoft.com/office/drawing/2014/main" id="{CFB9192C-302D-4F3A-A3AF-E33A5417F81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876300"/>
            <a:ext cx="1219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5124" name="AutoShape 4" descr="data:image/jpg;base64,/9j/4AAQSkZJRgABAQAAAQABAAD/2wCEAAkGBhIPEBQPEBQUEA8UFBAPDw8PDw8PFhAUFBAVFBQUFBQXHCYeFxokGRYUIC8gIycpLC0sFR4xNTAqNSYrLCkBCQoKDgwOFw8PFCwlHB4pKSkpKSkpKSkpKSkpLCkpKS0pKSkpNTUpKSwpKSkpKSwpKSkpKSwpLCkpKSwpLCksKf/AABEIAMAAgAMBIgACEQEDEQH/xAAbAAACAgMBAAAAAAAAAAAAAAAEBQMGAQIHAP/EAD4QAAICAQIDBgMDCgUFAQAAAAECAAMRBCEFEjEGE0FRYXEigZEUMqEHI0JikrHB0eHwM1JysvFTVGOiwiT/xAAYAQEBAQEBAAAAAAAAAAAAAAAAAQIDBP/EAB0RAQEAAgMBAQEAAAAAAAAAAAABAhEhMUESAyL/2gAMAwEAAhEDEQA/AOJhZuFmQJuohGAk3VJsFkipA1VZLVSWIVQWJ2AAJJ9APGbLVN6b7MldPkOAS1g25F6HB8PKTaybHnQ6fTHGrsY24B+zaULYwz0Flp+BfUDJELr1OrNfeabT06ZB0PdK9rAndue3LYBAzjGMzPZ3h9IuQj84xrvLFwCC4UEbeBG/0EdcV44gRW6KCEPKeldiMrjHt+4TnbyulP4hwW1QXtsBsY8xGQc59h1iS4gHI2MY8T1D8xQndcr+ycf37xU5/rOkQdprefb9L98mauK6nKkEdRHiAMoYdCMyoDKTQpDHqkTJAEZZoRCGWRMsDKrJlSaosJqSBhK5PXTJK64TVXIiJKJcfyU8Jru0ms5xzM7rTnGSoFfMD+0f/WV1Kow7HdpreHW6mqpFs5zVcwfJwoyGIA325wTjwBmcumse1c5n01hRvv0WknqMqRgn2I3+c85NjPX4Ojsg9VOcD5qI27Uae3Vd5ru7VVR/s15rJK8xPwg+oyB8xEWk1Br7i7xS3lbO+xCtv8ub6SNULxBuYJaOjoA3+tQFb64B+cXGOOKU8jW0DYK/fVD9Vh0HyK/QxOZuMsR1wSzmUr5HI9j/AFiWMuAPi3HgVI/jKlNXpkDUxo9MGsqkQssrg7pGNiQWxYGEWFVJI6lhtNcDeuuF10zFNUOppg21polr7IcEpTvNbcM8/Lp0yDjkTL3H0H+EufceMRVUyTWaWy5BV39lVXKUZVwVKluZvh8+p267TNXGzfJ1+U/WpVUNJp0RKWLWMtagBixznb0xOVPpiarR15eWwfI7n6MR8p0DtZbWyI1a2CpVStGtrsTvFVAvMOYAnYA/OVcVBlyuMFzS3qr17H5Ej6znLp2sJeIXc6VX9SF7mzfxUbZ+R/CKmGIfQMh6m25tx6OD/wAiBWKRseo2M6xzRwzhV3JapPt8z0gc9NI6AyZGfPeC21zXs/rO+pwfvp8J9R4GGW1yMlNtcCtSNrkgF6QNakh9CQapYfQsJRdFcPprkFCQ6uuESVpCa65rUkKrSQKuPqlenOA7WOzAjcqNhgny3zK3Tw966TzqVUknmO2Nhgj2wPrOgCvwgnG9BzUEKNwpIHp0mbi6TNyzWH4yT4ktkbdTn+czXStw32YdHxkegYD98K0XCu9uWqwkHoAdiwA6AzqvZvsKhQOwFVa5BIXOR6DxMm/I1et1xnU8GsTfGR5qeYfUQF0IODsfWde7YcR0WkHLVWOYddwO8I+7zkb4z4DHvOX67izXE86puSRyry49p15jEuznsTv3o/0f/X8pYLklf7Dn47R+qp+jH+cs9yyM0qvSL70jW9YvvEERUCMtOIvoEZacQGFCxhSkC04jKkQietYSgkSCToJBKgkljDb2wc+OJosecI4A13xvlavMEhm/0+XvKFfDexSWv9qtwtSnmUt1GOpBPgPiHzhnH+01dGiSw5RLAWqRFLu6tkoEX9JiuHJOw5snwhPafiAurbh1QNfPZRpG/R5anVrbmBPRRTWw5vMnyMSccrR6G1JXlDLyaZP+np1HLWAPAuArn0KD9GLfjkn98eOL8e4r9osZiCPiPKGC7Dwzjx/CKYVxL/Eb3MFldNaH8F1/cXK46fdb1BnRWYMMjod/qJy1GwQfIg/SdD4RdzUgeC/Cp8xgEH6ESM17ULFt6xpfF2ohkPRGemirTtGmmMBrp4wpEWUGMKWgG1wlBBa2lr7JaAfFqHGQp5awcY5sfEflt9Y1stF8G7OBALdQN9itR6Dxy/n7TXtD2n7pfg5D4BS/dk+xIx9RIOO8f5c7zlvajtOWyuevUdczp057tMNNxltXxSlDkFudbK3HKeUVvkbZDKVJGxxueks3bW/FB8sfwnLexPESvE9MR0NvIR4fGrLkeXWdD7aktS3kAT8vCef9Oa9P5zUcW1j5c+5/fIBJLz8RmgnSI9L7wMfmlPgUQ/MZH7sShGdD4QuNPUf/ABqPwhK2vi++H3mLr2hgJp2jTTtEtDxnprJVOaDD6Wiqh4dS8iGdTS48N1PJolPrZ/ulHqslv4fwm1tCSCCXxbUgbfBGDnyJIOJZ2zl0oXa/jRGfwnN9XqS5Jj/tPbYtjK4I3wyONvmDK22PVfxEtawhl2TbGu0uOv2ij/eJ1Ht/fihx7ic07F154hpRsfz1Z29Mn+EuX5SdZ+b5fEn+E45dx3x6cvfqZvRSXZUUZZiFA8yTgSPMe9kdH3moDeFYNh9+ij6n8J1YLOI6TurGTrynGfPG2frLxwqz/wDPX6KozEnaLh2XBXx3P7R/nG+jOKkH6okZrbUNFt5hl9kX3NKyCpaMNO8VVNDaHhac0Ww+myJqbI97O8NbV3rSuwO7sN+RB1P9+MgtPZXgq6hWssLKiPUCVA+JRzM65II/yg4wcE9JetRqKuQKuEVQAhTYKANh6LiS6fQV00ilByoowoHt1Pmc9ZU+MX930JG+MjfHkTLjltnPGwg7WgtkMnMrfdZl5lIHk2+Pccw9B1nNuIaNWPw8qnpytkA4/wArKcfhOh8UDqOYmysf9xpH5Vz5uv3f2gPeVXiffFSS9WsTqwepK7OuM5GMncbgzVZxL+wmhYcT04K4+Kwgg5G1TnIPj4eUYflKt+PljD8nWiH2m3VFWSvT1uRz5x3lo5FGW3zy8569BKx244mttxCnPicfunG85PTLwrEt/YlAK7W2yWVfUAAn6ZMp4ln7H7CxsH9Febw8TjHnOjFWS5VznG8EsbGw6dJvbbBLXkYQ3PArmk9zwO15VgOtoVU8AR4RW8Ka02zrXYDhw01HetjvbQGP6q4yq/x9zOR8Kr7y6tD0Z1B9s7/hmdNv43yDAOB5TnnfG8MfVn4n2hCDGd/OUfiPGuezIbGPn+B6xVxfjmfGVTV8YOdpibbsOeNcavW0WV3WVKqhFVDlMD9T1gY1uo4pZXpFWtrGbJeuvuwcdXs2+6oyT/OJ7NcW6y5cOccM4e2pYAanUr8HmlJ3VfTmxzn05Zv6rHxOwfa3jSaOpeF6NsonxX2jY3WEfEx8hsMDwGB4ShW5zk7nxm9mpLOXbdiSSfUzTHjNSaK0lm7NIy1sSMKxBU564BBlYJlm4FqM08v+UkfXcTTNM7LINa889kHsshlpa8FsaSWPBnaFCKZMjQVWkqtCnHBdRy3o3kfp8JGY64jxg+cqddmDkSXVakmc8put43TGs1xYmAs+TMOczfTaZrHWtAWdiFVQMkk7ACXSnXZPhH2q8B/8Gsd7ecfojonuxwvzJ8JJ2346dTeVH3F2AHQfL++kZcW1icO0w0dJDXN8WosU5DWYxsfIA4HzPjKWTk5PWSTd2W+NQs1ZpszeEjnRh6NOCX4LL5gN9Irkulu5GDfX28YFheyQO81ayQu8MvO8gdps7SFjCh1MkDSITIMKnVpYeHdmk1FAsGorS3mwarMqFGcA5GTnPpiVpWjjgRXFpbnwqLYCm2Crbc23TczOXSwz1H5ONQoyj02tuQlbuScehWQDHDazk51zDlIBBGmQ9QCOrkdfAA46kyLRdrra+bB3KkKd8rk9fpENzszFmOSSST5yc+rtiy0uSzHJO5JmjGeJmhmkYnp6elR6enp6Afp7cqPTabM8E0z74kxaEZZpGxnmM0JgR5mczWZhW+ZvXcRnBIyOVsEjI8j5yKZBgbiZZ/8AmagzOYEfKf6zBElzIyu8DXExJWEigenp6egbV9RJiZCnWSEwPEzBniZjMD//2Q==">
            <a:extLst>
              <a:ext uri="{FF2B5EF4-FFF2-40B4-BE49-F238E27FC236}">
                <a16:creationId xmlns:a16="http://schemas.microsoft.com/office/drawing/2014/main" id="{DF254CC1-F4DF-48C0-A126-13AB8C0DA29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876300"/>
            <a:ext cx="1219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pic>
        <p:nvPicPr>
          <p:cNvPr id="5125" name="Picture 4">
            <a:extLst>
              <a:ext uri="{FF2B5EF4-FFF2-40B4-BE49-F238E27FC236}">
                <a16:creationId xmlns:a16="http://schemas.microsoft.com/office/drawing/2014/main" id="{DF1AAA41-F9E7-423E-8DBF-7B5587263E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81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4">
            <a:extLst>
              <a:ext uri="{FF2B5EF4-FFF2-40B4-BE49-F238E27FC236}">
                <a16:creationId xmlns:a16="http://schemas.microsoft.com/office/drawing/2014/main" id="{754DC95B-98F7-411A-8EC9-74A4A217F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181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4">
            <a:extLst>
              <a:ext uri="{FF2B5EF4-FFF2-40B4-BE49-F238E27FC236}">
                <a16:creationId xmlns:a16="http://schemas.microsoft.com/office/drawing/2014/main" id="{50337891-3550-48C0-8212-B1803E3A50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181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4">
            <a:extLst>
              <a:ext uri="{FF2B5EF4-FFF2-40B4-BE49-F238E27FC236}">
                <a16:creationId xmlns:a16="http://schemas.microsoft.com/office/drawing/2014/main" id="{3B46A063-F456-4249-A2FA-BD2A10D9C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181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4">
            <a:extLst>
              <a:ext uri="{FF2B5EF4-FFF2-40B4-BE49-F238E27FC236}">
                <a16:creationId xmlns:a16="http://schemas.microsoft.com/office/drawing/2014/main" id="{722165D4-6838-4031-91A3-26625B6F69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181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4">
            <a:extLst>
              <a:ext uri="{FF2B5EF4-FFF2-40B4-BE49-F238E27FC236}">
                <a16:creationId xmlns:a16="http://schemas.microsoft.com/office/drawing/2014/main" id="{98935EFB-4191-4C86-910E-BFEB02CAE6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>
            <a:fillRect/>
          </a:stretch>
        </p:blipFill>
        <p:spPr bwMode="auto">
          <a:xfrm>
            <a:off x="8305800" y="5181600"/>
            <a:ext cx="838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5">
            <a:extLst>
              <a:ext uri="{FF2B5EF4-FFF2-40B4-BE49-F238E27FC236}">
                <a16:creationId xmlns:a16="http://schemas.microsoft.com/office/drawing/2014/main" id="{D9DDA432-7F2B-4FCB-B266-8BDD0D962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295400"/>
            <a:ext cx="8229600" cy="1096963"/>
          </a:xfrm>
        </p:spPr>
        <p:txBody>
          <a:bodyPr/>
          <a:lstStyle/>
          <a:p>
            <a:pPr eaLnBrk="1" hangingPunct="1"/>
            <a:r>
              <a:rPr lang="en-US" altLang="en-US"/>
              <a:t>What are the best vitamins to use for iodine?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5CF0AAC1-1A66-47FF-A8A5-6764F182B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30475"/>
            <a:ext cx="8229600" cy="3627438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400" dirty="0">
                <a:latin typeface="+mj-lt"/>
              </a:rPr>
              <a:t>Recommend a vitamin that contains 150 mcg of iodine to use during pregnancy and breastfeeding.</a:t>
            </a:r>
          </a:p>
          <a:p>
            <a:pPr eaLnBrk="1" hangingPunct="1">
              <a:defRPr/>
            </a:pPr>
            <a:r>
              <a:rPr lang="en-US" altLang="en-US" sz="2400" dirty="0">
                <a:latin typeface="+mj-lt"/>
              </a:rPr>
              <a:t>Not all prenatal multivitamins contain iodine. Encourage participants to read the</a:t>
            </a:r>
            <a:r>
              <a:rPr lang="en-US" altLang="en-US" dirty="0">
                <a:latin typeface="+mj-lt"/>
              </a:rPr>
              <a:t> labels before purchasing and look for iodine or potassium iodide.</a:t>
            </a:r>
          </a:p>
        </p:txBody>
      </p:sp>
      <p:pic>
        <p:nvPicPr>
          <p:cNvPr id="8194" name="Picture 2" descr="http://sp.life123.com/bm.pix/prenatal_vitamins.s600x600.jpg">
            <a:extLst>
              <a:ext uri="{FF2B5EF4-FFF2-40B4-BE49-F238E27FC236}">
                <a16:creationId xmlns:a16="http://schemas.microsoft.com/office/drawing/2014/main" id="{397F49C6-8144-42CE-A917-B882B1CEB6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95638" y="4724400"/>
            <a:ext cx="2752725" cy="1825625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B6E736C1-A4B0-48DB-A9F6-46AE2BE0C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382000" cy="1143000"/>
          </a:xfrm>
        </p:spPr>
        <p:txBody>
          <a:bodyPr/>
          <a:lstStyle/>
          <a:p>
            <a:pPr eaLnBrk="1" hangingPunct="1"/>
            <a:r>
              <a:rPr lang="en-US" altLang="en-US"/>
              <a:t>What does WIC recommend?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8DBE6E14-3528-4036-AC11-22C3BC78D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163"/>
            <a:ext cx="6235700" cy="438943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400" dirty="0">
                <a:latin typeface="+mj-lt"/>
              </a:rPr>
              <a:t>Take prenatal vitamins with iodine when pregnant or breastfeeding.</a:t>
            </a:r>
          </a:p>
          <a:p>
            <a:pPr eaLnBrk="1" hangingPunct="1">
              <a:defRPr/>
            </a:pPr>
            <a:r>
              <a:rPr lang="en-US" altLang="en-US" sz="2400" dirty="0">
                <a:latin typeface="+mj-lt"/>
              </a:rPr>
              <a:t>Do not increase salt intake but when adding</a:t>
            </a:r>
            <a:r>
              <a:rPr lang="en-US" altLang="en-US" dirty="0">
                <a:latin typeface="+mj-lt"/>
              </a:rPr>
              <a:t> </a:t>
            </a:r>
            <a:r>
              <a:rPr lang="en-US" altLang="en-US" sz="2400" dirty="0">
                <a:latin typeface="+mj-lt"/>
              </a:rPr>
              <a:t>salt to food, use iodized forms.</a:t>
            </a:r>
          </a:p>
          <a:p>
            <a:pPr eaLnBrk="1" hangingPunct="1">
              <a:defRPr/>
            </a:pPr>
            <a:r>
              <a:rPr lang="en-US" altLang="en-US" sz="2400" dirty="0">
                <a:latin typeface="+mj-lt"/>
              </a:rPr>
              <a:t>Combine vitamins and food to reach the recommended levels of iodine intake.</a:t>
            </a:r>
            <a:endParaRPr lang="en-US" altLang="en-US" dirty="0">
              <a:latin typeface="+mj-lt"/>
            </a:endParaRP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endParaRPr lang="en-US" altLang="en-US" dirty="0"/>
          </a:p>
        </p:txBody>
      </p:sp>
      <p:pic>
        <p:nvPicPr>
          <p:cNvPr id="25604" name="Picture 2">
            <a:extLst>
              <a:ext uri="{FF2B5EF4-FFF2-40B4-BE49-F238E27FC236}">
                <a16:creationId xmlns:a16="http://schemas.microsoft.com/office/drawing/2014/main" id="{8EE4E031-FBE3-44CB-BC67-41702F27F6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25" y="4737100"/>
            <a:ext cx="25146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2">
            <a:extLst>
              <a:ext uri="{FF2B5EF4-FFF2-40B4-BE49-F238E27FC236}">
                <a16:creationId xmlns:a16="http://schemas.microsoft.com/office/drawing/2014/main" id="{334FCC6D-2C89-44CE-805A-2E485A84B7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563" y="4868863"/>
            <a:ext cx="1539875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6">
            <a:extLst>
              <a:ext uri="{FF2B5EF4-FFF2-40B4-BE49-F238E27FC236}">
                <a16:creationId xmlns:a16="http://schemas.microsoft.com/office/drawing/2014/main" id="{D073F426-58DC-46CE-87BE-7479142BB3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9575" y="3898900"/>
            <a:ext cx="1905000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B32AB3C6-306A-4EC0-BB22-646D0B97C412}"/>
              </a:ext>
            </a:extLst>
          </p:cNvPr>
          <p:cNvSpPr/>
          <p:nvPr/>
        </p:nvSpPr>
        <p:spPr>
          <a:xfrm>
            <a:off x="3403600" y="5486400"/>
            <a:ext cx="12954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25608" name="Picture 16">
            <a:extLst>
              <a:ext uri="{FF2B5EF4-FFF2-40B4-BE49-F238E27FC236}">
                <a16:creationId xmlns:a16="http://schemas.microsoft.com/office/drawing/2014/main" id="{F8A41504-9186-46A2-8A49-6590184C25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163" y="2514600"/>
            <a:ext cx="1163637" cy="116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9" name="Picture 15">
            <a:extLst>
              <a:ext uri="{FF2B5EF4-FFF2-40B4-BE49-F238E27FC236}">
                <a16:creationId xmlns:a16="http://schemas.microsoft.com/office/drawing/2014/main" id="{73BDB623-5F58-42AD-B592-5E35316ABE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488" y="5478463"/>
            <a:ext cx="11652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3">
            <a:extLst>
              <a:ext uri="{FF2B5EF4-FFF2-40B4-BE49-F238E27FC236}">
                <a16:creationId xmlns:a16="http://schemas.microsoft.com/office/drawing/2014/main" id="{B5A46E04-FA56-4C94-9854-C274152DB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260600"/>
            <a:ext cx="8610600" cy="4648200"/>
          </a:xfrm>
        </p:spPr>
        <p:txBody>
          <a:bodyPr/>
          <a:lstStyle/>
          <a:p>
            <a:pPr>
              <a:defRPr/>
            </a:pPr>
            <a:r>
              <a:rPr lang="en-US" altLang="en-US" sz="2400" dirty="0">
                <a:latin typeface="+mj-lt"/>
              </a:rPr>
              <a:t>Risk 427.4 Inadequate Supplementation of Iron, Iodine, or Folic Acid is the iodine related risk associated with pregnancy.</a:t>
            </a:r>
          </a:p>
          <a:p>
            <a:pPr>
              <a:defRPr/>
            </a:pPr>
            <a:r>
              <a:rPr lang="en-US" altLang="en-US" sz="2400" dirty="0">
                <a:latin typeface="+mj-lt"/>
              </a:rPr>
              <a:t>In TWIST, ask the supplementation question for pregnant women “What vitamins or other supplements do you take?”.</a:t>
            </a:r>
          </a:p>
          <a:p>
            <a:pPr lvl="1">
              <a:defRPr/>
            </a:pPr>
            <a:r>
              <a:rPr lang="en-US" altLang="en-US" dirty="0">
                <a:latin typeface="+mj-lt"/>
              </a:rPr>
              <a:t>Assign the risk if the woman is not taking a vitamin or supplement with iodine</a:t>
            </a:r>
          </a:p>
          <a:p>
            <a:pPr lvl="1">
              <a:defRPr/>
            </a:pPr>
            <a:r>
              <a:rPr lang="en-US" altLang="en-US" dirty="0">
                <a:latin typeface="+mj-lt"/>
              </a:rPr>
              <a:t>Do not assign the risk if the woman is taking a vitamin or supplement with iodine</a:t>
            </a:r>
          </a:p>
          <a:p>
            <a:pPr lvl="1">
              <a:defRPr/>
            </a:pPr>
            <a:r>
              <a:rPr lang="en-US" altLang="en-US" dirty="0">
                <a:latin typeface="+mj-lt"/>
              </a:rPr>
              <a:t>Do not assign the risk If the woman is taking a vitamin but does not know if it contains iodine. Encourage supplementation and refer them to their health care provider.</a:t>
            </a:r>
          </a:p>
        </p:txBody>
      </p:sp>
      <p:pic>
        <p:nvPicPr>
          <p:cNvPr id="27651" name="Picture 26">
            <a:extLst>
              <a:ext uri="{FF2B5EF4-FFF2-40B4-BE49-F238E27FC236}">
                <a16:creationId xmlns:a16="http://schemas.microsoft.com/office/drawing/2014/main" id="{827A0DC8-EB00-43AB-8B33-27C107BBF3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825" y="795338"/>
            <a:ext cx="1639888" cy="137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2" name="Title 2">
            <a:extLst>
              <a:ext uri="{FF2B5EF4-FFF2-40B4-BE49-F238E27FC236}">
                <a16:creationId xmlns:a16="http://schemas.microsoft.com/office/drawing/2014/main" id="{F6DA265C-2296-4BAB-8DFE-B7157B253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1022350"/>
            <a:ext cx="8229600" cy="1143000"/>
          </a:xfrm>
        </p:spPr>
        <p:txBody>
          <a:bodyPr/>
          <a:lstStyle/>
          <a:p>
            <a:r>
              <a:rPr lang="en-US" altLang="en-US"/>
              <a:t>When should a risk be assigned?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B7B08-D967-461F-AAED-4471CC9C9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846" y="1371600"/>
            <a:ext cx="8305800" cy="1143000"/>
          </a:xfrm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Questions?</a:t>
            </a:r>
            <a:br>
              <a:rPr lang="en-US" dirty="0"/>
            </a:br>
            <a:r>
              <a:rPr lang="en-US" sz="2700" dirty="0"/>
              <a:t>Check with your WIC nutritionist or state nutrition consultant.</a:t>
            </a:r>
          </a:p>
        </p:txBody>
      </p:sp>
      <p:pic>
        <p:nvPicPr>
          <p:cNvPr id="1034" name="Picture 10" descr="C:\Documents and Settings\cfhguest\Local Settings\Temporary Internet Files\Content.IE5\2YN9N0ZL\MP900408981[1].jpg">
            <a:extLst>
              <a:ext uri="{FF2B5EF4-FFF2-40B4-BE49-F238E27FC236}">
                <a16:creationId xmlns:a16="http://schemas.microsoft.com/office/drawing/2014/main" id="{AAB107A9-275B-4562-B4AC-8BB5182D78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2971800"/>
            <a:ext cx="3582292" cy="23900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7BF84BD6-B581-40CA-99C3-2DE611102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704850"/>
            <a:ext cx="7467600" cy="1143000"/>
          </a:xfrm>
        </p:spPr>
        <p:txBody>
          <a:bodyPr/>
          <a:lstStyle/>
          <a:p>
            <a:pPr eaLnBrk="1" hangingPunct="1"/>
            <a:r>
              <a:rPr lang="en-US" altLang="en-US"/>
              <a:t>Goals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27DE464E-FC75-4C7C-9854-77C1333E2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defRPr/>
            </a:pPr>
            <a:r>
              <a:rPr lang="en-US" altLang="en-US" dirty="0">
                <a:latin typeface="+mj-lt"/>
              </a:rPr>
              <a:t>Increase knowledge regarding the importance of iodine supplementation for pregnant and breastfeeding women.</a:t>
            </a:r>
          </a:p>
          <a:p>
            <a:pPr lvl="1" eaLnBrk="1" hangingPunct="1">
              <a:defRPr/>
            </a:pPr>
            <a:endParaRPr lang="en-US" altLang="en-US" dirty="0">
              <a:latin typeface="+mj-lt"/>
            </a:endParaRPr>
          </a:p>
          <a:p>
            <a:pPr lvl="1" eaLnBrk="1" hangingPunct="1">
              <a:defRPr/>
            </a:pPr>
            <a:r>
              <a:rPr lang="en-US" altLang="en-US" dirty="0">
                <a:latin typeface="+mj-lt"/>
              </a:rPr>
              <a:t>Improve ability to discuss iodine supplementation with participants.</a:t>
            </a:r>
          </a:p>
          <a:p>
            <a:pPr marL="393700" lvl="1" indent="0" eaLnBrk="1" hangingPunct="1">
              <a:buFont typeface="Wingdings 2" panose="05020102010507070707" pitchFamily="18" charset="2"/>
              <a:buNone/>
              <a:defRPr/>
            </a:pPr>
            <a:endParaRPr lang="en-US" altLang="en-US" dirty="0">
              <a:latin typeface="+mj-lt"/>
            </a:endParaRPr>
          </a:p>
          <a:p>
            <a:pPr lvl="1" eaLnBrk="1" hangingPunct="1">
              <a:defRPr/>
            </a:pPr>
            <a:r>
              <a:rPr lang="en-US" altLang="en-US" dirty="0">
                <a:latin typeface="+mj-lt"/>
              </a:rPr>
              <a:t>Accurately assign Risk 427.4 Inadequate Iron, Iodine or Folic Acid Supplementation. </a:t>
            </a:r>
          </a:p>
          <a:p>
            <a:pPr lvl="1" eaLnBrk="1" hangingPunct="1">
              <a:defRPr/>
            </a:pPr>
            <a:endParaRPr lang="en-US" altLang="en-US" dirty="0">
              <a:latin typeface="+mj-lt"/>
            </a:endParaRPr>
          </a:p>
          <a:p>
            <a:pPr lvl="1" eaLnBrk="1" hangingPunct="1">
              <a:defRPr/>
            </a:pPr>
            <a:endParaRPr lang="en-US" altLang="en-US" dirty="0"/>
          </a:p>
          <a:p>
            <a:pPr lvl="1" eaLnBrk="1" hangingPunct="1"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C7C58026-BCD7-4831-BA68-E3C85D702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750" y="717550"/>
            <a:ext cx="7848600" cy="1050925"/>
          </a:xfrm>
        </p:spPr>
        <p:txBody>
          <a:bodyPr/>
          <a:lstStyle/>
          <a:p>
            <a:pPr eaLnBrk="1" hangingPunct="1"/>
            <a:r>
              <a:rPr lang="en-US" altLang="en-US" sz="4400"/>
              <a:t>What is iodine?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3ACAB69A-FD09-4B8B-A967-F714E9EFC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981200"/>
            <a:ext cx="8183563" cy="41878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latin typeface="+mj-lt"/>
              </a:rPr>
              <a:t>Essential mineral needed in very small trace amounts</a:t>
            </a:r>
          </a:p>
          <a:p>
            <a:pPr eaLnBrk="1" hangingPunct="1">
              <a:defRPr/>
            </a:pPr>
            <a:r>
              <a:rPr lang="en-US" altLang="en-US" dirty="0">
                <a:latin typeface="+mj-lt"/>
              </a:rPr>
              <a:t>Helps with thyroid function and prevents goiter</a:t>
            </a:r>
          </a:p>
          <a:p>
            <a:pPr eaLnBrk="1" hangingPunct="1">
              <a:defRPr/>
            </a:pPr>
            <a:r>
              <a:rPr lang="en-US" altLang="en-US" dirty="0">
                <a:latin typeface="+mj-lt"/>
              </a:rPr>
              <a:t>Helps prevent birth defects like cretinism, a condition characterized by severely stunted physical and mental growth</a:t>
            </a:r>
            <a:endParaRPr lang="en-US" altLang="en-US" dirty="0"/>
          </a:p>
        </p:txBody>
      </p:sp>
      <p:pic>
        <p:nvPicPr>
          <p:cNvPr id="9220" name="Picture 2">
            <a:extLst>
              <a:ext uri="{FF2B5EF4-FFF2-40B4-BE49-F238E27FC236}">
                <a16:creationId xmlns:a16="http://schemas.microsoft.com/office/drawing/2014/main" id="{3697A821-138B-4585-A4C1-8EAA09F84D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075113"/>
            <a:ext cx="354330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304E46CA-60E7-4837-BA62-18BF5EB4F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4850"/>
            <a:ext cx="7848600" cy="1143000"/>
          </a:xfrm>
        </p:spPr>
        <p:txBody>
          <a:bodyPr/>
          <a:lstStyle/>
          <a:p>
            <a:pPr eaLnBrk="1" hangingPunct="1"/>
            <a:r>
              <a:rPr lang="en-US" altLang="en-US"/>
              <a:t>Where is iodine found?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96300DEC-FC0E-4876-B337-B7AC3F49D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7848600" cy="4389438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400" dirty="0">
                <a:latin typeface="+mj-lt"/>
              </a:rPr>
              <a:t>Varying amounts in the soil</a:t>
            </a:r>
          </a:p>
          <a:p>
            <a:pPr eaLnBrk="1" hangingPunct="1">
              <a:defRPr/>
            </a:pPr>
            <a:r>
              <a:rPr lang="en-US" altLang="en-US" sz="2400" dirty="0">
                <a:latin typeface="+mj-lt"/>
              </a:rPr>
              <a:t>Table salt – iodized since the 1920’s</a:t>
            </a:r>
          </a:p>
          <a:p>
            <a:pPr eaLnBrk="1" hangingPunct="1">
              <a:defRPr/>
            </a:pPr>
            <a:r>
              <a:rPr lang="en-US" altLang="en-US" sz="2400" dirty="0">
                <a:latin typeface="+mj-lt"/>
              </a:rPr>
              <a:t>Seafood and seaweed</a:t>
            </a:r>
          </a:p>
          <a:p>
            <a:pPr eaLnBrk="1" hangingPunct="1">
              <a:defRPr/>
            </a:pPr>
            <a:r>
              <a:rPr lang="en-US" altLang="en-US" sz="2400" dirty="0">
                <a:latin typeface="+mj-lt"/>
              </a:rPr>
              <a:t>Small amounts found in:</a:t>
            </a:r>
          </a:p>
          <a:p>
            <a:pPr lvl="1" eaLnBrk="1" hangingPunct="1">
              <a:defRPr/>
            </a:pPr>
            <a:r>
              <a:rPr lang="en-US" altLang="en-US" dirty="0">
                <a:latin typeface="+mj-lt"/>
              </a:rPr>
              <a:t>Grains</a:t>
            </a:r>
          </a:p>
          <a:p>
            <a:pPr lvl="1" eaLnBrk="1" hangingPunct="1">
              <a:defRPr/>
            </a:pPr>
            <a:r>
              <a:rPr lang="en-US" altLang="en-US" dirty="0">
                <a:latin typeface="+mj-lt"/>
              </a:rPr>
              <a:t>Dairy</a:t>
            </a:r>
          </a:p>
          <a:p>
            <a:pPr lvl="1" eaLnBrk="1" hangingPunct="1">
              <a:defRPr/>
            </a:pPr>
            <a:r>
              <a:rPr lang="en-US" altLang="en-US" dirty="0">
                <a:latin typeface="+mj-lt"/>
              </a:rPr>
              <a:t>Meat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endParaRPr lang="en-US" altLang="en-US" dirty="0"/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B8BE24-9021-41BD-B1D4-F6655392BA37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5105400" y="1920875"/>
            <a:ext cx="4038600" cy="4433888"/>
          </a:xfrm>
        </p:spPr>
        <p:txBody>
          <a:bodyPr>
            <a:normAutofit/>
          </a:bodyPr>
          <a:lstStyle/>
          <a:p>
            <a:pPr marL="0" indent="-27432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endParaRPr lang="en-US" dirty="0">
              <a:solidFill>
                <a:srgbClr val="CC1111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  <p:pic>
        <p:nvPicPr>
          <p:cNvPr id="11269" name="Picture 2">
            <a:extLst>
              <a:ext uri="{FF2B5EF4-FFF2-40B4-BE49-F238E27FC236}">
                <a16:creationId xmlns:a16="http://schemas.microsoft.com/office/drawing/2014/main" id="{A83E8B09-15ED-4BFF-A694-125A247C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276600"/>
            <a:ext cx="271462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DF792DED-E621-453F-8199-4308E824D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add iodine to salt?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DF6B2177-9BE6-4ABF-9B0A-B46E373D9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163"/>
            <a:ext cx="6248400" cy="4389437"/>
          </a:xfrm>
        </p:spPr>
        <p:txBody>
          <a:bodyPr/>
          <a:lstStyle/>
          <a:p>
            <a:pPr>
              <a:defRPr/>
            </a:pPr>
            <a:r>
              <a:rPr lang="en-US" altLang="en-US" sz="2400" dirty="0">
                <a:latin typeface="+mj-lt"/>
              </a:rPr>
              <a:t>Iodine was one of the first food fortifications designed to prevent a common health issue (goiter). Later discovered to prevent certain birth defects (cretinism).</a:t>
            </a:r>
          </a:p>
          <a:p>
            <a:pPr>
              <a:defRPr/>
            </a:pPr>
            <a:endParaRPr lang="en-US" altLang="en-US" sz="2400" dirty="0">
              <a:latin typeface="+mj-lt"/>
            </a:endParaRPr>
          </a:p>
          <a:p>
            <a:pPr>
              <a:defRPr/>
            </a:pPr>
            <a:r>
              <a:rPr lang="en-US" altLang="en-US" sz="2400" dirty="0">
                <a:latin typeface="+mj-lt"/>
              </a:rPr>
              <a:t>Salt was chosen for iodine supplementation because everyone routinely uses salt and fortification is easy and inexpensive. </a:t>
            </a:r>
          </a:p>
          <a:p>
            <a:pPr>
              <a:defRPr/>
            </a:pPr>
            <a:endParaRPr lang="en-US" altLang="en-US" sz="2400" dirty="0">
              <a:latin typeface="+mj-lt"/>
            </a:endParaRPr>
          </a:p>
          <a:p>
            <a:pPr>
              <a:defRPr/>
            </a:pPr>
            <a:endParaRPr lang="en-US" altLang="en-US" sz="2400" dirty="0">
              <a:latin typeface="+mj-lt"/>
            </a:endParaRPr>
          </a:p>
          <a:p>
            <a:pPr>
              <a:defRPr/>
            </a:pPr>
            <a:endParaRPr lang="en-US" altLang="en-US" sz="2400" dirty="0">
              <a:latin typeface="+mj-lt"/>
            </a:endParaRPr>
          </a:p>
          <a:p>
            <a:pPr>
              <a:defRPr/>
            </a:pPr>
            <a:endParaRPr lang="en-US" altLang="en-US" sz="2400" dirty="0">
              <a:latin typeface="+mj-lt"/>
            </a:endParaRPr>
          </a:p>
          <a:p>
            <a:pPr>
              <a:defRPr/>
            </a:pPr>
            <a:endParaRPr lang="en-US" altLang="en-US" sz="2400" dirty="0">
              <a:latin typeface="+mj-lt"/>
            </a:endParaRPr>
          </a:p>
          <a:p>
            <a:pPr>
              <a:defRPr/>
            </a:pPr>
            <a:endParaRPr lang="en-US" altLang="en-US" sz="2400" dirty="0">
              <a:latin typeface="+mj-lt"/>
            </a:endParaRPr>
          </a:p>
          <a:p>
            <a:pPr>
              <a:defRPr/>
            </a:pPr>
            <a:endParaRPr lang="en-US" altLang="en-US" sz="2400" dirty="0">
              <a:latin typeface="+mj-lt"/>
            </a:endParaRPr>
          </a:p>
          <a:p>
            <a:pPr>
              <a:defRPr/>
            </a:pPr>
            <a:endParaRPr lang="en-US" altLang="en-US" sz="2400" dirty="0">
              <a:latin typeface="+mj-lt"/>
            </a:endParaRPr>
          </a:p>
        </p:txBody>
      </p:sp>
      <p:pic>
        <p:nvPicPr>
          <p:cNvPr id="13316" name="Picture 4">
            <a:extLst>
              <a:ext uri="{FF2B5EF4-FFF2-40B4-BE49-F238E27FC236}">
                <a16:creationId xmlns:a16="http://schemas.microsoft.com/office/drawing/2014/main" id="{2BE2F41A-F2C1-462A-9B64-B31C7B7394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511425"/>
            <a:ext cx="1871663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E7EA6031-B10F-4E88-A813-CE9F2116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990600"/>
            <a:ext cx="8229600" cy="1143000"/>
          </a:xfrm>
        </p:spPr>
        <p:txBody>
          <a:bodyPr/>
          <a:lstStyle/>
          <a:p>
            <a:r>
              <a:rPr lang="en-US" altLang="en-US"/>
              <a:t>How much iodine is in salt?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834D8010-0E13-42B7-B20D-02B9B868F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538" y="2286000"/>
            <a:ext cx="7762875" cy="4389438"/>
          </a:xfrm>
        </p:spPr>
        <p:txBody>
          <a:bodyPr/>
          <a:lstStyle/>
          <a:p>
            <a:pPr>
              <a:defRPr/>
            </a:pPr>
            <a:r>
              <a:rPr lang="en-US" altLang="en-US" sz="2400" dirty="0">
                <a:latin typeface="+mj-lt"/>
              </a:rPr>
              <a:t>One teaspoon of iodized salt contains 400 micrograms (mcg) of iodine. </a:t>
            </a:r>
          </a:p>
          <a:p>
            <a:pPr>
              <a:defRPr/>
            </a:pPr>
            <a:r>
              <a:rPr lang="en-US" altLang="en-US" sz="2400" dirty="0">
                <a:latin typeface="+mj-lt"/>
              </a:rPr>
              <a:t>Encourage participants to purchase iodized salt when they shop for salt</a:t>
            </a:r>
            <a:r>
              <a:rPr lang="en-US" altLang="en-US" dirty="0"/>
              <a:t>.</a:t>
            </a:r>
          </a:p>
        </p:txBody>
      </p:sp>
      <p:pic>
        <p:nvPicPr>
          <p:cNvPr id="15364" name="Picture 2">
            <a:extLst>
              <a:ext uri="{FF2B5EF4-FFF2-40B4-BE49-F238E27FC236}">
                <a16:creationId xmlns:a16="http://schemas.microsoft.com/office/drawing/2014/main" id="{717E5CCC-C0E0-4958-8773-D38E8638ED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038600"/>
            <a:ext cx="281940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D56BCE58-34CE-42B5-9819-F771A57FE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1375"/>
            <a:ext cx="8229600" cy="1614488"/>
          </a:xfrm>
        </p:spPr>
        <p:txBody>
          <a:bodyPr/>
          <a:lstStyle/>
          <a:p>
            <a:pPr eaLnBrk="1" hangingPunct="1"/>
            <a:r>
              <a:rPr lang="en-US" altLang="en-US"/>
              <a:t>How much iodine is needed each day?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65F60C16-DF5D-4200-8F1A-F2ABBA4C75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2378075"/>
            <a:ext cx="4724400" cy="4054475"/>
          </a:xfrm>
        </p:spPr>
        <p:txBody>
          <a:bodyPr/>
          <a:lstStyle/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r>
              <a:rPr lang="en-US" altLang="en-US" sz="2400" dirty="0">
                <a:latin typeface="+mj-lt"/>
              </a:rPr>
              <a:t>Infants under 12 months of age:  110 to 130 </a:t>
            </a:r>
            <a:r>
              <a:rPr lang="en-US" altLang="en-US" sz="2400">
                <a:latin typeface="+mj-lt"/>
              </a:rPr>
              <a:t>mcg </a:t>
            </a:r>
          </a:p>
          <a:p>
            <a:pPr eaLnBrk="1" hangingPunct="1">
              <a:defRPr/>
            </a:pPr>
            <a:r>
              <a:rPr lang="en-US" altLang="en-US" sz="2400">
                <a:latin typeface="+mj-lt"/>
              </a:rPr>
              <a:t>Children </a:t>
            </a:r>
            <a:r>
              <a:rPr lang="en-US" altLang="en-US" sz="2400" dirty="0">
                <a:latin typeface="+mj-lt"/>
              </a:rPr>
              <a:t>over age 1 year: 90 mcg</a:t>
            </a:r>
          </a:p>
          <a:p>
            <a:pPr eaLnBrk="1" hangingPunct="1">
              <a:defRPr/>
            </a:pPr>
            <a:r>
              <a:rPr lang="en-US" altLang="en-US" sz="2400" dirty="0">
                <a:latin typeface="+mj-lt"/>
              </a:rPr>
              <a:t>Adults and adolescents: 150 mcg</a:t>
            </a:r>
          </a:p>
          <a:p>
            <a:pPr eaLnBrk="1" hangingPunct="1">
              <a:defRPr/>
            </a:pPr>
            <a:r>
              <a:rPr lang="en-US" altLang="en-US" sz="2400" dirty="0">
                <a:latin typeface="+mj-lt"/>
              </a:rPr>
              <a:t>Pregnant: 220 to 250 mcg </a:t>
            </a:r>
          </a:p>
          <a:p>
            <a:pPr eaLnBrk="1" hangingPunct="1">
              <a:defRPr/>
            </a:pPr>
            <a:r>
              <a:rPr lang="en-US" altLang="en-US" sz="2400" dirty="0">
                <a:latin typeface="+mj-lt"/>
              </a:rPr>
              <a:t>Breastfeeding Women: 290 mcg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n-US" altLang="en-US" sz="2400" dirty="0">
                <a:latin typeface="+mj-lt"/>
              </a:rPr>
              <a:t>	</a:t>
            </a:r>
          </a:p>
        </p:txBody>
      </p:sp>
      <p:sp>
        <p:nvSpPr>
          <p:cNvPr id="17412" name="Content Placeholder 3">
            <a:extLst>
              <a:ext uri="{FF2B5EF4-FFF2-40B4-BE49-F238E27FC236}">
                <a16:creationId xmlns:a16="http://schemas.microsoft.com/office/drawing/2014/main" id="{02ED9551-6C03-4CFE-AAE5-D9F3F1713B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15000" y="2300288"/>
            <a:ext cx="2971800" cy="4054475"/>
          </a:xfrm>
        </p:spPr>
        <p:txBody>
          <a:bodyPr/>
          <a:lstStyle/>
          <a:p>
            <a:pPr eaLnBrk="1" hangingPunct="1"/>
            <a:endParaRPr lang="en-US" altLang="en-US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/>
          </a:p>
        </p:txBody>
      </p:sp>
      <p:pic>
        <p:nvPicPr>
          <p:cNvPr id="17413" name="Picture 2">
            <a:extLst>
              <a:ext uri="{FF2B5EF4-FFF2-40B4-BE49-F238E27FC236}">
                <a16:creationId xmlns:a16="http://schemas.microsoft.com/office/drawing/2014/main" id="{B7B878B5-9264-4D6D-A030-6B455BF045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150" y="2741613"/>
            <a:ext cx="2857500" cy="317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A88289BB-6710-49D0-8903-C37059B9A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 sz="4400"/>
              <a:t>Why add iodine to supplements?</a:t>
            </a:r>
          </a:p>
        </p:txBody>
      </p:sp>
      <p:sp>
        <p:nvSpPr>
          <p:cNvPr id="15363" name="Content Placeholder 4">
            <a:extLst>
              <a:ext uri="{FF2B5EF4-FFF2-40B4-BE49-F238E27FC236}">
                <a16:creationId xmlns:a16="http://schemas.microsoft.com/office/drawing/2014/main" id="{0654894F-0F06-4C99-80A1-8BFE68261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5972175" cy="41148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latin typeface="+mj-lt"/>
              </a:rPr>
              <a:t>Women of childbearing age are at higher risk of low iodine levels. 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US" altLang="en-US" sz="2400" dirty="0">
              <a:latin typeface="+mj-lt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latin typeface="+mj-lt"/>
              </a:rPr>
              <a:t>There is an increased need during pregnancy and breastfeeding because mothers are the sole source of  iodine for their babies.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US" altLang="en-US" sz="2400" dirty="0">
              <a:latin typeface="+mj-lt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latin typeface="+mj-lt"/>
              </a:rPr>
              <a:t>There is decreased use of iodized salt in U.S as people use more non-iodized salts (i.e. sea salt, kosher salt, flavored salts, rock salt, pickling salt)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US" altLang="en-US" dirty="0"/>
          </a:p>
        </p:txBody>
      </p:sp>
      <p:pic>
        <p:nvPicPr>
          <p:cNvPr id="19460" name="Picture 2">
            <a:extLst>
              <a:ext uri="{FF2B5EF4-FFF2-40B4-BE49-F238E27FC236}">
                <a16:creationId xmlns:a16="http://schemas.microsoft.com/office/drawing/2014/main" id="{AB363D4E-01EF-4C3C-AD02-AC83C5D784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343400"/>
            <a:ext cx="2209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2">
            <a:extLst>
              <a:ext uri="{FF2B5EF4-FFF2-40B4-BE49-F238E27FC236}">
                <a16:creationId xmlns:a16="http://schemas.microsoft.com/office/drawing/2014/main" id="{4B1FE591-D229-4532-9C50-64FD406FD3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938" y="2278063"/>
            <a:ext cx="2162175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A5FBE056-866F-4C94-B9B8-197DD4FD7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581150"/>
          </a:xfrm>
        </p:spPr>
        <p:txBody>
          <a:bodyPr/>
          <a:lstStyle/>
          <a:p>
            <a:pPr eaLnBrk="1" hangingPunct="1"/>
            <a:r>
              <a:rPr lang="en-US" altLang="en-US"/>
              <a:t>When are iodine supplements needed?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1B9EEA57-4A70-4FF2-B38C-BAEF314BF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4495800" cy="4724400"/>
          </a:xfrm>
        </p:spPr>
        <p:txBody>
          <a:bodyPr/>
          <a:lstStyle/>
          <a:p>
            <a:pPr eaLnBrk="1" hangingPunct="1">
              <a:defRPr/>
            </a:pPr>
            <a:endParaRPr lang="en-US" altLang="en-US" sz="2400" dirty="0">
              <a:latin typeface="+mj-lt"/>
            </a:endParaRPr>
          </a:p>
          <a:p>
            <a:pPr eaLnBrk="1" hangingPunct="1">
              <a:defRPr/>
            </a:pPr>
            <a:r>
              <a:rPr lang="en-US" altLang="en-US" sz="2400" dirty="0">
                <a:latin typeface="+mj-lt"/>
              </a:rPr>
              <a:t>Taking prenatal vitamins with iodine before and during pregnancy can help prevent Iodine Deficiency Disorders  (IDDs).</a:t>
            </a:r>
          </a:p>
          <a:p>
            <a:pPr eaLnBrk="1" hangingPunct="1">
              <a:defRPr/>
            </a:pPr>
            <a:endParaRPr lang="en-US" altLang="en-US" sz="2400" dirty="0">
              <a:latin typeface="+mj-lt"/>
            </a:endParaRPr>
          </a:p>
          <a:p>
            <a:pPr eaLnBrk="1" hangingPunct="1">
              <a:defRPr/>
            </a:pPr>
            <a:r>
              <a:rPr lang="en-US" altLang="en-US" sz="2400" dirty="0">
                <a:latin typeface="+mj-lt"/>
              </a:rPr>
              <a:t>Taking vitamins with iodine while breastfeeding helps to maintain adequate iodine levels for mom and baby.</a:t>
            </a:r>
          </a:p>
          <a:p>
            <a:pPr lvl="1" eaLnBrk="1" hangingPunct="1">
              <a:buFont typeface="Wingdings 2" panose="05020102010507070707" pitchFamily="18" charset="2"/>
              <a:buNone/>
              <a:defRPr/>
            </a:pPr>
            <a:endParaRPr lang="en-US" altLang="en-US" dirty="0"/>
          </a:p>
          <a:p>
            <a:pPr lvl="1" eaLnBrk="1" hangingPunct="1">
              <a:defRPr/>
            </a:pPr>
            <a:endParaRPr lang="en-US" altLang="en-US" dirty="0"/>
          </a:p>
        </p:txBody>
      </p:sp>
      <p:pic>
        <p:nvPicPr>
          <p:cNvPr id="21508" name="Picture 1">
            <a:extLst>
              <a:ext uri="{FF2B5EF4-FFF2-40B4-BE49-F238E27FC236}">
                <a16:creationId xmlns:a16="http://schemas.microsoft.com/office/drawing/2014/main" id="{5B12DB9C-1EB6-4E7D-AB2C-648CC557BA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747963"/>
            <a:ext cx="3889375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012CDB5CCD2847B46468FD3DF1DE6F" ma:contentTypeVersion="18" ma:contentTypeDescription="Create a new document." ma:contentTypeScope="" ma:versionID="83cd168dfd4f560a5ae9f127886bf666">
  <xsd:schema xmlns:xsd="http://www.w3.org/2001/XMLSchema" xmlns:xs="http://www.w3.org/2001/XMLSchema" xmlns:p="http://schemas.microsoft.com/office/2006/metadata/properties" xmlns:ns1="http://schemas.microsoft.com/sharepoint/v3" xmlns:ns2="59da1016-2a1b-4f8a-9768-d7a4932f6f16" xmlns:ns3="f144fd3f-61b7-45a4-a8a5-a00a4ffd3675" targetNamespace="http://schemas.microsoft.com/office/2006/metadata/properties" ma:root="true" ma:fieldsID="d12f2be80cb9e9a210af77d7981c0c3e" ns1:_="" ns2:_="" ns3:_="">
    <xsd:import namespace="http://schemas.microsoft.com/sharepoint/v3"/>
    <xsd:import namespace="59da1016-2a1b-4f8a-9768-d7a4932f6f16"/>
    <xsd:import namespace="f144fd3f-61b7-45a4-a8a5-a00a4ffd3675"/>
    <xsd:element name="properties">
      <xsd:complexType>
        <xsd:sequence>
          <xsd:element name="documentManagement">
            <xsd:complexType>
              <xsd:all>
                <xsd:element ref="ns2:IACategory" minOccurs="0"/>
                <xsd:element ref="ns2:IATopic" minOccurs="0"/>
                <xsd:element ref="ns2:IASubtopic" minOccurs="0"/>
                <xsd:element ref="ns2:DocumentExpirationDate" minOccurs="0"/>
                <xsd:element ref="ns3:Meta_x0020_Description" minOccurs="0"/>
                <xsd:element ref="ns3:Meta_x0020_Keywords" minOccurs="0"/>
                <xsd:element ref="ns1:PublishingStartDate" minOccurs="0"/>
                <xsd:element ref="ns1:PublishingExpirationDate" minOccurs="0"/>
                <xsd:element ref="ns1:URL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0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11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  <xsd:element name="URL" ma:index="12" nillable="true" ma:displayName="URL" ma:format="Hyperlink" ma:internalName="URL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da1016-2a1b-4f8a-9768-d7a4932f6f16" elementFormDefault="qualified">
    <xsd:import namespace="http://schemas.microsoft.com/office/2006/documentManagement/types"/>
    <xsd:import namespace="http://schemas.microsoft.com/office/infopath/2007/PartnerControls"/>
    <xsd:element name="IACategory" ma:index="4" nillable="true" ma:displayName="IA Category" ma:format="Dropdown" ma:internalName="IACategory" ma:readOnly="false">
      <xsd:simpleType>
        <xsd:restriction base="dms:Choice">
          <xsd:enumeration value="About OHA"/>
          <xsd:enumeration value="Programs and Services"/>
          <xsd:enumeration value="Oregon Health Plan"/>
          <xsd:enumeration value="Health System Reform"/>
          <xsd:enumeration value="Licenses and Certificates"/>
          <xsd:enumeration value="Public Health"/>
        </xsd:restriction>
      </xsd:simpleType>
    </xsd:element>
    <xsd:element name="IATopic" ma:index="5" nillable="true" ma:displayName="IA Topic" ma:format="Dropdown" ma:internalName="IATopic" ma:readOnly="false">
      <xsd:simpleType>
        <xsd:restriction base="dms:Choice">
          <xsd:enumeration value="About OHA - Agency Communications"/>
          <xsd:enumeration value="About OHA - Budget"/>
          <xsd:enumeration value="About OHA - Contacts"/>
          <xsd:enumeration value="About OHA - Grants &amp; Contracts"/>
          <xsd:enumeration value="About OHA - Jobs &amp; Employment"/>
          <xsd:enumeration value="About OHA - Organization"/>
          <xsd:enumeration value="About OHA - Policies"/>
          <xsd:enumeration value="About OHA - Public Meetings"/>
          <xsd:enumeration value="About OHA - Public Records"/>
          <xsd:enumeration value="About OHA - Questions &amp; Comments"/>
          <xsd:enumeration value="About OHA - Reports &amp; Data"/>
          <xsd:enumeration value="About OHA - Rulemaking"/>
          <xsd:enumeration value="Programs and Services - Behavioral Health"/>
          <xsd:enumeration value="Programs and Services - Contacts"/>
          <xsd:enumeration value="Programs and Services - Coordinated Care"/>
          <xsd:enumeration value="Programs and Services - Disease"/>
          <xsd:enumeration value="Programs and Services - Environment"/>
          <xsd:enumeration value="Programs and Services - Health Resources"/>
          <xsd:enumeration value="Programs and Services - OEBB"/>
          <xsd:enumeration value="Programs and Services - Oregon Health Plan"/>
          <xsd:enumeration value="Programs and Services - Oregon State Hospital"/>
          <xsd:enumeration value="Programs and Services - PEBB"/>
          <xsd:enumeration value="Programs and Services - Pharmacy"/>
          <xsd:enumeration value="Programs and Services - Prevention"/>
          <xsd:enumeration value="Programs and Services - Safety"/>
          <xsd:enumeration value="Oregon Health Plan - Agency Communications"/>
          <xsd:enumeration value="Oregon Health Plan - Benefits"/>
          <xsd:enumeration value="Oregon Health Plan - Contacts"/>
          <xsd:enumeration value="Oregon Health Plan - Coordinated Care"/>
          <xsd:enumeration value="Oregon Health Plan - Grants &amp; Contracts"/>
          <xsd:enumeration value="Oregon Health Plan - Health Resources"/>
          <xsd:enumeration value="Oregon Health Plan - Policies"/>
          <xsd:enumeration value="Oregon Health Plan - Providers and Partners"/>
          <xsd:enumeration value="Oregon Health Plan - Public Meetings"/>
          <xsd:enumeration value="Oregon Health Plan - Questions &amp; Comments"/>
          <xsd:enumeration value="Oregon Health Plan - Rule Making"/>
          <xsd:enumeration value="Health System Reform - Agency Communications"/>
          <xsd:enumeration value="Health System Reform - Coordinated Care"/>
          <xsd:enumeration value="Health System Reform - Public Meetings"/>
          <xsd:enumeration value="Health System Reform - Questions &amp; Comments"/>
          <xsd:enumeration value="Health System Reform - Reports &amp; Data"/>
          <xsd:enumeration value="Licenses and Certificates - Certificates"/>
          <xsd:enumeration value="Licenses and Certificates - Contacts"/>
          <xsd:enumeration value="Licenses and Certificates - Licenses"/>
          <xsd:enumeration value="Licenses and Certificates - Vital Records"/>
          <xsd:enumeration value="Public Health - Agency Communications"/>
          <xsd:enumeration value="Public Health - Contacts"/>
          <xsd:enumeration value="Public Health - Disease"/>
          <xsd:enumeration value="Public Health - Environment"/>
          <xsd:enumeration value="Public Health - Health Resources"/>
          <xsd:enumeration value="Public Health - Questions &amp; Comments"/>
          <xsd:enumeration value="Public Health - Prevention"/>
          <xsd:enumeration value="Public Health - Providers and Partners"/>
          <xsd:enumeration value="Public Health - Reports &amp; Data"/>
          <xsd:enumeration value="Public Health - Safety"/>
          <xsd:enumeration value="Public Health - Vital Records"/>
        </xsd:restriction>
      </xsd:simpleType>
    </xsd:element>
    <xsd:element name="IASubtopic" ma:index="6" nillable="true" ma:displayName="IA Subtopic" ma:format="Dropdown" ma:internalName="IASubtopic" ma:readOnly="false">
      <xsd:simpleType>
        <xsd:restriction base="dms:Choice">
          <xsd:enumeration value="Addiction Services - Alcohol"/>
          <xsd:enumeration value="Addiction Services - Drug"/>
          <xsd:enumeration value="Addiction Services - Gambling"/>
          <xsd:enumeration value="Addiction Services - Tobacco"/>
          <xsd:enumeration value="Applications"/>
          <xsd:enumeration value="Benefits - Health Plans"/>
          <xsd:enumeration value="Benefits - OEBB"/>
          <xsd:enumeration value="Benefits - OHP"/>
          <xsd:enumeration value="Benefits - PEBB"/>
          <xsd:enumeration value="Benefits - Retirement"/>
          <xsd:enumeration value="Budget - Agency Summary"/>
          <xsd:enumeration value="Budget - Agency Request (ARB)"/>
          <xsd:enumeration value="Budget - Governors Budget"/>
          <xsd:enumeration value="Budget - Infrastructure"/>
          <xsd:enumeration value="Budget - Legislatively Adopted (LAB)"/>
          <xsd:enumeration value="Budget - Legislative action"/>
          <xsd:enumeration value="Budget - Overview"/>
          <xsd:enumeration value="Budget - Policy Option Package (POP)"/>
          <xsd:enumeration value="Budget - Priorities"/>
          <xsd:enumeration value="Budget - Program"/>
          <xsd:enumeration value="Budget - Reduction"/>
          <xsd:enumeration value="Budget - Strategic funding proposal"/>
          <xsd:enumeration value="Budget - Special report"/>
          <xsd:enumeration value="Budget - Stakeholder meeting"/>
          <xsd:enumeration value="CCO - Contact"/>
          <xsd:enumeration value="CCO - Audited Financial Statement"/>
          <xsd:enumeration value="CCO - Interim Financial Statement"/>
          <xsd:enumeration value="CCO - Internal Financial Statement"/>
          <xsd:enumeration value="Clean Air"/>
          <xsd:enumeration value="Clean Water"/>
          <xsd:enumeration value="Clinics"/>
          <xsd:enumeration value="Commissions"/>
          <xsd:enumeration value="Committee Members"/>
          <xsd:enumeration value="Committees"/>
          <xsd:enumeration value="Crisis Services"/>
          <xsd:enumeration value="Drug Addiction Services"/>
          <xsd:enumeration value="Electronic Health Care Records (EHR)"/>
          <xsd:enumeration value="Emergency Preparedness"/>
          <xsd:enumeration value="Environmental Pollution"/>
          <xsd:enumeration value="Featured Content"/>
          <xsd:enumeration value="Fees"/>
          <xsd:enumeration value="Health Services - Primary Care Home"/>
          <xsd:enumeration value="Health Services - Prioritized list"/>
          <xsd:enumeration value="ICD-10"/>
          <xsd:enumeration value="Immunizations"/>
          <xsd:enumeration value="Legislation - Bills"/>
          <xsd:enumeration value="Legislation - Contact"/>
          <xsd:enumeration value="Legislation - Highlights"/>
          <xsd:enumeration value="Legislation - Session Summary"/>
          <xsd:enumeration value="Materials - Commission"/>
          <xsd:enumeration value="Materials - Committee"/>
          <xsd:enumeration value="Materials - Coverage Guidance"/>
          <xsd:enumeration value="Materials - Evidence-based Guidelines"/>
          <xsd:enumeration value="Materials - Health care plan details"/>
          <xsd:enumeration value="Materials - Health care plan overview"/>
          <xsd:enumeration value="Materials - Meeting Document"/>
          <xsd:enumeration value="Materials - Meeting Recording"/>
          <xsd:enumeration value="Materials - Meeting Schedule"/>
          <xsd:enumeration value="Materials - Open Enrollment"/>
          <xsd:enumeration value="Materials - Training"/>
          <xsd:enumeration value="Materials - Webinar"/>
          <xsd:enumeration value="Materials - Workgroup"/>
          <xsd:enumeration value="Medical Marijuana (OMMP)"/>
          <xsd:enumeration value="Medical Services"/>
          <xsd:enumeration value="Meeting Document"/>
          <xsd:enumeration value="Meeting Schedule"/>
          <xsd:enumeration value="Mental Health Services"/>
          <xsd:enumeration value="Metrics - Behavioral Health"/>
          <xsd:enumeration value="Metrics - CCO"/>
          <xsd:enumeration value="Metrics - Demographics"/>
          <xsd:enumeration value="Metrics - Hospital Performance"/>
          <xsd:enumeration value="Metrics - Incentive"/>
          <xsd:enumeration value="Metrics - Measures and Outcomes Tracking (MOTS)"/>
          <xsd:enumeration value="Metrics - ONE Eligibility system"/>
          <xsd:enumeration value="Metrics - Prevention"/>
          <xsd:enumeration value="Metrics - Rural health"/>
          <xsd:enumeration value="Metrics - State-Wide"/>
          <xsd:enumeration value="News Letter"/>
          <xsd:enumeration value="News Release"/>
          <xsd:enumeration value="OHP - Medicaid Waiver"/>
          <xsd:enumeration value="OHP - Provider Announcement"/>
          <xsd:enumeration value="OHP - Provider Rates"/>
          <xsd:enumeration value="Preferred Drug List"/>
          <xsd:enumeration value="Prescription Drugs - Monitoring"/>
          <xsd:enumeration value="Prescription Drugs - Preferred List"/>
          <xsd:enumeration value="Prescription Drugs - Subsidy"/>
          <xsd:enumeration value="Prescription Drugs Subsidy"/>
          <xsd:enumeration value="Technical Assistance"/>
          <xsd:enumeration value="Training"/>
          <xsd:enumeration value="Vital Statistics - Birth Certificate"/>
          <xsd:enumeration value="Vital Statistics - Certificate Death"/>
          <xsd:enumeration value="Vital Statistics - Data Use Requests"/>
          <xsd:enumeration value="Vital Statistics - Divorce Data"/>
          <xsd:enumeration value="Vital Statistics - Domestic Partnership Data"/>
          <xsd:enumeration value="Vital Statistics - Fetal Death Data"/>
          <xsd:enumeration value="Vital Statistics - Marriage Data"/>
          <xsd:enumeration value="Vital Statistics - Teen Pregnancy Data"/>
          <xsd:enumeration value="Wellness - Exercise"/>
          <xsd:enumeration value="Wellness - HEM"/>
          <xsd:enumeration value="Wellness - Intervention"/>
          <xsd:enumeration value="Wellness - Pain Management"/>
          <xsd:enumeration value="Wellness - Reproductive Health"/>
          <xsd:enumeration value="Wellness - Stress Relief"/>
        </xsd:restriction>
      </xsd:simpleType>
    </xsd:element>
    <xsd:element name="DocumentExpirationDate" ma:index="7" nillable="true" ma:displayName="Document Expiration Date" ma:format="DateOnly" ma:internalName="DocumentExpirationDate" ma:readOnly="false">
      <xsd:simpleType>
        <xsd:restriction base="dms:DateTime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44fd3f-61b7-45a4-a8a5-a00a4ffd3675" elementFormDefault="qualified">
    <xsd:import namespace="http://schemas.microsoft.com/office/2006/documentManagement/types"/>
    <xsd:import namespace="http://schemas.microsoft.com/office/infopath/2007/PartnerControls"/>
    <xsd:element name="Meta_x0020_Description" ma:index="8" nillable="true" ma:displayName="Meta Description" ma:internalName="Meta_x0020_Description" ma:readOnly="false">
      <xsd:simpleType>
        <xsd:restriction base="dms:Text"/>
      </xsd:simpleType>
    </xsd:element>
    <xsd:element name="Meta_x0020_Keywords" ma:index="9" nillable="true" ma:displayName="Meta Keywords" ma:internalName="Meta_x0020_Keywords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URL xmlns="http://schemas.microsoft.com/sharepoint/v3">
      <Url>https://www.oregon.gov/oha/PH/HEALTHYPEOPLEFAMILIES/WIC/Documents/inservice-iodine-powerpoint.ppt</Url>
      <Description>OR WIC Staff Inservice - Iodine - Powerpoint</Description>
    </URL>
    <PublishingExpirationDate xmlns="http://schemas.microsoft.com/sharepoint/v3" xsi:nil="true"/>
    <PublishingStartDate xmlns="http://schemas.microsoft.com/sharepoint/v3" xsi:nil="true"/>
    <IACategory xmlns="59da1016-2a1b-4f8a-9768-d7a4932f6f16">Public Health</IACategory>
    <IASubtopic xmlns="59da1016-2a1b-4f8a-9768-d7a4932f6f16" xsi:nil="true"/>
    <Meta_x0020_Description xmlns="f144fd3f-61b7-45a4-a8a5-a00a4ffd3675" xsi:nil="true"/>
    <DocumentExpirationDate xmlns="59da1016-2a1b-4f8a-9768-d7a4932f6f16">2022-12-31T08:00:00+00:00</DocumentExpirationDate>
    <IATopic xmlns="59da1016-2a1b-4f8a-9768-d7a4932f6f16">Public Health - Providers and Partners</IATopic>
    <Meta_x0020_Keywords xmlns="f144fd3f-61b7-45a4-a8a5-a00a4ffd3675" xsi:nil="true"/>
  </documentManagement>
</p:properties>
</file>

<file path=customXml/itemProps1.xml><?xml version="1.0" encoding="utf-8"?>
<ds:datastoreItem xmlns:ds="http://schemas.openxmlformats.org/officeDocument/2006/customXml" ds:itemID="{14B443D0-F785-4D7E-8CAC-5DCFA93E00BD}"/>
</file>

<file path=customXml/itemProps2.xml><?xml version="1.0" encoding="utf-8"?>
<ds:datastoreItem xmlns:ds="http://schemas.openxmlformats.org/officeDocument/2006/customXml" ds:itemID="{84E3E31A-F3BD-471B-8935-7E50A4AA4D41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62F2AEF9-5B58-4602-B4E5-BBD0EE106B54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A849342-12E5-44CD-9432-1519EB9073D2}">
  <ds:schemaRefs>
    <ds:schemaRef ds:uri="http://schemas.microsoft.com/sharepoint/v3"/>
    <ds:schemaRef ds:uri="http://purl.org/dc/terms/"/>
    <ds:schemaRef ds:uri="f9e09b15-5f86-460b-a13e-ba2724b485e7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98000937-51d4-4125-8c37-55d57d3060bc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2903</TotalTime>
  <Words>568</Words>
  <Application>Microsoft Office PowerPoint</Application>
  <PresentationFormat>On-screen Show (4:3)</PresentationFormat>
  <Paragraphs>82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Cambria</vt:lpstr>
      <vt:lpstr>Wingdings 2</vt:lpstr>
      <vt:lpstr>Flow</vt:lpstr>
      <vt:lpstr>Iodine </vt:lpstr>
      <vt:lpstr>Goals</vt:lpstr>
      <vt:lpstr>What is iodine?</vt:lpstr>
      <vt:lpstr>Where is iodine found?</vt:lpstr>
      <vt:lpstr>Why add iodine to salt?</vt:lpstr>
      <vt:lpstr>How much iodine is in salt?</vt:lpstr>
      <vt:lpstr>How much iodine is needed each day?</vt:lpstr>
      <vt:lpstr>Why add iodine to supplements?</vt:lpstr>
      <vt:lpstr>When are iodine supplements needed?</vt:lpstr>
      <vt:lpstr>What are the best vitamins to use for iodine?</vt:lpstr>
      <vt:lpstr>What does WIC recommend?</vt:lpstr>
      <vt:lpstr>When should a risk be assigned?</vt:lpstr>
      <vt:lpstr>Questions? Check with your WIC nutritionist or state nutrition consultant.</vt:lpstr>
    </vt:vector>
  </TitlesOfParts>
  <Company>DHS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 WIC Staff Inservice - Iodine - Powerpoint</dc:title>
  <dc:creator>CFHGUEST</dc:creator>
  <dc:description>none</dc:description>
  <cp:lastModifiedBy>Mcgee Kimberly O</cp:lastModifiedBy>
  <cp:revision>186</cp:revision>
  <dcterms:created xsi:type="dcterms:W3CDTF">2010-10-05T18:06:42Z</dcterms:created>
  <dcterms:modified xsi:type="dcterms:W3CDTF">2020-06-18T23:22:12Z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SharePoint Service</vt:lpwstr>
  </property>
  <property fmtid="{D5CDD505-2E9C-101B-9397-08002B2CF9AE}" pid="3" name="PHOrganization">
    <vt:lpwstr>DHS-PHD-OFH-WIC</vt:lpwstr>
  </property>
  <property fmtid="{D5CDD505-2E9C-101B-9397-08002B2CF9AE}" pid="4" name="PHExpirationDate">
    <vt:lpwstr>2017-02-01T00:00:00Z</vt:lpwstr>
  </property>
  <property fmtid="{D5CDD505-2E9C-101B-9397-08002B2CF9AE}" pid="5" name="PHOffice">
    <vt:lpwstr>OFH</vt:lpwstr>
  </property>
  <property fmtid="{D5CDD505-2E9C-101B-9397-08002B2CF9AE}" pid="6" name="display_urn:schemas-microsoft-com:office:office#Author">
    <vt:lpwstr>SharePoint Service</vt:lpwstr>
  </property>
  <property fmtid="{D5CDD505-2E9C-101B-9397-08002B2CF9AE}" pid="7" name="ContentType">
    <vt:lpwstr>Public Health Root Document</vt:lpwstr>
  </property>
  <property fmtid="{D5CDD505-2E9C-101B-9397-08002B2CF9AE}" pid="8" name="PHLanguages">
    <vt:lpwstr>;#English;#</vt:lpwstr>
  </property>
  <property fmtid="{D5CDD505-2E9C-101B-9397-08002B2CF9AE}" pid="9" name="PHDivision">
    <vt:lpwstr>PHD</vt:lpwstr>
  </property>
  <property fmtid="{D5CDD505-2E9C-101B-9397-08002B2CF9AE}" pid="10" name="PHSection">
    <vt:lpwstr>WIC</vt:lpwstr>
  </property>
  <property fmtid="{D5CDD505-2E9C-101B-9397-08002B2CF9AE}" pid="11" name="PHProgram">
    <vt:lpwstr>none</vt:lpwstr>
  </property>
  <property fmtid="{D5CDD505-2E9C-101B-9397-08002B2CF9AE}" pid="12" name="PHLongLinkTitle">
    <vt:lpwstr>http://www.oregon.gov/DHS/ph/wic/docs/inservice-iodine-powerpoint.ppt</vt:lpwstr>
  </property>
  <property fmtid="{D5CDD505-2E9C-101B-9397-08002B2CF9AE}" pid="13" name="PHPublicationTypesLvl2">
    <vt:lpwstr>Training Material</vt:lpwstr>
  </property>
  <property fmtid="{D5CDD505-2E9C-101B-9397-08002B2CF9AE}" pid="14" name="PHSysOrthogonalTopic">
    <vt:lpwstr>;#&lt;none&gt;;#</vt:lpwstr>
  </property>
  <property fmtid="{D5CDD505-2E9C-101B-9397-08002B2CF9AE}" pid="15" name="Order">
    <vt:lpwstr>84100.0000000000</vt:lpwstr>
  </property>
  <property fmtid="{D5CDD505-2E9C-101B-9397-08002B2CF9AE}" pid="16" name="WorkflowChangePath">
    <vt:lpwstr>7a8214dd-047d-4ac3-b198-53133860870f,2;7a8214dd-047d-4ac3-b198-53133860870f,4;7a8214dd-047d-4ac3-b198-53133860870f,7;</vt:lpwstr>
  </property>
  <property fmtid="{D5CDD505-2E9C-101B-9397-08002B2CF9AE}" pid="17" name="ContentTypeId">
    <vt:lpwstr>0x01010079012CDB5CCD2847B46468FD3DF1DE6F</vt:lpwstr>
  </property>
</Properties>
</file>