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Layouts/slideLayout15.xml" ContentType="application/vnd.openxmlformats-officedocument.presentationml.slideLayout+xml"/>
  <Override PartName="/ppt/notesSlides/notesSlide4.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notesMasters/notesMaster1.xml" ContentType="application/vnd.openxmlformats-officedocument.presentationml.notesMaster+xml"/>
  <Override PartName="/ppt/theme/theme2.xml" ContentType="application/vnd.openxmlformats-officedocument.theme+xml"/>
  <Override PartName="/ppt/theme/theme1.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0"/>
  </p:notesMasterIdLst>
  <p:sldIdLst>
    <p:sldId id="256" r:id="rId2"/>
    <p:sldId id="285" r:id="rId3"/>
    <p:sldId id="262" r:id="rId4"/>
    <p:sldId id="272" r:id="rId5"/>
    <p:sldId id="273" r:id="rId6"/>
    <p:sldId id="284" r:id="rId7"/>
    <p:sldId id="274" r:id="rId8"/>
    <p:sldId id="283" r:id="rId9"/>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251" autoAdjust="0"/>
    <p:restoredTop sz="83685" autoAdjust="0"/>
  </p:normalViewPr>
  <p:slideViewPr>
    <p:cSldViewPr snapToGrid="0">
      <p:cViewPr varScale="1">
        <p:scale>
          <a:sx n="61" d="100"/>
          <a:sy n="61" d="100"/>
        </p:scale>
        <p:origin x="696" y="48"/>
      </p:cViewPr>
      <p:guideLst/>
    </p:cSldViewPr>
  </p:slideViewPr>
  <p:notesTextViewPr>
    <p:cViewPr>
      <p:scale>
        <a:sx n="3" d="2"/>
        <a:sy n="3" d="2"/>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17"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customXml" Target="../customXml/item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0C206460-2C0E-4C25-B169-929D619E5ACF}" type="datetimeFigureOut">
              <a:rPr lang="en-US" smtClean="0"/>
              <a:t>6/19/2020</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B0A1A001-7E12-4F12-B89B-786728AF3ABD}" type="slidenum">
              <a:rPr lang="en-US" smtClean="0"/>
              <a:t>‹#›</a:t>
            </a:fld>
            <a:endParaRPr lang="en-US"/>
          </a:p>
        </p:txBody>
      </p:sp>
    </p:spTree>
    <p:extLst>
      <p:ext uri="{BB962C8B-B14F-4D97-AF65-F5344CB8AC3E}">
        <p14:creationId xmlns:p14="http://schemas.microsoft.com/office/powerpoint/2010/main" val="7297176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0A1A001-7E12-4F12-B89B-786728AF3ABD}" type="slidenum">
              <a:rPr lang="en-US" smtClean="0"/>
              <a:t>3</a:t>
            </a:fld>
            <a:endParaRPr lang="en-US"/>
          </a:p>
        </p:txBody>
      </p:sp>
    </p:spTree>
    <p:extLst>
      <p:ext uri="{BB962C8B-B14F-4D97-AF65-F5344CB8AC3E}">
        <p14:creationId xmlns:p14="http://schemas.microsoft.com/office/powerpoint/2010/main" val="29476582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0A1A001-7E12-4F12-B89B-786728AF3ABD}" type="slidenum">
              <a:rPr lang="en-US" smtClean="0"/>
              <a:t>5</a:t>
            </a:fld>
            <a:endParaRPr lang="en-US"/>
          </a:p>
        </p:txBody>
      </p:sp>
    </p:spTree>
    <p:extLst>
      <p:ext uri="{BB962C8B-B14F-4D97-AF65-F5344CB8AC3E}">
        <p14:creationId xmlns:p14="http://schemas.microsoft.com/office/powerpoint/2010/main" val="490625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0A1A001-7E12-4F12-B89B-786728AF3ABD}" type="slidenum">
              <a:rPr lang="en-US" smtClean="0"/>
              <a:t>7</a:t>
            </a:fld>
            <a:endParaRPr lang="en-US"/>
          </a:p>
        </p:txBody>
      </p:sp>
    </p:spTree>
    <p:extLst>
      <p:ext uri="{BB962C8B-B14F-4D97-AF65-F5344CB8AC3E}">
        <p14:creationId xmlns:p14="http://schemas.microsoft.com/office/powerpoint/2010/main" val="23662995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0A1A001-7E12-4F12-B89B-786728AF3ABD}" type="slidenum">
              <a:rPr lang="en-US" smtClean="0"/>
              <a:t>8</a:t>
            </a:fld>
            <a:endParaRPr lang="en-US"/>
          </a:p>
        </p:txBody>
      </p:sp>
    </p:spTree>
    <p:extLst>
      <p:ext uri="{BB962C8B-B14F-4D97-AF65-F5344CB8AC3E}">
        <p14:creationId xmlns:p14="http://schemas.microsoft.com/office/powerpoint/2010/main" val="422139108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A2D5D51-BE12-44E6-853E-9F9104C6AF00}" type="datetime1">
              <a:rPr lang="en-US" smtClean="0"/>
              <a:t>6/19/2020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A7452E-5EF1-4C0B-90EC-D1307C1EB76E}" type="datetime1">
              <a:rPr lang="en-US" smtClean="0"/>
              <a:t>6/19/2020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817157A-1912-4447-9F07-931C8369660E}" type="datetime1">
              <a:rPr lang="en-US" smtClean="0"/>
              <a:t>6/19/2020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F193AE6-D2B6-4888-BB3F-0E301BA54AA6}" type="datetime1">
              <a:rPr lang="en-US" smtClean="0"/>
              <a:t>6/19/2020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4172541-89CE-4BE6-9C17-44DA6580886A}" type="datetime1">
              <a:rPr lang="en-US" smtClean="0"/>
              <a:t>6/19/2020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en-US"/>
              <a:t>Click to edit Master title style</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5E0AF22D-CCB0-4B1A-AE80-81F65FDA0ED3}" type="datetime1">
              <a:rPr lang="en-US" smtClean="0"/>
              <a:t>6/19/2020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24D48385-D68C-4BD9-9D69-87A109D95CCF}" type="datetime1">
              <a:rPr lang="en-US" smtClean="0"/>
              <a:t>6/19/2020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A3A041A-FC8D-4D3A-9BBC-EDE7BCA8C976}" type="datetime1">
              <a:rPr lang="en-US" smtClean="0"/>
              <a:t>6/19/2020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en-US"/>
              <a:t>Click to edit Master title style</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77FA356-C554-4A4B-B409-2011923B3D75}" type="datetime1">
              <a:rPr lang="en-US" smtClean="0"/>
              <a:t>6/19/2020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84FD3C1-B999-4262-9572-11EEC6029B32}" type="datetime1">
              <a:rPr lang="en-US" smtClean="0"/>
              <a:t>6/19/2020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en-US"/>
              <a:t>Click to edit Master title style</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4C12F48-EB7E-43D2-A2A4-930249BC86EB}" type="datetime1">
              <a:rPr lang="en-US" smtClean="0"/>
              <a:t>6/19/2020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a:t>Click to edit Master title style</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A247EAC-784B-4756-9D84-74FD0E9E8020}" type="datetime1">
              <a:rPr lang="en-US" smtClean="0"/>
              <a:t>6/19/2020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Content Placeholder 3"/>
          <p:cNvSpPr>
            <a:spLocks noGrp="1"/>
          </p:cNvSpPr>
          <p:nvPr>
            <p:ph sz="quarter" idx="13"/>
          </p:nvPr>
        </p:nvSpPr>
        <p:spPr>
          <a:xfrm>
            <a:off x="913774" y="3051012"/>
            <a:ext cx="5106027" cy="27401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3" name="Content Placeholder 5"/>
          <p:cNvSpPr>
            <a:spLocks noGrp="1"/>
          </p:cNvSpPr>
          <p:nvPr>
            <p:ph sz="quarter" idx="14"/>
          </p:nvPr>
        </p:nvSpPr>
        <p:spPr>
          <a:xfrm>
            <a:off x="6172200" y="3051012"/>
            <a:ext cx="5105401" cy="27401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CC84547-D21C-4758-9088-203D15E17DA1}" type="datetime1">
              <a:rPr lang="en-US" smtClean="0"/>
              <a:t>6/19/2020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C2933C5-A1B9-430A-9F6C-A82CC53089B5}" type="datetime1">
              <a:rPr lang="en-US" smtClean="0"/>
              <a:t>6/19/2020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3AE24C9C-E6D1-406A-9287-446BE9A2DF97}" type="datetime1">
              <a:rPr lang="en-US" smtClean="0"/>
              <a:t>6/19/2020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en-US"/>
              <a:t>Click to edit Master title style</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8662E3F-1751-4AB7-9767-72E5F8095698}" type="datetime1">
              <a:rPr lang="en-US" smtClean="0"/>
              <a:t>6/19/2020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0DC8379-F948-46D3-B4E1-A380E84C7113}" type="datetime1">
              <a:rPr lang="en-US" smtClean="0"/>
              <a:t>6/19/2020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154B1B6B-8972-4E89-8292-E0705294143B}" type="datetime1">
              <a:rPr lang="en-US" smtClean="0"/>
              <a:t>6/19/2020</a:t>
            </a:fld>
            <a:endParaRPr lang="en-US" dirty="0"/>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en-US" dirty="0"/>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6D22F896-40B5-4ADD-8801-0D06FADFA09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hdr="0" ftr="0" dt="0"/>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s://public.health.oregon.gov/HealthyPeopleFamilies/wic/Documents/ppm/635.pdf"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51012" y="1300785"/>
            <a:ext cx="8942388" cy="2509213"/>
          </a:xfrm>
        </p:spPr>
        <p:txBody>
          <a:bodyPr/>
          <a:lstStyle/>
          <a:p>
            <a:r>
              <a:rPr lang="en-US" cap="none" dirty="0"/>
              <a:t>Rights and Responsibilities</a:t>
            </a:r>
          </a:p>
        </p:txBody>
      </p:sp>
      <p:sp>
        <p:nvSpPr>
          <p:cNvPr id="3" name="Subtitle 2"/>
          <p:cNvSpPr>
            <a:spLocks noGrp="1"/>
          </p:cNvSpPr>
          <p:nvPr>
            <p:ph type="subTitle" idx="1"/>
          </p:nvPr>
        </p:nvSpPr>
        <p:spPr/>
        <p:txBody>
          <a:bodyPr/>
          <a:lstStyle/>
          <a:p>
            <a:r>
              <a:rPr lang="en-US" cap="none" dirty="0"/>
              <a:t>Making sure every participant knows theirs</a:t>
            </a:r>
            <a:r>
              <a:rPr lang="en-US" dirty="0"/>
              <a:t>!</a:t>
            </a:r>
          </a:p>
        </p:txBody>
      </p:sp>
      <p:sp>
        <p:nvSpPr>
          <p:cNvPr id="5" name="Slide Number Placeholder 4"/>
          <p:cNvSpPr>
            <a:spLocks noGrp="1"/>
          </p:cNvSpPr>
          <p:nvPr>
            <p:ph type="sldNum" sz="quarter" idx="12"/>
          </p:nvPr>
        </p:nvSpPr>
        <p:spPr/>
        <p:txBody>
          <a:bodyPr/>
          <a:lstStyle/>
          <a:p>
            <a:fld id="{6D22F896-40B5-4ADD-8801-0D06FADFA095}" type="slidenum">
              <a:rPr lang="en-US" smtClean="0"/>
              <a:t>1</a:t>
            </a:fld>
            <a:endParaRPr lang="en-US" dirty="0"/>
          </a:p>
        </p:txBody>
      </p:sp>
    </p:spTree>
    <p:extLst>
      <p:ext uri="{BB962C8B-B14F-4D97-AF65-F5344CB8AC3E}">
        <p14:creationId xmlns:p14="http://schemas.microsoft.com/office/powerpoint/2010/main" val="5812800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C00B00-4ACB-4467-99D7-77160DC80E33}"/>
              </a:ext>
            </a:extLst>
          </p:cNvPr>
          <p:cNvSpPr>
            <a:spLocks noGrp="1"/>
          </p:cNvSpPr>
          <p:nvPr>
            <p:ph type="title"/>
          </p:nvPr>
        </p:nvSpPr>
        <p:spPr/>
        <p:txBody>
          <a:bodyPr/>
          <a:lstStyle/>
          <a:p>
            <a:r>
              <a:rPr lang="en-US" cap="none" dirty="0"/>
              <a:t>Everyone needs to see the form</a:t>
            </a:r>
          </a:p>
        </p:txBody>
      </p:sp>
      <p:sp>
        <p:nvSpPr>
          <p:cNvPr id="3" name="Content Placeholder 2">
            <a:extLst>
              <a:ext uri="{FF2B5EF4-FFF2-40B4-BE49-F238E27FC236}">
                <a16:creationId xmlns:a16="http://schemas.microsoft.com/office/drawing/2014/main" id="{7B954FB6-9BEA-49F8-8F65-B36F47835361}"/>
              </a:ext>
            </a:extLst>
          </p:cNvPr>
          <p:cNvSpPr>
            <a:spLocks noGrp="1"/>
          </p:cNvSpPr>
          <p:nvPr>
            <p:ph sz="quarter" idx="13"/>
          </p:nvPr>
        </p:nvSpPr>
        <p:spPr/>
        <p:txBody>
          <a:bodyPr>
            <a:normAutofit/>
          </a:bodyPr>
          <a:lstStyle/>
          <a:p>
            <a:r>
              <a:rPr lang="en-US" sz="2800" cap="none" dirty="0"/>
              <a:t>Offer every participant a copy of the Rights and Responsibilities form.</a:t>
            </a:r>
          </a:p>
          <a:p>
            <a:pPr lvl="0"/>
            <a:r>
              <a:rPr lang="en-US" sz="2800" cap="none" dirty="0"/>
              <a:t>Review the rights and responsibility form with the participant before asking them to sign the participant signature form </a:t>
            </a:r>
          </a:p>
          <a:p>
            <a:pPr lvl="0"/>
            <a:r>
              <a:rPr lang="en-US" sz="2800" u="sng" cap="none" dirty="0">
                <a:hlinkClick r:id="rId2"/>
              </a:rPr>
              <a:t>Policy 635</a:t>
            </a:r>
            <a:r>
              <a:rPr lang="en-US" sz="2800" u="sng" cap="none" dirty="0"/>
              <a:t> </a:t>
            </a:r>
            <a:r>
              <a:rPr lang="en-US" sz="2800" cap="none" dirty="0"/>
              <a:t>provides more details.</a:t>
            </a:r>
          </a:p>
          <a:p>
            <a:endParaRPr lang="en-US" dirty="0"/>
          </a:p>
        </p:txBody>
      </p:sp>
      <p:sp>
        <p:nvSpPr>
          <p:cNvPr id="4" name="Slide Number Placeholder 3">
            <a:extLst>
              <a:ext uri="{FF2B5EF4-FFF2-40B4-BE49-F238E27FC236}">
                <a16:creationId xmlns:a16="http://schemas.microsoft.com/office/drawing/2014/main" id="{24DBBEE5-B9D4-4F0A-A872-02DF74CCFCBB}"/>
              </a:ext>
            </a:extLst>
          </p:cNvPr>
          <p:cNvSpPr>
            <a:spLocks noGrp="1"/>
          </p:cNvSpPr>
          <p:nvPr>
            <p:ph type="sldNum" sz="quarter" idx="12"/>
          </p:nvPr>
        </p:nvSpPr>
        <p:spPr/>
        <p:txBody>
          <a:bodyPr/>
          <a:lstStyle/>
          <a:p>
            <a:fld id="{6D22F896-40B5-4ADD-8801-0D06FADFA095}" type="slidenum">
              <a:rPr lang="en-US" smtClean="0"/>
              <a:t>2</a:t>
            </a:fld>
            <a:endParaRPr lang="en-US" dirty="0"/>
          </a:p>
        </p:txBody>
      </p:sp>
    </p:spTree>
    <p:extLst>
      <p:ext uri="{BB962C8B-B14F-4D97-AF65-F5344CB8AC3E}">
        <p14:creationId xmlns:p14="http://schemas.microsoft.com/office/powerpoint/2010/main" val="15427784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12687" y="390265"/>
            <a:ext cx="7366625" cy="1596177"/>
          </a:xfrm>
        </p:spPr>
        <p:txBody>
          <a:bodyPr/>
          <a:lstStyle/>
          <a:p>
            <a:r>
              <a:rPr lang="en-US" cap="none" dirty="0"/>
              <a:t>Offer the right form</a:t>
            </a:r>
          </a:p>
        </p:txBody>
      </p:sp>
      <p:sp>
        <p:nvSpPr>
          <p:cNvPr id="3" name="Content Placeholder 2"/>
          <p:cNvSpPr>
            <a:spLocks noGrp="1"/>
          </p:cNvSpPr>
          <p:nvPr>
            <p:ph sz="quarter" idx="13"/>
          </p:nvPr>
        </p:nvSpPr>
        <p:spPr>
          <a:xfrm>
            <a:off x="672474" y="2167004"/>
            <a:ext cx="10363826" cy="4792596"/>
          </a:xfrm>
        </p:spPr>
        <p:txBody>
          <a:bodyPr>
            <a:noAutofit/>
          </a:bodyPr>
          <a:lstStyle/>
          <a:p>
            <a:r>
              <a:rPr lang="en-US" sz="2200" cap="none" dirty="0"/>
              <a:t>The Rights and Responsibilities form and the Participant Signature form are available to order in English and Spanish from the state mail room.</a:t>
            </a:r>
          </a:p>
          <a:p>
            <a:r>
              <a:rPr lang="en-US" sz="2200" cap="none" dirty="0"/>
              <a:t>Russian, Vietnamese, Chinese, Somali, and Arabic can be printed from the website.</a:t>
            </a:r>
          </a:p>
          <a:p>
            <a:r>
              <a:rPr lang="en-US" sz="2400" cap="none" dirty="0"/>
              <a:t>Make sure you offer forms in the language of the participant.</a:t>
            </a:r>
          </a:p>
          <a:p>
            <a:r>
              <a:rPr lang="en-US" sz="2200" cap="none" dirty="0"/>
              <a:t>If the participant speaks something other than one of these languages, have the interpreter read the form to them in their native language.</a:t>
            </a:r>
          </a:p>
        </p:txBody>
      </p:sp>
      <p:sp>
        <p:nvSpPr>
          <p:cNvPr id="4" name="Slide Number Placeholder 3"/>
          <p:cNvSpPr>
            <a:spLocks noGrp="1"/>
          </p:cNvSpPr>
          <p:nvPr>
            <p:ph type="sldNum" sz="quarter" idx="12"/>
          </p:nvPr>
        </p:nvSpPr>
        <p:spPr/>
        <p:txBody>
          <a:bodyPr/>
          <a:lstStyle/>
          <a:p>
            <a:fld id="{6D22F896-40B5-4ADD-8801-0D06FADFA095}" type="slidenum">
              <a:rPr lang="en-US" smtClean="0"/>
              <a:t>3</a:t>
            </a:fld>
            <a:endParaRPr lang="en-US" dirty="0"/>
          </a:p>
        </p:txBody>
      </p:sp>
    </p:spTree>
    <p:extLst>
      <p:ext uri="{BB962C8B-B14F-4D97-AF65-F5344CB8AC3E}">
        <p14:creationId xmlns:p14="http://schemas.microsoft.com/office/powerpoint/2010/main" val="28938795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cap="none" dirty="0"/>
              <a:t>Explain their rights and responsibilities to build trust</a:t>
            </a:r>
          </a:p>
        </p:txBody>
      </p:sp>
      <p:sp>
        <p:nvSpPr>
          <p:cNvPr id="3" name="Content Placeholder 2"/>
          <p:cNvSpPr>
            <a:spLocks noGrp="1"/>
          </p:cNvSpPr>
          <p:nvPr>
            <p:ph sz="quarter" idx="13"/>
          </p:nvPr>
        </p:nvSpPr>
        <p:spPr>
          <a:xfrm>
            <a:off x="913773" y="1790700"/>
            <a:ext cx="9758401" cy="4000500"/>
          </a:xfrm>
        </p:spPr>
        <p:txBody>
          <a:bodyPr>
            <a:normAutofit/>
          </a:bodyPr>
          <a:lstStyle/>
          <a:p>
            <a:r>
              <a:rPr lang="en-US" sz="2200" cap="none" dirty="0"/>
              <a:t>Every participant has the right to understand what we are asking them to sign. Understanding begins the process of building trust. </a:t>
            </a:r>
          </a:p>
          <a:p>
            <a:r>
              <a:rPr lang="en-US" sz="2200" cap="none" dirty="0"/>
              <a:t>Find a way to comfortably offer assistance reading the form to everyone.</a:t>
            </a:r>
          </a:p>
          <a:p>
            <a:pPr lvl="1"/>
            <a:r>
              <a:rPr lang="en-US" sz="2200" cap="none" dirty="0"/>
              <a:t>“Would you like me to read this to you?” </a:t>
            </a:r>
          </a:p>
          <a:p>
            <a:pPr lvl="1"/>
            <a:r>
              <a:rPr lang="en-US" sz="2200" cap="none" dirty="0"/>
              <a:t>“Let me know if I can help you with understanding the form. It is pretty long and complicated.”</a:t>
            </a:r>
          </a:p>
          <a:p>
            <a:endParaRPr lang="en-US" cap="none" dirty="0"/>
          </a:p>
        </p:txBody>
      </p:sp>
      <p:sp>
        <p:nvSpPr>
          <p:cNvPr id="4" name="Slide Number Placeholder 3"/>
          <p:cNvSpPr>
            <a:spLocks noGrp="1"/>
          </p:cNvSpPr>
          <p:nvPr>
            <p:ph type="sldNum" sz="quarter" idx="12"/>
          </p:nvPr>
        </p:nvSpPr>
        <p:spPr/>
        <p:txBody>
          <a:bodyPr/>
          <a:lstStyle/>
          <a:p>
            <a:fld id="{6D22F896-40B5-4ADD-8801-0D06FADFA095}" type="slidenum">
              <a:rPr lang="en-US" smtClean="0"/>
              <a:t>4</a:t>
            </a:fld>
            <a:endParaRPr lang="en-US" dirty="0"/>
          </a:p>
        </p:txBody>
      </p:sp>
    </p:spTree>
    <p:extLst>
      <p:ext uri="{BB962C8B-B14F-4D97-AF65-F5344CB8AC3E}">
        <p14:creationId xmlns:p14="http://schemas.microsoft.com/office/powerpoint/2010/main" val="18183120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32831"/>
            <a:ext cx="10364451" cy="1596177"/>
          </a:xfrm>
        </p:spPr>
        <p:txBody>
          <a:bodyPr/>
          <a:lstStyle/>
          <a:p>
            <a:r>
              <a:rPr lang="en-US" cap="none" dirty="0"/>
              <a:t>Verbally review the information on the form</a:t>
            </a:r>
          </a:p>
        </p:txBody>
      </p:sp>
      <p:sp>
        <p:nvSpPr>
          <p:cNvPr id="3" name="Content Placeholder 2"/>
          <p:cNvSpPr>
            <a:spLocks noGrp="1"/>
          </p:cNvSpPr>
          <p:nvPr>
            <p:ph sz="quarter" idx="13"/>
          </p:nvPr>
        </p:nvSpPr>
        <p:spPr>
          <a:xfrm>
            <a:off x="609600" y="1853852"/>
            <a:ext cx="9575800" cy="4546948"/>
          </a:xfrm>
        </p:spPr>
        <p:txBody>
          <a:bodyPr>
            <a:noAutofit/>
          </a:bodyPr>
          <a:lstStyle/>
          <a:p>
            <a:r>
              <a:rPr lang="en-US" sz="2800" cap="none" dirty="0"/>
              <a:t>The Rights and Responsibilities form has three sections:</a:t>
            </a:r>
          </a:p>
          <a:p>
            <a:pPr lvl="1"/>
            <a:r>
              <a:rPr lang="en-US" sz="2800" cap="none" dirty="0"/>
              <a:t>Rights</a:t>
            </a:r>
          </a:p>
          <a:p>
            <a:pPr lvl="1"/>
            <a:r>
              <a:rPr lang="en-US" sz="2800" cap="none" dirty="0"/>
              <a:t>Responsibilities</a:t>
            </a:r>
          </a:p>
          <a:p>
            <a:pPr lvl="1"/>
            <a:r>
              <a:rPr lang="en-US" sz="2800" cap="none" dirty="0"/>
              <a:t>Rules.</a:t>
            </a:r>
          </a:p>
          <a:p>
            <a:r>
              <a:rPr lang="en-US" sz="2800" cap="none" dirty="0"/>
              <a:t>Point out each section and give an example of a key point found in that section. </a:t>
            </a:r>
          </a:p>
        </p:txBody>
      </p:sp>
      <p:sp>
        <p:nvSpPr>
          <p:cNvPr id="4" name="Slide Number Placeholder 3"/>
          <p:cNvSpPr>
            <a:spLocks noGrp="1"/>
          </p:cNvSpPr>
          <p:nvPr>
            <p:ph type="sldNum" sz="quarter" idx="12"/>
          </p:nvPr>
        </p:nvSpPr>
        <p:spPr/>
        <p:txBody>
          <a:bodyPr/>
          <a:lstStyle/>
          <a:p>
            <a:fld id="{6D22F896-40B5-4ADD-8801-0D06FADFA095}" type="slidenum">
              <a:rPr lang="en-US" smtClean="0"/>
              <a:t>5</a:t>
            </a:fld>
            <a:endParaRPr lang="en-US" dirty="0"/>
          </a:p>
        </p:txBody>
      </p:sp>
    </p:spTree>
    <p:extLst>
      <p:ext uri="{BB962C8B-B14F-4D97-AF65-F5344CB8AC3E}">
        <p14:creationId xmlns:p14="http://schemas.microsoft.com/office/powerpoint/2010/main" val="35491037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DA4F78-19B5-4FD9-8737-745848FA98EE}"/>
              </a:ext>
            </a:extLst>
          </p:cNvPr>
          <p:cNvSpPr>
            <a:spLocks noGrp="1"/>
          </p:cNvSpPr>
          <p:nvPr>
            <p:ph type="title"/>
          </p:nvPr>
        </p:nvSpPr>
        <p:spPr/>
        <p:txBody>
          <a:bodyPr/>
          <a:lstStyle/>
          <a:p>
            <a:r>
              <a:rPr lang="en-US" cap="none" dirty="0"/>
              <a:t>Here’s an example</a:t>
            </a:r>
          </a:p>
        </p:txBody>
      </p:sp>
      <p:sp>
        <p:nvSpPr>
          <p:cNvPr id="3" name="Content Placeholder 2">
            <a:extLst>
              <a:ext uri="{FF2B5EF4-FFF2-40B4-BE49-F238E27FC236}">
                <a16:creationId xmlns:a16="http://schemas.microsoft.com/office/drawing/2014/main" id="{BD407BF8-E44E-4A1B-80E1-2D217FC21CA1}"/>
              </a:ext>
            </a:extLst>
          </p:cNvPr>
          <p:cNvSpPr>
            <a:spLocks noGrp="1"/>
          </p:cNvSpPr>
          <p:nvPr>
            <p:ph sz="quarter" idx="13"/>
          </p:nvPr>
        </p:nvSpPr>
        <p:spPr>
          <a:xfrm>
            <a:off x="913774" y="2367092"/>
            <a:ext cx="10363826" cy="3745609"/>
          </a:xfrm>
        </p:spPr>
        <p:txBody>
          <a:bodyPr>
            <a:normAutofit/>
          </a:bodyPr>
          <a:lstStyle/>
          <a:p>
            <a:r>
              <a:rPr lang="en-US" sz="2300" cap="none" dirty="0"/>
              <a:t>This first section of the form includes all your rights on the program, like the right to have all your information protected and the right to appeal if you disagree with any of the programs decisions.</a:t>
            </a:r>
          </a:p>
          <a:p>
            <a:r>
              <a:rPr lang="en-US" sz="2300" cap="none" dirty="0"/>
              <a:t>The second section of the form goes over your responsibilities as a WIC participant, like bringing in your proof of identity when you come in for WIC appointments.</a:t>
            </a:r>
          </a:p>
          <a:p>
            <a:r>
              <a:rPr lang="en-US" sz="2300" cap="none" dirty="0"/>
              <a:t>The last section covers the program rules like not selling any of your WIC benefits. </a:t>
            </a:r>
          </a:p>
          <a:p>
            <a:r>
              <a:rPr lang="en-US" sz="2300" cap="none" dirty="0"/>
              <a:t>Take a minute to look this over and let me know what questions you have.</a:t>
            </a:r>
          </a:p>
          <a:p>
            <a:endParaRPr lang="en-US" dirty="0"/>
          </a:p>
        </p:txBody>
      </p:sp>
      <p:sp>
        <p:nvSpPr>
          <p:cNvPr id="4" name="Slide Number Placeholder 3">
            <a:extLst>
              <a:ext uri="{FF2B5EF4-FFF2-40B4-BE49-F238E27FC236}">
                <a16:creationId xmlns:a16="http://schemas.microsoft.com/office/drawing/2014/main" id="{53DE37B5-EF72-424A-8AF0-77294F962633}"/>
              </a:ext>
            </a:extLst>
          </p:cNvPr>
          <p:cNvSpPr>
            <a:spLocks noGrp="1"/>
          </p:cNvSpPr>
          <p:nvPr>
            <p:ph type="sldNum" sz="quarter" idx="12"/>
          </p:nvPr>
        </p:nvSpPr>
        <p:spPr/>
        <p:txBody>
          <a:bodyPr/>
          <a:lstStyle/>
          <a:p>
            <a:fld id="{6D22F896-40B5-4ADD-8801-0D06FADFA095}" type="slidenum">
              <a:rPr lang="en-US" smtClean="0"/>
              <a:t>6</a:t>
            </a:fld>
            <a:endParaRPr lang="en-US" dirty="0"/>
          </a:p>
        </p:txBody>
      </p:sp>
    </p:spTree>
    <p:extLst>
      <p:ext uri="{BB962C8B-B14F-4D97-AF65-F5344CB8AC3E}">
        <p14:creationId xmlns:p14="http://schemas.microsoft.com/office/powerpoint/2010/main" val="2069680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7575" y="961417"/>
            <a:ext cx="10364451" cy="1596177"/>
          </a:xfrm>
        </p:spPr>
        <p:txBody>
          <a:bodyPr>
            <a:normAutofit fontScale="90000"/>
          </a:bodyPr>
          <a:lstStyle/>
          <a:p>
            <a:r>
              <a:rPr lang="en-US" cap="none" dirty="0">
                <a:solidFill>
                  <a:schemeClr val="accent1">
                    <a:lumMod val="50000"/>
                  </a:schemeClr>
                </a:solidFill>
              </a:rPr>
              <a:t>Think about it</a:t>
            </a:r>
            <a:br>
              <a:rPr lang="en-US" dirty="0"/>
            </a:br>
            <a:r>
              <a:rPr lang="en-US" sz="2200" cap="none" dirty="0"/>
              <a:t>Take a look at a copy of the Rights and Responsibilities form and the Participant Signature form.</a:t>
            </a:r>
            <a:br>
              <a:rPr lang="en-US" sz="2200" cap="none" dirty="0"/>
            </a:br>
            <a:endParaRPr lang="en-US" dirty="0"/>
          </a:p>
        </p:txBody>
      </p:sp>
      <p:sp>
        <p:nvSpPr>
          <p:cNvPr id="5" name="Text Placeholder 4"/>
          <p:cNvSpPr>
            <a:spLocks noGrp="1"/>
          </p:cNvSpPr>
          <p:nvPr>
            <p:ph type="body" idx="1"/>
          </p:nvPr>
        </p:nvSpPr>
        <p:spPr>
          <a:xfrm>
            <a:off x="1146326" y="2077939"/>
            <a:ext cx="4873474" cy="679994"/>
          </a:xfrm>
        </p:spPr>
        <p:txBody>
          <a:bodyPr/>
          <a:lstStyle/>
          <a:p>
            <a:r>
              <a:rPr lang="en-US" cap="none" dirty="0"/>
              <a:t>From a WIC staff perspective:</a:t>
            </a:r>
          </a:p>
        </p:txBody>
      </p:sp>
      <p:sp>
        <p:nvSpPr>
          <p:cNvPr id="3" name="Content Placeholder 2"/>
          <p:cNvSpPr>
            <a:spLocks noGrp="1"/>
          </p:cNvSpPr>
          <p:nvPr>
            <p:ph sz="quarter" idx="13"/>
          </p:nvPr>
        </p:nvSpPr>
        <p:spPr>
          <a:xfrm>
            <a:off x="1146326" y="2757933"/>
            <a:ext cx="5106027" cy="3617467"/>
          </a:xfrm>
        </p:spPr>
        <p:txBody>
          <a:bodyPr>
            <a:normAutofit/>
          </a:bodyPr>
          <a:lstStyle/>
          <a:p>
            <a:r>
              <a:rPr lang="en-US" sz="2200" cap="none" dirty="0"/>
              <a:t>As a WIC staff person, what do you think would be the most important thing to review with participants? </a:t>
            </a:r>
          </a:p>
          <a:p>
            <a:r>
              <a:rPr lang="en-US" sz="2200" cap="none" dirty="0"/>
              <a:t>What questions have you had from participants in the past? </a:t>
            </a:r>
          </a:p>
          <a:p>
            <a:r>
              <a:rPr lang="en-US" sz="2200" cap="none" dirty="0"/>
              <a:t>Thinking about how you have heard others explain this, what wording seemed to work best?</a:t>
            </a:r>
          </a:p>
          <a:p>
            <a:endParaRPr lang="en-US" cap="none" dirty="0"/>
          </a:p>
          <a:p>
            <a:endParaRPr lang="en-US" cap="none" dirty="0"/>
          </a:p>
        </p:txBody>
      </p:sp>
      <p:sp>
        <p:nvSpPr>
          <p:cNvPr id="6" name="Text Placeholder 5"/>
          <p:cNvSpPr>
            <a:spLocks noGrp="1"/>
          </p:cNvSpPr>
          <p:nvPr>
            <p:ph type="body" sz="quarter" idx="3"/>
          </p:nvPr>
        </p:nvSpPr>
        <p:spPr>
          <a:xfrm>
            <a:off x="6328551" y="2077939"/>
            <a:ext cx="5025872" cy="679994"/>
          </a:xfrm>
        </p:spPr>
        <p:txBody>
          <a:bodyPr/>
          <a:lstStyle/>
          <a:p>
            <a:r>
              <a:rPr lang="en-US" cap="none" dirty="0"/>
              <a:t>From a WIC participant perspective:</a:t>
            </a:r>
          </a:p>
        </p:txBody>
      </p:sp>
      <p:sp>
        <p:nvSpPr>
          <p:cNvPr id="7" name="Content Placeholder 6"/>
          <p:cNvSpPr>
            <a:spLocks noGrp="1"/>
          </p:cNvSpPr>
          <p:nvPr>
            <p:ph sz="quarter" idx="14"/>
          </p:nvPr>
        </p:nvSpPr>
        <p:spPr>
          <a:xfrm>
            <a:off x="6019800" y="2757932"/>
            <a:ext cx="5105401" cy="3033266"/>
          </a:xfrm>
        </p:spPr>
        <p:txBody>
          <a:bodyPr/>
          <a:lstStyle/>
          <a:p>
            <a:r>
              <a:rPr lang="en-US" sz="2200" cap="none" dirty="0"/>
              <a:t>If you were a new WIC participant, what part do you think would be most important? </a:t>
            </a:r>
          </a:p>
          <a:p>
            <a:r>
              <a:rPr lang="en-US" sz="2200" cap="none" dirty="0"/>
              <a:t>What is most confusing?</a:t>
            </a:r>
          </a:p>
          <a:p>
            <a:endParaRPr lang="en-US" dirty="0"/>
          </a:p>
        </p:txBody>
      </p:sp>
      <p:sp>
        <p:nvSpPr>
          <p:cNvPr id="10" name="Slide Number Placeholder 9"/>
          <p:cNvSpPr>
            <a:spLocks noGrp="1"/>
          </p:cNvSpPr>
          <p:nvPr>
            <p:ph type="sldNum" sz="quarter" idx="12"/>
          </p:nvPr>
        </p:nvSpPr>
        <p:spPr/>
        <p:txBody>
          <a:bodyPr/>
          <a:lstStyle/>
          <a:p>
            <a:fld id="{6D22F896-40B5-4ADD-8801-0D06FADFA095}" type="slidenum">
              <a:rPr lang="en-US" smtClean="0"/>
              <a:t>7</a:t>
            </a:fld>
            <a:endParaRPr lang="en-US" dirty="0"/>
          </a:p>
        </p:txBody>
      </p:sp>
    </p:spTree>
    <p:extLst>
      <p:ext uri="{BB962C8B-B14F-4D97-AF65-F5344CB8AC3E}">
        <p14:creationId xmlns:p14="http://schemas.microsoft.com/office/powerpoint/2010/main" val="7230126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cap="none" dirty="0"/>
              <a:t>Thank you for making WIC sparkle!</a:t>
            </a:r>
          </a:p>
        </p:txBody>
      </p:sp>
      <p:sp>
        <p:nvSpPr>
          <p:cNvPr id="3" name="Content Placeholder 2"/>
          <p:cNvSpPr>
            <a:spLocks noGrp="1"/>
          </p:cNvSpPr>
          <p:nvPr>
            <p:ph sz="quarter" idx="13"/>
          </p:nvPr>
        </p:nvSpPr>
        <p:spPr/>
        <p:txBody>
          <a:bodyPr>
            <a:normAutofit/>
          </a:bodyPr>
          <a:lstStyle/>
          <a:p>
            <a:r>
              <a:rPr lang="en-US" sz="2400" cap="none" dirty="0"/>
              <a:t>It’s all the little things you do everyday that make WIC work.</a:t>
            </a:r>
          </a:p>
        </p:txBody>
      </p:sp>
      <p:sp>
        <p:nvSpPr>
          <p:cNvPr id="4" name="Slide Number Placeholder 3"/>
          <p:cNvSpPr>
            <a:spLocks noGrp="1"/>
          </p:cNvSpPr>
          <p:nvPr>
            <p:ph type="sldNum" sz="quarter" idx="12"/>
          </p:nvPr>
        </p:nvSpPr>
        <p:spPr/>
        <p:txBody>
          <a:bodyPr/>
          <a:lstStyle/>
          <a:p>
            <a:fld id="{6D22F896-40B5-4ADD-8801-0D06FADFA095}" type="slidenum">
              <a:rPr lang="en-US" smtClean="0"/>
              <a:t>8</a:t>
            </a:fld>
            <a:endParaRPr lang="en-US" dirty="0"/>
          </a:p>
        </p:txBody>
      </p:sp>
    </p:spTree>
    <p:extLst>
      <p:ext uri="{BB962C8B-B14F-4D97-AF65-F5344CB8AC3E}">
        <p14:creationId xmlns:p14="http://schemas.microsoft.com/office/powerpoint/2010/main" val="3397456928"/>
      </p:ext>
    </p:extLst>
  </p:cSld>
  <p:clrMapOvr>
    <a:masterClrMapping/>
  </p:clrMapOvr>
</p:sld>
</file>

<file path=ppt/theme/theme1.xml><?xml version="1.0" encoding="utf-8"?>
<a:theme xmlns:a="http://schemas.openxmlformats.org/drawingml/2006/main" name="Droplet">
  <a:themeElements>
    <a:clrScheme name="Droplet">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Drople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A633B6A3-9E7F-4C10-9C98-2517A313436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012CDB5CCD2847B46468FD3DF1DE6F" ma:contentTypeVersion="18" ma:contentTypeDescription="Create a new document." ma:contentTypeScope="" ma:versionID="83cd168dfd4f560a5ae9f127886bf666">
  <xsd:schema xmlns:xsd="http://www.w3.org/2001/XMLSchema" xmlns:xs="http://www.w3.org/2001/XMLSchema" xmlns:p="http://schemas.microsoft.com/office/2006/metadata/properties" xmlns:ns1="http://schemas.microsoft.com/sharepoint/v3" xmlns:ns2="59da1016-2a1b-4f8a-9768-d7a4932f6f16" xmlns:ns3="f144fd3f-61b7-45a4-a8a5-a00a4ffd3675" targetNamespace="http://schemas.microsoft.com/office/2006/metadata/properties" ma:root="true" ma:fieldsID="d12f2be80cb9e9a210af77d7981c0c3e" ns1:_="" ns2:_="" ns3:_="">
    <xsd:import namespace="http://schemas.microsoft.com/sharepoint/v3"/>
    <xsd:import namespace="59da1016-2a1b-4f8a-9768-d7a4932f6f16"/>
    <xsd:import namespace="f144fd3f-61b7-45a4-a8a5-a00a4ffd3675"/>
    <xsd:element name="properties">
      <xsd:complexType>
        <xsd:sequence>
          <xsd:element name="documentManagement">
            <xsd:complexType>
              <xsd:all>
                <xsd:element ref="ns2:IACategory" minOccurs="0"/>
                <xsd:element ref="ns2:IATopic" minOccurs="0"/>
                <xsd:element ref="ns2:IASubtopic" minOccurs="0"/>
                <xsd:element ref="ns2:DocumentExpirationDate" minOccurs="0"/>
                <xsd:element ref="ns3:Meta_x0020_Description" minOccurs="0"/>
                <xsd:element ref="ns3:Meta_x0020_Keywords" minOccurs="0"/>
                <xsd:element ref="ns1:PublishingStartDate" minOccurs="0"/>
                <xsd:element ref="ns1:PublishingExpirationDate" minOccurs="0"/>
                <xsd:element ref="ns1:URL" minOccurs="0"/>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10"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11"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element name="URL" ma:index="12" nillable="true" ma:displayName="URL" ma:format="Hyperlink" ma:internalName="URL" ma:readOnly="false">
      <xsd:complexType>
        <xsd:complexContent>
          <xsd:extension base="dms:URL">
            <xsd:sequence>
              <xsd:element name="Url" type="dms:ValidUrl" minOccurs="0" nillable="true"/>
              <xsd:element name="Description" type="xsd:string"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59da1016-2a1b-4f8a-9768-d7a4932f6f16" elementFormDefault="qualified">
    <xsd:import namespace="http://schemas.microsoft.com/office/2006/documentManagement/types"/>
    <xsd:import namespace="http://schemas.microsoft.com/office/infopath/2007/PartnerControls"/>
    <xsd:element name="IACategory" ma:index="4" nillable="true" ma:displayName="IA Category" ma:format="Dropdown" ma:internalName="IACategory" ma:readOnly="false">
      <xsd:simpleType>
        <xsd:restriction base="dms:Choice">
          <xsd:enumeration value="About OHA"/>
          <xsd:enumeration value="Programs and Services"/>
          <xsd:enumeration value="Oregon Health Plan"/>
          <xsd:enumeration value="Health System Reform"/>
          <xsd:enumeration value="Licenses and Certificates"/>
          <xsd:enumeration value="Public Health"/>
        </xsd:restriction>
      </xsd:simpleType>
    </xsd:element>
    <xsd:element name="IATopic" ma:index="5" nillable="true" ma:displayName="IA Topic" ma:format="Dropdown" ma:internalName="IATopic" ma:readOnly="false">
      <xsd:simpleType>
        <xsd:restriction base="dms:Choice">
          <xsd:enumeration value="About OHA - Agency Communications"/>
          <xsd:enumeration value="About OHA - Budget"/>
          <xsd:enumeration value="About OHA - Contacts"/>
          <xsd:enumeration value="About OHA - Grants &amp; Contracts"/>
          <xsd:enumeration value="About OHA - Jobs &amp; Employment"/>
          <xsd:enumeration value="About OHA - Organization"/>
          <xsd:enumeration value="About OHA - Policies"/>
          <xsd:enumeration value="About OHA - Public Meetings"/>
          <xsd:enumeration value="About OHA - Public Records"/>
          <xsd:enumeration value="About OHA - Questions &amp; Comments"/>
          <xsd:enumeration value="About OHA - Reports &amp; Data"/>
          <xsd:enumeration value="About OHA - Rulemaking"/>
          <xsd:enumeration value="Programs and Services - Behavioral Health"/>
          <xsd:enumeration value="Programs and Services - Contacts"/>
          <xsd:enumeration value="Programs and Services - Coordinated Care"/>
          <xsd:enumeration value="Programs and Services - Disease"/>
          <xsd:enumeration value="Programs and Services - Environment"/>
          <xsd:enumeration value="Programs and Services - Health Resources"/>
          <xsd:enumeration value="Programs and Services - OEBB"/>
          <xsd:enumeration value="Programs and Services - Oregon Health Plan"/>
          <xsd:enumeration value="Programs and Services - Oregon State Hospital"/>
          <xsd:enumeration value="Programs and Services - PEBB"/>
          <xsd:enumeration value="Programs and Services - Pharmacy"/>
          <xsd:enumeration value="Programs and Services - Prevention"/>
          <xsd:enumeration value="Programs and Services - Safety"/>
          <xsd:enumeration value="Oregon Health Plan - Agency Communications"/>
          <xsd:enumeration value="Oregon Health Plan - Benefits"/>
          <xsd:enumeration value="Oregon Health Plan - Contacts"/>
          <xsd:enumeration value="Oregon Health Plan - Coordinated Care"/>
          <xsd:enumeration value="Oregon Health Plan - Grants &amp; Contracts"/>
          <xsd:enumeration value="Oregon Health Plan - Health Resources"/>
          <xsd:enumeration value="Oregon Health Plan - Policies"/>
          <xsd:enumeration value="Oregon Health Plan - Providers and Partners"/>
          <xsd:enumeration value="Oregon Health Plan - Public Meetings"/>
          <xsd:enumeration value="Oregon Health Plan - Questions &amp; Comments"/>
          <xsd:enumeration value="Oregon Health Plan - Rule Making"/>
          <xsd:enumeration value="Health System Reform - Agency Communications"/>
          <xsd:enumeration value="Health System Reform - Coordinated Care"/>
          <xsd:enumeration value="Health System Reform - Public Meetings"/>
          <xsd:enumeration value="Health System Reform - Questions &amp; Comments"/>
          <xsd:enumeration value="Health System Reform - Reports &amp; Data"/>
          <xsd:enumeration value="Licenses and Certificates - Certificates"/>
          <xsd:enumeration value="Licenses and Certificates - Contacts"/>
          <xsd:enumeration value="Licenses and Certificates - Licenses"/>
          <xsd:enumeration value="Licenses and Certificates - Vital Records"/>
          <xsd:enumeration value="Public Health - Agency Communications"/>
          <xsd:enumeration value="Public Health - Contacts"/>
          <xsd:enumeration value="Public Health - Disease"/>
          <xsd:enumeration value="Public Health - Environment"/>
          <xsd:enumeration value="Public Health - Health Resources"/>
          <xsd:enumeration value="Public Health - Questions &amp; Comments"/>
          <xsd:enumeration value="Public Health - Prevention"/>
          <xsd:enumeration value="Public Health - Providers and Partners"/>
          <xsd:enumeration value="Public Health - Reports &amp; Data"/>
          <xsd:enumeration value="Public Health - Safety"/>
          <xsd:enumeration value="Public Health - Vital Records"/>
        </xsd:restriction>
      </xsd:simpleType>
    </xsd:element>
    <xsd:element name="IASubtopic" ma:index="6" nillable="true" ma:displayName="IA Subtopic" ma:format="Dropdown" ma:internalName="IASubtopic" ma:readOnly="false">
      <xsd:simpleType>
        <xsd:restriction base="dms:Choice">
          <xsd:enumeration value="Addiction Services - Alcohol"/>
          <xsd:enumeration value="Addiction Services - Drug"/>
          <xsd:enumeration value="Addiction Services - Gambling"/>
          <xsd:enumeration value="Addiction Services - Tobacco"/>
          <xsd:enumeration value="Applications"/>
          <xsd:enumeration value="Benefits - Health Plans"/>
          <xsd:enumeration value="Benefits - OEBB"/>
          <xsd:enumeration value="Benefits - OHP"/>
          <xsd:enumeration value="Benefits - PEBB"/>
          <xsd:enumeration value="Benefits - Retirement"/>
          <xsd:enumeration value="Budget - Agency Summary"/>
          <xsd:enumeration value="Budget - Agency Request (ARB)"/>
          <xsd:enumeration value="Budget - Governors Budget"/>
          <xsd:enumeration value="Budget - Infrastructure"/>
          <xsd:enumeration value="Budget - Legislatively Adopted (LAB)"/>
          <xsd:enumeration value="Budget - Legislative action"/>
          <xsd:enumeration value="Budget - Overview"/>
          <xsd:enumeration value="Budget - Policy Option Package (POP)"/>
          <xsd:enumeration value="Budget - Priorities"/>
          <xsd:enumeration value="Budget - Program"/>
          <xsd:enumeration value="Budget - Reduction"/>
          <xsd:enumeration value="Budget - Strategic funding proposal"/>
          <xsd:enumeration value="Budget - Special report"/>
          <xsd:enumeration value="Budget - Stakeholder meeting"/>
          <xsd:enumeration value="CCO - Contact"/>
          <xsd:enumeration value="CCO - Audited Financial Statement"/>
          <xsd:enumeration value="CCO - Interim Financial Statement"/>
          <xsd:enumeration value="CCO - Internal Financial Statement"/>
          <xsd:enumeration value="Clean Air"/>
          <xsd:enumeration value="Clean Water"/>
          <xsd:enumeration value="Clinics"/>
          <xsd:enumeration value="Commissions"/>
          <xsd:enumeration value="Committee Members"/>
          <xsd:enumeration value="Committees"/>
          <xsd:enumeration value="Crisis Services"/>
          <xsd:enumeration value="Drug Addiction Services"/>
          <xsd:enumeration value="Electronic Health Care Records (EHR)"/>
          <xsd:enumeration value="Emergency Preparedness"/>
          <xsd:enumeration value="Environmental Pollution"/>
          <xsd:enumeration value="Featured Content"/>
          <xsd:enumeration value="Fees"/>
          <xsd:enumeration value="Health Services - Primary Care Home"/>
          <xsd:enumeration value="Health Services - Prioritized list"/>
          <xsd:enumeration value="ICD-10"/>
          <xsd:enumeration value="Immunizations"/>
          <xsd:enumeration value="Legislation - Bills"/>
          <xsd:enumeration value="Legislation - Contact"/>
          <xsd:enumeration value="Legislation - Highlights"/>
          <xsd:enumeration value="Legislation - Session Summary"/>
          <xsd:enumeration value="Materials - Commission"/>
          <xsd:enumeration value="Materials - Committee"/>
          <xsd:enumeration value="Materials - Coverage Guidance"/>
          <xsd:enumeration value="Materials - Evidence-based Guidelines"/>
          <xsd:enumeration value="Materials - Health care plan details"/>
          <xsd:enumeration value="Materials - Health care plan overview"/>
          <xsd:enumeration value="Materials - Meeting Document"/>
          <xsd:enumeration value="Materials - Meeting Recording"/>
          <xsd:enumeration value="Materials - Meeting Schedule"/>
          <xsd:enumeration value="Materials - Open Enrollment"/>
          <xsd:enumeration value="Materials - Training"/>
          <xsd:enumeration value="Materials - Webinar"/>
          <xsd:enumeration value="Materials - Workgroup"/>
          <xsd:enumeration value="Medical Marijuana (OMMP)"/>
          <xsd:enumeration value="Medical Services"/>
          <xsd:enumeration value="Meeting Document"/>
          <xsd:enumeration value="Meeting Schedule"/>
          <xsd:enumeration value="Mental Health Services"/>
          <xsd:enumeration value="Metrics - Behavioral Health"/>
          <xsd:enumeration value="Metrics - CCO"/>
          <xsd:enumeration value="Metrics - Demographics"/>
          <xsd:enumeration value="Metrics - Hospital Performance"/>
          <xsd:enumeration value="Metrics - Incentive"/>
          <xsd:enumeration value="Metrics - Measures and Outcomes Tracking (MOTS)"/>
          <xsd:enumeration value="Metrics - ONE Eligibility system"/>
          <xsd:enumeration value="Metrics - Prevention"/>
          <xsd:enumeration value="Metrics - Rural health"/>
          <xsd:enumeration value="Metrics - State-Wide"/>
          <xsd:enumeration value="News Letter"/>
          <xsd:enumeration value="News Release"/>
          <xsd:enumeration value="OHP - Medicaid Waiver"/>
          <xsd:enumeration value="OHP - Provider Announcement"/>
          <xsd:enumeration value="OHP - Provider Rates"/>
          <xsd:enumeration value="Preferred Drug List"/>
          <xsd:enumeration value="Prescription Drugs - Monitoring"/>
          <xsd:enumeration value="Prescription Drugs - Preferred List"/>
          <xsd:enumeration value="Prescription Drugs - Subsidy"/>
          <xsd:enumeration value="Prescription Drugs Subsidy"/>
          <xsd:enumeration value="Technical Assistance"/>
          <xsd:enumeration value="Training"/>
          <xsd:enumeration value="Vital Statistics - Birth Certificate"/>
          <xsd:enumeration value="Vital Statistics - Certificate Death"/>
          <xsd:enumeration value="Vital Statistics - Data Use Requests"/>
          <xsd:enumeration value="Vital Statistics - Divorce Data"/>
          <xsd:enumeration value="Vital Statistics - Domestic Partnership Data"/>
          <xsd:enumeration value="Vital Statistics - Fetal Death Data"/>
          <xsd:enumeration value="Vital Statistics - Marriage Data"/>
          <xsd:enumeration value="Vital Statistics - Teen Pregnancy Data"/>
          <xsd:enumeration value="Wellness - Exercise"/>
          <xsd:enumeration value="Wellness - HEM"/>
          <xsd:enumeration value="Wellness - Intervention"/>
          <xsd:enumeration value="Wellness - Pain Management"/>
          <xsd:enumeration value="Wellness - Reproductive Health"/>
          <xsd:enumeration value="Wellness - Stress Relief"/>
        </xsd:restriction>
      </xsd:simpleType>
    </xsd:element>
    <xsd:element name="DocumentExpirationDate" ma:index="7" nillable="true" ma:displayName="Document Expiration Date" ma:format="DateOnly" ma:internalName="DocumentExpirationDate" ma:readOnly="false">
      <xsd:simpleType>
        <xsd:restriction base="dms:DateTime"/>
      </xsd:simpleType>
    </xsd:element>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f144fd3f-61b7-45a4-a8a5-a00a4ffd3675" elementFormDefault="qualified">
    <xsd:import namespace="http://schemas.microsoft.com/office/2006/documentManagement/types"/>
    <xsd:import namespace="http://schemas.microsoft.com/office/infopath/2007/PartnerControls"/>
    <xsd:element name="Meta_x0020_Description" ma:index="8" nillable="true" ma:displayName="Meta Description" ma:internalName="Meta_x0020_Description" ma:readOnly="false">
      <xsd:simpleType>
        <xsd:restriction base="dms:Text"/>
      </xsd:simpleType>
    </xsd:element>
    <xsd:element name="Meta_x0020_Keywords" ma:index="9" nillable="true" ma:displayName="Meta Keywords" ma:internalName="Meta_x0020_Keywords" ma:readOnly="fals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3"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IACategory xmlns="59da1016-2a1b-4f8a-9768-d7a4932f6f16">Public Health</IACategory>
    <DocumentExpirationDate xmlns="59da1016-2a1b-4f8a-9768-d7a4932f6f16">2022-12-31T08:00:00+00:00</DocumentExpirationDate>
    <IATopic xmlns="59da1016-2a1b-4f8a-9768-d7a4932f6f16">Public Health - Agency Communications</IATopic>
    <IASubtopic xmlns="59da1016-2a1b-4f8a-9768-d7a4932f6f16">Training</IASubtopic>
    <Meta_x0020_Description xmlns="f144fd3f-61b7-45a4-a8a5-a00a4ffd3675" xsi:nil="true"/>
    <URL xmlns="http://schemas.microsoft.com/sharepoint/v3">
      <Url xsi:nil="true"/>
      <Description xsi:nil="true"/>
    </URL>
    <Meta_x0020_Keywords xmlns="f144fd3f-61b7-45a4-a8a5-a00a4ffd3675" xsi:nil="true"/>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B8484281-6B5E-48E4-875A-2E7580C45070}"/>
</file>

<file path=customXml/itemProps2.xml><?xml version="1.0" encoding="utf-8"?>
<ds:datastoreItem xmlns:ds="http://schemas.openxmlformats.org/officeDocument/2006/customXml" ds:itemID="{73BA76B4-DB7F-40B8-9B5D-C2B915061C9A}"/>
</file>

<file path=customXml/itemProps3.xml><?xml version="1.0" encoding="utf-8"?>
<ds:datastoreItem xmlns:ds="http://schemas.openxmlformats.org/officeDocument/2006/customXml" ds:itemID="{B6B2AE82-35EA-4AB3-9117-A06AF8B92C1B}"/>
</file>

<file path=docProps/app.xml><?xml version="1.0" encoding="utf-8"?>
<Properties xmlns="http://schemas.openxmlformats.org/officeDocument/2006/extended-properties" xmlns:vt="http://schemas.openxmlformats.org/officeDocument/2006/docPropsVTypes">
  <Template>TM04033925[[fn=Droplet]]</Template>
  <TotalTime>1499</TotalTime>
  <Words>469</Words>
  <Application>Microsoft Office PowerPoint</Application>
  <PresentationFormat>Widescreen</PresentationFormat>
  <Paragraphs>49</Paragraphs>
  <Slides>8</Slides>
  <Notes>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Tw Cen MT</vt:lpstr>
      <vt:lpstr>Droplet</vt:lpstr>
      <vt:lpstr>Rights and Responsibilities</vt:lpstr>
      <vt:lpstr>Everyone needs to see the form</vt:lpstr>
      <vt:lpstr>Offer the right form</vt:lpstr>
      <vt:lpstr>Explain their rights and responsibilities to build trust</vt:lpstr>
      <vt:lpstr>Verbally review the information on the form</vt:lpstr>
      <vt:lpstr>Here’s an example</vt:lpstr>
      <vt:lpstr>Think about it Take a look at a copy of the Rights and Responsibilities form and the Participant Signature form. </vt:lpstr>
      <vt:lpstr>Thank you for making WIC sparkle!</vt:lpstr>
    </vt:vector>
  </TitlesOfParts>
  <Company>Oregon DHS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Rights and Responsibilities training</dc:title>
  <dc:creator>Mcgee Kimberly O</dc:creator>
  <cp:lastModifiedBy>Mcgee Kimberly O</cp:lastModifiedBy>
  <cp:revision>51</cp:revision>
  <cp:lastPrinted>2015-11-02T18:55:40Z</cp:lastPrinted>
  <dcterms:created xsi:type="dcterms:W3CDTF">2015-10-14T22:48:40Z</dcterms:created>
  <dcterms:modified xsi:type="dcterms:W3CDTF">2020-06-19T23:35:59Z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0x01010079012CDB5CCD2847B46468FD3DF1DE6F</vt:lpwstr>
  </property>
</Properties>
</file>