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Masters/slideMaster1.xml" ContentType="application/vnd.openxmlformats-officedocument.presentationml.slideMaster+xml"/>
  <Override PartName="/ppt/notesSlides/notesSlide13.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28.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ustom.xml" ContentType="application/vnd.openxmlformats-officedocument.custom-properties+xml"/>
  <Override PartName="/docProps/app.xml" ContentType="application/vnd.openxmlformats-officedocument.extended-properties+xml"/>
  <Override PartName="/docMetadata/LabelInfo.xml" ContentType="application/vnd.ms-office.classificationlabels+xml"/>
  <Override PartName="/docProps/core.xml" ContentType="application/vnd.openxmlformats-package.core-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38"/>
  </p:notesMasterIdLst>
  <p:sldIdLst>
    <p:sldId id="397" r:id="rId2"/>
    <p:sldId id="326" r:id="rId3"/>
    <p:sldId id="398" r:id="rId4"/>
    <p:sldId id="399" r:id="rId5"/>
    <p:sldId id="325" r:id="rId6"/>
    <p:sldId id="276" r:id="rId7"/>
    <p:sldId id="294" r:id="rId8"/>
    <p:sldId id="395" r:id="rId9"/>
    <p:sldId id="340" r:id="rId10"/>
    <p:sldId id="388" r:id="rId11"/>
    <p:sldId id="331" r:id="rId12"/>
    <p:sldId id="334" r:id="rId13"/>
    <p:sldId id="295" r:id="rId14"/>
    <p:sldId id="298" r:id="rId15"/>
    <p:sldId id="350" r:id="rId16"/>
    <p:sldId id="389" r:id="rId17"/>
    <p:sldId id="396" r:id="rId18"/>
    <p:sldId id="300" r:id="rId19"/>
    <p:sldId id="310" r:id="rId20"/>
    <p:sldId id="369" r:id="rId21"/>
    <p:sldId id="368" r:id="rId22"/>
    <p:sldId id="382" r:id="rId23"/>
    <p:sldId id="304" r:id="rId24"/>
    <p:sldId id="384" r:id="rId25"/>
    <p:sldId id="385" r:id="rId26"/>
    <p:sldId id="393" r:id="rId27"/>
    <p:sldId id="333" r:id="rId28"/>
    <p:sldId id="347" r:id="rId29"/>
    <p:sldId id="394" r:id="rId30"/>
    <p:sldId id="309" r:id="rId31"/>
    <p:sldId id="327" r:id="rId32"/>
    <p:sldId id="311" r:id="rId33"/>
    <p:sldId id="268" r:id="rId34"/>
    <p:sldId id="328" r:id="rId35"/>
    <p:sldId id="342" r:id="rId36"/>
    <p:sldId id="286" r:id="rId3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Garcia Yami" initials="GY" lastIdx="5" clrIdx="0">
    <p:extLst>
      <p:ext uri="{19B8F6BF-5375-455C-9EA6-DF929625EA0E}">
        <p15:presenceInfo xmlns:p15="http://schemas.microsoft.com/office/powerpoint/2012/main" userId="S::Yamilet.Garcia2@dhsoha.state.or.us::8d550649-a258-4a07-96ca-d2cb0bf897b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2CB34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3041" autoAdjust="0"/>
    <p:restoredTop sz="66926" autoAdjust="0"/>
  </p:normalViewPr>
  <p:slideViewPr>
    <p:cSldViewPr snapToGrid="0">
      <p:cViewPr varScale="1">
        <p:scale>
          <a:sx n="70" d="100"/>
          <a:sy n="70" d="100"/>
        </p:scale>
        <p:origin x="1608" y="72"/>
      </p:cViewPr>
      <p:guideLst/>
    </p:cSldViewPr>
  </p:slideViewPr>
  <p:outlineViewPr>
    <p:cViewPr>
      <p:scale>
        <a:sx n="33" d="100"/>
        <a:sy n="33" d="100"/>
      </p:scale>
      <p:origin x="0" y="-36090"/>
    </p:cViewPr>
  </p:outlineViewPr>
  <p:notesTextViewPr>
    <p:cViewPr>
      <p:scale>
        <a:sx n="1" d="1"/>
        <a:sy n="1" d="1"/>
      </p:scale>
      <p:origin x="0" y="0"/>
    </p:cViewPr>
  </p:notesTextViewPr>
  <p:sorterViewPr>
    <p:cViewPr>
      <p:scale>
        <a:sx n="100" d="100"/>
        <a:sy n="100" d="100"/>
      </p:scale>
      <p:origin x="0" y="-5832"/>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commentAuthors" Target="commentAuthor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45" Type="http://schemas.openxmlformats.org/officeDocument/2006/relationships/customXml" Target="../customXml/item2.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customXml" Target="../customXml/item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46" Type="http://schemas.openxmlformats.org/officeDocument/2006/relationships/customXml" Target="../customXml/item3.xml"/><Relationship Id="rId20" Type="http://schemas.openxmlformats.org/officeDocument/2006/relationships/slide" Target="slides/slide19.xml"/><Relationship Id="rId41"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FDAC9CD-A5F9-4512-A6D5-E43BA22F19F2}" type="datetimeFigureOut">
              <a:rPr lang="en-US" smtClean="0"/>
              <a:t>10/1/2026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9D325B2-4800-44C5-93A7-156324903666}" type="slidenum">
              <a:rPr lang="en-US" smtClean="0"/>
              <a:t>‹#›</a:t>
            </a:fld>
            <a:endParaRPr lang="en-US"/>
          </a:p>
        </p:txBody>
      </p:sp>
    </p:spTree>
    <p:extLst>
      <p:ext uri="{BB962C8B-B14F-4D97-AF65-F5344CB8AC3E}">
        <p14:creationId xmlns:p14="http://schemas.microsoft.com/office/powerpoint/2010/main" val="4443403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hyperlink" Target="https://www.oregon.gov/oha/PH/HEALTHYPEOPLEFAMILIES/WIC/Documents/vendor/oregon-apl.xls" TargetMode="External"/><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3" Type="http://schemas.openxmlformats.org/officeDocument/2006/relationships/hyperlink" Target="https://www.oregon.gov/oha/PH/HEALTHYPEOPLEFAMILIES/WIC/Pages/foods.aspx" TargetMode="External"/><Relationship Id="rId2" Type="http://schemas.openxmlformats.org/officeDocument/2006/relationships/slide" Target="../slides/slide21.xml"/><Relationship Id="rId1" Type="http://schemas.openxmlformats.org/officeDocument/2006/relationships/notesMaster" Target="../notesMasters/notesMaster1.xml"/><Relationship Id="rId4" Type="http://schemas.openxmlformats.org/officeDocument/2006/relationships/hyperlink" Target="https://www.oregon.gov/oha/PH/HEALTHYPEOPLEFAMILIES/WIC/Documents/vendor_materials_order_form.pdf" TargetMode="Externa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3" Type="http://schemas.openxmlformats.org/officeDocument/2006/relationships/hyperlink" Target="https://www.oregon.gov/oha/PH/HEALTHYPEOPLEFAMILIES/WIC/Documents/WIC_form_dist.pdf" TargetMode="External"/><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3" Type="http://schemas.openxmlformats.org/officeDocument/2006/relationships/hyperlink" Target="https://www.oregon.gov/oha/PH/HEALTHYPEOPLEFAMILIES/WIC/Documents/min_stock_req.pdf" TargetMode="External"/><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3" Type="http://schemas.openxmlformats.org/officeDocument/2006/relationships/hyperlink" Target="https://www.oregon.gov/oha/PH/HEALTHYPEOPLEFAMILIES/WIC/Documents/vendor/2025-Vendor-Sanction-Schedule.pdf" TargetMode="External"/><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3" Type="http://schemas.openxmlformats.org/officeDocument/2006/relationships/hyperlink" Target="https://www.oregon.gov/oha/PH/HEALTHYPEOPLEFAMILIES/WIC/Pages/complaints.aspx" TargetMode="External"/><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3" Type="http://schemas.openxmlformats.org/officeDocument/2006/relationships/hyperlink" Target="https://www.oregon.gov/oha/PH/HEALTHYPEOPLEFAMILIES/WIC/Documents/vendor_materials_order_form.pdf" TargetMode="External"/><Relationship Id="rId2" Type="http://schemas.openxmlformats.org/officeDocument/2006/relationships/slide" Target="../slides/slide34.xml"/><Relationship Id="rId1" Type="http://schemas.openxmlformats.org/officeDocument/2006/relationships/notesMaster" Target="../notesMasters/notesMaster1.xml"/><Relationship Id="rId4" Type="http://schemas.openxmlformats.org/officeDocument/2006/relationships/hyperlink" Target="https://www.oregon.gov/oha/PH/HEALTHYPEOPLEFAMILIES/WIC/Pages/Vendor-New-Food-More-Choice.aspx" TargetMode="Externa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6901FA-05C9-BE19-05B8-F8C9D03572D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7528D14-1B22-766C-BD9E-112E79472CC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B172865-C3F6-433C-1350-570894D64493}"/>
              </a:ext>
            </a:extLst>
          </p:cNvPr>
          <p:cNvSpPr>
            <a:spLocks noGrp="1"/>
          </p:cNvSpPr>
          <p:nvPr>
            <p:ph type="body" idx="1"/>
          </p:nvPr>
        </p:nvSpPr>
        <p:spPr/>
        <p:txBody>
          <a:bodyPr/>
          <a:lstStyle/>
          <a:p>
            <a:r>
              <a:rPr lang="en-US" dirty="0"/>
              <a:t>Welcome to the WIC Vendor Training for grocery stores. </a:t>
            </a:r>
          </a:p>
        </p:txBody>
      </p:sp>
      <p:sp>
        <p:nvSpPr>
          <p:cNvPr id="4" name="Slide Number Placeholder 3">
            <a:extLst>
              <a:ext uri="{FF2B5EF4-FFF2-40B4-BE49-F238E27FC236}">
                <a16:creationId xmlns:a16="http://schemas.microsoft.com/office/drawing/2014/main" id="{B8107BFB-D4C9-4316-48E1-F4281F355BF5}"/>
              </a:ext>
            </a:extLst>
          </p:cNvPr>
          <p:cNvSpPr>
            <a:spLocks noGrp="1"/>
          </p:cNvSpPr>
          <p:nvPr>
            <p:ph type="sldNum" sz="quarter" idx="5"/>
          </p:nvPr>
        </p:nvSpPr>
        <p:spPr/>
        <p:txBody>
          <a:bodyPr/>
          <a:lstStyle/>
          <a:p>
            <a:fld id="{49D325B2-4800-44C5-93A7-156324903666}" type="slidenum">
              <a:rPr lang="en-US" smtClean="0"/>
              <a:t>1</a:t>
            </a:fld>
            <a:endParaRPr lang="en-US"/>
          </a:p>
        </p:txBody>
      </p:sp>
    </p:spTree>
    <p:extLst>
      <p:ext uri="{BB962C8B-B14F-4D97-AF65-F5344CB8AC3E}">
        <p14:creationId xmlns:p14="http://schemas.microsoft.com/office/powerpoint/2010/main" val="23097517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training will take about an hour. </a:t>
            </a:r>
          </a:p>
        </p:txBody>
      </p:sp>
      <p:sp>
        <p:nvSpPr>
          <p:cNvPr id="4" name="Slide Number Placeholder 3"/>
          <p:cNvSpPr>
            <a:spLocks noGrp="1"/>
          </p:cNvSpPr>
          <p:nvPr>
            <p:ph type="sldNum" sz="quarter" idx="5"/>
          </p:nvPr>
        </p:nvSpPr>
        <p:spPr/>
        <p:txBody>
          <a:bodyPr/>
          <a:lstStyle/>
          <a:p>
            <a:fld id="{49D325B2-4800-44C5-93A7-156324903666}" type="slidenum">
              <a:rPr lang="en-US" smtClean="0"/>
              <a:t>2</a:t>
            </a:fld>
            <a:endParaRPr lang="en-US"/>
          </a:p>
        </p:txBody>
      </p:sp>
    </p:spTree>
    <p:extLst>
      <p:ext uri="{BB962C8B-B14F-4D97-AF65-F5344CB8AC3E}">
        <p14:creationId xmlns:p14="http://schemas.microsoft.com/office/powerpoint/2010/main" val="12122236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B97E06-78BE-4A92-1D9D-B657AC781CB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354F769-D969-108C-C3BE-36138236F1C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88C86EF-ADCA-0419-B06F-8DB5EEDF8A29}"/>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Special Supplemental Nutrition Program for Women, Infants, and Children, more commonly known as WIC, is the</a:t>
            </a:r>
            <a:r>
              <a:rPr lang="en-US" baseline="0" dirty="0"/>
              <a:t> nation’s most</a:t>
            </a:r>
            <a:r>
              <a:rPr lang="en-US" dirty="0"/>
              <a:t> successful</a:t>
            </a:r>
            <a:r>
              <a:rPr lang="en-US" baseline="0" dirty="0"/>
              <a:t> and cost-effective public health nutrition program and is offered in all 50 states and US territories.</a:t>
            </a:r>
          </a:p>
          <a:p>
            <a:pPr algn="l" rtl="0"/>
            <a:endParaRPr lang="en-US" b="0" i="0" dirty="0">
              <a:solidFill>
                <a:srgbClr val="111111"/>
              </a:solidFill>
              <a:effectLst/>
              <a:latin typeface="Libre Baskerville" panose="020B0604020202020204" pitchFamily="2" charset="0"/>
            </a:endParaRPr>
          </a:p>
          <a:p>
            <a:pPr algn="l" rtl="0"/>
            <a:r>
              <a:rPr lang="en-US" b="0" i="0" dirty="0">
                <a:solidFill>
                  <a:srgbClr val="111111"/>
                </a:solidFill>
                <a:effectLst/>
                <a:latin typeface="Libre Baskerville" panose="020B0604020202020204" pitchFamily="2" charset="0"/>
              </a:rPr>
              <a:t>During a WIC appointment, WIC staff ask the participant about their health and diet. WIC offers participant-centered education. </a:t>
            </a:r>
          </a:p>
          <a:p>
            <a:pPr algn="l" rtl="0"/>
            <a:br>
              <a:rPr lang="en-US" b="0" i="0" dirty="0">
                <a:solidFill>
                  <a:srgbClr val="111111"/>
                </a:solidFill>
                <a:effectLst/>
                <a:latin typeface="Libre Baskerville" panose="020B0604020202020204" pitchFamily="2" charset="0"/>
              </a:rPr>
            </a:br>
            <a:r>
              <a:rPr lang="en-US" b="0" i="0" dirty="0">
                <a:solidFill>
                  <a:srgbClr val="111111"/>
                </a:solidFill>
                <a:effectLst/>
                <a:latin typeface="Libre Baskerville" panose="020B0604020202020204" pitchFamily="2" charset="0"/>
              </a:rPr>
              <a:t>WIC offers breastfeeding support, as well as breast pumps to families who need them. </a:t>
            </a:r>
          </a:p>
          <a:p>
            <a:pPr algn="l" rtl="0"/>
            <a:br>
              <a:rPr lang="en-US" b="0" i="0" dirty="0">
                <a:solidFill>
                  <a:srgbClr val="111111"/>
                </a:solidFill>
                <a:effectLst/>
                <a:latin typeface="Libre Baskerville" panose="020B0604020202020204" pitchFamily="2" charset="0"/>
              </a:rPr>
            </a:br>
            <a:r>
              <a:rPr lang="en-US" b="0" i="0" dirty="0">
                <a:solidFill>
                  <a:srgbClr val="111111"/>
                </a:solidFill>
                <a:effectLst/>
                <a:latin typeface="Libre Baskerville" panose="020B0604020202020204" pitchFamily="2" charset="0"/>
              </a:rPr>
              <a:t>WIC provides benefits for supplemental foods to support families’ nutrition. These food benefits are loaded into their eWIC card.</a:t>
            </a:r>
          </a:p>
          <a:p>
            <a:pPr algn="l" rtl="0"/>
            <a:br>
              <a:rPr lang="en-US" b="0" i="0" dirty="0">
                <a:solidFill>
                  <a:srgbClr val="111111"/>
                </a:solidFill>
                <a:effectLst/>
                <a:latin typeface="Libre Baskerville" panose="020B0604020202020204" pitchFamily="2" charset="0"/>
              </a:rPr>
            </a:br>
            <a:r>
              <a:rPr lang="en-US" b="0" i="0" dirty="0">
                <a:solidFill>
                  <a:srgbClr val="111111"/>
                </a:solidFill>
                <a:effectLst/>
                <a:latin typeface="Libre Baskerville" panose="020B0604020202020204" pitchFamily="2" charset="0"/>
              </a:rPr>
              <a:t>WIC connects families to other resources in their area, such as food banks and Head Start.</a:t>
            </a:r>
          </a:p>
        </p:txBody>
      </p:sp>
      <p:sp>
        <p:nvSpPr>
          <p:cNvPr id="4" name="Slide Number Placeholder 3">
            <a:extLst>
              <a:ext uri="{FF2B5EF4-FFF2-40B4-BE49-F238E27FC236}">
                <a16:creationId xmlns:a16="http://schemas.microsoft.com/office/drawing/2014/main" id="{5E75C34F-28A9-AD21-03D1-799703FABEB9}"/>
              </a:ext>
            </a:extLst>
          </p:cNvPr>
          <p:cNvSpPr>
            <a:spLocks noGrp="1"/>
          </p:cNvSpPr>
          <p:nvPr>
            <p:ph type="sldNum" sz="quarter" idx="10"/>
          </p:nvPr>
        </p:nvSpPr>
        <p:spPr/>
        <p:txBody>
          <a:bodyPr/>
          <a:lstStyle/>
          <a:p>
            <a:fld id="{2D88BE5B-53F0-40DE-9F70-2E6C82AE9759}" type="slidenum">
              <a:rPr lang="en-US" smtClean="0"/>
              <a:t>3</a:t>
            </a:fld>
            <a:endParaRPr lang="en-US"/>
          </a:p>
        </p:txBody>
      </p:sp>
    </p:spTree>
    <p:extLst>
      <p:ext uri="{BB962C8B-B14F-4D97-AF65-F5344CB8AC3E}">
        <p14:creationId xmlns:p14="http://schemas.microsoft.com/office/powerpoint/2010/main" val="99147407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EE5AE5-F70C-29A4-24BF-59E26D9E184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408C33C-BA38-EF07-69D2-96B098969A3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94D2DD1-4E0B-A626-26DB-274E32C168EB}"/>
              </a:ext>
            </a:extLst>
          </p:cNvPr>
          <p:cNvSpPr>
            <a:spLocks noGrp="1"/>
          </p:cNvSpPr>
          <p:nvPr>
            <p:ph type="body" idx="1"/>
          </p:nvPr>
        </p:nvSpPr>
        <p:spPr/>
        <p:txBody>
          <a:bodyPr/>
          <a:lstStyle/>
          <a:p>
            <a:pPr algn="l" rtl="0"/>
            <a:r>
              <a:rPr lang="en-US" b="0" i="0" dirty="0">
                <a:solidFill>
                  <a:srgbClr val="111111"/>
                </a:solidFill>
                <a:effectLst/>
                <a:latin typeface="Libre Baskerville" panose="02000000000000000000" pitchFamily="2" charset="0"/>
              </a:rPr>
              <a:t>WIC customers should have a positive shopping experience at WIC-authorized stores. </a:t>
            </a:r>
            <a:r>
              <a:rPr lang="en-US" sz="1200" dirty="0">
                <a:solidFill>
                  <a:schemeClr val="tx1"/>
                </a:solidFill>
                <a:latin typeface="Verdana" panose="020B0604030504040204" pitchFamily="34" charset="0"/>
                <a:ea typeface="Verdana" panose="020B0604030504040204" pitchFamily="34" charset="0"/>
                <a:cs typeface="Verdana" panose="020B0604030504040204" pitchFamily="34" charset="0"/>
              </a:rPr>
              <a:t>Having a good shopping experience can make all the difference in a family wanting to continue being a WIC participant.</a:t>
            </a:r>
          </a:p>
          <a:p>
            <a:pPr algn="l" rtl="0"/>
            <a:endParaRPr lang="en-US" b="0" i="0" dirty="0">
              <a:solidFill>
                <a:srgbClr val="111111"/>
              </a:solidFill>
              <a:effectLst/>
              <a:latin typeface="Libre Baskerville" panose="02000000000000000000" pitchFamily="2" charset="0"/>
            </a:endParaRPr>
          </a:p>
          <a:p>
            <a:pPr algn="l" rtl="0"/>
            <a:r>
              <a:rPr lang="en-US" b="0" i="0" dirty="0">
                <a:solidFill>
                  <a:srgbClr val="111111"/>
                </a:solidFill>
                <a:effectLst/>
                <a:latin typeface="Libre Baskerville" panose="02000000000000000000" pitchFamily="2" charset="0"/>
              </a:rPr>
              <a:t>This means WIC shoppers feel welcome and receive good customer service, they have a smooth checkout experience with a well-trained cashier, and the store is stocked with a variety of WIC foods.</a:t>
            </a:r>
          </a:p>
          <a:p>
            <a:pPr algn="l" rtl="0"/>
            <a:br>
              <a:rPr lang="en-US" b="0" i="0" dirty="0">
                <a:solidFill>
                  <a:srgbClr val="111111"/>
                </a:solidFill>
                <a:effectLst/>
                <a:latin typeface="Libre Baskerville" panose="02000000000000000000" pitchFamily="2" charset="0"/>
              </a:rPr>
            </a:br>
            <a:r>
              <a:rPr lang="en-US" dirty="0"/>
              <a:t>Last year WIC participants were surveyed to find out what helps them find WIC foods at the store. Results showed that 30 percent look for WIC Food shelf tags. Correctly placed shelf tags ensure that shoppers bring the right WIC foods to the register which saves cashier time having to fix errors. </a:t>
            </a:r>
          </a:p>
        </p:txBody>
      </p:sp>
      <p:sp>
        <p:nvSpPr>
          <p:cNvPr id="4" name="Slide Number Placeholder 3">
            <a:extLst>
              <a:ext uri="{FF2B5EF4-FFF2-40B4-BE49-F238E27FC236}">
                <a16:creationId xmlns:a16="http://schemas.microsoft.com/office/drawing/2014/main" id="{4FC6F39A-E6A2-06CF-676F-1F951F049691}"/>
              </a:ext>
            </a:extLst>
          </p:cNvPr>
          <p:cNvSpPr>
            <a:spLocks noGrp="1"/>
          </p:cNvSpPr>
          <p:nvPr>
            <p:ph type="sldNum" sz="quarter" idx="5"/>
          </p:nvPr>
        </p:nvSpPr>
        <p:spPr/>
        <p:txBody>
          <a:bodyPr/>
          <a:lstStyle/>
          <a:p>
            <a:fld id="{49D325B2-4800-44C5-93A7-156324903666}" type="slidenum">
              <a:rPr lang="en-US" smtClean="0"/>
              <a:t>4</a:t>
            </a:fld>
            <a:endParaRPr lang="en-US"/>
          </a:p>
        </p:txBody>
      </p:sp>
    </p:spTree>
    <p:extLst>
      <p:ext uri="{BB962C8B-B14F-4D97-AF65-F5344CB8AC3E}">
        <p14:creationId xmlns:p14="http://schemas.microsoft.com/office/powerpoint/2010/main" val="1132092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Oregon WIC offers a free phone app called WICShopper, made by a company called JPMA.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The app allows WIC customers to:</a:t>
            </a:r>
          </a:p>
          <a:p>
            <a:r>
              <a:rPr lang="en-US" dirty="0"/>
              <a:t>-Register their eWIC card to track their benefits </a:t>
            </a:r>
          </a:p>
          <a:p>
            <a:r>
              <a:rPr lang="en-US" dirty="0"/>
              <a:t>-View the current WIC Approved Food List in different languages</a:t>
            </a:r>
          </a:p>
          <a:p>
            <a:r>
              <a:rPr lang="en-US" dirty="0"/>
              <a:t>-Get notices regarding food changes, or product recalls.</a:t>
            </a:r>
          </a:p>
          <a:p>
            <a:r>
              <a:rPr lang="en-US" dirty="0"/>
              <a:t>-Find WIC-authorized stores and WIC clinics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-Scan product UPCs while they shop to check if the item is WIC approved, and if it is available within their own benefits</a:t>
            </a:r>
          </a:p>
          <a:p>
            <a:endParaRPr lang="en-US" dirty="0"/>
          </a:p>
          <a:p>
            <a:r>
              <a:rPr lang="en-US" dirty="0"/>
              <a:t>Store employees can also use the WICShopper app without having to register a card. The barcode scanner comes in handy when rearranging the shelves to make sure WIC-authorized foods are properly labeled. You can use the “I couldn’t buy this” feature to submit the product information and UPC of a food that doesn’t ring up as WIC-eligible at the register. </a:t>
            </a:r>
          </a:p>
        </p:txBody>
      </p:sp>
      <p:sp>
        <p:nvSpPr>
          <p:cNvPr id="4" name="Slide Number Placeholder 3"/>
          <p:cNvSpPr>
            <a:spLocks noGrp="1"/>
          </p:cNvSpPr>
          <p:nvPr>
            <p:ph type="sldNum" sz="quarter" idx="5"/>
          </p:nvPr>
        </p:nvSpPr>
        <p:spPr/>
        <p:txBody>
          <a:bodyPr/>
          <a:lstStyle/>
          <a:p>
            <a:fld id="{49D325B2-4800-44C5-93A7-156324903666}" type="slidenum">
              <a:rPr lang="en-US" smtClean="0"/>
              <a:t>5</a:t>
            </a:fld>
            <a:endParaRPr lang="en-US"/>
          </a:p>
        </p:txBody>
      </p:sp>
    </p:spTree>
    <p:extLst>
      <p:ext uri="{BB962C8B-B14F-4D97-AF65-F5344CB8AC3E}">
        <p14:creationId xmlns:p14="http://schemas.microsoft.com/office/powerpoint/2010/main" val="288808336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section covers WIC point of sale system requirements, including the WIC Approved Products List or APL, and WIC transactions.</a:t>
            </a:r>
          </a:p>
        </p:txBody>
      </p:sp>
      <p:sp>
        <p:nvSpPr>
          <p:cNvPr id="4" name="Slide Number Placeholder 3"/>
          <p:cNvSpPr>
            <a:spLocks noGrp="1"/>
          </p:cNvSpPr>
          <p:nvPr>
            <p:ph type="sldNum" sz="quarter" idx="5"/>
          </p:nvPr>
        </p:nvSpPr>
        <p:spPr/>
        <p:txBody>
          <a:bodyPr/>
          <a:lstStyle/>
          <a:p>
            <a:fld id="{49D325B2-4800-44C5-93A7-156324903666}" type="slidenum">
              <a:rPr lang="en-US" smtClean="0"/>
              <a:t>6</a:t>
            </a:fld>
            <a:endParaRPr lang="en-US"/>
          </a:p>
        </p:txBody>
      </p:sp>
    </p:spTree>
    <p:extLst>
      <p:ext uri="{BB962C8B-B14F-4D97-AF65-F5344CB8AC3E}">
        <p14:creationId xmlns:p14="http://schemas.microsoft.com/office/powerpoint/2010/main" val="20978071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111111"/>
                </a:solidFill>
                <a:effectLst/>
                <a:latin typeface="Libre Baskerville" panose="02000000000000000000" pitchFamily="2" charset="0"/>
              </a:rPr>
              <a:t>The Approved Products List, or APL, is a database of all Oregon WIC-approved foods and their UPCs. The APL controls what foods shoppers can buy at the store. It also prevents shoppers from buying non-WIC foods with the eWIC card.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dirty="0">
              <a:solidFill>
                <a:srgbClr val="111111"/>
              </a:solidFill>
              <a:effectLst/>
              <a:latin typeface="Libre Baskerville" panose="020000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111111"/>
                </a:solidFill>
                <a:effectLst/>
                <a:latin typeface="Libre Baskerville" panose="02000000000000000000" pitchFamily="2" charset="0"/>
              </a:rPr>
              <a:t>The WIC APL is downloaded onto all store registers and runs in the background during WIC transactions. An Excel version of the APL is posted on the Oregon WIC Program website as a resource.</a:t>
            </a:r>
          </a:p>
          <a:p>
            <a:endParaRPr lang="en-US" sz="1200" kern="120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WIC Approved Products List (APL)</a:t>
            </a:r>
          </a:p>
          <a:p>
            <a:r>
              <a:rPr lang="en-US" sz="1200" u="sng" kern="1200" dirty="0">
                <a:solidFill>
                  <a:schemeClr val="tx1"/>
                </a:solidFill>
                <a:effectLst/>
                <a:latin typeface="+mn-lt"/>
                <a:ea typeface="+mn-ea"/>
                <a:cs typeface="+mn-cs"/>
                <a:hlinkClick r:id="rId3"/>
              </a:rPr>
              <a:t>https://www.oregon.gov/oha/PH/HEALTHYPEOPLEFAMILIES/WIC/Documents/vendor/oregon-apl.xls</a:t>
            </a:r>
            <a:endParaRPr lang="en-US" sz="1200" kern="1200" dirty="0">
              <a:solidFill>
                <a:schemeClr val="tx1"/>
              </a:solidFill>
              <a:effectLst/>
              <a:latin typeface="+mn-lt"/>
              <a:ea typeface="+mn-ea"/>
              <a:cs typeface="+mn-cs"/>
            </a:endParaRPr>
          </a:p>
          <a:p>
            <a:pPr algn="l" rtl="0"/>
            <a:br>
              <a:rPr lang="en-US" b="0" i="0" dirty="0">
                <a:solidFill>
                  <a:srgbClr val="111111"/>
                </a:solidFill>
                <a:effectLst/>
                <a:latin typeface="Libre Baskerville" panose="02000000000000000000" pitchFamily="2" charset="0"/>
              </a:rPr>
            </a:br>
            <a:r>
              <a:rPr lang="en-US" b="0" i="0" dirty="0">
                <a:solidFill>
                  <a:srgbClr val="111111"/>
                </a:solidFill>
                <a:effectLst/>
                <a:latin typeface="Libre Baskerville" panose="02000000000000000000" pitchFamily="2" charset="0"/>
              </a:rPr>
              <a:t>The Oregon WIC Program maintains the APL and regularly adds new product UPCs to the APL to keep it up-to-date. Store employees can use the </a:t>
            </a:r>
            <a:r>
              <a:rPr lang="en-US" b="0" i="0" dirty="0" err="1">
                <a:solidFill>
                  <a:srgbClr val="111111"/>
                </a:solidFill>
                <a:effectLst/>
                <a:latin typeface="Libre Baskerville" panose="02000000000000000000" pitchFamily="2" charset="0"/>
              </a:rPr>
              <a:t>WICshopper</a:t>
            </a:r>
            <a:r>
              <a:rPr lang="en-US" b="0" i="0" dirty="0">
                <a:solidFill>
                  <a:srgbClr val="111111"/>
                </a:solidFill>
                <a:effectLst/>
                <a:latin typeface="Libre Baskerville" panose="02000000000000000000" pitchFamily="2" charset="0"/>
              </a:rPr>
              <a:t> app, email or fax to submit product information. F</a:t>
            </a:r>
            <a:r>
              <a:rPr lang="en-US" altLang="en-US" dirty="0"/>
              <a:t>oods added to the APL will be available to buy in your store’s system within 3-5 days from when its added.</a:t>
            </a:r>
          </a:p>
          <a:p>
            <a:pPr algn="l" rtl="0"/>
            <a:endParaRPr lang="en-US" b="0" i="0" dirty="0">
              <a:solidFill>
                <a:srgbClr val="111111"/>
              </a:solidFill>
              <a:effectLst/>
              <a:latin typeface="Libre Baskerville" panose="02000000000000000000" pitchFamily="2" charset="0"/>
            </a:endParaRPr>
          </a:p>
          <a:p>
            <a:pPr algn="l" rtl="0"/>
            <a:endParaRPr lang="en-US" b="0" i="0" dirty="0">
              <a:solidFill>
                <a:srgbClr val="111111"/>
              </a:solidFill>
              <a:effectLst/>
              <a:latin typeface="Libre Baskerville" panose="02000000000000000000" pitchFamily="2" charset="0"/>
            </a:endParaRPr>
          </a:p>
        </p:txBody>
      </p:sp>
      <p:sp>
        <p:nvSpPr>
          <p:cNvPr id="307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66EB447C-A70A-4BCA-A7AC-559EA5982C1E}" type="slidenum">
              <a:rPr lang="en-US" altLang="en-US"/>
              <a:pPr>
                <a:spcBef>
                  <a:spcPct val="0"/>
                </a:spcBef>
              </a:pPr>
              <a:t>7</a:t>
            </a:fld>
            <a:endParaRPr lang="en-US" altLang="en-US"/>
          </a:p>
        </p:txBody>
      </p:sp>
    </p:spTree>
    <p:extLst>
      <p:ext uri="{BB962C8B-B14F-4D97-AF65-F5344CB8AC3E}">
        <p14:creationId xmlns:p14="http://schemas.microsoft.com/office/powerpoint/2010/main" val="20681758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111111"/>
                </a:solidFill>
                <a:effectLst/>
                <a:latin typeface="Libre Baskerville" panose="02000000000000000000" pitchFamily="2" charset="0"/>
              </a:rPr>
              <a:t>WIC rules require store registers to operate with the current APL. The APL downloads automatically to registers every night. Any interruptions to this process can cause the download to fail. Stores should occasionally verify that the APL is up-to-date on each register or stand-beside terminal.</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dirty="0">
              <a:solidFill>
                <a:srgbClr val="111111"/>
              </a:solidFill>
              <a:effectLst/>
              <a:latin typeface="Libre Baskerville" panose="020000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111111"/>
                </a:solidFill>
                <a:effectLst/>
                <a:latin typeface="Libre Baskerville" panose="02000000000000000000" pitchFamily="2" charset="0"/>
              </a:rPr>
              <a:t>In addition to keeping the APL up-to-date, some store POS systems require WIC foods to be flagged as eligible at the store level. Flagging needs to happen for any newly stocked foods at your store as well as foods recently added to the WIC APL.</a:t>
            </a:r>
          </a:p>
        </p:txBody>
      </p:sp>
      <p:sp>
        <p:nvSpPr>
          <p:cNvPr id="4" name="Slide Number Placeholder 3"/>
          <p:cNvSpPr>
            <a:spLocks noGrp="1"/>
          </p:cNvSpPr>
          <p:nvPr>
            <p:ph type="sldNum" sz="quarter" idx="5"/>
          </p:nvPr>
        </p:nvSpPr>
        <p:spPr/>
        <p:txBody>
          <a:bodyPr/>
          <a:lstStyle/>
          <a:p>
            <a:fld id="{49D325B2-4800-44C5-93A7-156324903666}" type="slidenum">
              <a:rPr lang="en-US" smtClean="0"/>
              <a:t>8</a:t>
            </a:fld>
            <a:endParaRPr lang="en-US"/>
          </a:p>
        </p:txBody>
      </p:sp>
    </p:spTree>
    <p:extLst>
      <p:ext uri="{BB962C8B-B14F-4D97-AF65-F5344CB8AC3E}">
        <p14:creationId xmlns:p14="http://schemas.microsoft.com/office/powerpoint/2010/main" val="7835658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 eligible packaged and bagged produce items must be added to the WIC APL or recognized by the APL through a process called “produce mapping.” </a:t>
            </a:r>
          </a:p>
          <a:p>
            <a:endParaRPr lang="en-US" dirty="0"/>
          </a:p>
          <a:p>
            <a:r>
              <a:rPr lang="en-US" dirty="0"/>
              <a:t>Produce mapping connects a produce UPC to a standard produce PLU. For example, the UPC for a seasonal package of blueberries can be mapped to PLU 4240 for blueberries. Produce mapping is done by your POS system team. </a:t>
            </a:r>
          </a:p>
          <a:p>
            <a:endParaRPr lang="en-US" dirty="0"/>
          </a:p>
          <a:p>
            <a:r>
              <a:rPr lang="en-US" dirty="0"/>
              <a:t>Report any packaged or bagged produce that don’t ring up for WIC to your POS system team right away so WIC shoppers can buy all the eligible foods in your store. If your store doesn’t do produce mapping, submit produce UPCs to the state WIC office.</a:t>
            </a:r>
          </a:p>
        </p:txBody>
      </p:sp>
      <p:sp>
        <p:nvSpPr>
          <p:cNvPr id="4" name="Slide Number Placeholder 3"/>
          <p:cNvSpPr>
            <a:spLocks noGrp="1"/>
          </p:cNvSpPr>
          <p:nvPr>
            <p:ph type="sldNum" sz="quarter" idx="5"/>
          </p:nvPr>
        </p:nvSpPr>
        <p:spPr/>
        <p:txBody>
          <a:bodyPr/>
          <a:lstStyle/>
          <a:p>
            <a:fld id="{49D325B2-4800-44C5-93A7-156324903666}" type="slidenum">
              <a:rPr lang="en-US" smtClean="0"/>
              <a:t>9</a:t>
            </a:fld>
            <a:endParaRPr lang="en-US"/>
          </a:p>
        </p:txBody>
      </p:sp>
    </p:spTree>
    <p:extLst>
      <p:ext uri="{BB962C8B-B14F-4D97-AF65-F5344CB8AC3E}">
        <p14:creationId xmlns:p14="http://schemas.microsoft.com/office/powerpoint/2010/main" val="21813563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en-US" b="0" i="0" dirty="0">
                <a:solidFill>
                  <a:srgbClr val="111111"/>
                </a:solidFill>
                <a:effectLst/>
                <a:latin typeface="Libre Baskerville" panose="02000000000000000000" pitchFamily="2" charset="0"/>
              </a:rPr>
              <a:t>Error messages during WIC transactions could indicate an APL issue that your POS provider or team can fix. If you get an “unable to process” or “Invalid amount field” error on the register or see “Unknown </a:t>
            </a:r>
            <a:r>
              <a:rPr lang="en-US" b="0" i="0" dirty="0" err="1">
                <a:solidFill>
                  <a:srgbClr val="111111"/>
                </a:solidFill>
                <a:effectLst/>
                <a:latin typeface="Libre Baskerville" panose="02000000000000000000" pitchFamily="2" charset="0"/>
              </a:rPr>
              <a:t>subcat</a:t>
            </a:r>
            <a:r>
              <a:rPr lang="en-US" b="0" i="0" dirty="0">
                <a:solidFill>
                  <a:srgbClr val="111111"/>
                </a:solidFill>
                <a:effectLst/>
                <a:latin typeface="Libre Baskerville" panose="02000000000000000000" pitchFamily="2" charset="0"/>
              </a:rPr>
              <a:t>” printed on an eWIC receipt, this means the APL needs to be updated.</a:t>
            </a:r>
          </a:p>
          <a:p>
            <a:pPr algn="l" rtl="0"/>
            <a:endParaRPr lang="en-US" b="0" i="0" dirty="0">
              <a:solidFill>
                <a:srgbClr val="111111"/>
              </a:solidFill>
              <a:effectLst/>
              <a:latin typeface="Libre Baskerville" panose="02000000000000000000" pitchFamily="2" charset="0"/>
            </a:endParaRPr>
          </a:p>
          <a:p>
            <a:pPr algn="l" rtl="0"/>
            <a:r>
              <a:rPr lang="en-US" b="0" i="0" dirty="0">
                <a:solidFill>
                  <a:srgbClr val="111111"/>
                </a:solidFill>
                <a:effectLst/>
                <a:latin typeface="Libre Baskerville" panose="02000000000000000000" pitchFamily="2" charset="0"/>
              </a:rPr>
              <a:t>If WIC is integrated into your POS system, contact your POS provider or team. </a:t>
            </a:r>
          </a:p>
          <a:p>
            <a:pPr algn="l" rtl="0"/>
            <a:endParaRPr lang="en-US" b="0" i="0" dirty="0">
              <a:solidFill>
                <a:srgbClr val="111111"/>
              </a:solidFill>
              <a:effectLst/>
              <a:latin typeface="Libre Baskerville" panose="02000000000000000000" pitchFamily="2" charset="0"/>
            </a:endParaRPr>
          </a:p>
          <a:p>
            <a:pPr algn="l" rtl="0"/>
            <a:r>
              <a:rPr lang="en-US" b="0" i="0" dirty="0">
                <a:solidFill>
                  <a:srgbClr val="111111"/>
                </a:solidFill>
                <a:effectLst/>
                <a:latin typeface="Libre Baskerville" panose="02000000000000000000" pitchFamily="2" charset="0"/>
              </a:rPr>
              <a:t>Stores that use WIC stand-beside terminals can update the APL manually. In general, it’s a good idea to check WIC terminals regularly to make sure they’re updated.</a:t>
            </a:r>
          </a:p>
        </p:txBody>
      </p:sp>
      <p:sp>
        <p:nvSpPr>
          <p:cNvPr id="4" name="Slide Number Placeholder 3"/>
          <p:cNvSpPr>
            <a:spLocks noGrp="1"/>
          </p:cNvSpPr>
          <p:nvPr>
            <p:ph type="sldNum" sz="quarter" idx="10"/>
          </p:nvPr>
        </p:nvSpPr>
        <p:spPr/>
        <p:txBody>
          <a:bodyPr/>
          <a:lstStyle/>
          <a:p>
            <a:fld id="{49D325B2-4800-44C5-93A7-156324903666}" type="slidenum">
              <a:rPr lang="en-US" smtClean="0"/>
              <a:t>10</a:t>
            </a:fld>
            <a:endParaRPr lang="en-US"/>
          </a:p>
        </p:txBody>
      </p:sp>
    </p:spTree>
    <p:extLst>
      <p:ext uri="{BB962C8B-B14F-4D97-AF65-F5344CB8AC3E}">
        <p14:creationId xmlns:p14="http://schemas.microsoft.com/office/powerpoint/2010/main" val="19132548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dirty="0"/>
              <a:t>Here are a few reminders about some rules that cashiers must follow during WIC transactions.</a:t>
            </a:r>
          </a:p>
          <a:p>
            <a:pPr eaLnBrk="1" hangingPunct="1">
              <a:spcBef>
                <a:spcPct val="0"/>
              </a:spcBef>
            </a:pPr>
            <a:endParaRPr lang="en-US" altLang="en-US" dirty="0"/>
          </a:p>
          <a:p>
            <a:pPr eaLnBrk="1" hangingPunct="1">
              <a:spcBef>
                <a:spcPct val="0"/>
              </a:spcBef>
            </a:pPr>
            <a:r>
              <a:rPr lang="en-US" altLang="en-US" dirty="0"/>
              <a:t>Only scan UPCs from the actual products being bought by the shopper. Using codebooks, UPC reference sheets, or scanning the UPC of an alternate product is against the rules. However, it’s okay to use reference sheets for PLUs for produce only.</a:t>
            </a:r>
          </a:p>
          <a:p>
            <a:pPr eaLnBrk="1" hangingPunct="1">
              <a:spcBef>
                <a:spcPct val="0"/>
              </a:spcBef>
            </a:pPr>
            <a:endParaRPr lang="en-US" altLang="en-US" dirty="0"/>
          </a:p>
          <a:p>
            <a:pPr eaLnBrk="1" hangingPunct="1">
              <a:spcBef>
                <a:spcPct val="0"/>
              </a:spcBef>
            </a:pPr>
            <a:r>
              <a:rPr lang="en-US" altLang="en-US" dirty="0"/>
              <a:t>Never ask a WIC shopper for their PIN or additional identification. The eWIC card and their PIN are all they need to shop.</a:t>
            </a:r>
          </a:p>
          <a:p>
            <a:pPr eaLnBrk="1" hangingPunct="1">
              <a:spcBef>
                <a:spcPct val="0"/>
              </a:spcBef>
            </a:pPr>
            <a:endParaRPr lang="en-US" altLang="en-US" dirty="0"/>
          </a:p>
          <a:p>
            <a:pPr eaLnBrk="1" hangingPunct="1">
              <a:spcBef>
                <a:spcPct val="0"/>
              </a:spcBef>
            </a:pPr>
            <a:r>
              <a:rPr lang="en-US" altLang="en-US" dirty="0"/>
              <a:t>If a shopper gets an “insufficient funds” error, that means they don’t have any benefits on their card. If this happens, advise them to contact their WIC clinic.</a:t>
            </a:r>
          </a:p>
        </p:txBody>
      </p:sp>
      <p:sp>
        <p:nvSpPr>
          <p:cNvPr id="307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66EB447C-A70A-4BCA-A7AC-559EA5982C1E}" type="slidenum">
              <a:rPr lang="en-US" altLang="en-US"/>
              <a:pPr>
                <a:spcBef>
                  <a:spcPct val="0"/>
                </a:spcBef>
              </a:pPr>
              <a:t>11</a:t>
            </a:fld>
            <a:endParaRPr lang="en-US" altLang="en-US"/>
          </a:p>
        </p:txBody>
      </p:sp>
    </p:spTree>
    <p:extLst>
      <p:ext uri="{BB962C8B-B14F-4D97-AF65-F5344CB8AC3E}">
        <p14:creationId xmlns:p14="http://schemas.microsoft.com/office/powerpoint/2010/main" val="72100004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lgn="l" rtl="0"/>
            <a:r>
              <a:rPr lang="en-US" b="0" i="0" dirty="0">
                <a:solidFill>
                  <a:srgbClr val="111111"/>
                </a:solidFill>
                <a:effectLst/>
                <a:latin typeface="Libre Baskerville" panose="02000000000000000000" pitchFamily="2" charset="0"/>
              </a:rPr>
              <a:t>WIC transactions can only contain 50 unique UPCs and PLUs. WIC transactions transmit extra data, such as UPCs and the beginning and ending WIC benefit information. Limiting the number of items in each transaction helps prevent crashes. </a:t>
            </a:r>
          </a:p>
          <a:p>
            <a:pPr algn="l" rtl="0"/>
            <a:endParaRPr lang="en-US" b="0" i="0" dirty="0">
              <a:solidFill>
                <a:srgbClr val="111111"/>
              </a:solidFill>
              <a:effectLst/>
              <a:latin typeface="Libre Baskerville" panose="02000000000000000000" pitchFamily="2" charset="0"/>
            </a:endParaRPr>
          </a:p>
          <a:p>
            <a:pPr algn="l" rtl="0"/>
            <a:r>
              <a:rPr lang="en-US" b="0" i="0" dirty="0">
                <a:solidFill>
                  <a:srgbClr val="111111"/>
                </a:solidFill>
                <a:effectLst/>
                <a:latin typeface="Libre Baskerville" panose="02000000000000000000" pitchFamily="2" charset="0"/>
              </a:rPr>
              <a:t>If the transaction goes over 50 items, it will be declined and there won’t be a message on the register that tells you why the transaction is declined. To fix the issue, split the items into two or more transactions. </a:t>
            </a:r>
          </a:p>
          <a:p>
            <a:pPr algn="l" rtl="0"/>
            <a:br>
              <a:rPr lang="en-US" b="0" i="0" dirty="0">
                <a:solidFill>
                  <a:srgbClr val="111111"/>
                </a:solidFill>
                <a:effectLst/>
                <a:latin typeface="Libre Baskerville" panose="02000000000000000000" pitchFamily="2" charset="0"/>
              </a:rPr>
            </a:br>
            <a:r>
              <a:rPr lang="en-US" b="0" i="0" dirty="0">
                <a:solidFill>
                  <a:srgbClr val="111111"/>
                </a:solidFill>
                <a:effectLst/>
                <a:latin typeface="Libre Baskerville" panose="02000000000000000000" pitchFamily="2" charset="0"/>
              </a:rPr>
              <a:t>Again, this refers to 50 unique UPCs or PLUs. If a shopper buys 10 cans of the same formula, that only counts as one UPC.</a:t>
            </a:r>
          </a:p>
          <a:p>
            <a:pPr algn="l" rtl="0"/>
            <a:br>
              <a:rPr lang="en-US" b="0" i="0" dirty="0">
                <a:solidFill>
                  <a:srgbClr val="111111"/>
                </a:solidFill>
                <a:effectLst/>
                <a:latin typeface="Libre Baskerville" panose="02000000000000000000" pitchFamily="2" charset="0"/>
              </a:rPr>
            </a:br>
            <a:r>
              <a:rPr lang="en-US" b="0" i="0" dirty="0">
                <a:solidFill>
                  <a:srgbClr val="111111"/>
                </a:solidFill>
                <a:effectLst/>
                <a:latin typeface="Libre Baskerville" panose="02000000000000000000" pitchFamily="2" charset="0"/>
              </a:rPr>
              <a:t>Train cashiers about this limit and how to handle it. </a:t>
            </a:r>
          </a:p>
        </p:txBody>
      </p:sp>
      <p:sp>
        <p:nvSpPr>
          <p:cNvPr id="307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66EB447C-A70A-4BCA-A7AC-559EA5982C1E}" type="slidenum">
              <a:rPr lang="en-US" altLang="en-US"/>
              <a:pPr>
                <a:spcBef>
                  <a:spcPct val="0"/>
                </a:spcBef>
              </a:pPr>
              <a:t>12</a:t>
            </a:fld>
            <a:endParaRPr lang="en-US" altLang="en-US"/>
          </a:p>
        </p:txBody>
      </p:sp>
    </p:spTree>
    <p:extLst>
      <p:ext uri="{BB962C8B-B14F-4D97-AF65-F5344CB8AC3E}">
        <p14:creationId xmlns:p14="http://schemas.microsoft.com/office/powerpoint/2010/main" val="121476146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lang="en-US" altLang="en-US" dirty="0"/>
              <a:t>The next few slides will go into detail about the eWIC functions installed on your POS system. All stores should be able to complete these eWIC functions. If you don’t know how to do one of these or the option isn’t installed on your system, talk to your store manager or POS system provider.</a:t>
            </a:r>
          </a:p>
        </p:txBody>
      </p:sp>
      <p:sp>
        <p:nvSpPr>
          <p:cNvPr id="307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66EB447C-A70A-4BCA-A7AC-559EA5982C1E}" type="slidenum">
              <a:rPr lang="en-US" altLang="en-US"/>
              <a:pPr>
                <a:spcBef>
                  <a:spcPct val="0"/>
                </a:spcBef>
              </a:pPr>
              <a:t>13</a:t>
            </a:fld>
            <a:endParaRPr lang="en-US" altLang="en-US"/>
          </a:p>
        </p:txBody>
      </p:sp>
    </p:spTree>
    <p:extLst>
      <p:ext uri="{BB962C8B-B14F-4D97-AF65-F5344CB8AC3E}">
        <p14:creationId xmlns:p14="http://schemas.microsoft.com/office/powerpoint/2010/main" val="63746354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lgn="l" rtl="0"/>
            <a:r>
              <a:rPr lang="en-US" b="0" i="0" dirty="0">
                <a:solidFill>
                  <a:srgbClr val="111111"/>
                </a:solidFill>
                <a:effectLst/>
                <a:latin typeface="Libre Baskerville" panose="02000000000000000000" pitchFamily="2" charset="0"/>
              </a:rPr>
              <a:t>An eWIC Balance Inquiry is an independent function on your POS system. It allows cashiers to print a receipt showing a shopper’s current WIC benefit balance.</a:t>
            </a:r>
          </a:p>
          <a:p>
            <a:pPr algn="l" rtl="0"/>
            <a:br>
              <a:rPr lang="en-US" b="0" i="0" dirty="0">
                <a:solidFill>
                  <a:srgbClr val="111111"/>
                </a:solidFill>
                <a:effectLst/>
                <a:latin typeface="Libre Baskerville" panose="02000000000000000000" pitchFamily="2" charset="0"/>
              </a:rPr>
            </a:br>
            <a:r>
              <a:rPr lang="en-US" b="0" i="0" dirty="0">
                <a:solidFill>
                  <a:srgbClr val="111111"/>
                </a:solidFill>
                <a:effectLst/>
                <a:latin typeface="Libre Baskerville" panose="02000000000000000000" pitchFamily="2" charset="0"/>
              </a:rPr>
              <a:t>This is a function that happens outside of a transaction, and no purchase is required to do it.</a:t>
            </a:r>
          </a:p>
          <a:p>
            <a:pPr algn="l" rtl="0"/>
            <a:br>
              <a:rPr lang="en-US" b="0" i="0" dirty="0">
                <a:solidFill>
                  <a:srgbClr val="111111"/>
                </a:solidFill>
                <a:effectLst/>
                <a:latin typeface="Libre Baskerville" panose="02000000000000000000" pitchFamily="2" charset="0"/>
              </a:rPr>
            </a:br>
            <a:r>
              <a:rPr lang="en-US" b="0" i="0" dirty="0">
                <a:solidFill>
                  <a:srgbClr val="111111"/>
                </a:solidFill>
                <a:effectLst/>
                <a:latin typeface="Libre Baskerville" panose="02000000000000000000" pitchFamily="2" charset="0"/>
              </a:rPr>
              <a:t>If a shopper requests one, WIC rules are clear that the store must provide it.</a:t>
            </a:r>
          </a:p>
          <a:p>
            <a:pPr algn="l" rtl="0"/>
            <a:br>
              <a:rPr lang="en-US" b="0" i="0" dirty="0">
                <a:solidFill>
                  <a:srgbClr val="111111"/>
                </a:solidFill>
                <a:effectLst/>
                <a:latin typeface="Libre Baskerville" panose="02000000000000000000" pitchFamily="2" charset="0"/>
              </a:rPr>
            </a:br>
            <a:r>
              <a:rPr lang="en-US" b="0" i="0" dirty="0">
                <a:solidFill>
                  <a:srgbClr val="111111"/>
                </a:solidFill>
                <a:effectLst/>
                <a:latin typeface="Libre Baskerville" panose="02000000000000000000" pitchFamily="2" charset="0"/>
              </a:rPr>
              <a:t>All store systems are programmed to print an eWIC Balance Inquiry receipt. What are the steps for printing an eWIC balance inquiry receipt on your store’s POS system?</a:t>
            </a:r>
          </a:p>
        </p:txBody>
      </p:sp>
      <p:sp>
        <p:nvSpPr>
          <p:cNvPr id="307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66EB447C-A70A-4BCA-A7AC-559EA5982C1E}" type="slidenum">
              <a:rPr lang="en-US" altLang="en-US"/>
              <a:pPr>
                <a:spcBef>
                  <a:spcPct val="0"/>
                </a:spcBef>
              </a:pPr>
              <a:t>14</a:t>
            </a:fld>
            <a:endParaRPr lang="en-US" altLang="en-US"/>
          </a:p>
        </p:txBody>
      </p:sp>
    </p:spTree>
    <p:extLst>
      <p:ext uri="{BB962C8B-B14F-4D97-AF65-F5344CB8AC3E}">
        <p14:creationId xmlns:p14="http://schemas.microsoft.com/office/powerpoint/2010/main" val="230980738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lgn="l" rtl="0"/>
            <a:r>
              <a:rPr lang="en-US" b="0" i="0" dirty="0">
                <a:solidFill>
                  <a:srgbClr val="111111"/>
                </a:solidFill>
                <a:effectLst/>
                <a:latin typeface="Libre Baskerville" panose="02000000000000000000" pitchFamily="2" charset="0"/>
              </a:rPr>
              <a:t>In a mixed-basket or split-tender transaction, a shopper buys their WIC and non-WIC items together. When it comes time to pay, the shopper needs to use their WIC card first, then SNAP, debit, credit, or cash.</a:t>
            </a:r>
          </a:p>
          <a:p>
            <a:pPr algn="l" rtl="0"/>
            <a:br>
              <a:rPr lang="en-US" b="0" i="0" dirty="0">
                <a:solidFill>
                  <a:srgbClr val="111111"/>
                </a:solidFill>
                <a:effectLst/>
                <a:latin typeface="Libre Baskerville" panose="02000000000000000000" pitchFamily="2" charset="0"/>
              </a:rPr>
            </a:br>
            <a:r>
              <a:rPr lang="en-US" b="0" i="0" dirty="0">
                <a:solidFill>
                  <a:srgbClr val="111111"/>
                </a:solidFill>
                <a:effectLst/>
                <a:latin typeface="Libre Baskerville" panose="02000000000000000000" pitchFamily="2" charset="0"/>
              </a:rPr>
              <a:t>After using the WIC payment, a mid-transaction receipt prints, showing which foods are WIC-eligible. Give that receipt to the shopper to review before they approve the purchase. </a:t>
            </a:r>
          </a:p>
        </p:txBody>
      </p:sp>
      <p:sp>
        <p:nvSpPr>
          <p:cNvPr id="307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66EB447C-A70A-4BCA-A7AC-559EA5982C1E}" type="slidenum">
              <a:rPr lang="en-US" altLang="en-US"/>
              <a:pPr>
                <a:spcBef>
                  <a:spcPct val="0"/>
                </a:spcBef>
              </a:pPr>
              <a:t>15</a:t>
            </a:fld>
            <a:endParaRPr lang="en-US" altLang="en-US"/>
          </a:p>
        </p:txBody>
      </p:sp>
    </p:spTree>
    <p:extLst>
      <p:ext uri="{BB962C8B-B14F-4D97-AF65-F5344CB8AC3E}">
        <p14:creationId xmlns:p14="http://schemas.microsoft.com/office/powerpoint/2010/main" val="53448545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lgn="l" rtl="0"/>
            <a:r>
              <a:rPr lang="en-US" b="0" i="0" dirty="0">
                <a:solidFill>
                  <a:srgbClr val="111111"/>
                </a:solidFill>
                <a:effectLst/>
                <a:latin typeface="Libre Baskerville" panose="02000000000000000000" pitchFamily="2" charset="0"/>
              </a:rPr>
              <a:t>The mid-transaction receipt shows the shopper’s beginning benefit balance and expiration date. That’s shown on the left side of the slide. The receipt on the right side shows a list of foods that are WIC-eligible. This part of the receipt is also called the proposed WIC benefit redemptions.</a:t>
            </a:r>
          </a:p>
          <a:p>
            <a:pPr algn="l" rtl="0"/>
            <a:br>
              <a:rPr lang="en-US" b="0" i="0" dirty="0">
                <a:solidFill>
                  <a:srgbClr val="111111"/>
                </a:solidFill>
                <a:effectLst/>
                <a:latin typeface="Libre Baskerville" panose="02000000000000000000" pitchFamily="2" charset="0"/>
              </a:rPr>
            </a:br>
            <a:r>
              <a:rPr lang="en-US" b="0" i="0" dirty="0">
                <a:solidFill>
                  <a:srgbClr val="111111"/>
                </a:solidFill>
                <a:effectLst/>
                <a:latin typeface="Libre Baskerville" panose="02000000000000000000" pitchFamily="2" charset="0"/>
              </a:rPr>
              <a:t>Give this receipt to the shopper to review their WIC purchase. If everything looks good, either the cashier or shopper will approve it. </a:t>
            </a:r>
          </a:p>
          <a:p>
            <a:pPr eaLnBrk="1" hangingPunct="1">
              <a:spcBef>
                <a:spcPct val="0"/>
              </a:spcBef>
            </a:pPr>
            <a:endParaRPr lang="en-US" altLang="en-US" dirty="0"/>
          </a:p>
        </p:txBody>
      </p:sp>
      <p:sp>
        <p:nvSpPr>
          <p:cNvPr id="307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66EB447C-A70A-4BCA-A7AC-559EA5982C1E}" type="slidenum">
              <a:rPr lang="en-US" altLang="en-US"/>
              <a:pPr>
                <a:spcBef>
                  <a:spcPct val="0"/>
                </a:spcBef>
              </a:pPr>
              <a:t>16</a:t>
            </a:fld>
            <a:endParaRPr lang="en-US" altLang="en-US"/>
          </a:p>
        </p:txBody>
      </p:sp>
    </p:spTree>
    <p:extLst>
      <p:ext uri="{BB962C8B-B14F-4D97-AF65-F5344CB8AC3E}">
        <p14:creationId xmlns:p14="http://schemas.microsoft.com/office/powerpoint/2010/main" val="247939082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B01D41-E1D1-F841-DB76-71E0C92F4373}"/>
            </a:ext>
          </a:extLst>
        </p:cNvPr>
        <p:cNvGrpSpPr/>
        <p:nvPr/>
      </p:nvGrpSpPr>
      <p:grpSpPr>
        <a:xfrm>
          <a:off x="0" y="0"/>
          <a:ext cx="0" cy="0"/>
          <a:chOff x="0" y="0"/>
          <a:chExt cx="0" cy="0"/>
        </a:xfrm>
      </p:grpSpPr>
      <p:sp>
        <p:nvSpPr>
          <p:cNvPr id="30722" name="Slide Image Placeholder 1">
            <a:extLst>
              <a:ext uri="{FF2B5EF4-FFF2-40B4-BE49-F238E27FC236}">
                <a16:creationId xmlns:a16="http://schemas.microsoft.com/office/drawing/2014/main" id="{A7A1C83B-3A0E-B234-BA47-FAD23411E59E}"/>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Notes Placeholder 2">
            <a:extLst>
              <a:ext uri="{FF2B5EF4-FFF2-40B4-BE49-F238E27FC236}">
                <a16:creationId xmlns:a16="http://schemas.microsoft.com/office/drawing/2014/main" id="{158EA502-0112-3058-E06E-A45D2A75B889}"/>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lgn="l" rtl="0"/>
            <a:r>
              <a:rPr lang="en-US" b="0" i="0" dirty="0">
                <a:solidFill>
                  <a:srgbClr val="111111"/>
                </a:solidFill>
                <a:effectLst/>
                <a:latin typeface="Libre Baskerville" panose="02000000000000000000" pitchFamily="2" charset="0"/>
              </a:rPr>
              <a:t>If a food doesn’t ring up as WIC-approved, a cashier cannot override it.</a:t>
            </a:r>
          </a:p>
          <a:p>
            <a:pPr algn="l" rtl="0"/>
            <a:endParaRPr lang="en-US" b="0" i="0" dirty="0">
              <a:solidFill>
                <a:srgbClr val="111111"/>
              </a:solidFill>
              <a:effectLst/>
              <a:latin typeface="Libre Baskerville" panose="020000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111111"/>
                </a:solidFill>
                <a:effectLst/>
                <a:latin typeface="Libre Baskerville" panose="02000000000000000000" pitchFamily="2" charset="0"/>
              </a:rPr>
              <a:t>If any foods weren’t covered by WIC that the shopper thought would be, ask if they want to pay for those foods with another form of payment. If not, decline the WIC purchase and remove the items from the remaining balance and then re-run the WIC transaction.</a:t>
            </a:r>
            <a:endParaRPr lang="en-US" altLang="en-US" dirty="0"/>
          </a:p>
          <a:p>
            <a:pPr algn="l" rtl="0"/>
            <a:endParaRPr lang="en-US" b="0" i="0" dirty="0">
              <a:solidFill>
                <a:srgbClr val="111111"/>
              </a:solidFill>
              <a:effectLst/>
              <a:latin typeface="Libre Baskerville" panose="02000000000000000000" pitchFamily="2" charset="0"/>
            </a:endParaRPr>
          </a:p>
          <a:p>
            <a:pPr algn="l" rtl="0"/>
            <a:r>
              <a:rPr lang="en-US" b="0" i="0" dirty="0">
                <a:solidFill>
                  <a:srgbClr val="111111"/>
                </a:solidFill>
                <a:effectLst/>
                <a:latin typeface="Libre Baskerville" panose="02000000000000000000" pitchFamily="2" charset="0"/>
              </a:rPr>
              <a:t>If the transaction was already approved, voiding foods from the remaining balance might require voiding the WIC payment first. In this case, first void the WIC payment, remove the foods that weren’t covered by WIC, and then re-run the WIC transaction.</a:t>
            </a:r>
          </a:p>
        </p:txBody>
      </p:sp>
      <p:sp>
        <p:nvSpPr>
          <p:cNvPr id="30724" name="Slide Number Placeholder 3">
            <a:extLst>
              <a:ext uri="{FF2B5EF4-FFF2-40B4-BE49-F238E27FC236}">
                <a16:creationId xmlns:a16="http://schemas.microsoft.com/office/drawing/2014/main" id="{86CF2598-D174-689D-8F7E-CF1B6639DA7B}"/>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66EB447C-A70A-4BCA-A7AC-559EA5982C1E}" type="slidenum">
              <a:rPr lang="en-US" altLang="en-US"/>
              <a:pPr>
                <a:spcBef>
                  <a:spcPct val="0"/>
                </a:spcBef>
              </a:pPr>
              <a:t>17</a:t>
            </a:fld>
            <a:endParaRPr lang="en-US" altLang="en-US"/>
          </a:p>
        </p:txBody>
      </p:sp>
    </p:spTree>
    <p:extLst>
      <p:ext uri="{BB962C8B-B14F-4D97-AF65-F5344CB8AC3E}">
        <p14:creationId xmlns:p14="http://schemas.microsoft.com/office/powerpoint/2010/main" val="202430299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lgn="l" rtl="0"/>
            <a:r>
              <a:rPr lang="en-US" b="0" i="0" dirty="0">
                <a:solidFill>
                  <a:srgbClr val="111111"/>
                </a:solidFill>
                <a:effectLst/>
                <a:latin typeface="Libre Baskerville" panose="02000000000000000000" pitchFamily="2" charset="0"/>
              </a:rPr>
              <a:t>After everything is paid for, give the final receipt to the shopper. The final receipt shows their ending benefit balance after that shopping trip. WIC shoppers can use this receipt to dispute transaction errors if they were charged incorrectly. They can also take it to the WIC clinic if they have questions about foods that were not covered by WIC.</a:t>
            </a:r>
          </a:p>
          <a:p>
            <a:pPr algn="l" rtl="0"/>
            <a:br>
              <a:rPr lang="en-US" b="0" i="0" dirty="0">
                <a:solidFill>
                  <a:srgbClr val="111111"/>
                </a:solidFill>
                <a:effectLst/>
                <a:latin typeface="Libre Baskerville" panose="02000000000000000000" pitchFamily="2" charset="0"/>
              </a:rPr>
            </a:br>
            <a:r>
              <a:rPr lang="en-US" b="0" i="0" dirty="0">
                <a:solidFill>
                  <a:srgbClr val="111111"/>
                </a:solidFill>
                <a:effectLst/>
                <a:latin typeface="Libre Baskerville" panose="02000000000000000000" pitchFamily="2" charset="0"/>
              </a:rPr>
              <a:t>Completed WIC transactions cannot be voided or returned to the card. </a:t>
            </a:r>
          </a:p>
          <a:p>
            <a:pPr algn="l" rtl="0"/>
            <a:br>
              <a:rPr lang="en-US" b="0" i="0" dirty="0">
                <a:solidFill>
                  <a:srgbClr val="111111"/>
                </a:solidFill>
                <a:effectLst/>
                <a:latin typeface="Libre Baskerville" panose="02000000000000000000" pitchFamily="2" charset="0"/>
              </a:rPr>
            </a:br>
            <a:r>
              <a:rPr lang="en-US" b="0" i="0" dirty="0">
                <a:solidFill>
                  <a:srgbClr val="111111"/>
                </a:solidFill>
                <a:effectLst/>
                <a:latin typeface="Libre Baskerville" panose="02000000000000000000" pitchFamily="2" charset="0"/>
              </a:rPr>
              <a:t>WIC does not allow refunds or store credits. If someone buys something with WIC, they can’t go back to the store and ask for a refund, gift card or credit. If something is wrong with the product, they can only do an exchange for a like item. </a:t>
            </a:r>
          </a:p>
          <a:p>
            <a:pPr algn="l" rtl="0"/>
            <a:br>
              <a:rPr lang="en-US" b="0" i="0" dirty="0">
                <a:solidFill>
                  <a:srgbClr val="111111"/>
                </a:solidFill>
                <a:effectLst/>
                <a:latin typeface="Libre Baskerville" panose="02000000000000000000" pitchFamily="2" charset="0"/>
              </a:rPr>
            </a:br>
            <a:r>
              <a:rPr lang="en-US" b="0" i="0" dirty="0">
                <a:solidFill>
                  <a:srgbClr val="111111"/>
                </a:solidFill>
                <a:effectLst/>
                <a:latin typeface="Libre Baskerville" panose="02000000000000000000" pitchFamily="2" charset="0"/>
              </a:rPr>
              <a:t>Cashiers should use the mid-transaction receipt review process to correct errors before the transaction is complete.</a:t>
            </a:r>
          </a:p>
        </p:txBody>
      </p:sp>
      <p:sp>
        <p:nvSpPr>
          <p:cNvPr id="307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66EB447C-A70A-4BCA-A7AC-559EA5982C1E}" type="slidenum">
              <a:rPr lang="en-US" altLang="en-US"/>
              <a:pPr>
                <a:spcBef>
                  <a:spcPct val="0"/>
                </a:spcBef>
              </a:pPr>
              <a:t>18</a:t>
            </a:fld>
            <a:endParaRPr lang="en-US" altLang="en-US"/>
          </a:p>
        </p:txBody>
      </p:sp>
    </p:spTree>
    <p:extLst>
      <p:ext uri="{BB962C8B-B14F-4D97-AF65-F5344CB8AC3E}">
        <p14:creationId xmlns:p14="http://schemas.microsoft.com/office/powerpoint/2010/main" val="286899817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lgn="l" rtl="0"/>
            <a:r>
              <a:rPr lang="en-US" b="0" i="0" dirty="0">
                <a:solidFill>
                  <a:srgbClr val="111111"/>
                </a:solidFill>
                <a:effectLst/>
                <a:latin typeface="Libre Baskerville" panose="02000000000000000000" pitchFamily="2" charset="0"/>
              </a:rPr>
              <a:t>This section of the training focuses on WIC-approved foods and formula.</a:t>
            </a:r>
          </a:p>
          <a:p>
            <a:pPr algn="l" rtl="0"/>
            <a:br>
              <a:rPr lang="en-US" b="0" i="0" dirty="0">
                <a:solidFill>
                  <a:srgbClr val="111111"/>
                </a:solidFill>
                <a:effectLst/>
                <a:latin typeface="Libre Baskerville" panose="02000000000000000000" pitchFamily="2" charset="0"/>
              </a:rPr>
            </a:br>
            <a:r>
              <a:rPr lang="en-US" b="0" i="0" dirty="0">
                <a:solidFill>
                  <a:srgbClr val="111111"/>
                </a:solidFill>
                <a:effectLst/>
                <a:latin typeface="Libre Baskerville" panose="02000000000000000000" pitchFamily="2" charset="0"/>
              </a:rPr>
              <a:t>WIC issues benefits for foods that provide specific nutrients. These foods are put into categories like cereal, milk, and whole grains. Families can request alternatives to some food categories to accommodate their dietary preferences. For example, we can offer plant-based beverage or goat milk if someone has a cow milk allergy. These types of WIC benefit changes must happen at the WIC clinic, not at the store.</a:t>
            </a:r>
          </a:p>
        </p:txBody>
      </p:sp>
      <p:sp>
        <p:nvSpPr>
          <p:cNvPr id="307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Calibri" panose="020F0502020204030204" pitchFamily="34" charset="0"/>
              </a:defRPr>
            </a:lvl1pPr>
            <a:lvl2pPr marL="742950" indent="-285750">
              <a:spcBef>
                <a:spcPct val="30000"/>
              </a:spcBef>
              <a:defRPr sz="1200">
                <a:solidFill>
                  <a:schemeClr val="tx1"/>
                </a:solidFill>
                <a:latin typeface="Calibri" panose="020F0502020204030204" pitchFamily="34" charset="0"/>
              </a:defRPr>
            </a:lvl2pPr>
            <a:lvl3pPr marL="1143000" indent="-228600">
              <a:spcBef>
                <a:spcPct val="30000"/>
              </a:spcBef>
              <a:defRPr sz="1200">
                <a:solidFill>
                  <a:schemeClr val="tx1"/>
                </a:solidFill>
                <a:latin typeface="Calibri" panose="020F0502020204030204" pitchFamily="34" charset="0"/>
              </a:defRPr>
            </a:lvl3pPr>
            <a:lvl4pPr marL="1600200" indent="-228600">
              <a:spcBef>
                <a:spcPct val="30000"/>
              </a:spcBef>
              <a:defRPr sz="1200">
                <a:solidFill>
                  <a:schemeClr val="tx1"/>
                </a:solidFill>
                <a:latin typeface="Calibri" panose="020F0502020204030204" pitchFamily="34" charset="0"/>
              </a:defRPr>
            </a:lvl4pPr>
            <a:lvl5pPr marL="2057400" indent="-228600">
              <a:spcBef>
                <a:spcPct val="30000"/>
              </a:spcBef>
              <a:defRPr sz="1200">
                <a:solidFill>
                  <a:schemeClr val="tx1"/>
                </a:solidFill>
                <a:latin typeface="Calibri" panose="020F0502020204030204" pitchFamily="34" charset="0"/>
              </a:defRPr>
            </a:lvl5pPr>
            <a:lvl6pPr marL="2514600" indent="-228600" eaLnBrk="0" fontAlgn="base" hangingPunct="0">
              <a:spcBef>
                <a:spcPct val="30000"/>
              </a:spcBef>
              <a:spcAft>
                <a:spcPct val="0"/>
              </a:spcAft>
              <a:defRPr sz="1200">
                <a:solidFill>
                  <a:schemeClr val="tx1"/>
                </a:solidFill>
                <a:latin typeface="Calibri" panose="020F0502020204030204" pitchFamily="34" charset="0"/>
              </a:defRPr>
            </a:lvl6pPr>
            <a:lvl7pPr marL="2971800" indent="-228600" eaLnBrk="0" fontAlgn="base" hangingPunct="0">
              <a:spcBef>
                <a:spcPct val="30000"/>
              </a:spcBef>
              <a:spcAft>
                <a:spcPct val="0"/>
              </a:spcAft>
              <a:defRPr sz="1200">
                <a:solidFill>
                  <a:schemeClr val="tx1"/>
                </a:solidFill>
                <a:latin typeface="Calibri" panose="020F0502020204030204" pitchFamily="34" charset="0"/>
              </a:defRPr>
            </a:lvl7pPr>
            <a:lvl8pPr marL="3429000" indent="-228600" eaLnBrk="0" fontAlgn="base" hangingPunct="0">
              <a:spcBef>
                <a:spcPct val="30000"/>
              </a:spcBef>
              <a:spcAft>
                <a:spcPct val="0"/>
              </a:spcAft>
              <a:defRPr sz="1200">
                <a:solidFill>
                  <a:schemeClr val="tx1"/>
                </a:solidFill>
                <a:latin typeface="Calibri" panose="020F0502020204030204" pitchFamily="34" charset="0"/>
              </a:defRPr>
            </a:lvl8pPr>
            <a:lvl9pPr marL="3886200" indent="-228600" eaLnBrk="0" fontAlgn="base" hangingPunct="0">
              <a:spcBef>
                <a:spcPct val="30000"/>
              </a:spcBef>
              <a:spcAft>
                <a:spcPct val="0"/>
              </a:spcAft>
              <a:defRPr sz="1200">
                <a:solidFill>
                  <a:schemeClr val="tx1"/>
                </a:solidFill>
                <a:latin typeface="Calibri" panose="020F0502020204030204" pitchFamily="34" charset="0"/>
              </a:defRPr>
            </a:lvl9pPr>
          </a:lstStyle>
          <a:p>
            <a:pPr>
              <a:spcBef>
                <a:spcPct val="0"/>
              </a:spcBef>
            </a:pPr>
            <a:fld id="{66EB447C-A70A-4BCA-A7AC-559EA5982C1E}" type="slidenum">
              <a:rPr lang="en-US" altLang="en-US"/>
              <a:pPr>
                <a:spcBef>
                  <a:spcPct val="0"/>
                </a:spcBef>
              </a:pPr>
              <a:t>19</a:t>
            </a:fld>
            <a:endParaRPr lang="en-US" altLang="en-US"/>
          </a:p>
        </p:txBody>
      </p:sp>
    </p:spTree>
    <p:extLst>
      <p:ext uri="{BB962C8B-B14F-4D97-AF65-F5344CB8AC3E}">
        <p14:creationId xmlns:p14="http://schemas.microsoft.com/office/powerpoint/2010/main" val="235876308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Food List describes what shoppers can buy and not buy for each WIC food category. It also shows what brands are allowed for brand-specific foods such as whole grain pasta and tortillas, plant-based beverages and goat milk, yogurt, tofu, cereal, juice, and baby foods. The Food List also clarifies what package sizes are allowed.</a:t>
            </a:r>
          </a:p>
        </p:txBody>
      </p:sp>
      <p:sp>
        <p:nvSpPr>
          <p:cNvPr id="4" name="Slide Number Placeholder 3"/>
          <p:cNvSpPr>
            <a:spLocks noGrp="1"/>
          </p:cNvSpPr>
          <p:nvPr>
            <p:ph type="sldNum" sz="quarter" idx="5"/>
          </p:nvPr>
        </p:nvSpPr>
        <p:spPr/>
        <p:txBody>
          <a:bodyPr/>
          <a:lstStyle/>
          <a:p>
            <a:fld id="{49D325B2-4800-44C5-93A7-156324903666}" type="slidenum">
              <a:rPr lang="en-US" smtClean="0"/>
              <a:t>20</a:t>
            </a:fld>
            <a:endParaRPr lang="en-US"/>
          </a:p>
        </p:txBody>
      </p:sp>
    </p:spTree>
    <p:extLst>
      <p:ext uri="{BB962C8B-B14F-4D97-AF65-F5344CB8AC3E}">
        <p14:creationId xmlns:p14="http://schemas.microsoft.com/office/powerpoint/2010/main" val="196292084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current WIC Food List is dated July 1, 2025. Paper booklets are available in English and Spanish. It is also on the Oregon WIC website and on the WICShopper app in many other languages.</a:t>
            </a:r>
          </a:p>
          <a:p>
            <a:endParaRPr lang="en-US" dirty="0"/>
          </a:p>
          <a:p>
            <a:r>
              <a:rPr lang="en-US" sz="1200" kern="1200" dirty="0">
                <a:solidFill>
                  <a:schemeClr val="tx1"/>
                </a:solidFill>
                <a:effectLst/>
                <a:latin typeface="+mn-lt"/>
                <a:ea typeface="+mn-ea"/>
                <a:cs typeface="+mn-cs"/>
              </a:rPr>
              <a:t>WIC Food List – all languages</a:t>
            </a:r>
          </a:p>
          <a:p>
            <a:r>
              <a:rPr lang="en-US" sz="1200" u="sng" kern="1200" dirty="0">
                <a:solidFill>
                  <a:schemeClr val="tx1"/>
                </a:solidFill>
                <a:effectLst/>
                <a:latin typeface="+mn-lt"/>
                <a:ea typeface="+mn-ea"/>
                <a:cs typeface="+mn-cs"/>
                <a:hlinkClick r:id="rId3"/>
              </a:rPr>
              <a:t>https://www.oregon.gov/oha/PH/HEALTHYPEOPLEFAMILIES/WIC/Pages/foods.aspx</a:t>
            </a:r>
            <a:endParaRPr lang="en-US" sz="1200" kern="1200" dirty="0">
              <a:solidFill>
                <a:schemeClr val="tx1"/>
              </a:solidFill>
              <a:effectLst/>
              <a:latin typeface="+mn-lt"/>
              <a:ea typeface="+mn-ea"/>
              <a:cs typeface="+mn-cs"/>
            </a:endParaRP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WIC recommends keeping copies of the Food List at every register. The WIC Food List goes into detail about all the brands, sizes, and varieties of foods that are WIC-approved. This is useful when trying to troubleshoot why a food didn’t go through as WIC-approved. Make sure your store is always well-stocked with WIC Food Lists. You can order as many as your store needs by filling out and submitting a WIC Materials Order Form.</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r>
              <a:rPr lang="en-US" sz="1200" kern="1200" dirty="0">
                <a:solidFill>
                  <a:schemeClr val="tx1"/>
                </a:solidFill>
                <a:effectLst/>
                <a:latin typeface="+mn-lt"/>
                <a:ea typeface="+mn-ea"/>
                <a:cs typeface="+mn-cs"/>
              </a:rPr>
              <a:t>Materials Order Form</a:t>
            </a:r>
          </a:p>
          <a:p>
            <a:r>
              <a:rPr lang="en-US" sz="1200" u="sng" kern="1200" dirty="0">
                <a:solidFill>
                  <a:schemeClr val="tx1"/>
                </a:solidFill>
                <a:effectLst/>
                <a:latin typeface="+mn-lt"/>
                <a:ea typeface="+mn-ea"/>
                <a:cs typeface="+mn-cs"/>
                <a:hlinkClick r:id="rId4"/>
              </a:rPr>
              <a:t>https://www.oregon.gov/oha/PH/HEALTHYPEOPLEFAMILIES/WIC/Documents/vendor_materials_order_form.pdf</a:t>
            </a:r>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5"/>
          </p:nvPr>
        </p:nvSpPr>
        <p:spPr/>
        <p:txBody>
          <a:bodyPr/>
          <a:lstStyle/>
          <a:p>
            <a:fld id="{49D325B2-4800-44C5-93A7-156324903666}" type="slidenum">
              <a:rPr lang="en-US" smtClean="0"/>
              <a:t>21</a:t>
            </a:fld>
            <a:endParaRPr lang="en-US"/>
          </a:p>
        </p:txBody>
      </p:sp>
    </p:spTree>
    <p:extLst>
      <p:ext uri="{BB962C8B-B14F-4D97-AF65-F5344CB8AC3E}">
        <p14:creationId xmlns:p14="http://schemas.microsoft.com/office/powerpoint/2010/main" val="190538635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r>
              <a:rPr lang="en-US" dirty="0"/>
              <a:t>Highlights of the changes made last year include:</a:t>
            </a:r>
          </a:p>
          <a:p>
            <a:pPr marL="342900" marR="0" lvl="0" indent="-342900" algn="l" defTabSz="914400" rtl="0" eaLnBrk="1" fontAlgn="auto" latinLnBrk="0" hangingPunct="1">
              <a:lnSpc>
                <a:spcPct val="107000"/>
              </a:lnSpc>
              <a:spcBef>
                <a:spcPts val="0"/>
              </a:spcBef>
              <a:spcAft>
                <a:spcPts val="0"/>
              </a:spcAft>
              <a:buClrTx/>
              <a:buSzTx/>
              <a:buFont typeface="Symbol" panose="05050102010706020507" pitchFamily="18" charset="2"/>
              <a:buChar char=""/>
              <a:tabLst/>
              <a:defRPr/>
            </a:pPr>
            <a:r>
              <a:rPr lang="en-US" sz="1800" kern="100" dirty="0">
                <a:effectLst/>
                <a:latin typeface="Tahoma" panose="020B0604030504040204" pitchFamily="34" charset="0"/>
                <a:ea typeface="Calibri" panose="020F0502020204030204" pitchFamily="34" charset="0"/>
                <a:cs typeface="Times New Roman" panose="02020603050405020304" pitchFamily="18" charset="0"/>
              </a:rPr>
              <a:t>More plant-based milk alternatives </a:t>
            </a:r>
          </a:p>
          <a:p>
            <a:pPr marL="342900" marR="0" lvl="0" indent="-342900" algn="l" defTabSz="914400" rtl="0" eaLnBrk="1" fontAlgn="auto" latinLnBrk="0" hangingPunct="1">
              <a:lnSpc>
                <a:spcPct val="107000"/>
              </a:lnSpc>
              <a:spcBef>
                <a:spcPts val="0"/>
              </a:spcBef>
              <a:spcAft>
                <a:spcPts val="0"/>
              </a:spcAft>
              <a:buClrTx/>
              <a:buSzTx/>
              <a:buFont typeface="Symbol" panose="05050102010706020507" pitchFamily="18" charset="2"/>
              <a:buChar char=""/>
              <a:tabLst/>
              <a:defRPr/>
            </a:pPr>
            <a:r>
              <a:rPr lang="en-US" sz="1800" kern="100" dirty="0">
                <a:effectLst/>
                <a:latin typeface="Tahoma" panose="020B0604030504040204" pitchFamily="34" charset="0"/>
                <a:ea typeface="Calibri" panose="020F0502020204030204" pitchFamily="34" charset="0"/>
                <a:cs typeface="Times New Roman" panose="02020603050405020304" pitchFamily="18" charset="0"/>
              </a:rPr>
              <a:t>Fresh herbs</a:t>
            </a:r>
            <a:endParaRPr lang="en-US" sz="1800" kern="100" dirty="0">
              <a:effectLst/>
              <a:latin typeface="Verdana" panose="020B060403050404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1800" kern="100" dirty="0">
                <a:effectLst/>
                <a:latin typeface="Tahoma" panose="020B0604030504040204" pitchFamily="34" charset="0"/>
                <a:ea typeface="Calibri" panose="020F0502020204030204" pitchFamily="34" charset="0"/>
                <a:cs typeface="Times New Roman" panose="02020603050405020304" pitchFamily="18" charset="0"/>
              </a:rPr>
              <a:t>100% whole wheat bread options such as bagels, English muffins, buns and rolls</a:t>
            </a:r>
            <a:endParaRPr lang="en-US" sz="1800" kern="100" dirty="0">
              <a:effectLst/>
              <a:latin typeface="Verdana" panose="020B060403050404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0"/>
              </a:spcAft>
              <a:buFont typeface="Symbol" panose="05050102010706020507" pitchFamily="18" charset="2"/>
              <a:buChar char=""/>
            </a:pPr>
            <a:r>
              <a:rPr lang="en-US" sz="1800" kern="100" dirty="0">
                <a:effectLst/>
                <a:latin typeface="Tahoma" panose="020B0604030504040204" pitchFamily="34" charset="0"/>
                <a:ea typeface="Calibri" panose="020F0502020204030204" pitchFamily="34" charset="0"/>
                <a:cs typeface="Times New Roman" panose="02020603050405020304" pitchFamily="18" charset="0"/>
              </a:rPr>
              <a:t>Additional whole grains including quinoa, cornmeal, corn masa and more</a:t>
            </a:r>
            <a:endParaRPr lang="en-US" sz="1800" kern="100" dirty="0">
              <a:effectLst/>
              <a:latin typeface="Verdana" panose="020B0604030504040204" pitchFamily="34" charset="0"/>
              <a:ea typeface="Calibri" panose="020F0502020204030204" pitchFamily="34" charset="0"/>
              <a:cs typeface="Times New Roman" panose="02020603050405020304" pitchFamily="18" charset="0"/>
            </a:endParaRPr>
          </a:p>
          <a:p>
            <a:pPr marL="342900" marR="0" lvl="0" indent="-342900">
              <a:lnSpc>
                <a:spcPct val="107000"/>
              </a:lnSpc>
              <a:spcBef>
                <a:spcPts val="0"/>
              </a:spcBef>
              <a:spcAft>
                <a:spcPts val="800"/>
              </a:spcAft>
              <a:buFont typeface="Symbol" panose="05050102010706020507" pitchFamily="18" charset="2"/>
              <a:buChar char=""/>
            </a:pPr>
            <a:r>
              <a:rPr lang="en-US" sz="1800" kern="100" dirty="0">
                <a:effectLst/>
                <a:latin typeface="Tahoma" panose="020B0604030504040204" pitchFamily="34" charset="0"/>
                <a:ea typeface="Calibri" panose="020F0502020204030204" pitchFamily="34" charset="0"/>
                <a:cs typeface="Times New Roman" panose="02020603050405020304" pitchFamily="18" charset="0"/>
              </a:rPr>
              <a:t>Brand-specific almond, sunflower, and sesame butters</a:t>
            </a:r>
          </a:p>
          <a:p>
            <a:pPr marL="342900" marR="0" lvl="0" indent="-342900">
              <a:lnSpc>
                <a:spcPct val="107000"/>
              </a:lnSpc>
              <a:spcBef>
                <a:spcPts val="0"/>
              </a:spcBef>
              <a:spcAft>
                <a:spcPts val="800"/>
              </a:spcAft>
              <a:buFont typeface="Symbol" panose="05050102010706020507" pitchFamily="18" charset="2"/>
              <a:buChar char=""/>
            </a:pPr>
            <a:r>
              <a:rPr lang="en-US" sz="1800" kern="100" dirty="0">
                <a:effectLst/>
                <a:latin typeface="Tahoma" panose="020B0604030504040204" pitchFamily="34" charset="0"/>
                <a:ea typeface="Calibri" panose="020F0502020204030204" pitchFamily="34" charset="0"/>
                <a:cs typeface="Times New Roman" panose="02020603050405020304" pitchFamily="18" charset="0"/>
              </a:rPr>
              <a:t>Sliced and shredded cheese</a:t>
            </a:r>
          </a:p>
          <a:p>
            <a:pPr marL="342900" marR="0" lvl="0" indent="-342900">
              <a:lnSpc>
                <a:spcPct val="107000"/>
              </a:lnSpc>
              <a:spcBef>
                <a:spcPts val="0"/>
              </a:spcBef>
              <a:spcAft>
                <a:spcPts val="800"/>
              </a:spcAft>
              <a:buFont typeface="Symbol" panose="05050102010706020507" pitchFamily="18" charset="2"/>
              <a:buChar char=""/>
            </a:pPr>
            <a:r>
              <a:rPr lang="en-US" sz="1800" kern="100" dirty="0">
                <a:effectLst/>
                <a:latin typeface="Tahoma" panose="020B0604030504040204" pitchFamily="34" charset="0"/>
                <a:ea typeface="Calibri" panose="020F0502020204030204" pitchFamily="34" charset="0"/>
                <a:cs typeface="Times New Roman" panose="02020603050405020304" pitchFamily="18" charset="0"/>
              </a:rPr>
              <a:t>Several changes to other brand-specific foods like cereal, juice, yogurt and baby food</a:t>
            </a:r>
            <a:endParaRPr lang="en-US" sz="1800" kern="100" dirty="0">
              <a:effectLst/>
              <a:latin typeface="Verdana" panose="020B0604030504040204" pitchFamily="34" charset="0"/>
              <a:ea typeface="Calibri" panose="020F0502020204030204" pitchFamily="34" charset="0"/>
              <a:cs typeface="Times New Roman" panose="02020603050405020304" pitchFamily="18" charset="0"/>
            </a:endParaRPr>
          </a:p>
          <a:p>
            <a:pPr marL="0" indent="0">
              <a:buFontTx/>
              <a:buNone/>
            </a:pPr>
            <a:endParaRPr lang="en-US" dirty="0"/>
          </a:p>
          <a:p>
            <a:pPr marL="0" indent="0">
              <a:buFontTx/>
              <a:buNone/>
            </a:pPr>
            <a:r>
              <a:rPr lang="en-US" dirty="0"/>
              <a:t>If your store’s POS system requires WIC foods to be flagged, please review your store’s inventory and flag all WIC-eligible foods.</a:t>
            </a:r>
          </a:p>
        </p:txBody>
      </p:sp>
      <p:sp>
        <p:nvSpPr>
          <p:cNvPr id="4" name="Slide Number Placeholder 3"/>
          <p:cNvSpPr>
            <a:spLocks noGrp="1"/>
          </p:cNvSpPr>
          <p:nvPr>
            <p:ph type="sldNum" sz="quarter" idx="5"/>
          </p:nvPr>
        </p:nvSpPr>
        <p:spPr/>
        <p:txBody>
          <a:bodyPr/>
          <a:lstStyle/>
          <a:p>
            <a:fld id="{49D325B2-4800-44C5-93A7-156324903666}" type="slidenum">
              <a:rPr lang="en-US" smtClean="0"/>
              <a:t>22</a:t>
            </a:fld>
            <a:endParaRPr lang="en-US"/>
          </a:p>
        </p:txBody>
      </p:sp>
    </p:spTree>
    <p:extLst>
      <p:ext uri="{BB962C8B-B14F-4D97-AF65-F5344CB8AC3E}">
        <p14:creationId xmlns:p14="http://schemas.microsoft.com/office/powerpoint/2010/main" val="85006222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en-US" b="0" i="0" dirty="0">
                <a:solidFill>
                  <a:srgbClr val="111111"/>
                </a:solidFill>
                <a:effectLst/>
                <a:latin typeface="Libre Baskerville" panose="02000000000000000000" pitchFamily="2" charset="0"/>
              </a:rPr>
              <a:t>Switching gears, let’s review WIC’s rules about formula. These rules are in place to ensure that the formula sold at WIC-authorized stores is safe.</a:t>
            </a:r>
          </a:p>
          <a:p>
            <a:pPr algn="l" rtl="0"/>
            <a:br>
              <a:rPr lang="en-US" b="0" i="0" dirty="0">
                <a:solidFill>
                  <a:srgbClr val="111111"/>
                </a:solidFill>
                <a:effectLst/>
                <a:latin typeface="Libre Baskerville" panose="02000000000000000000" pitchFamily="2" charset="0"/>
              </a:rPr>
            </a:br>
            <a:r>
              <a:rPr lang="en-US" b="0" i="0" dirty="0">
                <a:solidFill>
                  <a:srgbClr val="111111"/>
                </a:solidFill>
                <a:effectLst/>
                <a:latin typeface="Libre Baskerville" panose="02000000000000000000" pitchFamily="2" charset="0"/>
              </a:rPr>
              <a:t>Only order formula through an authorized distributor like your store’s distribution center or third-party distributor. You may also buy it from another WIC-authorized store.</a:t>
            </a:r>
          </a:p>
          <a:p>
            <a:pPr algn="l" rtl="0"/>
            <a:endParaRPr lang="en-US" b="0" i="0" dirty="0">
              <a:solidFill>
                <a:srgbClr val="111111"/>
              </a:solidFill>
              <a:effectLst/>
              <a:latin typeface="Libre Baskerville" panose="02000000000000000000" pitchFamily="2" charset="0"/>
            </a:endParaRPr>
          </a:p>
          <a:p>
            <a:pPr algn="l" rtl="0"/>
            <a:r>
              <a:rPr lang="en-US" dirty="0"/>
              <a:t>Approved Infant Formula Manufacturers and Distributors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u="sng" kern="1200" dirty="0">
                <a:solidFill>
                  <a:schemeClr val="tx1"/>
                </a:solidFill>
                <a:effectLst/>
                <a:latin typeface="+mn-lt"/>
                <a:ea typeface="+mn-ea"/>
                <a:cs typeface="+mn-cs"/>
                <a:hlinkClick r:id="rId3"/>
              </a:rPr>
              <a:t>https://www.oregon.gov/oha/PH/HEALTHYPEOPLEFAMILIES/WIC/Documents/WIC_form_dist.pdf</a:t>
            </a:r>
            <a:endParaRPr lang="en-US" sz="1200" kern="1200" dirty="0">
              <a:solidFill>
                <a:schemeClr val="tx1"/>
              </a:solidFill>
              <a:effectLst/>
              <a:latin typeface="+mn-lt"/>
              <a:ea typeface="+mn-ea"/>
              <a:cs typeface="+mn-cs"/>
            </a:endParaRPr>
          </a:p>
          <a:p>
            <a:pPr algn="l" rtl="0"/>
            <a:br>
              <a:rPr lang="en-US" b="0" i="0" dirty="0">
                <a:solidFill>
                  <a:srgbClr val="111111"/>
                </a:solidFill>
                <a:effectLst/>
                <a:latin typeface="Libre Baskerville" panose="02000000000000000000" pitchFamily="2" charset="0"/>
              </a:rPr>
            </a:br>
            <a:r>
              <a:rPr lang="en-US" b="0" i="0" dirty="0">
                <a:solidFill>
                  <a:srgbClr val="111111"/>
                </a:solidFill>
                <a:effectLst/>
                <a:latin typeface="Libre Baskerville" panose="02000000000000000000" pitchFamily="2" charset="0"/>
              </a:rPr>
              <a:t>Keep proof of formula purchases for at least three months. Proof can be either electronic order history or receipts for formula bought from a store.</a:t>
            </a:r>
          </a:p>
          <a:p>
            <a:pPr algn="l" rtl="0"/>
            <a:br>
              <a:rPr lang="en-US" b="0" i="0" dirty="0">
                <a:solidFill>
                  <a:srgbClr val="111111"/>
                </a:solidFill>
                <a:effectLst/>
                <a:latin typeface="Libre Baskerville" panose="02000000000000000000" pitchFamily="2" charset="0"/>
              </a:rPr>
            </a:br>
            <a:r>
              <a:rPr lang="en-US" b="0" i="0" dirty="0">
                <a:solidFill>
                  <a:srgbClr val="111111"/>
                </a:solidFill>
                <a:effectLst/>
                <a:latin typeface="Libre Baskerville" panose="02000000000000000000" pitchFamily="2" charset="0"/>
              </a:rPr>
              <a:t>If a WIC shopper needs a formula that you don’t currently stock, try to order and obtain it within 72 hours.</a:t>
            </a:r>
          </a:p>
          <a:p>
            <a:pPr algn="l" rtl="0"/>
            <a:br>
              <a:rPr lang="en-US" b="0" i="0" dirty="0">
                <a:solidFill>
                  <a:srgbClr val="111111"/>
                </a:solidFill>
                <a:effectLst/>
                <a:latin typeface="Libre Baskerville" panose="02000000000000000000" pitchFamily="2" charset="0"/>
              </a:rPr>
            </a:br>
            <a:r>
              <a:rPr lang="en-US" b="0" i="0" dirty="0">
                <a:solidFill>
                  <a:srgbClr val="111111"/>
                </a:solidFill>
                <a:effectLst/>
                <a:latin typeface="Libre Baskerville" panose="02000000000000000000" pitchFamily="2" charset="0"/>
              </a:rPr>
              <a:t>If your store has an in-store pharmacy, you’re required to try to special-order the item. In some cases, you might need to use your third-party distributor. How would a WIC shopper request a special-order formula at your store?</a:t>
            </a:r>
          </a:p>
          <a:p>
            <a:pPr algn="l" rtl="0"/>
            <a:endParaRPr lang="en-US" b="0" i="0" dirty="0">
              <a:solidFill>
                <a:srgbClr val="111111"/>
              </a:solidFill>
              <a:effectLst/>
              <a:latin typeface="Libre Baskerville" panose="02000000000000000000" pitchFamily="2" charset="0"/>
            </a:endParaRPr>
          </a:p>
        </p:txBody>
      </p:sp>
      <p:sp>
        <p:nvSpPr>
          <p:cNvPr id="4" name="Slide Number Placeholder 3"/>
          <p:cNvSpPr>
            <a:spLocks noGrp="1"/>
          </p:cNvSpPr>
          <p:nvPr>
            <p:ph type="sldNum" sz="quarter" idx="5"/>
          </p:nvPr>
        </p:nvSpPr>
        <p:spPr/>
        <p:txBody>
          <a:bodyPr/>
          <a:lstStyle/>
          <a:p>
            <a:fld id="{49D325B2-4800-44C5-93A7-156324903666}" type="slidenum">
              <a:rPr lang="en-US" smtClean="0"/>
              <a:t>23</a:t>
            </a:fld>
            <a:endParaRPr lang="en-US"/>
          </a:p>
        </p:txBody>
      </p:sp>
    </p:spTree>
    <p:extLst>
      <p:ext uri="{BB962C8B-B14F-4D97-AF65-F5344CB8AC3E}">
        <p14:creationId xmlns:p14="http://schemas.microsoft.com/office/powerpoint/2010/main" val="219140294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 a rule, WIC does not allow any returns or exchanges of formula at the store. However, there are some exceptions. Recalled formulas may be returned or exchanged. Verify the affected lot numbers and follow manufacturer guidance. Damaged or expired formula may be exchanged only for the same item. Do not give store credit or refunds for formula purchased with WIC.</a:t>
            </a:r>
          </a:p>
          <a:p>
            <a:endParaRPr lang="en-US" dirty="0"/>
          </a:p>
          <a:p>
            <a:r>
              <a:rPr lang="en-US" dirty="0"/>
              <a:t>Unopened cans of formula that aren’t tolerated by the baby need to be taken to the clinic. There, the participant will be issued a different formula that they can buy at the store.</a:t>
            </a:r>
          </a:p>
          <a:p>
            <a:endParaRPr lang="en-US" dirty="0"/>
          </a:p>
          <a:p>
            <a:r>
              <a:rPr lang="en-US" dirty="0"/>
              <a:t>When in doubt, follow your store’s return policy and treat WIC shoppers the same as other shoppers. </a:t>
            </a:r>
          </a:p>
          <a:p>
            <a:endParaRPr lang="en-US" dirty="0"/>
          </a:p>
          <a:p>
            <a:r>
              <a:rPr lang="en-US" dirty="0"/>
              <a:t>Train all cashiers, store managers, and folks at customer service on how to handle WIC returns and recalls.</a:t>
            </a:r>
          </a:p>
        </p:txBody>
      </p:sp>
      <p:sp>
        <p:nvSpPr>
          <p:cNvPr id="4" name="Slide Number Placeholder 3"/>
          <p:cNvSpPr>
            <a:spLocks noGrp="1"/>
          </p:cNvSpPr>
          <p:nvPr>
            <p:ph type="sldNum" sz="quarter" idx="5"/>
          </p:nvPr>
        </p:nvSpPr>
        <p:spPr/>
        <p:txBody>
          <a:bodyPr/>
          <a:lstStyle/>
          <a:p>
            <a:fld id="{49D325B2-4800-44C5-93A7-156324903666}" type="slidenum">
              <a:rPr lang="en-US" smtClean="0"/>
              <a:t>24</a:t>
            </a:fld>
            <a:endParaRPr lang="en-US"/>
          </a:p>
        </p:txBody>
      </p:sp>
    </p:spTree>
    <p:extLst>
      <p:ext uri="{BB962C8B-B14F-4D97-AF65-F5344CB8AC3E}">
        <p14:creationId xmlns:p14="http://schemas.microsoft.com/office/powerpoint/2010/main" val="88018478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111111"/>
                </a:solidFill>
                <a:effectLst/>
                <a:latin typeface="Libre Baskerville" panose="02000000000000000000" pitchFamily="2" charset="0"/>
              </a:rPr>
              <a:t>Current Vendor Minimum Stock Requirements are dated July 1, 2025. You can find a copy of the MSRs on the Oregon WIC website.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dirty="0">
              <a:solidFill>
                <a:srgbClr val="111111"/>
              </a:solidFill>
              <a:effectLst/>
              <a:latin typeface="Libre Baskerville" panose="02000000000000000000" pitchFamily="2" charset="0"/>
            </a:endParaRPr>
          </a:p>
          <a:p>
            <a:r>
              <a:rPr lang="en-US" sz="1200" kern="1200" dirty="0">
                <a:solidFill>
                  <a:schemeClr val="tx1"/>
                </a:solidFill>
                <a:effectLst/>
                <a:latin typeface="+mn-lt"/>
                <a:ea typeface="+mn-ea"/>
                <a:cs typeface="+mn-cs"/>
              </a:rPr>
              <a:t>Minimum Stock Requirements</a:t>
            </a:r>
          </a:p>
          <a:p>
            <a:r>
              <a:rPr lang="en-US" sz="1200" u="sng" kern="1200" dirty="0">
                <a:solidFill>
                  <a:schemeClr val="tx1"/>
                </a:solidFill>
                <a:effectLst/>
                <a:latin typeface="+mn-lt"/>
                <a:ea typeface="+mn-ea"/>
                <a:cs typeface="+mn-cs"/>
                <a:hlinkClick r:id="rId3"/>
              </a:rPr>
              <a:t>https://www.oregon.gov/oha/PH/HEALTHYPEOPLEFAMILIES/WIC/Documents/min_stock_req.pdf</a:t>
            </a: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dirty="0">
              <a:solidFill>
                <a:srgbClr val="111111"/>
              </a:solidFill>
              <a:effectLst/>
              <a:latin typeface="Libre Baskerville" panose="02000000000000000000" pitchFamily="2" charset="0"/>
            </a:endParaRPr>
          </a:p>
          <a:p>
            <a:pPr algn="l" rtl="0"/>
            <a:r>
              <a:rPr lang="en-US" b="0" i="0" dirty="0">
                <a:solidFill>
                  <a:srgbClr val="111111"/>
                </a:solidFill>
                <a:effectLst/>
                <a:latin typeface="Libre Baskerville" panose="02000000000000000000" pitchFamily="2" charset="0"/>
              </a:rPr>
              <a:t>Stores must always meet WIC’s requirements. WIC staff check minimum stock at stores during routine monitorings and undercover shopping. </a:t>
            </a:r>
          </a:p>
          <a:p>
            <a:pPr algn="l" rtl="0"/>
            <a:endParaRPr lang="en-US" b="0" i="0" dirty="0">
              <a:solidFill>
                <a:srgbClr val="111111"/>
              </a:solidFill>
              <a:effectLst/>
              <a:latin typeface="Libre Baskerville" panose="02000000000000000000" pitchFamily="2" charset="0"/>
            </a:endParaRPr>
          </a:p>
          <a:p>
            <a:pPr algn="l" rtl="0"/>
            <a:r>
              <a:rPr lang="en-US" b="0" i="0" dirty="0">
                <a:solidFill>
                  <a:srgbClr val="111111"/>
                </a:solidFill>
                <a:effectLst/>
                <a:latin typeface="Libre Baskerville" panose="02000000000000000000" pitchFamily="2" charset="0"/>
              </a:rPr>
              <a:t>If your store carries WIC foods that aren’t in demand in your area, contact WIC to apply for an official stock exception. That way, rather than risking a violation or fine, your store will remain in compliance. If a shopper makes a request for the food included in the stock exception, you are required to provide it within 7 days of the request.</a:t>
            </a:r>
          </a:p>
          <a:p>
            <a:pPr algn="l" rtl="0"/>
            <a:endParaRPr lang="en-US" b="0" i="0" dirty="0">
              <a:solidFill>
                <a:srgbClr val="111111"/>
              </a:solidFill>
              <a:effectLst/>
              <a:latin typeface="Libre Baskerville" panose="02000000000000000000" pitchFamily="2"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111111"/>
                </a:solidFill>
                <a:effectLst/>
                <a:latin typeface="Libre Baskerville" panose="02000000000000000000" pitchFamily="2" charset="0"/>
              </a:rPr>
              <a:t>A stock exception is valid through the duration of your WIC vendor agreement, which is 3 years</a:t>
            </a:r>
            <a:r>
              <a:rPr lang="en-US" b="0" i="0">
                <a:solidFill>
                  <a:srgbClr val="111111"/>
                </a:solidFill>
                <a:effectLst/>
                <a:latin typeface="Libre Baskerville" panose="02000000000000000000" pitchFamily="2" charset="0"/>
              </a:rPr>
              <a:t>.  </a:t>
            </a:r>
            <a:endParaRPr lang="en-US" b="0" i="0" dirty="0">
              <a:solidFill>
                <a:srgbClr val="111111"/>
              </a:solidFill>
              <a:effectLst/>
              <a:latin typeface="Libre Baskerville" panose="02000000000000000000" pitchFamily="2" charset="0"/>
            </a:endParaRPr>
          </a:p>
        </p:txBody>
      </p:sp>
      <p:sp>
        <p:nvSpPr>
          <p:cNvPr id="4" name="Slide Number Placeholder 3"/>
          <p:cNvSpPr>
            <a:spLocks noGrp="1"/>
          </p:cNvSpPr>
          <p:nvPr>
            <p:ph type="sldNum" sz="quarter" idx="10"/>
          </p:nvPr>
        </p:nvSpPr>
        <p:spPr/>
        <p:txBody>
          <a:bodyPr/>
          <a:lstStyle/>
          <a:p>
            <a:fld id="{49D325B2-4800-44C5-93A7-156324903666}" type="slidenum">
              <a:rPr lang="en-US" smtClean="0"/>
              <a:t>25</a:t>
            </a:fld>
            <a:endParaRPr lang="en-US"/>
          </a:p>
        </p:txBody>
      </p:sp>
    </p:spTree>
    <p:extLst>
      <p:ext uri="{BB962C8B-B14F-4D97-AF65-F5344CB8AC3E}">
        <p14:creationId xmlns:p14="http://schemas.microsoft.com/office/powerpoint/2010/main" val="407606537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78F7CF-36AB-7E40-3783-22603755B45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75E2900-B060-B513-9DFA-BBF760B5F96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AF9785F-48BC-3310-704B-C40D29CBBD84}"/>
              </a:ext>
            </a:extLst>
          </p:cNvPr>
          <p:cNvSpPr>
            <a:spLocks noGrp="1"/>
          </p:cNvSpPr>
          <p:nvPr>
            <p:ph type="body" idx="1"/>
          </p:nvPr>
        </p:nvSpPr>
        <p:spPr/>
        <p:txBody>
          <a:bodyPr/>
          <a:lstStyle/>
          <a:p>
            <a:pPr algn="l" rtl="0"/>
            <a:r>
              <a:rPr lang="en-US" dirty="0"/>
              <a:t>During the past year, WIC compliance staff have noticed an increase in the number of stores that don’t meet the minimum stock requirements for formula. </a:t>
            </a:r>
          </a:p>
          <a:p>
            <a:pPr algn="l" rtl="0"/>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Stores in peer groups 101 and 102 must stock at least 6 cans of 12.4oz Similac Advance powder. These two peer groups include small independent and regional chains with 1-14 registers as well as independent stores with 6 or more registers.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Stores in peer groups 103 and 104 need to have at least 12 cans. These peer groups include national and local chains and mass merchandisers and regional chains with 15 or more registers.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Make sure your store has at least the minimum required amount of formula on the shelf throughout the day. If you’re required to have 6 cans on the shelf and they sell in the morning, bring out six more.</a:t>
            </a:r>
          </a:p>
        </p:txBody>
      </p:sp>
      <p:sp>
        <p:nvSpPr>
          <p:cNvPr id="4" name="Slide Number Placeholder 3">
            <a:extLst>
              <a:ext uri="{FF2B5EF4-FFF2-40B4-BE49-F238E27FC236}">
                <a16:creationId xmlns:a16="http://schemas.microsoft.com/office/drawing/2014/main" id="{939249C1-5034-BC1E-A258-1F8112CDCB99}"/>
              </a:ext>
            </a:extLst>
          </p:cNvPr>
          <p:cNvSpPr>
            <a:spLocks noGrp="1"/>
          </p:cNvSpPr>
          <p:nvPr>
            <p:ph type="sldNum" sz="quarter" idx="10"/>
          </p:nvPr>
        </p:nvSpPr>
        <p:spPr/>
        <p:txBody>
          <a:bodyPr/>
          <a:lstStyle/>
          <a:p>
            <a:fld id="{49D325B2-4800-44C5-93A7-156324903666}" type="slidenum">
              <a:rPr lang="en-US" smtClean="0"/>
              <a:t>26</a:t>
            </a:fld>
            <a:endParaRPr lang="en-US"/>
          </a:p>
        </p:txBody>
      </p:sp>
    </p:spTree>
    <p:extLst>
      <p:ext uri="{BB962C8B-B14F-4D97-AF65-F5344CB8AC3E}">
        <p14:creationId xmlns:p14="http://schemas.microsoft.com/office/powerpoint/2010/main" val="361216214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en-US" b="0" i="0" dirty="0">
                <a:solidFill>
                  <a:srgbClr val="111111"/>
                </a:solidFill>
                <a:effectLst/>
                <a:latin typeface="Libre Baskerville" panose="02000000000000000000" pitchFamily="2" charset="0"/>
              </a:rPr>
              <a:t>Everyone at the store, from the owner to the managers, and especially cashiers, are responsible for following WIC’s rules. WIC Federal Regulations, Oregon Administrative Rules for WIC vendors, and an updated list of store violations and sanctions are posted on the Oregon WIC website.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i="0" dirty="0">
              <a:solidFill>
                <a:srgbClr val="111111"/>
              </a:solidFill>
              <a:effectLst/>
              <a:latin typeface="Libre Baskerville" panose="02000000000000000000" pitchFamily="2" charset="0"/>
            </a:endParaRPr>
          </a:p>
          <a:p>
            <a:r>
              <a:rPr lang="en-US" sz="1200" kern="1200" dirty="0">
                <a:solidFill>
                  <a:schemeClr val="tx1"/>
                </a:solidFill>
                <a:effectLst/>
                <a:latin typeface="+mn-lt"/>
                <a:ea typeface="+mn-ea"/>
                <a:cs typeface="+mn-cs"/>
              </a:rPr>
              <a:t>Violation/Sanction Schedule</a:t>
            </a:r>
          </a:p>
          <a:p>
            <a:r>
              <a:rPr lang="en-US" sz="1200" u="sng" kern="1200" dirty="0">
                <a:solidFill>
                  <a:schemeClr val="tx1"/>
                </a:solidFill>
                <a:effectLst/>
                <a:latin typeface="+mn-lt"/>
                <a:ea typeface="+mn-ea"/>
                <a:cs typeface="+mn-cs"/>
                <a:hlinkClick r:id="rId3"/>
              </a:rPr>
              <a:t>https://www.oregon.gov/oha/PH/HEALTHYPEOPLEFAMILIES/WIC/Documents/vendor/2025-Vendor-Sanction-Schedule.pdf</a:t>
            </a:r>
            <a:r>
              <a:rPr lang="en-US" sz="1200" kern="1200" dirty="0">
                <a:solidFill>
                  <a:schemeClr val="tx1"/>
                </a:solidFill>
                <a:effectLst/>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br>
              <a:rPr lang="en-US" b="0" i="0" dirty="0">
                <a:solidFill>
                  <a:srgbClr val="111111"/>
                </a:solidFill>
                <a:effectLst/>
                <a:latin typeface="Libre Baskerville" panose="02000000000000000000" pitchFamily="2" charset="0"/>
              </a:rPr>
            </a:br>
            <a:r>
              <a:rPr lang="en-US" b="0" i="0" dirty="0">
                <a:solidFill>
                  <a:srgbClr val="111111"/>
                </a:solidFill>
                <a:effectLst/>
                <a:latin typeface="Libre Baskerville" panose="02000000000000000000" pitchFamily="2" charset="0"/>
              </a:rPr>
              <a:t>Here are some common violations that can result in sanctions:</a:t>
            </a:r>
          </a:p>
          <a:p>
            <a:pPr algn="l" rtl="0"/>
            <a:r>
              <a:rPr lang="en-US" b="0" i="0" dirty="0">
                <a:solidFill>
                  <a:srgbClr val="111111"/>
                </a:solidFill>
                <a:effectLst/>
                <a:latin typeface="Libre Baskerville" panose="02000000000000000000" pitchFamily="2" charset="0"/>
              </a:rPr>
              <a:t>Failure to maintain minimum stock requirements</a:t>
            </a:r>
          </a:p>
          <a:p>
            <a:pPr algn="l" rtl="0"/>
            <a:r>
              <a:rPr lang="en-US" b="0" i="0" dirty="0">
                <a:solidFill>
                  <a:srgbClr val="111111"/>
                </a:solidFill>
                <a:effectLst/>
                <a:latin typeface="Libre Baskerville" panose="02000000000000000000" pitchFamily="2" charset="0"/>
              </a:rPr>
              <a:t>Not providing a receipt, including a Balance Inquiry</a:t>
            </a:r>
          </a:p>
          <a:p>
            <a:pPr algn="l" rtl="0"/>
            <a:r>
              <a:rPr lang="en-US" b="0" i="0" dirty="0">
                <a:solidFill>
                  <a:srgbClr val="111111"/>
                </a:solidFill>
                <a:effectLst/>
                <a:latin typeface="Libre Baskerville" panose="02000000000000000000" pitchFamily="2" charset="0"/>
              </a:rPr>
              <a:t>Charging for WIC foods not received</a:t>
            </a:r>
          </a:p>
          <a:p>
            <a:pPr algn="l" rtl="0"/>
            <a:r>
              <a:rPr lang="en-US" b="0" i="0" dirty="0">
                <a:solidFill>
                  <a:srgbClr val="111111"/>
                </a:solidFill>
                <a:effectLst/>
                <a:latin typeface="Libre Baskerville" panose="02000000000000000000" pitchFamily="2" charset="0"/>
              </a:rPr>
              <a:t>Selling foods that aren’t WIC approved</a:t>
            </a:r>
          </a:p>
          <a:p>
            <a:pPr algn="l" rtl="0"/>
            <a:r>
              <a:rPr lang="en-US" b="0" i="0" dirty="0">
                <a:solidFill>
                  <a:srgbClr val="111111"/>
                </a:solidFill>
                <a:effectLst/>
                <a:latin typeface="Libre Baskerville" panose="02000000000000000000" pitchFamily="2" charset="0"/>
              </a:rPr>
              <a:t>Requiring a shopper to pay for a food that wasn’t covered by WIC</a:t>
            </a:r>
          </a:p>
          <a:p>
            <a:pPr algn="l" rtl="0"/>
            <a:br>
              <a:rPr lang="en-US" b="0" i="0" dirty="0">
                <a:solidFill>
                  <a:srgbClr val="111111"/>
                </a:solidFill>
                <a:effectLst/>
                <a:latin typeface="Libre Baskerville" panose="02000000000000000000" pitchFamily="2" charset="0"/>
              </a:rPr>
            </a:br>
            <a:r>
              <a:rPr lang="en-US" b="0" i="0" dirty="0">
                <a:solidFill>
                  <a:srgbClr val="111111"/>
                </a:solidFill>
                <a:effectLst/>
                <a:latin typeface="Libre Baskerville" panose="02000000000000000000" pitchFamily="2" charset="0"/>
              </a:rPr>
              <a:t>If your store commits a violation, you’ll receive an initial notice of non-compliance from WIC. Depending on the violation, the sanction for subsequent violations could escalate to a penalty fine, or a temporary or permanent disqualification from WIC.</a:t>
            </a:r>
          </a:p>
        </p:txBody>
      </p:sp>
      <p:sp>
        <p:nvSpPr>
          <p:cNvPr id="4" name="Slide Number Placeholder 3"/>
          <p:cNvSpPr>
            <a:spLocks noGrp="1"/>
          </p:cNvSpPr>
          <p:nvPr>
            <p:ph type="sldNum" sz="quarter" idx="10"/>
          </p:nvPr>
        </p:nvSpPr>
        <p:spPr/>
        <p:txBody>
          <a:bodyPr/>
          <a:lstStyle/>
          <a:p>
            <a:fld id="{49D325B2-4800-44C5-93A7-156324903666}" type="slidenum">
              <a:rPr lang="en-US" smtClean="0"/>
              <a:t>27</a:t>
            </a:fld>
            <a:endParaRPr lang="en-US"/>
          </a:p>
        </p:txBody>
      </p:sp>
    </p:spTree>
    <p:extLst>
      <p:ext uri="{BB962C8B-B14F-4D97-AF65-F5344CB8AC3E}">
        <p14:creationId xmlns:p14="http://schemas.microsoft.com/office/powerpoint/2010/main" val="128116200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none" strike="noStrike" kern="1200" baseline="0" dirty="0">
                <a:solidFill>
                  <a:schemeClr val="tx1"/>
                </a:solidFill>
                <a:latin typeface="+mn-lt"/>
                <a:ea typeface="+mn-ea"/>
                <a:cs typeface="+mn-cs"/>
              </a:rPr>
              <a:t>Stores can submit complaints about WIC shoppers by using WIC’s online complaint form. WIC takes all complaints seriously and do our best to resolve them. You can also order WIC Shopper Complaint Cards from WIC. These postage-paid cards can be filled out and mailed to WIC.</a:t>
            </a:r>
          </a:p>
          <a:p>
            <a:endParaRPr lang="en-US" sz="1200" b="0" i="0" u="none" strike="noStrike" kern="1200" baseline="0" dirty="0">
              <a:solidFill>
                <a:schemeClr val="tx1"/>
              </a:solidFill>
              <a:effectLst/>
              <a:latin typeface="+mn-lt"/>
              <a:ea typeface="+mn-ea"/>
              <a:cs typeface="+mn-cs"/>
            </a:endParaRPr>
          </a:p>
          <a:p>
            <a:r>
              <a:rPr lang="en-US" sz="1200" kern="1200" dirty="0">
                <a:solidFill>
                  <a:schemeClr val="tx1"/>
                </a:solidFill>
                <a:effectLst/>
                <a:latin typeface="+mn-lt"/>
                <a:ea typeface="+mn-ea"/>
                <a:cs typeface="+mn-cs"/>
              </a:rPr>
              <a:t>Online Complaint Form</a:t>
            </a:r>
          </a:p>
          <a:p>
            <a:r>
              <a:rPr lang="en-US" sz="1200" u="sng" kern="1200" dirty="0">
                <a:solidFill>
                  <a:schemeClr val="tx1"/>
                </a:solidFill>
                <a:effectLst/>
                <a:latin typeface="+mn-lt"/>
                <a:ea typeface="+mn-ea"/>
                <a:cs typeface="+mn-cs"/>
                <a:hlinkClick r:id="rId3"/>
              </a:rPr>
              <a:t>https://www.oregon.gov/oha/PH/HEALTHYPEOPLEFAMILIES/WIC/Pages/complaints.aspx</a:t>
            </a:r>
            <a:endParaRPr lang="en-US" sz="1200" u="sng" kern="1200" dirty="0">
              <a:solidFill>
                <a:schemeClr val="tx1"/>
              </a:solidFill>
              <a:effectLst/>
              <a:latin typeface="+mn-lt"/>
              <a:ea typeface="+mn-ea"/>
              <a:cs typeface="+mn-cs"/>
            </a:endParaRPr>
          </a:p>
          <a:p>
            <a:endParaRPr lang="en-US" sz="1200" kern="1200" dirty="0">
              <a:solidFill>
                <a:schemeClr val="tx1"/>
              </a:solidFill>
              <a:effectLst/>
              <a:latin typeface="+mn-lt"/>
              <a:ea typeface="+mn-ea"/>
              <a:cs typeface="+mn-cs"/>
            </a:endParaRPr>
          </a:p>
          <a:p>
            <a:r>
              <a:rPr lang="en-US" sz="1200" b="0" i="0" u="none" strike="noStrike" kern="1200" baseline="0" dirty="0">
                <a:solidFill>
                  <a:schemeClr val="tx1"/>
                </a:solidFill>
                <a:latin typeface="+mn-lt"/>
                <a:ea typeface="+mn-ea"/>
                <a:cs typeface="+mn-cs"/>
              </a:rPr>
              <a:t>WIC also investigates all complaints from shoppers about stores. If a complaint against your store is received and substantiated, your store could receive a notice of customer complaint from WIC or a visit from an undercover shopper.</a:t>
            </a:r>
          </a:p>
        </p:txBody>
      </p:sp>
      <p:sp>
        <p:nvSpPr>
          <p:cNvPr id="4" name="Slide Number Placeholder 3"/>
          <p:cNvSpPr>
            <a:spLocks noGrp="1"/>
          </p:cNvSpPr>
          <p:nvPr>
            <p:ph type="sldNum" sz="quarter" idx="10"/>
          </p:nvPr>
        </p:nvSpPr>
        <p:spPr/>
        <p:txBody>
          <a:bodyPr/>
          <a:lstStyle/>
          <a:p>
            <a:fld id="{49D325B2-4800-44C5-93A7-156324903666}" type="slidenum">
              <a:rPr lang="en-US" smtClean="0"/>
              <a:t>28</a:t>
            </a:fld>
            <a:endParaRPr lang="en-US"/>
          </a:p>
        </p:txBody>
      </p:sp>
    </p:spTree>
    <p:extLst>
      <p:ext uri="{BB962C8B-B14F-4D97-AF65-F5344CB8AC3E}">
        <p14:creationId xmlns:p14="http://schemas.microsoft.com/office/powerpoint/2010/main" val="352231154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r>
              <a:rPr lang="en-US" b="0" i="0" dirty="0">
                <a:solidFill>
                  <a:srgbClr val="111111"/>
                </a:solidFill>
                <a:effectLst/>
                <a:latin typeface="+mn-lt"/>
              </a:rPr>
              <a:t>For each food sold, WIC is required to calculate a Not to Exceed amount or NTE. Anytime a store’s shelf price is higher than the NTE, WIC’s bank makes an adjustment to the amount a store is paid for that item. It is usually just a few cents.</a:t>
            </a:r>
          </a:p>
          <a:p>
            <a:pPr algn="l" rtl="0"/>
            <a:endParaRPr lang="en-US" b="0" i="0" dirty="0">
              <a:solidFill>
                <a:srgbClr val="111111"/>
              </a:solidFill>
              <a:effectLst/>
              <a:latin typeface="+mn-lt"/>
            </a:endParaRPr>
          </a:p>
          <a:p>
            <a:pPr algn="l" rtl="0"/>
            <a:r>
              <a:rPr lang="en-US" b="0" i="0" dirty="0">
                <a:solidFill>
                  <a:srgbClr val="111111"/>
                </a:solidFill>
                <a:effectLst/>
                <a:latin typeface="+mn-lt"/>
              </a:rPr>
              <a:t>Stores are not allowed to charge the WIC shopper for the price difference between the shelf price and the WIC reimbursement amount.</a:t>
            </a:r>
          </a:p>
          <a:p>
            <a:pPr algn="l" rtl="0"/>
            <a:br>
              <a:rPr lang="en-US" b="0" i="0" dirty="0">
                <a:solidFill>
                  <a:srgbClr val="111111"/>
                </a:solidFill>
                <a:effectLst/>
                <a:latin typeface="+mn-lt"/>
              </a:rPr>
            </a:br>
            <a:r>
              <a:rPr lang="en-US" b="0" i="0" dirty="0">
                <a:solidFill>
                  <a:srgbClr val="111111"/>
                </a:solidFill>
                <a:effectLst/>
                <a:latin typeface="+mn-lt"/>
              </a:rPr>
              <a:t>NTE adjustments are reported on a statement from your Third-Party Processor (TPP). Advise bookkeepers to keep an eye on WIC NTE adjustments. WIC is aware of rising prices in general and wants stores to be paid fairly. You may request payment over the NTE amount within 45 days of the transaction date. </a:t>
            </a:r>
          </a:p>
          <a:p>
            <a:pPr algn="l" rtl="0"/>
            <a:endParaRPr lang="en-US" b="0" i="0" dirty="0">
              <a:solidFill>
                <a:srgbClr val="111111"/>
              </a:solidFill>
              <a:effectLst/>
              <a:latin typeface="+mn-lt"/>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i="0" dirty="0">
                <a:solidFill>
                  <a:srgbClr val="111111"/>
                </a:solidFill>
                <a:effectLst/>
                <a:latin typeface="+mn-lt"/>
              </a:rPr>
              <a:t>Be aware that WIC may issue a claim if an overcharge for a food isn’t caught by the NTE process. This must be done within 120 days of detecting the error.</a:t>
            </a:r>
          </a:p>
          <a:p>
            <a:pPr algn="l" rtl="0"/>
            <a:endParaRPr lang="en-US" b="0" i="0" dirty="0">
              <a:solidFill>
                <a:srgbClr val="111111"/>
              </a:solidFill>
              <a:effectLst/>
              <a:latin typeface="+mn-lt"/>
            </a:endParaRPr>
          </a:p>
        </p:txBody>
      </p:sp>
      <p:sp>
        <p:nvSpPr>
          <p:cNvPr id="4" name="Slide Number Placeholder 3"/>
          <p:cNvSpPr>
            <a:spLocks noGrp="1"/>
          </p:cNvSpPr>
          <p:nvPr>
            <p:ph type="sldNum" sz="quarter" idx="5"/>
          </p:nvPr>
        </p:nvSpPr>
        <p:spPr/>
        <p:txBody>
          <a:bodyPr/>
          <a:lstStyle/>
          <a:p>
            <a:fld id="{49D325B2-4800-44C5-93A7-156324903666}" type="slidenum">
              <a:rPr lang="en-US" smtClean="0"/>
              <a:t>29</a:t>
            </a:fld>
            <a:endParaRPr lang="en-US"/>
          </a:p>
        </p:txBody>
      </p:sp>
    </p:spTree>
    <p:extLst>
      <p:ext uri="{BB962C8B-B14F-4D97-AF65-F5344CB8AC3E}">
        <p14:creationId xmlns:p14="http://schemas.microsoft.com/office/powerpoint/2010/main" val="156388487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a store or chain of stores signs a WIC Vendor Agreement, they agree to follow WIC rules and ensure that all cashiers follow these rules.</a:t>
            </a:r>
          </a:p>
          <a:p>
            <a:endParaRPr lang="en-US" dirty="0"/>
          </a:p>
          <a:p>
            <a:r>
              <a:rPr lang="en-US" dirty="0"/>
              <a:t>All WIC-authorized stores must:</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tx1"/>
                </a:solidFill>
                <a:latin typeface="Verdana" panose="020B0604030504040204" pitchFamily="34" charset="0"/>
                <a:ea typeface="Verdana" panose="020B0604030504040204" pitchFamily="34" charset="0"/>
                <a:cs typeface="Verdana" panose="020B0604030504040204" pitchFamily="34" charset="0"/>
              </a:rPr>
              <a:t>Have a designated trainer to provide training on WIC to all store employees. This means making sure all cashiers are trained to do eWIC transactions, including POS system functions like checking benefit balances and removing foods from a remaining balance that were not covered by WIC.</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tx1"/>
                </a:solidFill>
                <a:latin typeface="Verdana" panose="020B0604030504040204" pitchFamily="34" charset="0"/>
                <a:ea typeface="Verdana" panose="020B0604030504040204" pitchFamily="34" charset="0"/>
                <a:cs typeface="Verdana" panose="020B0604030504040204" pitchFamily="34" charset="0"/>
              </a:rPr>
              <a:t>Provide the same excellent level of customer service to WIC shoppers as everyone else. This </a:t>
            </a:r>
            <a:r>
              <a:rPr lang="en-US" sz="1200">
                <a:solidFill>
                  <a:schemeClr val="tx1"/>
                </a:solidFill>
                <a:latin typeface="Verdana" panose="020B0604030504040204" pitchFamily="34" charset="0"/>
                <a:ea typeface="Verdana" panose="020B0604030504040204" pitchFamily="34" charset="0"/>
                <a:cs typeface="Verdana" panose="020B0604030504040204" pitchFamily="34" charset="0"/>
              </a:rPr>
              <a:t>includes not offering incentive items that are not offered to non-WIC customers.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tx1"/>
                </a:solidFill>
                <a:latin typeface="Verdana" panose="020B0604030504040204" pitchFamily="34" charset="0"/>
                <a:ea typeface="Verdana" panose="020B0604030504040204" pitchFamily="34" charset="0"/>
                <a:cs typeface="Verdana" panose="020B0604030504040204" pitchFamily="34" charset="0"/>
              </a:rPr>
              <a:t>One of WIC’s primary goals is to make sure that all Oregon families have equal access to nutrition. WIC provides services to folks that qualify regardless of their race, ethnicity, sex, disability, citizenship status, or primary spoken language. Don’t discriminate.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solidFill>
                  <a:schemeClr val="tx1"/>
                </a:solidFill>
                <a:latin typeface="Verdana" panose="020B0604030504040204" pitchFamily="34" charset="0"/>
                <a:ea typeface="Verdana" panose="020B0604030504040204" pitchFamily="34" charset="0"/>
                <a:cs typeface="Verdana" panose="020B0604030504040204" pitchFamily="34" charset="0"/>
              </a:rPr>
              <a:t>Notify WIC in writing of any change in ownership, store name, location or closure at least 30 days prior to the date of the change.</a:t>
            </a:r>
          </a:p>
        </p:txBody>
      </p:sp>
      <p:sp>
        <p:nvSpPr>
          <p:cNvPr id="4" name="Slide Number Placeholder 3"/>
          <p:cNvSpPr>
            <a:spLocks noGrp="1"/>
          </p:cNvSpPr>
          <p:nvPr>
            <p:ph type="sldNum" sz="quarter" idx="10"/>
          </p:nvPr>
        </p:nvSpPr>
        <p:spPr/>
        <p:txBody>
          <a:bodyPr/>
          <a:lstStyle/>
          <a:p>
            <a:fld id="{49D325B2-4800-44C5-93A7-156324903666}" type="slidenum">
              <a:rPr lang="en-US" smtClean="0"/>
              <a:t>30</a:t>
            </a:fld>
            <a:endParaRPr lang="en-US"/>
          </a:p>
        </p:txBody>
      </p:sp>
    </p:spTree>
    <p:extLst>
      <p:ext uri="{BB962C8B-B14F-4D97-AF65-F5344CB8AC3E}">
        <p14:creationId xmlns:p14="http://schemas.microsoft.com/office/powerpoint/2010/main" val="48468615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All stores need to attend training when required by WIC and at least once per contract period, which is three years.</a:t>
            </a:r>
          </a:p>
          <a:p>
            <a:endParaRPr lang="en-US" dirty="0"/>
          </a:p>
          <a:p>
            <a:r>
              <a:rPr lang="en-US" dirty="0"/>
              <a:t>WIC staff must conduct certain compliance activities to make sure stores are following the rules. Those activities include doing undercover shopping trips and going to stores for routine monitorings.</a:t>
            </a:r>
          </a:p>
          <a:p>
            <a:endParaRPr lang="en-US" dirty="0"/>
          </a:p>
          <a:p>
            <a:pPr rtl="0"/>
            <a:r>
              <a:rPr lang="en-US" sz="1200" b="0" i="0" u="none" strike="noStrike" kern="1200" baseline="0" dirty="0">
                <a:solidFill>
                  <a:srgbClr val="000000"/>
                </a:solidFill>
                <a:latin typeface="Calibri" panose="020F0502020204030204" pitchFamily="34" charset="0"/>
              </a:rPr>
              <a:t>WIC conduct undercover shopping when investigating complaints like bad customer service or failure to maintain minimum stock requirements. </a:t>
            </a:r>
          </a:p>
          <a:p>
            <a:pPr rtl="0"/>
            <a:endParaRPr lang="en-US" sz="1200" b="0" i="0" u="none" strike="noStrike" kern="1200" baseline="0" dirty="0">
              <a:solidFill>
                <a:srgbClr val="000000"/>
              </a:solidFill>
              <a:latin typeface="Calibri" panose="020F0502020204030204" pitchFamily="34" charset="0"/>
            </a:endParaRPr>
          </a:p>
          <a:p>
            <a:pPr rtl="0"/>
            <a:r>
              <a:rPr lang="en-US" sz="1200" b="0" i="0" u="none" strike="noStrike" kern="1200" baseline="0" dirty="0">
                <a:solidFill>
                  <a:srgbClr val="000000"/>
                </a:solidFill>
                <a:latin typeface="Calibri" panose="020F0502020204030204" pitchFamily="34" charset="0"/>
              </a:rPr>
              <a:t>For a routine monitoring, WIC will visit unannounced but work with store staff throughout the process. During a monitoring, WIC verifies that your store meets stocking requirements, prices for all WIC foods are posted, WIC Food shelf tags are placed correctly, and cashiers are trained on WIC transactions.</a:t>
            </a:r>
          </a:p>
        </p:txBody>
      </p:sp>
      <p:sp>
        <p:nvSpPr>
          <p:cNvPr id="4" name="Slide Number Placeholder 3"/>
          <p:cNvSpPr>
            <a:spLocks noGrp="1"/>
          </p:cNvSpPr>
          <p:nvPr>
            <p:ph type="sldNum" sz="quarter" idx="5"/>
          </p:nvPr>
        </p:nvSpPr>
        <p:spPr/>
        <p:txBody>
          <a:bodyPr/>
          <a:lstStyle/>
          <a:p>
            <a:fld id="{49D325B2-4800-44C5-93A7-156324903666}" type="slidenum">
              <a:rPr lang="en-US" smtClean="0"/>
              <a:t>31</a:t>
            </a:fld>
            <a:endParaRPr lang="en-US"/>
          </a:p>
        </p:txBody>
      </p:sp>
    </p:spTree>
    <p:extLst>
      <p:ext uri="{BB962C8B-B14F-4D97-AF65-F5344CB8AC3E}">
        <p14:creationId xmlns:p14="http://schemas.microsoft.com/office/powerpoint/2010/main" val="160234714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9D325B2-4800-44C5-93A7-156324903666}" type="slidenum">
              <a:rPr lang="en-US" smtClean="0"/>
              <a:t>32</a:t>
            </a:fld>
            <a:endParaRPr lang="en-US"/>
          </a:p>
        </p:txBody>
      </p:sp>
    </p:spTree>
    <p:extLst>
      <p:ext uri="{BB962C8B-B14F-4D97-AF65-F5344CB8AC3E}">
        <p14:creationId xmlns:p14="http://schemas.microsoft.com/office/powerpoint/2010/main" val="75224373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Here are some reminders on who to contact for help with eWIC issues.</a:t>
            </a:r>
          </a:p>
        </p:txBody>
      </p:sp>
      <p:sp>
        <p:nvSpPr>
          <p:cNvPr id="4" name="Slide Number Placeholder 3"/>
          <p:cNvSpPr>
            <a:spLocks noGrp="1"/>
          </p:cNvSpPr>
          <p:nvPr>
            <p:ph type="sldNum" sz="quarter" idx="10"/>
          </p:nvPr>
        </p:nvSpPr>
        <p:spPr/>
        <p:txBody>
          <a:bodyPr/>
          <a:lstStyle/>
          <a:p>
            <a:fld id="{49D325B2-4800-44C5-93A7-156324903666}" type="slidenum">
              <a:rPr lang="en-US" smtClean="0"/>
              <a:t>33</a:t>
            </a:fld>
            <a:endParaRPr lang="en-US"/>
          </a:p>
        </p:txBody>
      </p:sp>
    </p:spTree>
    <p:extLst>
      <p:ext uri="{BB962C8B-B14F-4D97-AF65-F5344CB8AC3E}">
        <p14:creationId xmlns:p14="http://schemas.microsoft.com/office/powerpoint/2010/main" val="352231154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sz="2800" b="0" i="0" u="none" strike="noStrike" kern="1200" baseline="0" dirty="0">
                <a:solidFill>
                  <a:srgbClr val="000000"/>
                </a:solidFill>
                <a:latin typeface="Calibri" panose="020F0502020204030204" pitchFamily="34" charset="0"/>
              </a:rPr>
              <a:t>Order fresh/updated materials! </a:t>
            </a:r>
          </a:p>
          <a:p>
            <a:pPr rtl="0"/>
            <a:endParaRPr lang="en-US" sz="2800" b="0" i="0" u="none" strike="noStrike" kern="1200" baseline="0" dirty="0">
              <a:solidFill>
                <a:srgbClr val="000000"/>
              </a:solidFill>
              <a:latin typeface="Calibri" panose="020F0502020204030204" pitchFamily="34" charset="0"/>
            </a:endParaRPr>
          </a:p>
          <a:p>
            <a:r>
              <a:rPr lang="en-US" sz="1800" kern="1200" dirty="0">
                <a:solidFill>
                  <a:schemeClr val="tx1"/>
                </a:solidFill>
                <a:effectLst/>
                <a:latin typeface="+mn-lt"/>
                <a:ea typeface="+mn-ea"/>
                <a:cs typeface="+mn-cs"/>
              </a:rPr>
              <a:t>WIC Materials Order Form</a:t>
            </a:r>
          </a:p>
          <a:p>
            <a:r>
              <a:rPr lang="en-US" sz="1800" u="sng" kern="1200" dirty="0">
                <a:solidFill>
                  <a:schemeClr val="tx1"/>
                </a:solidFill>
                <a:effectLst/>
                <a:latin typeface="+mn-lt"/>
                <a:ea typeface="+mn-ea"/>
                <a:cs typeface="+mn-cs"/>
                <a:hlinkClick r:id="rId3"/>
              </a:rPr>
              <a:t>https://www.oregon.gov/oha/PH/HEALTHYPEOPLEFAMILIES/WIC/Documents/vendor_materials_order_form.pdf</a:t>
            </a:r>
            <a:r>
              <a:rPr lang="en-US" sz="1800" kern="1200" dirty="0">
                <a:solidFill>
                  <a:schemeClr val="tx1"/>
                </a:solidFill>
                <a:effectLst/>
                <a:latin typeface="+mn-lt"/>
                <a:ea typeface="+mn-ea"/>
                <a:cs typeface="+mn-cs"/>
              </a:rPr>
              <a:t> </a:t>
            </a:r>
          </a:p>
          <a:p>
            <a:r>
              <a:rPr lang="en-US" sz="1800" kern="1200" dirty="0">
                <a:solidFill>
                  <a:schemeClr val="tx1"/>
                </a:solidFill>
                <a:effectLst/>
                <a:latin typeface="+mn-lt"/>
                <a:ea typeface="+mn-ea"/>
                <a:cs typeface="+mn-cs"/>
              </a:rPr>
              <a:t> </a:t>
            </a:r>
          </a:p>
          <a:p>
            <a:r>
              <a:rPr lang="en-US" sz="1800" kern="1200" dirty="0">
                <a:solidFill>
                  <a:schemeClr val="tx1"/>
                </a:solidFill>
                <a:effectLst/>
                <a:latin typeface="+mn-lt"/>
                <a:ea typeface="+mn-ea"/>
                <a:cs typeface="+mn-cs"/>
              </a:rPr>
              <a:t>New Foods, More Choice WIC webpage</a:t>
            </a:r>
          </a:p>
          <a:p>
            <a:r>
              <a:rPr lang="en-US" sz="1800" u="sng" kern="1200" dirty="0">
                <a:solidFill>
                  <a:schemeClr val="tx1"/>
                </a:solidFill>
                <a:effectLst/>
                <a:latin typeface="+mn-lt"/>
                <a:ea typeface="+mn-ea"/>
                <a:cs typeface="+mn-cs"/>
                <a:hlinkClick r:id="rId4"/>
              </a:rPr>
              <a:t>https://www.oregon.gov/oha/PH/HEALTHYPEOPLEFAMILIES/WIC/Pages/Vendor-New-Food-More-Choice.aspx</a:t>
            </a:r>
            <a:endParaRPr lang="en-US" sz="18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49D325B2-4800-44C5-93A7-156324903666}" type="slidenum">
              <a:rPr lang="en-US" smtClean="0"/>
              <a:t>34</a:t>
            </a:fld>
            <a:endParaRPr lang="en-US"/>
          </a:p>
        </p:txBody>
      </p:sp>
    </p:spTree>
    <p:extLst>
      <p:ext uri="{BB962C8B-B14F-4D97-AF65-F5344CB8AC3E}">
        <p14:creationId xmlns:p14="http://schemas.microsoft.com/office/powerpoint/2010/main" val="297907917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9D325B2-4800-44C5-93A7-156324903666}" type="slidenum">
              <a:rPr lang="en-US" smtClean="0"/>
              <a:t>35</a:t>
            </a:fld>
            <a:endParaRPr lang="en-US"/>
          </a:p>
        </p:txBody>
      </p:sp>
    </p:spTree>
    <p:extLst>
      <p:ext uri="{BB962C8B-B14F-4D97-AF65-F5344CB8AC3E}">
        <p14:creationId xmlns:p14="http://schemas.microsoft.com/office/powerpoint/2010/main" val="53305926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WIC works because of you!</a:t>
            </a:r>
            <a:endParaRPr lang="en-US" b="1" dirty="0"/>
          </a:p>
        </p:txBody>
      </p:sp>
      <p:sp>
        <p:nvSpPr>
          <p:cNvPr id="4" name="Slide Number Placeholder 3"/>
          <p:cNvSpPr>
            <a:spLocks noGrp="1"/>
          </p:cNvSpPr>
          <p:nvPr>
            <p:ph type="sldNum" sz="quarter" idx="5"/>
          </p:nvPr>
        </p:nvSpPr>
        <p:spPr/>
        <p:txBody>
          <a:bodyPr/>
          <a:lstStyle/>
          <a:p>
            <a:fld id="{49D325B2-4800-44C5-93A7-156324903666}" type="slidenum">
              <a:rPr lang="en-US" smtClean="0"/>
              <a:t>36</a:t>
            </a:fld>
            <a:endParaRPr lang="en-US"/>
          </a:p>
        </p:txBody>
      </p:sp>
    </p:spTree>
    <p:extLst>
      <p:ext uri="{BB962C8B-B14F-4D97-AF65-F5344CB8AC3E}">
        <p14:creationId xmlns:p14="http://schemas.microsoft.com/office/powerpoint/2010/main" val="388184857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accent1"/>
          </a:solid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1109980" y="882376"/>
            <a:ext cx="9966960" cy="2926080"/>
          </a:xfrm>
        </p:spPr>
        <p:txBody>
          <a:bodyPr anchor="b">
            <a:normAutofit/>
          </a:bodyPr>
          <a:lstStyle>
            <a:lvl1pPr algn="ctr">
              <a:lnSpc>
                <a:spcPct val="85000"/>
              </a:lnSpc>
              <a:defRPr sz="7200" b="1" cap="all"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1709530" y="3869634"/>
            <a:ext cx="8767860" cy="1388165"/>
          </a:xfrm>
        </p:spPr>
        <p:txBody>
          <a:bodyPr>
            <a:normAutofit/>
          </a:bodyPr>
          <a:lstStyle>
            <a:lvl1pPr marL="0" indent="0" algn="ctr">
              <a:buNone/>
              <a:defRPr sz="2200">
                <a:solidFill>
                  <a:srgbClr val="FFFFFF"/>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defRPr>
                <a:solidFill>
                  <a:srgbClr val="FFFFFF"/>
                </a:solidFill>
              </a:defRPr>
            </a:lvl1pPr>
          </a:lstStyle>
          <a:p>
            <a:fld id="{18B3647B-CAF5-4246-AC95-95BF484A4218}" type="datetimeFigureOut">
              <a:rPr lang="en-US" smtClean="0"/>
              <a:t>10/1/2026</a:t>
            </a:fld>
            <a:endParaRPr lang="en-US"/>
          </a:p>
        </p:txBody>
      </p:sp>
      <p:sp>
        <p:nvSpPr>
          <p:cNvPr id="5" name="Footer Placeholder 4"/>
          <p:cNvSpPr>
            <a:spLocks noGrp="1"/>
          </p:cNvSpPr>
          <p:nvPr>
            <p:ph type="ftr" sz="quarter" idx="11"/>
          </p:nvPr>
        </p:nvSpPr>
        <p:spPr/>
        <p:txBody>
          <a:bodyPr/>
          <a:lstStyle>
            <a:lvl1pPr>
              <a:defRPr>
                <a:solidFill>
                  <a:srgbClr val="FFFFFF"/>
                </a:solidFill>
              </a:defRPr>
            </a:lvl1pPr>
          </a:lstStyle>
          <a:p>
            <a:endParaRPr lang="en-US"/>
          </a:p>
        </p:txBody>
      </p:sp>
      <p:sp>
        <p:nvSpPr>
          <p:cNvPr id="6" name="Slide Number Placeholder 5"/>
          <p:cNvSpPr>
            <a:spLocks noGrp="1"/>
          </p:cNvSpPr>
          <p:nvPr>
            <p:ph type="sldNum" sz="quarter" idx="12"/>
          </p:nvPr>
        </p:nvSpPr>
        <p:spPr/>
        <p:txBody>
          <a:bodyPr/>
          <a:lstStyle>
            <a:lvl1pPr>
              <a:defRPr>
                <a:solidFill>
                  <a:srgbClr val="FFFFFF"/>
                </a:solidFill>
              </a:defRPr>
            </a:lvl1pPr>
          </a:lstStyle>
          <a:p>
            <a:fld id="{E6DDBB34-01B5-4995-A84F-058F859406D2}" type="slidenum">
              <a:rPr lang="en-US" smtClean="0"/>
              <a:t>‹#›</a:t>
            </a:fld>
            <a:endParaRPr lang="en-US"/>
          </a:p>
        </p:txBody>
      </p:sp>
      <p:cxnSp>
        <p:nvCxnSpPr>
          <p:cNvPr id="8" name="Straight Connector 7"/>
          <p:cNvCxnSpPr/>
          <p:nvPr/>
        </p:nvCxnSpPr>
        <p:spPr>
          <a:xfrm>
            <a:off x="1978660" y="3733800"/>
            <a:ext cx="8229601" cy="0"/>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15901131"/>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18B3647B-CAF5-4246-AC95-95BF484A4218}" type="datetimeFigureOut">
              <a:rPr lang="en-US" smtClean="0"/>
              <a:t>10/1/2026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DDBB34-01B5-4995-A84F-058F859406D2}" type="slidenum">
              <a:rPr lang="en-US" smtClean="0"/>
              <a:t>‹#›</a:t>
            </a:fld>
            <a:endParaRPr lang="en-US"/>
          </a:p>
        </p:txBody>
      </p:sp>
    </p:spTree>
    <p:extLst>
      <p:ext uri="{BB962C8B-B14F-4D97-AF65-F5344CB8AC3E}">
        <p14:creationId xmlns:p14="http://schemas.microsoft.com/office/powerpoint/2010/main" val="21996865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06424" y="1173575"/>
            <a:ext cx="9966960" cy="2926080"/>
          </a:xfrm>
        </p:spPr>
        <p:txBody>
          <a:bodyPr anchor="b">
            <a:noAutofit/>
          </a:bodyPr>
          <a:lstStyle>
            <a:lvl1pPr algn="ctr">
              <a:lnSpc>
                <a:spcPct val="85000"/>
              </a:lnSpc>
              <a:defRPr sz="7200" b="0" cap="all" baseline="0"/>
            </a:lvl1pPr>
          </a:lstStyle>
          <a:p>
            <a:r>
              <a:rPr lang="en-US"/>
              <a:t>Click to edit Master title style</a:t>
            </a:r>
            <a:endParaRPr lang="en-US" dirty="0"/>
          </a:p>
        </p:txBody>
      </p:sp>
      <p:sp>
        <p:nvSpPr>
          <p:cNvPr id="3" name="Text Placeholder 2"/>
          <p:cNvSpPr>
            <a:spLocks noGrp="1"/>
          </p:cNvSpPr>
          <p:nvPr>
            <p:ph type="body" idx="1"/>
          </p:nvPr>
        </p:nvSpPr>
        <p:spPr>
          <a:xfrm>
            <a:off x="1709928" y="4154520"/>
            <a:ext cx="8769096" cy="1363806"/>
          </a:xfrm>
        </p:spPr>
        <p:txBody>
          <a:bodyPr anchor="t">
            <a:normAutofit/>
          </a:bodyPr>
          <a:lstStyle>
            <a:lvl1pPr marL="0" indent="0" algn="ctr">
              <a:buNone/>
              <a:defRPr sz="2200">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8B3647B-CAF5-4246-AC95-95BF484A4218}" type="datetimeFigureOut">
              <a:rPr lang="en-US" smtClean="0"/>
              <a:t>10/1/2026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DDBB34-01B5-4995-A84F-058F859406D2}" type="slidenum">
              <a:rPr lang="en-US" smtClean="0"/>
              <a:t>‹#›</a:t>
            </a:fld>
            <a:endParaRPr lang="en-US"/>
          </a:p>
        </p:txBody>
      </p:sp>
      <p:cxnSp>
        <p:nvCxnSpPr>
          <p:cNvPr id="7" name="Straight Connector 6"/>
          <p:cNvCxnSpPr/>
          <p:nvPr/>
        </p:nvCxnSpPr>
        <p:spPr>
          <a:xfrm>
            <a:off x="1981200" y="4020408"/>
            <a:ext cx="8229601"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974222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43000" y="2057399"/>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67612" y="2057400"/>
            <a:ext cx="4754880" cy="402336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8B3647B-CAF5-4246-AC95-95BF484A4218}" type="datetimeFigureOut">
              <a:rPr lang="en-US" smtClean="0"/>
              <a:t>10/1/2026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6DDBB34-01B5-4995-A84F-058F859406D2}" type="slidenum">
              <a:rPr lang="en-US" smtClean="0"/>
              <a:t>‹#›</a:t>
            </a:fld>
            <a:endParaRPr lang="en-US"/>
          </a:p>
        </p:txBody>
      </p:sp>
    </p:spTree>
    <p:extLst>
      <p:ext uri="{BB962C8B-B14F-4D97-AF65-F5344CB8AC3E}">
        <p14:creationId xmlns:p14="http://schemas.microsoft.com/office/powerpoint/2010/main" val="26819351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143000" y="2001511"/>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43000" y="2721483"/>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69173" y="1999032"/>
            <a:ext cx="4754880" cy="777240"/>
          </a:xfrm>
        </p:spPr>
        <p:txBody>
          <a:bodyPr anchor="ctr"/>
          <a:lstStyle>
            <a:lvl1pPr marL="0" indent="0">
              <a:spcBef>
                <a:spcPts val="0"/>
              </a:spcBef>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69173" y="2719322"/>
            <a:ext cx="4754880" cy="3383280"/>
          </a:xfrm>
        </p:spPr>
        <p:txBody>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8B3647B-CAF5-4246-AC95-95BF484A4218}" type="datetimeFigureOut">
              <a:rPr lang="en-US" smtClean="0"/>
              <a:t>10/1/2026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6DDBB34-01B5-4995-A84F-058F859406D2}" type="slidenum">
              <a:rPr lang="en-US" smtClean="0"/>
              <a:t>‹#›</a:t>
            </a:fld>
            <a:endParaRPr lang="en-US"/>
          </a:p>
        </p:txBody>
      </p:sp>
    </p:spTree>
    <p:extLst>
      <p:ext uri="{BB962C8B-B14F-4D97-AF65-F5344CB8AC3E}">
        <p14:creationId xmlns:p14="http://schemas.microsoft.com/office/powerpoint/2010/main" val="42244146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rgbClr val="2CB34A"/>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8B3647B-CAF5-4246-AC95-95BF484A4218}" type="datetimeFigureOut">
              <a:rPr lang="en-US" smtClean="0"/>
              <a:t>10/1/2026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6DDBB34-01B5-4995-A84F-058F859406D2}" type="slidenum">
              <a:rPr lang="en-US" smtClean="0"/>
              <a:t>‹#›</a:t>
            </a:fld>
            <a:endParaRPr lang="en-US"/>
          </a:p>
        </p:txBody>
      </p:sp>
    </p:spTree>
    <p:extLst>
      <p:ext uri="{BB962C8B-B14F-4D97-AF65-F5344CB8AC3E}">
        <p14:creationId xmlns:p14="http://schemas.microsoft.com/office/powerpoint/2010/main" val="405639781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8B3647B-CAF5-4246-AC95-95BF484A4218}" type="datetimeFigureOut">
              <a:rPr lang="en-US" smtClean="0"/>
              <a:t>10/1/2026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6DDBB34-01B5-4995-A84F-058F859406D2}" type="slidenum">
              <a:rPr lang="en-US" smtClean="0"/>
              <a:t>‹#›</a:t>
            </a:fld>
            <a:endParaRPr lang="en-US"/>
          </a:p>
        </p:txBody>
      </p:sp>
    </p:spTree>
    <p:extLst>
      <p:ext uri="{BB962C8B-B14F-4D97-AF65-F5344CB8AC3E}">
        <p14:creationId xmlns:p14="http://schemas.microsoft.com/office/powerpoint/2010/main" val="49039483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en-US"/>
              <a:t>Click to edit Master title style</a:t>
            </a:r>
            <a:endParaRPr lang="en-US" dirty="0"/>
          </a:p>
        </p:txBody>
      </p:sp>
      <p:sp>
        <p:nvSpPr>
          <p:cNvPr id="3" name="Content Placeholder 2"/>
          <p:cNvSpPr>
            <a:spLocks noGrp="1"/>
          </p:cNvSpPr>
          <p:nvPr>
            <p:ph idx="1"/>
          </p:nvPr>
        </p:nvSpPr>
        <p:spPr>
          <a:xfrm>
            <a:off x="5852159" y="1097280"/>
            <a:ext cx="5212080" cy="46634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3000" y="2834640"/>
            <a:ext cx="3931920" cy="301752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8B3647B-CAF5-4246-AC95-95BF484A4218}" type="datetimeFigureOut">
              <a:rPr lang="en-US" smtClean="0"/>
              <a:t>10/1/2026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6DDBB34-01B5-4995-A84F-058F859406D2}" type="slidenum">
              <a:rPr lang="en-US" smtClean="0"/>
              <a:t>‹#›</a:t>
            </a:fld>
            <a:endParaRPr lang="en-US"/>
          </a:p>
        </p:txBody>
      </p:sp>
    </p:spTree>
    <p:extLst>
      <p:ext uri="{BB962C8B-B14F-4D97-AF65-F5344CB8AC3E}">
        <p14:creationId xmlns:p14="http://schemas.microsoft.com/office/powerpoint/2010/main" val="11337228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3000" y="1097280"/>
            <a:ext cx="3931920" cy="1737360"/>
          </a:xfrm>
        </p:spPr>
        <p:txBody>
          <a:bodyPr anchor="b">
            <a:noAutofit/>
          </a:bodyPr>
          <a:lstStyle>
            <a:lvl1pPr>
              <a:lnSpc>
                <a:spcPct val="90000"/>
              </a:lnSpc>
              <a:defRPr sz="40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5413248" y="1069847"/>
            <a:ext cx="6099048" cy="4800600"/>
          </a:xfrm>
        </p:spPr>
        <p:txBody>
          <a:bodyPr lIns="274320" tIns="182880" anchor="t">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143000" y="2834640"/>
            <a:ext cx="3931920" cy="2880360"/>
          </a:xfrm>
        </p:spPr>
        <p:txBody>
          <a:bodyPr>
            <a:normAutofit/>
          </a:bodyPr>
          <a:lstStyle>
            <a:lvl1pPr marL="0" indent="0">
              <a:lnSpc>
                <a:spcPct val="100000"/>
              </a:lnSpc>
              <a:spcBef>
                <a:spcPts val="1000"/>
              </a:spcBef>
              <a:buNone/>
              <a:defRPr sz="17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8B3647B-CAF5-4246-AC95-95BF484A4218}" type="datetimeFigureOut">
              <a:rPr lang="en-US" smtClean="0"/>
              <a:t>10/1/2026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6DDBB34-01B5-4995-A84F-058F859406D2}" type="slidenum">
              <a:rPr lang="en-US" smtClean="0"/>
              <a:t>‹#›</a:t>
            </a:fld>
            <a:endParaRPr lang="en-US"/>
          </a:p>
        </p:txBody>
      </p:sp>
    </p:spTree>
    <p:extLst>
      <p:ext uri="{BB962C8B-B14F-4D97-AF65-F5344CB8AC3E}">
        <p14:creationId xmlns:p14="http://schemas.microsoft.com/office/powerpoint/2010/main" val="12429062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8B3647B-CAF5-4246-AC95-95BF484A4218}" type="datetimeFigureOut">
              <a:rPr lang="en-US" smtClean="0"/>
              <a:t>10/1/2026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DDBB34-01B5-4995-A84F-058F859406D2}" type="slidenum">
              <a:rPr lang="en-US" smtClean="0"/>
              <a:t>‹#›</a:t>
            </a:fld>
            <a:endParaRPr lang="en-US"/>
          </a:p>
        </p:txBody>
      </p:sp>
    </p:spTree>
    <p:extLst>
      <p:ext uri="{BB962C8B-B14F-4D97-AF65-F5344CB8AC3E}">
        <p14:creationId xmlns:p14="http://schemas.microsoft.com/office/powerpoint/2010/main" val="9710714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762000"/>
            <a:ext cx="2324100" cy="54102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3000" y="762000"/>
            <a:ext cx="7429500" cy="5410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8B3647B-CAF5-4246-AC95-95BF484A4218}" type="datetimeFigureOut">
              <a:rPr lang="en-US" smtClean="0"/>
              <a:t>10/1/2026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6DDBB34-01B5-4995-A84F-058F859406D2}" type="slidenum">
              <a:rPr lang="en-US" smtClean="0"/>
              <a:t>‹#›</a:t>
            </a:fld>
            <a:endParaRPr lang="en-US"/>
          </a:p>
        </p:txBody>
      </p:sp>
    </p:spTree>
    <p:extLst>
      <p:ext uri="{BB962C8B-B14F-4D97-AF65-F5344CB8AC3E}">
        <p14:creationId xmlns:p14="http://schemas.microsoft.com/office/powerpoint/2010/main" val="176268454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09600" y="122238"/>
            <a:ext cx="10058400" cy="1295400"/>
          </a:xfrm>
        </p:spPr>
        <p:txBody>
          <a:bodyPr/>
          <a:lstStyle/>
          <a:p>
            <a:r>
              <a:rPr lang="en-US"/>
              <a:t>Click to edit Master title style</a:t>
            </a:r>
          </a:p>
        </p:txBody>
      </p:sp>
      <p:sp>
        <p:nvSpPr>
          <p:cNvPr id="3" name="Text Placeholder 2"/>
          <p:cNvSpPr>
            <a:spLocks noGrp="1"/>
          </p:cNvSpPr>
          <p:nvPr>
            <p:ph type="body" sz="half" idx="1"/>
          </p:nvPr>
        </p:nvSpPr>
        <p:spPr>
          <a:xfrm>
            <a:off x="609600" y="1719263"/>
            <a:ext cx="5384800" cy="44116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6197600" y="1719263"/>
            <a:ext cx="5384800" cy="4411662"/>
          </a:xfrm>
        </p:spPr>
        <p:txBody>
          <a:bodyPr>
            <a:normAutofit/>
          </a:bodyPr>
          <a:lstStyle/>
          <a:p>
            <a:pPr lvl="0"/>
            <a:endParaRPr lang="en-US" noProof="0"/>
          </a:p>
        </p:txBody>
      </p:sp>
      <p:sp>
        <p:nvSpPr>
          <p:cNvPr id="5" name="Date Placeholder 4"/>
          <p:cNvSpPr>
            <a:spLocks noGrp="1"/>
          </p:cNvSpPr>
          <p:nvPr>
            <p:ph type="dt" sz="half" idx="10"/>
          </p:nvPr>
        </p:nvSpPr>
        <p:spPr>
          <a:xfrm>
            <a:off x="609600" y="6248400"/>
            <a:ext cx="2844800" cy="457200"/>
          </a:xfrm>
        </p:spPr>
        <p:txBody>
          <a:bodyPr/>
          <a:lstStyle>
            <a:lvl1pPr>
              <a:defRPr/>
            </a:lvl1pPr>
          </a:lstStyle>
          <a:p>
            <a:pPr>
              <a:defRPr/>
            </a:pPr>
            <a:endParaRPr lang="en-US" altLang="en-US"/>
          </a:p>
        </p:txBody>
      </p:sp>
      <p:sp>
        <p:nvSpPr>
          <p:cNvPr id="6" name="Footer Placeholder 5"/>
          <p:cNvSpPr>
            <a:spLocks noGrp="1"/>
          </p:cNvSpPr>
          <p:nvPr>
            <p:ph type="ftr" sz="quarter" idx="11"/>
          </p:nvPr>
        </p:nvSpPr>
        <p:spPr>
          <a:xfrm>
            <a:off x="4165600" y="6248400"/>
            <a:ext cx="3860800" cy="457200"/>
          </a:xfrm>
        </p:spPr>
        <p:txBody>
          <a:bodyPr/>
          <a:lstStyle>
            <a:lvl1pPr>
              <a:defRPr/>
            </a:lvl1pPr>
          </a:lstStyle>
          <a:p>
            <a:pPr>
              <a:defRPr/>
            </a:pPr>
            <a:endParaRPr lang="en-US" altLang="en-US"/>
          </a:p>
        </p:txBody>
      </p:sp>
      <p:sp>
        <p:nvSpPr>
          <p:cNvPr id="7" name="Slide Number Placeholder 6"/>
          <p:cNvSpPr>
            <a:spLocks noGrp="1"/>
          </p:cNvSpPr>
          <p:nvPr>
            <p:ph type="sldNum" sz="quarter" idx="12"/>
          </p:nvPr>
        </p:nvSpPr>
        <p:spPr>
          <a:xfrm>
            <a:off x="8737600" y="6248400"/>
            <a:ext cx="2844800" cy="457200"/>
          </a:xfrm>
        </p:spPr>
        <p:txBody>
          <a:bodyPr/>
          <a:lstStyle>
            <a:lvl1pPr>
              <a:defRPr smtClean="0"/>
            </a:lvl1pPr>
          </a:lstStyle>
          <a:p>
            <a:pPr>
              <a:defRPr/>
            </a:pPr>
            <a:fld id="{F849EAB0-117A-41E6-BA21-9B771DA06991}" type="slidenum">
              <a:rPr lang="en-US" altLang="en-US"/>
              <a:pPr>
                <a:defRPr/>
              </a:pPr>
              <a:t>‹#›</a:t>
            </a:fld>
            <a:endParaRPr lang="en-US" altLang="en-US"/>
          </a:p>
        </p:txBody>
      </p:sp>
    </p:spTree>
    <p:extLst>
      <p:ext uri="{BB962C8B-B14F-4D97-AF65-F5344CB8AC3E}">
        <p14:creationId xmlns:p14="http://schemas.microsoft.com/office/powerpoint/2010/main" val="223032089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chartAndTx">
  <p:cSld name="Title, Ch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122238"/>
            <a:ext cx="10058400" cy="1295400"/>
          </a:xfrm>
        </p:spPr>
        <p:txBody>
          <a:bodyPr/>
          <a:lstStyle/>
          <a:p>
            <a:r>
              <a:rPr lang="en-US"/>
              <a:t>Click to edit Master title style</a:t>
            </a:r>
          </a:p>
        </p:txBody>
      </p:sp>
      <p:sp>
        <p:nvSpPr>
          <p:cNvPr id="3" name="Chart Placeholder 2"/>
          <p:cNvSpPr>
            <a:spLocks noGrp="1"/>
          </p:cNvSpPr>
          <p:nvPr>
            <p:ph type="chart" sz="half" idx="1"/>
          </p:nvPr>
        </p:nvSpPr>
        <p:spPr>
          <a:xfrm>
            <a:off x="609600" y="1719263"/>
            <a:ext cx="5384800" cy="4411662"/>
          </a:xfrm>
        </p:spPr>
        <p:txBody>
          <a:bodyPr>
            <a:normAutofit/>
          </a:bodyPr>
          <a:lstStyle/>
          <a:p>
            <a:pPr lvl="0"/>
            <a:endParaRPr lang="en-US" noProof="0"/>
          </a:p>
        </p:txBody>
      </p:sp>
      <p:sp>
        <p:nvSpPr>
          <p:cNvPr id="4" name="Text Placeholder 3"/>
          <p:cNvSpPr>
            <a:spLocks noGrp="1"/>
          </p:cNvSpPr>
          <p:nvPr>
            <p:ph type="body" sz="half" idx="2"/>
          </p:nvPr>
        </p:nvSpPr>
        <p:spPr>
          <a:xfrm>
            <a:off x="6197600" y="1719263"/>
            <a:ext cx="5384800" cy="441166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09600" y="6248400"/>
            <a:ext cx="2844800" cy="457200"/>
          </a:xfrm>
        </p:spPr>
        <p:txBody>
          <a:bodyPr/>
          <a:lstStyle>
            <a:lvl1pPr>
              <a:defRPr/>
            </a:lvl1pPr>
          </a:lstStyle>
          <a:p>
            <a:pPr>
              <a:defRPr/>
            </a:pPr>
            <a:endParaRPr lang="en-US" altLang="en-US"/>
          </a:p>
        </p:txBody>
      </p:sp>
      <p:sp>
        <p:nvSpPr>
          <p:cNvPr id="6" name="Footer Placeholder 5"/>
          <p:cNvSpPr>
            <a:spLocks noGrp="1"/>
          </p:cNvSpPr>
          <p:nvPr>
            <p:ph type="ftr" sz="quarter" idx="11"/>
          </p:nvPr>
        </p:nvSpPr>
        <p:spPr>
          <a:xfrm>
            <a:off x="4165600" y="6248400"/>
            <a:ext cx="3860800" cy="457200"/>
          </a:xfrm>
        </p:spPr>
        <p:txBody>
          <a:bodyPr/>
          <a:lstStyle>
            <a:lvl1pPr>
              <a:defRPr/>
            </a:lvl1pPr>
          </a:lstStyle>
          <a:p>
            <a:pPr>
              <a:defRPr/>
            </a:pPr>
            <a:endParaRPr lang="en-US" altLang="en-US"/>
          </a:p>
        </p:txBody>
      </p:sp>
      <p:sp>
        <p:nvSpPr>
          <p:cNvPr id="7" name="Slide Number Placeholder 6"/>
          <p:cNvSpPr>
            <a:spLocks noGrp="1"/>
          </p:cNvSpPr>
          <p:nvPr>
            <p:ph type="sldNum" sz="quarter" idx="12"/>
          </p:nvPr>
        </p:nvSpPr>
        <p:spPr>
          <a:xfrm>
            <a:off x="8737600" y="6248400"/>
            <a:ext cx="2844800" cy="457200"/>
          </a:xfrm>
        </p:spPr>
        <p:txBody>
          <a:bodyPr/>
          <a:lstStyle>
            <a:lvl1pPr>
              <a:defRPr smtClean="0"/>
            </a:lvl1pPr>
          </a:lstStyle>
          <a:p>
            <a:pPr>
              <a:defRPr/>
            </a:pPr>
            <a:fld id="{ED458CD6-0AAF-401D-B7F0-FAB6418489A7}" type="slidenum">
              <a:rPr lang="en-US" altLang="en-US"/>
              <a:pPr>
                <a:defRPr/>
              </a:pPr>
              <a:t>‹#›</a:t>
            </a:fld>
            <a:endParaRPr lang="en-US" altLang="en-US"/>
          </a:p>
        </p:txBody>
      </p:sp>
    </p:spTree>
    <p:extLst>
      <p:ext uri="{BB962C8B-B14F-4D97-AF65-F5344CB8AC3E}">
        <p14:creationId xmlns:p14="http://schemas.microsoft.com/office/powerpoint/2010/main" val="54046158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2CB34A"/>
        </a:solidFill>
        <a:effectLst/>
      </p:bgPr>
    </p:bg>
    <p:spTree>
      <p:nvGrpSpPr>
        <p:cNvPr id="1" name=""/>
        <p:cNvGrpSpPr/>
        <p:nvPr/>
      </p:nvGrpSpPr>
      <p:grpSpPr>
        <a:xfrm>
          <a:off x="0" y="0"/>
          <a:ext cx="0" cy="0"/>
          <a:chOff x="0" y="0"/>
          <a:chExt cx="0" cy="0"/>
        </a:xfrm>
      </p:grpSpPr>
      <p:sp>
        <p:nvSpPr>
          <p:cNvPr id="7" name="Rectangle 6"/>
          <p:cNvSpPr>
            <a:spLocks noChangeAspect="1"/>
          </p:cNvSpPr>
          <p:nvPr/>
        </p:nvSpPr>
        <p:spPr>
          <a:xfrm>
            <a:off x="231140" y="243840"/>
            <a:ext cx="11724640" cy="6377939"/>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2" name="Title Placeholder 1"/>
          <p:cNvSpPr>
            <a:spLocks noGrp="1"/>
          </p:cNvSpPr>
          <p:nvPr>
            <p:ph type="title"/>
          </p:nvPr>
        </p:nvSpPr>
        <p:spPr>
          <a:xfrm>
            <a:off x="1143000" y="609600"/>
            <a:ext cx="9875520" cy="135636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143000" y="2057400"/>
            <a:ext cx="9872871" cy="40386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142996" y="6223828"/>
            <a:ext cx="2329074" cy="365125"/>
          </a:xfrm>
          <a:prstGeom prst="rect">
            <a:avLst/>
          </a:prstGeom>
        </p:spPr>
        <p:txBody>
          <a:bodyPr vert="horz" lIns="91440" tIns="45720" rIns="91440" bIns="45720" rtlCol="0" anchor="ctr"/>
          <a:lstStyle>
            <a:lvl1pPr algn="l">
              <a:defRPr sz="1200">
                <a:solidFill>
                  <a:schemeClr val="accent1"/>
                </a:solidFill>
              </a:defRPr>
            </a:lvl1pPr>
          </a:lstStyle>
          <a:p>
            <a:fld id="{18B3647B-CAF5-4246-AC95-95BF484A4218}" type="datetimeFigureOut">
              <a:rPr lang="en-US" smtClean="0"/>
              <a:t>10/1/2026</a:t>
            </a:fld>
            <a:endParaRPr lang="en-US"/>
          </a:p>
        </p:txBody>
      </p:sp>
      <p:sp>
        <p:nvSpPr>
          <p:cNvPr id="5" name="Footer Placeholder 4"/>
          <p:cNvSpPr>
            <a:spLocks noGrp="1"/>
          </p:cNvSpPr>
          <p:nvPr>
            <p:ph type="ftr" sz="quarter" idx="3"/>
          </p:nvPr>
        </p:nvSpPr>
        <p:spPr>
          <a:xfrm>
            <a:off x="3949148" y="6223828"/>
            <a:ext cx="4717774" cy="365125"/>
          </a:xfrm>
          <a:prstGeom prst="rect">
            <a:avLst/>
          </a:prstGeom>
        </p:spPr>
        <p:txBody>
          <a:bodyPr vert="horz" lIns="91440" tIns="45720" rIns="91440" bIns="45720" rtlCol="0" anchor="ctr"/>
          <a:lstStyle>
            <a:lvl1pPr algn="ctr">
              <a:defRPr sz="1200">
                <a:solidFill>
                  <a:schemeClr val="accent1"/>
                </a:solidFill>
              </a:defRPr>
            </a:lvl1pPr>
          </a:lstStyle>
          <a:p>
            <a:endParaRPr lang="en-US"/>
          </a:p>
        </p:txBody>
      </p:sp>
      <p:sp>
        <p:nvSpPr>
          <p:cNvPr id="6" name="Slide Number Placeholder 5"/>
          <p:cNvSpPr>
            <a:spLocks noGrp="1"/>
          </p:cNvSpPr>
          <p:nvPr>
            <p:ph type="sldNum" sz="quarter" idx="4"/>
          </p:nvPr>
        </p:nvSpPr>
        <p:spPr>
          <a:xfrm>
            <a:off x="9329530" y="6223828"/>
            <a:ext cx="1706217" cy="365125"/>
          </a:xfrm>
          <a:prstGeom prst="rect">
            <a:avLst/>
          </a:prstGeom>
        </p:spPr>
        <p:txBody>
          <a:bodyPr vert="horz" lIns="91440" tIns="45720" rIns="91440" bIns="45720" rtlCol="0" anchor="ctr"/>
          <a:lstStyle>
            <a:lvl1pPr algn="r">
              <a:defRPr sz="1200">
                <a:solidFill>
                  <a:schemeClr val="accent1"/>
                </a:solidFill>
              </a:defRPr>
            </a:lvl1pPr>
          </a:lstStyle>
          <a:p>
            <a:fld id="{E6DDBB34-01B5-4995-A84F-058F859406D2}" type="slidenum">
              <a:rPr lang="en-US" smtClean="0"/>
              <a:t>‹#›</a:t>
            </a:fld>
            <a:endParaRPr lang="en-US"/>
          </a:p>
        </p:txBody>
      </p:sp>
    </p:spTree>
    <p:extLst>
      <p:ext uri="{BB962C8B-B14F-4D97-AF65-F5344CB8AC3E}">
        <p14:creationId xmlns:p14="http://schemas.microsoft.com/office/powerpoint/2010/main" val="260537751"/>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 id="2147483696" r:id="rId12"/>
    <p:sldLayoutId id="2147483698" r:id="rId13"/>
  </p:sldLayoutIdLst>
  <p:txStyles>
    <p:title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p:titleStyle>
    <p:bodyStyle>
      <a:lvl1pPr marL="228600" indent="-182880" algn="l" defTabSz="914400" rtl="0" eaLnBrk="1" latinLnBrk="0" hangingPunct="1">
        <a:lnSpc>
          <a:spcPct val="90000"/>
        </a:lnSpc>
        <a:spcBef>
          <a:spcPts val="1400"/>
        </a:spcBef>
        <a:buClr>
          <a:schemeClr val="accent1"/>
        </a:buClr>
        <a:buSzPct val="80000"/>
        <a:buFont typeface="Corbel" pitchFamily="34" charset="0"/>
        <a:buChar char="•"/>
        <a:defRPr sz="2200" kern="1200">
          <a:solidFill>
            <a:schemeClr val="accent1"/>
          </a:solidFill>
          <a:latin typeface="+mn-lt"/>
          <a:ea typeface="+mn-ea"/>
          <a:cs typeface="+mn-cs"/>
        </a:defRPr>
      </a:lvl1pPr>
      <a:lvl2pPr marL="45720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2000" kern="1200">
          <a:solidFill>
            <a:schemeClr val="accent1"/>
          </a:solidFill>
          <a:latin typeface="+mn-lt"/>
          <a:ea typeface="+mn-ea"/>
          <a:cs typeface="+mn-cs"/>
        </a:defRPr>
      </a:lvl2pPr>
      <a:lvl3pPr marL="73152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800" kern="1200">
          <a:solidFill>
            <a:schemeClr val="accent1"/>
          </a:solidFill>
          <a:latin typeface="+mn-lt"/>
          <a:ea typeface="+mn-ea"/>
          <a:cs typeface="+mn-cs"/>
        </a:defRPr>
      </a:lvl3pPr>
      <a:lvl4pPr marL="100584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4pPr>
      <a:lvl5pPr marL="128016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5pPr>
      <a:lvl6pPr marL="16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2.xml"/><Relationship Id="rId1" Type="http://schemas.openxmlformats.org/officeDocument/2006/relationships/slideLayout" Target="../slideLayouts/slideLayout6.xml"/><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6.xml"/><Relationship Id="rId1" Type="http://schemas.openxmlformats.org/officeDocument/2006/relationships/slideLayout" Target="../slideLayouts/slideLayout6.xml"/><Relationship Id="rId4" Type="http://schemas.openxmlformats.org/officeDocument/2006/relationships/image" Target="../media/image15.jp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20.xml"/><Relationship Id="rId1" Type="http://schemas.openxmlformats.org/officeDocument/2006/relationships/slideLayout" Target="../slideLayouts/slideLayout6.xml"/><Relationship Id="rId4" Type="http://schemas.openxmlformats.org/officeDocument/2006/relationships/image" Target="../media/image18.jpeg"/></Relationships>
</file>

<file path=ppt/slides/_rels/slide21.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21.xml"/><Relationship Id="rId1" Type="http://schemas.openxmlformats.org/officeDocument/2006/relationships/slideLayout" Target="../slideLayouts/slideLayout6.xml"/><Relationship Id="rId4" Type="http://schemas.openxmlformats.org/officeDocument/2006/relationships/image" Target="../media/image18.jpeg"/></Relationships>
</file>

<file path=ppt/slides/_rels/slide22.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22.xml"/><Relationship Id="rId1" Type="http://schemas.openxmlformats.org/officeDocument/2006/relationships/slideLayout" Target="../slideLayouts/slideLayout6.xml"/><Relationship Id="rId4" Type="http://schemas.openxmlformats.org/officeDocument/2006/relationships/image" Target="../media/image19.jpeg"/></Relationships>
</file>

<file path=ppt/slides/_rels/slide2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25.jpg"/></Relationships>
</file>

<file path=ppt/slides/_rels/slide35.xml.rels><?xml version="1.0" encoding="UTF-8" standalone="yes"?>
<Relationships xmlns="http://schemas.openxmlformats.org/package/2006/relationships"><Relationship Id="rId3" Type="http://schemas.openxmlformats.org/officeDocument/2006/relationships/hyperlink" Target="http://www.healthoregon.org/wic" TargetMode="External"/><Relationship Id="rId7" Type="http://schemas.openxmlformats.org/officeDocument/2006/relationships/image" Target="../media/image2.jpeg"/><Relationship Id="rId2" Type="http://schemas.openxmlformats.org/officeDocument/2006/relationships/notesSlide" Target="../notesSlides/notesSlide35.xml"/><Relationship Id="rId1" Type="http://schemas.openxmlformats.org/officeDocument/2006/relationships/slideLayout" Target="../slideLayouts/slideLayout2.xml"/><Relationship Id="rId6" Type="http://schemas.openxmlformats.org/officeDocument/2006/relationships/hyperlink" Target="mailto:michelle.a.aarhus@dhsoha.state.or.us" TargetMode="External"/><Relationship Id="rId5" Type="http://schemas.openxmlformats.org/officeDocument/2006/relationships/hyperlink" Target="mailto:WIC.UPC@odhsoha.oregon.gov" TargetMode="External"/><Relationship Id="rId4" Type="http://schemas.openxmlformats.org/officeDocument/2006/relationships/hyperlink" Target="mailto:WIC.VENDORSERVICES@odhsoha.oregon.gov" TargetMode="External"/></Relationships>
</file>

<file path=ppt/slides/_rels/slide3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2CB34A"/>
        </a:solidFill>
        <a:effectLst/>
      </p:bgPr>
    </p:bg>
    <p:spTree>
      <p:nvGrpSpPr>
        <p:cNvPr id="1" name="">
          <a:extLst>
            <a:ext uri="{FF2B5EF4-FFF2-40B4-BE49-F238E27FC236}">
              <a16:creationId xmlns:a16="http://schemas.microsoft.com/office/drawing/2014/main" id="{E995FA57-DE8A-4780-955C-A2EFAFE3B2E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8B1BABE-4527-8CA5-29B3-C8BD5065FF45}"/>
              </a:ext>
            </a:extLst>
          </p:cNvPr>
          <p:cNvSpPr>
            <a:spLocks noGrp="1"/>
          </p:cNvSpPr>
          <p:nvPr>
            <p:ph type="ctrTitle" idx="4294967295"/>
          </p:nvPr>
        </p:nvSpPr>
        <p:spPr>
          <a:xfrm>
            <a:off x="4170219" y="2239348"/>
            <a:ext cx="7789164" cy="2139190"/>
          </a:xfrm>
        </p:spPr>
        <p:txBody>
          <a:bodyPr>
            <a:noAutofit/>
          </a:bodyPr>
          <a:lstStyle/>
          <a:p>
            <a:pPr marL="45720" algn="ctr">
              <a:defRPr/>
            </a:pPr>
            <a:r>
              <a:rPr lang="en-US" b="1" dirty="0">
                <a:solidFill>
                  <a:schemeClr val="tx1"/>
                </a:solidFill>
                <a:latin typeface="Aptos" panose="020B0004020202020204" pitchFamily="34" charset="0"/>
                <a:ea typeface="Verdana" panose="020B0604030504040204" pitchFamily="34" charset="0"/>
                <a:cs typeface="Verdana" panose="020B0604030504040204" pitchFamily="34" charset="0"/>
              </a:rPr>
              <a:t>Oregon WIC Program</a:t>
            </a:r>
            <a:br>
              <a:rPr lang="en-US" b="1" dirty="0">
                <a:solidFill>
                  <a:schemeClr val="tx1"/>
                </a:solidFill>
                <a:latin typeface="Aptos" panose="020B0004020202020204" pitchFamily="34" charset="0"/>
                <a:ea typeface="Verdana" panose="020B0604030504040204" pitchFamily="34" charset="0"/>
                <a:cs typeface="Verdana" panose="020B0604030504040204" pitchFamily="34" charset="0"/>
              </a:rPr>
            </a:br>
            <a:r>
              <a:rPr lang="en-US" b="1" dirty="0">
                <a:solidFill>
                  <a:schemeClr val="tx1"/>
                </a:solidFill>
                <a:latin typeface="Aptos" panose="020B0004020202020204" pitchFamily="34" charset="0"/>
                <a:ea typeface="Verdana" panose="020B0604030504040204" pitchFamily="34" charset="0"/>
                <a:cs typeface="Verdana" panose="020B0604030504040204" pitchFamily="34" charset="0"/>
              </a:rPr>
              <a:t>Annual Vendor Training</a:t>
            </a:r>
            <a:endParaRPr lang="en-US" dirty="0">
              <a:latin typeface="Aptos" panose="020B0004020202020204" pitchFamily="34" charset="0"/>
              <a:ea typeface="Verdana" panose="020B0604030504040204" pitchFamily="34" charset="0"/>
              <a:cs typeface="Verdana" panose="020B0604030504040204" pitchFamily="34" charset="0"/>
            </a:endParaRPr>
          </a:p>
        </p:txBody>
      </p:sp>
      <p:pic>
        <p:nvPicPr>
          <p:cNvPr id="5" name="Picture 4">
            <a:extLst>
              <a:ext uri="{FF2B5EF4-FFF2-40B4-BE49-F238E27FC236}">
                <a16:creationId xmlns:a16="http://schemas.microsoft.com/office/drawing/2014/main" id="{FF3DE31A-2754-4041-C3C9-3A7E0B0F8CC2}"/>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l="39117" r="8683" b="14976"/>
          <a:stretch>
            <a:fillRect/>
          </a:stretch>
        </p:blipFill>
        <p:spPr>
          <a:xfrm>
            <a:off x="232619" y="247721"/>
            <a:ext cx="3937600" cy="6388608"/>
          </a:xfrm>
          <a:prstGeom prst="rect">
            <a:avLst/>
          </a:prstGeom>
        </p:spPr>
      </p:pic>
      <p:pic>
        <p:nvPicPr>
          <p:cNvPr id="7" name="Picture 6" descr="The official Oregon WIC logo.">
            <a:extLst>
              <a:ext uri="{FF2B5EF4-FFF2-40B4-BE49-F238E27FC236}">
                <a16:creationId xmlns:a16="http://schemas.microsoft.com/office/drawing/2014/main" id="{37725F71-30EB-664B-300B-01E6B148E210}"/>
              </a:ext>
              <a:ext uri="{C183D7F6-B498-43B3-948B-1728B52AA6E4}">
                <adec:decorative xmlns:adec="http://schemas.microsoft.com/office/drawing/2017/decorative" val="0"/>
              </a:ext>
            </a:extLst>
          </p:cNvPr>
          <p:cNvPicPr>
            <a:picLocks noChangeAspect="1"/>
          </p:cNvPicPr>
          <p:nvPr/>
        </p:nvPicPr>
        <p:blipFill>
          <a:blip r:embed="rId4" cstate="print">
            <a:extLst>
              <a:ext uri="{28A0092B-C50C-407E-A947-70E740481C1C}">
                <a14:useLocalDpi xmlns:a14="http://schemas.microsoft.com/office/drawing/2010/main" val="0"/>
              </a:ext>
            </a:extLst>
          </a:blip>
          <a:srcRect r="30283"/>
          <a:stretch>
            <a:fillRect/>
          </a:stretch>
        </p:blipFill>
        <p:spPr>
          <a:xfrm>
            <a:off x="6665492" y="4762197"/>
            <a:ext cx="2798618" cy="1490472"/>
          </a:xfrm>
          <a:prstGeom prst="rect">
            <a:avLst/>
          </a:prstGeom>
        </p:spPr>
      </p:pic>
    </p:spTree>
    <p:extLst>
      <p:ext uri="{BB962C8B-B14F-4D97-AF65-F5344CB8AC3E}">
        <p14:creationId xmlns:p14="http://schemas.microsoft.com/office/powerpoint/2010/main" val="10446182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CB9E7B-6834-4801-B591-8FE60298BDE6}"/>
              </a:ext>
            </a:extLst>
          </p:cNvPr>
          <p:cNvSpPr>
            <a:spLocks noGrp="1"/>
          </p:cNvSpPr>
          <p:nvPr>
            <p:ph type="title"/>
          </p:nvPr>
        </p:nvSpPr>
        <p:spPr>
          <a:xfrm>
            <a:off x="242693" y="267850"/>
            <a:ext cx="11706614" cy="836814"/>
          </a:xfrm>
        </p:spPr>
        <p:txBody>
          <a:bodyPr>
            <a:normAutofit/>
          </a:bodyPr>
          <a:lstStyle/>
          <a:p>
            <a:pPr algn="ctr"/>
            <a:r>
              <a:rPr lang="en-US" b="1" dirty="0">
                <a:solidFill>
                  <a:schemeClr val="tx1"/>
                </a:solidFill>
                <a:latin typeface="Aptos" panose="020B0004020202020204" pitchFamily="34" charset="0"/>
                <a:ea typeface="Verdana" panose="020B0604030504040204" pitchFamily="34" charset="0"/>
                <a:cs typeface="Verdana" panose="020B0604030504040204" pitchFamily="34" charset="0"/>
              </a:rPr>
              <a:t>Training agenda</a:t>
            </a:r>
          </a:p>
        </p:txBody>
      </p:sp>
      <p:sp>
        <p:nvSpPr>
          <p:cNvPr id="7" name="Text Placeholder 2">
            <a:extLst>
              <a:ext uri="{FF2B5EF4-FFF2-40B4-BE49-F238E27FC236}">
                <a16:creationId xmlns:a16="http://schemas.microsoft.com/office/drawing/2014/main" id="{FF329867-8855-4F0A-9546-C5A8F31B403F}"/>
              </a:ext>
            </a:extLst>
          </p:cNvPr>
          <p:cNvSpPr txBox="1">
            <a:spLocks/>
          </p:cNvSpPr>
          <p:nvPr/>
        </p:nvSpPr>
        <p:spPr>
          <a:xfrm>
            <a:off x="242693" y="1257063"/>
            <a:ext cx="11706614" cy="5194543"/>
          </a:xfrm>
          <a:prstGeom prst="rect">
            <a:avLst/>
          </a:prstGeom>
        </p:spPr>
        <p:txBody>
          <a:bodyPr vert="horz" lIns="91440" tIns="45720" rIns="91440" bIns="45720" rtlCol="0">
            <a:noAutofit/>
          </a:bodyPr>
          <a:lstStyle>
            <a:lvl1pPr marL="228600" indent="-182880" algn="l" defTabSz="914400" rtl="0" eaLnBrk="1" latinLnBrk="0" hangingPunct="1">
              <a:lnSpc>
                <a:spcPct val="90000"/>
              </a:lnSpc>
              <a:spcBef>
                <a:spcPts val="1400"/>
              </a:spcBef>
              <a:buClr>
                <a:schemeClr val="accent1"/>
              </a:buClr>
              <a:buSzPct val="80000"/>
              <a:buFont typeface="Corbel" pitchFamily="34" charset="0"/>
              <a:buChar char="•"/>
              <a:defRPr sz="2200" kern="1200">
                <a:solidFill>
                  <a:schemeClr val="accent1"/>
                </a:solidFill>
                <a:latin typeface="+mn-lt"/>
                <a:ea typeface="+mn-ea"/>
                <a:cs typeface="+mn-cs"/>
              </a:defRPr>
            </a:lvl1pPr>
            <a:lvl2pPr marL="45720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2000" kern="1200">
                <a:solidFill>
                  <a:schemeClr val="accent1"/>
                </a:solidFill>
                <a:latin typeface="+mn-lt"/>
                <a:ea typeface="+mn-ea"/>
                <a:cs typeface="+mn-cs"/>
              </a:defRPr>
            </a:lvl2pPr>
            <a:lvl3pPr marL="73152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800" kern="1200">
                <a:solidFill>
                  <a:schemeClr val="accent1"/>
                </a:solidFill>
                <a:latin typeface="+mn-lt"/>
                <a:ea typeface="+mn-ea"/>
                <a:cs typeface="+mn-cs"/>
              </a:defRPr>
            </a:lvl3pPr>
            <a:lvl4pPr marL="100584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4pPr>
            <a:lvl5pPr marL="128016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5pPr>
            <a:lvl6pPr marL="16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a:lstStyle>
          <a:p>
            <a:pPr marL="466725" indent="-420688">
              <a:buClrTx/>
              <a:buSzPct val="100000"/>
            </a:pPr>
            <a:r>
              <a:rPr lang="en-US" sz="3000" dirty="0">
                <a:solidFill>
                  <a:schemeClr val="tx1"/>
                </a:solidFill>
                <a:latin typeface="Aptos" panose="020B0004020202020204" pitchFamily="34" charset="0"/>
                <a:ea typeface="Verdana" panose="020B0604030504040204" pitchFamily="34" charset="0"/>
                <a:cs typeface="Verdana" panose="020B0604030504040204" pitchFamily="34" charset="0"/>
              </a:rPr>
              <a:t> WIC Program overview</a:t>
            </a:r>
          </a:p>
          <a:p>
            <a:pPr marL="466725" indent="-420688">
              <a:buClrTx/>
              <a:buSzPct val="100000"/>
            </a:pPr>
            <a:r>
              <a:rPr lang="en-US" sz="3000" dirty="0">
                <a:solidFill>
                  <a:schemeClr val="tx1"/>
                </a:solidFill>
                <a:latin typeface="Aptos" panose="020B0004020202020204" pitchFamily="34" charset="0"/>
                <a:ea typeface="Verdana" panose="020B0604030504040204" pitchFamily="34" charset="0"/>
                <a:cs typeface="Verdana" panose="020B0604030504040204" pitchFamily="34" charset="0"/>
              </a:rPr>
              <a:t> WIC transactions and reading receipts</a:t>
            </a:r>
          </a:p>
          <a:p>
            <a:pPr marL="466725" indent="-420688">
              <a:buClrTx/>
              <a:buSzPct val="100000"/>
            </a:pPr>
            <a:r>
              <a:rPr lang="en-US" sz="3000" dirty="0">
                <a:solidFill>
                  <a:schemeClr val="tx1"/>
                </a:solidFill>
                <a:latin typeface="Aptos" panose="020B0004020202020204" pitchFamily="34" charset="0"/>
                <a:ea typeface="Verdana" panose="020B0604030504040204" pitchFamily="34" charset="0"/>
                <a:cs typeface="Verdana" panose="020B0604030504040204" pitchFamily="34" charset="0"/>
              </a:rPr>
              <a:t> Customer service and troubleshooting</a:t>
            </a:r>
          </a:p>
          <a:p>
            <a:pPr marL="466725" indent="-420688">
              <a:buClrTx/>
              <a:buSzPct val="100000"/>
            </a:pPr>
            <a:r>
              <a:rPr lang="en-US" sz="3000" dirty="0">
                <a:solidFill>
                  <a:schemeClr val="tx1"/>
                </a:solidFill>
                <a:latin typeface="Aptos" panose="020B0004020202020204" pitchFamily="34" charset="0"/>
                <a:ea typeface="Verdana" panose="020B0604030504040204" pitchFamily="34" charset="0"/>
                <a:cs typeface="Verdana" panose="020B0604030504040204" pitchFamily="34" charset="0"/>
              </a:rPr>
              <a:t> WIC-authorized foods and the APL</a:t>
            </a:r>
          </a:p>
          <a:p>
            <a:pPr marL="466725" indent="-420688">
              <a:buClrTx/>
              <a:buSzPct val="100000"/>
            </a:pPr>
            <a:r>
              <a:rPr lang="en-US" sz="3000" dirty="0">
                <a:solidFill>
                  <a:schemeClr val="tx1"/>
                </a:solidFill>
                <a:latin typeface="Aptos" panose="020B0004020202020204" pitchFamily="34" charset="0"/>
                <a:ea typeface="Verdana" panose="020B0604030504040204" pitchFamily="34" charset="0"/>
                <a:cs typeface="Verdana" panose="020B0604030504040204" pitchFamily="34" charset="0"/>
              </a:rPr>
              <a:t> Voids, refunds, and returns</a:t>
            </a:r>
          </a:p>
          <a:p>
            <a:pPr marL="466725" indent="-420688">
              <a:buClrTx/>
              <a:buSzPct val="100000"/>
            </a:pPr>
            <a:r>
              <a:rPr lang="en-US" sz="3000" dirty="0">
                <a:solidFill>
                  <a:schemeClr val="tx1"/>
                </a:solidFill>
                <a:latin typeface="Aptos" panose="020B0004020202020204" pitchFamily="34" charset="0"/>
                <a:ea typeface="Verdana" panose="020B0604030504040204" pitchFamily="34" charset="0"/>
                <a:cs typeface="Verdana" panose="020B0604030504040204" pitchFamily="34" charset="0"/>
              </a:rPr>
              <a:t> Formula and other Minimum Stock Requirements</a:t>
            </a:r>
          </a:p>
          <a:p>
            <a:pPr marL="466725" indent="-420688">
              <a:buClrTx/>
              <a:buSzPct val="100000"/>
            </a:pPr>
            <a:r>
              <a:rPr lang="en-US" sz="3000" dirty="0">
                <a:solidFill>
                  <a:schemeClr val="tx1"/>
                </a:solidFill>
                <a:latin typeface="Aptos" panose="020B0004020202020204" pitchFamily="34" charset="0"/>
                <a:ea typeface="Verdana" panose="020B0604030504040204" pitchFamily="34" charset="0"/>
                <a:cs typeface="Verdana" panose="020B0604030504040204" pitchFamily="34" charset="0"/>
              </a:rPr>
              <a:t> Store violations, sanctions, and rules</a:t>
            </a:r>
          </a:p>
          <a:p>
            <a:pPr marL="466725" indent="-420688">
              <a:buClrTx/>
              <a:buSzPct val="100000"/>
            </a:pPr>
            <a:r>
              <a:rPr lang="en-US" sz="3000" dirty="0">
                <a:solidFill>
                  <a:schemeClr val="tx1"/>
                </a:solidFill>
                <a:latin typeface="Aptos" panose="020B0004020202020204" pitchFamily="34" charset="0"/>
                <a:ea typeface="Verdana" panose="020B0604030504040204" pitchFamily="34" charset="0"/>
                <a:cs typeface="Verdana" panose="020B0604030504040204" pitchFamily="34" charset="0"/>
              </a:rPr>
              <a:t> Your responsibilities as a WIC vendor</a:t>
            </a:r>
          </a:p>
          <a:p>
            <a:pPr marL="466725" indent="-420688">
              <a:buClrTx/>
              <a:buSzPct val="100000"/>
            </a:pPr>
            <a:r>
              <a:rPr lang="en-US" sz="3000" dirty="0">
                <a:solidFill>
                  <a:schemeClr val="tx1"/>
                </a:solidFill>
                <a:latin typeface="Aptos" panose="020B0004020202020204" pitchFamily="34" charset="0"/>
                <a:ea typeface="Verdana" panose="020B0604030504040204" pitchFamily="34" charset="0"/>
                <a:cs typeface="Verdana" panose="020B0604030504040204" pitchFamily="34" charset="0"/>
              </a:rPr>
              <a:t> Who to contact for help, store materials, resources</a:t>
            </a:r>
          </a:p>
          <a:p>
            <a:endParaRPr lang="en-US" sz="2800"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endParaRPr lang="en-US" sz="2800" dirty="0">
              <a:solidFill>
                <a:schemeClr val="tx1"/>
              </a:solidFill>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23985731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bg>
      <p:bgPr>
        <a:solidFill>
          <a:srgbClr val="2CB34A"/>
        </a:solidFill>
        <a:effectLst/>
      </p:bgPr>
    </p:bg>
    <p:spTree>
      <p:nvGrpSpPr>
        <p:cNvPr id="1" name="">
          <a:extLst>
            <a:ext uri="{FF2B5EF4-FFF2-40B4-BE49-F238E27FC236}">
              <a16:creationId xmlns:a16="http://schemas.microsoft.com/office/drawing/2014/main" id="{44850F86-DB5E-5517-57F2-B6326A2455A5}"/>
            </a:ext>
          </a:extLst>
        </p:cNvPr>
        <p:cNvGrpSpPr/>
        <p:nvPr/>
      </p:nvGrpSpPr>
      <p:grpSpPr>
        <a:xfrm>
          <a:off x="0" y="0"/>
          <a:ext cx="0" cy="0"/>
          <a:chOff x="0" y="0"/>
          <a:chExt cx="0" cy="0"/>
        </a:xfrm>
      </p:grpSpPr>
      <p:sp>
        <p:nvSpPr>
          <p:cNvPr id="5" name="Rectangle 2">
            <a:extLst>
              <a:ext uri="{FF2B5EF4-FFF2-40B4-BE49-F238E27FC236}">
                <a16:creationId xmlns:a16="http://schemas.microsoft.com/office/drawing/2014/main" id="{B1466717-8419-B3D4-5F76-A3F6C4D6B489}"/>
              </a:ext>
            </a:extLst>
          </p:cNvPr>
          <p:cNvSpPr txBox="1">
            <a:spLocks noGrp="1" noChangeArrowheads="1"/>
          </p:cNvSpPr>
          <p:nvPr>
            <p:ph type="title" idx="4294967295"/>
          </p:nvPr>
        </p:nvSpPr>
        <p:spPr>
          <a:xfrm>
            <a:off x="235525" y="384214"/>
            <a:ext cx="6331529" cy="2392632"/>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defTabSz="914400" rtl="0" eaLnBrk="1" latinLnBrk="0" hangingPunct="1">
              <a:lnSpc>
                <a:spcPct val="90000"/>
              </a:lnSpc>
              <a:spcBef>
                <a:spcPct val="0"/>
              </a:spcBef>
              <a:buNone/>
              <a:defRPr sz="4400" kern="1200">
                <a:solidFill>
                  <a:schemeClr val="accent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b="1" i="0" u="none" strike="noStrike" kern="1200" cap="none" spc="0" normalizeH="0" baseline="0" noProof="0" dirty="0">
                <a:ln>
                  <a:noFill/>
                </a:ln>
                <a:solidFill>
                  <a:schemeClr val="tx1"/>
                </a:solidFill>
                <a:effectLst/>
                <a:uLnTx/>
                <a:uFillTx/>
                <a:latin typeface="Aptos" panose="020B0004020202020204" pitchFamily="34" charset="0"/>
                <a:ea typeface="Verdana" panose="020B0604030504040204" pitchFamily="34" charset="0"/>
                <a:cs typeface="Verdana" panose="020B0604030504040204" pitchFamily="34" charset="0"/>
              </a:rPr>
              <a:t>The Special Supplemental Nutrition Program for </a:t>
            </a:r>
            <a:r>
              <a:rPr kumimoji="0" lang="en-US" b="1" i="0" strike="noStrike" kern="1200" cap="none" spc="0" normalizeH="0" baseline="0" noProof="0" dirty="0">
                <a:ln>
                  <a:noFill/>
                </a:ln>
                <a:solidFill>
                  <a:schemeClr val="tx1"/>
                </a:solidFill>
                <a:effectLst/>
                <a:uLnTx/>
                <a:uFillTx/>
                <a:latin typeface="Aptos" panose="020B0004020202020204" pitchFamily="34" charset="0"/>
                <a:ea typeface="Verdana" panose="020B0604030504040204" pitchFamily="34" charset="0"/>
                <a:cs typeface="Verdana" panose="020B0604030504040204" pitchFamily="34" charset="0"/>
              </a:rPr>
              <a:t>W</a:t>
            </a:r>
            <a:r>
              <a:rPr kumimoji="0" lang="en-US" b="1" i="0" u="none" strike="noStrike" kern="1200" cap="none" spc="0" normalizeH="0" baseline="0" noProof="0" dirty="0">
                <a:ln>
                  <a:noFill/>
                </a:ln>
                <a:solidFill>
                  <a:schemeClr val="tx1"/>
                </a:solidFill>
                <a:effectLst/>
                <a:uLnTx/>
                <a:uFillTx/>
                <a:latin typeface="Aptos" panose="020B0004020202020204" pitchFamily="34" charset="0"/>
                <a:ea typeface="Verdana" panose="020B0604030504040204" pitchFamily="34" charset="0"/>
                <a:cs typeface="Verdana" panose="020B0604030504040204" pitchFamily="34" charset="0"/>
              </a:rPr>
              <a:t>omen, </a:t>
            </a:r>
            <a:r>
              <a:rPr kumimoji="0" lang="en-US" b="1" i="0" strike="noStrike" kern="1200" cap="none" spc="0" normalizeH="0" baseline="0" noProof="0" dirty="0">
                <a:ln>
                  <a:noFill/>
                </a:ln>
                <a:solidFill>
                  <a:schemeClr val="tx1"/>
                </a:solidFill>
                <a:effectLst/>
                <a:uLnTx/>
                <a:uFillTx/>
                <a:latin typeface="Aptos" panose="020B0004020202020204" pitchFamily="34" charset="0"/>
                <a:ea typeface="Verdana" panose="020B0604030504040204" pitchFamily="34" charset="0"/>
                <a:cs typeface="Verdana" panose="020B0604030504040204" pitchFamily="34" charset="0"/>
              </a:rPr>
              <a:t>I</a:t>
            </a:r>
            <a:r>
              <a:rPr kumimoji="0" lang="en-US" b="1" i="0" u="none" strike="noStrike" kern="1200" cap="none" spc="0" normalizeH="0" baseline="0" noProof="0" dirty="0">
                <a:ln>
                  <a:noFill/>
                </a:ln>
                <a:solidFill>
                  <a:schemeClr val="tx1"/>
                </a:solidFill>
                <a:effectLst/>
                <a:uLnTx/>
                <a:uFillTx/>
                <a:latin typeface="Aptos" panose="020B0004020202020204" pitchFamily="34" charset="0"/>
                <a:ea typeface="Verdana" panose="020B0604030504040204" pitchFamily="34" charset="0"/>
                <a:cs typeface="Verdana" panose="020B0604030504040204" pitchFamily="34" charset="0"/>
              </a:rPr>
              <a:t>nfants, and </a:t>
            </a:r>
            <a:r>
              <a:rPr kumimoji="0" lang="en-US" b="1" i="0" strike="noStrike" kern="1200" cap="none" spc="0" normalizeH="0" baseline="0" noProof="0" dirty="0">
                <a:ln>
                  <a:noFill/>
                </a:ln>
                <a:solidFill>
                  <a:schemeClr val="tx1"/>
                </a:solidFill>
                <a:effectLst/>
                <a:uLnTx/>
                <a:uFillTx/>
                <a:latin typeface="Aptos" panose="020B0004020202020204" pitchFamily="34" charset="0"/>
                <a:ea typeface="Verdana" panose="020B0604030504040204" pitchFamily="34" charset="0"/>
                <a:cs typeface="Verdana" panose="020B0604030504040204" pitchFamily="34" charset="0"/>
              </a:rPr>
              <a:t>C</a:t>
            </a:r>
            <a:r>
              <a:rPr kumimoji="0" lang="en-US" b="1" i="0" u="none" strike="noStrike" kern="1200" cap="none" spc="0" normalizeH="0" baseline="0" noProof="0" dirty="0">
                <a:ln>
                  <a:noFill/>
                </a:ln>
                <a:solidFill>
                  <a:schemeClr val="tx1"/>
                </a:solidFill>
                <a:effectLst/>
                <a:uLnTx/>
                <a:uFillTx/>
                <a:latin typeface="Aptos" panose="020B0004020202020204" pitchFamily="34" charset="0"/>
                <a:ea typeface="Verdana" panose="020B0604030504040204" pitchFamily="34" charset="0"/>
                <a:cs typeface="Verdana" panose="020B0604030504040204" pitchFamily="34" charset="0"/>
              </a:rPr>
              <a:t>hildren</a:t>
            </a:r>
          </a:p>
        </p:txBody>
      </p:sp>
      <p:sp>
        <p:nvSpPr>
          <p:cNvPr id="7" name="Text Placeholder 2">
            <a:extLst>
              <a:ext uri="{FF2B5EF4-FFF2-40B4-BE49-F238E27FC236}">
                <a16:creationId xmlns:a16="http://schemas.microsoft.com/office/drawing/2014/main" id="{F1140967-7B57-7240-B2E9-5319D66640EE}"/>
              </a:ext>
            </a:extLst>
          </p:cNvPr>
          <p:cNvSpPr txBox="1">
            <a:spLocks/>
          </p:cNvSpPr>
          <p:nvPr/>
        </p:nvSpPr>
        <p:spPr>
          <a:xfrm>
            <a:off x="235525" y="3007567"/>
            <a:ext cx="6331529" cy="3495674"/>
          </a:xfrm>
          <a:prstGeom prst="rect">
            <a:avLst/>
          </a:prstGeom>
        </p:spPr>
        <p:txBody>
          <a:bodyPr vert="horz" lIns="91440" tIns="45720" rIns="91440" bIns="45720" rtlCol="0">
            <a:noAutofit/>
          </a:bodyPr>
          <a:lstStyle>
            <a:lvl1pPr marL="228600" indent="-182880" algn="l" defTabSz="914400" rtl="0" eaLnBrk="1" latinLnBrk="0" hangingPunct="1">
              <a:lnSpc>
                <a:spcPct val="90000"/>
              </a:lnSpc>
              <a:spcBef>
                <a:spcPts val="1400"/>
              </a:spcBef>
              <a:buClr>
                <a:schemeClr val="accent1"/>
              </a:buClr>
              <a:buSzPct val="80000"/>
              <a:buFont typeface="Corbel" pitchFamily="34" charset="0"/>
              <a:buChar char="•"/>
              <a:defRPr sz="2200" kern="1200">
                <a:solidFill>
                  <a:schemeClr val="accent1"/>
                </a:solidFill>
                <a:latin typeface="+mn-lt"/>
                <a:ea typeface="+mn-ea"/>
                <a:cs typeface="+mn-cs"/>
              </a:defRPr>
            </a:lvl1pPr>
            <a:lvl2pPr marL="45720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2000" kern="1200">
                <a:solidFill>
                  <a:schemeClr val="accent1"/>
                </a:solidFill>
                <a:latin typeface="+mn-lt"/>
                <a:ea typeface="+mn-ea"/>
                <a:cs typeface="+mn-cs"/>
              </a:defRPr>
            </a:lvl2pPr>
            <a:lvl3pPr marL="73152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800" kern="1200">
                <a:solidFill>
                  <a:schemeClr val="accent1"/>
                </a:solidFill>
                <a:latin typeface="+mn-lt"/>
                <a:ea typeface="+mn-ea"/>
                <a:cs typeface="+mn-cs"/>
              </a:defRPr>
            </a:lvl3pPr>
            <a:lvl4pPr marL="100584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4pPr>
            <a:lvl5pPr marL="128016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5pPr>
            <a:lvl6pPr marL="16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a:lstStyle>
          <a:p>
            <a:pPr marL="466725" indent="-420688">
              <a:buClrTx/>
              <a:buSzPct val="100000"/>
            </a:pPr>
            <a:r>
              <a:rPr lang="en-US" sz="3000" dirty="0">
                <a:solidFill>
                  <a:schemeClr val="tx1"/>
                </a:solidFill>
                <a:latin typeface="Aptos" panose="020B0004020202020204" pitchFamily="34" charset="0"/>
                <a:ea typeface="Verdana" panose="020B0604030504040204" pitchFamily="34" charset="0"/>
                <a:cs typeface="Verdana" panose="020B0604030504040204" pitchFamily="34" charset="0"/>
              </a:rPr>
              <a:t>WIC is a national program</a:t>
            </a:r>
          </a:p>
          <a:p>
            <a:pPr marL="466725" indent="-420688">
              <a:buClrTx/>
              <a:buSzPct val="100000"/>
            </a:pPr>
            <a:r>
              <a:rPr lang="en-US" sz="3000" dirty="0">
                <a:solidFill>
                  <a:schemeClr val="tx1"/>
                </a:solidFill>
                <a:latin typeface="Aptos" panose="020B0004020202020204" pitchFamily="34" charset="0"/>
                <a:ea typeface="Verdana" panose="020B0604030504040204" pitchFamily="34" charset="0"/>
                <a:cs typeface="Verdana" panose="020B0604030504040204" pitchFamily="34" charset="0"/>
              </a:rPr>
              <a:t>Nutrition-focused counseling</a:t>
            </a:r>
          </a:p>
          <a:p>
            <a:pPr marL="466725" indent="-420688">
              <a:buClrTx/>
              <a:buSzPct val="100000"/>
            </a:pPr>
            <a:r>
              <a:rPr lang="en-US" sz="3000" dirty="0">
                <a:solidFill>
                  <a:schemeClr val="tx1"/>
                </a:solidFill>
                <a:latin typeface="Aptos" panose="020B0004020202020204" pitchFamily="34" charset="0"/>
                <a:ea typeface="Verdana" panose="020B0604030504040204" pitchFamily="34" charset="0"/>
                <a:cs typeface="Verdana" panose="020B0604030504040204" pitchFamily="34" charset="0"/>
              </a:rPr>
              <a:t>Breastfeeding promotion and support</a:t>
            </a:r>
          </a:p>
          <a:p>
            <a:pPr marL="466725" indent="-420688">
              <a:buClrTx/>
              <a:buSzPct val="100000"/>
            </a:pPr>
            <a:r>
              <a:rPr lang="en-US" sz="3000" dirty="0">
                <a:solidFill>
                  <a:schemeClr val="tx1"/>
                </a:solidFill>
                <a:latin typeface="Aptos" panose="020B0004020202020204" pitchFamily="34" charset="0"/>
                <a:ea typeface="Verdana" panose="020B0604030504040204" pitchFamily="34" charset="0"/>
                <a:cs typeface="Verdana" panose="020B0604030504040204" pitchFamily="34" charset="0"/>
              </a:rPr>
              <a:t>Healthy foods</a:t>
            </a:r>
          </a:p>
          <a:p>
            <a:pPr marL="466725" indent="-420688">
              <a:buClrTx/>
              <a:buSzPct val="100000"/>
            </a:pPr>
            <a:r>
              <a:rPr lang="en-US" sz="3000" dirty="0">
                <a:solidFill>
                  <a:schemeClr val="tx1"/>
                </a:solidFill>
                <a:latin typeface="Aptos" panose="020B0004020202020204" pitchFamily="34" charset="0"/>
                <a:ea typeface="Verdana" panose="020B0604030504040204" pitchFamily="34" charset="0"/>
                <a:cs typeface="Verdana" panose="020B0604030504040204" pitchFamily="34" charset="0"/>
              </a:rPr>
              <a:t>Community referrals</a:t>
            </a:r>
          </a:p>
          <a:p>
            <a:endParaRPr lang="en-US" sz="2800"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endParaRPr lang="en-US" sz="2800" dirty="0">
              <a:solidFill>
                <a:schemeClr val="tx1"/>
              </a:solidFill>
              <a:latin typeface="Verdana" panose="020B0604030504040204" pitchFamily="34" charset="0"/>
              <a:ea typeface="Verdana" panose="020B0604030504040204" pitchFamily="34" charset="0"/>
              <a:cs typeface="Verdana" panose="020B0604030504040204" pitchFamily="34" charset="0"/>
            </a:endParaRPr>
          </a:p>
        </p:txBody>
      </p:sp>
      <p:pic>
        <p:nvPicPr>
          <p:cNvPr id="3" name="Picture 2" descr="A young child has their height measured by WIC staff during a WIC appointment.">
            <a:extLst>
              <a:ext uri="{FF2B5EF4-FFF2-40B4-BE49-F238E27FC236}">
                <a16:creationId xmlns:a16="http://schemas.microsoft.com/office/drawing/2014/main" id="{68846F6E-03E4-2681-5337-3B9573D96278}"/>
              </a:ext>
            </a:extLst>
          </p:cNvPr>
          <p:cNvPicPr>
            <a:picLocks noChangeAspect="1"/>
          </p:cNvPicPr>
          <p:nvPr/>
        </p:nvPicPr>
        <p:blipFill>
          <a:blip r:embed="rId3">
            <a:extLst>
              <a:ext uri="{28A0092B-C50C-407E-A947-70E740481C1C}">
                <a14:useLocalDpi xmlns:a14="http://schemas.microsoft.com/office/drawing/2010/main" val="0"/>
              </a:ext>
            </a:extLst>
          </a:blip>
          <a:srcRect l="16709" r="12120"/>
          <a:stretch>
            <a:fillRect/>
          </a:stretch>
        </p:blipFill>
        <p:spPr>
          <a:xfrm>
            <a:off x="6567054" y="251087"/>
            <a:ext cx="5389420" cy="6366974"/>
          </a:xfrm>
          <a:prstGeom prst="rect">
            <a:avLst/>
          </a:prstGeom>
        </p:spPr>
      </p:pic>
    </p:spTree>
    <p:extLst>
      <p:ext uri="{BB962C8B-B14F-4D97-AF65-F5344CB8AC3E}">
        <p14:creationId xmlns:p14="http://schemas.microsoft.com/office/powerpoint/2010/main" val="40611123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A51226-DFE5-164F-4ED7-5A568ECB69A5}"/>
            </a:ext>
          </a:extLst>
        </p:cNvPr>
        <p:cNvGrpSpPr/>
        <p:nvPr/>
      </p:nvGrpSpPr>
      <p:grpSpPr>
        <a:xfrm>
          <a:off x="0" y="0"/>
          <a:ext cx="0" cy="0"/>
          <a:chOff x="0" y="0"/>
          <a:chExt cx="0" cy="0"/>
        </a:xfrm>
      </p:grpSpPr>
      <p:sp>
        <p:nvSpPr>
          <p:cNvPr id="18434" name="Rectangle 2">
            <a:extLst>
              <a:ext uri="{FF2B5EF4-FFF2-40B4-BE49-F238E27FC236}">
                <a16:creationId xmlns:a16="http://schemas.microsoft.com/office/drawing/2014/main" id="{E1BA3201-FE71-CD2F-F0D0-5BC5D0ECE839}"/>
              </a:ext>
            </a:extLst>
          </p:cNvPr>
          <p:cNvSpPr>
            <a:spLocks noGrp="1" noChangeArrowheads="1"/>
          </p:cNvSpPr>
          <p:nvPr>
            <p:ph type="title"/>
          </p:nvPr>
        </p:nvSpPr>
        <p:spPr>
          <a:xfrm>
            <a:off x="208547" y="592839"/>
            <a:ext cx="6566333" cy="1202038"/>
          </a:xfrm>
        </p:spPr>
        <p:txBody>
          <a:bodyPr>
            <a:noAutofit/>
          </a:bodyPr>
          <a:lstStyle/>
          <a:p>
            <a:pPr algn="ctr" eaLnBrk="1" hangingPunct="1"/>
            <a:r>
              <a:rPr lang="en-US" altLang="en-US" b="1" dirty="0">
                <a:solidFill>
                  <a:schemeClr val="tx1"/>
                </a:solidFill>
                <a:latin typeface="Aptos" panose="020B0004020202020204" pitchFamily="34" charset="0"/>
                <a:ea typeface="Verdana" panose="020B0604030504040204" pitchFamily="34" charset="0"/>
                <a:cs typeface="Verdana" panose="020B0604030504040204" pitchFamily="34" charset="0"/>
              </a:rPr>
              <a:t>Positive WIC shopping experience</a:t>
            </a:r>
          </a:p>
        </p:txBody>
      </p:sp>
      <p:sp>
        <p:nvSpPr>
          <p:cNvPr id="3" name="Text Placeholder 2">
            <a:extLst>
              <a:ext uri="{FF2B5EF4-FFF2-40B4-BE49-F238E27FC236}">
                <a16:creationId xmlns:a16="http://schemas.microsoft.com/office/drawing/2014/main" id="{180CC6B3-A630-BF7F-A3F3-A5E14E5C084A}"/>
              </a:ext>
            </a:extLst>
          </p:cNvPr>
          <p:cNvSpPr txBox="1">
            <a:spLocks/>
          </p:cNvSpPr>
          <p:nvPr/>
        </p:nvSpPr>
        <p:spPr>
          <a:xfrm>
            <a:off x="234628" y="2287778"/>
            <a:ext cx="6540252" cy="3870959"/>
          </a:xfrm>
          <a:prstGeom prst="rect">
            <a:avLst/>
          </a:prstGeom>
        </p:spPr>
        <p:txBody>
          <a:bodyPr vert="horz" lIns="91440" tIns="45720" rIns="91440" bIns="45720" rtlCol="0">
            <a:noAutofit/>
          </a:bodyPr>
          <a:lstStyle>
            <a:lvl1pPr marL="228600" indent="-182880" algn="l" defTabSz="914400" rtl="0" eaLnBrk="1" latinLnBrk="0" hangingPunct="1">
              <a:lnSpc>
                <a:spcPct val="90000"/>
              </a:lnSpc>
              <a:spcBef>
                <a:spcPts val="1400"/>
              </a:spcBef>
              <a:buClr>
                <a:schemeClr val="accent1"/>
              </a:buClr>
              <a:buSzPct val="80000"/>
              <a:buFont typeface="Corbel" pitchFamily="34" charset="0"/>
              <a:buChar char="•"/>
              <a:defRPr sz="2200" kern="1200">
                <a:solidFill>
                  <a:schemeClr val="accent1"/>
                </a:solidFill>
                <a:latin typeface="+mn-lt"/>
                <a:ea typeface="+mn-ea"/>
                <a:cs typeface="+mn-cs"/>
              </a:defRPr>
            </a:lvl1pPr>
            <a:lvl2pPr marL="45720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2000" kern="1200">
                <a:solidFill>
                  <a:schemeClr val="accent1"/>
                </a:solidFill>
                <a:latin typeface="+mn-lt"/>
                <a:ea typeface="+mn-ea"/>
                <a:cs typeface="+mn-cs"/>
              </a:defRPr>
            </a:lvl2pPr>
            <a:lvl3pPr marL="73152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800" kern="1200">
                <a:solidFill>
                  <a:schemeClr val="accent1"/>
                </a:solidFill>
                <a:latin typeface="+mn-lt"/>
                <a:ea typeface="+mn-ea"/>
                <a:cs typeface="+mn-cs"/>
              </a:defRPr>
            </a:lvl3pPr>
            <a:lvl4pPr marL="100584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4pPr>
            <a:lvl5pPr marL="128016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5pPr>
            <a:lvl6pPr marL="16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a:lstStyle>
          <a:p>
            <a:pPr marL="466725" indent="-420688">
              <a:buClrTx/>
              <a:buSzPct val="100000"/>
            </a:pPr>
            <a:r>
              <a:rPr lang="en-US" sz="3000" dirty="0">
                <a:solidFill>
                  <a:schemeClr val="tx1"/>
                </a:solidFill>
                <a:latin typeface="Aptos" panose="020B0004020202020204" pitchFamily="34" charset="0"/>
                <a:ea typeface="Verdana" panose="020B0604030504040204" pitchFamily="34" charset="0"/>
                <a:cs typeface="Verdana" panose="020B0604030504040204" pitchFamily="34" charset="0"/>
              </a:rPr>
              <a:t>Good customer service </a:t>
            </a:r>
          </a:p>
          <a:p>
            <a:pPr marL="466725" indent="-420688">
              <a:buClrTx/>
              <a:buSzPct val="100000"/>
            </a:pPr>
            <a:r>
              <a:rPr lang="en-US" sz="3000" dirty="0">
                <a:solidFill>
                  <a:schemeClr val="tx1"/>
                </a:solidFill>
                <a:latin typeface="Aptos" panose="020B0004020202020204" pitchFamily="34" charset="0"/>
                <a:ea typeface="Verdana" panose="020B0604030504040204" pitchFamily="34" charset="0"/>
                <a:cs typeface="Verdana" panose="020B0604030504040204" pitchFamily="34" charset="0"/>
              </a:rPr>
              <a:t>Well-trained cashiers</a:t>
            </a:r>
          </a:p>
          <a:p>
            <a:pPr marL="466725" indent="-420688">
              <a:buClrTx/>
              <a:buSzPct val="100000"/>
            </a:pPr>
            <a:r>
              <a:rPr lang="en-US" sz="3000" dirty="0">
                <a:solidFill>
                  <a:schemeClr val="tx1"/>
                </a:solidFill>
                <a:latin typeface="Aptos" panose="020B0004020202020204" pitchFamily="34" charset="0"/>
                <a:ea typeface="Verdana" panose="020B0604030504040204" pitchFamily="34" charset="0"/>
                <a:cs typeface="Verdana" panose="020B0604030504040204" pitchFamily="34" charset="0"/>
              </a:rPr>
              <a:t>A variety of WIC foods</a:t>
            </a:r>
          </a:p>
          <a:p>
            <a:pPr marL="466725" indent="-420688">
              <a:buClrTx/>
              <a:buSzPct val="100000"/>
            </a:pPr>
            <a:r>
              <a:rPr lang="en-US" sz="3000" dirty="0">
                <a:solidFill>
                  <a:schemeClr val="tx1"/>
                </a:solidFill>
                <a:latin typeface="Aptos" panose="020B0004020202020204" pitchFamily="34" charset="0"/>
                <a:ea typeface="Verdana" panose="020B0604030504040204" pitchFamily="34" charset="0"/>
                <a:cs typeface="Verdana" panose="020B0604030504040204" pitchFamily="34" charset="0"/>
              </a:rPr>
              <a:t>WIC foods are labeled to make  </a:t>
            </a:r>
          </a:p>
          <a:p>
            <a:pPr marL="466725" indent="-420688">
              <a:buClrTx/>
              <a:buSzPct val="100000"/>
              <a:buNone/>
            </a:pPr>
            <a:r>
              <a:rPr lang="en-US" sz="3000" dirty="0">
                <a:solidFill>
                  <a:schemeClr val="tx1"/>
                </a:solidFill>
                <a:latin typeface="Aptos" panose="020B0004020202020204" pitchFamily="34" charset="0"/>
                <a:ea typeface="Verdana" panose="020B0604030504040204" pitchFamily="34" charset="0"/>
                <a:cs typeface="Verdana" panose="020B0604030504040204" pitchFamily="34" charset="0"/>
              </a:rPr>
              <a:t>   	them easy to find</a:t>
            </a:r>
          </a:p>
          <a:p>
            <a:pPr>
              <a:buClrTx/>
              <a:buSzPct val="100000"/>
            </a:pPr>
            <a:endParaRPr lang="en-US" sz="2800"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endParaRPr lang="en-US" sz="2800"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endParaRPr lang="en-US" sz="2800" dirty="0">
              <a:solidFill>
                <a:schemeClr val="tx1"/>
              </a:solidFill>
              <a:latin typeface="Verdana" panose="020B0604030504040204" pitchFamily="34" charset="0"/>
              <a:ea typeface="Verdana" panose="020B0604030504040204" pitchFamily="34" charset="0"/>
              <a:cs typeface="Verdana" panose="020B0604030504040204" pitchFamily="34" charset="0"/>
            </a:endParaRPr>
          </a:p>
        </p:txBody>
      </p:sp>
      <p:pic>
        <p:nvPicPr>
          <p:cNvPr id="7" name="Picture 6" descr="Oregon WIC Food shelf tags placed under WIC-eligible frozen vegetables at a grocery store.">
            <a:extLst>
              <a:ext uri="{FF2B5EF4-FFF2-40B4-BE49-F238E27FC236}">
                <a16:creationId xmlns:a16="http://schemas.microsoft.com/office/drawing/2014/main" id="{EF882AA0-9885-B8ED-8EFE-1C1AC5B3AD7F}"/>
              </a:ext>
            </a:extLst>
          </p:cNvPr>
          <p:cNvPicPr>
            <a:picLocks noChangeAspect="1"/>
          </p:cNvPicPr>
          <p:nvPr/>
        </p:nvPicPr>
        <p:blipFill>
          <a:blip r:embed="rId3" cstate="print">
            <a:extLst>
              <a:ext uri="{28A0092B-C50C-407E-A947-70E740481C1C}">
                <a14:useLocalDpi xmlns:a14="http://schemas.microsoft.com/office/drawing/2010/main" val="0"/>
              </a:ext>
            </a:extLst>
          </a:blip>
          <a:srcRect l="9542" r="36476"/>
          <a:stretch>
            <a:fillRect/>
          </a:stretch>
        </p:blipFill>
        <p:spPr>
          <a:xfrm>
            <a:off x="6789628" y="250416"/>
            <a:ext cx="5167744" cy="6390645"/>
          </a:xfrm>
          <a:prstGeom prst="rect">
            <a:avLst/>
          </a:prstGeom>
        </p:spPr>
      </p:pic>
    </p:spTree>
    <p:extLst>
      <p:ext uri="{BB962C8B-B14F-4D97-AF65-F5344CB8AC3E}">
        <p14:creationId xmlns:p14="http://schemas.microsoft.com/office/powerpoint/2010/main" val="55782688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a:xfrm>
            <a:off x="3477490" y="257440"/>
            <a:ext cx="8460509" cy="962322"/>
          </a:xfrm>
        </p:spPr>
        <p:txBody>
          <a:bodyPr>
            <a:normAutofit/>
          </a:bodyPr>
          <a:lstStyle/>
          <a:p>
            <a:pPr algn="ctr" eaLnBrk="1" hangingPunct="1"/>
            <a:r>
              <a:rPr lang="en-US" altLang="en-US" b="1" dirty="0">
                <a:solidFill>
                  <a:schemeClr val="tx1"/>
                </a:solidFill>
                <a:latin typeface="Aptos" panose="020B0004020202020204" pitchFamily="34" charset="0"/>
                <a:ea typeface="Verdana" panose="020B0604030504040204" pitchFamily="34" charset="0"/>
                <a:cs typeface="Verdana" panose="020B0604030504040204" pitchFamily="34" charset="0"/>
              </a:rPr>
              <a:t>WICShopper app</a:t>
            </a:r>
          </a:p>
        </p:txBody>
      </p:sp>
      <p:pic>
        <p:nvPicPr>
          <p:cNvPr id="6" name="Picture 5">
            <a:extLst>
              <a:ext uri="{FF2B5EF4-FFF2-40B4-BE49-F238E27FC236}">
                <a16:creationId xmlns:a16="http://schemas.microsoft.com/office/drawing/2014/main" id="{D6AAC536-C38E-7559-F649-44C1F5AA5B86}"/>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483412" y="505020"/>
            <a:ext cx="2981625" cy="5873262"/>
          </a:xfrm>
          <a:prstGeom prst="rect">
            <a:avLst/>
          </a:prstGeom>
        </p:spPr>
      </p:pic>
      <p:sp>
        <p:nvSpPr>
          <p:cNvPr id="2" name="Text Placeholder 2">
            <a:extLst>
              <a:ext uri="{FF2B5EF4-FFF2-40B4-BE49-F238E27FC236}">
                <a16:creationId xmlns:a16="http://schemas.microsoft.com/office/drawing/2014/main" id="{65B2AA17-EFAD-72BA-B508-D625EE0444D4}"/>
              </a:ext>
            </a:extLst>
          </p:cNvPr>
          <p:cNvSpPr txBox="1">
            <a:spLocks/>
          </p:cNvSpPr>
          <p:nvPr/>
        </p:nvSpPr>
        <p:spPr>
          <a:xfrm>
            <a:off x="3731676" y="1616242"/>
            <a:ext cx="7976912" cy="3650818"/>
          </a:xfrm>
          <a:prstGeom prst="rect">
            <a:avLst/>
          </a:prstGeom>
        </p:spPr>
        <p:txBody>
          <a:bodyPr vert="horz" lIns="91440" tIns="45720" rIns="91440" bIns="45720" rtlCol="0">
            <a:noAutofit/>
          </a:bodyPr>
          <a:lstStyle>
            <a:lvl1pPr marL="228600" indent="-182880" algn="l" defTabSz="914400" rtl="0" eaLnBrk="1" latinLnBrk="0" hangingPunct="1">
              <a:lnSpc>
                <a:spcPct val="90000"/>
              </a:lnSpc>
              <a:spcBef>
                <a:spcPts val="1400"/>
              </a:spcBef>
              <a:buClr>
                <a:schemeClr val="accent1"/>
              </a:buClr>
              <a:buSzPct val="80000"/>
              <a:buFont typeface="Corbel" pitchFamily="34" charset="0"/>
              <a:buChar char="•"/>
              <a:defRPr sz="2200" kern="1200">
                <a:solidFill>
                  <a:schemeClr val="accent1"/>
                </a:solidFill>
                <a:latin typeface="+mn-lt"/>
                <a:ea typeface="+mn-ea"/>
                <a:cs typeface="+mn-cs"/>
              </a:defRPr>
            </a:lvl1pPr>
            <a:lvl2pPr marL="45720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2000" kern="1200">
                <a:solidFill>
                  <a:schemeClr val="accent1"/>
                </a:solidFill>
                <a:latin typeface="+mn-lt"/>
                <a:ea typeface="+mn-ea"/>
                <a:cs typeface="+mn-cs"/>
              </a:defRPr>
            </a:lvl2pPr>
            <a:lvl3pPr marL="73152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800" kern="1200">
                <a:solidFill>
                  <a:schemeClr val="accent1"/>
                </a:solidFill>
                <a:latin typeface="+mn-lt"/>
                <a:ea typeface="+mn-ea"/>
                <a:cs typeface="+mn-cs"/>
              </a:defRPr>
            </a:lvl3pPr>
            <a:lvl4pPr marL="100584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4pPr>
            <a:lvl5pPr marL="1280160" indent="-18288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5pPr>
            <a:lvl6pPr marL="16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6pPr>
            <a:lvl7pPr marL="19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7pPr>
            <a:lvl8pPr marL="22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8pPr>
            <a:lvl9pPr marL="2500000" indent="-228600" algn="l" defTabSz="914400" rtl="0" eaLnBrk="1" latinLnBrk="0" hangingPunct="1">
              <a:lnSpc>
                <a:spcPct val="90000"/>
              </a:lnSpc>
              <a:spcBef>
                <a:spcPts val="200"/>
              </a:spcBef>
              <a:spcAft>
                <a:spcPts val="400"/>
              </a:spcAft>
              <a:buClr>
                <a:schemeClr val="accent1"/>
              </a:buClr>
              <a:buSzPct val="80000"/>
              <a:buFont typeface="Corbel" pitchFamily="34" charset="0"/>
              <a:buChar char="•"/>
              <a:defRPr sz="1600" kern="1200">
                <a:solidFill>
                  <a:schemeClr val="accent1"/>
                </a:solidFill>
                <a:latin typeface="+mn-lt"/>
                <a:ea typeface="+mn-ea"/>
                <a:cs typeface="+mn-cs"/>
              </a:defRPr>
            </a:lvl9pPr>
          </a:lstStyle>
          <a:p>
            <a:pPr marL="466725" indent="-420688">
              <a:buClrTx/>
              <a:buSzPct val="100000"/>
            </a:pPr>
            <a:r>
              <a:rPr lang="en-US" sz="3000" dirty="0">
                <a:solidFill>
                  <a:schemeClr val="tx1"/>
                </a:solidFill>
                <a:latin typeface="Aptos" panose="020B0004020202020204" pitchFamily="34" charset="0"/>
                <a:ea typeface="Verdana" panose="020B0604030504040204" pitchFamily="34" charset="0"/>
                <a:cs typeface="Verdana" panose="020B0604030504040204" pitchFamily="34" charset="0"/>
              </a:rPr>
              <a:t>View current and future benefits</a:t>
            </a:r>
          </a:p>
          <a:p>
            <a:pPr marL="466725" indent="-420688">
              <a:buClrTx/>
              <a:buSzPct val="100000"/>
            </a:pPr>
            <a:r>
              <a:rPr lang="en-US" sz="3000" dirty="0">
                <a:solidFill>
                  <a:schemeClr val="tx1"/>
                </a:solidFill>
                <a:latin typeface="Aptos" panose="020B0004020202020204" pitchFamily="34" charset="0"/>
                <a:ea typeface="Verdana" panose="020B0604030504040204" pitchFamily="34" charset="0"/>
                <a:cs typeface="Verdana" panose="020B0604030504040204" pitchFamily="34" charset="0"/>
              </a:rPr>
              <a:t>Food List in many languages</a:t>
            </a:r>
          </a:p>
          <a:p>
            <a:pPr marL="466725" indent="-420688">
              <a:buClrTx/>
              <a:buSzPct val="100000"/>
            </a:pPr>
            <a:r>
              <a:rPr lang="en-US" sz="3000" dirty="0">
                <a:solidFill>
                  <a:schemeClr val="tx1"/>
                </a:solidFill>
                <a:latin typeface="Aptos" panose="020B0004020202020204" pitchFamily="34" charset="0"/>
                <a:ea typeface="Verdana" panose="020B0604030504040204" pitchFamily="34" charset="0"/>
                <a:cs typeface="Verdana" panose="020B0604030504040204" pitchFamily="34" charset="0"/>
              </a:rPr>
              <a:t>Food changes and product recalls</a:t>
            </a:r>
          </a:p>
          <a:p>
            <a:pPr marL="466725" indent="-420688">
              <a:buClrTx/>
              <a:buSzPct val="100000"/>
            </a:pPr>
            <a:r>
              <a:rPr lang="en-US" sz="3000" dirty="0">
                <a:solidFill>
                  <a:schemeClr val="tx1"/>
                </a:solidFill>
                <a:latin typeface="Aptos" panose="020B0004020202020204" pitchFamily="34" charset="0"/>
                <a:ea typeface="Verdana" panose="020B0604030504040204" pitchFamily="34" charset="0"/>
                <a:cs typeface="Verdana" panose="020B0604030504040204" pitchFamily="34" charset="0"/>
              </a:rPr>
              <a:t>Find stores and WIC clinics</a:t>
            </a:r>
          </a:p>
          <a:p>
            <a:pPr marL="466725" indent="-420688">
              <a:buClrTx/>
              <a:buSzPct val="100000"/>
            </a:pPr>
            <a:r>
              <a:rPr lang="en-US" sz="3000" dirty="0">
                <a:solidFill>
                  <a:schemeClr val="tx1"/>
                </a:solidFill>
                <a:latin typeface="Aptos" panose="020B0004020202020204" pitchFamily="34" charset="0"/>
                <a:ea typeface="Verdana" panose="020B0604030504040204" pitchFamily="34" charset="0"/>
                <a:cs typeface="Verdana" panose="020B0604030504040204" pitchFamily="34" charset="0"/>
              </a:rPr>
              <a:t>Scan product UPCs at the store</a:t>
            </a:r>
          </a:p>
          <a:p>
            <a:pPr marL="466725" indent="-420688">
              <a:buClrTx/>
              <a:buSzPct val="100000"/>
            </a:pPr>
            <a:r>
              <a:rPr lang="en-US" sz="3000" dirty="0">
                <a:solidFill>
                  <a:schemeClr val="tx1"/>
                </a:solidFill>
                <a:latin typeface="Aptos" panose="020B0004020202020204" pitchFamily="34" charset="0"/>
                <a:ea typeface="Verdana" panose="020B0604030504040204" pitchFamily="34" charset="0"/>
                <a:cs typeface="Verdana" panose="020B0604030504040204" pitchFamily="34" charset="0"/>
              </a:rPr>
              <a:t>“I couldn’t buy this!” feature</a:t>
            </a:r>
          </a:p>
          <a:p>
            <a:pPr>
              <a:buClrTx/>
              <a:buSzPct val="100000"/>
            </a:pPr>
            <a:endParaRPr lang="en-US" sz="2800"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pPr>
              <a:buClrTx/>
              <a:buSzPct val="100000"/>
            </a:pPr>
            <a:endParaRPr lang="en-US" sz="2800"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endParaRPr lang="en-US" sz="2800"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endParaRPr lang="en-US" sz="2800" dirty="0">
              <a:solidFill>
                <a:schemeClr val="tx1"/>
              </a:solidFill>
              <a:latin typeface="Verdana" panose="020B0604030504040204" pitchFamily="34" charset="0"/>
              <a:ea typeface="Verdana" panose="020B0604030504040204" pitchFamily="34" charset="0"/>
              <a:cs typeface="Verdana" panose="020B0604030504040204" pitchFamily="34" charset="0"/>
            </a:endParaRPr>
          </a:p>
        </p:txBody>
      </p:sp>
      <p:pic>
        <p:nvPicPr>
          <p:cNvPr id="8" name="Picture 7">
            <a:extLst>
              <a:ext uri="{FF2B5EF4-FFF2-40B4-BE49-F238E27FC236}">
                <a16:creationId xmlns:a16="http://schemas.microsoft.com/office/drawing/2014/main" id="{B4A0945F-A789-3299-62ED-E1EB5CB0C621}"/>
              </a:ext>
              <a:ext uri="{C183D7F6-B498-43B3-948B-1728B52AA6E4}">
                <adec:decorative xmlns:adec="http://schemas.microsoft.com/office/drawing/2017/decorative" val="1"/>
              </a:ext>
            </a:extLst>
          </p:cNvPr>
          <p:cNvPicPr>
            <a:picLocks noChangeAspect="1"/>
          </p:cNvPicPr>
          <p:nvPr/>
        </p:nvPicPr>
        <p:blipFill>
          <a:blip r:embed="rId4" cstate="print">
            <a:extLst>
              <a:ext uri="{28A0092B-C50C-407E-A947-70E740481C1C}">
                <a14:useLocalDpi xmlns:a14="http://schemas.microsoft.com/office/drawing/2010/main" val="0"/>
              </a:ext>
            </a:extLst>
          </a:blip>
          <a:srcRect l="50000" t="56667" r="10350" b="22564"/>
          <a:stretch/>
        </p:blipFill>
        <p:spPr>
          <a:xfrm>
            <a:off x="9685177" y="4488592"/>
            <a:ext cx="1974204" cy="1889690"/>
          </a:xfrm>
          <a:prstGeom prst="rect">
            <a:avLst/>
          </a:prstGeom>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99781473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a:xfrm>
            <a:off x="228601" y="1907697"/>
            <a:ext cx="4922729" cy="3042605"/>
          </a:xfrm>
        </p:spPr>
        <p:txBody>
          <a:bodyPr>
            <a:normAutofit/>
          </a:bodyPr>
          <a:lstStyle/>
          <a:p>
            <a:pPr algn="ctr" eaLnBrk="1" hangingPunct="1"/>
            <a:r>
              <a:rPr lang="en-US" altLang="en-US" b="1" dirty="0">
                <a:solidFill>
                  <a:schemeClr val="tx1"/>
                </a:solidFill>
                <a:latin typeface="Aptos" panose="020B0004020202020204" pitchFamily="34" charset="0"/>
                <a:ea typeface="Verdana" panose="020B0604030504040204" pitchFamily="34" charset="0"/>
                <a:cs typeface="Verdana" panose="020B0604030504040204" pitchFamily="34" charset="0"/>
              </a:rPr>
              <a:t>WIC</a:t>
            </a:r>
            <a:br>
              <a:rPr lang="en-US" altLang="en-US" b="1" dirty="0">
                <a:solidFill>
                  <a:schemeClr val="tx1"/>
                </a:solidFill>
                <a:latin typeface="Aptos" panose="020B0004020202020204" pitchFamily="34" charset="0"/>
                <a:ea typeface="Verdana" panose="020B0604030504040204" pitchFamily="34" charset="0"/>
                <a:cs typeface="Verdana" panose="020B0604030504040204" pitchFamily="34" charset="0"/>
              </a:rPr>
            </a:br>
            <a:r>
              <a:rPr lang="en-US" altLang="en-US" b="1" dirty="0">
                <a:solidFill>
                  <a:schemeClr val="tx1"/>
                </a:solidFill>
                <a:latin typeface="Aptos" panose="020B0004020202020204" pitchFamily="34" charset="0"/>
                <a:ea typeface="Verdana" panose="020B0604030504040204" pitchFamily="34" charset="0"/>
                <a:cs typeface="Verdana" panose="020B0604030504040204" pitchFamily="34" charset="0"/>
              </a:rPr>
              <a:t>POS system requirements and transactions</a:t>
            </a:r>
          </a:p>
        </p:txBody>
      </p:sp>
      <p:pic>
        <p:nvPicPr>
          <p:cNvPr id="6" name="Picture 5" descr="A person swipes their eWIC card on a grocery store PIN pad.">
            <a:extLst>
              <a:ext uri="{FF2B5EF4-FFF2-40B4-BE49-F238E27FC236}">
                <a16:creationId xmlns:a16="http://schemas.microsoft.com/office/drawing/2014/main" id="{321F720F-12D4-4992-A40C-126E1D79516F}"/>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5151330" y="237485"/>
            <a:ext cx="6812069" cy="6383030"/>
          </a:xfrm>
          <a:prstGeom prst="rect">
            <a:avLst/>
          </a:prstGeom>
        </p:spPr>
      </p:pic>
    </p:spTree>
    <p:extLst>
      <p:ext uri="{BB962C8B-B14F-4D97-AF65-F5344CB8AC3E}">
        <p14:creationId xmlns:p14="http://schemas.microsoft.com/office/powerpoint/2010/main" val="420241169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a:xfrm>
            <a:off x="142132" y="251701"/>
            <a:ext cx="11799931" cy="1051559"/>
          </a:xfrm>
        </p:spPr>
        <p:txBody>
          <a:bodyPr>
            <a:normAutofit/>
          </a:bodyPr>
          <a:lstStyle/>
          <a:p>
            <a:pPr algn="ctr" eaLnBrk="1" hangingPunct="1"/>
            <a:r>
              <a:rPr lang="en-US" altLang="en-US" b="1" dirty="0">
                <a:solidFill>
                  <a:schemeClr val="tx1"/>
                </a:solidFill>
                <a:latin typeface="Aptos" panose="020B0004020202020204" pitchFamily="34" charset="0"/>
                <a:ea typeface="Verdana" panose="020B0604030504040204" pitchFamily="34" charset="0"/>
                <a:cs typeface="Verdana" panose="020B0604030504040204" pitchFamily="34" charset="0"/>
              </a:rPr>
              <a:t>Approved Products List (APL)</a:t>
            </a:r>
          </a:p>
        </p:txBody>
      </p:sp>
      <p:sp>
        <p:nvSpPr>
          <p:cNvPr id="13" name="Content Placeholder 3">
            <a:extLst>
              <a:ext uri="{FF2B5EF4-FFF2-40B4-BE49-F238E27FC236}">
                <a16:creationId xmlns:a16="http://schemas.microsoft.com/office/drawing/2014/main" id="{0A4B59D9-6AFE-4C14-8978-79EC429AB146}"/>
              </a:ext>
            </a:extLst>
          </p:cNvPr>
          <p:cNvSpPr txBox="1">
            <a:spLocks/>
          </p:cNvSpPr>
          <p:nvPr/>
        </p:nvSpPr>
        <p:spPr>
          <a:xfrm>
            <a:off x="249937" y="1225718"/>
            <a:ext cx="11692125" cy="2525258"/>
          </a:xfrm>
          <a:prstGeom prst="rect">
            <a:avLst/>
          </a:prstGeom>
        </p:spPr>
        <p:txBody>
          <a:bodyPr vert="horz" lIns="121899" tIns="60949" rIns="121899" bIns="60949" rtlCol="0">
            <a:noAutofit/>
          </a:bodyPr>
          <a:lstStyle>
            <a:lvl1pPr marL="304747" indent="-304747" algn="l" defTabSz="1218987" rtl="0" eaLnBrk="1" latinLnBrk="0" hangingPunct="1">
              <a:lnSpc>
                <a:spcPct val="90000"/>
              </a:lnSpc>
              <a:spcBef>
                <a:spcPts val="1800"/>
              </a:spcBef>
              <a:buClr>
                <a:schemeClr val="accent1"/>
              </a:buClr>
              <a:buFont typeface="Arial" pitchFamily="34" charset="0"/>
              <a:buChar char="•"/>
              <a:defRPr sz="2800" kern="1200">
                <a:solidFill>
                  <a:schemeClr val="tx1"/>
                </a:solidFill>
                <a:latin typeface="+mn-lt"/>
                <a:ea typeface="+mn-ea"/>
                <a:cs typeface="+mn-cs"/>
              </a:defRPr>
            </a:lvl1pPr>
            <a:lvl2pPr marL="755772" indent="-304747" algn="l" defTabSz="1218987" rtl="0" eaLnBrk="1" latinLnBrk="0" hangingPunct="1">
              <a:lnSpc>
                <a:spcPct val="90000"/>
              </a:lnSpc>
              <a:spcBef>
                <a:spcPts val="1200"/>
              </a:spcBef>
              <a:buClr>
                <a:schemeClr val="accent1"/>
              </a:buClr>
              <a:buFont typeface="Arial" pitchFamily="34" charset="0"/>
              <a:buChar char="–"/>
              <a:defRPr sz="2400" kern="1200">
                <a:solidFill>
                  <a:schemeClr val="tx1"/>
                </a:solidFill>
                <a:latin typeface="+mn-lt"/>
                <a:ea typeface="+mn-ea"/>
                <a:cs typeface="+mn-cs"/>
              </a:defRPr>
            </a:lvl2pPr>
            <a:lvl3pPr marL="1206797" indent="-304747" algn="l" defTabSz="1218987" rtl="0" eaLnBrk="1" latinLnBrk="0" hangingPunct="1">
              <a:lnSpc>
                <a:spcPct val="90000"/>
              </a:lnSpc>
              <a:spcBef>
                <a:spcPts val="800"/>
              </a:spcBef>
              <a:buClr>
                <a:schemeClr val="accent1"/>
              </a:buClr>
              <a:buFont typeface="Arial" pitchFamily="34" charset="0"/>
              <a:buChar char="•"/>
              <a:defRPr sz="2000" kern="1200">
                <a:solidFill>
                  <a:schemeClr val="tx1"/>
                </a:solidFill>
                <a:latin typeface="+mn-lt"/>
                <a:ea typeface="+mn-ea"/>
                <a:cs typeface="+mn-cs"/>
              </a:defRPr>
            </a:lvl3pPr>
            <a:lvl4pPr marL="1657822" indent="-304747" algn="l" defTabSz="1218987" rtl="0" eaLnBrk="1" latinLnBrk="0" hangingPunct="1">
              <a:lnSpc>
                <a:spcPct val="90000"/>
              </a:lnSpc>
              <a:spcBef>
                <a:spcPts val="800"/>
              </a:spcBef>
              <a:buClr>
                <a:schemeClr val="accent1"/>
              </a:buClr>
              <a:buFont typeface="Arial" pitchFamily="34" charset="0"/>
              <a:buChar char="•"/>
              <a:defRPr sz="2000" kern="1200">
                <a:solidFill>
                  <a:schemeClr val="tx1"/>
                </a:solidFill>
                <a:latin typeface="+mn-lt"/>
                <a:ea typeface="+mn-ea"/>
                <a:cs typeface="+mn-cs"/>
              </a:defRPr>
            </a:lvl4pPr>
            <a:lvl5pPr marL="2108847" indent="-304747" algn="l" defTabSz="1218987" rtl="0" eaLnBrk="1" latinLnBrk="0" hangingPunct="1">
              <a:lnSpc>
                <a:spcPct val="90000"/>
              </a:lnSpc>
              <a:spcBef>
                <a:spcPts val="800"/>
              </a:spcBef>
              <a:buClr>
                <a:schemeClr val="accent1"/>
              </a:buClr>
              <a:buFont typeface="Arial" pitchFamily="34" charset="0"/>
              <a:buChar char="•"/>
              <a:defRPr sz="2000" kern="1200">
                <a:solidFill>
                  <a:schemeClr val="tx1"/>
                </a:solidFill>
                <a:latin typeface="+mn-lt"/>
                <a:ea typeface="+mn-ea"/>
                <a:cs typeface="+mn-cs"/>
              </a:defRPr>
            </a:lvl5pPr>
            <a:lvl6pPr marL="2559872" indent="-304747" algn="l" defTabSz="1218987" rtl="0" eaLnBrk="1" latinLnBrk="0" hangingPunct="1">
              <a:lnSpc>
                <a:spcPct val="90000"/>
              </a:lnSpc>
              <a:spcBef>
                <a:spcPts val="800"/>
              </a:spcBef>
              <a:buClr>
                <a:schemeClr val="accent1"/>
              </a:buClr>
              <a:buFont typeface="Arial" pitchFamily="34" charset="0"/>
              <a:buChar char="•"/>
              <a:defRPr sz="2000" kern="1200" baseline="0">
                <a:solidFill>
                  <a:schemeClr val="tx1"/>
                </a:solidFill>
                <a:latin typeface="+mn-lt"/>
                <a:ea typeface="+mn-ea"/>
                <a:cs typeface="+mn-cs"/>
              </a:defRPr>
            </a:lvl6pPr>
            <a:lvl7pPr marL="3010897" indent="-304747" algn="l" defTabSz="1218987" rtl="0" eaLnBrk="1" latinLnBrk="0" hangingPunct="1">
              <a:lnSpc>
                <a:spcPct val="90000"/>
              </a:lnSpc>
              <a:spcBef>
                <a:spcPts val="800"/>
              </a:spcBef>
              <a:buClr>
                <a:schemeClr val="accent1"/>
              </a:buClr>
              <a:buFont typeface="Arial" pitchFamily="34" charset="0"/>
              <a:buChar char="•"/>
              <a:defRPr sz="2000" kern="1200" baseline="0">
                <a:solidFill>
                  <a:schemeClr val="tx1"/>
                </a:solidFill>
                <a:latin typeface="+mn-lt"/>
                <a:ea typeface="+mn-ea"/>
                <a:cs typeface="+mn-cs"/>
              </a:defRPr>
            </a:lvl7pPr>
            <a:lvl8pPr marL="3461922" indent="-304747" algn="l" defTabSz="1218987" rtl="0" eaLnBrk="1" latinLnBrk="0" hangingPunct="1">
              <a:lnSpc>
                <a:spcPct val="90000"/>
              </a:lnSpc>
              <a:spcBef>
                <a:spcPts val="800"/>
              </a:spcBef>
              <a:buClr>
                <a:schemeClr val="accent1"/>
              </a:buClr>
              <a:buFont typeface="Arial" pitchFamily="34" charset="0"/>
              <a:buChar char="•"/>
              <a:defRPr sz="2000" kern="1200" baseline="0">
                <a:solidFill>
                  <a:schemeClr val="tx1"/>
                </a:solidFill>
                <a:latin typeface="+mn-lt"/>
                <a:ea typeface="+mn-ea"/>
                <a:cs typeface="+mn-cs"/>
              </a:defRPr>
            </a:lvl8pPr>
            <a:lvl9pPr marL="3912947" indent="-304747" algn="l" defTabSz="1218987" rtl="0" eaLnBrk="1" latinLnBrk="0" hangingPunct="1">
              <a:lnSpc>
                <a:spcPct val="90000"/>
              </a:lnSpc>
              <a:spcBef>
                <a:spcPts val="800"/>
              </a:spcBef>
              <a:buClr>
                <a:schemeClr val="accent1"/>
              </a:buClr>
              <a:buFont typeface="Arial" pitchFamily="34" charset="0"/>
              <a:buChar char="•"/>
              <a:defRPr sz="2000" kern="1200" baseline="0">
                <a:solidFill>
                  <a:schemeClr val="tx1"/>
                </a:solidFill>
                <a:latin typeface="+mn-lt"/>
                <a:ea typeface="+mn-ea"/>
                <a:cs typeface="+mn-cs"/>
              </a:defRPr>
            </a:lvl9pPr>
          </a:lstStyle>
          <a:p>
            <a:pPr marL="466725" indent="-466725">
              <a:buClrTx/>
              <a:buFont typeface="Verdana" panose="020B0604030504040204" pitchFamily="34" charset="0"/>
              <a:buChar char="•"/>
            </a:pPr>
            <a:r>
              <a:rPr lang="en-US" sz="3000" dirty="0">
                <a:latin typeface="Aptos" panose="020B0004020202020204" pitchFamily="34" charset="0"/>
                <a:ea typeface="Verdana" panose="020B0604030504040204" pitchFamily="34" charset="0"/>
              </a:rPr>
              <a:t>Database of all Oregon WIC approved foods and UPCs</a:t>
            </a:r>
          </a:p>
          <a:p>
            <a:pPr marL="466725" indent="-466725">
              <a:buClrTx/>
              <a:buFont typeface="Verdana" panose="020B0604030504040204" pitchFamily="34" charset="0"/>
              <a:buChar char="•"/>
            </a:pPr>
            <a:r>
              <a:rPr lang="en-US" sz="3000" dirty="0">
                <a:latin typeface="Aptos" panose="020B0004020202020204" pitchFamily="34" charset="0"/>
                <a:ea typeface="Verdana" panose="020B0604030504040204" pitchFamily="34" charset="0"/>
              </a:rPr>
              <a:t>Ensures that only WIC foods and formulas are sold</a:t>
            </a:r>
          </a:p>
          <a:p>
            <a:pPr marL="466725" indent="-466725">
              <a:buClrTx/>
              <a:buFont typeface="Verdana" panose="020B0604030504040204" pitchFamily="34" charset="0"/>
              <a:buChar char="•"/>
            </a:pPr>
            <a:r>
              <a:rPr lang="en-US" sz="3000" dirty="0">
                <a:latin typeface="Aptos" panose="020B0004020202020204" pitchFamily="34" charset="0"/>
                <a:ea typeface="Verdana" panose="020B0604030504040204" pitchFamily="34" charset="0"/>
              </a:rPr>
              <a:t>Downloaded onto store registers nightly</a:t>
            </a:r>
          </a:p>
          <a:p>
            <a:pPr marL="466725" indent="-466725">
              <a:buClrTx/>
              <a:buFont typeface="Verdana" panose="020B0604030504040204" pitchFamily="34" charset="0"/>
              <a:buChar char="•"/>
            </a:pPr>
            <a:r>
              <a:rPr lang="en-US" sz="3000" dirty="0">
                <a:latin typeface="Aptos" panose="020B0004020202020204" pitchFamily="34" charset="0"/>
                <a:ea typeface="Verdana" panose="020B0604030504040204" pitchFamily="34" charset="0"/>
              </a:rPr>
              <a:t>APL maintenance is ongoing</a:t>
            </a:r>
          </a:p>
        </p:txBody>
      </p:sp>
      <p:pic>
        <p:nvPicPr>
          <p:cNvPr id="2" name="Picture 1" descr="A portion of the Oregon WIC Approved Products List (APL) spreadsheet showing a list of product UPCs along with descriptions of the foods including the product brand and size.">
            <a:extLst>
              <a:ext uri="{FF2B5EF4-FFF2-40B4-BE49-F238E27FC236}">
                <a16:creationId xmlns:a16="http://schemas.microsoft.com/office/drawing/2014/main" id="{23605DF3-E84E-FD95-02A9-3C6EE3043CCB}"/>
              </a:ext>
            </a:extLst>
          </p:cNvPr>
          <p:cNvPicPr>
            <a:picLocks noChangeAspect="1"/>
          </p:cNvPicPr>
          <p:nvPr/>
        </p:nvPicPr>
        <p:blipFill>
          <a:blip r:embed="rId3"/>
          <a:srcRect b="41436"/>
          <a:stretch/>
        </p:blipFill>
        <p:spPr>
          <a:xfrm>
            <a:off x="1105638" y="3825620"/>
            <a:ext cx="9980724" cy="2784188"/>
          </a:xfrm>
          <a:prstGeom prst="rect">
            <a:avLst/>
          </a:prstGeom>
        </p:spPr>
      </p:pic>
    </p:spTree>
    <p:extLst>
      <p:ext uri="{BB962C8B-B14F-4D97-AF65-F5344CB8AC3E}">
        <p14:creationId xmlns:p14="http://schemas.microsoft.com/office/powerpoint/2010/main" val="38944997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4874A7-883F-80B4-E7FC-49A1896F71BC}"/>
              </a:ext>
            </a:extLst>
          </p:cNvPr>
          <p:cNvSpPr>
            <a:spLocks noGrp="1"/>
          </p:cNvSpPr>
          <p:nvPr>
            <p:ph type="title"/>
          </p:nvPr>
        </p:nvSpPr>
        <p:spPr>
          <a:xfrm>
            <a:off x="240890" y="266475"/>
            <a:ext cx="11710220" cy="1109747"/>
          </a:xfrm>
        </p:spPr>
        <p:txBody>
          <a:bodyPr>
            <a:normAutofit/>
          </a:bodyPr>
          <a:lstStyle/>
          <a:p>
            <a:pPr algn="ctr"/>
            <a:r>
              <a:rPr lang="en-US" b="1" dirty="0">
                <a:solidFill>
                  <a:schemeClr val="tx1"/>
                </a:solidFill>
                <a:latin typeface="Aptos" panose="020B0004020202020204" pitchFamily="34" charset="0"/>
                <a:ea typeface="Verdana" panose="020B0604030504040204" pitchFamily="34" charset="0"/>
              </a:rPr>
              <a:t>Keep POS system updated for WIC</a:t>
            </a:r>
          </a:p>
        </p:txBody>
      </p:sp>
      <p:sp>
        <p:nvSpPr>
          <p:cNvPr id="4" name="TextBox 3">
            <a:extLst>
              <a:ext uri="{FF2B5EF4-FFF2-40B4-BE49-F238E27FC236}">
                <a16:creationId xmlns:a16="http://schemas.microsoft.com/office/drawing/2014/main" id="{64C1B7EE-5174-8E04-BD8C-FBD581FA0323}"/>
              </a:ext>
            </a:extLst>
          </p:cNvPr>
          <p:cNvSpPr txBox="1"/>
          <p:nvPr/>
        </p:nvSpPr>
        <p:spPr>
          <a:xfrm>
            <a:off x="240890" y="1601612"/>
            <a:ext cx="11710220" cy="4185761"/>
          </a:xfrm>
          <a:prstGeom prst="rect">
            <a:avLst/>
          </a:prstGeom>
          <a:noFill/>
        </p:spPr>
        <p:txBody>
          <a:bodyPr wrap="square">
            <a:spAutoFit/>
          </a:bodyPr>
          <a:lstStyle/>
          <a:p>
            <a:pPr marL="466725" indent="-411163">
              <a:buClrTx/>
              <a:buFont typeface="Verdana" panose="020B0604030504040204" pitchFamily="34" charset="0"/>
              <a:buChar char="•"/>
            </a:pPr>
            <a:r>
              <a:rPr lang="en-US" sz="3000" dirty="0">
                <a:latin typeface="Aptos" panose="020B0004020202020204" pitchFamily="34" charset="0"/>
                <a:ea typeface="Verdana" panose="020B0604030504040204" pitchFamily="34" charset="0"/>
              </a:rPr>
              <a:t> Stores registers must operate with the current APL.</a:t>
            </a:r>
          </a:p>
          <a:p>
            <a:pPr marL="466725" indent="-411163">
              <a:buClrTx/>
            </a:pPr>
            <a:endParaRPr lang="en-US" sz="3000" dirty="0">
              <a:latin typeface="Aptos" panose="020B0004020202020204" pitchFamily="34" charset="0"/>
              <a:ea typeface="Verdana" panose="020B0604030504040204" pitchFamily="34" charset="0"/>
            </a:endParaRPr>
          </a:p>
          <a:p>
            <a:pPr marL="466725" indent="-411163">
              <a:buClrTx/>
              <a:buFont typeface="Verdana" panose="020B0604030504040204" pitchFamily="34" charset="0"/>
              <a:buChar char="•"/>
            </a:pPr>
            <a:r>
              <a:rPr lang="en-US" sz="3000" dirty="0">
                <a:latin typeface="Aptos" panose="020B0004020202020204" pitchFamily="34" charset="0"/>
                <a:ea typeface="Verdana" panose="020B0604030504040204" pitchFamily="34" charset="0"/>
              </a:rPr>
              <a:t> The APL downloads automatically every night.</a:t>
            </a:r>
          </a:p>
          <a:p>
            <a:pPr marL="466725" indent="-411163">
              <a:buClrTx/>
              <a:buFont typeface="Verdana" panose="020B0604030504040204" pitchFamily="34" charset="0"/>
              <a:buChar char="•"/>
            </a:pPr>
            <a:endParaRPr lang="en-US" sz="3000" dirty="0">
              <a:latin typeface="Aptos" panose="020B0004020202020204" pitchFamily="34" charset="0"/>
              <a:ea typeface="Verdana" panose="020B0604030504040204" pitchFamily="34" charset="0"/>
            </a:endParaRPr>
          </a:p>
          <a:p>
            <a:pPr marL="466725" indent="-411163">
              <a:buClrTx/>
              <a:buFont typeface="Verdana" panose="020B0604030504040204" pitchFamily="34" charset="0"/>
              <a:buChar char="•"/>
            </a:pPr>
            <a:r>
              <a:rPr lang="en-US" sz="3000" dirty="0">
                <a:latin typeface="Aptos" panose="020B0004020202020204" pitchFamily="34" charset="0"/>
                <a:ea typeface="Verdana" panose="020B0604030504040204" pitchFamily="34" charset="0"/>
              </a:rPr>
              <a:t> Flag all WIC-eligible foods, if required for your POS system:   </a:t>
            </a:r>
          </a:p>
          <a:p>
            <a:pPr marL="923925" lvl="1" indent="-411163">
              <a:buFont typeface="Verdana" panose="020B0604030504040204" pitchFamily="34" charset="0"/>
              <a:buChar char="•"/>
            </a:pPr>
            <a:r>
              <a:rPr lang="en-US" sz="3000" dirty="0">
                <a:latin typeface="Aptos" panose="020B0004020202020204" pitchFamily="34" charset="0"/>
                <a:ea typeface="Verdana" panose="020B0604030504040204" pitchFamily="34" charset="0"/>
              </a:rPr>
              <a:t>Newly stocked WIC foods</a:t>
            </a:r>
          </a:p>
          <a:p>
            <a:pPr marL="923925" lvl="1" indent="-411163">
              <a:buFont typeface="Verdana" panose="020B0604030504040204" pitchFamily="34" charset="0"/>
              <a:buChar char="•"/>
            </a:pPr>
            <a:r>
              <a:rPr lang="en-US" sz="3000" dirty="0">
                <a:latin typeface="Aptos" panose="020B0004020202020204" pitchFamily="34" charset="0"/>
                <a:ea typeface="Verdana" panose="020B0604030504040204" pitchFamily="34" charset="0"/>
              </a:rPr>
              <a:t>Foods recently added to the WIC APL</a:t>
            </a:r>
          </a:p>
          <a:p>
            <a:pPr marL="914400" lvl="1" indent="-457200">
              <a:buFont typeface="Arial" panose="020B0604020202020204" pitchFamily="34" charset="0"/>
              <a:buChar char="•"/>
            </a:pPr>
            <a:endParaRPr lang="en-US" sz="2800" dirty="0">
              <a:latin typeface="Verdana" panose="020B0604030504040204" pitchFamily="34" charset="0"/>
              <a:ea typeface="Verdana" panose="020B0604030504040204" pitchFamily="34" charset="0"/>
            </a:endParaRPr>
          </a:p>
          <a:p>
            <a:pPr marL="914400" lvl="1" indent="-457200">
              <a:buFont typeface="Arial" panose="020B0604020202020204" pitchFamily="34" charset="0"/>
              <a:buChar char="•"/>
            </a:pPr>
            <a:endParaRPr lang="en-US" sz="2800" dirty="0">
              <a:latin typeface="Verdana" panose="020B0604030504040204" pitchFamily="34" charset="0"/>
              <a:ea typeface="Verdana" panose="020B0604030504040204" pitchFamily="34" charset="0"/>
            </a:endParaRPr>
          </a:p>
        </p:txBody>
      </p:sp>
    </p:spTree>
    <p:extLst>
      <p:ext uri="{BB962C8B-B14F-4D97-AF65-F5344CB8AC3E}">
        <p14:creationId xmlns:p14="http://schemas.microsoft.com/office/powerpoint/2010/main" val="25266924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42BE0078-57DC-4876-8725-035A3454F8B8}"/>
              </a:ext>
            </a:extLst>
          </p:cNvPr>
          <p:cNvSpPr>
            <a:spLocks noGrp="1"/>
          </p:cNvSpPr>
          <p:nvPr>
            <p:ph type="title"/>
          </p:nvPr>
        </p:nvSpPr>
        <p:spPr>
          <a:xfrm>
            <a:off x="207034" y="278270"/>
            <a:ext cx="11749177" cy="1000554"/>
          </a:xfrm>
        </p:spPr>
        <p:txBody>
          <a:bodyPr>
            <a:normAutofit/>
          </a:bodyPr>
          <a:lstStyle/>
          <a:p>
            <a:pPr algn="ctr" eaLnBrk="1" hangingPunct="1"/>
            <a:r>
              <a:rPr lang="en-US" altLang="en-US" b="1" dirty="0">
                <a:solidFill>
                  <a:schemeClr val="tx1"/>
                </a:solidFill>
                <a:latin typeface="Aptos" panose="020B0004020202020204" pitchFamily="34" charset="0"/>
                <a:ea typeface="Verdana" panose="020B0604030504040204" pitchFamily="34" charset="0"/>
                <a:cs typeface="Verdana" panose="020B0604030504040204" pitchFamily="34" charset="0"/>
              </a:rPr>
              <a:t>Produce mapping</a:t>
            </a:r>
          </a:p>
        </p:txBody>
      </p:sp>
      <p:sp>
        <p:nvSpPr>
          <p:cNvPr id="6" name="Content Placeholder 3">
            <a:extLst>
              <a:ext uri="{FF2B5EF4-FFF2-40B4-BE49-F238E27FC236}">
                <a16:creationId xmlns:a16="http://schemas.microsoft.com/office/drawing/2014/main" id="{60AAB1F4-AEAC-44E0-9CC9-854660400A91}"/>
              </a:ext>
            </a:extLst>
          </p:cNvPr>
          <p:cNvSpPr txBox="1">
            <a:spLocks/>
          </p:cNvSpPr>
          <p:nvPr/>
        </p:nvSpPr>
        <p:spPr>
          <a:xfrm>
            <a:off x="221411" y="1557441"/>
            <a:ext cx="11720422" cy="3950902"/>
          </a:xfrm>
          <a:prstGeom prst="rect">
            <a:avLst/>
          </a:prstGeom>
        </p:spPr>
        <p:txBody>
          <a:bodyPr vert="horz" lIns="121899" tIns="60949" rIns="121899" bIns="60949" rtlCol="0">
            <a:noAutofit/>
          </a:bodyPr>
          <a:lstStyle>
            <a:lvl1pPr marL="304747" indent="-304747" algn="l" defTabSz="1218987" rtl="0" eaLnBrk="1" latinLnBrk="0" hangingPunct="1">
              <a:lnSpc>
                <a:spcPct val="90000"/>
              </a:lnSpc>
              <a:spcBef>
                <a:spcPts val="1800"/>
              </a:spcBef>
              <a:buClr>
                <a:schemeClr val="accent1"/>
              </a:buClr>
              <a:buFont typeface="Arial" pitchFamily="34" charset="0"/>
              <a:buChar char="•"/>
              <a:defRPr sz="2800" kern="1200">
                <a:solidFill>
                  <a:schemeClr val="tx1"/>
                </a:solidFill>
                <a:latin typeface="+mn-lt"/>
                <a:ea typeface="+mn-ea"/>
                <a:cs typeface="+mn-cs"/>
              </a:defRPr>
            </a:lvl1pPr>
            <a:lvl2pPr marL="755772" indent="-304747" algn="l" defTabSz="1218987" rtl="0" eaLnBrk="1" latinLnBrk="0" hangingPunct="1">
              <a:lnSpc>
                <a:spcPct val="90000"/>
              </a:lnSpc>
              <a:spcBef>
                <a:spcPts val="1200"/>
              </a:spcBef>
              <a:buClr>
                <a:schemeClr val="accent1"/>
              </a:buClr>
              <a:buFont typeface="Arial" pitchFamily="34" charset="0"/>
              <a:buChar char="–"/>
              <a:defRPr sz="2400" kern="1200">
                <a:solidFill>
                  <a:schemeClr val="tx1"/>
                </a:solidFill>
                <a:latin typeface="+mn-lt"/>
                <a:ea typeface="+mn-ea"/>
                <a:cs typeface="+mn-cs"/>
              </a:defRPr>
            </a:lvl2pPr>
            <a:lvl3pPr marL="1206797" indent="-304747" algn="l" defTabSz="1218987" rtl="0" eaLnBrk="1" latinLnBrk="0" hangingPunct="1">
              <a:lnSpc>
                <a:spcPct val="90000"/>
              </a:lnSpc>
              <a:spcBef>
                <a:spcPts val="800"/>
              </a:spcBef>
              <a:buClr>
                <a:schemeClr val="accent1"/>
              </a:buClr>
              <a:buFont typeface="Arial" pitchFamily="34" charset="0"/>
              <a:buChar char="•"/>
              <a:defRPr sz="2000" kern="1200">
                <a:solidFill>
                  <a:schemeClr val="tx1"/>
                </a:solidFill>
                <a:latin typeface="+mn-lt"/>
                <a:ea typeface="+mn-ea"/>
                <a:cs typeface="+mn-cs"/>
              </a:defRPr>
            </a:lvl3pPr>
            <a:lvl4pPr marL="1657822" indent="-304747" algn="l" defTabSz="1218987" rtl="0" eaLnBrk="1" latinLnBrk="0" hangingPunct="1">
              <a:lnSpc>
                <a:spcPct val="90000"/>
              </a:lnSpc>
              <a:spcBef>
                <a:spcPts val="800"/>
              </a:spcBef>
              <a:buClr>
                <a:schemeClr val="accent1"/>
              </a:buClr>
              <a:buFont typeface="Arial" pitchFamily="34" charset="0"/>
              <a:buChar char="•"/>
              <a:defRPr sz="2000" kern="1200">
                <a:solidFill>
                  <a:schemeClr val="tx1"/>
                </a:solidFill>
                <a:latin typeface="+mn-lt"/>
                <a:ea typeface="+mn-ea"/>
                <a:cs typeface="+mn-cs"/>
              </a:defRPr>
            </a:lvl4pPr>
            <a:lvl5pPr marL="2108847" indent="-304747" algn="l" defTabSz="1218987" rtl="0" eaLnBrk="1" latinLnBrk="0" hangingPunct="1">
              <a:lnSpc>
                <a:spcPct val="90000"/>
              </a:lnSpc>
              <a:spcBef>
                <a:spcPts val="800"/>
              </a:spcBef>
              <a:buClr>
                <a:schemeClr val="accent1"/>
              </a:buClr>
              <a:buFont typeface="Arial" pitchFamily="34" charset="0"/>
              <a:buChar char="•"/>
              <a:defRPr sz="2000" kern="1200">
                <a:solidFill>
                  <a:schemeClr val="tx1"/>
                </a:solidFill>
                <a:latin typeface="+mn-lt"/>
                <a:ea typeface="+mn-ea"/>
                <a:cs typeface="+mn-cs"/>
              </a:defRPr>
            </a:lvl5pPr>
            <a:lvl6pPr marL="2559872" indent="-304747" algn="l" defTabSz="1218987" rtl="0" eaLnBrk="1" latinLnBrk="0" hangingPunct="1">
              <a:lnSpc>
                <a:spcPct val="90000"/>
              </a:lnSpc>
              <a:spcBef>
                <a:spcPts val="800"/>
              </a:spcBef>
              <a:buClr>
                <a:schemeClr val="accent1"/>
              </a:buClr>
              <a:buFont typeface="Arial" pitchFamily="34" charset="0"/>
              <a:buChar char="•"/>
              <a:defRPr sz="2000" kern="1200" baseline="0">
                <a:solidFill>
                  <a:schemeClr val="tx1"/>
                </a:solidFill>
                <a:latin typeface="+mn-lt"/>
                <a:ea typeface="+mn-ea"/>
                <a:cs typeface="+mn-cs"/>
              </a:defRPr>
            </a:lvl6pPr>
            <a:lvl7pPr marL="3010897" indent="-304747" algn="l" defTabSz="1218987" rtl="0" eaLnBrk="1" latinLnBrk="0" hangingPunct="1">
              <a:lnSpc>
                <a:spcPct val="90000"/>
              </a:lnSpc>
              <a:spcBef>
                <a:spcPts val="800"/>
              </a:spcBef>
              <a:buClr>
                <a:schemeClr val="accent1"/>
              </a:buClr>
              <a:buFont typeface="Arial" pitchFamily="34" charset="0"/>
              <a:buChar char="•"/>
              <a:defRPr sz="2000" kern="1200" baseline="0">
                <a:solidFill>
                  <a:schemeClr val="tx1"/>
                </a:solidFill>
                <a:latin typeface="+mn-lt"/>
                <a:ea typeface="+mn-ea"/>
                <a:cs typeface="+mn-cs"/>
              </a:defRPr>
            </a:lvl7pPr>
            <a:lvl8pPr marL="3461922" indent="-304747" algn="l" defTabSz="1218987" rtl="0" eaLnBrk="1" latinLnBrk="0" hangingPunct="1">
              <a:lnSpc>
                <a:spcPct val="90000"/>
              </a:lnSpc>
              <a:spcBef>
                <a:spcPts val="800"/>
              </a:spcBef>
              <a:buClr>
                <a:schemeClr val="accent1"/>
              </a:buClr>
              <a:buFont typeface="Arial" pitchFamily="34" charset="0"/>
              <a:buChar char="•"/>
              <a:defRPr sz="2000" kern="1200" baseline="0">
                <a:solidFill>
                  <a:schemeClr val="tx1"/>
                </a:solidFill>
                <a:latin typeface="+mn-lt"/>
                <a:ea typeface="+mn-ea"/>
                <a:cs typeface="+mn-cs"/>
              </a:defRPr>
            </a:lvl8pPr>
            <a:lvl9pPr marL="3912947" indent="-304747" algn="l" defTabSz="1218987" rtl="0" eaLnBrk="1" latinLnBrk="0" hangingPunct="1">
              <a:lnSpc>
                <a:spcPct val="90000"/>
              </a:lnSpc>
              <a:spcBef>
                <a:spcPts val="800"/>
              </a:spcBef>
              <a:buClr>
                <a:schemeClr val="accent1"/>
              </a:buClr>
              <a:buFont typeface="Arial" pitchFamily="34" charset="0"/>
              <a:buChar char="•"/>
              <a:defRPr sz="2000" kern="1200" baseline="0">
                <a:solidFill>
                  <a:schemeClr val="tx1"/>
                </a:solidFill>
                <a:latin typeface="+mn-lt"/>
                <a:ea typeface="+mn-ea"/>
                <a:cs typeface="+mn-cs"/>
              </a:defRPr>
            </a:lvl9pPr>
          </a:lstStyle>
          <a:p>
            <a:pPr marL="466725" indent="-466725">
              <a:buClrTx/>
              <a:buFont typeface="Verdana" panose="020B0604030504040204" pitchFamily="34" charset="0"/>
              <a:buChar char="•"/>
            </a:pPr>
            <a:r>
              <a:rPr lang="en-US" sz="3000" dirty="0">
                <a:latin typeface="Aptos" panose="020B0004020202020204" pitchFamily="34" charset="0"/>
                <a:ea typeface="Verdana" panose="020B0604030504040204" pitchFamily="34" charset="0"/>
              </a:rPr>
              <a:t>Add all new and seasonal packaged and bagged produce to WIC APL.</a:t>
            </a:r>
          </a:p>
          <a:p>
            <a:pPr marL="466725" indent="-466725">
              <a:buClrTx/>
              <a:buFont typeface="Verdana" panose="020B0604030504040204" pitchFamily="34" charset="0"/>
              <a:buChar char="•"/>
            </a:pPr>
            <a:r>
              <a:rPr lang="en-US" sz="3000" dirty="0">
                <a:latin typeface="Aptos" panose="020B0004020202020204" pitchFamily="34" charset="0"/>
                <a:ea typeface="Verdana" panose="020B0604030504040204" pitchFamily="34" charset="0"/>
              </a:rPr>
              <a:t>Produce mapping connects a UPC to a PLU.</a:t>
            </a:r>
          </a:p>
          <a:p>
            <a:pPr marL="466725" indent="-466725">
              <a:buClrTx/>
              <a:buFont typeface="Verdana" panose="020B0604030504040204" pitchFamily="34" charset="0"/>
              <a:buChar char="•"/>
            </a:pPr>
            <a:r>
              <a:rPr lang="en-US" sz="3000" dirty="0">
                <a:latin typeface="Aptos" panose="020B0004020202020204" pitchFamily="34" charset="0"/>
                <a:ea typeface="Verdana" panose="020B0604030504040204" pitchFamily="34" charset="0"/>
              </a:rPr>
              <a:t>Notify POS team of any eligible </a:t>
            </a:r>
          </a:p>
          <a:p>
            <a:pPr marL="466725" indent="-466725">
              <a:buClrTx/>
              <a:buNone/>
            </a:pPr>
            <a:r>
              <a:rPr lang="en-US" sz="3000" dirty="0">
                <a:latin typeface="Aptos" panose="020B0004020202020204" pitchFamily="34" charset="0"/>
                <a:ea typeface="Verdana" panose="020B0604030504040204" pitchFamily="34" charset="0"/>
              </a:rPr>
              <a:t>  	produce items that aren’t ringing </a:t>
            </a:r>
          </a:p>
          <a:p>
            <a:pPr marL="466725" indent="-466725">
              <a:buClrTx/>
              <a:buNone/>
            </a:pPr>
            <a:r>
              <a:rPr lang="en-US" sz="3000" dirty="0">
                <a:latin typeface="Aptos" panose="020B0004020202020204" pitchFamily="34" charset="0"/>
                <a:ea typeface="Verdana" panose="020B0604030504040204" pitchFamily="34" charset="0"/>
              </a:rPr>
              <a:t>  	up for WIC.</a:t>
            </a:r>
          </a:p>
        </p:txBody>
      </p:sp>
      <p:pic>
        <p:nvPicPr>
          <p:cNvPr id="2" name="Picture 2" descr="A plastic clamshell package of fresh blueberries, pictured to demonstrate the types of fresh produce that can be mapped to a PLU.">
            <a:extLst>
              <a:ext uri="{FF2B5EF4-FFF2-40B4-BE49-F238E27FC236}">
                <a16:creationId xmlns:a16="http://schemas.microsoft.com/office/drawing/2014/main" id="{EFDE3456-167F-49A7-EBFE-0B767654540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69161" y="3777753"/>
            <a:ext cx="4287050" cy="28562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093786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240561" y="260043"/>
            <a:ext cx="11710878" cy="990600"/>
          </a:xfrm>
        </p:spPr>
        <p:txBody>
          <a:bodyPr>
            <a:normAutofit/>
          </a:bodyPr>
          <a:lstStyle/>
          <a:p>
            <a:pPr algn="ctr" eaLnBrk="1" hangingPunct="1"/>
            <a:r>
              <a:rPr lang="en-US" altLang="en-US" b="1" dirty="0">
                <a:solidFill>
                  <a:schemeClr val="tx1"/>
                </a:solidFill>
                <a:latin typeface="Aptos" panose="020B0004020202020204" pitchFamily="34" charset="0"/>
                <a:ea typeface="Verdana" panose="020B0604030504040204" pitchFamily="34" charset="0"/>
                <a:cs typeface="Verdana" panose="020B0604030504040204" pitchFamily="34" charset="0"/>
              </a:rPr>
              <a:t>APL download errors</a:t>
            </a:r>
          </a:p>
        </p:txBody>
      </p:sp>
      <p:sp>
        <p:nvSpPr>
          <p:cNvPr id="20483" name="Rectangle 3"/>
          <p:cNvSpPr>
            <a:spLocks noGrp="1" noChangeArrowheads="1"/>
          </p:cNvSpPr>
          <p:nvPr>
            <p:ph sz="quarter" idx="1"/>
          </p:nvPr>
        </p:nvSpPr>
        <p:spPr>
          <a:xfrm>
            <a:off x="240561" y="1486482"/>
            <a:ext cx="11710877" cy="4171590"/>
          </a:xfrm>
        </p:spPr>
        <p:txBody>
          <a:bodyPr>
            <a:normAutofit/>
          </a:bodyPr>
          <a:lstStyle/>
          <a:p>
            <a:pPr marL="457200" indent="-457200">
              <a:buClrTx/>
              <a:buSzPct val="100000"/>
              <a:buFont typeface="Verdana" panose="020B0604030504040204" pitchFamily="34" charset="0"/>
              <a:buChar char="•"/>
              <a:defRPr/>
            </a:pPr>
            <a:r>
              <a:rPr lang="en-US" sz="3000" dirty="0">
                <a:solidFill>
                  <a:schemeClr val="tx1"/>
                </a:solidFill>
                <a:latin typeface="Aptos" panose="020B0004020202020204" pitchFamily="34" charset="0"/>
                <a:ea typeface="Verdana" panose="020B0604030504040204" pitchFamily="34" charset="0"/>
                <a:cs typeface="Verdana" panose="020B0604030504040204" pitchFamily="34" charset="0"/>
              </a:rPr>
              <a:t>Examples include:</a:t>
            </a:r>
          </a:p>
          <a:p>
            <a:pPr marL="685800" lvl="1" indent="-457200">
              <a:buClrTx/>
              <a:buSzPct val="100000"/>
              <a:buFont typeface="Courier New" panose="02070309020205020404" pitchFamily="49" charset="0"/>
              <a:buChar char="o"/>
              <a:defRPr/>
            </a:pPr>
            <a:r>
              <a:rPr lang="en-US" sz="3000" dirty="0">
                <a:solidFill>
                  <a:schemeClr val="tx1"/>
                </a:solidFill>
                <a:latin typeface="Aptos" panose="020B0004020202020204" pitchFamily="34" charset="0"/>
                <a:ea typeface="Verdana" panose="020B0604030504040204" pitchFamily="34" charset="0"/>
                <a:cs typeface="Verdana" panose="020B0604030504040204" pitchFamily="34" charset="0"/>
              </a:rPr>
              <a:t>Unable to process error </a:t>
            </a:r>
          </a:p>
          <a:p>
            <a:pPr marL="685800" lvl="1" indent="-457200">
              <a:buClrTx/>
              <a:buSzPct val="100000"/>
              <a:buFont typeface="Courier New" panose="02070309020205020404" pitchFamily="49" charset="0"/>
              <a:buChar char="o"/>
              <a:defRPr/>
            </a:pPr>
            <a:r>
              <a:rPr lang="en-US" sz="3000" dirty="0">
                <a:solidFill>
                  <a:schemeClr val="tx1"/>
                </a:solidFill>
                <a:latin typeface="Aptos" panose="020B0004020202020204" pitchFamily="34" charset="0"/>
                <a:ea typeface="Verdana" panose="020B0604030504040204" pitchFamily="34" charset="0"/>
                <a:cs typeface="Verdana" panose="020B0604030504040204" pitchFamily="34" charset="0"/>
              </a:rPr>
              <a:t>Invalid amount field error</a:t>
            </a:r>
          </a:p>
          <a:p>
            <a:pPr marL="685800" lvl="1" indent="-457200">
              <a:buClrTx/>
              <a:buSzPct val="100000"/>
              <a:buFont typeface="Courier New" panose="02070309020205020404" pitchFamily="49" charset="0"/>
              <a:buChar char="o"/>
              <a:defRPr/>
            </a:pPr>
            <a:r>
              <a:rPr lang="en-US" sz="3000" dirty="0">
                <a:solidFill>
                  <a:schemeClr val="tx1"/>
                </a:solidFill>
                <a:latin typeface="Aptos" panose="020B0004020202020204" pitchFamily="34" charset="0"/>
                <a:ea typeface="Verdana" panose="020B0604030504040204" pitchFamily="34" charset="0"/>
                <a:cs typeface="Verdana" panose="020B0604030504040204" pitchFamily="34" charset="0"/>
              </a:rPr>
              <a:t>Unknown </a:t>
            </a:r>
            <a:r>
              <a:rPr lang="en-US" sz="3000" dirty="0" err="1">
                <a:solidFill>
                  <a:schemeClr val="tx1"/>
                </a:solidFill>
                <a:latin typeface="Aptos" panose="020B0004020202020204" pitchFamily="34" charset="0"/>
                <a:ea typeface="Verdana" panose="020B0604030504040204" pitchFamily="34" charset="0"/>
                <a:cs typeface="Verdana" panose="020B0604030504040204" pitchFamily="34" charset="0"/>
              </a:rPr>
              <a:t>subcat</a:t>
            </a:r>
            <a:r>
              <a:rPr lang="en-US" sz="3000" dirty="0">
                <a:solidFill>
                  <a:schemeClr val="tx1"/>
                </a:solidFill>
                <a:latin typeface="Aptos" panose="020B0004020202020204" pitchFamily="34" charset="0"/>
                <a:ea typeface="Verdana" panose="020B0604030504040204" pitchFamily="34" charset="0"/>
                <a:cs typeface="Verdana" panose="020B0604030504040204" pitchFamily="34" charset="0"/>
              </a:rPr>
              <a:t> printed on receipt</a:t>
            </a:r>
          </a:p>
          <a:p>
            <a:pPr marL="457200" indent="-457200">
              <a:buClrTx/>
              <a:buSzPct val="100000"/>
              <a:buFont typeface="Verdana" panose="020B0604030504040204" pitchFamily="34" charset="0"/>
              <a:buChar char="•"/>
              <a:defRPr/>
            </a:pPr>
            <a:r>
              <a:rPr lang="en-US" sz="3000" dirty="0">
                <a:solidFill>
                  <a:schemeClr val="tx1"/>
                </a:solidFill>
                <a:latin typeface="Aptos" panose="020B0004020202020204" pitchFamily="34" charset="0"/>
                <a:ea typeface="Verdana" panose="020B0604030504040204" pitchFamily="34" charset="0"/>
                <a:cs typeface="Verdana" panose="020B0604030504040204" pitchFamily="34" charset="0"/>
              </a:rPr>
              <a:t>Integrated stores need to contact POS provider or IT team for assistance.</a:t>
            </a:r>
          </a:p>
          <a:p>
            <a:pPr marL="457200" indent="-457200">
              <a:buClrTx/>
              <a:buSzPct val="100000"/>
              <a:buFont typeface="Verdana" panose="020B0604030504040204" pitchFamily="34" charset="0"/>
              <a:buChar char="•"/>
              <a:defRPr/>
            </a:pPr>
            <a:r>
              <a:rPr lang="en-US" sz="3000" dirty="0">
                <a:solidFill>
                  <a:schemeClr val="tx1"/>
                </a:solidFill>
                <a:latin typeface="Aptos" panose="020B0004020202020204" pitchFamily="34" charset="0"/>
                <a:ea typeface="Verdana" panose="020B0604030504040204" pitchFamily="34" charset="0"/>
                <a:cs typeface="Verdana" panose="020B0604030504040204" pitchFamily="34" charset="0"/>
              </a:rPr>
              <a:t>Stand-beside WIC terminals can be updated manually.</a:t>
            </a:r>
          </a:p>
          <a:p>
            <a:pPr marL="685800" lvl="1" indent="-457200">
              <a:buFont typeface="Wingdings" panose="05000000000000000000" pitchFamily="2" charset="2"/>
              <a:buChar char="ü"/>
              <a:defRPr/>
            </a:pPr>
            <a:endParaRPr lang="en-US" sz="2800"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pPr marL="228600" lvl="1" indent="0">
              <a:buNone/>
              <a:defRPr/>
            </a:pPr>
            <a:endParaRPr lang="en-US" sz="2800"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pPr marL="685800" lvl="1" indent="-457200">
              <a:buFont typeface="Wingdings" panose="05000000000000000000" pitchFamily="2" charset="2"/>
              <a:buChar char="q"/>
              <a:defRPr/>
            </a:pPr>
            <a:endParaRPr lang="en-US" sz="2600"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pPr marL="320040" indent="-320040">
              <a:buFont typeface="Wingdings" panose="05000000000000000000" pitchFamily="2" charset="2"/>
              <a:buChar char="v"/>
              <a:defRPr/>
            </a:pPr>
            <a:endParaRPr lang="en-US" sz="2800"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pPr marL="0" indent="0">
              <a:buNone/>
              <a:defRPr/>
            </a:pPr>
            <a:endParaRPr lang="en-US" sz="2800" dirty="0"/>
          </a:p>
        </p:txBody>
      </p:sp>
    </p:spTree>
    <p:extLst>
      <p:ext uri="{BB962C8B-B14F-4D97-AF65-F5344CB8AC3E}">
        <p14:creationId xmlns:p14="http://schemas.microsoft.com/office/powerpoint/2010/main" val="29241518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a:xfrm>
            <a:off x="142132" y="251701"/>
            <a:ext cx="11818219" cy="1051559"/>
          </a:xfrm>
        </p:spPr>
        <p:txBody>
          <a:bodyPr>
            <a:normAutofit/>
          </a:bodyPr>
          <a:lstStyle/>
          <a:p>
            <a:pPr algn="ctr" eaLnBrk="1" hangingPunct="1"/>
            <a:r>
              <a:rPr lang="en-US" altLang="en-US" b="1" dirty="0">
                <a:solidFill>
                  <a:schemeClr val="tx1"/>
                </a:solidFill>
                <a:latin typeface="Aptos" panose="020B0004020202020204" pitchFamily="34" charset="0"/>
                <a:ea typeface="Verdana" panose="020B0604030504040204" pitchFamily="34" charset="0"/>
                <a:cs typeface="Verdana" panose="020B0604030504040204" pitchFamily="34" charset="0"/>
              </a:rPr>
              <a:t>WIC transactions</a:t>
            </a:r>
          </a:p>
        </p:txBody>
      </p:sp>
      <p:sp>
        <p:nvSpPr>
          <p:cNvPr id="13" name="Content Placeholder 3">
            <a:extLst>
              <a:ext uri="{FF2B5EF4-FFF2-40B4-BE49-F238E27FC236}">
                <a16:creationId xmlns:a16="http://schemas.microsoft.com/office/drawing/2014/main" id="{0A4B59D9-6AFE-4C14-8978-79EC429AB146}"/>
              </a:ext>
            </a:extLst>
          </p:cNvPr>
          <p:cNvSpPr txBox="1">
            <a:spLocks/>
          </p:cNvSpPr>
          <p:nvPr/>
        </p:nvSpPr>
        <p:spPr>
          <a:xfrm>
            <a:off x="376953" y="1566089"/>
            <a:ext cx="11466001" cy="4321634"/>
          </a:xfrm>
          <a:prstGeom prst="rect">
            <a:avLst/>
          </a:prstGeom>
        </p:spPr>
        <p:txBody>
          <a:bodyPr vert="horz" lIns="121899" tIns="60949" rIns="121899" bIns="60949" rtlCol="0">
            <a:noAutofit/>
          </a:bodyPr>
          <a:lstStyle>
            <a:lvl1pPr marL="304747" indent="-304747" algn="l" defTabSz="1218987" rtl="0" eaLnBrk="1" latinLnBrk="0" hangingPunct="1">
              <a:lnSpc>
                <a:spcPct val="90000"/>
              </a:lnSpc>
              <a:spcBef>
                <a:spcPts val="1800"/>
              </a:spcBef>
              <a:buClr>
                <a:schemeClr val="accent1"/>
              </a:buClr>
              <a:buFont typeface="Arial" pitchFamily="34" charset="0"/>
              <a:buChar char="•"/>
              <a:defRPr sz="2800" kern="1200">
                <a:solidFill>
                  <a:schemeClr val="tx1"/>
                </a:solidFill>
                <a:latin typeface="+mn-lt"/>
                <a:ea typeface="+mn-ea"/>
                <a:cs typeface="+mn-cs"/>
              </a:defRPr>
            </a:lvl1pPr>
            <a:lvl2pPr marL="755772" indent="-304747" algn="l" defTabSz="1218987" rtl="0" eaLnBrk="1" latinLnBrk="0" hangingPunct="1">
              <a:lnSpc>
                <a:spcPct val="90000"/>
              </a:lnSpc>
              <a:spcBef>
                <a:spcPts val="1200"/>
              </a:spcBef>
              <a:buClr>
                <a:schemeClr val="accent1"/>
              </a:buClr>
              <a:buFont typeface="Arial" pitchFamily="34" charset="0"/>
              <a:buChar char="–"/>
              <a:defRPr sz="2400" kern="1200">
                <a:solidFill>
                  <a:schemeClr val="tx1"/>
                </a:solidFill>
                <a:latin typeface="+mn-lt"/>
                <a:ea typeface="+mn-ea"/>
                <a:cs typeface="+mn-cs"/>
              </a:defRPr>
            </a:lvl2pPr>
            <a:lvl3pPr marL="1206797" indent="-304747" algn="l" defTabSz="1218987" rtl="0" eaLnBrk="1" latinLnBrk="0" hangingPunct="1">
              <a:lnSpc>
                <a:spcPct val="90000"/>
              </a:lnSpc>
              <a:spcBef>
                <a:spcPts val="800"/>
              </a:spcBef>
              <a:buClr>
                <a:schemeClr val="accent1"/>
              </a:buClr>
              <a:buFont typeface="Arial" pitchFamily="34" charset="0"/>
              <a:buChar char="•"/>
              <a:defRPr sz="2000" kern="1200">
                <a:solidFill>
                  <a:schemeClr val="tx1"/>
                </a:solidFill>
                <a:latin typeface="+mn-lt"/>
                <a:ea typeface="+mn-ea"/>
                <a:cs typeface="+mn-cs"/>
              </a:defRPr>
            </a:lvl3pPr>
            <a:lvl4pPr marL="1657822" indent="-304747" algn="l" defTabSz="1218987" rtl="0" eaLnBrk="1" latinLnBrk="0" hangingPunct="1">
              <a:lnSpc>
                <a:spcPct val="90000"/>
              </a:lnSpc>
              <a:spcBef>
                <a:spcPts val="800"/>
              </a:spcBef>
              <a:buClr>
                <a:schemeClr val="accent1"/>
              </a:buClr>
              <a:buFont typeface="Arial" pitchFamily="34" charset="0"/>
              <a:buChar char="•"/>
              <a:defRPr sz="2000" kern="1200">
                <a:solidFill>
                  <a:schemeClr val="tx1"/>
                </a:solidFill>
                <a:latin typeface="+mn-lt"/>
                <a:ea typeface="+mn-ea"/>
                <a:cs typeface="+mn-cs"/>
              </a:defRPr>
            </a:lvl4pPr>
            <a:lvl5pPr marL="2108847" indent="-304747" algn="l" defTabSz="1218987" rtl="0" eaLnBrk="1" latinLnBrk="0" hangingPunct="1">
              <a:lnSpc>
                <a:spcPct val="90000"/>
              </a:lnSpc>
              <a:spcBef>
                <a:spcPts val="800"/>
              </a:spcBef>
              <a:buClr>
                <a:schemeClr val="accent1"/>
              </a:buClr>
              <a:buFont typeface="Arial" pitchFamily="34" charset="0"/>
              <a:buChar char="•"/>
              <a:defRPr sz="2000" kern="1200">
                <a:solidFill>
                  <a:schemeClr val="tx1"/>
                </a:solidFill>
                <a:latin typeface="+mn-lt"/>
                <a:ea typeface="+mn-ea"/>
                <a:cs typeface="+mn-cs"/>
              </a:defRPr>
            </a:lvl5pPr>
            <a:lvl6pPr marL="2559872" indent="-304747" algn="l" defTabSz="1218987" rtl="0" eaLnBrk="1" latinLnBrk="0" hangingPunct="1">
              <a:lnSpc>
                <a:spcPct val="90000"/>
              </a:lnSpc>
              <a:spcBef>
                <a:spcPts val="800"/>
              </a:spcBef>
              <a:buClr>
                <a:schemeClr val="accent1"/>
              </a:buClr>
              <a:buFont typeface="Arial" pitchFamily="34" charset="0"/>
              <a:buChar char="•"/>
              <a:defRPr sz="2000" kern="1200" baseline="0">
                <a:solidFill>
                  <a:schemeClr val="tx1"/>
                </a:solidFill>
                <a:latin typeface="+mn-lt"/>
                <a:ea typeface="+mn-ea"/>
                <a:cs typeface="+mn-cs"/>
              </a:defRPr>
            </a:lvl6pPr>
            <a:lvl7pPr marL="3010897" indent="-304747" algn="l" defTabSz="1218987" rtl="0" eaLnBrk="1" latinLnBrk="0" hangingPunct="1">
              <a:lnSpc>
                <a:spcPct val="90000"/>
              </a:lnSpc>
              <a:spcBef>
                <a:spcPts val="800"/>
              </a:spcBef>
              <a:buClr>
                <a:schemeClr val="accent1"/>
              </a:buClr>
              <a:buFont typeface="Arial" pitchFamily="34" charset="0"/>
              <a:buChar char="•"/>
              <a:defRPr sz="2000" kern="1200" baseline="0">
                <a:solidFill>
                  <a:schemeClr val="tx1"/>
                </a:solidFill>
                <a:latin typeface="+mn-lt"/>
                <a:ea typeface="+mn-ea"/>
                <a:cs typeface="+mn-cs"/>
              </a:defRPr>
            </a:lvl7pPr>
            <a:lvl8pPr marL="3461922" indent="-304747" algn="l" defTabSz="1218987" rtl="0" eaLnBrk="1" latinLnBrk="0" hangingPunct="1">
              <a:lnSpc>
                <a:spcPct val="90000"/>
              </a:lnSpc>
              <a:spcBef>
                <a:spcPts val="800"/>
              </a:spcBef>
              <a:buClr>
                <a:schemeClr val="accent1"/>
              </a:buClr>
              <a:buFont typeface="Arial" pitchFamily="34" charset="0"/>
              <a:buChar char="•"/>
              <a:defRPr sz="2000" kern="1200" baseline="0">
                <a:solidFill>
                  <a:schemeClr val="tx1"/>
                </a:solidFill>
                <a:latin typeface="+mn-lt"/>
                <a:ea typeface="+mn-ea"/>
                <a:cs typeface="+mn-cs"/>
              </a:defRPr>
            </a:lvl8pPr>
            <a:lvl9pPr marL="3912947" indent="-304747" algn="l" defTabSz="1218987" rtl="0" eaLnBrk="1" latinLnBrk="0" hangingPunct="1">
              <a:lnSpc>
                <a:spcPct val="90000"/>
              </a:lnSpc>
              <a:spcBef>
                <a:spcPts val="800"/>
              </a:spcBef>
              <a:buClr>
                <a:schemeClr val="accent1"/>
              </a:buClr>
              <a:buFont typeface="Arial" pitchFamily="34" charset="0"/>
              <a:buChar char="•"/>
              <a:defRPr sz="2000" kern="1200" baseline="0">
                <a:solidFill>
                  <a:schemeClr val="tx1"/>
                </a:solidFill>
                <a:latin typeface="+mn-lt"/>
                <a:ea typeface="+mn-ea"/>
                <a:cs typeface="+mn-cs"/>
              </a:defRPr>
            </a:lvl9pPr>
          </a:lstStyle>
          <a:p>
            <a:pPr>
              <a:buClrTx/>
              <a:buFont typeface="Verdana" panose="020B0604030504040204" pitchFamily="34" charset="0"/>
              <a:buChar char="•"/>
            </a:pPr>
            <a:r>
              <a:rPr lang="en-US" sz="3000" dirty="0">
                <a:latin typeface="Aptos" panose="020B0004020202020204" pitchFamily="34" charset="0"/>
                <a:ea typeface="Verdana" panose="020B0604030504040204" pitchFamily="34" charset="0"/>
              </a:rPr>
              <a:t>Only scan the UPC on the items being bought.</a:t>
            </a:r>
          </a:p>
          <a:p>
            <a:pPr>
              <a:buClrTx/>
              <a:buFont typeface="Verdana" panose="020B0604030504040204" pitchFamily="34" charset="0"/>
              <a:buChar char="•"/>
            </a:pPr>
            <a:r>
              <a:rPr lang="en-US" sz="3000" dirty="0">
                <a:latin typeface="Aptos" panose="020B0004020202020204" pitchFamily="34" charset="0"/>
                <a:ea typeface="Verdana" panose="020B0604030504040204" pitchFamily="34" charset="0"/>
              </a:rPr>
              <a:t>Do not use codebooks or UPC reference sheets or scan the UPC of a different product.</a:t>
            </a:r>
          </a:p>
          <a:p>
            <a:pPr>
              <a:buClrTx/>
              <a:buFont typeface="Verdana" panose="020B0604030504040204" pitchFamily="34" charset="0"/>
              <a:buChar char="•"/>
            </a:pPr>
            <a:r>
              <a:rPr lang="en-US" sz="3000" dirty="0">
                <a:latin typeface="Aptos" panose="020B0004020202020204" pitchFamily="34" charset="0"/>
                <a:ea typeface="Verdana" panose="020B0604030504040204" pitchFamily="34" charset="0"/>
              </a:rPr>
              <a:t>Never ask a shopper for their PIN or require identification for a WIC transaction.</a:t>
            </a:r>
          </a:p>
          <a:p>
            <a:pPr>
              <a:buClrTx/>
              <a:buFont typeface="Verdana" panose="020B0604030504040204" pitchFamily="34" charset="0"/>
              <a:buChar char="•"/>
            </a:pPr>
            <a:r>
              <a:rPr lang="en-US" sz="3000" dirty="0">
                <a:latin typeface="Aptos" panose="020B0004020202020204" pitchFamily="34" charset="0"/>
                <a:ea typeface="Verdana" panose="020B0604030504040204" pitchFamily="34" charset="0"/>
              </a:rPr>
              <a:t>“Insufficient funds” error means the shopper doesn’t have benefits available – have them contact WIC.</a:t>
            </a:r>
          </a:p>
        </p:txBody>
      </p:sp>
    </p:spTree>
    <p:extLst>
      <p:ext uri="{BB962C8B-B14F-4D97-AF65-F5344CB8AC3E}">
        <p14:creationId xmlns:p14="http://schemas.microsoft.com/office/powerpoint/2010/main" val="12829299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a:xfrm>
            <a:off x="142133" y="251701"/>
            <a:ext cx="11818219" cy="1051559"/>
          </a:xfrm>
        </p:spPr>
        <p:txBody>
          <a:bodyPr>
            <a:normAutofit/>
          </a:bodyPr>
          <a:lstStyle/>
          <a:p>
            <a:pPr algn="ctr" eaLnBrk="1" hangingPunct="1"/>
            <a:r>
              <a:rPr lang="en-US" altLang="en-US" b="1" dirty="0">
                <a:solidFill>
                  <a:schemeClr val="tx1"/>
                </a:solidFill>
                <a:latin typeface="Aptos" panose="020B0004020202020204" pitchFamily="34" charset="0"/>
                <a:ea typeface="Verdana" panose="020B0604030504040204" pitchFamily="34" charset="0"/>
                <a:cs typeface="Verdana" panose="020B0604030504040204" pitchFamily="34" charset="0"/>
              </a:rPr>
              <a:t>The 50 unique item limit</a:t>
            </a:r>
          </a:p>
        </p:txBody>
      </p:sp>
      <p:sp>
        <p:nvSpPr>
          <p:cNvPr id="13" name="Content Placeholder 3">
            <a:extLst>
              <a:ext uri="{FF2B5EF4-FFF2-40B4-BE49-F238E27FC236}">
                <a16:creationId xmlns:a16="http://schemas.microsoft.com/office/drawing/2014/main" id="{0A4B59D9-6AFE-4C14-8978-79EC429AB146}"/>
              </a:ext>
            </a:extLst>
          </p:cNvPr>
          <p:cNvSpPr txBox="1">
            <a:spLocks/>
          </p:cNvSpPr>
          <p:nvPr/>
        </p:nvSpPr>
        <p:spPr>
          <a:xfrm>
            <a:off x="235528" y="1255462"/>
            <a:ext cx="11724824" cy="2541337"/>
          </a:xfrm>
          <a:prstGeom prst="rect">
            <a:avLst/>
          </a:prstGeom>
        </p:spPr>
        <p:txBody>
          <a:bodyPr vert="horz" lIns="121899" tIns="60949" rIns="121899" bIns="60949" rtlCol="0">
            <a:noAutofit/>
          </a:bodyPr>
          <a:lstStyle>
            <a:lvl1pPr marL="304747" indent="-304747" algn="l" defTabSz="1218987" rtl="0" eaLnBrk="1" latinLnBrk="0" hangingPunct="1">
              <a:lnSpc>
                <a:spcPct val="90000"/>
              </a:lnSpc>
              <a:spcBef>
                <a:spcPts val="1800"/>
              </a:spcBef>
              <a:buClr>
                <a:schemeClr val="accent1"/>
              </a:buClr>
              <a:buFont typeface="Arial" pitchFamily="34" charset="0"/>
              <a:buChar char="•"/>
              <a:defRPr sz="2800" kern="1200">
                <a:solidFill>
                  <a:schemeClr val="tx1"/>
                </a:solidFill>
                <a:latin typeface="+mn-lt"/>
                <a:ea typeface="+mn-ea"/>
                <a:cs typeface="+mn-cs"/>
              </a:defRPr>
            </a:lvl1pPr>
            <a:lvl2pPr marL="755772" indent="-304747" algn="l" defTabSz="1218987" rtl="0" eaLnBrk="1" latinLnBrk="0" hangingPunct="1">
              <a:lnSpc>
                <a:spcPct val="90000"/>
              </a:lnSpc>
              <a:spcBef>
                <a:spcPts val="1200"/>
              </a:spcBef>
              <a:buClr>
                <a:schemeClr val="accent1"/>
              </a:buClr>
              <a:buFont typeface="Arial" pitchFamily="34" charset="0"/>
              <a:buChar char="–"/>
              <a:defRPr sz="2400" kern="1200">
                <a:solidFill>
                  <a:schemeClr val="tx1"/>
                </a:solidFill>
                <a:latin typeface="+mn-lt"/>
                <a:ea typeface="+mn-ea"/>
                <a:cs typeface="+mn-cs"/>
              </a:defRPr>
            </a:lvl2pPr>
            <a:lvl3pPr marL="1206797" indent="-304747" algn="l" defTabSz="1218987" rtl="0" eaLnBrk="1" latinLnBrk="0" hangingPunct="1">
              <a:lnSpc>
                <a:spcPct val="90000"/>
              </a:lnSpc>
              <a:spcBef>
                <a:spcPts val="800"/>
              </a:spcBef>
              <a:buClr>
                <a:schemeClr val="accent1"/>
              </a:buClr>
              <a:buFont typeface="Arial" pitchFamily="34" charset="0"/>
              <a:buChar char="•"/>
              <a:defRPr sz="2000" kern="1200">
                <a:solidFill>
                  <a:schemeClr val="tx1"/>
                </a:solidFill>
                <a:latin typeface="+mn-lt"/>
                <a:ea typeface="+mn-ea"/>
                <a:cs typeface="+mn-cs"/>
              </a:defRPr>
            </a:lvl3pPr>
            <a:lvl4pPr marL="1657822" indent="-304747" algn="l" defTabSz="1218987" rtl="0" eaLnBrk="1" latinLnBrk="0" hangingPunct="1">
              <a:lnSpc>
                <a:spcPct val="90000"/>
              </a:lnSpc>
              <a:spcBef>
                <a:spcPts val="800"/>
              </a:spcBef>
              <a:buClr>
                <a:schemeClr val="accent1"/>
              </a:buClr>
              <a:buFont typeface="Arial" pitchFamily="34" charset="0"/>
              <a:buChar char="•"/>
              <a:defRPr sz="2000" kern="1200">
                <a:solidFill>
                  <a:schemeClr val="tx1"/>
                </a:solidFill>
                <a:latin typeface="+mn-lt"/>
                <a:ea typeface="+mn-ea"/>
                <a:cs typeface="+mn-cs"/>
              </a:defRPr>
            </a:lvl4pPr>
            <a:lvl5pPr marL="2108847" indent="-304747" algn="l" defTabSz="1218987" rtl="0" eaLnBrk="1" latinLnBrk="0" hangingPunct="1">
              <a:lnSpc>
                <a:spcPct val="90000"/>
              </a:lnSpc>
              <a:spcBef>
                <a:spcPts val="800"/>
              </a:spcBef>
              <a:buClr>
                <a:schemeClr val="accent1"/>
              </a:buClr>
              <a:buFont typeface="Arial" pitchFamily="34" charset="0"/>
              <a:buChar char="•"/>
              <a:defRPr sz="2000" kern="1200">
                <a:solidFill>
                  <a:schemeClr val="tx1"/>
                </a:solidFill>
                <a:latin typeface="+mn-lt"/>
                <a:ea typeface="+mn-ea"/>
                <a:cs typeface="+mn-cs"/>
              </a:defRPr>
            </a:lvl5pPr>
            <a:lvl6pPr marL="2559872" indent="-304747" algn="l" defTabSz="1218987" rtl="0" eaLnBrk="1" latinLnBrk="0" hangingPunct="1">
              <a:lnSpc>
                <a:spcPct val="90000"/>
              </a:lnSpc>
              <a:spcBef>
                <a:spcPts val="800"/>
              </a:spcBef>
              <a:buClr>
                <a:schemeClr val="accent1"/>
              </a:buClr>
              <a:buFont typeface="Arial" pitchFamily="34" charset="0"/>
              <a:buChar char="•"/>
              <a:defRPr sz="2000" kern="1200" baseline="0">
                <a:solidFill>
                  <a:schemeClr val="tx1"/>
                </a:solidFill>
                <a:latin typeface="+mn-lt"/>
                <a:ea typeface="+mn-ea"/>
                <a:cs typeface="+mn-cs"/>
              </a:defRPr>
            </a:lvl6pPr>
            <a:lvl7pPr marL="3010897" indent="-304747" algn="l" defTabSz="1218987" rtl="0" eaLnBrk="1" latinLnBrk="0" hangingPunct="1">
              <a:lnSpc>
                <a:spcPct val="90000"/>
              </a:lnSpc>
              <a:spcBef>
                <a:spcPts val="800"/>
              </a:spcBef>
              <a:buClr>
                <a:schemeClr val="accent1"/>
              </a:buClr>
              <a:buFont typeface="Arial" pitchFamily="34" charset="0"/>
              <a:buChar char="•"/>
              <a:defRPr sz="2000" kern="1200" baseline="0">
                <a:solidFill>
                  <a:schemeClr val="tx1"/>
                </a:solidFill>
                <a:latin typeface="+mn-lt"/>
                <a:ea typeface="+mn-ea"/>
                <a:cs typeface="+mn-cs"/>
              </a:defRPr>
            </a:lvl7pPr>
            <a:lvl8pPr marL="3461922" indent="-304747" algn="l" defTabSz="1218987" rtl="0" eaLnBrk="1" latinLnBrk="0" hangingPunct="1">
              <a:lnSpc>
                <a:spcPct val="90000"/>
              </a:lnSpc>
              <a:spcBef>
                <a:spcPts val="800"/>
              </a:spcBef>
              <a:buClr>
                <a:schemeClr val="accent1"/>
              </a:buClr>
              <a:buFont typeface="Arial" pitchFamily="34" charset="0"/>
              <a:buChar char="•"/>
              <a:defRPr sz="2000" kern="1200" baseline="0">
                <a:solidFill>
                  <a:schemeClr val="tx1"/>
                </a:solidFill>
                <a:latin typeface="+mn-lt"/>
                <a:ea typeface="+mn-ea"/>
                <a:cs typeface="+mn-cs"/>
              </a:defRPr>
            </a:lvl8pPr>
            <a:lvl9pPr marL="3912947" indent="-304747" algn="l" defTabSz="1218987" rtl="0" eaLnBrk="1" latinLnBrk="0" hangingPunct="1">
              <a:lnSpc>
                <a:spcPct val="90000"/>
              </a:lnSpc>
              <a:spcBef>
                <a:spcPts val="800"/>
              </a:spcBef>
              <a:buClr>
                <a:schemeClr val="accent1"/>
              </a:buClr>
              <a:buFont typeface="Arial" pitchFamily="34" charset="0"/>
              <a:buChar char="•"/>
              <a:defRPr sz="2000" kern="1200" baseline="0">
                <a:solidFill>
                  <a:schemeClr val="tx1"/>
                </a:solidFill>
                <a:latin typeface="+mn-lt"/>
                <a:ea typeface="+mn-ea"/>
                <a:cs typeface="+mn-cs"/>
              </a:defRPr>
            </a:lvl9pPr>
          </a:lstStyle>
          <a:p>
            <a:pPr marL="466725" indent="-466725">
              <a:buClrTx/>
              <a:buFont typeface="Verdana" panose="020B0604030504040204" pitchFamily="34" charset="0"/>
              <a:buChar char="•"/>
            </a:pPr>
            <a:r>
              <a:rPr lang="en-US" sz="3000" dirty="0">
                <a:latin typeface="Aptos" panose="020B0004020202020204" pitchFamily="34" charset="0"/>
                <a:ea typeface="Verdana" panose="020B0604030504040204" pitchFamily="34" charset="0"/>
              </a:rPr>
              <a:t>WIC transactions are limited to 50 unique UPCs/PLUs.</a:t>
            </a:r>
          </a:p>
          <a:p>
            <a:pPr marL="466725" indent="-466725">
              <a:buClrTx/>
              <a:buFont typeface="Verdana" panose="020B0604030504040204" pitchFamily="34" charset="0"/>
              <a:buChar char="•"/>
            </a:pPr>
            <a:r>
              <a:rPr lang="en-US" sz="3000" dirty="0">
                <a:latin typeface="Aptos" panose="020B0004020202020204" pitchFamily="34" charset="0"/>
                <a:ea typeface="Verdana" panose="020B0604030504040204" pitchFamily="34" charset="0"/>
              </a:rPr>
              <a:t>Transaction declined without POS error message.</a:t>
            </a:r>
          </a:p>
          <a:p>
            <a:pPr marL="466725" indent="-466725">
              <a:buClrTx/>
              <a:buFont typeface="Verdana" panose="020B0604030504040204" pitchFamily="34" charset="0"/>
              <a:buChar char="•"/>
            </a:pPr>
            <a:r>
              <a:rPr lang="en-US" sz="3000" dirty="0">
                <a:latin typeface="Aptos" panose="020B0004020202020204" pitchFamily="34" charset="0"/>
                <a:ea typeface="Verdana" panose="020B0604030504040204" pitchFamily="34" charset="0"/>
              </a:rPr>
              <a:t>Separate items into two or more transactions.</a:t>
            </a:r>
          </a:p>
          <a:p>
            <a:pPr marL="466725" indent="-466725">
              <a:buClrTx/>
              <a:buFont typeface="Verdana" panose="020B0604030504040204" pitchFamily="34" charset="0"/>
              <a:buChar char="•"/>
            </a:pPr>
            <a:r>
              <a:rPr lang="en-US" sz="3000" dirty="0">
                <a:latin typeface="Aptos" panose="020B0004020202020204" pitchFamily="34" charset="0"/>
                <a:ea typeface="Verdana" panose="020B0604030504040204" pitchFamily="34" charset="0"/>
              </a:rPr>
              <a:t>Inform cashiers of limit and what to do if this happens.</a:t>
            </a:r>
          </a:p>
          <a:p>
            <a:endParaRPr lang="en-US" dirty="0">
              <a:latin typeface="Verdana" panose="020B0604030504040204" pitchFamily="34" charset="0"/>
              <a:ea typeface="Verdana" panose="020B0604030504040204" pitchFamily="34" charset="0"/>
            </a:endParaRPr>
          </a:p>
        </p:txBody>
      </p:sp>
      <p:grpSp>
        <p:nvGrpSpPr>
          <p:cNvPr id="3" name="Group 2" descr="A large assortment of WIC foods, split into two groups.">
            <a:extLst>
              <a:ext uri="{FF2B5EF4-FFF2-40B4-BE49-F238E27FC236}">
                <a16:creationId xmlns:a16="http://schemas.microsoft.com/office/drawing/2014/main" id="{673F1680-1CE0-3B64-066E-38215B6BB81E}"/>
              </a:ext>
            </a:extLst>
          </p:cNvPr>
          <p:cNvGrpSpPr/>
          <p:nvPr/>
        </p:nvGrpSpPr>
        <p:grpSpPr>
          <a:xfrm>
            <a:off x="235528" y="3971099"/>
            <a:ext cx="11724824" cy="2654163"/>
            <a:chOff x="235528" y="3971099"/>
            <a:chExt cx="11724824" cy="2654163"/>
          </a:xfrm>
        </p:grpSpPr>
        <p:pic>
          <p:nvPicPr>
            <p:cNvPr id="2" name="Picture 1">
              <a:extLst>
                <a:ext uri="{FF2B5EF4-FFF2-40B4-BE49-F238E27FC236}">
                  <a16:creationId xmlns:a16="http://schemas.microsoft.com/office/drawing/2014/main" id="{04BB840E-936A-A2CE-1888-F8C4206F8983}"/>
                </a:ext>
              </a:extLst>
            </p:cNvPr>
            <p:cNvPicPr>
              <a:picLocks noChangeAspect="1"/>
            </p:cNvPicPr>
            <p:nvPr/>
          </p:nvPicPr>
          <p:blipFill rotWithShape="1">
            <a:blip r:embed="rId3">
              <a:extLst>
                <a:ext uri="{28A0092B-C50C-407E-A947-70E740481C1C}">
                  <a14:useLocalDpi xmlns:a14="http://schemas.microsoft.com/office/drawing/2010/main"/>
                </a:ext>
              </a:extLst>
            </a:blip>
            <a:srcRect l="6330" t="17703" r="9942" b="19795"/>
            <a:stretch/>
          </p:blipFill>
          <p:spPr>
            <a:xfrm>
              <a:off x="235528" y="3972933"/>
              <a:ext cx="5610308" cy="2652329"/>
            </a:xfrm>
            <a:prstGeom prst="rect">
              <a:avLst/>
            </a:prstGeom>
          </p:spPr>
        </p:pic>
        <p:pic>
          <p:nvPicPr>
            <p:cNvPr id="4" name="Picture 3">
              <a:extLst>
                <a:ext uri="{FF2B5EF4-FFF2-40B4-BE49-F238E27FC236}">
                  <a16:creationId xmlns:a16="http://schemas.microsoft.com/office/drawing/2014/main" id="{07663C46-1327-46F1-F1C6-18E412B1EA22}"/>
                </a:ext>
                <a:ext uri="{C183D7F6-B498-43B3-948B-1728B52AA6E4}">
                  <adec:decorative xmlns:adec="http://schemas.microsoft.com/office/drawing/2017/decorative" val="1"/>
                </a:ext>
              </a:extLst>
            </p:cNvPr>
            <p:cNvPicPr>
              <a:picLocks noChangeAspect="1"/>
            </p:cNvPicPr>
            <p:nvPr/>
          </p:nvPicPr>
          <p:blipFill rotWithShape="1">
            <a:blip r:embed="rId4"/>
            <a:srcRect r="7010" b="11859"/>
            <a:stretch/>
          </p:blipFill>
          <p:spPr>
            <a:xfrm>
              <a:off x="6346166" y="3971099"/>
              <a:ext cx="5614186" cy="2654163"/>
            </a:xfrm>
            <a:prstGeom prst="rect">
              <a:avLst/>
            </a:prstGeom>
          </p:spPr>
        </p:pic>
      </p:grpSp>
    </p:spTree>
    <p:extLst>
      <p:ext uri="{BB962C8B-B14F-4D97-AF65-F5344CB8AC3E}">
        <p14:creationId xmlns:p14="http://schemas.microsoft.com/office/powerpoint/2010/main" val="35234968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86FBEC5-949C-EA11-9C6F-F3E528626B38}"/>
              </a:ext>
              <a:ext uri="{C183D7F6-B498-43B3-948B-1728B52AA6E4}">
                <adec:decorative xmlns:adec="http://schemas.microsoft.com/office/drawing/2017/decorative" val="1"/>
              </a:ext>
            </a:extLst>
          </p:cNvPr>
          <p:cNvPicPr>
            <a:picLocks noChangeAspect="1"/>
          </p:cNvPicPr>
          <p:nvPr/>
        </p:nvPicPr>
        <p:blipFill rotWithShape="1">
          <a:blip r:embed="rId3"/>
          <a:srcRect t="17915"/>
          <a:stretch/>
        </p:blipFill>
        <p:spPr>
          <a:xfrm>
            <a:off x="219243" y="235659"/>
            <a:ext cx="11761642" cy="6410132"/>
          </a:xfrm>
          <a:prstGeom prst="rect">
            <a:avLst/>
          </a:prstGeom>
        </p:spPr>
      </p:pic>
      <p:sp>
        <p:nvSpPr>
          <p:cNvPr id="29698" name="Title 1"/>
          <p:cNvSpPr>
            <a:spLocks noGrp="1"/>
          </p:cNvSpPr>
          <p:nvPr>
            <p:ph type="title"/>
          </p:nvPr>
        </p:nvSpPr>
        <p:spPr>
          <a:xfrm>
            <a:off x="211116" y="5629977"/>
            <a:ext cx="11769770" cy="1051559"/>
          </a:xfrm>
        </p:spPr>
        <p:txBody>
          <a:bodyPr>
            <a:normAutofit/>
          </a:bodyPr>
          <a:lstStyle/>
          <a:p>
            <a:pPr algn="ctr" eaLnBrk="1" hangingPunct="1"/>
            <a:r>
              <a:rPr lang="en-US" altLang="en-US" b="1" dirty="0">
                <a:solidFill>
                  <a:schemeClr val="bg1"/>
                </a:solidFill>
                <a:latin typeface="Aptos" panose="020B0004020202020204" pitchFamily="34" charset="0"/>
                <a:ea typeface="Verdana" panose="020B0604030504040204" pitchFamily="34" charset="0"/>
                <a:cs typeface="Verdana" panose="020B0604030504040204" pitchFamily="34" charset="0"/>
              </a:rPr>
              <a:t>eWIC POS functions</a:t>
            </a:r>
          </a:p>
        </p:txBody>
      </p:sp>
    </p:spTree>
    <p:extLst>
      <p:ext uri="{BB962C8B-B14F-4D97-AF65-F5344CB8AC3E}">
        <p14:creationId xmlns:p14="http://schemas.microsoft.com/office/powerpoint/2010/main" val="14099722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a:xfrm>
            <a:off x="230605" y="252592"/>
            <a:ext cx="11730790" cy="1051559"/>
          </a:xfrm>
        </p:spPr>
        <p:txBody>
          <a:bodyPr>
            <a:normAutofit/>
          </a:bodyPr>
          <a:lstStyle/>
          <a:p>
            <a:pPr algn="ctr"/>
            <a:r>
              <a:rPr lang="en-US" b="1" dirty="0">
                <a:solidFill>
                  <a:schemeClr val="tx1"/>
                </a:solidFill>
                <a:latin typeface="Aptos" panose="020B0004020202020204" pitchFamily="34" charset="0"/>
                <a:ea typeface="Verdana" panose="020B0604030504040204" pitchFamily="34" charset="0"/>
              </a:rPr>
              <a:t>eWIC Balance Inquiry</a:t>
            </a:r>
          </a:p>
        </p:txBody>
      </p:sp>
      <p:sp>
        <p:nvSpPr>
          <p:cNvPr id="13" name="Content Placeholder 3">
            <a:extLst>
              <a:ext uri="{FF2B5EF4-FFF2-40B4-BE49-F238E27FC236}">
                <a16:creationId xmlns:a16="http://schemas.microsoft.com/office/drawing/2014/main" id="{0A4B59D9-6AFE-4C14-8978-79EC429AB146}"/>
              </a:ext>
            </a:extLst>
          </p:cNvPr>
          <p:cNvSpPr txBox="1">
            <a:spLocks/>
          </p:cNvSpPr>
          <p:nvPr/>
        </p:nvSpPr>
        <p:spPr>
          <a:xfrm>
            <a:off x="230604" y="1626917"/>
            <a:ext cx="6331511" cy="4372829"/>
          </a:xfrm>
          <a:prstGeom prst="rect">
            <a:avLst/>
          </a:prstGeom>
        </p:spPr>
        <p:txBody>
          <a:bodyPr vert="horz" lIns="121899" tIns="60949" rIns="121899" bIns="60949" rtlCol="0">
            <a:noAutofit/>
          </a:bodyPr>
          <a:lstStyle>
            <a:lvl1pPr marL="304747" indent="-304747" algn="l" defTabSz="1218987" rtl="0" eaLnBrk="1" latinLnBrk="0" hangingPunct="1">
              <a:lnSpc>
                <a:spcPct val="90000"/>
              </a:lnSpc>
              <a:spcBef>
                <a:spcPts val="1800"/>
              </a:spcBef>
              <a:buClr>
                <a:schemeClr val="accent1"/>
              </a:buClr>
              <a:buFont typeface="Arial" pitchFamily="34" charset="0"/>
              <a:buChar char="•"/>
              <a:defRPr sz="2800" kern="1200">
                <a:solidFill>
                  <a:schemeClr val="tx1"/>
                </a:solidFill>
                <a:latin typeface="+mn-lt"/>
                <a:ea typeface="+mn-ea"/>
                <a:cs typeface="+mn-cs"/>
              </a:defRPr>
            </a:lvl1pPr>
            <a:lvl2pPr marL="755772" indent="-304747" algn="l" defTabSz="1218987" rtl="0" eaLnBrk="1" latinLnBrk="0" hangingPunct="1">
              <a:lnSpc>
                <a:spcPct val="90000"/>
              </a:lnSpc>
              <a:spcBef>
                <a:spcPts val="1200"/>
              </a:spcBef>
              <a:buClr>
                <a:schemeClr val="accent1"/>
              </a:buClr>
              <a:buFont typeface="Arial" pitchFamily="34" charset="0"/>
              <a:buChar char="–"/>
              <a:defRPr sz="2400" kern="1200">
                <a:solidFill>
                  <a:schemeClr val="tx1"/>
                </a:solidFill>
                <a:latin typeface="+mn-lt"/>
                <a:ea typeface="+mn-ea"/>
                <a:cs typeface="+mn-cs"/>
              </a:defRPr>
            </a:lvl2pPr>
            <a:lvl3pPr marL="1206797" indent="-304747" algn="l" defTabSz="1218987" rtl="0" eaLnBrk="1" latinLnBrk="0" hangingPunct="1">
              <a:lnSpc>
                <a:spcPct val="90000"/>
              </a:lnSpc>
              <a:spcBef>
                <a:spcPts val="800"/>
              </a:spcBef>
              <a:buClr>
                <a:schemeClr val="accent1"/>
              </a:buClr>
              <a:buFont typeface="Arial" pitchFamily="34" charset="0"/>
              <a:buChar char="•"/>
              <a:defRPr sz="2000" kern="1200">
                <a:solidFill>
                  <a:schemeClr val="tx1"/>
                </a:solidFill>
                <a:latin typeface="+mn-lt"/>
                <a:ea typeface="+mn-ea"/>
                <a:cs typeface="+mn-cs"/>
              </a:defRPr>
            </a:lvl3pPr>
            <a:lvl4pPr marL="1657822" indent="-304747" algn="l" defTabSz="1218987" rtl="0" eaLnBrk="1" latinLnBrk="0" hangingPunct="1">
              <a:lnSpc>
                <a:spcPct val="90000"/>
              </a:lnSpc>
              <a:spcBef>
                <a:spcPts val="800"/>
              </a:spcBef>
              <a:buClr>
                <a:schemeClr val="accent1"/>
              </a:buClr>
              <a:buFont typeface="Arial" pitchFamily="34" charset="0"/>
              <a:buChar char="•"/>
              <a:defRPr sz="2000" kern="1200">
                <a:solidFill>
                  <a:schemeClr val="tx1"/>
                </a:solidFill>
                <a:latin typeface="+mn-lt"/>
                <a:ea typeface="+mn-ea"/>
                <a:cs typeface="+mn-cs"/>
              </a:defRPr>
            </a:lvl4pPr>
            <a:lvl5pPr marL="2108847" indent="-304747" algn="l" defTabSz="1218987" rtl="0" eaLnBrk="1" latinLnBrk="0" hangingPunct="1">
              <a:lnSpc>
                <a:spcPct val="90000"/>
              </a:lnSpc>
              <a:spcBef>
                <a:spcPts val="800"/>
              </a:spcBef>
              <a:buClr>
                <a:schemeClr val="accent1"/>
              </a:buClr>
              <a:buFont typeface="Arial" pitchFamily="34" charset="0"/>
              <a:buChar char="•"/>
              <a:defRPr sz="2000" kern="1200">
                <a:solidFill>
                  <a:schemeClr val="tx1"/>
                </a:solidFill>
                <a:latin typeface="+mn-lt"/>
                <a:ea typeface="+mn-ea"/>
                <a:cs typeface="+mn-cs"/>
              </a:defRPr>
            </a:lvl5pPr>
            <a:lvl6pPr marL="2559872" indent="-304747" algn="l" defTabSz="1218987" rtl="0" eaLnBrk="1" latinLnBrk="0" hangingPunct="1">
              <a:lnSpc>
                <a:spcPct val="90000"/>
              </a:lnSpc>
              <a:spcBef>
                <a:spcPts val="800"/>
              </a:spcBef>
              <a:buClr>
                <a:schemeClr val="accent1"/>
              </a:buClr>
              <a:buFont typeface="Arial" pitchFamily="34" charset="0"/>
              <a:buChar char="•"/>
              <a:defRPr sz="2000" kern="1200" baseline="0">
                <a:solidFill>
                  <a:schemeClr val="tx1"/>
                </a:solidFill>
                <a:latin typeface="+mn-lt"/>
                <a:ea typeface="+mn-ea"/>
                <a:cs typeface="+mn-cs"/>
              </a:defRPr>
            </a:lvl6pPr>
            <a:lvl7pPr marL="3010897" indent="-304747" algn="l" defTabSz="1218987" rtl="0" eaLnBrk="1" latinLnBrk="0" hangingPunct="1">
              <a:lnSpc>
                <a:spcPct val="90000"/>
              </a:lnSpc>
              <a:spcBef>
                <a:spcPts val="800"/>
              </a:spcBef>
              <a:buClr>
                <a:schemeClr val="accent1"/>
              </a:buClr>
              <a:buFont typeface="Arial" pitchFamily="34" charset="0"/>
              <a:buChar char="•"/>
              <a:defRPr sz="2000" kern="1200" baseline="0">
                <a:solidFill>
                  <a:schemeClr val="tx1"/>
                </a:solidFill>
                <a:latin typeface="+mn-lt"/>
                <a:ea typeface="+mn-ea"/>
                <a:cs typeface="+mn-cs"/>
              </a:defRPr>
            </a:lvl7pPr>
            <a:lvl8pPr marL="3461922" indent="-304747" algn="l" defTabSz="1218987" rtl="0" eaLnBrk="1" latinLnBrk="0" hangingPunct="1">
              <a:lnSpc>
                <a:spcPct val="90000"/>
              </a:lnSpc>
              <a:spcBef>
                <a:spcPts val="800"/>
              </a:spcBef>
              <a:buClr>
                <a:schemeClr val="accent1"/>
              </a:buClr>
              <a:buFont typeface="Arial" pitchFamily="34" charset="0"/>
              <a:buChar char="•"/>
              <a:defRPr sz="2000" kern="1200" baseline="0">
                <a:solidFill>
                  <a:schemeClr val="tx1"/>
                </a:solidFill>
                <a:latin typeface="+mn-lt"/>
                <a:ea typeface="+mn-ea"/>
                <a:cs typeface="+mn-cs"/>
              </a:defRPr>
            </a:lvl8pPr>
            <a:lvl9pPr marL="3912947" indent="-304747" algn="l" defTabSz="1218987" rtl="0" eaLnBrk="1" latinLnBrk="0" hangingPunct="1">
              <a:lnSpc>
                <a:spcPct val="90000"/>
              </a:lnSpc>
              <a:spcBef>
                <a:spcPts val="800"/>
              </a:spcBef>
              <a:buClr>
                <a:schemeClr val="accent1"/>
              </a:buClr>
              <a:buFont typeface="Arial" pitchFamily="34" charset="0"/>
              <a:buChar char="•"/>
              <a:defRPr sz="2000" kern="1200" baseline="0">
                <a:solidFill>
                  <a:schemeClr val="tx1"/>
                </a:solidFill>
                <a:latin typeface="+mn-lt"/>
                <a:ea typeface="+mn-ea"/>
                <a:cs typeface="+mn-cs"/>
              </a:defRPr>
            </a:lvl9pPr>
          </a:lstStyle>
          <a:p>
            <a:pPr marL="466725" lvl="1" indent="-466725">
              <a:buClrTx/>
              <a:buFont typeface="Verdana" panose="020B0604030504040204" pitchFamily="34" charset="0"/>
              <a:buChar char="•"/>
            </a:pPr>
            <a:r>
              <a:rPr lang="en-US" sz="3000" dirty="0">
                <a:latin typeface="Aptos" panose="020B0004020202020204" pitchFamily="34" charset="0"/>
                <a:ea typeface="Verdana" panose="020B0604030504040204" pitchFamily="34" charset="0"/>
              </a:rPr>
              <a:t>Allows cashiers to print a list of available benefits.</a:t>
            </a:r>
          </a:p>
          <a:p>
            <a:pPr marL="466725" lvl="1" indent="-466725">
              <a:buClrTx/>
              <a:buFont typeface="Verdana" panose="020B0604030504040204" pitchFamily="34" charset="0"/>
              <a:buChar char="•"/>
            </a:pPr>
            <a:r>
              <a:rPr lang="en-US" sz="3000" dirty="0">
                <a:latin typeface="Aptos" panose="020B0004020202020204" pitchFamily="34" charset="0"/>
                <a:ea typeface="Verdana" panose="020B0604030504040204" pitchFamily="34" charset="0"/>
              </a:rPr>
              <a:t>Happens outside of a transaction - no purchase required.</a:t>
            </a:r>
          </a:p>
          <a:p>
            <a:pPr marL="466725" lvl="1" indent="-466725">
              <a:buClrTx/>
              <a:buFont typeface="Verdana" panose="020B0604030504040204" pitchFamily="34" charset="0"/>
              <a:buChar char="•"/>
            </a:pPr>
            <a:r>
              <a:rPr lang="en-US" sz="3000" dirty="0">
                <a:latin typeface="Aptos" panose="020B0004020202020204" pitchFamily="34" charset="0"/>
                <a:ea typeface="Verdana" panose="020B0604030504040204" pitchFamily="34" charset="0"/>
              </a:rPr>
              <a:t>Store must provide it upon request. </a:t>
            </a:r>
          </a:p>
          <a:p>
            <a:pPr marL="466725" lvl="1" indent="-466725">
              <a:buClrTx/>
              <a:buFont typeface="Verdana" panose="020B0604030504040204" pitchFamily="34" charset="0"/>
              <a:buChar char="•"/>
            </a:pPr>
            <a:r>
              <a:rPr lang="en-US" sz="3000" dirty="0">
                <a:latin typeface="Aptos" panose="020B0004020202020204" pitchFamily="34" charset="0"/>
                <a:ea typeface="Verdana" panose="020B0604030504040204" pitchFamily="34" charset="0"/>
              </a:rPr>
              <a:t>All store systems have this function on the register.</a:t>
            </a:r>
          </a:p>
          <a:p>
            <a:pPr lvl="1">
              <a:buFont typeface="Courier New" panose="02070309020205020404" pitchFamily="49" charset="0"/>
              <a:buChar char="o"/>
            </a:pPr>
            <a:endParaRPr lang="en-US" sz="2800" dirty="0">
              <a:latin typeface="Verdana" panose="020B0604030504040204" pitchFamily="34" charset="0"/>
              <a:ea typeface="Verdana" panose="020B0604030504040204" pitchFamily="34" charset="0"/>
            </a:endParaRPr>
          </a:p>
        </p:txBody>
      </p:sp>
      <p:pic>
        <p:nvPicPr>
          <p:cNvPr id="2" name="Picture 1" descr="An example of an eWIC Balance Inquiry receipt, showing the available food benefit balances and benefit expiration date.">
            <a:extLst>
              <a:ext uri="{FF2B5EF4-FFF2-40B4-BE49-F238E27FC236}">
                <a16:creationId xmlns:a16="http://schemas.microsoft.com/office/drawing/2014/main" id="{7C3C7FAF-A9AF-97B3-CE54-0A361BB8C844}"/>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562115" y="1577336"/>
            <a:ext cx="4659770" cy="4422410"/>
          </a:xfrm>
          <a:prstGeom prst="rect">
            <a:avLst/>
          </a:prstGeom>
          <a:ln>
            <a:solidFill>
              <a:schemeClr val="tx1"/>
            </a:solidFill>
          </a:ln>
        </p:spPr>
      </p:pic>
    </p:spTree>
    <p:extLst>
      <p:ext uri="{BB962C8B-B14F-4D97-AF65-F5344CB8AC3E}">
        <p14:creationId xmlns:p14="http://schemas.microsoft.com/office/powerpoint/2010/main" val="19806756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a:xfrm>
            <a:off x="142133" y="251701"/>
            <a:ext cx="11793434" cy="1063752"/>
          </a:xfrm>
        </p:spPr>
        <p:txBody>
          <a:bodyPr>
            <a:normAutofit/>
          </a:bodyPr>
          <a:lstStyle/>
          <a:p>
            <a:pPr algn="ctr"/>
            <a:r>
              <a:rPr lang="en-US" b="1" dirty="0">
                <a:solidFill>
                  <a:schemeClr val="tx1"/>
                </a:solidFill>
                <a:latin typeface="Aptos" panose="020B0004020202020204" pitchFamily="34" charset="0"/>
                <a:ea typeface="Verdana" panose="020B0604030504040204" pitchFamily="34" charset="0"/>
              </a:rPr>
              <a:t>Mixed-basket purchases</a:t>
            </a:r>
          </a:p>
        </p:txBody>
      </p:sp>
      <p:sp>
        <p:nvSpPr>
          <p:cNvPr id="13" name="Content Placeholder 3">
            <a:extLst>
              <a:ext uri="{FF2B5EF4-FFF2-40B4-BE49-F238E27FC236}">
                <a16:creationId xmlns:a16="http://schemas.microsoft.com/office/drawing/2014/main" id="{0A4B59D9-6AFE-4C14-8978-79EC429AB146}"/>
              </a:ext>
            </a:extLst>
          </p:cNvPr>
          <p:cNvSpPr txBox="1">
            <a:spLocks/>
          </p:cNvSpPr>
          <p:nvPr/>
        </p:nvSpPr>
        <p:spPr>
          <a:xfrm>
            <a:off x="240390" y="1632574"/>
            <a:ext cx="6382111" cy="3785617"/>
          </a:xfrm>
          <a:prstGeom prst="rect">
            <a:avLst/>
          </a:prstGeom>
        </p:spPr>
        <p:txBody>
          <a:bodyPr vert="horz" lIns="121899" tIns="60949" rIns="121899" bIns="60949" rtlCol="0">
            <a:noAutofit/>
          </a:bodyPr>
          <a:lstStyle>
            <a:lvl1pPr marL="304747" indent="-304747" algn="l" defTabSz="1218987" rtl="0" eaLnBrk="1" latinLnBrk="0" hangingPunct="1">
              <a:lnSpc>
                <a:spcPct val="90000"/>
              </a:lnSpc>
              <a:spcBef>
                <a:spcPts val="1800"/>
              </a:spcBef>
              <a:buClr>
                <a:schemeClr val="accent1"/>
              </a:buClr>
              <a:buFont typeface="Arial" pitchFamily="34" charset="0"/>
              <a:buChar char="•"/>
              <a:defRPr sz="2800" kern="1200">
                <a:solidFill>
                  <a:schemeClr val="tx1"/>
                </a:solidFill>
                <a:latin typeface="+mn-lt"/>
                <a:ea typeface="+mn-ea"/>
                <a:cs typeface="+mn-cs"/>
              </a:defRPr>
            </a:lvl1pPr>
            <a:lvl2pPr marL="755772" indent="-304747" algn="l" defTabSz="1218987" rtl="0" eaLnBrk="1" latinLnBrk="0" hangingPunct="1">
              <a:lnSpc>
                <a:spcPct val="90000"/>
              </a:lnSpc>
              <a:spcBef>
                <a:spcPts val="1200"/>
              </a:spcBef>
              <a:buClr>
                <a:schemeClr val="accent1"/>
              </a:buClr>
              <a:buFont typeface="Arial" pitchFamily="34" charset="0"/>
              <a:buChar char="–"/>
              <a:defRPr sz="2400" kern="1200">
                <a:solidFill>
                  <a:schemeClr val="tx1"/>
                </a:solidFill>
                <a:latin typeface="+mn-lt"/>
                <a:ea typeface="+mn-ea"/>
                <a:cs typeface="+mn-cs"/>
              </a:defRPr>
            </a:lvl2pPr>
            <a:lvl3pPr marL="1206797" indent="-304747" algn="l" defTabSz="1218987" rtl="0" eaLnBrk="1" latinLnBrk="0" hangingPunct="1">
              <a:lnSpc>
                <a:spcPct val="90000"/>
              </a:lnSpc>
              <a:spcBef>
                <a:spcPts val="800"/>
              </a:spcBef>
              <a:buClr>
                <a:schemeClr val="accent1"/>
              </a:buClr>
              <a:buFont typeface="Arial" pitchFamily="34" charset="0"/>
              <a:buChar char="•"/>
              <a:defRPr sz="2000" kern="1200">
                <a:solidFill>
                  <a:schemeClr val="tx1"/>
                </a:solidFill>
                <a:latin typeface="+mn-lt"/>
                <a:ea typeface="+mn-ea"/>
                <a:cs typeface="+mn-cs"/>
              </a:defRPr>
            </a:lvl3pPr>
            <a:lvl4pPr marL="1657822" indent="-304747" algn="l" defTabSz="1218987" rtl="0" eaLnBrk="1" latinLnBrk="0" hangingPunct="1">
              <a:lnSpc>
                <a:spcPct val="90000"/>
              </a:lnSpc>
              <a:spcBef>
                <a:spcPts val="800"/>
              </a:spcBef>
              <a:buClr>
                <a:schemeClr val="accent1"/>
              </a:buClr>
              <a:buFont typeface="Arial" pitchFamily="34" charset="0"/>
              <a:buChar char="•"/>
              <a:defRPr sz="2000" kern="1200">
                <a:solidFill>
                  <a:schemeClr val="tx1"/>
                </a:solidFill>
                <a:latin typeface="+mn-lt"/>
                <a:ea typeface="+mn-ea"/>
                <a:cs typeface="+mn-cs"/>
              </a:defRPr>
            </a:lvl4pPr>
            <a:lvl5pPr marL="2108847" indent="-304747" algn="l" defTabSz="1218987" rtl="0" eaLnBrk="1" latinLnBrk="0" hangingPunct="1">
              <a:lnSpc>
                <a:spcPct val="90000"/>
              </a:lnSpc>
              <a:spcBef>
                <a:spcPts val="800"/>
              </a:spcBef>
              <a:buClr>
                <a:schemeClr val="accent1"/>
              </a:buClr>
              <a:buFont typeface="Arial" pitchFamily="34" charset="0"/>
              <a:buChar char="•"/>
              <a:defRPr sz="2000" kern="1200">
                <a:solidFill>
                  <a:schemeClr val="tx1"/>
                </a:solidFill>
                <a:latin typeface="+mn-lt"/>
                <a:ea typeface="+mn-ea"/>
                <a:cs typeface="+mn-cs"/>
              </a:defRPr>
            </a:lvl5pPr>
            <a:lvl6pPr marL="2559872" indent="-304747" algn="l" defTabSz="1218987" rtl="0" eaLnBrk="1" latinLnBrk="0" hangingPunct="1">
              <a:lnSpc>
                <a:spcPct val="90000"/>
              </a:lnSpc>
              <a:spcBef>
                <a:spcPts val="800"/>
              </a:spcBef>
              <a:buClr>
                <a:schemeClr val="accent1"/>
              </a:buClr>
              <a:buFont typeface="Arial" pitchFamily="34" charset="0"/>
              <a:buChar char="•"/>
              <a:defRPr sz="2000" kern="1200" baseline="0">
                <a:solidFill>
                  <a:schemeClr val="tx1"/>
                </a:solidFill>
                <a:latin typeface="+mn-lt"/>
                <a:ea typeface="+mn-ea"/>
                <a:cs typeface="+mn-cs"/>
              </a:defRPr>
            </a:lvl6pPr>
            <a:lvl7pPr marL="3010897" indent="-304747" algn="l" defTabSz="1218987" rtl="0" eaLnBrk="1" latinLnBrk="0" hangingPunct="1">
              <a:lnSpc>
                <a:spcPct val="90000"/>
              </a:lnSpc>
              <a:spcBef>
                <a:spcPts val="800"/>
              </a:spcBef>
              <a:buClr>
                <a:schemeClr val="accent1"/>
              </a:buClr>
              <a:buFont typeface="Arial" pitchFamily="34" charset="0"/>
              <a:buChar char="•"/>
              <a:defRPr sz="2000" kern="1200" baseline="0">
                <a:solidFill>
                  <a:schemeClr val="tx1"/>
                </a:solidFill>
                <a:latin typeface="+mn-lt"/>
                <a:ea typeface="+mn-ea"/>
                <a:cs typeface="+mn-cs"/>
              </a:defRPr>
            </a:lvl7pPr>
            <a:lvl8pPr marL="3461922" indent="-304747" algn="l" defTabSz="1218987" rtl="0" eaLnBrk="1" latinLnBrk="0" hangingPunct="1">
              <a:lnSpc>
                <a:spcPct val="90000"/>
              </a:lnSpc>
              <a:spcBef>
                <a:spcPts val="800"/>
              </a:spcBef>
              <a:buClr>
                <a:schemeClr val="accent1"/>
              </a:buClr>
              <a:buFont typeface="Arial" pitchFamily="34" charset="0"/>
              <a:buChar char="•"/>
              <a:defRPr sz="2000" kern="1200" baseline="0">
                <a:solidFill>
                  <a:schemeClr val="tx1"/>
                </a:solidFill>
                <a:latin typeface="+mn-lt"/>
                <a:ea typeface="+mn-ea"/>
                <a:cs typeface="+mn-cs"/>
              </a:defRPr>
            </a:lvl8pPr>
            <a:lvl9pPr marL="3912947" indent="-304747" algn="l" defTabSz="1218987" rtl="0" eaLnBrk="1" latinLnBrk="0" hangingPunct="1">
              <a:lnSpc>
                <a:spcPct val="90000"/>
              </a:lnSpc>
              <a:spcBef>
                <a:spcPts val="800"/>
              </a:spcBef>
              <a:buClr>
                <a:schemeClr val="accent1"/>
              </a:buClr>
              <a:buFont typeface="Arial" pitchFamily="34" charset="0"/>
              <a:buChar char="•"/>
              <a:defRPr sz="2000" kern="1200" baseline="0">
                <a:solidFill>
                  <a:schemeClr val="tx1"/>
                </a:solidFill>
                <a:latin typeface="+mn-lt"/>
                <a:ea typeface="+mn-ea"/>
                <a:cs typeface="+mn-cs"/>
              </a:defRPr>
            </a:lvl9pPr>
          </a:lstStyle>
          <a:p>
            <a:pPr marL="466725" indent="-466725">
              <a:buClrTx/>
              <a:buFont typeface="Verdana" panose="020B0604030504040204" pitchFamily="34" charset="0"/>
              <a:buChar char="•"/>
            </a:pPr>
            <a:r>
              <a:rPr lang="en-US" sz="3000" dirty="0">
                <a:latin typeface="Aptos" panose="020B0004020202020204" pitchFamily="34" charset="0"/>
                <a:ea typeface="Verdana" panose="020B0604030504040204" pitchFamily="34" charset="0"/>
              </a:rPr>
              <a:t>Use WIC first in split-tender transactions.</a:t>
            </a:r>
          </a:p>
          <a:p>
            <a:pPr marL="466725" indent="-466725">
              <a:buClrTx/>
              <a:buFont typeface="Verdana" panose="020B0604030504040204" pitchFamily="34" charset="0"/>
              <a:buChar char="•"/>
            </a:pPr>
            <a:r>
              <a:rPr lang="en-US" sz="3000" dirty="0">
                <a:latin typeface="Aptos" panose="020B0004020202020204" pitchFamily="34" charset="0"/>
                <a:ea typeface="Verdana" panose="020B0604030504040204" pitchFamily="34" charset="0"/>
              </a:rPr>
              <a:t>Requires approval of WIC items.</a:t>
            </a:r>
          </a:p>
          <a:p>
            <a:pPr marL="466725" indent="-466725">
              <a:buClrTx/>
              <a:buFont typeface="Verdana" panose="020B0604030504040204" pitchFamily="34" charset="0"/>
              <a:buChar char="•"/>
            </a:pPr>
            <a:r>
              <a:rPr lang="en-US" sz="3000" dirty="0">
                <a:latin typeface="Aptos" panose="020B0004020202020204" pitchFamily="34" charset="0"/>
                <a:ea typeface="Verdana" panose="020B0604030504040204" pitchFamily="34" charset="0"/>
              </a:rPr>
              <a:t>Shopper reviews mid-transaction receipt before approval.</a:t>
            </a:r>
          </a:p>
        </p:txBody>
      </p:sp>
      <p:pic>
        <p:nvPicPr>
          <p:cNvPr id="4" name="Picture 3">
            <a:extLst>
              <a:ext uri="{FF2B5EF4-FFF2-40B4-BE49-F238E27FC236}">
                <a16:creationId xmlns:a16="http://schemas.microsoft.com/office/drawing/2014/main" id="{93A3218F-2D58-70EE-CD6B-2E49C9A51567}"/>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6768924" y="1516664"/>
            <a:ext cx="5182686" cy="5105677"/>
          </a:xfrm>
          <a:prstGeom prst="rect">
            <a:avLst/>
          </a:prstGeom>
        </p:spPr>
      </p:pic>
    </p:spTree>
    <p:extLst>
      <p:ext uri="{BB962C8B-B14F-4D97-AF65-F5344CB8AC3E}">
        <p14:creationId xmlns:p14="http://schemas.microsoft.com/office/powerpoint/2010/main" val="24589319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a:xfrm>
            <a:off x="219456" y="269509"/>
            <a:ext cx="11722607" cy="901565"/>
          </a:xfrm>
        </p:spPr>
        <p:txBody>
          <a:bodyPr>
            <a:normAutofit/>
          </a:bodyPr>
          <a:lstStyle/>
          <a:p>
            <a:pPr algn="ctr" eaLnBrk="1" hangingPunct="1"/>
            <a:r>
              <a:rPr lang="en-US" altLang="en-US" b="1" dirty="0">
                <a:solidFill>
                  <a:schemeClr val="tx1"/>
                </a:solidFill>
                <a:latin typeface="Aptos" panose="020B0004020202020204" pitchFamily="34" charset="0"/>
                <a:ea typeface="Verdana" panose="020B0604030504040204" pitchFamily="34" charset="0"/>
                <a:cs typeface="Verdana" panose="020B0604030504040204" pitchFamily="34" charset="0"/>
              </a:rPr>
              <a:t>WIC mid-transaction receipt</a:t>
            </a:r>
          </a:p>
        </p:txBody>
      </p:sp>
      <p:pic>
        <p:nvPicPr>
          <p:cNvPr id="3" name="Picture 2" descr="The WIC Beginning Balances portion of the mid-transaction receipt.">
            <a:extLst>
              <a:ext uri="{FF2B5EF4-FFF2-40B4-BE49-F238E27FC236}">
                <a16:creationId xmlns:a16="http://schemas.microsoft.com/office/drawing/2014/main" id="{8F98C6DF-61EE-4370-0C7D-32DBDE3027BA}"/>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092968" y="1467852"/>
            <a:ext cx="4659770" cy="4422410"/>
          </a:xfrm>
          <a:prstGeom prst="rect">
            <a:avLst/>
          </a:prstGeom>
          <a:ln>
            <a:solidFill>
              <a:schemeClr val="tx1"/>
            </a:solidFill>
          </a:ln>
        </p:spPr>
      </p:pic>
      <p:pic>
        <p:nvPicPr>
          <p:cNvPr id="5" name="Picture 4" descr="The WIC Benefit Redemption portion of the mid-transaction receipt. This shows an itemized list of WIC-eligible foods.">
            <a:extLst>
              <a:ext uri="{FF2B5EF4-FFF2-40B4-BE49-F238E27FC236}">
                <a16:creationId xmlns:a16="http://schemas.microsoft.com/office/drawing/2014/main" id="{35D22A45-6EC7-4C86-AC5A-35DB2B19E4B9}"/>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664374" y="1363349"/>
            <a:ext cx="4485373" cy="4658628"/>
          </a:xfrm>
          <a:prstGeom prst="rect">
            <a:avLst/>
          </a:prstGeom>
          <a:solidFill>
            <a:srgbClr val="FFFFFF">
              <a:shade val="85000"/>
            </a:srgbClr>
          </a:solidFill>
          <a:ln w="3175" cap="sq">
            <a:solidFill>
              <a:schemeClr val="tx1"/>
            </a:solidFill>
            <a:miter lim="800000"/>
          </a:ln>
          <a:effectLst>
            <a:outerShdw blurRad="55000" dist="18000" dir="5400000" algn="tl" rotWithShape="0">
              <a:srgbClr val="000000">
                <a:alpha val="40000"/>
              </a:srgbClr>
            </a:outerShdw>
          </a:effectLst>
        </p:spPr>
      </p:pic>
    </p:spTree>
    <p:extLst>
      <p:ext uri="{BB962C8B-B14F-4D97-AF65-F5344CB8AC3E}">
        <p14:creationId xmlns:p14="http://schemas.microsoft.com/office/powerpoint/2010/main" val="11711516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015E87-99C1-FA65-53C1-31D63FE2DDA8}"/>
            </a:ext>
          </a:extLst>
        </p:cNvPr>
        <p:cNvGrpSpPr/>
        <p:nvPr/>
      </p:nvGrpSpPr>
      <p:grpSpPr>
        <a:xfrm>
          <a:off x="0" y="0"/>
          <a:ext cx="0" cy="0"/>
          <a:chOff x="0" y="0"/>
          <a:chExt cx="0" cy="0"/>
        </a:xfrm>
      </p:grpSpPr>
      <p:sp>
        <p:nvSpPr>
          <p:cNvPr id="29698" name="Title 1">
            <a:extLst>
              <a:ext uri="{FF2B5EF4-FFF2-40B4-BE49-F238E27FC236}">
                <a16:creationId xmlns:a16="http://schemas.microsoft.com/office/drawing/2014/main" id="{5442D73D-45A1-2E0D-08DE-1DF6F8B6E024}"/>
              </a:ext>
            </a:extLst>
          </p:cNvPr>
          <p:cNvSpPr>
            <a:spLocks noGrp="1"/>
          </p:cNvSpPr>
          <p:nvPr>
            <p:ph type="title"/>
          </p:nvPr>
        </p:nvSpPr>
        <p:spPr>
          <a:xfrm>
            <a:off x="130629" y="251218"/>
            <a:ext cx="11828760" cy="1055068"/>
          </a:xfrm>
        </p:spPr>
        <p:txBody>
          <a:bodyPr>
            <a:normAutofit/>
          </a:bodyPr>
          <a:lstStyle/>
          <a:p>
            <a:pPr algn="ctr" eaLnBrk="1" hangingPunct="1"/>
            <a:r>
              <a:rPr lang="en-US" altLang="en-US" b="1" dirty="0">
                <a:solidFill>
                  <a:schemeClr val="tx1"/>
                </a:solidFill>
                <a:latin typeface="Aptos" panose="020B0004020202020204" pitchFamily="34" charset="0"/>
                <a:ea typeface="Verdana" panose="020B0604030504040204" pitchFamily="34" charset="0"/>
                <a:cs typeface="Verdana" panose="020B0604030504040204" pitchFamily="34" charset="0"/>
              </a:rPr>
              <a:t>Foods not covered by WIC</a:t>
            </a:r>
          </a:p>
        </p:txBody>
      </p:sp>
      <p:sp>
        <p:nvSpPr>
          <p:cNvPr id="13" name="Content Placeholder 3">
            <a:extLst>
              <a:ext uri="{FF2B5EF4-FFF2-40B4-BE49-F238E27FC236}">
                <a16:creationId xmlns:a16="http://schemas.microsoft.com/office/drawing/2014/main" id="{FCB7E22E-5CBB-672D-36AA-7D0B2CF88C4D}"/>
              </a:ext>
            </a:extLst>
          </p:cNvPr>
          <p:cNvSpPr txBox="1">
            <a:spLocks/>
          </p:cNvSpPr>
          <p:nvPr/>
        </p:nvSpPr>
        <p:spPr>
          <a:xfrm>
            <a:off x="274321" y="1677851"/>
            <a:ext cx="11685068" cy="3700204"/>
          </a:xfrm>
          <a:prstGeom prst="rect">
            <a:avLst/>
          </a:prstGeom>
        </p:spPr>
        <p:txBody>
          <a:bodyPr vert="horz" lIns="121899" tIns="60949" rIns="121899" bIns="60949" rtlCol="0">
            <a:normAutofit/>
          </a:bodyPr>
          <a:lstStyle>
            <a:lvl1pPr marL="304747" indent="-304747" algn="l" defTabSz="1218987" rtl="0" eaLnBrk="1" latinLnBrk="0" hangingPunct="1">
              <a:lnSpc>
                <a:spcPct val="90000"/>
              </a:lnSpc>
              <a:spcBef>
                <a:spcPts val="1800"/>
              </a:spcBef>
              <a:buClr>
                <a:schemeClr val="accent1"/>
              </a:buClr>
              <a:buFont typeface="Arial" pitchFamily="34" charset="0"/>
              <a:buChar char="•"/>
              <a:defRPr sz="2800" kern="1200">
                <a:solidFill>
                  <a:schemeClr val="tx1"/>
                </a:solidFill>
                <a:latin typeface="+mn-lt"/>
                <a:ea typeface="+mn-ea"/>
                <a:cs typeface="+mn-cs"/>
              </a:defRPr>
            </a:lvl1pPr>
            <a:lvl2pPr marL="755772" indent="-304747" algn="l" defTabSz="1218987" rtl="0" eaLnBrk="1" latinLnBrk="0" hangingPunct="1">
              <a:lnSpc>
                <a:spcPct val="90000"/>
              </a:lnSpc>
              <a:spcBef>
                <a:spcPts val="1200"/>
              </a:spcBef>
              <a:buClr>
                <a:schemeClr val="accent1"/>
              </a:buClr>
              <a:buFont typeface="Arial" pitchFamily="34" charset="0"/>
              <a:buChar char="–"/>
              <a:defRPr sz="2400" kern="1200">
                <a:solidFill>
                  <a:schemeClr val="tx1"/>
                </a:solidFill>
                <a:latin typeface="+mn-lt"/>
                <a:ea typeface="+mn-ea"/>
                <a:cs typeface="+mn-cs"/>
              </a:defRPr>
            </a:lvl2pPr>
            <a:lvl3pPr marL="1206797" indent="-304747" algn="l" defTabSz="1218987" rtl="0" eaLnBrk="1" latinLnBrk="0" hangingPunct="1">
              <a:lnSpc>
                <a:spcPct val="90000"/>
              </a:lnSpc>
              <a:spcBef>
                <a:spcPts val="800"/>
              </a:spcBef>
              <a:buClr>
                <a:schemeClr val="accent1"/>
              </a:buClr>
              <a:buFont typeface="Arial" pitchFamily="34" charset="0"/>
              <a:buChar char="•"/>
              <a:defRPr sz="2000" kern="1200">
                <a:solidFill>
                  <a:schemeClr val="tx1"/>
                </a:solidFill>
                <a:latin typeface="+mn-lt"/>
                <a:ea typeface="+mn-ea"/>
                <a:cs typeface="+mn-cs"/>
              </a:defRPr>
            </a:lvl3pPr>
            <a:lvl4pPr marL="1657822" indent="-304747" algn="l" defTabSz="1218987" rtl="0" eaLnBrk="1" latinLnBrk="0" hangingPunct="1">
              <a:lnSpc>
                <a:spcPct val="90000"/>
              </a:lnSpc>
              <a:spcBef>
                <a:spcPts val="800"/>
              </a:spcBef>
              <a:buClr>
                <a:schemeClr val="accent1"/>
              </a:buClr>
              <a:buFont typeface="Arial" pitchFamily="34" charset="0"/>
              <a:buChar char="•"/>
              <a:defRPr sz="2000" kern="1200">
                <a:solidFill>
                  <a:schemeClr val="tx1"/>
                </a:solidFill>
                <a:latin typeface="+mn-lt"/>
                <a:ea typeface="+mn-ea"/>
                <a:cs typeface="+mn-cs"/>
              </a:defRPr>
            </a:lvl4pPr>
            <a:lvl5pPr marL="2108847" indent="-304747" algn="l" defTabSz="1218987" rtl="0" eaLnBrk="1" latinLnBrk="0" hangingPunct="1">
              <a:lnSpc>
                <a:spcPct val="90000"/>
              </a:lnSpc>
              <a:spcBef>
                <a:spcPts val="800"/>
              </a:spcBef>
              <a:buClr>
                <a:schemeClr val="accent1"/>
              </a:buClr>
              <a:buFont typeface="Arial" pitchFamily="34" charset="0"/>
              <a:buChar char="•"/>
              <a:defRPr sz="2000" kern="1200">
                <a:solidFill>
                  <a:schemeClr val="tx1"/>
                </a:solidFill>
                <a:latin typeface="+mn-lt"/>
                <a:ea typeface="+mn-ea"/>
                <a:cs typeface="+mn-cs"/>
              </a:defRPr>
            </a:lvl5pPr>
            <a:lvl6pPr marL="2559872" indent="-304747" algn="l" defTabSz="1218987" rtl="0" eaLnBrk="1" latinLnBrk="0" hangingPunct="1">
              <a:lnSpc>
                <a:spcPct val="90000"/>
              </a:lnSpc>
              <a:spcBef>
                <a:spcPts val="800"/>
              </a:spcBef>
              <a:buClr>
                <a:schemeClr val="accent1"/>
              </a:buClr>
              <a:buFont typeface="Arial" pitchFamily="34" charset="0"/>
              <a:buChar char="•"/>
              <a:defRPr sz="2000" kern="1200" baseline="0">
                <a:solidFill>
                  <a:schemeClr val="tx1"/>
                </a:solidFill>
                <a:latin typeface="+mn-lt"/>
                <a:ea typeface="+mn-ea"/>
                <a:cs typeface="+mn-cs"/>
              </a:defRPr>
            </a:lvl6pPr>
            <a:lvl7pPr marL="3010897" indent="-304747" algn="l" defTabSz="1218987" rtl="0" eaLnBrk="1" latinLnBrk="0" hangingPunct="1">
              <a:lnSpc>
                <a:spcPct val="90000"/>
              </a:lnSpc>
              <a:spcBef>
                <a:spcPts val="800"/>
              </a:spcBef>
              <a:buClr>
                <a:schemeClr val="accent1"/>
              </a:buClr>
              <a:buFont typeface="Arial" pitchFamily="34" charset="0"/>
              <a:buChar char="•"/>
              <a:defRPr sz="2000" kern="1200" baseline="0">
                <a:solidFill>
                  <a:schemeClr val="tx1"/>
                </a:solidFill>
                <a:latin typeface="+mn-lt"/>
                <a:ea typeface="+mn-ea"/>
                <a:cs typeface="+mn-cs"/>
              </a:defRPr>
            </a:lvl7pPr>
            <a:lvl8pPr marL="3461922" indent="-304747" algn="l" defTabSz="1218987" rtl="0" eaLnBrk="1" latinLnBrk="0" hangingPunct="1">
              <a:lnSpc>
                <a:spcPct val="90000"/>
              </a:lnSpc>
              <a:spcBef>
                <a:spcPts val="800"/>
              </a:spcBef>
              <a:buClr>
                <a:schemeClr val="accent1"/>
              </a:buClr>
              <a:buFont typeface="Arial" pitchFamily="34" charset="0"/>
              <a:buChar char="•"/>
              <a:defRPr sz="2000" kern="1200" baseline="0">
                <a:solidFill>
                  <a:schemeClr val="tx1"/>
                </a:solidFill>
                <a:latin typeface="+mn-lt"/>
                <a:ea typeface="+mn-ea"/>
                <a:cs typeface="+mn-cs"/>
              </a:defRPr>
            </a:lvl8pPr>
            <a:lvl9pPr marL="3912947" indent="-304747" algn="l" defTabSz="1218987" rtl="0" eaLnBrk="1" latinLnBrk="0" hangingPunct="1">
              <a:lnSpc>
                <a:spcPct val="90000"/>
              </a:lnSpc>
              <a:spcBef>
                <a:spcPts val="800"/>
              </a:spcBef>
              <a:buClr>
                <a:schemeClr val="accent1"/>
              </a:buClr>
              <a:buFont typeface="Arial" pitchFamily="34" charset="0"/>
              <a:buChar char="•"/>
              <a:defRPr sz="2000" kern="1200" baseline="0">
                <a:solidFill>
                  <a:schemeClr val="tx1"/>
                </a:solidFill>
                <a:latin typeface="+mn-lt"/>
                <a:ea typeface="+mn-ea"/>
                <a:cs typeface="+mn-cs"/>
              </a:defRPr>
            </a:lvl9pPr>
          </a:lstStyle>
          <a:p>
            <a:pPr marL="466725" indent="-466725">
              <a:buClrTx/>
              <a:buFont typeface="Verdana" panose="020B0604030504040204" pitchFamily="34" charset="0"/>
              <a:buChar char="•"/>
            </a:pPr>
            <a:r>
              <a:rPr lang="en-US" sz="3000" dirty="0">
                <a:latin typeface="Aptos" panose="020B0004020202020204" pitchFamily="34" charset="0"/>
                <a:ea typeface="Verdana" panose="020B0604030504040204" pitchFamily="34" charset="0"/>
              </a:rPr>
              <a:t>If a food doesn’t scan as WIC-approved, the cashier can’t override it.</a:t>
            </a:r>
          </a:p>
          <a:p>
            <a:pPr marL="466725" indent="-466725">
              <a:buClrTx/>
              <a:buFont typeface="Verdana" panose="020B0604030504040204" pitchFamily="34" charset="0"/>
              <a:buChar char="•"/>
            </a:pPr>
            <a:r>
              <a:rPr lang="en-US" sz="3000" dirty="0">
                <a:latin typeface="Aptos" panose="020B0004020202020204" pitchFamily="34" charset="0"/>
                <a:ea typeface="Verdana" panose="020B0604030504040204" pitchFamily="34" charset="0"/>
              </a:rPr>
              <a:t>Ask the shopper if they want to buy that food with another form of payment.</a:t>
            </a:r>
          </a:p>
          <a:p>
            <a:pPr marL="914400" lvl="1" indent="-447675">
              <a:buClrTx/>
              <a:buFont typeface="Verdana" panose="020B0604030504040204" pitchFamily="34" charset="0"/>
              <a:buChar char="•"/>
            </a:pPr>
            <a:r>
              <a:rPr lang="en-US" sz="3000" dirty="0">
                <a:latin typeface="Aptos" panose="020B0004020202020204" pitchFamily="34" charset="0"/>
                <a:ea typeface="Verdana" panose="020B0604030504040204" pitchFamily="34" charset="0"/>
              </a:rPr>
              <a:t>If not, remove the food from the remaining balance.</a:t>
            </a:r>
          </a:p>
          <a:p>
            <a:pPr marL="466725" indent="-466725">
              <a:buClrTx/>
              <a:buFont typeface="Verdana" panose="020B0604030504040204" pitchFamily="34" charset="0"/>
              <a:buChar char="•"/>
            </a:pPr>
            <a:r>
              <a:rPr lang="en-US" sz="3000" dirty="0">
                <a:latin typeface="Aptos" panose="020B0004020202020204" pitchFamily="34" charset="0"/>
                <a:ea typeface="Verdana" panose="020B0604030504040204" pitchFamily="34" charset="0"/>
              </a:rPr>
              <a:t>Removing foods from the remaining balance might require voiding the WIC payment first.</a:t>
            </a:r>
          </a:p>
        </p:txBody>
      </p:sp>
    </p:spTree>
    <p:extLst>
      <p:ext uri="{BB962C8B-B14F-4D97-AF65-F5344CB8AC3E}">
        <p14:creationId xmlns:p14="http://schemas.microsoft.com/office/powerpoint/2010/main" val="380469233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a:xfrm>
            <a:off x="218333" y="250665"/>
            <a:ext cx="11730790" cy="1162323"/>
          </a:xfrm>
        </p:spPr>
        <p:txBody>
          <a:bodyPr>
            <a:normAutofit/>
          </a:bodyPr>
          <a:lstStyle/>
          <a:p>
            <a:pPr algn="ctr" eaLnBrk="1" hangingPunct="1"/>
            <a:r>
              <a:rPr lang="en-US" altLang="en-US" b="1" dirty="0">
                <a:solidFill>
                  <a:schemeClr val="tx1"/>
                </a:solidFill>
                <a:latin typeface="Aptos" panose="020B0004020202020204" pitchFamily="34" charset="0"/>
                <a:ea typeface="Verdana" panose="020B0604030504040204" pitchFamily="34" charset="0"/>
                <a:cs typeface="Verdana" panose="020B0604030504040204" pitchFamily="34" charset="0"/>
              </a:rPr>
              <a:t>Completing WIC transactions</a:t>
            </a:r>
          </a:p>
        </p:txBody>
      </p:sp>
      <p:sp>
        <p:nvSpPr>
          <p:cNvPr id="13" name="Content Placeholder 3">
            <a:extLst>
              <a:ext uri="{FF2B5EF4-FFF2-40B4-BE49-F238E27FC236}">
                <a16:creationId xmlns:a16="http://schemas.microsoft.com/office/drawing/2014/main" id="{0A4B59D9-6AFE-4C14-8978-79EC429AB146}"/>
              </a:ext>
            </a:extLst>
          </p:cNvPr>
          <p:cNvSpPr txBox="1">
            <a:spLocks/>
          </p:cNvSpPr>
          <p:nvPr/>
        </p:nvSpPr>
        <p:spPr>
          <a:xfrm>
            <a:off x="228130" y="1577033"/>
            <a:ext cx="6256662" cy="4490251"/>
          </a:xfrm>
          <a:prstGeom prst="rect">
            <a:avLst/>
          </a:prstGeom>
        </p:spPr>
        <p:txBody>
          <a:bodyPr vert="horz" lIns="121899" tIns="60949" rIns="121899" bIns="60949" rtlCol="0">
            <a:noAutofit/>
          </a:bodyPr>
          <a:lstStyle>
            <a:lvl1pPr marL="304747" indent="-304747" algn="l" defTabSz="1218987" rtl="0" eaLnBrk="1" latinLnBrk="0" hangingPunct="1">
              <a:lnSpc>
                <a:spcPct val="90000"/>
              </a:lnSpc>
              <a:spcBef>
                <a:spcPts val="1800"/>
              </a:spcBef>
              <a:buClr>
                <a:schemeClr val="accent1"/>
              </a:buClr>
              <a:buFont typeface="Arial" pitchFamily="34" charset="0"/>
              <a:buChar char="•"/>
              <a:defRPr sz="2800" kern="1200">
                <a:solidFill>
                  <a:schemeClr val="tx1"/>
                </a:solidFill>
                <a:latin typeface="+mn-lt"/>
                <a:ea typeface="+mn-ea"/>
                <a:cs typeface="+mn-cs"/>
              </a:defRPr>
            </a:lvl1pPr>
            <a:lvl2pPr marL="755772" indent="-304747" algn="l" defTabSz="1218987" rtl="0" eaLnBrk="1" latinLnBrk="0" hangingPunct="1">
              <a:lnSpc>
                <a:spcPct val="90000"/>
              </a:lnSpc>
              <a:spcBef>
                <a:spcPts val="1200"/>
              </a:spcBef>
              <a:buClr>
                <a:schemeClr val="accent1"/>
              </a:buClr>
              <a:buFont typeface="Arial" pitchFamily="34" charset="0"/>
              <a:buChar char="–"/>
              <a:defRPr sz="2400" kern="1200">
                <a:solidFill>
                  <a:schemeClr val="tx1"/>
                </a:solidFill>
                <a:latin typeface="+mn-lt"/>
                <a:ea typeface="+mn-ea"/>
                <a:cs typeface="+mn-cs"/>
              </a:defRPr>
            </a:lvl2pPr>
            <a:lvl3pPr marL="1206797" indent="-304747" algn="l" defTabSz="1218987" rtl="0" eaLnBrk="1" latinLnBrk="0" hangingPunct="1">
              <a:lnSpc>
                <a:spcPct val="90000"/>
              </a:lnSpc>
              <a:spcBef>
                <a:spcPts val="800"/>
              </a:spcBef>
              <a:buClr>
                <a:schemeClr val="accent1"/>
              </a:buClr>
              <a:buFont typeface="Arial" pitchFamily="34" charset="0"/>
              <a:buChar char="•"/>
              <a:defRPr sz="2000" kern="1200">
                <a:solidFill>
                  <a:schemeClr val="tx1"/>
                </a:solidFill>
                <a:latin typeface="+mn-lt"/>
                <a:ea typeface="+mn-ea"/>
                <a:cs typeface="+mn-cs"/>
              </a:defRPr>
            </a:lvl3pPr>
            <a:lvl4pPr marL="1657822" indent="-304747" algn="l" defTabSz="1218987" rtl="0" eaLnBrk="1" latinLnBrk="0" hangingPunct="1">
              <a:lnSpc>
                <a:spcPct val="90000"/>
              </a:lnSpc>
              <a:spcBef>
                <a:spcPts val="800"/>
              </a:spcBef>
              <a:buClr>
                <a:schemeClr val="accent1"/>
              </a:buClr>
              <a:buFont typeface="Arial" pitchFamily="34" charset="0"/>
              <a:buChar char="•"/>
              <a:defRPr sz="2000" kern="1200">
                <a:solidFill>
                  <a:schemeClr val="tx1"/>
                </a:solidFill>
                <a:latin typeface="+mn-lt"/>
                <a:ea typeface="+mn-ea"/>
                <a:cs typeface="+mn-cs"/>
              </a:defRPr>
            </a:lvl4pPr>
            <a:lvl5pPr marL="2108847" indent="-304747" algn="l" defTabSz="1218987" rtl="0" eaLnBrk="1" latinLnBrk="0" hangingPunct="1">
              <a:lnSpc>
                <a:spcPct val="90000"/>
              </a:lnSpc>
              <a:spcBef>
                <a:spcPts val="800"/>
              </a:spcBef>
              <a:buClr>
                <a:schemeClr val="accent1"/>
              </a:buClr>
              <a:buFont typeface="Arial" pitchFamily="34" charset="0"/>
              <a:buChar char="•"/>
              <a:defRPr sz="2000" kern="1200">
                <a:solidFill>
                  <a:schemeClr val="tx1"/>
                </a:solidFill>
                <a:latin typeface="+mn-lt"/>
                <a:ea typeface="+mn-ea"/>
                <a:cs typeface="+mn-cs"/>
              </a:defRPr>
            </a:lvl5pPr>
            <a:lvl6pPr marL="2559872" indent="-304747" algn="l" defTabSz="1218987" rtl="0" eaLnBrk="1" latinLnBrk="0" hangingPunct="1">
              <a:lnSpc>
                <a:spcPct val="90000"/>
              </a:lnSpc>
              <a:spcBef>
                <a:spcPts val="800"/>
              </a:spcBef>
              <a:buClr>
                <a:schemeClr val="accent1"/>
              </a:buClr>
              <a:buFont typeface="Arial" pitchFamily="34" charset="0"/>
              <a:buChar char="•"/>
              <a:defRPr sz="2000" kern="1200" baseline="0">
                <a:solidFill>
                  <a:schemeClr val="tx1"/>
                </a:solidFill>
                <a:latin typeface="+mn-lt"/>
                <a:ea typeface="+mn-ea"/>
                <a:cs typeface="+mn-cs"/>
              </a:defRPr>
            </a:lvl6pPr>
            <a:lvl7pPr marL="3010897" indent="-304747" algn="l" defTabSz="1218987" rtl="0" eaLnBrk="1" latinLnBrk="0" hangingPunct="1">
              <a:lnSpc>
                <a:spcPct val="90000"/>
              </a:lnSpc>
              <a:spcBef>
                <a:spcPts val="800"/>
              </a:spcBef>
              <a:buClr>
                <a:schemeClr val="accent1"/>
              </a:buClr>
              <a:buFont typeface="Arial" pitchFamily="34" charset="0"/>
              <a:buChar char="•"/>
              <a:defRPr sz="2000" kern="1200" baseline="0">
                <a:solidFill>
                  <a:schemeClr val="tx1"/>
                </a:solidFill>
                <a:latin typeface="+mn-lt"/>
                <a:ea typeface="+mn-ea"/>
                <a:cs typeface="+mn-cs"/>
              </a:defRPr>
            </a:lvl7pPr>
            <a:lvl8pPr marL="3461922" indent="-304747" algn="l" defTabSz="1218987" rtl="0" eaLnBrk="1" latinLnBrk="0" hangingPunct="1">
              <a:lnSpc>
                <a:spcPct val="90000"/>
              </a:lnSpc>
              <a:spcBef>
                <a:spcPts val="800"/>
              </a:spcBef>
              <a:buClr>
                <a:schemeClr val="accent1"/>
              </a:buClr>
              <a:buFont typeface="Arial" pitchFamily="34" charset="0"/>
              <a:buChar char="•"/>
              <a:defRPr sz="2000" kern="1200" baseline="0">
                <a:solidFill>
                  <a:schemeClr val="tx1"/>
                </a:solidFill>
                <a:latin typeface="+mn-lt"/>
                <a:ea typeface="+mn-ea"/>
                <a:cs typeface="+mn-cs"/>
              </a:defRPr>
            </a:lvl8pPr>
            <a:lvl9pPr marL="3912947" indent="-304747" algn="l" defTabSz="1218987" rtl="0" eaLnBrk="1" latinLnBrk="0" hangingPunct="1">
              <a:lnSpc>
                <a:spcPct val="90000"/>
              </a:lnSpc>
              <a:spcBef>
                <a:spcPts val="800"/>
              </a:spcBef>
              <a:buClr>
                <a:schemeClr val="accent1"/>
              </a:buClr>
              <a:buFont typeface="Arial" pitchFamily="34" charset="0"/>
              <a:buChar char="•"/>
              <a:defRPr sz="2000" kern="1200" baseline="0">
                <a:solidFill>
                  <a:schemeClr val="tx1"/>
                </a:solidFill>
                <a:latin typeface="+mn-lt"/>
                <a:ea typeface="+mn-ea"/>
                <a:cs typeface="+mn-cs"/>
              </a:defRPr>
            </a:lvl9pPr>
          </a:lstStyle>
          <a:p>
            <a:pPr marL="457200" indent="-457200">
              <a:buClrTx/>
              <a:buFont typeface="Verdana" panose="020B0604030504040204" pitchFamily="34" charset="0"/>
              <a:buChar char="•"/>
            </a:pPr>
            <a:r>
              <a:rPr lang="en-US" sz="3000" dirty="0">
                <a:latin typeface="Aptos" panose="020B0004020202020204" pitchFamily="34" charset="0"/>
                <a:ea typeface="Verdana" panose="020B0604030504040204" pitchFamily="34" charset="0"/>
              </a:rPr>
              <a:t>Give final receipt to shopper – shows ending benefit balance.</a:t>
            </a:r>
          </a:p>
          <a:p>
            <a:pPr marL="457200" indent="-457200">
              <a:buClrTx/>
              <a:buFont typeface="Verdana" panose="020B0604030504040204" pitchFamily="34" charset="0"/>
              <a:buChar char="•"/>
            </a:pPr>
            <a:r>
              <a:rPr lang="en-US" sz="3000" dirty="0">
                <a:latin typeface="Aptos" panose="020B0004020202020204" pitchFamily="34" charset="0"/>
                <a:ea typeface="Verdana" panose="020B0604030504040204" pitchFamily="34" charset="0"/>
              </a:rPr>
              <a:t>Completed WIC transactions cannot be voided.</a:t>
            </a:r>
          </a:p>
          <a:p>
            <a:pPr marL="457200" indent="-457200">
              <a:buClrTx/>
              <a:buFont typeface="Verdana" panose="020B0604030504040204" pitchFamily="34" charset="0"/>
              <a:buChar char="•"/>
            </a:pPr>
            <a:r>
              <a:rPr lang="en-US" sz="3000" dirty="0">
                <a:latin typeface="Aptos" panose="020B0004020202020204" pitchFamily="34" charset="0"/>
                <a:ea typeface="Verdana" panose="020B0604030504040204" pitchFamily="34" charset="0"/>
              </a:rPr>
              <a:t>No refunds, gift cards or store credit for WIC purchases.</a:t>
            </a:r>
          </a:p>
          <a:p>
            <a:pPr marL="457200" indent="-457200">
              <a:buClrTx/>
              <a:buFont typeface="Verdana" panose="020B0604030504040204" pitchFamily="34" charset="0"/>
              <a:buChar char="•"/>
            </a:pPr>
            <a:r>
              <a:rPr lang="en-US" sz="3000" dirty="0">
                <a:latin typeface="Aptos" panose="020B0004020202020204" pitchFamily="34" charset="0"/>
                <a:ea typeface="Verdana" panose="020B0604030504040204" pitchFamily="34" charset="0"/>
              </a:rPr>
              <a:t>Use mid-transaction review process to catch and correct errors.</a:t>
            </a:r>
          </a:p>
        </p:txBody>
      </p:sp>
      <p:pic>
        <p:nvPicPr>
          <p:cNvPr id="4" name="Picture 3">
            <a:extLst>
              <a:ext uri="{FF2B5EF4-FFF2-40B4-BE49-F238E27FC236}">
                <a16:creationId xmlns:a16="http://schemas.microsoft.com/office/drawing/2014/main" id="{917B0469-7CEB-ACDD-5826-8D85A4851A66}"/>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6484791" y="3224464"/>
            <a:ext cx="5479080" cy="3398914"/>
          </a:xfrm>
          <a:prstGeom prst="rect">
            <a:avLst/>
          </a:prstGeom>
        </p:spPr>
      </p:pic>
    </p:spTree>
    <p:extLst>
      <p:ext uri="{BB962C8B-B14F-4D97-AF65-F5344CB8AC3E}">
        <p14:creationId xmlns:p14="http://schemas.microsoft.com/office/powerpoint/2010/main" val="19421795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a:xfrm>
            <a:off x="142133" y="416293"/>
            <a:ext cx="11730790" cy="1051559"/>
          </a:xfrm>
        </p:spPr>
        <p:txBody>
          <a:bodyPr>
            <a:normAutofit/>
          </a:bodyPr>
          <a:lstStyle/>
          <a:p>
            <a:pPr algn="ctr" eaLnBrk="1" hangingPunct="1"/>
            <a:r>
              <a:rPr lang="en-US" altLang="en-US" b="1">
                <a:latin typeface="Verdana" panose="020B0604030504040204" pitchFamily="34" charset="0"/>
                <a:ea typeface="Verdana" panose="020B0604030504040204" pitchFamily="34" charset="0"/>
                <a:cs typeface="Verdana" panose="020B0604030504040204" pitchFamily="34" charset="0"/>
              </a:rPr>
              <a:t>WIC Foods include:</a:t>
            </a:r>
            <a:endParaRPr lang="en-US" altLang="en-US" b="1" dirty="0">
              <a:latin typeface="Verdana" panose="020B0604030504040204" pitchFamily="34" charset="0"/>
              <a:ea typeface="Verdana" panose="020B0604030504040204" pitchFamily="34" charset="0"/>
              <a:cs typeface="Verdana" panose="020B0604030504040204" pitchFamily="34" charset="0"/>
            </a:endParaRPr>
          </a:p>
        </p:txBody>
      </p:sp>
      <p:pic>
        <p:nvPicPr>
          <p:cNvPr id="4" name="Picture 3">
            <a:extLst>
              <a:ext uri="{FF2B5EF4-FFF2-40B4-BE49-F238E27FC236}">
                <a16:creationId xmlns:a16="http://schemas.microsoft.com/office/drawing/2014/main" id="{C0550295-5456-4B6B-BF56-5EE1E3CE0509}"/>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230605" y="148523"/>
            <a:ext cx="11730790" cy="6560954"/>
          </a:xfrm>
          <a:prstGeom prst="rect">
            <a:avLst/>
          </a:prstGeom>
        </p:spPr>
      </p:pic>
    </p:spTree>
    <p:extLst>
      <p:ext uri="{BB962C8B-B14F-4D97-AF65-F5344CB8AC3E}">
        <p14:creationId xmlns:p14="http://schemas.microsoft.com/office/powerpoint/2010/main" val="1489993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2CB34A"/>
        </a:solidFill>
        <a:effectLst/>
      </p:bgPr>
    </p:bg>
    <p:spTree>
      <p:nvGrpSpPr>
        <p:cNvPr id="1" name=""/>
        <p:cNvGrpSpPr/>
        <p:nvPr/>
      </p:nvGrpSpPr>
      <p:grpSpPr>
        <a:xfrm>
          <a:off x="0" y="0"/>
          <a:ext cx="0" cy="0"/>
          <a:chOff x="0" y="0"/>
          <a:chExt cx="0" cy="0"/>
        </a:xfrm>
      </p:grpSpPr>
      <p:sp>
        <p:nvSpPr>
          <p:cNvPr id="28674" name="Title 1"/>
          <p:cNvSpPr>
            <a:spLocks noGrp="1"/>
          </p:cNvSpPr>
          <p:nvPr>
            <p:ph type="title"/>
          </p:nvPr>
        </p:nvSpPr>
        <p:spPr>
          <a:xfrm>
            <a:off x="224590" y="224589"/>
            <a:ext cx="11726778" cy="976394"/>
          </a:xfrm>
        </p:spPr>
        <p:txBody>
          <a:bodyPr>
            <a:normAutofit/>
          </a:bodyPr>
          <a:lstStyle/>
          <a:p>
            <a:pPr algn="ctr" eaLnBrk="1" hangingPunct="1"/>
            <a:r>
              <a:rPr lang="en-US" altLang="en-US" b="1" dirty="0">
                <a:solidFill>
                  <a:schemeClr val="tx1"/>
                </a:solidFill>
                <a:latin typeface="Aptos" panose="020B0004020202020204" pitchFamily="34" charset="0"/>
                <a:ea typeface="Verdana" panose="020B0604030504040204" pitchFamily="34" charset="0"/>
                <a:cs typeface="Verdana" panose="020B0604030504040204" pitchFamily="34" charset="0"/>
              </a:rPr>
              <a:t>WIC Food List</a:t>
            </a:r>
          </a:p>
        </p:txBody>
      </p:sp>
      <p:grpSp>
        <p:nvGrpSpPr>
          <p:cNvPr id="2" name="Group 1">
            <a:extLst>
              <a:ext uri="{FF2B5EF4-FFF2-40B4-BE49-F238E27FC236}">
                <a16:creationId xmlns:a16="http://schemas.microsoft.com/office/drawing/2014/main" id="{7DCB5EFF-405B-4016-B239-0C23A5F861C1}"/>
              </a:ext>
              <a:ext uri="{C183D7F6-B498-43B3-948B-1728B52AA6E4}">
                <adec:decorative xmlns:adec="http://schemas.microsoft.com/office/drawing/2017/decorative" val="1"/>
              </a:ext>
            </a:extLst>
          </p:cNvPr>
          <p:cNvGrpSpPr/>
          <p:nvPr/>
        </p:nvGrpSpPr>
        <p:grpSpPr>
          <a:xfrm>
            <a:off x="582254" y="1388195"/>
            <a:ext cx="3102329" cy="4702891"/>
            <a:chOff x="582254" y="1491431"/>
            <a:chExt cx="3102329" cy="4702891"/>
          </a:xfrm>
        </p:grpSpPr>
        <p:pic>
          <p:nvPicPr>
            <p:cNvPr id="3" name="Picture 2" descr="A picture containing text, fruit&#10;&#10;AI-generated content may be incorrect.">
              <a:extLst>
                <a:ext uri="{FF2B5EF4-FFF2-40B4-BE49-F238E27FC236}">
                  <a16:creationId xmlns:a16="http://schemas.microsoft.com/office/drawing/2014/main" id="{5299558D-3709-A518-2EE5-58BC0E17512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93489" y="2804037"/>
              <a:ext cx="1791094" cy="3390285"/>
            </a:xfrm>
            <a:prstGeom prst="rect">
              <a:avLst/>
            </a:prstGeom>
          </p:spPr>
        </p:pic>
        <p:pic>
          <p:nvPicPr>
            <p:cNvPr id="4" name="Picture 3" descr="A picture containing text, fruit&#10;&#10;AI-generated content may be incorrect.">
              <a:extLst>
                <a:ext uri="{FF2B5EF4-FFF2-40B4-BE49-F238E27FC236}">
                  <a16:creationId xmlns:a16="http://schemas.microsoft.com/office/drawing/2014/main" id="{7299563D-D3A9-6076-92EC-38522E66FDC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82254" y="1491431"/>
              <a:ext cx="1710726" cy="3257550"/>
            </a:xfrm>
            <a:prstGeom prst="rect">
              <a:avLst/>
            </a:prstGeom>
            <a:ln>
              <a:solidFill>
                <a:schemeClr val="tx1"/>
              </a:solidFill>
            </a:ln>
          </p:spPr>
        </p:pic>
      </p:grpSp>
      <p:sp>
        <p:nvSpPr>
          <p:cNvPr id="28675" name="Rectangle 2"/>
          <p:cNvSpPr>
            <a:spLocks noChangeArrowheads="1"/>
          </p:cNvSpPr>
          <p:nvPr/>
        </p:nvSpPr>
        <p:spPr bwMode="auto">
          <a:xfrm>
            <a:off x="3844212" y="1200983"/>
            <a:ext cx="8107156" cy="51706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700"/>
              </a:spcBef>
              <a:buClr>
                <a:schemeClr val="accent2"/>
              </a:buClr>
              <a:buSzPct val="60000"/>
              <a:buFont typeface="Wingdings" panose="05000000000000000000" pitchFamily="2" charset="2"/>
              <a:buChar char=""/>
              <a:defRPr sz="2900">
                <a:solidFill>
                  <a:schemeClr val="tx1"/>
                </a:solidFill>
                <a:latin typeface="Tw Cen MT" panose="020B0602020104020603" pitchFamily="34" charset="0"/>
              </a:defRPr>
            </a:lvl1pPr>
            <a:lvl2pPr marL="742950" indent="-285750">
              <a:spcBef>
                <a:spcPts val="550"/>
              </a:spcBef>
              <a:buClr>
                <a:schemeClr val="accent1"/>
              </a:buClr>
              <a:buSzPct val="70000"/>
              <a:buFont typeface="Wingdings 2" panose="05020102010507070707" pitchFamily="18" charset="2"/>
              <a:buChar char=""/>
              <a:defRPr sz="2600">
                <a:solidFill>
                  <a:schemeClr val="tx1"/>
                </a:solidFill>
                <a:latin typeface="Tw Cen MT" panose="020B0602020104020603" pitchFamily="34" charset="0"/>
              </a:defRPr>
            </a:lvl2pPr>
            <a:lvl3pPr marL="1143000" indent="-228600">
              <a:spcBef>
                <a:spcPts val="500"/>
              </a:spcBef>
              <a:buClr>
                <a:schemeClr val="accent2"/>
              </a:buClr>
              <a:buSzPct val="75000"/>
              <a:buFont typeface="Wingdings" panose="05000000000000000000" pitchFamily="2" charset="2"/>
              <a:buChar char=""/>
              <a:defRPr sz="2300">
                <a:solidFill>
                  <a:schemeClr val="tx1"/>
                </a:solidFill>
                <a:latin typeface="Tw Cen MT" panose="020B0602020104020603" pitchFamily="34" charset="0"/>
              </a:defRPr>
            </a:lvl3pPr>
            <a:lvl4pPr marL="1600200" indent="-228600">
              <a:spcBef>
                <a:spcPts val="400"/>
              </a:spcBef>
              <a:buClr>
                <a:srgbClr val="8CADAE"/>
              </a:buClr>
              <a:buSzPct val="75000"/>
              <a:buFont typeface="Wingdings" panose="05000000000000000000" pitchFamily="2" charset="2"/>
              <a:buChar char=""/>
              <a:defRPr sz="2000">
                <a:solidFill>
                  <a:schemeClr val="tx1"/>
                </a:solidFill>
                <a:latin typeface="Tw Cen MT" panose="020B0602020104020603" pitchFamily="34" charset="0"/>
              </a:defRPr>
            </a:lvl4pPr>
            <a:lvl5pPr marL="2057400" indent="-228600">
              <a:spcBef>
                <a:spcPts val="400"/>
              </a:spcBef>
              <a:buClr>
                <a:srgbClr val="8C7B70"/>
              </a:buClr>
              <a:buSzPct val="65000"/>
              <a:buFont typeface="Wingdings" panose="05000000000000000000" pitchFamily="2" charset="2"/>
              <a:buChar char=""/>
              <a:defRPr sz="2000">
                <a:solidFill>
                  <a:schemeClr val="tx1"/>
                </a:solidFill>
                <a:latin typeface="Tw Cen MT" panose="020B0602020104020603" pitchFamily="34" charset="0"/>
              </a:defRPr>
            </a:lvl5pPr>
            <a:lvl6pPr marL="2514600" indent="-228600" eaLnBrk="0" fontAlgn="base" hangingPunct="0">
              <a:spcBef>
                <a:spcPts val="400"/>
              </a:spcBef>
              <a:spcAft>
                <a:spcPct val="0"/>
              </a:spcAft>
              <a:buClr>
                <a:srgbClr val="8C7B70"/>
              </a:buClr>
              <a:buSzPct val="65000"/>
              <a:buFont typeface="Wingdings" panose="05000000000000000000" pitchFamily="2" charset="2"/>
              <a:buChar char=""/>
              <a:defRPr sz="2000">
                <a:solidFill>
                  <a:schemeClr val="tx1"/>
                </a:solidFill>
                <a:latin typeface="Tw Cen MT" panose="020B0602020104020603" pitchFamily="34" charset="0"/>
              </a:defRPr>
            </a:lvl6pPr>
            <a:lvl7pPr marL="2971800" indent="-228600" eaLnBrk="0" fontAlgn="base" hangingPunct="0">
              <a:spcBef>
                <a:spcPts val="400"/>
              </a:spcBef>
              <a:spcAft>
                <a:spcPct val="0"/>
              </a:spcAft>
              <a:buClr>
                <a:srgbClr val="8C7B70"/>
              </a:buClr>
              <a:buSzPct val="65000"/>
              <a:buFont typeface="Wingdings" panose="05000000000000000000" pitchFamily="2" charset="2"/>
              <a:buChar char=""/>
              <a:defRPr sz="2000">
                <a:solidFill>
                  <a:schemeClr val="tx1"/>
                </a:solidFill>
                <a:latin typeface="Tw Cen MT" panose="020B0602020104020603" pitchFamily="34" charset="0"/>
              </a:defRPr>
            </a:lvl7pPr>
            <a:lvl8pPr marL="3429000" indent="-228600" eaLnBrk="0" fontAlgn="base" hangingPunct="0">
              <a:spcBef>
                <a:spcPts val="400"/>
              </a:spcBef>
              <a:spcAft>
                <a:spcPct val="0"/>
              </a:spcAft>
              <a:buClr>
                <a:srgbClr val="8C7B70"/>
              </a:buClr>
              <a:buSzPct val="65000"/>
              <a:buFont typeface="Wingdings" panose="05000000000000000000" pitchFamily="2" charset="2"/>
              <a:buChar char=""/>
              <a:defRPr sz="2000">
                <a:solidFill>
                  <a:schemeClr val="tx1"/>
                </a:solidFill>
                <a:latin typeface="Tw Cen MT" panose="020B0602020104020603" pitchFamily="34" charset="0"/>
              </a:defRPr>
            </a:lvl8pPr>
            <a:lvl9pPr marL="3886200" indent="-228600" eaLnBrk="0" fontAlgn="base" hangingPunct="0">
              <a:spcBef>
                <a:spcPts val="400"/>
              </a:spcBef>
              <a:spcAft>
                <a:spcPct val="0"/>
              </a:spcAft>
              <a:buClr>
                <a:srgbClr val="8C7B70"/>
              </a:buClr>
              <a:buSzPct val="65000"/>
              <a:buFont typeface="Wingdings" panose="05000000000000000000" pitchFamily="2" charset="2"/>
              <a:buChar char=""/>
              <a:defRPr sz="2000">
                <a:solidFill>
                  <a:schemeClr val="tx1"/>
                </a:solidFill>
                <a:latin typeface="Tw Cen MT" panose="020B0602020104020603" pitchFamily="34" charset="0"/>
              </a:defRPr>
            </a:lvl9pPr>
          </a:lstStyle>
          <a:p>
            <a:pPr>
              <a:spcBef>
                <a:spcPct val="0"/>
              </a:spcBef>
              <a:buClrTx/>
              <a:buSzTx/>
              <a:buNone/>
            </a:pPr>
            <a:r>
              <a:rPr lang="en-US" altLang="en-US" sz="3000" b="1" dirty="0">
                <a:solidFill>
                  <a:srgbClr val="00B050"/>
                </a:solidFill>
                <a:latin typeface="Aptos" panose="020B0004020202020204" pitchFamily="34" charset="0"/>
                <a:ea typeface="Verdana" panose="020B0604030504040204" pitchFamily="34" charset="0"/>
                <a:cs typeface="Verdana" panose="020B0604030504040204" pitchFamily="34" charset="0"/>
              </a:rPr>
              <a:t>Buy</a:t>
            </a:r>
            <a:r>
              <a:rPr lang="en-US" altLang="en-US" sz="3000" dirty="0">
                <a:latin typeface="Aptos" panose="020B0004020202020204" pitchFamily="34" charset="0"/>
                <a:ea typeface="Verdana" panose="020B0604030504040204" pitchFamily="34" charset="0"/>
                <a:cs typeface="Verdana" panose="020B0604030504040204" pitchFamily="34" charset="0"/>
              </a:rPr>
              <a:t> and </a:t>
            </a:r>
            <a:r>
              <a:rPr lang="en-US" altLang="en-US" sz="3000" b="1" dirty="0">
                <a:solidFill>
                  <a:srgbClr val="FF0000"/>
                </a:solidFill>
                <a:latin typeface="Aptos" panose="020B0004020202020204" pitchFamily="34" charset="0"/>
                <a:ea typeface="Verdana" panose="020B0604030504040204" pitchFamily="34" charset="0"/>
                <a:cs typeface="Verdana" panose="020B0604030504040204" pitchFamily="34" charset="0"/>
              </a:rPr>
              <a:t>Not Buy </a:t>
            </a:r>
            <a:r>
              <a:rPr lang="en-US" altLang="en-US" sz="3000" dirty="0">
                <a:latin typeface="Aptos" panose="020B0004020202020204" pitchFamily="34" charset="0"/>
                <a:ea typeface="Verdana" panose="020B0604030504040204" pitchFamily="34" charset="0"/>
                <a:cs typeface="Verdana" panose="020B0604030504040204" pitchFamily="34" charset="0"/>
              </a:rPr>
              <a:t>sections for each food</a:t>
            </a:r>
          </a:p>
          <a:p>
            <a:pPr marL="457200" indent="-457200">
              <a:spcBef>
                <a:spcPct val="0"/>
              </a:spcBef>
              <a:buClrTx/>
              <a:buSzTx/>
              <a:buFont typeface="Verdana" panose="020B0604030504040204" pitchFamily="34" charset="0"/>
              <a:buChar char="•"/>
            </a:pPr>
            <a:r>
              <a:rPr lang="en-US" altLang="en-US" sz="3000" dirty="0">
                <a:latin typeface="Aptos" panose="020B0004020202020204" pitchFamily="34" charset="0"/>
                <a:ea typeface="Verdana" panose="020B0604030504040204" pitchFamily="34" charset="0"/>
                <a:cs typeface="Verdana" panose="020B0604030504040204" pitchFamily="34" charset="0"/>
              </a:rPr>
              <a:t>Foods that are brand-specific:</a:t>
            </a:r>
          </a:p>
          <a:p>
            <a:pPr marL="914400" lvl="1" indent="-450850">
              <a:spcBef>
                <a:spcPct val="0"/>
              </a:spcBef>
              <a:buClrTx/>
              <a:buSzTx/>
              <a:buFont typeface="Verdana" panose="020B0604030504040204" pitchFamily="34" charset="0"/>
              <a:buChar char="•"/>
            </a:pPr>
            <a:r>
              <a:rPr lang="en-US" altLang="en-US" sz="3000" dirty="0">
                <a:latin typeface="Aptos" panose="020B0004020202020204" pitchFamily="34" charset="0"/>
                <a:ea typeface="Verdana" panose="020B0604030504040204" pitchFamily="34" charset="0"/>
                <a:cs typeface="Verdana" panose="020B0604030504040204" pitchFamily="34" charset="0"/>
              </a:rPr>
              <a:t>Whole grain pasta</a:t>
            </a:r>
          </a:p>
          <a:p>
            <a:pPr marL="914400" lvl="1" indent="-450850">
              <a:spcBef>
                <a:spcPct val="0"/>
              </a:spcBef>
              <a:buClrTx/>
              <a:buSzTx/>
              <a:buFont typeface="Verdana" panose="020B0604030504040204" pitchFamily="34" charset="0"/>
              <a:buChar char="•"/>
            </a:pPr>
            <a:r>
              <a:rPr lang="en-US" altLang="en-US" sz="3000" dirty="0">
                <a:latin typeface="Aptos" panose="020B0004020202020204" pitchFamily="34" charset="0"/>
                <a:ea typeface="Verdana" panose="020B0604030504040204" pitchFamily="34" charset="0"/>
                <a:cs typeface="Verdana" panose="020B0604030504040204" pitchFamily="34" charset="0"/>
              </a:rPr>
              <a:t>Corn and wheat tortillas</a:t>
            </a:r>
          </a:p>
          <a:p>
            <a:pPr marL="914400" lvl="1" indent="-450850">
              <a:spcBef>
                <a:spcPct val="0"/>
              </a:spcBef>
              <a:buClrTx/>
              <a:buSzTx/>
              <a:buFont typeface="Verdana" panose="020B0604030504040204" pitchFamily="34" charset="0"/>
              <a:buChar char="•"/>
            </a:pPr>
            <a:r>
              <a:rPr lang="en-US" altLang="en-US" sz="3000" dirty="0">
                <a:latin typeface="Aptos" panose="020B0004020202020204" pitchFamily="34" charset="0"/>
                <a:ea typeface="Verdana" panose="020B0604030504040204" pitchFamily="34" charset="0"/>
                <a:cs typeface="Verdana" panose="020B0604030504040204" pitchFamily="34" charset="0"/>
              </a:rPr>
              <a:t>Soy and goat milk</a:t>
            </a:r>
          </a:p>
          <a:p>
            <a:pPr marL="914400" lvl="1" indent="-450850">
              <a:spcBef>
                <a:spcPct val="0"/>
              </a:spcBef>
              <a:buClrTx/>
              <a:buSzTx/>
              <a:buFont typeface="Verdana" panose="020B0604030504040204" pitchFamily="34" charset="0"/>
              <a:buChar char="•"/>
            </a:pPr>
            <a:r>
              <a:rPr lang="en-US" altLang="en-US" sz="3000" dirty="0">
                <a:latin typeface="Aptos" panose="020B0004020202020204" pitchFamily="34" charset="0"/>
                <a:ea typeface="Verdana" panose="020B0604030504040204" pitchFamily="34" charset="0"/>
                <a:cs typeface="Verdana" panose="020B0604030504040204" pitchFamily="34" charset="0"/>
              </a:rPr>
              <a:t>Yogurt</a:t>
            </a:r>
          </a:p>
          <a:p>
            <a:pPr marL="914400" lvl="1" indent="-450850">
              <a:spcBef>
                <a:spcPct val="0"/>
              </a:spcBef>
              <a:buClrTx/>
              <a:buSzTx/>
              <a:buFont typeface="Verdana" panose="020B0604030504040204" pitchFamily="34" charset="0"/>
              <a:buChar char="•"/>
            </a:pPr>
            <a:r>
              <a:rPr lang="en-US" altLang="en-US" sz="3000" dirty="0">
                <a:latin typeface="Aptos" panose="020B0004020202020204" pitchFamily="34" charset="0"/>
                <a:ea typeface="Verdana" panose="020B0604030504040204" pitchFamily="34" charset="0"/>
                <a:cs typeface="Verdana" panose="020B0604030504040204" pitchFamily="34" charset="0"/>
              </a:rPr>
              <a:t>Tofu</a:t>
            </a:r>
          </a:p>
          <a:p>
            <a:pPr marL="914400" lvl="1" indent="-450850">
              <a:spcBef>
                <a:spcPct val="0"/>
              </a:spcBef>
              <a:buClrTx/>
              <a:buSzTx/>
              <a:buFont typeface="Verdana" panose="020B0604030504040204" pitchFamily="34" charset="0"/>
              <a:buChar char="•"/>
            </a:pPr>
            <a:r>
              <a:rPr lang="en-US" altLang="en-US" sz="3000" dirty="0">
                <a:latin typeface="Aptos" panose="020B0004020202020204" pitchFamily="34" charset="0"/>
                <a:ea typeface="Verdana" panose="020B0604030504040204" pitchFamily="34" charset="0"/>
                <a:cs typeface="Verdana" panose="020B0604030504040204" pitchFamily="34" charset="0"/>
              </a:rPr>
              <a:t>Cereal</a:t>
            </a:r>
          </a:p>
          <a:p>
            <a:pPr marL="914400" lvl="1" indent="-450850">
              <a:spcBef>
                <a:spcPct val="0"/>
              </a:spcBef>
              <a:buClrTx/>
              <a:buSzTx/>
              <a:buFont typeface="Verdana" panose="020B0604030504040204" pitchFamily="34" charset="0"/>
              <a:buChar char="•"/>
            </a:pPr>
            <a:r>
              <a:rPr lang="en-US" altLang="en-US" sz="3000" dirty="0">
                <a:latin typeface="Aptos" panose="020B0004020202020204" pitchFamily="34" charset="0"/>
                <a:ea typeface="Verdana" panose="020B0604030504040204" pitchFamily="34" charset="0"/>
                <a:cs typeface="Verdana" panose="020B0604030504040204" pitchFamily="34" charset="0"/>
              </a:rPr>
              <a:t>Juice</a:t>
            </a:r>
          </a:p>
          <a:p>
            <a:pPr marL="914400" lvl="1" indent="-450850">
              <a:spcBef>
                <a:spcPct val="0"/>
              </a:spcBef>
              <a:buClrTx/>
              <a:buSzTx/>
              <a:buFont typeface="Verdana" panose="020B0604030504040204" pitchFamily="34" charset="0"/>
              <a:buChar char="•"/>
            </a:pPr>
            <a:r>
              <a:rPr lang="en-US" altLang="en-US" sz="3000" dirty="0">
                <a:latin typeface="Aptos" panose="020B0004020202020204" pitchFamily="34" charset="0"/>
                <a:ea typeface="Verdana" panose="020B0604030504040204" pitchFamily="34" charset="0"/>
                <a:cs typeface="Verdana" panose="020B0604030504040204" pitchFamily="34" charset="0"/>
              </a:rPr>
              <a:t>Baby food and cereal</a:t>
            </a:r>
          </a:p>
          <a:p>
            <a:pPr marL="457200" indent="-457200">
              <a:spcBef>
                <a:spcPct val="0"/>
              </a:spcBef>
              <a:buClrTx/>
              <a:buSzTx/>
              <a:buFont typeface="Verdana" panose="020B0604030504040204" pitchFamily="34" charset="0"/>
              <a:buChar char="•"/>
            </a:pPr>
            <a:r>
              <a:rPr lang="en-US" altLang="en-US" sz="3000" dirty="0">
                <a:latin typeface="Aptos" panose="020B0004020202020204" pitchFamily="34" charset="0"/>
                <a:ea typeface="Verdana" panose="020B0604030504040204" pitchFamily="34" charset="0"/>
                <a:cs typeface="Verdana" panose="020B0604030504040204" pitchFamily="34" charset="0"/>
              </a:rPr>
              <a:t>Allowable package sizes for each food</a:t>
            </a:r>
          </a:p>
        </p:txBody>
      </p:sp>
    </p:spTree>
    <p:extLst>
      <p:ext uri="{BB962C8B-B14F-4D97-AF65-F5344CB8AC3E}">
        <p14:creationId xmlns:p14="http://schemas.microsoft.com/office/powerpoint/2010/main" val="262119286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2CB34A"/>
        </a:solidFill>
        <a:effectLst/>
      </p:bgPr>
    </p:bg>
    <p:spTree>
      <p:nvGrpSpPr>
        <p:cNvPr id="1" name=""/>
        <p:cNvGrpSpPr/>
        <p:nvPr/>
      </p:nvGrpSpPr>
      <p:grpSpPr>
        <a:xfrm>
          <a:off x="0" y="0"/>
          <a:ext cx="0" cy="0"/>
          <a:chOff x="0" y="0"/>
          <a:chExt cx="0" cy="0"/>
        </a:xfrm>
      </p:grpSpPr>
      <p:sp>
        <p:nvSpPr>
          <p:cNvPr id="28674" name="Title 1"/>
          <p:cNvSpPr>
            <a:spLocks noGrp="1"/>
          </p:cNvSpPr>
          <p:nvPr>
            <p:ph type="title"/>
          </p:nvPr>
        </p:nvSpPr>
        <p:spPr>
          <a:xfrm>
            <a:off x="224589" y="224589"/>
            <a:ext cx="11742821" cy="976394"/>
          </a:xfrm>
        </p:spPr>
        <p:txBody>
          <a:bodyPr>
            <a:normAutofit/>
          </a:bodyPr>
          <a:lstStyle/>
          <a:p>
            <a:pPr algn="ctr" eaLnBrk="1" hangingPunct="1"/>
            <a:r>
              <a:rPr lang="en-US" altLang="en-US" b="1" dirty="0">
                <a:solidFill>
                  <a:schemeClr val="tx1"/>
                </a:solidFill>
                <a:latin typeface="Aptos" panose="020B0004020202020204" pitchFamily="34" charset="0"/>
                <a:ea typeface="Verdana" panose="020B0604030504040204" pitchFamily="34" charset="0"/>
                <a:cs typeface="Verdana" panose="020B0604030504040204" pitchFamily="34" charset="0"/>
              </a:rPr>
              <a:t>2025 WIC Food List</a:t>
            </a:r>
          </a:p>
        </p:txBody>
      </p:sp>
      <p:grpSp>
        <p:nvGrpSpPr>
          <p:cNvPr id="7" name="Group 6" descr="Examples of the front cover of the July first 2025 English and Spanish WIC Food Lists. The cover is a light green color with an image of a strawberry with a heart-shaped center.">
            <a:extLst>
              <a:ext uri="{FF2B5EF4-FFF2-40B4-BE49-F238E27FC236}">
                <a16:creationId xmlns:a16="http://schemas.microsoft.com/office/drawing/2014/main" id="{1829CC55-DDD0-DF4F-3E5F-FBE839F145F5}"/>
              </a:ext>
            </a:extLst>
          </p:cNvPr>
          <p:cNvGrpSpPr/>
          <p:nvPr/>
        </p:nvGrpSpPr>
        <p:grpSpPr>
          <a:xfrm>
            <a:off x="582254" y="1388195"/>
            <a:ext cx="3021961" cy="4702891"/>
            <a:chOff x="582254" y="1491431"/>
            <a:chExt cx="3021961" cy="4702891"/>
          </a:xfrm>
        </p:grpSpPr>
        <p:pic>
          <p:nvPicPr>
            <p:cNvPr id="6" name="Picture 5" descr="A picture containing text, fruit&#10;&#10;AI-generated content may be incorrect.">
              <a:extLst>
                <a:ext uri="{FF2B5EF4-FFF2-40B4-BE49-F238E27FC236}">
                  <a16:creationId xmlns:a16="http://schemas.microsoft.com/office/drawing/2014/main" id="{5DA94BA6-578A-7B88-0543-26F24887E91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93489" y="2804037"/>
              <a:ext cx="1710726" cy="3390285"/>
            </a:xfrm>
            <a:prstGeom prst="rect">
              <a:avLst/>
            </a:prstGeom>
          </p:spPr>
        </p:pic>
        <p:pic>
          <p:nvPicPr>
            <p:cNvPr id="3" name="Picture 2" descr="A picture containing text, fruit&#10;&#10;AI-generated content may be incorrect.">
              <a:extLst>
                <a:ext uri="{FF2B5EF4-FFF2-40B4-BE49-F238E27FC236}">
                  <a16:creationId xmlns:a16="http://schemas.microsoft.com/office/drawing/2014/main" id="{22FCC9A4-9455-52C3-36D0-DC4A7678A3C4}"/>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82254" y="1491431"/>
              <a:ext cx="1710726" cy="3257550"/>
            </a:xfrm>
            <a:prstGeom prst="rect">
              <a:avLst/>
            </a:prstGeom>
            <a:ln>
              <a:solidFill>
                <a:schemeClr val="tx1"/>
              </a:solidFill>
            </a:ln>
          </p:spPr>
        </p:pic>
      </p:grpSp>
      <p:sp>
        <p:nvSpPr>
          <p:cNvPr id="28675" name="Rectangle 2"/>
          <p:cNvSpPr>
            <a:spLocks noChangeArrowheads="1"/>
          </p:cNvSpPr>
          <p:nvPr/>
        </p:nvSpPr>
        <p:spPr bwMode="auto">
          <a:xfrm>
            <a:off x="3750906" y="1436987"/>
            <a:ext cx="8216504" cy="3754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700"/>
              </a:spcBef>
              <a:buClr>
                <a:schemeClr val="accent2"/>
              </a:buClr>
              <a:buSzPct val="60000"/>
              <a:buFont typeface="Wingdings" panose="05000000000000000000" pitchFamily="2" charset="2"/>
              <a:buChar char=""/>
              <a:defRPr sz="2900">
                <a:solidFill>
                  <a:schemeClr val="tx1"/>
                </a:solidFill>
                <a:latin typeface="Tw Cen MT" panose="020B0602020104020603" pitchFamily="34" charset="0"/>
              </a:defRPr>
            </a:lvl1pPr>
            <a:lvl2pPr marL="742950" indent="-285750">
              <a:spcBef>
                <a:spcPts val="550"/>
              </a:spcBef>
              <a:buClr>
                <a:schemeClr val="accent1"/>
              </a:buClr>
              <a:buSzPct val="70000"/>
              <a:buFont typeface="Wingdings 2" panose="05020102010507070707" pitchFamily="18" charset="2"/>
              <a:buChar char=""/>
              <a:defRPr sz="2600">
                <a:solidFill>
                  <a:schemeClr val="tx1"/>
                </a:solidFill>
                <a:latin typeface="Tw Cen MT" panose="020B0602020104020603" pitchFamily="34" charset="0"/>
              </a:defRPr>
            </a:lvl2pPr>
            <a:lvl3pPr marL="1143000" indent="-228600">
              <a:spcBef>
                <a:spcPts val="500"/>
              </a:spcBef>
              <a:buClr>
                <a:schemeClr val="accent2"/>
              </a:buClr>
              <a:buSzPct val="75000"/>
              <a:buFont typeface="Wingdings" panose="05000000000000000000" pitchFamily="2" charset="2"/>
              <a:buChar char=""/>
              <a:defRPr sz="2300">
                <a:solidFill>
                  <a:schemeClr val="tx1"/>
                </a:solidFill>
                <a:latin typeface="Tw Cen MT" panose="020B0602020104020603" pitchFamily="34" charset="0"/>
              </a:defRPr>
            </a:lvl3pPr>
            <a:lvl4pPr marL="1600200" indent="-228600">
              <a:spcBef>
                <a:spcPts val="400"/>
              </a:spcBef>
              <a:buClr>
                <a:srgbClr val="8CADAE"/>
              </a:buClr>
              <a:buSzPct val="75000"/>
              <a:buFont typeface="Wingdings" panose="05000000000000000000" pitchFamily="2" charset="2"/>
              <a:buChar char=""/>
              <a:defRPr sz="2000">
                <a:solidFill>
                  <a:schemeClr val="tx1"/>
                </a:solidFill>
                <a:latin typeface="Tw Cen MT" panose="020B0602020104020603" pitchFamily="34" charset="0"/>
              </a:defRPr>
            </a:lvl4pPr>
            <a:lvl5pPr marL="2057400" indent="-228600">
              <a:spcBef>
                <a:spcPts val="400"/>
              </a:spcBef>
              <a:buClr>
                <a:srgbClr val="8C7B70"/>
              </a:buClr>
              <a:buSzPct val="65000"/>
              <a:buFont typeface="Wingdings" panose="05000000000000000000" pitchFamily="2" charset="2"/>
              <a:buChar char=""/>
              <a:defRPr sz="2000">
                <a:solidFill>
                  <a:schemeClr val="tx1"/>
                </a:solidFill>
                <a:latin typeface="Tw Cen MT" panose="020B0602020104020603" pitchFamily="34" charset="0"/>
              </a:defRPr>
            </a:lvl5pPr>
            <a:lvl6pPr marL="2514600" indent="-228600" eaLnBrk="0" fontAlgn="base" hangingPunct="0">
              <a:spcBef>
                <a:spcPts val="400"/>
              </a:spcBef>
              <a:spcAft>
                <a:spcPct val="0"/>
              </a:spcAft>
              <a:buClr>
                <a:srgbClr val="8C7B70"/>
              </a:buClr>
              <a:buSzPct val="65000"/>
              <a:buFont typeface="Wingdings" panose="05000000000000000000" pitchFamily="2" charset="2"/>
              <a:buChar char=""/>
              <a:defRPr sz="2000">
                <a:solidFill>
                  <a:schemeClr val="tx1"/>
                </a:solidFill>
                <a:latin typeface="Tw Cen MT" panose="020B0602020104020603" pitchFamily="34" charset="0"/>
              </a:defRPr>
            </a:lvl6pPr>
            <a:lvl7pPr marL="2971800" indent="-228600" eaLnBrk="0" fontAlgn="base" hangingPunct="0">
              <a:spcBef>
                <a:spcPts val="400"/>
              </a:spcBef>
              <a:spcAft>
                <a:spcPct val="0"/>
              </a:spcAft>
              <a:buClr>
                <a:srgbClr val="8C7B70"/>
              </a:buClr>
              <a:buSzPct val="65000"/>
              <a:buFont typeface="Wingdings" panose="05000000000000000000" pitchFamily="2" charset="2"/>
              <a:buChar char=""/>
              <a:defRPr sz="2000">
                <a:solidFill>
                  <a:schemeClr val="tx1"/>
                </a:solidFill>
                <a:latin typeface="Tw Cen MT" panose="020B0602020104020603" pitchFamily="34" charset="0"/>
              </a:defRPr>
            </a:lvl7pPr>
            <a:lvl8pPr marL="3429000" indent="-228600" eaLnBrk="0" fontAlgn="base" hangingPunct="0">
              <a:spcBef>
                <a:spcPts val="400"/>
              </a:spcBef>
              <a:spcAft>
                <a:spcPct val="0"/>
              </a:spcAft>
              <a:buClr>
                <a:srgbClr val="8C7B70"/>
              </a:buClr>
              <a:buSzPct val="65000"/>
              <a:buFont typeface="Wingdings" panose="05000000000000000000" pitchFamily="2" charset="2"/>
              <a:buChar char=""/>
              <a:defRPr sz="2000">
                <a:solidFill>
                  <a:schemeClr val="tx1"/>
                </a:solidFill>
                <a:latin typeface="Tw Cen MT" panose="020B0602020104020603" pitchFamily="34" charset="0"/>
              </a:defRPr>
            </a:lvl8pPr>
            <a:lvl9pPr marL="3886200" indent="-228600" eaLnBrk="0" fontAlgn="base" hangingPunct="0">
              <a:spcBef>
                <a:spcPts val="400"/>
              </a:spcBef>
              <a:spcAft>
                <a:spcPct val="0"/>
              </a:spcAft>
              <a:buClr>
                <a:srgbClr val="8C7B70"/>
              </a:buClr>
              <a:buSzPct val="65000"/>
              <a:buFont typeface="Wingdings" panose="05000000000000000000" pitchFamily="2" charset="2"/>
              <a:buChar char=""/>
              <a:defRPr sz="2000">
                <a:solidFill>
                  <a:schemeClr val="tx1"/>
                </a:solidFill>
                <a:latin typeface="Tw Cen MT" panose="020B0602020104020603" pitchFamily="34" charset="0"/>
              </a:defRPr>
            </a:lvl9pPr>
          </a:lstStyle>
          <a:p>
            <a:pPr marL="457200" indent="-457200">
              <a:spcBef>
                <a:spcPct val="0"/>
              </a:spcBef>
              <a:buClrTx/>
              <a:buSzTx/>
              <a:buFont typeface="Verdana" panose="020B0604030504040204" pitchFamily="34" charset="0"/>
              <a:buChar char="•"/>
            </a:pPr>
            <a:r>
              <a:rPr lang="en-US" altLang="en-US" sz="3000" dirty="0">
                <a:latin typeface="Aptos" panose="020B0004020202020204" pitchFamily="34" charset="0"/>
                <a:ea typeface="Verdana" panose="020B0604030504040204" pitchFamily="34" charset="0"/>
                <a:cs typeface="Verdana" panose="020B0604030504040204" pitchFamily="34" charset="0"/>
              </a:rPr>
              <a:t>Paper booklets in English and Spanish to use at checkout.</a:t>
            </a:r>
          </a:p>
          <a:p>
            <a:pPr marL="457200" indent="-457200">
              <a:spcBef>
                <a:spcPct val="0"/>
              </a:spcBef>
              <a:buClrTx/>
              <a:buSzTx/>
              <a:buFont typeface="Verdana" panose="020B0604030504040204" pitchFamily="34" charset="0"/>
              <a:buChar char="•"/>
            </a:pPr>
            <a:r>
              <a:rPr lang="en-US" altLang="en-US" sz="3000" dirty="0">
                <a:latin typeface="Aptos" panose="020B0004020202020204" pitchFamily="34" charset="0"/>
                <a:ea typeface="Verdana" panose="020B0604030504040204" pitchFamily="34" charset="0"/>
                <a:cs typeface="Verdana" panose="020B0604030504040204" pitchFamily="34" charset="0"/>
              </a:rPr>
              <a:t>Order more from the state WIC office.</a:t>
            </a:r>
          </a:p>
          <a:p>
            <a:pPr marL="457200" indent="-457200">
              <a:spcBef>
                <a:spcPct val="0"/>
              </a:spcBef>
              <a:buClrTx/>
              <a:buSzTx/>
              <a:buFont typeface="Verdana" panose="020B0604030504040204" pitchFamily="34" charset="0"/>
              <a:buChar char="•"/>
            </a:pPr>
            <a:r>
              <a:rPr lang="en-US" altLang="en-US" sz="3000" dirty="0">
                <a:latin typeface="Aptos" panose="020B0004020202020204" pitchFamily="34" charset="0"/>
                <a:ea typeface="Verdana" panose="020B0604030504040204" pitchFamily="34" charset="0"/>
                <a:cs typeface="Verdana" panose="020B0604030504040204" pitchFamily="34" charset="0"/>
              </a:rPr>
              <a:t>Keep current copies at each register.</a:t>
            </a:r>
          </a:p>
          <a:p>
            <a:pPr marL="457200" indent="-457200">
              <a:spcBef>
                <a:spcPct val="0"/>
              </a:spcBef>
              <a:buClrTx/>
              <a:buSzTx/>
              <a:buFont typeface="Verdana" panose="020B0604030504040204" pitchFamily="34" charset="0"/>
              <a:buChar char="•"/>
            </a:pPr>
            <a:r>
              <a:rPr lang="en-US" altLang="en-US" sz="3000" dirty="0">
                <a:latin typeface="Aptos" panose="020B0004020202020204" pitchFamily="34" charset="0"/>
                <a:ea typeface="Verdana" panose="020B0604030504040204" pitchFamily="34" charset="0"/>
                <a:cs typeface="Verdana" panose="020B0604030504040204" pitchFamily="34" charset="0"/>
              </a:rPr>
              <a:t>Find the WIC Food List in other languages on the WIC Program website and WICShopper app.</a:t>
            </a:r>
          </a:p>
          <a:p>
            <a:pPr>
              <a:spcBef>
                <a:spcPct val="0"/>
              </a:spcBef>
              <a:buClrTx/>
              <a:buSzTx/>
              <a:buNone/>
            </a:pPr>
            <a:endParaRPr lang="en-US" altLang="en-US" sz="2800" dirty="0">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119987359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2CB34A"/>
        </a:solidFill>
        <a:effectLst/>
      </p:bgPr>
    </p:bg>
    <p:spTree>
      <p:nvGrpSpPr>
        <p:cNvPr id="1" name=""/>
        <p:cNvGrpSpPr/>
        <p:nvPr/>
      </p:nvGrpSpPr>
      <p:grpSpPr>
        <a:xfrm>
          <a:off x="0" y="0"/>
          <a:ext cx="0" cy="0"/>
          <a:chOff x="0" y="0"/>
          <a:chExt cx="0" cy="0"/>
        </a:xfrm>
      </p:grpSpPr>
      <p:sp>
        <p:nvSpPr>
          <p:cNvPr id="28674" name="Title 1"/>
          <p:cNvSpPr>
            <a:spLocks noGrp="1"/>
          </p:cNvSpPr>
          <p:nvPr>
            <p:ph type="title"/>
          </p:nvPr>
        </p:nvSpPr>
        <p:spPr>
          <a:xfrm>
            <a:off x="224590" y="224590"/>
            <a:ext cx="11710736" cy="994610"/>
          </a:xfrm>
        </p:spPr>
        <p:txBody>
          <a:bodyPr>
            <a:normAutofit/>
          </a:bodyPr>
          <a:lstStyle/>
          <a:p>
            <a:pPr algn="ctr" eaLnBrk="1" hangingPunct="1"/>
            <a:r>
              <a:rPr lang="en-US" altLang="en-US" b="1" dirty="0">
                <a:solidFill>
                  <a:schemeClr val="tx1"/>
                </a:solidFill>
                <a:latin typeface="Aptos" panose="020B0004020202020204" pitchFamily="34" charset="0"/>
                <a:ea typeface="Verdana" panose="020B0604030504040204" pitchFamily="34" charset="0"/>
                <a:cs typeface="Verdana" panose="020B0604030504040204" pitchFamily="34" charset="0"/>
              </a:rPr>
              <a:t>7/1/2025 WIC Food List changes </a:t>
            </a:r>
          </a:p>
        </p:txBody>
      </p:sp>
      <p:grpSp>
        <p:nvGrpSpPr>
          <p:cNvPr id="2" name="Group 1">
            <a:extLst>
              <a:ext uri="{FF2B5EF4-FFF2-40B4-BE49-F238E27FC236}">
                <a16:creationId xmlns:a16="http://schemas.microsoft.com/office/drawing/2014/main" id="{F85869CD-BCBE-F9B1-9262-73B48E3FFB32}"/>
              </a:ext>
              <a:ext uri="{C183D7F6-B498-43B3-948B-1728B52AA6E4}">
                <adec:decorative xmlns:adec="http://schemas.microsoft.com/office/drawing/2017/decorative" val="1"/>
              </a:ext>
            </a:extLst>
          </p:cNvPr>
          <p:cNvGrpSpPr/>
          <p:nvPr/>
        </p:nvGrpSpPr>
        <p:grpSpPr>
          <a:xfrm>
            <a:off x="582254" y="1388196"/>
            <a:ext cx="2915689" cy="4562662"/>
            <a:chOff x="582254" y="1491431"/>
            <a:chExt cx="3102329" cy="4702891"/>
          </a:xfrm>
        </p:grpSpPr>
        <p:pic>
          <p:nvPicPr>
            <p:cNvPr id="3" name="Picture 2" descr="A picture containing text, fruit&#10;&#10;AI-generated content may be incorrect.">
              <a:extLst>
                <a:ext uri="{FF2B5EF4-FFF2-40B4-BE49-F238E27FC236}">
                  <a16:creationId xmlns:a16="http://schemas.microsoft.com/office/drawing/2014/main" id="{31165041-A6C3-B775-8E1A-9676F87B301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93489" y="2804037"/>
              <a:ext cx="1791094" cy="3390285"/>
            </a:xfrm>
            <a:prstGeom prst="rect">
              <a:avLst/>
            </a:prstGeom>
          </p:spPr>
        </p:pic>
        <p:pic>
          <p:nvPicPr>
            <p:cNvPr id="4" name="Picture 3" descr="A picture containing text, fruit&#10;&#10;AI-generated content may be incorrect.">
              <a:extLst>
                <a:ext uri="{FF2B5EF4-FFF2-40B4-BE49-F238E27FC236}">
                  <a16:creationId xmlns:a16="http://schemas.microsoft.com/office/drawing/2014/main" id="{A4BFAAD4-AD61-F27F-EC9D-C24C55BC9AE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82254" y="1491431"/>
              <a:ext cx="1710726" cy="3257550"/>
            </a:xfrm>
            <a:prstGeom prst="rect">
              <a:avLst/>
            </a:prstGeom>
            <a:ln>
              <a:solidFill>
                <a:schemeClr val="tx1"/>
              </a:solidFill>
            </a:ln>
          </p:spPr>
        </p:pic>
      </p:grpSp>
      <p:sp>
        <p:nvSpPr>
          <p:cNvPr id="28675" name="Rectangle 2"/>
          <p:cNvSpPr>
            <a:spLocks noChangeArrowheads="1"/>
          </p:cNvSpPr>
          <p:nvPr/>
        </p:nvSpPr>
        <p:spPr bwMode="auto">
          <a:xfrm>
            <a:off x="3619951" y="1105543"/>
            <a:ext cx="8315375" cy="5509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700"/>
              </a:spcBef>
              <a:buClr>
                <a:schemeClr val="accent2"/>
              </a:buClr>
              <a:buSzPct val="60000"/>
              <a:buFont typeface="Wingdings" panose="05000000000000000000" pitchFamily="2" charset="2"/>
              <a:buChar char=""/>
              <a:defRPr sz="2900">
                <a:solidFill>
                  <a:schemeClr val="tx1"/>
                </a:solidFill>
                <a:latin typeface="Tw Cen MT" panose="020B0602020104020603" pitchFamily="34" charset="0"/>
              </a:defRPr>
            </a:lvl1pPr>
            <a:lvl2pPr marL="742950" indent="-285750">
              <a:spcBef>
                <a:spcPts val="550"/>
              </a:spcBef>
              <a:buClr>
                <a:schemeClr val="accent1"/>
              </a:buClr>
              <a:buSzPct val="70000"/>
              <a:buFont typeface="Wingdings 2" panose="05020102010507070707" pitchFamily="18" charset="2"/>
              <a:buChar char=""/>
              <a:defRPr sz="2600">
                <a:solidFill>
                  <a:schemeClr val="tx1"/>
                </a:solidFill>
                <a:latin typeface="Tw Cen MT" panose="020B0602020104020603" pitchFamily="34" charset="0"/>
              </a:defRPr>
            </a:lvl2pPr>
            <a:lvl3pPr marL="1143000" indent="-228600">
              <a:spcBef>
                <a:spcPts val="500"/>
              </a:spcBef>
              <a:buClr>
                <a:schemeClr val="accent2"/>
              </a:buClr>
              <a:buSzPct val="75000"/>
              <a:buFont typeface="Wingdings" panose="05000000000000000000" pitchFamily="2" charset="2"/>
              <a:buChar char=""/>
              <a:defRPr sz="2300">
                <a:solidFill>
                  <a:schemeClr val="tx1"/>
                </a:solidFill>
                <a:latin typeface="Tw Cen MT" panose="020B0602020104020603" pitchFamily="34" charset="0"/>
              </a:defRPr>
            </a:lvl3pPr>
            <a:lvl4pPr marL="1600200" indent="-228600">
              <a:spcBef>
                <a:spcPts val="400"/>
              </a:spcBef>
              <a:buClr>
                <a:srgbClr val="8CADAE"/>
              </a:buClr>
              <a:buSzPct val="75000"/>
              <a:buFont typeface="Wingdings" panose="05000000000000000000" pitchFamily="2" charset="2"/>
              <a:buChar char=""/>
              <a:defRPr sz="2000">
                <a:solidFill>
                  <a:schemeClr val="tx1"/>
                </a:solidFill>
                <a:latin typeface="Tw Cen MT" panose="020B0602020104020603" pitchFamily="34" charset="0"/>
              </a:defRPr>
            </a:lvl4pPr>
            <a:lvl5pPr marL="2057400" indent="-228600">
              <a:spcBef>
                <a:spcPts val="400"/>
              </a:spcBef>
              <a:buClr>
                <a:srgbClr val="8C7B70"/>
              </a:buClr>
              <a:buSzPct val="65000"/>
              <a:buFont typeface="Wingdings" panose="05000000000000000000" pitchFamily="2" charset="2"/>
              <a:buChar char=""/>
              <a:defRPr sz="2000">
                <a:solidFill>
                  <a:schemeClr val="tx1"/>
                </a:solidFill>
                <a:latin typeface="Tw Cen MT" panose="020B0602020104020603" pitchFamily="34" charset="0"/>
              </a:defRPr>
            </a:lvl5pPr>
            <a:lvl6pPr marL="2514600" indent="-228600" eaLnBrk="0" fontAlgn="base" hangingPunct="0">
              <a:spcBef>
                <a:spcPts val="400"/>
              </a:spcBef>
              <a:spcAft>
                <a:spcPct val="0"/>
              </a:spcAft>
              <a:buClr>
                <a:srgbClr val="8C7B70"/>
              </a:buClr>
              <a:buSzPct val="65000"/>
              <a:buFont typeface="Wingdings" panose="05000000000000000000" pitchFamily="2" charset="2"/>
              <a:buChar char=""/>
              <a:defRPr sz="2000">
                <a:solidFill>
                  <a:schemeClr val="tx1"/>
                </a:solidFill>
                <a:latin typeface="Tw Cen MT" panose="020B0602020104020603" pitchFamily="34" charset="0"/>
              </a:defRPr>
            </a:lvl6pPr>
            <a:lvl7pPr marL="2971800" indent="-228600" eaLnBrk="0" fontAlgn="base" hangingPunct="0">
              <a:spcBef>
                <a:spcPts val="400"/>
              </a:spcBef>
              <a:spcAft>
                <a:spcPct val="0"/>
              </a:spcAft>
              <a:buClr>
                <a:srgbClr val="8C7B70"/>
              </a:buClr>
              <a:buSzPct val="65000"/>
              <a:buFont typeface="Wingdings" panose="05000000000000000000" pitchFamily="2" charset="2"/>
              <a:buChar char=""/>
              <a:defRPr sz="2000">
                <a:solidFill>
                  <a:schemeClr val="tx1"/>
                </a:solidFill>
                <a:latin typeface="Tw Cen MT" panose="020B0602020104020603" pitchFamily="34" charset="0"/>
              </a:defRPr>
            </a:lvl7pPr>
            <a:lvl8pPr marL="3429000" indent="-228600" eaLnBrk="0" fontAlgn="base" hangingPunct="0">
              <a:spcBef>
                <a:spcPts val="400"/>
              </a:spcBef>
              <a:spcAft>
                <a:spcPct val="0"/>
              </a:spcAft>
              <a:buClr>
                <a:srgbClr val="8C7B70"/>
              </a:buClr>
              <a:buSzPct val="65000"/>
              <a:buFont typeface="Wingdings" panose="05000000000000000000" pitchFamily="2" charset="2"/>
              <a:buChar char=""/>
              <a:defRPr sz="2000">
                <a:solidFill>
                  <a:schemeClr val="tx1"/>
                </a:solidFill>
                <a:latin typeface="Tw Cen MT" panose="020B0602020104020603" pitchFamily="34" charset="0"/>
              </a:defRPr>
            </a:lvl8pPr>
            <a:lvl9pPr marL="3886200" indent="-228600" eaLnBrk="0" fontAlgn="base" hangingPunct="0">
              <a:spcBef>
                <a:spcPts val="400"/>
              </a:spcBef>
              <a:spcAft>
                <a:spcPct val="0"/>
              </a:spcAft>
              <a:buClr>
                <a:srgbClr val="8C7B70"/>
              </a:buClr>
              <a:buSzPct val="65000"/>
              <a:buFont typeface="Wingdings" panose="05000000000000000000" pitchFamily="2" charset="2"/>
              <a:buChar char=""/>
              <a:defRPr sz="2000">
                <a:solidFill>
                  <a:schemeClr val="tx1"/>
                </a:solidFill>
                <a:latin typeface="Tw Cen MT" panose="020B0602020104020603" pitchFamily="34" charset="0"/>
              </a:defRPr>
            </a:lvl9pPr>
          </a:lstStyle>
          <a:p>
            <a:pPr marL="457200" marR="0" lvl="0" indent="-457200" algn="l" defTabSz="914400" rtl="0" eaLnBrk="1" fontAlgn="auto" latinLnBrk="0" hangingPunct="1">
              <a:lnSpc>
                <a:spcPct val="107000"/>
              </a:lnSpc>
              <a:spcBef>
                <a:spcPts val="0"/>
              </a:spcBef>
              <a:spcAft>
                <a:spcPts val="0"/>
              </a:spcAft>
              <a:buClrTx/>
              <a:buSzTx/>
              <a:buFont typeface="Verdana" panose="020B0604030504040204" pitchFamily="34" charset="0"/>
              <a:buChar char="•"/>
              <a:tabLst/>
              <a:defRPr/>
            </a:pPr>
            <a:r>
              <a:rPr lang="en-US" sz="3000" kern="100" dirty="0">
                <a:latin typeface="Aptos" panose="020B0004020202020204" pitchFamily="34" charset="0"/>
                <a:ea typeface="Verdana" panose="020B0604030504040204" pitchFamily="34" charset="0"/>
                <a:cs typeface="Times New Roman" panose="02020603050405020304" pitchFamily="18" charset="0"/>
              </a:rPr>
              <a:t>More p</a:t>
            </a:r>
            <a:r>
              <a:rPr lang="en-US" sz="3000" kern="100" dirty="0">
                <a:effectLst/>
                <a:latin typeface="Aptos" panose="020B0004020202020204" pitchFamily="34" charset="0"/>
                <a:ea typeface="Verdana" panose="020B0604030504040204" pitchFamily="34" charset="0"/>
                <a:cs typeface="Times New Roman" panose="02020603050405020304" pitchFamily="18" charset="0"/>
              </a:rPr>
              <a:t>lant-based milk alternatives</a:t>
            </a:r>
          </a:p>
          <a:p>
            <a:pPr marL="457200" marR="0" lvl="0" indent="-457200" algn="l" defTabSz="914400" rtl="0" eaLnBrk="1" fontAlgn="auto" latinLnBrk="0" hangingPunct="1">
              <a:lnSpc>
                <a:spcPct val="107000"/>
              </a:lnSpc>
              <a:spcBef>
                <a:spcPts val="0"/>
              </a:spcBef>
              <a:spcAft>
                <a:spcPts val="0"/>
              </a:spcAft>
              <a:buClrTx/>
              <a:buSzTx/>
              <a:buFont typeface="Verdana" panose="020B0604030504040204" pitchFamily="34" charset="0"/>
              <a:buChar char="•"/>
              <a:tabLst/>
              <a:defRPr/>
            </a:pPr>
            <a:r>
              <a:rPr lang="en-US" sz="3000" kern="100" dirty="0">
                <a:effectLst/>
                <a:latin typeface="Aptos" panose="020B0004020202020204" pitchFamily="34" charset="0"/>
                <a:ea typeface="Verdana" panose="020B0604030504040204" pitchFamily="34" charset="0"/>
                <a:cs typeface="Times New Roman" panose="02020603050405020304" pitchFamily="18" charset="0"/>
              </a:rPr>
              <a:t>Fresh herbs</a:t>
            </a:r>
          </a:p>
          <a:p>
            <a:pPr marL="457200" marR="0" lvl="0" indent="-457200" algn="l" defTabSz="914400" rtl="0" eaLnBrk="1" fontAlgn="auto" latinLnBrk="0" hangingPunct="1">
              <a:lnSpc>
                <a:spcPct val="107000"/>
              </a:lnSpc>
              <a:spcBef>
                <a:spcPts val="0"/>
              </a:spcBef>
              <a:spcAft>
                <a:spcPts val="0"/>
              </a:spcAft>
              <a:buClrTx/>
              <a:buSzTx/>
              <a:buFont typeface="Verdana" panose="020B0604030504040204" pitchFamily="34" charset="0"/>
              <a:buChar char="•"/>
              <a:tabLst/>
              <a:defRPr/>
            </a:pPr>
            <a:r>
              <a:rPr lang="en-US" sz="3000" kern="100" dirty="0">
                <a:latin typeface="Aptos" panose="020B0004020202020204" pitchFamily="34" charset="0"/>
                <a:ea typeface="Verdana" panose="020B0604030504040204" pitchFamily="34" charset="0"/>
                <a:cs typeface="Times New Roman" panose="02020603050405020304" pitchFamily="18" charset="0"/>
              </a:rPr>
              <a:t>100% w</a:t>
            </a:r>
            <a:r>
              <a:rPr lang="en-US" sz="3000" kern="100" dirty="0">
                <a:effectLst/>
                <a:latin typeface="Aptos" panose="020B0004020202020204" pitchFamily="34" charset="0"/>
                <a:ea typeface="Verdana" panose="020B0604030504040204" pitchFamily="34" charset="0"/>
                <a:cs typeface="Times New Roman" panose="02020603050405020304" pitchFamily="18" charset="0"/>
              </a:rPr>
              <a:t>hole </a:t>
            </a:r>
            <a:r>
              <a:rPr lang="en-US" sz="3000" kern="100" dirty="0">
                <a:latin typeface="Aptos" panose="020B0004020202020204" pitchFamily="34" charset="0"/>
                <a:ea typeface="Verdana" panose="020B0604030504040204" pitchFamily="34" charset="0"/>
                <a:cs typeface="Times New Roman" panose="02020603050405020304" pitchFamily="18" charset="0"/>
              </a:rPr>
              <a:t>wheat</a:t>
            </a:r>
            <a:r>
              <a:rPr lang="en-US" sz="3000" kern="100" dirty="0">
                <a:effectLst/>
                <a:latin typeface="Aptos" panose="020B0004020202020204" pitchFamily="34" charset="0"/>
                <a:ea typeface="Verdana" panose="020B0604030504040204" pitchFamily="34" charset="0"/>
                <a:cs typeface="Times New Roman" panose="02020603050405020304" pitchFamily="18" charset="0"/>
              </a:rPr>
              <a:t> bread options such as bagels, English muffins, buns and rolls</a:t>
            </a:r>
          </a:p>
          <a:p>
            <a:pPr marL="457200" marR="0" lvl="0" indent="-457200" algn="l" defTabSz="914400" rtl="0" eaLnBrk="1" fontAlgn="auto" latinLnBrk="0" hangingPunct="1">
              <a:lnSpc>
                <a:spcPct val="107000"/>
              </a:lnSpc>
              <a:spcBef>
                <a:spcPts val="0"/>
              </a:spcBef>
              <a:spcAft>
                <a:spcPts val="0"/>
              </a:spcAft>
              <a:buClrTx/>
              <a:buSzTx/>
              <a:buFont typeface="Verdana" panose="020B0604030504040204" pitchFamily="34" charset="0"/>
              <a:buChar char="•"/>
              <a:tabLst/>
              <a:defRPr/>
            </a:pPr>
            <a:r>
              <a:rPr lang="en-US" sz="3000" kern="100" dirty="0">
                <a:effectLst/>
                <a:latin typeface="Aptos" panose="020B0004020202020204" pitchFamily="34" charset="0"/>
                <a:ea typeface="Verdana" panose="020B0604030504040204" pitchFamily="34" charset="0"/>
                <a:cs typeface="Times New Roman" panose="02020603050405020304" pitchFamily="18" charset="0"/>
              </a:rPr>
              <a:t>Additional whole grains including quinoa, cornmeal, corn masa and more</a:t>
            </a:r>
          </a:p>
          <a:p>
            <a:pPr marL="457200" marR="0" lvl="0" indent="-457200" algn="l" defTabSz="914400" rtl="0" eaLnBrk="1" fontAlgn="auto" latinLnBrk="0" hangingPunct="1">
              <a:lnSpc>
                <a:spcPct val="107000"/>
              </a:lnSpc>
              <a:spcBef>
                <a:spcPts val="0"/>
              </a:spcBef>
              <a:spcAft>
                <a:spcPts val="0"/>
              </a:spcAft>
              <a:buClrTx/>
              <a:buSzTx/>
              <a:buFont typeface="Verdana" panose="020B0604030504040204" pitchFamily="34" charset="0"/>
              <a:buChar char="•"/>
              <a:tabLst/>
              <a:defRPr/>
            </a:pPr>
            <a:r>
              <a:rPr lang="en-US" sz="3000" kern="100" dirty="0">
                <a:effectLst/>
                <a:latin typeface="Aptos" panose="020B0004020202020204" pitchFamily="34" charset="0"/>
                <a:ea typeface="Verdana" panose="020B0604030504040204" pitchFamily="34" charset="0"/>
                <a:cs typeface="Times New Roman" panose="02020603050405020304" pitchFamily="18" charset="0"/>
              </a:rPr>
              <a:t>Brand-specific almond, sunflower and sesame butters</a:t>
            </a:r>
          </a:p>
          <a:p>
            <a:pPr marL="457200" marR="0" lvl="0" indent="-457200" algn="l" defTabSz="914400" rtl="0" eaLnBrk="1" fontAlgn="auto" latinLnBrk="0" hangingPunct="1">
              <a:lnSpc>
                <a:spcPct val="107000"/>
              </a:lnSpc>
              <a:spcBef>
                <a:spcPts val="0"/>
              </a:spcBef>
              <a:spcAft>
                <a:spcPts val="0"/>
              </a:spcAft>
              <a:buClrTx/>
              <a:buSzTx/>
              <a:buFont typeface="Verdana" panose="020B0604030504040204" pitchFamily="34" charset="0"/>
              <a:buChar char="•"/>
              <a:tabLst/>
              <a:defRPr/>
            </a:pPr>
            <a:r>
              <a:rPr lang="en-US" sz="3000" kern="100" dirty="0">
                <a:latin typeface="Aptos" panose="020B0004020202020204" pitchFamily="34" charset="0"/>
                <a:ea typeface="Verdana" panose="020B0604030504040204" pitchFamily="34" charset="0"/>
                <a:cs typeface="Times New Roman" panose="02020603050405020304" pitchFamily="18" charset="0"/>
              </a:rPr>
              <a:t>Sliced and shredded cheese</a:t>
            </a:r>
            <a:endParaRPr lang="en-US" sz="3000" kern="100" dirty="0">
              <a:effectLst/>
              <a:latin typeface="Aptos" panose="020B0004020202020204" pitchFamily="34" charset="0"/>
              <a:ea typeface="Verdana" panose="020B0604030504040204" pitchFamily="34" charset="0"/>
              <a:cs typeface="Times New Roman" panose="02020603050405020304" pitchFamily="18" charset="0"/>
            </a:endParaRPr>
          </a:p>
          <a:p>
            <a:pPr marL="457200" marR="0" lvl="0" indent="-457200" algn="l" defTabSz="914400" rtl="0" eaLnBrk="1" fontAlgn="auto" latinLnBrk="0" hangingPunct="1">
              <a:lnSpc>
                <a:spcPct val="107000"/>
              </a:lnSpc>
              <a:spcBef>
                <a:spcPts val="0"/>
              </a:spcBef>
              <a:spcAft>
                <a:spcPts val="0"/>
              </a:spcAft>
              <a:buClrTx/>
              <a:buSzTx/>
              <a:buFont typeface="Verdana" panose="020B0604030504040204" pitchFamily="34" charset="0"/>
              <a:buChar char="•"/>
              <a:tabLst/>
              <a:defRPr/>
            </a:pPr>
            <a:r>
              <a:rPr lang="en-US" sz="3000" kern="100" dirty="0">
                <a:latin typeface="Aptos" panose="020B0004020202020204" pitchFamily="34" charset="0"/>
                <a:ea typeface="Verdana" panose="020B0604030504040204" pitchFamily="34" charset="0"/>
                <a:cs typeface="Times New Roman" panose="02020603050405020304" pitchFamily="18" charset="0"/>
              </a:rPr>
              <a:t>C</a:t>
            </a:r>
            <a:r>
              <a:rPr lang="en-US" sz="3000" kern="100" dirty="0">
                <a:effectLst/>
                <a:latin typeface="Aptos" panose="020B0004020202020204" pitchFamily="34" charset="0"/>
                <a:ea typeface="Verdana" panose="020B0604030504040204" pitchFamily="34" charset="0"/>
                <a:cs typeface="Times New Roman" panose="02020603050405020304" pitchFamily="18" charset="0"/>
              </a:rPr>
              <a:t>hanges to brand-specific foods like cereal, juice, yogurt and baby food</a:t>
            </a:r>
            <a:endParaRPr lang="en-US" altLang="en-US" sz="3000" dirty="0">
              <a:latin typeface="Aptos" panose="020B000402020202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11239825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2CB34A"/>
        </a:solidFill>
        <a:effectLst/>
      </p:bgPr>
    </p:bg>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228600" y="262824"/>
            <a:ext cx="11730787" cy="990600"/>
          </a:xfrm>
        </p:spPr>
        <p:txBody>
          <a:bodyPr>
            <a:normAutofit/>
          </a:bodyPr>
          <a:lstStyle/>
          <a:p>
            <a:pPr algn="ctr" eaLnBrk="1" hangingPunct="1"/>
            <a:r>
              <a:rPr lang="en-US" altLang="en-US" b="1" dirty="0">
                <a:solidFill>
                  <a:schemeClr val="tx1"/>
                </a:solidFill>
                <a:latin typeface="Aptos" panose="020B0004020202020204" pitchFamily="34" charset="0"/>
                <a:ea typeface="Verdana" panose="020B0604030504040204" pitchFamily="34" charset="0"/>
                <a:cs typeface="Verdana" panose="020B0604030504040204" pitchFamily="34" charset="0"/>
              </a:rPr>
              <a:t>WIC formula rules</a:t>
            </a:r>
          </a:p>
        </p:txBody>
      </p:sp>
      <p:sp>
        <p:nvSpPr>
          <p:cNvPr id="22531" name="Rectangle 3"/>
          <p:cNvSpPr>
            <a:spLocks noGrp="1" noChangeArrowheads="1"/>
          </p:cNvSpPr>
          <p:nvPr>
            <p:ph sz="quarter" idx="1"/>
          </p:nvPr>
        </p:nvSpPr>
        <p:spPr>
          <a:xfrm>
            <a:off x="228600" y="1787236"/>
            <a:ext cx="11730787" cy="1805353"/>
          </a:xfrm>
        </p:spPr>
        <p:txBody>
          <a:bodyPr>
            <a:normAutofit/>
          </a:bodyPr>
          <a:lstStyle/>
          <a:p>
            <a:pPr marL="457200" indent="-411163">
              <a:spcBef>
                <a:spcPct val="50000"/>
              </a:spcBef>
              <a:buClrTx/>
              <a:buSzPct val="100000"/>
              <a:buFont typeface="Verdana" panose="020B0604030504040204" pitchFamily="34" charset="0"/>
              <a:buChar char="•"/>
            </a:pPr>
            <a:r>
              <a:rPr lang="en-US" altLang="en-US" sz="3000" dirty="0">
                <a:solidFill>
                  <a:schemeClr val="tx1"/>
                </a:solidFill>
                <a:latin typeface="Aptos" panose="020B0004020202020204" pitchFamily="34" charset="0"/>
                <a:ea typeface="Verdana" panose="020B0604030504040204" pitchFamily="34" charset="0"/>
                <a:cs typeface="Verdana" panose="020B0604030504040204" pitchFamily="34" charset="0"/>
              </a:rPr>
              <a:t>Only order from an authorized distributor.</a:t>
            </a:r>
          </a:p>
          <a:p>
            <a:pPr marL="457200" indent="-411163">
              <a:spcBef>
                <a:spcPct val="50000"/>
              </a:spcBef>
              <a:buClrTx/>
              <a:buSzPct val="100000"/>
              <a:buFont typeface="Verdana" panose="020B0604030504040204" pitchFamily="34" charset="0"/>
              <a:buChar char="•"/>
            </a:pPr>
            <a:r>
              <a:rPr lang="en-US" altLang="en-US" sz="3000" dirty="0">
                <a:solidFill>
                  <a:schemeClr val="tx1"/>
                </a:solidFill>
                <a:latin typeface="Aptos" panose="020B0004020202020204" pitchFamily="34" charset="0"/>
                <a:ea typeface="Verdana" panose="020B0604030504040204" pitchFamily="34" charset="0"/>
                <a:cs typeface="Verdana" panose="020B0604030504040204" pitchFamily="34" charset="0"/>
              </a:rPr>
              <a:t>Keep proof of formula purchases for at least 3 months.</a:t>
            </a:r>
          </a:p>
          <a:p>
            <a:pPr marL="457200" indent="-411163">
              <a:spcBef>
                <a:spcPct val="50000"/>
              </a:spcBef>
              <a:buClrTx/>
              <a:buSzPct val="100000"/>
              <a:buFont typeface="Verdana" panose="020B0604030504040204" pitchFamily="34" charset="0"/>
              <a:buChar char="•"/>
            </a:pPr>
            <a:r>
              <a:rPr lang="en-US" altLang="en-US" sz="3000" dirty="0">
                <a:solidFill>
                  <a:schemeClr val="tx1"/>
                </a:solidFill>
                <a:latin typeface="Aptos" panose="020B0004020202020204" pitchFamily="34" charset="0"/>
                <a:ea typeface="Verdana" panose="020B0604030504040204" pitchFamily="34" charset="0"/>
                <a:cs typeface="Verdana" panose="020B0604030504040204" pitchFamily="34" charset="0"/>
              </a:rPr>
              <a:t>Special order formula within 72 hours.</a:t>
            </a:r>
          </a:p>
          <a:p>
            <a:pPr>
              <a:spcBef>
                <a:spcPct val="50000"/>
              </a:spcBef>
              <a:buFont typeface="Arial" panose="020B0604020202020204" pitchFamily="34" charset="0"/>
              <a:buChar char="•"/>
            </a:pPr>
            <a:endParaRPr lang="en-US" altLang="en-US" sz="2800"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pPr>
              <a:spcBef>
                <a:spcPct val="50000"/>
              </a:spcBef>
              <a:buFont typeface="Arial" panose="020B0604020202020204" pitchFamily="34" charset="0"/>
              <a:buChar char="•"/>
            </a:pPr>
            <a:endParaRPr lang="en-US" altLang="en-US" sz="2600" dirty="0">
              <a:solidFill>
                <a:schemeClr val="tx1"/>
              </a:solidFill>
              <a:latin typeface="Verdana" panose="020B0604030504040204" pitchFamily="34" charset="0"/>
              <a:ea typeface="Verdana" panose="020B0604030504040204" pitchFamily="34" charset="0"/>
              <a:cs typeface="Verdana" panose="020B0604030504040204" pitchFamily="34" charset="0"/>
            </a:endParaRPr>
          </a:p>
        </p:txBody>
      </p:sp>
      <p:pic>
        <p:nvPicPr>
          <p:cNvPr id="3" name="Picture 2">
            <a:extLst>
              <a:ext uri="{FF2B5EF4-FFF2-40B4-BE49-F238E27FC236}">
                <a16:creationId xmlns:a16="http://schemas.microsoft.com/office/drawing/2014/main" id="{18512AF0-DAD2-F5ED-223A-2BFA5531FA90}"/>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9033164" y="3592589"/>
            <a:ext cx="2607851" cy="2836333"/>
          </a:xfrm>
          <a:prstGeom prst="rect">
            <a:avLst/>
          </a:prstGeom>
        </p:spPr>
      </p:pic>
    </p:spTree>
    <p:extLst>
      <p:ext uri="{BB962C8B-B14F-4D97-AF65-F5344CB8AC3E}">
        <p14:creationId xmlns:p14="http://schemas.microsoft.com/office/powerpoint/2010/main" val="18534541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2CB34A"/>
        </a:solidFill>
        <a:effectLst/>
      </p:bgPr>
    </p:bg>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228600" y="262824"/>
            <a:ext cx="11730787" cy="990600"/>
          </a:xfrm>
        </p:spPr>
        <p:txBody>
          <a:bodyPr>
            <a:normAutofit/>
          </a:bodyPr>
          <a:lstStyle/>
          <a:p>
            <a:pPr algn="ctr" eaLnBrk="1" hangingPunct="1"/>
            <a:r>
              <a:rPr lang="en-US" altLang="en-US" b="1" dirty="0">
                <a:solidFill>
                  <a:schemeClr val="tx1"/>
                </a:solidFill>
                <a:latin typeface="Aptos" panose="020B0004020202020204" pitchFamily="34" charset="0"/>
                <a:ea typeface="Verdana" panose="020B0604030504040204" pitchFamily="34" charset="0"/>
                <a:cs typeface="Verdana" panose="020B0604030504040204" pitchFamily="34" charset="0"/>
              </a:rPr>
              <a:t>Formula returns and exchanges</a:t>
            </a:r>
          </a:p>
        </p:txBody>
      </p:sp>
      <p:sp>
        <p:nvSpPr>
          <p:cNvPr id="22531" name="Rectangle 3"/>
          <p:cNvSpPr>
            <a:spLocks noGrp="1" noChangeArrowheads="1"/>
          </p:cNvSpPr>
          <p:nvPr>
            <p:ph sz="quarter" idx="1"/>
          </p:nvPr>
        </p:nvSpPr>
        <p:spPr>
          <a:xfrm>
            <a:off x="228599" y="1639919"/>
            <a:ext cx="11730787" cy="4066674"/>
          </a:xfrm>
        </p:spPr>
        <p:txBody>
          <a:bodyPr>
            <a:normAutofit/>
          </a:bodyPr>
          <a:lstStyle/>
          <a:p>
            <a:pPr marL="457200" indent="-411163">
              <a:spcBef>
                <a:spcPct val="50000"/>
              </a:spcBef>
              <a:buClrTx/>
              <a:buSzPct val="100000"/>
              <a:buFont typeface="Verdana" panose="020B0604030504040204" pitchFamily="34" charset="0"/>
              <a:buChar char="•"/>
            </a:pPr>
            <a:r>
              <a:rPr lang="en-US" altLang="en-US" sz="3000" dirty="0">
                <a:solidFill>
                  <a:schemeClr val="tx1"/>
                </a:solidFill>
                <a:latin typeface="Aptos" panose="020B0004020202020204" pitchFamily="34" charset="0"/>
                <a:ea typeface="Verdana" panose="020B0604030504040204" pitchFamily="34" charset="0"/>
                <a:cs typeface="Verdana" panose="020B0604030504040204" pitchFamily="34" charset="0"/>
              </a:rPr>
              <a:t>Recalled formulas may be exchanged or returned.</a:t>
            </a:r>
          </a:p>
          <a:p>
            <a:pPr marL="457200" indent="-411163">
              <a:spcBef>
                <a:spcPct val="50000"/>
              </a:spcBef>
              <a:buClrTx/>
              <a:buSzPct val="100000"/>
              <a:buFont typeface="Verdana" panose="020B0604030504040204" pitchFamily="34" charset="0"/>
              <a:buChar char="•"/>
            </a:pPr>
            <a:r>
              <a:rPr lang="en-US" altLang="en-US" sz="3000" dirty="0">
                <a:solidFill>
                  <a:schemeClr val="tx1"/>
                </a:solidFill>
                <a:latin typeface="Aptos" panose="020B0004020202020204" pitchFamily="34" charset="0"/>
                <a:ea typeface="Verdana" panose="020B0604030504040204" pitchFamily="34" charset="0"/>
                <a:cs typeface="Verdana" panose="020B0604030504040204" pitchFamily="34" charset="0"/>
              </a:rPr>
              <a:t>Damaged or expired formula may be exchanged for the same item.</a:t>
            </a:r>
          </a:p>
          <a:p>
            <a:pPr marL="457200" indent="-411163">
              <a:spcBef>
                <a:spcPct val="50000"/>
              </a:spcBef>
              <a:buClrTx/>
              <a:buSzPct val="100000"/>
              <a:buFont typeface="Verdana" panose="020B0604030504040204" pitchFamily="34" charset="0"/>
              <a:buChar char="•"/>
            </a:pPr>
            <a:r>
              <a:rPr lang="en-US" altLang="en-US" sz="3000" dirty="0">
                <a:solidFill>
                  <a:schemeClr val="tx1"/>
                </a:solidFill>
                <a:latin typeface="Aptos" panose="020B0004020202020204" pitchFamily="34" charset="0"/>
                <a:ea typeface="Verdana" panose="020B0604030504040204" pitchFamily="34" charset="0"/>
                <a:cs typeface="Verdana" panose="020B0604030504040204" pitchFamily="34" charset="0"/>
              </a:rPr>
              <a:t>Treat WIC shoppers the same as other shoppers.</a:t>
            </a:r>
          </a:p>
          <a:p>
            <a:pPr marL="457200" indent="-411163">
              <a:spcBef>
                <a:spcPct val="50000"/>
              </a:spcBef>
              <a:buClrTx/>
              <a:buSzPct val="100000"/>
              <a:buFont typeface="Verdana" panose="020B0604030504040204" pitchFamily="34" charset="0"/>
              <a:buChar char="•"/>
            </a:pPr>
            <a:r>
              <a:rPr lang="en-US" altLang="en-US" sz="3000" dirty="0">
                <a:solidFill>
                  <a:schemeClr val="tx1"/>
                </a:solidFill>
                <a:latin typeface="Aptos" panose="020B0004020202020204" pitchFamily="34" charset="0"/>
                <a:ea typeface="Verdana" panose="020B0604030504040204" pitchFamily="34" charset="0"/>
                <a:cs typeface="Verdana" panose="020B0604030504040204" pitchFamily="34" charset="0"/>
              </a:rPr>
              <a:t>Train all cashiers, store managers and customer service reps on how to handle WIC returns.</a:t>
            </a:r>
          </a:p>
          <a:p>
            <a:pPr>
              <a:spcBef>
                <a:spcPct val="50000"/>
              </a:spcBef>
              <a:buClrTx/>
              <a:buFont typeface="Arial" panose="020B0604020202020204" pitchFamily="34" charset="0"/>
              <a:buChar char="•"/>
            </a:pPr>
            <a:endParaRPr lang="en-US" altLang="en-US" sz="2800"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pPr>
              <a:spcBef>
                <a:spcPct val="50000"/>
              </a:spcBef>
              <a:buClrTx/>
              <a:buFont typeface="Arial" panose="020B0604020202020204" pitchFamily="34" charset="0"/>
              <a:buChar char="•"/>
            </a:pPr>
            <a:endParaRPr lang="en-US" altLang="en-US" sz="2800"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pPr>
              <a:spcBef>
                <a:spcPct val="50000"/>
              </a:spcBef>
              <a:buClrTx/>
              <a:buFont typeface="Arial" panose="020B0604020202020204" pitchFamily="34" charset="0"/>
              <a:buChar char="•"/>
            </a:pPr>
            <a:endParaRPr lang="en-US" altLang="en-US" sz="2800" dirty="0">
              <a:solidFill>
                <a:schemeClr val="tx1"/>
              </a:solidFill>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37355181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2CB34A"/>
        </a:solidFill>
        <a:effectLst/>
      </p:bgPr>
    </p:bg>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223289" y="262271"/>
            <a:ext cx="11745422" cy="954310"/>
          </a:xfrm>
        </p:spPr>
        <p:txBody>
          <a:bodyPr>
            <a:normAutofit/>
          </a:bodyPr>
          <a:lstStyle/>
          <a:p>
            <a:pPr algn="ctr" eaLnBrk="1" hangingPunct="1"/>
            <a:r>
              <a:rPr lang="en-US" altLang="en-US" b="1" dirty="0">
                <a:solidFill>
                  <a:schemeClr val="tx1"/>
                </a:solidFill>
                <a:latin typeface="Aptos" panose="020B0004020202020204" pitchFamily="34" charset="0"/>
                <a:ea typeface="Verdana" panose="020B0604030504040204" pitchFamily="34" charset="0"/>
                <a:cs typeface="Verdana" panose="020B0604030504040204" pitchFamily="34" charset="0"/>
              </a:rPr>
              <a:t>Vendor Minimum Stock Requirements</a:t>
            </a:r>
            <a:endParaRPr lang="en-US" altLang="en-US" b="1" dirty="0">
              <a:latin typeface="Aptos" panose="020B0004020202020204" pitchFamily="34" charset="0"/>
              <a:ea typeface="Verdana" panose="020B0604030504040204" pitchFamily="34" charset="0"/>
              <a:cs typeface="Verdana" panose="020B0604030504040204" pitchFamily="34" charset="0"/>
            </a:endParaRPr>
          </a:p>
        </p:txBody>
      </p:sp>
      <p:sp>
        <p:nvSpPr>
          <p:cNvPr id="20483" name="Rectangle 3"/>
          <p:cNvSpPr>
            <a:spLocks noGrp="1" noChangeArrowheads="1"/>
          </p:cNvSpPr>
          <p:nvPr>
            <p:ph sz="quarter" idx="1"/>
          </p:nvPr>
        </p:nvSpPr>
        <p:spPr>
          <a:xfrm>
            <a:off x="223289" y="1473255"/>
            <a:ext cx="6820402" cy="4668553"/>
          </a:xfrm>
        </p:spPr>
        <p:txBody>
          <a:bodyPr>
            <a:normAutofit/>
          </a:bodyPr>
          <a:lstStyle/>
          <a:p>
            <a:pPr marL="466725" lvl="1" indent="-457200">
              <a:buClrTx/>
              <a:buSzPct val="100000"/>
              <a:buFont typeface="Verdana" panose="020B0604030504040204" pitchFamily="34" charset="0"/>
              <a:buChar char="•"/>
              <a:defRPr/>
            </a:pPr>
            <a:r>
              <a:rPr lang="en-US" sz="3000" dirty="0">
                <a:solidFill>
                  <a:schemeClr val="tx1"/>
                </a:solidFill>
                <a:latin typeface="Aptos" panose="020B0004020202020204" pitchFamily="34" charset="0"/>
                <a:ea typeface="Verdana" panose="020B0604030504040204" pitchFamily="34" charset="0"/>
                <a:cs typeface="Verdana" panose="020B0604030504040204" pitchFamily="34" charset="0"/>
              </a:rPr>
              <a:t>Updated as of 7/1/2025. </a:t>
            </a:r>
          </a:p>
          <a:p>
            <a:pPr marL="466725" lvl="1" indent="-457200">
              <a:buClrTx/>
              <a:buSzPct val="100000"/>
              <a:buFont typeface="Verdana" panose="020B0604030504040204" pitchFamily="34" charset="0"/>
              <a:buChar char="•"/>
              <a:defRPr/>
            </a:pPr>
            <a:r>
              <a:rPr lang="en-US" sz="3000" dirty="0">
                <a:solidFill>
                  <a:schemeClr val="tx1"/>
                </a:solidFill>
                <a:latin typeface="Aptos" panose="020B0004020202020204" pitchFamily="34" charset="0"/>
                <a:ea typeface="Verdana" panose="020B0604030504040204" pitchFamily="34" charset="0"/>
                <a:cs typeface="Verdana" panose="020B0604030504040204" pitchFamily="34" charset="0"/>
              </a:rPr>
              <a:t>Minimum stocking requirements must always be met.</a:t>
            </a:r>
          </a:p>
          <a:p>
            <a:pPr marL="466725" lvl="1" indent="-457200">
              <a:buClrTx/>
              <a:buSzPct val="100000"/>
              <a:buFont typeface="Verdana" panose="020B0604030504040204" pitchFamily="34" charset="0"/>
              <a:buChar char="•"/>
              <a:defRPr/>
            </a:pPr>
            <a:r>
              <a:rPr lang="en-US" sz="3000" dirty="0">
                <a:solidFill>
                  <a:schemeClr val="tx1"/>
                </a:solidFill>
                <a:latin typeface="Aptos" panose="020B0004020202020204" pitchFamily="34" charset="0"/>
                <a:ea typeface="Verdana" panose="020B0604030504040204" pitchFamily="34" charset="0"/>
                <a:cs typeface="Verdana" panose="020B0604030504040204" pitchFamily="34" charset="0"/>
              </a:rPr>
              <a:t>Apply for stock exceptions for foods not selling or unavailable through distributor.</a:t>
            </a:r>
          </a:p>
          <a:p>
            <a:pPr marL="466725" lvl="1" indent="-457200">
              <a:buClrTx/>
              <a:buSzPct val="100000"/>
              <a:buFont typeface="Verdana" panose="020B0604030504040204" pitchFamily="34" charset="0"/>
              <a:buChar char="•"/>
              <a:defRPr/>
            </a:pPr>
            <a:r>
              <a:rPr lang="en-US" sz="3000" dirty="0">
                <a:solidFill>
                  <a:schemeClr val="tx1"/>
                </a:solidFill>
                <a:latin typeface="Aptos" panose="020B0004020202020204" pitchFamily="34" charset="0"/>
                <a:ea typeface="Verdana" panose="020B0604030504040204" pitchFamily="34" charset="0"/>
                <a:cs typeface="Verdana" panose="020B0604030504040204" pitchFamily="34" charset="0"/>
              </a:rPr>
              <a:t>Contact state WIC office to apply for a stock exception.</a:t>
            </a:r>
          </a:p>
          <a:p>
            <a:pPr marL="466725" lvl="1" indent="-457200">
              <a:buClrTx/>
              <a:buSzPct val="100000"/>
              <a:buFont typeface="Verdana" panose="020B0604030504040204" pitchFamily="34" charset="0"/>
              <a:buChar char="•"/>
              <a:defRPr/>
            </a:pPr>
            <a:r>
              <a:rPr lang="en-US" sz="3000" dirty="0">
                <a:solidFill>
                  <a:schemeClr val="tx1"/>
                </a:solidFill>
                <a:latin typeface="Aptos" panose="020B0004020202020204" pitchFamily="34" charset="0"/>
                <a:ea typeface="Verdana" panose="020B0604030504040204" pitchFamily="34" charset="0"/>
                <a:cs typeface="Verdana" panose="020B0604030504040204" pitchFamily="34" charset="0"/>
              </a:rPr>
              <a:t>Must reapply at contract renewal.</a:t>
            </a:r>
          </a:p>
          <a:p>
            <a:pPr marL="320040" indent="-320040">
              <a:buFont typeface="Wingdings" panose="05000000000000000000" pitchFamily="2" charset="2"/>
              <a:buChar char="v"/>
              <a:defRPr/>
            </a:pPr>
            <a:endParaRPr lang="en-US" sz="2800"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pPr marL="0" indent="0">
              <a:buNone/>
              <a:defRPr/>
            </a:pPr>
            <a:endParaRPr lang="en-US" sz="2800" dirty="0"/>
          </a:p>
        </p:txBody>
      </p:sp>
      <p:pic>
        <p:nvPicPr>
          <p:cNvPr id="4" name="Picture 3">
            <a:extLst>
              <a:ext uri="{FF2B5EF4-FFF2-40B4-BE49-F238E27FC236}">
                <a16:creationId xmlns:a16="http://schemas.microsoft.com/office/drawing/2014/main" id="{93DE4E05-D473-EC6E-AF90-229F2427150D}"/>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43691" y="1340520"/>
            <a:ext cx="4150731" cy="5122474"/>
          </a:xfrm>
          <a:prstGeom prst="rect">
            <a:avLst/>
          </a:prstGeom>
          <a:ln>
            <a:solidFill>
              <a:schemeClr val="tx1"/>
            </a:solidFill>
          </a:ln>
        </p:spPr>
      </p:pic>
    </p:spTree>
    <p:extLst>
      <p:ext uri="{BB962C8B-B14F-4D97-AF65-F5344CB8AC3E}">
        <p14:creationId xmlns:p14="http://schemas.microsoft.com/office/powerpoint/2010/main" val="143678907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2CB34A"/>
        </a:solidFill>
        <a:effectLst/>
      </p:bgPr>
    </p:bg>
    <p:spTree>
      <p:nvGrpSpPr>
        <p:cNvPr id="1" name="">
          <a:extLst>
            <a:ext uri="{FF2B5EF4-FFF2-40B4-BE49-F238E27FC236}">
              <a16:creationId xmlns:a16="http://schemas.microsoft.com/office/drawing/2014/main" id="{90286B20-7440-F4C6-041C-BB61A9AE45B7}"/>
            </a:ext>
          </a:extLst>
        </p:cNvPr>
        <p:cNvGrpSpPr/>
        <p:nvPr/>
      </p:nvGrpSpPr>
      <p:grpSpPr>
        <a:xfrm>
          <a:off x="0" y="0"/>
          <a:ext cx="0" cy="0"/>
          <a:chOff x="0" y="0"/>
          <a:chExt cx="0" cy="0"/>
        </a:xfrm>
      </p:grpSpPr>
      <p:sp>
        <p:nvSpPr>
          <p:cNvPr id="37890" name="Rectangle 2">
            <a:extLst>
              <a:ext uri="{FF2B5EF4-FFF2-40B4-BE49-F238E27FC236}">
                <a16:creationId xmlns:a16="http://schemas.microsoft.com/office/drawing/2014/main" id="{FD1DD3F0-57E0-DC83-AD2C-113DCABE604C}"/>
              </a:ext>
            </a:extLst>
          </p:cNvPr>
          <p:cNvSpPr>
            <a:spLocks noGrp="1" noChangeArrowheads="1"/>
          </p:cNvSpPr>
          <p:nvPr>
            <p:ph type="title"/>
          </p:nvPr>
        </p:nvSpPr>
        <p:spPr>
          <a:xfrm>
            <a:off x="223289" y="262271"/>
            <a:ext cx="11745422" cy="954310"/>
          </a:xfrm>
        </p:spPr>
        <p:txBody>
          <a:bodyPr>
            <a:normAutofit/>
          </a:bodyPr>
          <a:lstStyle/>
          <a:p>
            <a:pPr algn="ctr" eaLnBrk="1" hangingPunct="1"/>
            <a:r>
              <a:rPr lang="en-US" altLang="en-US" b="1" dirty="0">
                <a:solidFill>
                  <a:schemeClr val="tx1"/>
                </a:solidFill>
                <a:latin typeface="Aptos" panose="020B0004020202020204" pitchFamily="34" charset="0"/>
                <a:ea typeface="Verdana" panose="020B0604030504040204" pitchFamily="34" charset="0"/>
                <a:cs typeface="Verdana" panose="020B0604030504040204" pitchFamily="34" charset="0"/>
              </a:rPr>
              <a:t>Minimum stock requirements for formula</a:t>
            </a:r>
            <a:endParaRPr lang="en-US" altLang="en-US" b="1" dirty="0">
              <a:latin typeface="Aptos" panose="020B0004020202020204" pitchFamily="34" charset="0"/>
              <a:ea typeface="Verdana" panose="020B0604030504040204" pitchFamily="34" charset="0"/>
              <a:cs typeface="Verdana" panose="020B0604030504040204" pitchFamily="34" charset="0"/>
            </a:endParaRPr>
          </a:p>
        </p:txBody>
      </p:sp>
      <p:sp>
        <p:nvSpPr>
          <p:cNvPr id="20483" name="Rectangle 3">
            <a:extLst>
              <a:ext uri="{FF2B5EF4-FFF2-40B4-BE49-F238E27FC236}">
                <a16:creationId xmlns:a16="http://schemas.microsoft.com/office/drawing/2014/main" id="{59680FE0-7D7E-FFA0-171C-C7EF2DF27CEF}"/>
              </a:ext>
            </a:extLst>
          </p:cNvPr>
          <p:cNvSpPr>
            <a:spLocks noGrp="1" noChangeArrowheads="1"/>
          </p:cNvSpPr>
          <p:nvPr>
            <p:ph sz="quarter" idx="1"/>
          </p:nvPr>
        </p:nvSpPr>
        <p:spPr>
          <a:xfrm>
            <a:off x="354563" y="1666611"/>
            <a:ext cx="5741437" cy="3524777"/>
          </a:xfrm>
        </p:spPr>
        <p:txBody>
          <a:bodyPr>
            <a:normAutofit/>
          </a:bodyPr>
          <a:lstStyle/>
          <a:p>
            <a:pPr marL="0" lvl="1" indent="0">
              <a:buClrTx/>
              <a:buSzPct val="100000"/>
              <a:buNone/>
              <a:defRPr/>
            </a:pPr>
            <a:r>
              <a:rPr lang="en-US" sz="3000" dirty="0">
                <a:solidFill>
                  <a:schemeClr val="tx1"/>
                </a:solidFill>
                <a:latin typeface="Aptos" panose="020B0004020202020204" pitchFamily="34" charset="0"/>
                <a:ea typeface="Verdana" panose="020B0604030504040204" pitchFamily="34" charset="0"/>
                <a:cs typeface="Verdana" panose="020B0604030504040204" pitchFamily="34" charset="0"/>
              </a:rPr>
              <a:t>12.4 oz. Similac Advance Powder</a:t>
            </a:r>
          </a:p>
          <a:p>
            <a:pPr marL="466725" lvl="2" indent="-457200">
              <a:buClrTx/>
              <a:buSzPct val="100000"/>
              <a:buFont typeface="Verdana" panose="020B0604030504040204" pitchFamily="34" charset="0"/>
              <a:buChar char="•"/>
              <a:defRPr/>
            </a:pPr>
            <a:r>
              <a:rPr lang="en-US" sz="3000" dirty="0">
                <a:solidFill>
                  <a:schemeClr val="tx1"/>
                </a:solidFill>
                <a:latin typeface="Aptos" panose="020B0004020202020204" pitchFamily="34" charset="0"/>
                <a:ea typeface="Verdana" panose="020B0604030504040204" pitchFamily="34" charset="0"/>
                <a:cs typeface="Verdana" panose="020B0604030504040204" pitchFamily="34" charset="0"/>
              </a:rPr>
              <a:t>Peer groups 101 and 102 – </a:t>
            </a:r>
            <a:r>
              <a:rPr lang="en-US" sz="3000" b="1" dirty="0">
                <a:solidFill>
                  <a:schemeClr val="tx1"/>
                </a:solidFill>
                <a:latin typeface="Aptos" panose="020B0004020202020204" pitchFamily="34" charset="0"/>
                <a:ea typeface="Verdana" panose="020B0604030504040204" pitchFamily="34" charset="0"/>
                <a:cs typeface="Verdana" panose="020B0604030504040204" pitchFamily="34" charset="0"/>
              </a:rPr>
              <a:t>6 cans</a:t>
            </a:r>
          </a:p>
          <a:p>
            <a:pPr marL="466725" lvl="2" indent="-457200">
              <a:buClrTx/>
              <a:buSzPct val="100000"/>
              <a:buFont typeface="Verdana" panose="020B0604030504040204" pitchFamily="34" charset="0"/>
              <a:buChar char="•"/>
              <a:defRPr/>
            </a:pPr>
            <a:r>
              <a:rPr lang="en-US" sz="3000" dirty="0">
                <a:solidFill>
                  <a:schemeClr val="tx1"/>
                </a:solidFill>
                <a:latin typeface="Aptos" panose="020B0004020202020204" pitchFamily="34" charset="0"/>
                <a:ea typeface="Verdana" panose="020B0604030504040204" pitchFamily="34" charset="0"/>
                <a:cs typeface="Verdana" panose="020B0604030504040204" pitchFamily="34" charset="0"/>
              </a:rPr>
              <a:t>Peer groups 103 and 104 – </a:t>
            </a:r>
            <a:r>
              <a:rPr lang="en-US" sz="3000" b="1" dirty="0">
                <a:solidFill>
                  <a:schemeClr val="tx1"/>
                </a:solidFill>
                <a:latin typeface="Aptos" panose="020B0004020202020204" pitchFamily="34" charset="0"/>
                <a:ea typeface="Verdana" panose="020B0604030504040204" pitchFamily="34" charset="0"/>
                <a:cs typeface="Verdana" panose="020B0604030504040204" pitchFamily="34" charset="0"/>
              </a:rPr>
              <a:t>12 cans</a:t>
            </a:r>
          </a:p>
          <a:p>
            <a:pPr marL="685800" lvl="1" indent="-457200">
              <a:buClrTx/>
              <a:buSzPct val="100000"/>
              <a:buFont typeface="Verdana" panose="020B0604030504040204" pitchFamily="34" charset="0"/>
              <a:buChar char="•"/>
              <a:defRPr/>
            </a:pPr>
            <a:endParaRPr lang="en-US" sz="2800"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pPr marL="320040" indent="-320040">
              <a:buFont typeface="Wingdings" panose="05000000000000000000" pitchFamily="2" charset="2"/>
              <a:buChar char="v"/>
              <a:defRPr/>
            </a:pPr>
            <a:endParaRPr lang="en-US" sz="2800"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pPr marL="0" indent="0">
              <a:buNone/>
              <a:defRPr/>
            </a:pPr>
            <a:endParaRPr lang="en-US" sz="2800" dirty="0"/>
          </a:p>
        </p:txBody>
      </p:sp>
      <p:pic>
        <p:nvPicPr>
          <p:cNvPr id="3" name="Picture 2">
            <a:extLst>
              <a:ext uri="{FF2B5EF4-FFF2-40B4-BE49-F238E27FC236}">
                <a16:creationId xmlns:a16="http://schemas.microsoft.com/office/drawing/2014/main" id="{2ADBB454-EBC0-9170-F0EB-BFC4320E0029}"/>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0" y="1461291"/>
            <a:ext cx="5404546" cy="4853246"/>
          </a:xfrm>
          <a:prstGeom prst="rect">
            <a:avLst/>
          </a:prstGeom>
          <a:ln>
            <a:solidFill>
              <a:schemeClr val="tx1"/>
            </a:solidFill>
          </a:ln>
        </p:spPr>
      </p:pic>
    </p:spTree>
    <p:extLst>
      <p:ext uri="{BB962C8B-B14F-4D97-AF65-F5344CB8AC3E}">
        <p14:creationId xmlns:p14="http://schemas.microsoft.com/office/powerpoint/2010/main" val="407236605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239331" y="254649"/>
            <a:ext cx="11713338" cy="873647"/>
          </a:xfrm>
        </p:spPr>
        <p:txBody>
          <a:bodyPr>
            <a:normAutofit/>
          </a:bodyPr>
          <a:lstStyle/>
          <a:p>
            <a:pPr algn="ctr" eaLnBrk="1" hangingPunct="1"/>
            <a:r>
              <a:rPr lang="en-US" altLang="en-US" b="1" dirty="0">
                <a:solidFill>
                  <a:schemeClr val="tx1"/>
                </a:solidFill>
                <a:latin typeface="Aptos" panose="020B0004020202020204" pitchFamily="34" charset="0"/>
                <a:ea typeface="Verdana" panose="020B0604030504040204" pitchFamily="34" charset="0"/>
                <a:cs typeface="Verdana" panose="020B0604030504040204" pitchFamily="34" charset="0"/>
              </a:rPr>
              <a:t>Violations and sanctions</a:t>
            </a:r>
            <a:endParaRPr lang="en-US" altLang="en-US" b="1" dirty="0">
              <a:latin typeface="Aptos" panose="020B0004020202020204" pitchFamily="34" charset="0"/>
              <a:ea typeface="Verdana" panose="020B0604030504040204" pitchFamily="34" charset="0"/>
              <a:cs typeface="Verdana" panose="020B0604030504040204" pitchFamily="34" charset="0"/>
            </a:endParaRPr>
          </a:p>
        </p:txBody>
      </p:sp>
      <p:sp>
        <p:nvSpPr>
          <p:cNvPr id="20483" name="Rectangle 3"/>
          <p:cNvSpPr>
            <a:spLocks noGrp="1" noChangeArrowheads="1"/>
          </p:cNvSpPr>
          <p:nvPr>
            <p:ph sz="quarter" idx="1"/>
          </p:nvPr>
        </p:nvSpPr>
        <p:spPr>
          <a:xfrm>
            <a:off x="239331" y="1240590"/>
            <a:ext cx="11713338" cy="5106908"/>
          </a:xfrm>
        </p:spPr>
        <p:txBody>
          <a:bodyPr>
            <a:normAutofit lnSpcReduction="10000"/>
          </a:bodyPr>
          <a:lstStyle/>
          <a:p>
            <a:pPr marL="457200" indent="-398463">
              <a:buClrTx/>
              <a:buSzPct val="100000"/>
              <a:buNone/>
              <a:defRPr/>
            </a:pPr>
            <a:r>
              <a:rPr lang="en-US" sz="3000" dirty="0">
                <a:solidFill>
                  <a:schemeClr val="tx1"/>
                </a:solidFill>
                <a:latin typeface="Aptos" panose="020B0004020202020204" pitchFamily="34" charset="0"/>
                <a:ea typeface="Verdana" panose="020B0604030504040204" pitchFamily="34" charset="0"/>
                <a:cs typeface="Verdana" panose="020B0604030504040204" pitchFamily="34" charset="0"/>
              </a:rPr>
              <a:t>Most common violations include:</a:t>
            </a:r>
          </a:p>
          <a:p>
            <a:pPr marL="914400" lvl="1" indent="-457200">
              <a:buClrTx/>
              <a:buSzPct val="100000"/>
              <a:buFont typeface="Verdana" panose="020B0604030504040204" pitchFamily="34" charset="0"/>
              <a:buChar char="•"/>
              <a:defRPr/>
            </a:pPr>
            <a:r>
              <a:rPr lang="en-US" sz="3000" dirty="0">
                <a:solidFill>
                  <a:schemeClr val="tx1"/>
                </a:solidFill>
                <a:latin typeface="Aptos" panose="020B0004020202020204" pitchFamily="34" charset="0"/>
                <a:ea typeface="Verdana" panose="020B0604030504040204" pitchFamily="34" charset="0"/>
                <a:cs typeface="Verdana" panose="020B0604030504040204" pitchFamily="34" charset="0"/>
              </a:rPr>
              <a:t>Failure to maintain minimum stock requirements</a:t>
            </a:r>
          </a:p>
          <a:p>
            <a:pPr marL="914400" lvl="1" indent="-457200">
              <a:buClrTx/>
              <a:buSzPct val="100000"/>
              <a:buFont typeface="Verdana" panose="020B0604030504040204" pitchFamily="34" charset="0"/>
              <a:buChar char="•"/>
              <a:defRPr/>
            </a:pPr>
            <a:r>
              <a:rPr lang="en-US" sz="3000" dirty="0">
                <a:solidFill>
                  <a:schemeClr val="tx1"/>
                </a:solidFill>
                <a:latin typeface="Aptos" panose="020B0004020202020204" pitchFamily="34" charset="0"/>
                <a:ea typeface="Verdana" panose="020B0604030504040204" pitchFamily="34" charset="0"/>
                <a:cs typeface="Verdana" panose="020B0604030504040204" pitchFamily="34" charset="0"/>
              </a:rPr>
              <a:t>Not providing a receipt</a:t>
            </a:r>
          </a:p>
          <a:p>
            <a:pPr marL="914400" lvl="1" indent="-457200">
              <a:buClrTx/>
              <a:buSzPct val="100000"/>
              <a:buFont typeface="Verdana" panose="020B0604030504040204" pitchFamily="34" charset="0"/>
              <a:buChar char="•"/>
              <a:defRPr/>
            </a:pPr>
            <a:r>
              <a:rPr lang="en-US" sz="3000" dirty="0">
                <a:solidFill>
                  <a:schemeClr val="tx1"/>
                </a:solidFill>
                <a:latin typeface="Aptos" panose="020B0004020202020204" pitchFamily="34" charset="0"/>
                <a:ea typeface="Verdana" panose="020B0604030504040204" pitchFamily="34" charset="0"/>
                <a:cs typeface="Verdana" panose="020B0604030504040204" pitchFamily="34" charset="0"/>
              </a:rPr>
              <a:t>Charging for food not received</a:t>
            </a:r>
          </a:p>
          <a:p>
            <a:pPr marL="914400" lvl="1" indent="-457200">
              <a:buClrTx/>
              <a:buSzPct val="100000"/>
              <a:buFont typeface="Verdana" panose="020B0604030504040204" pitchFamily="34" charset="0"/>
              <a:buChar char="•"/>
              <a:defRPr/>
            </a:pPr>
            <a:r>
              <a:rPr lang="en-US" sz="3000" dirty="0">
                <a:solidFill>
                  <a:schemeClr val="tx1"/>
                </a:solidFill>
                <a:latin typeface="Aptos" panose="020B0004020202020204" pitchFamily="34" charset="0"/>
                <a:ea typeface="Verdana" panose="020B0604030504040204" pitchFamily="34" charset="0"/>
                <a:cs typeface="Verdana" panose="020B0604030504040204" pitchFamily="34" charset="0"/>
              </a:rPr>
              <a:t>Substitutions (selling unauthorized foods)</a:t>
            </a:r>
          </a:p>
          <a:p>
            <a:pPr marL="914400" lvl="1" indent="-457200">
              <a:buClrTx/>
              <a:buSzPct val="100000"/>
              <a:buFont typeface="Verdana" panose="020B0604030504040204" pitchFamily="34" charset="0"/>
              <a:buChar char="•"/>
              <a:defRPr/>
            </a:pPr>
            <a:r>
              <a:rPr lang="en-US" sz="3000" dirty="0">
                <a:solidFill>
                  <a:schemeClr val="tx1"/>
                </a:solidFill>
                <a:latin typeface="Aptos" panose="020B0004020202020204" pitchFamily="34" charset="0"/>
                <a:ea typeface="Verdana" panose="020B0604030504040204" pitchFamily="34" charset="0"/>
                <a:cs typeface="Verdana" panose="020B0604030504040204" pitchFamily="34" charset="0"/>
              </a:rPr>
              <a:t>Requiring a shopper to pay for a food that wasn’t covered by WIC</a:t>
            </a:r>
          </a:p>
          <a:p>
            <a:pPr lvl="1" indent="-398463">
              <a:buClrTx/>
              <a:buSzPct val="100000"/>
              <a:buFont typeface="Verdana" panose="020B0604030504040204" pitchFamily="34" charset="0"/>
              <a:buChar char="•"/>
              <a:defRPr/>
            </a:pPr>
            <a:endParaRPr lang="en-US" sz="3000" dirty="0">
              <a:solidFill>
                <a:schemeClr val="tx1"/>
              </a:solidFill>
              <a:latin typeface="Aptos" panose="020B0004020202020204" pitchFamily="34" charset="0"/>
              <a:ea typeface="Verdana" panose="020B0604030504040204" pitchFamily="34" charset="0"/>
              <a:cs typeface="Verdana" panose="020B0604030504040204" pitchFamily="34" charset="0"/>
            </a:endParaRPr>
          </a:p>
          <a:p>
            <a:pPr lvl="1" indent="-398463">
              <a:buClrTx/>
              <a:buSzPct val="100000"/>
              <a:buNone/>
              <a:defRPr/>
            </a:pPr>
            <a:r>
              <a:rPr lang="en-US" sz="3000" dirty="0">
                <a:solidFill>
                  <a:schemeClr val="tx1"/>
                </a:solidFill>
                <a:latin typeface="Aptos" panose="020B0004020202020204" pitchFamily="34" charset="0"/>
                <a:ea typeface="Verdana" panose="020B0604030504040204" pitchFamily="34" charset="0"/>
                <a:cs typeface="Verdana" panose="020B0604030504040204" pitchFamily="34" charset="0"/>
              </a:rPr>
              <a:t>Escalating sanctions depending on violation:</a:t>
            </a:r>
          </a:p>
          <a:p>
            <a:pPr marL="914400" lvl="2" indent="-457200">
              <a:buClrTx/>
              <a:buSzPct val="100000"/>
              <a:buFont typeface="+mj-lt"/>
              <a:buAutoNum type="arabicPeriod"/>
              <a:defRPr/>
            </a:pPr>
            <a:r>
              <a:rPr lang="en-US" sz="3000" dirty="0">
                <a:solidFill>
                  <a:schemeClr val="tx1"/>
                </a:solidFill>
                <a:latin typeface="Aptos" panose="020B0004020202020204" pitchFamily="34" charset="0"/>
                <a:ea typeface="Verdana" panose="020B0604030504040204" pitchFamily="34" charset="0"/>
                <a:cs typeface="Verdana" panose="020B0604030504040204" pitchFamily="34" charset="0"/>
              </a:rPr>
              <a:t>Notice of non-compliance</a:t>
            </a:r>
          </a:p>
          <a:p>
            <a:pPr marL="914400" lvl="2" indent="-457200">
              <a:buClrTx/>
              <a:buSzPct val="100000"/>
              <a:buFont typeface="+mj-lt"/>
              <a:buAutoNum type="arabicPeriod"/>
              <a:defRPr/>
            </a:pPr>
            <a:r>
              <a:rPr lang="en-US" sz="3000" dirty="0">
                <a:solidFill>
                  <a:schemeClr val="tx1"/>
                </a:solidFill>
                <a:latin typeface="Aptos" panose="020B0004020202020204" pitchFamily="34" charset="0"/>
                <a:ea typeface="Verdana" panose="020B0604030504040204" pitchFamily="34" charset="0"/>
                <a:cs typeface="Verdana" panose="020B0604030504040204" pitchFamily="34" charset="0"/>
              </a:rPr>
              <a:t>Fines</a:t>
            </a:r>
          </a:p>
          <a:p>
            <a:pPr marL="914400" lvl="2" indent="-457200">
              <a:buClrTx/>
              <a:buSzPct val="100000"/>
              <a:buFont typeface="+mj-lt"/>
              <a:buAutoNum type="arabicPeriod"/>
              <a:defRPr/>
            </a:pPr>
            <a:r>
              <a:rPr lang="en-US" sz="3000" dirty="0">
                <a:solidFill>
                  <a:schemeClr val="tx1"/>
                </a:solidFill>
                <a:latin typeface="Aptos" panose="020B0004020202020204" pitchFamily="34" charset="0"/>
                <a:ea typeface="Verdana" panose="020B0604030504040204" pitchFamily="34" charset="0"/>
                <a:cs typeface="Verdana" panose="020B0604030504040204" pitchFamily="34" charset="0"/>
              </a:rPr>
              <a:t>Disqualification from WIC</a:t>
            </a:r>
          </a:p>
          <a:p>
            <a:pPr marL="228600" lvl="1" indent="0">
              <a:buClrTx/>
              <a:buSzPct val="100000"/>
              <a:buNone/>
              <a:defRPr/>
            </a:pPr>
            <a:endParaRPr lang="en-US" sz="2800"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pPr marL="685800" lvl="1" indent="-457200">
              <a:buFont typeface="Wingdings" panose="05000000000000000000" pitchFamily="2" charset="2"/>
              <a:buChar char="q"/>
              <a:defRPr/>
            </a:pPr>
            <a:endParaRPr lang="en-US" sz="2600"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pPr marL="320040" indent="-320040">
              <a:buFont typeface="Wingdings" panose="05000000000000000000" pitchFamily="2" charset="2"/>
              <a:buChar char="v"/>
              <a:defRPr/>
            </a:pPr>
            <a:endParaRPr lang="en-US" sz="2800"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pPr marL="0" indent="0">
              <a:buNone/>
              <a:defRPr/>
            </a:pPr>
            <a:endParaRPr lang="en-US" sz="2800" dirty="0"/>
          </a:p>
        </p:txBody>
      </p:sp>
    </p:spTree>
    <p:extLst>
      <p:ext uri="{BB962C8B-B14F-4D97-AF65-F5344CB8AC3E}">
        <p14:creationId xmlns:p14="http://schemas.microsoft.com/office/powerpoint/2010/main" val="179673220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222403" y="264032"/>
            <a:ext cx="11726778" cy="990600"/>
          </a:xfrm>
        </p:spPr>
        <p:txBody>
          <a:bodyPr>
            <a:normAutofit/>
          </a:bodyPr>
          <a:lstStyle/>
          <a:p>
            <a:pPr algn="ctr" eaLnBrk="1" hangingPunct="1"/>
            <a:r>
              <a:rPr lang="en-US" altLang="en-US" b="1" dirty="0">
                <a:solidFill>
                  <a:schemeClr val="tx1"/>
                </a:solidFill>
                <a:latin typeface="Aptos" panose="020B0004020202020204" pitchFamily="34" charset="0"/>
                <a:ea typeface="Verdana" panose="020B0604030504040204" pitchFamily="34" charset="0"/>
                <a:cs typeface="Verdana" panose="020B0604030504040204" pitchFamily="34" charset="0"/>
              </a:rPr>
              <a:t>Complaint process</a:t>
            </a:r>
          </a:p>
        </p:txBody>
      </p:sp>
      <p:sp>
        <p:nvSpPr>
          <p:cNvPr id="20483" name="Rectangle 3"/>
          <p:cNvSpPr>
            <a:spLocks noGrp="1" noChangeArrowheads="1"/>
          </p:cNvSpPr>
          <p:nvPr>
            <p:ph sz="quarter" idx="1"/>
          </p:nvPr>
        </p:nvSpPr>
        <p:spPr>
          <a:xfrm>
            <a:off x="222403" y="1428514"/>
            <a:ext cx="11567815" cy="4263189"/>
          </a:xfrm>
        </p:spPr>
        <p:txBody>
          <a:bodyPr>
            <a:normAutofit/>
          </a:bodyPr>
          <a:lstStyle/>
          <a:p>
            <a:pPr marL="0" indent="0">
              <a:buClrTx/>
              <a:buSzPct val="100000"/>
              <a:buNone/>
              <a:defRPr/>
            </a:pPr>
            <a:r>
              <a:rPr lang="en-US" sz="3000" dirty="0">
                <a:solidFill>
                  <a:schemeClr val="tx1"/>
                </a:solidFill>
                <a:latin typeface="Aptos" panose="020B0004020202020204" pitchFamily="34" charset="0"/>
                <a:ea typeface="Verdana" panose="020B0604030504040204" pitchFamily="34" charset="0"/>
                <a:cs typeface="Verdana" panose="020B0604030504040204" pitchFamily="34" charset="0"/>
              </a:rPr>
              <a:t>Vendor complaints about shoppers:</a:t>
            </a:r>
          </a:p>
          <a:p>
            <a:pPr marL="914400" lvl="1" indent="-457200">
              <a:buClrTx/>
              <a:buSzPct val="130000"/>
              <a:buFont typeface="Arial" panose="020B0604020202020204" pitchFamily="34" charset="0"/>
              <a:buChar char="•"/>
              <a:defRPr/>
            </a:pPr>
            <a:r>
              <a:rPr lang="en-US" sz="3000" dirty="0">
                <a:solidFill>
                  <a:schemeClr val="tx1"/>
                </a:solidFill>
                <a:latin typeface="Aptos" panose="020B0004020202020204" pitchFamily="34" charset="0"/>
                <a:ea typeface="Verdana" panose="020B0604030504040204" pitchFamily="34" charset="0"/>
                <a:cs typeface="Verdana" panose="020B0604030504040204" pitchFamily="34" charset="0"/>
              </a:rPr>
              <a:t>All complaints are investigated</a:t>
            </a:r>
          </a:p>
          <a:p>
            <a:pPr marL="914400" lvl="1" indent="-457200">
              <a:buClrTx/>
              <a:buSzPct val="130000"/>
              <a:buFont typeface="Arial" panose="020B0604020202020204" pitchFamily="34" charset="0"/>
              <a:buChar char="•"/>
              <a:defRPr/>
            </a:pPr>
            <a:r>
              <a:rPr lang="en-US" sz="3000" dirty="0">
                <a:solidFill>
                  <a:schemeClr val="tx1"/>
                </a:solidFill>
                <a:latin typeface="Aptos" panose="020B0004020202020204" pitchFamily="34" charset="0"/>
                <a:ea typeface="Verdana" panose="020B0604030504040204" pitchFamily="34" charset="0"/>
                <a:cs typeface="Verdana" panose="020B0604030504040204" pitchFamily="34" charset="0"/>
              </a:rPr>
              <a:t>Submit complaints online</a:t>
            </a:r>
          </a:p>
          <a:p>
            <a:pPr marL="914400" lvl="1" indent="-457200">
              <a:buClrTx/>
              <a:buSzPct val="130000"/>
              <a:buFont typeface="Arial" panose="020B0604020202020204" pitchFamily="34" charset="0"/>
              <a:buChar char="•"/>
              <a:defRPr/>
            </a:pPr>
            <a:r>
              <a:rPr lang="en-US" sz="3000" dirty="0">
                <a:solidFill>
                  <a:schemeClr val="tx1"/>
                </a:solidFill>
                <a:latin typeface="Aptos" panose="020B0004020202020204" pitchFamily="34" charset="0"/>
                <a:ea typeface="Verdana" panose="020B0604030504040204" pitchFamily="34" charset="0"/>
                <a:cs typeface="Verdana" panose="020B0604030504040204" pitchFamily="34" charset="0"/>
              </a:rPr>
              <a:t>WIC Shopper Complaint Card</a:t>
            </a:r>
          </a:p>
          <a:p>
            <a:pPr marL="685800" lvl="1" indent="-457200">
              <a:buClrTx/>
              <a:buSzPct val="130000"/>
              <a:buFont typeface="Arial" panose="020B0604020202020204" pitchFamily="34" charset="0"/>
              <a:buChar char="•"/>
              <a:defRPr/>
            </a:pPr>
            <a:endParaRPr lang="en-US" sz="3000" dirty="0">
              <a:solidFill>
                <a:schemeClr val="tx1"/>
              </a:solidFill>
              <a:latin typeface="Aptos" panose="020B0004020202020204" pitchFamily="34" charset="0"/>
              <a:ea typeface="Verdana" panose="020B0604030504040204" pitchFamily="34" charset="0"/>
              <a:cs typeface="Verdana" panose="020B0604030504040204" pitchFamily="34" charset="0"/>
            </a:endParaRPr>
          </a:p>
          <a:p>
            <a:pPr marL="0" indent="0">
              <a:buClrTx/>
              <a:buSzPct val="130000"/>
              <a:buNone/>
              <a:defRPr/>
            </a:pPr>
            <a:r>
              <a:rPr lang="en-US" sz="3000" dirty="0">
                <a:solidFill>
                  <a:schemeClr val="tx1"/>
                </a:solidFill>
                <a:latin typeface="Aptos" panose="020B0004020202020204" pitchFamily="34" charset="0"/>
                <a:ea typeface="Verdana" panose="020B0604030504040204" pitchFamily="34" charset="0"/>
                <a:cs typeface="Verdana" panose="020B0604030504040204" pitchFamily="34" charset="0"/>
              </a:rPr>
              <a:t>Shopper complaints about vendors:</a:t>
            </a:r>
          </a:p>
          <a:p>
            <a:pPr marL="914400" lvl="1" indent="-457200">
              <a:buClrTx/>
              <a:buSzPct val="130000"/>
              <a:buFont typeface="Arial" panose="020B0604020202020204" pitchFamily="34" charset="0"/>
              <a:buChar char="•"/>
              <a:defRPr/>
            </a:pPr>
            <a:r>
              <a:rPr lang="en-US" sz="3000" dirty="0">
                <a:solidFill>
                  <a:schemeClr val="tx1"/>
                </a:solidFill>
                <a:latin typeface="Aptos" panose="020B0004020202020204" pitchFamily="34" charset="0"/>
                <a:ea typeface="Verdana" panose="020B0604030504040204" pitchFamily="34" charset="0"/>
                <a:cs typeface="Verdana" panose="020B0604030504040204" pitchFamily="34" charset="0"/>
              </a:rPr>
              <a:t>All complaints are investigated</a:t>
            </a:r>
          </a:p>
          <a:p>
            <a:pPr marL="914400" lvl="1" indent="-457200">
              <a:buClrTx/>
              <a:buSzPct val="130000"/>
              <a:buFont typeface="Arial" panose="020B0604020202020204" pitchFamily="34" charset="0"/>
              <a:buChar char="•"/>
              <a:defRPr/>
            </a:pPr>
            <a:r>
              <a:rPr lang="en-US" sz="3000" dirty="0">
                <a:solidFill>
                  <a:schemeClr val="tx1"/>
                </a:solidFill>
                <a:latin typeface="Aptos" panose="020B0004020202020204" pitchFamily="34" charset="0"/>
                <a:ea typeface="Verdana" panose="020B0604030504040204" pitchFamily="34" charset="0"/>
                <a:cs typeface="Verdana" panose="020B0604030504040204" pitchFamily="34" charset="0"/>
              </a:rPr>
              <a:t>Can result in notice of complaint or undercover buy</a:t>
            </a:r>
          </a:p>
          <a:p>
            <a:pPr marL="228600" lvl="1" indent="0">
              <a:buNone/>
              <a:defRPr/>
            </a:pPr>
            <a:endParaRPr lang="en-US" sz="2600"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pPr marL="320040" indent="-320040">
              <a:buFont typeface="Wingdings" panose="05000000000000000000" pitchFamily="2" charset="2"/>
              <a:buChar char="v"/>
              <a:defRPr/>
            </a:pPr>
            <a:endParaRPr lang="en-US" sz="2800"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pPr marL="0" indent="0">
              <a:buNone/>
              <a:defRPr/>
            </a:pPr>
            <a:endParaRPr lang="en-US" sz="2800" dirty="0"/>
          </a:p>
        </p:txBody>
      </p:sp>
    </p:spTree>
    <p:extLst>
      <p:ext uri="{BB962C8B-B14F-4D97-AF65-F5344CB8AC3E}">
        <p14:creationId xmlns:p14="http://schemas.microsoft.com/office/powerpoint/2010/main" val="86148590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343180" y="366975"/>
            <a:ext cx="11505640" cy="1055928"/>
          </a:xfrm>
        </p:spPr>
        <p:txBody>
          <a:bodyPr>
            <a:noAutofit/>
          </a:bodyPr>
          <a:lstStyle/>
          <a:p>
            <a:pPr algn="ctr" eaLnBrk="1" hangingPunct="1"/>
            <a:r>
              <a:rPr lang="en-US" altLang="en-US" b="1" dirty="0">
                <a:solidFill>
                  <a:schemeClr val="tx1"/>
                </a:solidFill>
                <a:latin typeface="Aptos" panose="020B0004020202020204" pitchFamily="34" charset="0"/>
                <a:ea typeface="Verdana" panose="020B0604030504040204" pitchFamily="34" charset="0"/>
                <a:cs typeface="Verdana" panose="020B0604030504040204" pitchFamily="34" charset="0"/>
              </a:rPr>
              <a:t>Not-to-Exceed (NTE) amounts and payment adjustments</a:t>
            </a:r>
          </a:p>
        </p:txBody>
      </p:sp>
      <p:sp>
        <p:nvSpPr>
          <p:cNvPr id="22531" name="Rectangle 3"/>
          <p:cNvSpPr>
            <a:spLocks noGrp="1" noChangeArrowheads="1"/>
          </p:cNvSpPr>
          <p:nvPr>
            <p:ph sz="quarter" idx="1"/>
          </p:nvPr>
        </p:nvSpPr>
        <p:spPr>
          <a:xfrm>
            <a:off x="233516" y="1861355"/>
            <a:ext cx="11724967" cy="4190532"/>
          </a:xfrm>
        </p:spPr>
        <p:txBody>
          <a:bodyPr>
            <a:normAutofit/>
          </a:bodyPr>
          <a:lstStyle/>
          <a:p>
            <a:pPr marL="457200" indent="-457200">
              <a:spcBef>
                <a:spcPct val="50000"/>
              </a:spcBef>
              <a:buClrTx/>
              <a:buSzPct val="100000"/>
              <a:buFont typeface="Verdana" panose="020B0604030504040204" pitchFamily="34" charset="0"/>
              <a:buChar char="•"/>
            </a:pPr>
            <a:r>
              <a:rPr lang="en-US" altLang="en-US" sz="3000" dirty="0">
                <a:solidFill>
                  <a:schemeClr val="tx1"/>
                </a:solidFill>
                <a:latin typeface="Aptos" panose="020B0004020202020204" pitchFamily="34" charset="0"/>
                <a:ea typeface="Verdana" panose="020B0604030504040204" pitchFamily="34" charset="0"/>
                <a:cs typeface="Verdana" panose="020B0604030504040204" pitchFamily="34" charset="0"/>
              </a:rPr>
              <a:t>WIC is required to calculate a NTE amount for each food.</a:t>
            </a:r>
          </a:p>
          <a:p>
            <a:pPr marL="457200" indent="-457200">
              <a:spcBef>
                <a:spcPct val="50000"/>
              </a:spcBef>
              <a:buClrTx/>
              <a:buSzPct val="100000"/>
              <a:buFont typeface="Verdana" panose="020B0604030504040204" pitchFamily="34" charset="0"/>
              <a:buChar char="•"/>
            </a:pPr>
            <a:r>
              <a:rPr lang="en-US" altLang="en-US" sz="3000" dirty="0">
                <a:solidFill>
                  <a:schemeClr val="tx1"/>
                </a:solidFill>
                <a:latin typeface="Aptos" panose="020B0004020202020204" pitchFamily="34" charset="0"/>
                <a:ea typeface="Verdana" panose="020B0604030504040204" pitchFamily="34" charset="0"/>
                <a:cs typeface="Verdana" panose="020B0604030504040204" pitchFamily="34" charset="0"/>
              </a:rPr>
              <a:t>Shelf prices over the NTE result in a payment adjustment.</a:t>
            </a:r>
          </a:p>
          <a:p>
            <a:pPr marL="457200" indent="-457200">
              <a:spcBef>
                <a:spcPct val="50000"/>
              </a:spcBef>
              <a:buClrTx/>
              <a:buSzPct val="100000"/>
              <a:buFont typeface="Verdana" panose="020B0604030504040204" pitchFamily="34" charset="0"/>
              <a:buChar char="•"/>
            </a:pPr>
            <a:r>
              <a:rPr lang="en-US" altLang="en-US" sz="3000" dirty="0">
                <a:solidFill>
                  <a:schemeClr val="tx1"/>
                </a:solidFill>
                <a:latin typeface="Aptos" panose="020B0004020202020204" pitchFamily="34" charset="0"/>
                <a:ea typeface="Verdana" panose="020B0604030504040204" pitchFamily="34" charset="0"/>
                <a:cs typeface="Verdana" panose="020B0604030504040204" pitchFamily="34" charset="0"/>
              </a:rPr>
              <a:t>Reports of NTE payment adjustments come from your TPP.</a:t>
            </a:r>
          </a:p>
          <a:p>
            <a:pPr marL="457200" indent="-457200">
              <a:spcBef>
                <a:spcPct val="50000"/>
              </a:spcBef>
              <a:buClrTx/>
              <a:buSzPct val="100000"/>
              <a:buFont typeface="Verdana" panose="020B0604030504040204" pitchFamily="34" charset="0"/>
              <a:buChar char="•"/>
            </a:pPr>
            <a:r>
              <a:rPr lang="en-US" altLang="en-US" sz="3000" dirty="0">
                <a:solidFill>
                  <a:schemeClr val="tx1"/>
                </a:solidFill>
                <a:latin typeface="Aptos" panose="020B0004020202020204" pitchFamily="34" charset="0"/>
                <a:ea typeface="Verdana" panose="020B0604030504040204" pitchFamily="34" charset="0"/>
                <a:cs typeface="Verdana" panose="020B0604030504040204" pitchFamily="34" charset="0"/>
              </a:rPr>
              <a:t>Request payment over the NTE amount within 45 days.</a:t>
            </a:r>
          </a:p>
          <a:p>
            <a:pPr marL="457200" indent="-339725">
              <a:spcBef>
                <a:spcPct val="50000"/>
              </a:spcBef>
              <a:buClrTx/>
              <a:buSzPct val="100000"/>
              <a:buFont typeface="Verdana" panose="020B0604030504040204" pitchFamily="34" charset="0"/>
              <a:buChar char="•"/>
            </a:pPr>
            <a:r>
              <a:rPr lang="en-US" altLang="en-US" sz="3000" dirty="0">
                <a:solidFill>
                  <a:schemeClr val="tx1"/>
                </a:solidFill>
                <a:latin typeface="Aptos" panose="020B0004020202020204" pitchFamily="34" charset="0"/>
                <a:ea typeface="Verdana" panose="020B0604030504040204" pitchFamily="34" charset="0"/>
                <a:cs typeface="Verdana" panose="020B0604030504040204" pitchFamily="34" charset="0"/>
              </a:rPr>
              <a:t>WIC may issue a claim for an overcharge, must be done within 120 days.</a:t>
            </a:r>
          </a:p>
          <a:p>
            <a:pPr marL="45720" indent="0">
              <a:spcBef>
                <a:spcPct val="50000"/>
              </a:spcBef>
              <a:buNone/>
            </a:pPr>
            <a:endParaRPr lang="en-US" altLang="en-US" sz="2800"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pPr>
              <a:spcBef>
                <a:spcPct val="50000"/>
              </a:spcBef>
              <a:buFont typeface="Arial" panose="020B0604020202020204" pitchFamily="34" charset="0"/>
              <a:buChar char="•"/>
            </a:pPr>
            <a:endParaRPr lang="en-US" altLang="en-US" sz="2800"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pPr>
              <a:spcBef>
                <a:spcPct val="50000"/>
              </a:spcBef>
              <a:buFont typeface="Arial" panose="020B0604020202020204" pitchFamily="34" charset="0"/>
              <a:buChar char="•"/>
            </a:pPr>
            <a:endParaRPr lang="en-US" altLang="en-US" sz="2600" dirty="0">
              <a:solidFill>
                <a:schemeClr val="tx1"/>
              </a:solidFill>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359585250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224590" y="252665"/>
            <a:ext cx="11734798" cy="990600"/>
          </a:xfrm>
        </p:spPr>
        <p:txBody>
          <a:bodyPr>
            <a:normAutofit/>
          </a:bodyPr>
          <a:lstStyle/>
          <a:p>
            <a:pPr algn="ctr" eaLnBrk="1" hangingPunct="1"/>
            <a:r>
              <a:rPr lang="en-US" altLang="en-US" b="1" dirty="0">
                <a:solidFill>
                  <a:schemeClr val="tx1"/>
                </a:solidFill>
                <a:latin typeface="Aptos" panose="020B0004020202020204" pitchFamily="34" charset="0"/>
                <a:ea typeface="Verdana" panose="020B0604030504040204" pitchFamily="34" charset="0"/>
                <a:cs typeface="Verdana" panose="020B0604030504040204" pitchFamily="34" charset="0"/>
              </a:rPr>
              <a:t>WIC Vendor Agreement</a:t>
            </a:r>
          </a:p>
        </p:txBody>
      </p:sp>
      <p:sp>
        <p:nvSpPr>
          <p:cNvPr id="20483" name="Rectangle 3"/>
          <p:cNvSpPr>
            <a:spLocks noGrp="1" noChangeArrowheads="1"/>
          </p:cNvSpPr>
          <p:nvPr>
            <p:ph sz="quarter" idx="1"/>
          </p:nvPr>
        </p:nvSpPr>
        <p:spPr>
          <a:xfrm>
            <a:off x="290180" y="1502257"/>
            <a:ext cx="11603617" cy="4144297"/>
          </a:xfrm>
        </p:spPr>
        <p:txBody>
          <a:bodyPr>
            <a:normAutofit/>
          </a:bodyPr>
          <a:lstStyle/>
          <a:p>
            <a:pPr marL="457200" indent="-457200">
              <a:buClrTx/>
              <a:buSzPct val="100000"/>
              <a:buFont typeface="Verdana" panose="020B0604030504040204" pitchFamily="34" charset="0"/>
              <a:buChar char="•"/>
              <a:defRPr/>
            </a:pPr>
            <a:r>
              <a:rPr lang="en-US" sz="3000" dirty="0">
                <a:solidFill>
                  <a:schemeClr val="tx1"/>
                </a:solidFill>
                <a:latin typeface="Aptos" panose="020B0004020202020204" pitchFamily="34" charset="0"/>
                <a:ea typeface="Verdana" panose="020B0604030504040204" pitchFamily="34" charset="0"/>
                <a:cs typeface="Verdana" panose="020B0604030504040204" pitchFamily="34" charset="0"/>
              </a:rPr>
              <a:t>Have a designated trainer to train cashiers on WIC.</a:t>
            </a:r>
          </a:p>
          <a:p>
            <a:pPr marL="457200" indent="-457200">
              <a:buClrTx/>
              <a:buSzPct val="100000"/>
              <a:buFont typeface="Verdana" panose="020B0604030504040204" pitchFamily="34" charset="0"/>
              <a:buChar char="•"/>
              <a:defRPr/>
            </a:pPr>
            <a:r>
              <a:rPr lang="en-US" sz="3000" dirty="0">
                <a:solidFill>
                  <a:schemeClr val="tx1"/>
                </a:solidFill>
                <a:latin typeface="Aptos" panose="020B0004020202020204" pitchFamily="34" charset="0"/>
                <a:ea typeface="Verdana" panose="020B0604030504040204" pitchFamily="34" charset="0"/>
                <a:cs typeface="Verdana" panose="020B0604030504040204" pitchFamily="34" charset="0"/>
              </a:rPr>
              <a:t>Provide good customer service to WIC shoppers.</a:t>
            </a:r>
          </a:p>
          <a:p>
            <a:pPr marL="457200" marR="0" lvl="0" indent="-457200" algn="l" defTabSz="914400" rtl="0" eaLnBrk="1" fontAlgn="auto" latinLnBrk="0" hangingPunct="1">
              <a:lnSpc>
                <a:spcPct val="90000"/>
              </a:lnSpc>
              <a:spcBef>
                <a:spcPts val="1400"/>
              </a:spcBef>
              <a:spcAft>
                <a:spcPts val="0"/>
              </a:spcAft>
              <a:buClrTx/>
              <a:buSzPct val="100000"/>
              <a:buFont typeface="Verdana" panose="020B0604030504040204" pitchFamily="34" charset="0"/>
              <a:buChar char="•"/>
              <a:tabLst/>
              <a:defRPr/>
            </a:pPr>
            <a:r>
              <a:rPr kumimoji="0" lang="en-US" sz="3000" b="0" i="0" u="none" strike="noStrike" kern="1200" cap="none" spc="0" normalizeH="0" baseline="0" noProof="0" dirty="0">
                <a:ln>
                  <a:noFill/>
                </a:ln>
                <a:solidFill>
                  <a:srgbClr val="000000"/>
                </a:solidFill>
                <a:effectLst/>
                <a:uLnTx/>
                <a:uFillTx/>
                <a:latin typeface="Aptos" panose="020B0004020202020204" pitchFamily="34" charset="0"/>
                <a:ea typeface="Verdana" panose="020B0604030504040204" pitchFamily="34" charset="0"/>
                <a:cs typeface="Verdana" panose="020B0604030504040204" pitchFamily="34" charset="0"/>
              </a:rPr>
              <a:t>No incentive items not offered to non-WIC customers.</a:t>
            </a:r>
          </a:p>
          <a:p>
            <a:pPr marL="457200" indent="-457200">
              <a:buClrTx/>
              <a:buSzPct val="100000"/>
              <a:buFont typeface="Verdana" panose="020B0604030504040204" pitchFamily="34" charset="0"/>
              <a:buChar char="•"/>
              <a:defRPr/>
            </a:pPr>
            <a:r>
              <a:rPr lang="en-US" sz="3000" dirty="0">
                <a:solidFill>
                  <a:schemeClr val="tx1"/>
                </a:solidFill>
                <a:latin typeface="Aptos" panose="020B0004020202020204" pitchFamily="34" charset="0"/>
                <a:ea typeface="Verdana" panose="020B0604030504040204" pitchFamily="34" charset="0"/>
                <a:cs typeface="Verdana" panose="020B0604030504040204" pitchFamily="34" charset="0"/>
              </a:rPr>
              <a:t>Don’t discriminate.</a:t>
            </a:r>
          </a:p>
          <a:p>
            <a:pPr marL="457200" indent="-457200">
              <a:buClrTx/>
              <a:buSzPct val="100000"/>
              <a:buFont typeface="Verdana" panose="020B0604030504040204" pitchFamily="34" charset="0"/>
              <a:buChar char="•"/>
              <a:defRPr/>
            </a:pPr>
            <a:r>
              <a:rPr lang="en-US" sz="3000" dirty="0">
                <a:solidFill>
                  <a:schemeClr val="tx1"/>
                </a:solidFill>
                <a:latin typeface="Aptos" panose="020B0004020202020204" pitchFamily="34" charset="0"/>
                <a:ea typeface="Verdana" panose="020B0604030504040204" pitchFamily="34" charset="0"/>
                <a:cs typeface="Verdana" panose="020B0604030504040204" pitchFamily="34" charset="0"/>
              </a:rPr>
              <a:t>WIC authorization is NOT transferrable.</a:t>
            </a:r>
          </a:p>
          <a:p>
            <a:pPr marL="457200" indent="-457200">
              <a:buClrTx/>
              <a:buSzPct val="100000"/>
              <a:buFont typeface="Verdana" panose="020B0604030504040204" pitchFamily="34" charset="0"/>
              <a:buChar char="•"/>
              <a:defRPr/>
            </a:pPr>
            <a:r>
              <a:rPr lang="en-US" sz="3000" dirty="0">
                <a:solidFill>
                  <a:schemeClr val="tx1"/>
                </a:solidFill>
                <a:latin typeface="Aptos" panose="020B0004020202020204" pitchFamily="34" charset="0"/>
                <a:ea typeface="Verdana" panose="020B0604030504040204" pitchFamily="34" charset="0"/>
                <a:cs typeface="Verdana" panose="020B0604030504040204" pitchFamily="34" charset="0"/>
              </a:rPr>
              <a:t>Notify WIC of change in ownership, store name, location or closure 30 days in advance.</a:t>
            </a:r>
          </a:p>
          <a:p>
            <a:pPr marL="320040" indent="-320040">
              <a:buFont typeface="Wingdings" panose="05000000000000000000" pitchFamily="2" charset="2"/>
              <a:buChar char="v"/>
              <a:defRPr/>
            </a:pPr>
            <a:endParaRPr lang="en-US" sz="2600" dirty="0">
              <a:solidFill>
                <a:schemeClr val="tx1"/>
              </a:solidFill>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419402498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208547" y="252336"/>
            <a:ext cx="11750841" cy="990600"/>
          </a:xfrm>
        </p:spPr>
        <p:txBody>
          <a:bodyPr>
            <a:normAutofit/>
          </a:bodyPr>
          <a:lstStyle/>
          <a:p>
            <a:pPr algn="ctr" eaLnBrk="1" hangingPunct="1"/>
            <a:r>
              <a:rPr lang="en-US" altLang="en-US" b="1" dirty="0">
                <a:solidFill>
                  <a:schemeClr val="tx1"/>
                </a:solidFill>
                <a:latin typeface="Aptos" panose="020B0004020202020204" pitchFamily="34" charset="0"/>
                <a:ea typeface="Verdana" panose="020B0604030504040204" pitchFamily="34" charset="0"/>
                <a:cs typeface="Verdana" panose="020B0604030504040204" pitchFamily="34" charset="0"/>
              </a:rPr>
              <a:t>WIC compliance</a:t>
            </a:r>
          </a:p>
        </p:txBody>
      </p:sp>
      <p:sp>
        <p:nvSpPr>
          <p:cNvPr id="22531" name="Rectangle 3"/>
          <p:cNvSpPr>
            <a:spLocks noGrp="1" noChangeArrowheads="1"/>
          </p:cNvSpPr>
          <p:nvPr>
            <p:ph sz="quarter" idx="1"/>
          </p:nvPr>
        </p:nvSpPr>
        <p:spPr>
          <a:xfrm>
            <a:off x="268517" y="1445342"/>
            <a:ext cx="11628671" cy="4669708"/>
          </a:xfrm>
        </p:spPr>
        <p:txBody>
          <a:bodyPr>
            <a:normAutofit/>
          </a:bodyPr>
          <a:lstStyle/>
          <a:p>
            <a:pPr marL="457200" indent="-411163">
              <a:spcBef>
                <a:spcPct val="50000"/>
              </a:spcBef>
              <a:buClrTx/>
              <a:buSzPct val="100000"/>
              <a:buFont typeface="Verdana" panose="020B0604030504040204" pitchFamily="34" charset="0"/>
              <a:buChar char="•"/>
            </a:pPr>
            <a:r>
              <a:rPr lang="en-US" altLang="en-US" sz="3000" dirty="0">
                <a:solidFill>
                  <a:schemeClr val="tx1"/>
                </a:solidFill>
                <a:latin typeface="Aptos" panose="020B0004020202020204" pitchFamily="34" charset="0"/>
                <a:ea typeface="Verdana" panose="020B0604030504040204" pitchFamily="34" charset="0"/>
                <a:cs typeface="Verdana" panose="020B0604030504040204" pitchFamily="34" charset="0"/>
              </a:rPr>
              <a:t> Attend required WIC training.</a:t>
            </a:r>
          </a:p>
          <a:p>
            <a:pPr marL="457200" indent="-411163">
              <a:spcBef>
                <a:spcPct val="50000"/>
              </a:spcBef>
              <a:buClrTx/>
              <a:buSzPct val="100000"/>
              <a:buFont typeface="Verdana" panose="020B0604030504040204" pitchFamily="34" charset="0"/>
              <a:buChar char="•"/>
            </a:pPr>
            <a:r>
              <a:rPr lang="en-US" altLang="en-US" sz="3000" dirty="0">
                <a:solidFill>
                  <a:schemeClr val="tx1"/>
                </a:solidFill>
                <a:latin typeface="Aptos" panose="020B0004020202020204" pitchFamily="34" charset="0"/>
                <a:ea typeface="Verdana" panose="020B0604030504040204" pitchFamily="34" charset="0"/>
                <a:cs typeface="Verdana" panose="020B0604030504040204" pitchFamily="34" charset="0"/>
              </a:rPr>
              <a:t> Expect undercover WIC shoppers.</a:t>
            </a:r>
          </a:p>
          <a:p>
            <a:pPr marL="457200" indent="-411163">
              <a:spcBef>
                <a:spcPct val="50000"/>
              </a:spcBef>
              <a:buClrTx/>
              <a:buSzPct val="100000"/>
              <a:buFont typeface="Verdana" panose="020B0604030504040204" pitchFamily="34" charset="0"/>
              <a:buChar char="•"/>
            </a:pPr>
            <a:r>
              <a:rPr lang="en-US" sz="3000" dirty="0">
                <a:solidFill>
                  <a:schemeClr val="tx1"/>
                </a:solidFill>
                <a:latin typeface="Aptos" panose="020B0004020202020204" pitchFamily="34" charset="0"/>
                <a:ea typeface="Verdana" panose="020B0604030504040204" pitchFamily="34" charset="0"/>
                <a:cs typeface="Verdana" panose="020B0604030504040204" pitchFamily="34" charset="0"/>
              </a:rPr>
              <a:t> Cooperate during routine monitorings:</a:t>
            </a:r>
          </a:p>
          <a:p>
            <a:pPr marL="914400" lvl="1" indent="-466725">
              <a:spcBef>
                <a:spcPct val="50000"/>
              </a:spcBef>
              <a:buClrTx/>
              <a:buSzPct val="100000"/>
              <a:buFont typeface="Wingdings" panose="05000000000000000000" pitchFamily="2" charset="2"/>
              <a:buChar char="ü"/>
            </a:pPr>
            <a:r>
              <a:rPr lang="en-US" altLang="en-US" sz="3000" dirty="0">
                <a:solidFill>
                  <a:schemeClr val="tx1"/>
                </a:solidFill>
                <a:latin typeface="Aptos" panose="020B0004020202020204" pitchFamily="34" charset="0"/>
                <a:ea typeface="Verdana" panose="020B0604030504040204" pitchFamily="34" charset="0"/>
                <a:cs typeface="Verdana" panose="020B0604030504040204" pitchFamily="34" charset="0"/>
              </a:rPr>
              <a:t>Minimum stock requirements are met</a:t>
            </a:r>
          </a:p>
          <a:p>
            <a:pPr marL="914400" lvl="1" indent="-466725">
              <a:spcBef>
                <a:spcPct val="50000"/>
              </a:spcBef>
              <a:buClrTx/>
              <a:buSzPct val="100000"/>
              <a:buFont typeface="Wingdings" panose="05000000000000000000" pitchFamily="2" charset="2"/>
              <a:buChar char="ü"/>
            </a:pPr>
            <a:r>
              <a:rPr lang="en-US" altLang="en-US" sz="3000" dirty="0">
                <a:solidFill>
                  <a:schemeClr val="tx1"/>
                </a:solidFill>
                <a:latin typeface="Aptos" panose="020B0004020202020204" pitchFamily="34" charset="0"/>
                <a:ea typeface="Verdana" panose="020B0604030504040204" pitchFamily="34" charset="0"/>
                <a:cs typeface="Verdana" panose="020B0604030504040204" pitchFamily="34" charset="0"/>
              </a:rPr>
              <a:t>Prices are posted</a:t>
            </a:r>
          </a:p>
          <a:p>
            <a:pPr marL="914400" lvl="1" indent="-466725">
              <a:spcBef>
                <a:spcPct val="50000"/>
              </a:spcBef>
              <a:buClrTx/>
              <a:buSzPct val="100000"/>
              <a:buFont typeface="Wingdings" panose="05000000000000000000" pitchFamily="2" charset="2"/>
              <a:buChar char="ü"/>
            </a:pPr>
            <a:r>
              <a:rPr lang="en-US" altLang="en-US" sz="3000" dirty="0">
                <a:solidFill>
                  <a:schemeClr val="tx1"/>
                </a:solidFill>
                <a:latin typeface="Aptos" panose="020B0004020202020204" pitchFamily="34" charset="0"/>
                <a:ea typeface="Verdana" panose="020B0604030504040204" pitchFamily="34" charset="0"/>
                <a:cs typeface="Verdana" panose="020B0604030504040204" pitchFamily="34" charset="0"/>
              </a:rPr>
              <a:t>“Oregon WIC Food” shelf tags are placed correctly</a:t>
            </a:r>
          </a:p>
          <a:p>
            <a:pPr marL="914400" lvl="1" indent="-466725">
              <a:spcBef>
                <a:spcPct val="50000"/>
              </a:spcBef>
              <a:buClrTx/>
              <a:buSzPct val="100000"/>
              <a:buFont typeface="Wingdings" panose="05000000000000000000" pitchFamily="2" charset="2"/>
              <a:buChar char="ü"/>
            </a:pPr>
            <a:r>
              <a:rPr lang="en-US" altLang="en-US" sz="3000" dirty="0">
                <a:solidFill>
                  <a:schemeClr val="tx1"/>
                </a:solidFill>
                <a:latin typeface="Aptos" panose="020B0004020202020204" pitchFamily="34" charset="0"/>
                <a:ea typeface="Verdana" panose="020B0604030504040204" pitchFamily="34" charset="0"/>
                <a:cs typeface="Verdana" panose="020B0604030504040204" pitchFamily="34" charset="0"/>
              </a:rPr>
              <a:t>Cashiers are trained</a:t>
            </a:r>
          </a:p>
          <a:p>
            <a:pPr>
              <a:spcBef>
                <a:spcPct val="50000"/>
              </a:spcBef>
              <a:buFont typeface="Arial" panose="020B0604020202020204" pitchFamily="34" charset="0"/>
              <a:buChar char="•"/>
            </a:pPr>
            <a:endParaRPr lang="en-US" altLang="en-US" sz="2800"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pPr>
              <a:spcBef>
                <a:spcPct val="50000"/>
              </a:spcBef>
              <a:buFont typeface="Arial" panose="020B0604020202020204" pitchFamily="34" charset="0"/>
              <a:buChar char="•"/>
            </a:pPr>
            <a:endParaRPr lang="en-US" altLang="en-US" sz="2800"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pPr>
              <a:spcBef>
                <a:spcPct val="50000"/>
              </a:spcBef>
              <a:buFont typeface="Arial" panose="020B0604020202020204" pitchFamily="34" charset="0"/>
              <a:buChar char="•"/>
            </a:pPr>
            <a:endParaRPr lang="en-US" altLang="en-US" sz="2600" dirty="0">
              <a:solidFill>
                <a:schemeClr val="tx1"/>
              </a:solidFill>
              <a:latin typeface="Verdana" panose="020B0604030504040204" pitchFamily="34" charset="0"/>
              <a:ea typeface="Verdana" panose="020B0604030504040204" pitchFamily="34" charset="0"/>
              <a:cs typeface="Verdana" panose="020B0604030504040204" pitchFamily="34" charset="0"/>
            </a:endParaRPr>
          </a:p>
        </p:txBody>
      </p:sp>
    </p:spTree>
    <p:extLst>
      <p:ext uri="{BB962C8B-B14F-4D97-AF65-F5344CB8AC3E}">
        <p14:creationId xmlns:p14="http://schemas.microsoft.com/office/powerpoint/2010/main" val="292596023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a:extLst>
              <a:ext uri="{FF2B5EF4-FFF2-40B4-BE49-F238E27FC236}">
                <a16:creationId xmlns:a16="http://schemas.microsoft.com/office/drawing/2014/main" id="{FD47830E-386E-4CF7-AB86-8579F02B5CCB}"/>
              </a:ext>
              <a:ext uri="{C183D7F6-B498-43B3-948B-1728B52AA6E4}">
                <adec:decorative xmlns:adec="http://schemas.microsoft.com/office/drawing/2017/decorative" val="1"/>
              </a:ext>
            </a:extLst>
          </p:cNvPr>
          <p:cNvPicPr>
            <a:picLocks noGrp="1" noChangeAspect="1"/>
          </p:cNvPicPr>
          <p:nvPr>
            <p:ph idx="1"/>
          </p:nvPr>
        </p:nvPicPr>
        <p:blipFill>
          <a:blip r:embed="rId3"/>
          <a:srcRect b="3073"/>
          <a:stretch>
            <a:fillRect/>
          </a:stretch>
        </p:blipFill>
        <p:spPr>
          <a:xfrm>
            <a:off x="232286" y="236665"/>
            <a:ext cx="11738750" cy="6400110"/>
          </a:xfrm>
          <a:prstGeom prst="rect">
            <a:avLst/>
          </a:prstGeom>
        </p:spPr>
      </p:pic>
      <p:sp>
        <p:nvSpPr>
          <p:cNvPr id="2" name="Title 1"/>
          <p:cNvSpPr>
            <a:spLocks noGrp="1"/>
          </p:cNvSpPr>
          <p:nvPr>
            <p:ph type="title"/>
          </p:nvPr>
        </p:nvSpPr>
        <p:spPr>
          <a:xfrm>
            <a:off x="0" y="5754520"/>
            <a:ext cx="12192000" cy="960120"/>
          </a:xfrm>
        </p:spPr>
        <p:txBody>
          <a:bodyPr>
            <a:normAutofit/>
          </a:bodyPr>
          <a:lstStyle/>
          <a:p>
            <a:pPr algn="ctr"/>
            <a:r>
              <a:rPr lang="en-US" b="1" dirty="0">
                <a:solidFill>
                  <a:schemeClr val="bg1"/>
                </a:solidFill>
                <a:latin typeface="Aptos" panose="020B0004020202020204" pitchFamily="34" charset="0"/>
                <a:ea typeface="Verdana" panose="020B0604030504040204" pitchFamily="34" charset="0"/>
              </a:rPr>
              <a:t>Resources</a:t>
            </a:r>
          </a:p>
        </p:txBody>
      </p:sp>
    </p:spTree>
    <p:extLst>
      <p:ext uri="{BB962C8B-B14F-4D97-AF65-F5344CB8AC3E}">
        <p14:creationId xmlns:p14="http://schemas.microsoft.com/office/powerpoint/2010/main" val="378067220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216976" y="268060"/>
            <a:ext cx="11732217" cy="897063"/>
          </a:xfrm>
        </p:spPr>
        <p:txBody>
          <a:bodyPr>
            <a:normAutofit/>
          </a:bodyPr>
          <a:lstStyle/>
          <a:p>
            <a:pPr algn="ctr" eaLnBrk="1" hangingPunct="1"/>
            <a:r>
              <a:rPr lang="en-US" altLang="en-US" b="1" dirty="0">
                <a:solidFill>
                  <a:schemeClr val="tx1"/>
                </a:solidFill>
                <a:latin typeface="Aptos" panose="020B0004020202020204" pitchFamily="34" charset="0"/>
                <a:ea typeface="Verdana" panose="020B0604030504040204" pitchFamily="34" charset="0"/>
                <a:cs typeface="Verdana" panose="020B0604030504040204" pitchFamily="34" charset="0"/>
              </a:rPr>
              <a:t>Who to contact for help </a:t>
            </a:r>
          </a:p>
        </p:txBody>
      </p:sp>
      <p:sp>
        <p:nvSpPr>
          <p:cNvPr id="20483" name="Rectangle 3"/>
          <p:cNvSpPr>
            <a:spLocks noGrp="1" noChangeArrowheads="1"/>
          </p:cNvSpPr>
          <p:nvPr>
            <p:ph sz="quarter" idx="1"/>
          </p:nvPr>
        </p:nvSpPr>
        <p:spPr>
          <a:xfrm>
            <a:off x="216977" y="1347152"/>
            <a:ext cx="11732216" cy="5006816"/>
          </a:xfrm>
        </p:spPr>
        <p:txBody>
          <a:bodyPr>
            <a:normAutofit fontScale="92500" lnSpcReduction="20000"/>
          </a:bodyPr>
          <a:lstStyle/>
          <a:p>
            <a:pPr marL="0" indent="0">
              <a:buClrTx/>
              <a:buSzPct val="130000"/>
              <a:buNone/>
              <a:defRPr/>
            </a:pPr>
            <a:r>
              <a:rPr lang="en-US" sz="3200" dirty="0">
                <a:solidFill>
                  <a:schemeClr val="tx1"/>
                </a:solidFill>
                <a:latin typeface="Aptos" panose="020B0004020202020204" pitchFamily="34" charset="0"/>
                <a:ea typeface="Verdana" panose="020B0604030504040204" pitchFamily="34" charset="0"/>
                <a:cs typeface="Verdana" panose="020B0604030504040204" pitchFamily="34" charset="0"/>
              </a:rPr>
              <a:t>POS System won’t accept eWIC card:</a:t>
            </a:r>
          </a:p>
          <a:p>
            <a:pPr marL="914400" lvl="1" indent="-457200">
              <a:buClrTx/>
              <a:buSzPct val="130000"/>
              <a:buFont typeface="Arial" panose="020B0604020202020204" pitchFamily="34" charset="0"/>
              <a:buChar char="•"/>
              <a:defRPr/>
            </a:pPr>
            <a:r>
              <a:rPr lang="en-US" sz="3200" dirty="0">
                <a:solidFill>
                  <a:schemeClr val="tx1"/>
                </a:solidFill>
                <a:latin typeface="Aptos" panose="020B0004020202020204" pitchFamily="34" charset="0"/>
                <a:ea typeface="Verdana" panose="020B0604030504040204" pitchFamily="34" charset="0"/>
                <a:cs typeface="Verdana" panose="020B0604030504040204" pitchFamily="34" charset="0"/>
              </a:rPr>
              <a:t>System could be down temporarily</a:t>
            </a:r>
          </a:p>
          <a:p>
            <a:pPr marL="914400" lvl="1" indent="-457200">
              <a:buClrTx/>
              <a:buSzPct val="130000"/>
              <a:buFont typeface="Arial" panose="020B0604020202020204" pitchFamily="34" charset="0"/>
              <a:buChar char="•"/>
              <a:defRPr/>
            </a:pPr>
            <a:r>
              <a:rPr lang="en-US" sz="3200" dirty="0">
                <a:solidFill>
                  <a:schemeClr val="tx1"/>
                </a:solidFill>
                <a:latin typeface="Aptos" panose="020B0004020202020204" pitchFamily="34" charset="0"/>
                <a:ea typeface="Verdana" panose="020B0604030504040204" pitchFamily="34" charset="0"/>
                <a:cs typeface="Verdana" panose="020B0604030504040204" pitchFamily="34" charset="0"/>
              </a:rPr>
              <a:t>Something went wrong at your store</a:t>
            </a:r>
          </a:p>
          <a:p>
            <a:pPr marL="914400" lvl="1" indent="-457200">
              <a:buClrTx/>
              <a:buSzPct val="130000"/>
              <a:buFont typeface="Arial" panose="020B0604020202020204" pitchFamily="34" charset="0"/>
              <a:buChar char="•"/>
              <a:defRPr/>
            </a:pPr>
            <a:r>
              <a:rPr lang="en-US" sz="3200" dirty="0">
                <a:solidFill>
                  <a:schemeClr val="tx1"/>
                </a:solidFill>
                <a:latin typeface="Aptos" panose="020B0004020202020204" pitchFamily="34" charset="0"/>
                <a:ea typeface="Verdana" panose="020B0604030504040204" pitchFamily="34" charset="0"/>
                <a:cs typeface="Verdana" panose="020B0604030504040204" pitchFamily="34" charset="0"/>
              </a:rPr>
              <a:t>Contact your POS provider or IT Team</a:t>
            </a:r>
          </a:p>
          <a:p>
            <a:pPr marL="685800" lvl="1" indent="-457200">
              <a:buClrTx/>
              <a:buSzPct val="130000"/>
              <a:buFont typeface="Arial" panose="020B0604020202020204" pitchFamily="34" charset="0"/>
              <a:buChar char="•"/>
              <a:defRPr/>
            </a:pPr>
            <a:endParaRPr lang="en-US" sz="3200" dirty="0">
              <a:solidFill>
                <a:schemeClr val="tx1"/>
              </a:solidFill>
              <a:latin typeface="Aptos" panose="020B0004020202020204" pitchFamily="34" charset="0"/>
              <a:ea typeface="Verdana" panose="020B0604030504040204" pitchFamily="34" charset="0"/>
              <a:cs typeface="Verdana" panose="020B0604030504040204" pitchFamily="34" charset="0"/>
            </a:endParaRPr>
          </a:p>
          <a:p>
            <a:pPr marL="0" indent="0">
              <a:buClrTx/>
              <a:buSzPct val="130000"/>
              <a:buNone/>
              <a:defRPr/>
            </a:pPr>
            <a:r>
              <a:rPr lang="en-US" sz="3200" dirty="0">
                <a:solidFill>
                  <a:schemeClr val="tx1"/>
                </a:solidFill>
                <a:latin typeface="Aptos" panose="020B0004020202020204" pitchFamily="34" charset="0"/>
                <a:ea typeface="Verdana" panose="020B0604030504040204" pitchFamily="34" charset="0"/>
                <a:cs typeface="Verdana" panose="020B0604030504040204" pitchFamily="34" charset="0"/>
              </a:rPr>
              <a:t>Food isn’t ringing up as WIC-eligible:</a:t>
            </a:r>
          </a:p>
          <a:p>
            <a:pPr marL="914400" lvl="1" indent="-457200">
              <a:buClrTx/>
              <a:buSzPct val="130000"/>
              <a:buFont typeface="Arial" panose="020B0604020202020204" pitchFamily="34" charset="0"/>
              <a:buChar char="•"/>
              <a:defRPr/>
            </a:pPr>
            <a:r>
              <a:rPr lang="en-US" sz="3200" dirty="0">
                <a:solidFill>
                  <a:schemeClr val="tx1"/>
                </a:solidFill>
                <a:latin typeface="Aptos" panose="020B0004020202020204" pitchFamily="34" charset="0"/>
                <a:ea typeface="Verdana" panose="020B0604030504040204" pitchFamily="34" charset="0"/>
                <a:cs typeface="Verdana" panose="020B0604030504040204" pitchFamily="34" charset="0"/>
              </a:rPr>
              <a:t>Submit it to Oregon WIC</a:t>
            </a:r>
          </a:p>
          <a:p>
            <a:pPr marL="914400" lvl="1" indent="-457200">
              <a:buClrTx/>
              <a:buSzPct val="130000"/>
              <a:buFont typeface="Arial" panose="020B0604020202020204" pitchFamily="34" charset="0"/>
              <a:buChar char="•"/>
              <a:defRPr/>
            </a:pPr>
            <a:r>
              <a:rPr lang="en-US" sz="3200" dirty="0">
                <a:solidFill>
                  <a:schemeClr val="tx1"/>
                </a:solidFill>
                <a:latin typeface="Aptos" panose="020B0004020202020204" pitchFamily="34" charset="0"/>
                <a:ea typeface="Verdana" panose="020B0604030504040204" pitchFamily="34" charset="0"/>
                <a:cs typeface="Verdana" panose="020B0604030504040204" pitchFamily="34" charset="0"/>
              </a:rPr>
              <a:t>Ask your POS team to flag it</a:t>
            </a:r>
          </a:p>
          <a:p>
            <a:pPr marL="228600" lvl="1" indent="0">
              <a:buClrTx/>
              <a:buSzPct val="130000"/>
              <a:buNone/>
              <a:defRPr/>
            </a:pPr>
            <a:endParaRPr lang="en-US" sz="3200" dirty="0">
              <a:solidFill>
                <a:schemeClr val="tx1"/>
              </a:solidFill>
              <a:latin typeface="Aptos" panose="020B0004020202020204" pitchFamily="34" charset="0"/>
              <a:ea typeface="Verdana" panose="020B0604030504040204" pitchFamily="34" charset="0"/>
              <a:cs typeface="Verdana" panose="020B0604030504040204" pitchFamily="34" charset="0"/>
            </a:endParaRPr>
          </a:p>
          <a:p>
            <a:pPr marL="0" indent="0">
              <a:buClrTx/>
              <a:buSzPct val="130000"/>
              <a:buNone/>
              <a:defRPr/>
            </a:pPr>
            <a:r>
              <a:rPr lang="en-US" sz="3200" dirty="0">
                <a:solidFill>
                  <a:schemeClr val="tx1"/>
                </a:solidFill>
                <a:latin typeface="Aptos" panose="020B0004020202020204" pitchFamily="34" charset="0"/>
                <a:ea typeface="Verdana" panose="020B0604030504040204" pitchFamily="34" charset="0"/>
                <a:cs typeface="Verdana" panose="020B0604030504040204" pitchFamily="34" charset="0"/>
              </a:rPr>
              <a:t>Packaged/bagged produce isn’t ringing up as WIC-eligible:</a:t>
            </a:r>
          </a:p>
          <a:p>
            <a:pPr marL="914400" lvl="1" indent="-457200">
              <a:buClrTx/>
              <a:buSzPct val="130000"/>
              <a:buFont typeface="Arial" panose="020B0604020202020204" pitchFamily="34" charset="0"/>
              <a:buChar char="•"/>
              <a:defRPr/>
            </a:pPr>
            <a:r>
              <a:rPr lang="en-US" sz="3200" dirty="0">
                <a:solidFill>
                  <a:schemeClr val="tx1"/>
                </a:solidFill>
                <a:latin typeface="Aptos" panose="020B0004020202020204" pitchFamily="34" charset="0"/>
                <a:ea typeface="Verdana" panose="020B0604030504040204" pitchFamily="34" charset="0"/>
                <a:cs typeface="Verdana" panose="020B0604030504040204" pitchFamily="34" charset="0"/>
              </a:rPr>
              <a:t>Submit it to Oregon WIC</a:t>
            </a:r>
          </a:p>
          <a:p>
            <a:pPr marL="914400" lvl="1" indent="-457200">
              <a:buClrTx/>
              <a:buSzPct val="130000"/>
              <a:buFont typeface="Arial" panose="020B0604020202020204" pitchFamily="34" charset="0"/>
              <a:buChar char="•"/>
              <a:defRPr/>
            </a:pPr>
            <a:r>
              <a:rPr lang="en-US" sz="3200" dirty="0">
                <a:solidFill>
                  <a:schemeClr val="tx1"/>
                </a:solidFill>
                <a:latin typeface="Aptos" panose="020B0004020202020204" pitchFamily="34" charset="0"/>
                <a:ea typeface="Verdana" panose="020B0604030504040204" pitchFamily="34" charset="0"/>
                <a:cs typeface="Verdana" panose="020B0604030504040204" pitchFamily="34" charset="0"/>
              </a:rPr>
              <a:t>Ask your POS team to map it</a:t>
            </a:r>
          </a:p>
          <a:p>
            <a:pPr marL="228600" lvl="1" indent="0">
              <a:buNone/>
              <a:defRPr/>
            </a:pPr>
            <a:endParaRPr lang="en-US" sz="2600"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pPr marL="320040" indent="-320040">
              <a:buFont typeface="Wingdings" panose="05000000000000000000" pitchFamily="2" charset="2"/>
              <a:buChar char="v"/>
              <a:defRPr/>
            </a:pPr>
            <a:endParaRPr lang="en-US" sz="2800"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pPr marL="0" indent="0">
              <a:buNone/>
              <a:defRPr/>
            </a:pPr>
            <a:endParaRPr lang="en-US" sz="2800" dirty="0"/>
          </a:p>
        </p:txBody>
      </p:sp>
    </p:spTree>
    <p:extLst>
      <p:ext uri="{BB962C8B-B14F-4D97-AF65-F5344CB8AC3E}">
        <p14:creationId xmlns:p14="http://schemas.microsoft.com/office/powerpoint/2010/main" val="182652518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239331" y="233278"/>
            <a:ext cx="11713337" cy="990600"/>
          </a:xfrm>
        </p:spPr>
        <p:txBody>
          <a:bodyPr>
            <a:normAutofit/>
          </a:bodyPr>
          <a:lstStyle/>
          <a:p>
            <a:pPr algn="ctr" eaLnBrk="1" hangingPunct="1"/>
            <a:r>
              <a:rPr lang="en-US" altLang="en-US" b="1" dirty="0">
                <a:solidFill>
                  <a:schemeClr val="tx1"/>
                </a:solidFill>
                <a:latin typeface="Aptos" panose="020B0004020202020204" pitchFamily="34" charset="0"/>
                <a:ea typeface="Verdana" panose="020B0604030504040204" pitchFamily="34" charset="0"/>
                <a:cs typeface="Verdana" panose="020B0604030504040204" pitchFamily="34" charset="0"/>
              </a:rPr>
              <a:t>WIC materials </a:t>
            </a:r>
          </a:p>
        </p:txBody>
      </p:sp>
      <p:sp>
        <p:nvSpPr>
          <p:cNvPr id="20483" name="Rectangle 3"/>
          <p:cNvSpPr>
            <a:spLocks noGrp="1" noChangeArrowheads="1"/>
          </p:cNvSpPr>
          <p:nvPr>
            <p:ph sz="quarter" idx="1"/>
          </p:nvPr>
        </p:nvSpPr>
        <p:spPr>
          <a:xfrm>
            <a:off x="239331" y="1439321"/>
            <a:ext cx="8363493" cy="4722255"/>
          </a:xfrm>
        </p:spPr>
        <p:txBody>
          <a:bodyPr>
            <a:normAutofit/>
          </a:bodyPr>
          <a:lstStyle/>
          <a:p>
            <a:pPr marL="466725" lvl="2" indent="-412750">
              <a:buClrTx/>
              <a:buSzPct val="130000"/>
              <a:buFont typeface="Arial" panose="020B0604020202020204" pitchFamily="34" charset="0"/>
              <a:buChar char="•"/>
              <a:defRPr/>
            </a:pPr>
            <a:r>
              <a:rPr lang="en-US" sz="2800" dirty="0">
                <a:solidFill>
                  <a:schemeClr val="tx1"/>
                </a:solidFill>
                <a:latin typeface="Verdana" panose="020B0604030504040204" pitchFamily="34" charset="0"/>
                <a:ea typeface="Verdana" panose="020B0604030504040204" pitchFamily="34" charset="0"/>
                <a:cs typeface="Verdana" panose="020B0604030504040204" pitchFamily="34" charset="0"/>
              </a:rPr>
              <a:t>WIC Food List – dated July 1, 2025</a:t>
            </a:r>
          </a:p>
          <a:p>
            <a:pPr marL="466725" lvl="2" indent="-412750">
              <a:buClrTx/>
              <a:buSzPct val="130000"/>
              <a:buFont typeface="Arial" panose="020B0604020202020204" pitchFamily="34" charset="0"/>
              <a:buChar char="•"/>
              <a:defRPr/>
            </a:pPr>
            <a:r>
              <a:rPr lang="en-US" sz="2800" dirty="0">
                <a:solidFill>
                  <a:schemeClr val="tx1"/>
                </a:solidFill>
                <a:latin typeface="Verdana" panose="020B0604030504040204" pitchFamily="34" charset="0"/>
                <a:ea typeface="Verdana" panose="020B0604030504040204" pitchFamily="34" charset="0"/>
                <a:cs typeface="Verdana" panose="020B0604030504040204" pitchFamily="34" charset="0"/>
              </a:rPr>
              <a:t>“Oregon WIC Food” shelf tags</a:t>
            </a:r>
          </a:p>
          <a:p>
            <a:pPr marL="466725" lvl="2" indent="-412750">
              <a:buClrTx/>
              <a:buSzPct val="130000"/>
              <a:buFont typeface="Arial" panose="020B0604020202020204" pitchFamily="34" charset="0"/>
              <a:buChar char="•"/>
              <a:defRPr/>
            </a:pPr>
            <a:r>
              <a:rPr lang="en-US" sz="2800" dirty="0">
                <a:solidFill>
                  <a:schemeClr val="tx1"/>
                </a:solidFill>
                <a:latin typeface="Verdana" panose="020B0604030504040204" pitchFamily="34" charset="0"/>
                <a:ea typeface="Verdana" panose="020B0604030504040204" pitchFamily="34" charset="0"/>
                <a:cs typeface="Verdana" panose="020B0604030504040204" pitchFamily="34" charset="0"/>
              </a:rPr>
              <a:t>“WIC is welcome here” window clings</a:t>
            </a:r>
          </a:p>
          <a:p>
            <a:pPr marL="466725" lvl="2" indent="-412750">
              <a:buClrTx/>
              <a:buSzPct val="130000"/>
              <a:buFont typeface="Arial" panose="020B0604020202020204" pitchFamily="34" charset="0"/>
              <a:buChar char="•"/>
              <a:defRPr/>
            </a:pPr>
            <a:r>
              <a:rPr lang="en-US" sz="2800" dirty="0">
                <a:solidFill>
                  <a:schemeClr val="tx1"/>
                </a:solidFill>
                <a:latin typeface="Verdana" panose="020B0604030504040204" pitchFamily="34" charset="0"/>
                <a:ea typeface="Verdana" panose="020B0604030504040204" pitchFamily="34" charset="0"/>
                <a:cs typeface="Verdana" panose="020B0604030504040204" pitchFamily="34" charset="0"/>
              </a:rPr>
              <a:t>“WIC accepted in this lane” signs </a:t>
            </a:r>
          </a:p>
          <a:p>
            <a:pPr marL="466725" lvl="2" indent="-412750">
              <a:buClrTx/>
              <a:buSzPct val="130000"/>
              <a:buNone/>
              <a:defRPr/>
            </a:pPr>
            <a:r>
              <a:rPr lang="en-US" sz="2800" dirty="0">
                <a:solidFill>
                  <a:schemeClr val="tx1"/>
                </a:solidFill>
                <a:latin typeface="Verdana" panose="020B0604030504040204" pitchFamily="34" charset="0"/>
                <a:ea typeface="Verdana" panose="020B0604030504040204" pitchFamily="34" charset="0"/>
                <a:cs typeface="Verdana" panose="020B0604030504040204" pitchFamily="34" charset="0"/>
              </a:rPr>
              <a:t>	(Required for stores that do not accept WIC at each register)</a:t>
            </a:r>
          </a:p>
          <a:p>
            <a:pPr marL="466725" lvl="2" indent="-412750">
              <a:buClrTx/>
              <a:buSzPct val="130000"/>
              <a:buNone/>
              <a:defRPr/>
            </a:pPr>
            <a:endParaRPr lang="en-US" sz="2800"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pPr marL="466725" lvl="2" indent="-412750">
              <a:buClrTx/>
              <a:buSzPct val="130000"/>
              <a:buFont typeface="Arial" panose="020B0604020202020204" pitchFamily="34" charset="0"/>
              <a:buChar char="•"/>
              <a:defRPr/>
            </a:pPr>
            <a:r>
              <a:rPr lang="en-US" sz="2800" dirty="0">
                <a:solidFill>
                  <a:schemeClr val="tx1"/>
                </a:solidFill>
                <a:latin typeface="Verdana" panose="020B0604030504040204" pitchFamily="34" charset="0"/>
                <a:ea typeface="Verdana" panose="020B0604030504040204" pitchFamily="34" charset="0"/>
                <a:cs typeface="Verdana" panose="020B0604030504040204" pitchFamily="34" charset="0"/>
              </a:rPr>
              <a:t>Training video: 7/1/2025 “New Foods, More Choice”</a:t>
            </a:r>
          </a:p>
          <a:p>
            <a:pPr marL="914400" lvl="2" indent="-412750">
              <a:buClrTx/>
              <a:buSzPct val="130000"/>
              <a:buNone/>
              <a:defRPr/>
            </a:pPr>
            <a:endParaRPr lang="en-US" sz="2800"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pPr marL="228600" lvl="1" indent="0">
              <a:buNone/>
              <a:defRPr/>
            </a:pPr>
            <a:endParaRPr lang="en-US" sz="2800"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pPr marL="685800" lvl="1" indent="-457200">
              <a:buFont typeface="Wingdings" panose="05000000000000000000" pitchFamily="2" charset="2"/>
              <a:buChar char="q"/>
              <a:defRPr/>
            </a:pPr>
            <a:endParaRPr lang="en-US" sz="2600"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pPr marL="320040" indent="-320040">
              <a:buFont typeface="Wingdings" panose="05000000000000000000" pitchFamily="2" charset="2"/>
              <a:buChar char="v"/>
              <a:defRPr/>
            </a:pPr>
            <a:endParaRPr lang="en-US" sz="2800"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pPr marL="0" indent="0">
              <a:buNone/>
              <a:defRPr/>
            </a:pPr>
            <a:endParaRPr lang="en-US" sz="2800" dirty="0"/>
          </a:p>
        </p:txBody>
      </p:sp>
      <p:grpSp>
        <p:nvGrpSpPr>
          <p:cNvPr id="2" name="Group 1">
            <a:extLst>
              <a:ext uri="{FF2B5EF4-FFF2-40B4-BE49-F238E27FC236}">
                <a16:creationId xmlns:a16="http://schemas.microsoft.com/office/drawing/2014/main" id="{BB02177E-45A1-81E4-BC23-C42AF8365912}"/>
              </a:ext>
              <a:ext uri="{C183D7F6-B498-43B3-948B-1728B52AA6E4}">
                <adec:decorative xmlns:adec="http://schemas.microsoft.com/office/drawing/2017/decorative" val="1"/>
              </a:ext>
            </a:extLst>
          </p:cNvPr>
          <p:cNvGrpSpPr/>
          <p:nvPr/>
        </p:nvGrpSpPr>
        <p:grpSpPr>
          <a:xfrm>
            <a:off x="8760542" y="1408680"/>
            <a:ext cx="3069838" cy="3787368"/>
            <a:chOff x="8760542" y="1408680"/>
            <a:chExt cx="3069838" cy="3787368"/>
          </a:xfrm>
        </p:grpSpPr>
        <p:pic>
          <p:nvPicPr>
            <p:cNvPr id="4" name="Picture 3" descr="An example of an Oregon WIC Food shelf tag.">
              <a:extLst>
                <a:ext uri="{FF2B5EF4-FFF2-40B4-BE49-F238E27FC236}">
                  <a16:creationId xmlns:a16="http://schemas.microsoft.com/office/drawing/2014/main" id="{9B95CC0C-1C4B-C1A8-3041-E3FCFD1AA3B3}"/>
                </a:ext>
              </a:extLst>
            </p:cNvPr>
            <p:cNvPicPr>
              <a:picLocks noChangeAspect="1"/>
            </p:cNvPicPr>
            <p:nvPr/>
          </p:nvPicPr>
          <p:blipFill>
            <a:blip r:embed="rId3"/>
            <a:stretch>
              <a:fillRect/>
            </a:stretch>
          </p:blipFill>
          <p:spPr>
            <a:xfrm>
              <a:off x="10159338" y="1408680"/>
              <a:ext cx="1671042" cy="1393783"/>
            </a:xfrm>
            <a:prstGeom prst="rect">
              <a:avLst/>
            </a:prstGeom>
          </p:spPr>
        </p:pic>
        <p:pic>
          <p:nvPicPr>
            <p:cNvPr id="3" name="Picture 2" descr="An example of a WIC Welcome Here window cling sign.">
              <a:extLst>
                <a:ext uri="{FF2B5EF4-FFF2-40B4-BE49-F238E27FC236}">
                  <a16:creationId xmlns:a16="http://schemas.microsoft.com/office/drawing/2014/main" id="{AA352A52-F1A5-7833-46A0-7ED2CF9BC87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60542" y="3209987"/>
              <a:ext cx="3069838" cy="1986061"/>
            </a:xfrm>
            <a:prstGeom prst="rect">
              <a:avLst/>
            </a:prstGeom>
          </p:spPr>
        </p:pic>
      </p:grpSp>
    </p:spTree>
    <p:extLst>
      <p:ext uri="{BB962C8B-B14F-4D97-AF65-F5344CB8AC3E}">
        <p14:creationId xmlns:p14="http://schemas.microsoft.com/office/powerpoint/2010/main" val="329161712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A784723-BF7A-A4D4-8A9C-449831A242E7}"/>
              </a:ext>
            </a:extLst>
          </p:cNvPr>
          <p:cNvSpPr>
            <a:spLocks noGrp="1"/>
          </p:cNvSpPr>
          <p:nvPr>
            <p:ph type="title"/>
          </p:nvPr>
        </p:nvSpPr>
        <p:spPr>
          <a:xfrm>
            <a:off x="217714" y="217715"/>
            <a:ext cx="11771086" cy="798158"/>
          </a:xfrm>
        </p:spPr>
        <p:txBody>
          <a:bodyPr vert="horz" lIns="91440" tIns="45720" rIns="91440" bIns="45720" rtlCol="0" anchor="b">
            <a:normAutofit/>
          </a:bodyPr>
          <a:lstStyle/>
          <a:p>
            <a:pPr algn="ctr"/>
            <a:r>
              <a:rPr lang="en-US" b="1" dirty="0">
                <a:solidFill>
                  <a:schemeClr val="tx1"/>
                </a:solidFill>
                <a:latin typeface="Aptos" panose="020B0004020202020204" pitchFamily="34" charset="0"/>
                <a:ea typeface="Verdana" panose="020B0604030504040204" pitchFamily="34" charset="0"/>
              </a:rPr>
              <a:t>WIC contacts</a:t>
            </a:r>
          </a:p>
        </p:txBody>
      </p:sp>
      <p:sp>
        <p:nvSpPr>
          <p:cNvPr id="20483" name="Rectangle 3"/>
          <p:cNvSpPr>
            <a:spLocks noGrp="1" noChangeArrowheads="1"/>
          </p:cNvSpPr>
          <p:nvPr>
            <p:ph sz="quarter" idx="1"/>
          </p:nvPr>
        </p:nvSpPr>
        <p:spPr>
          <a:xfrm>
            <a:off x="217714" y="1113761"/>
            <a:ext cx="11771086" cy="5286426"/>
          </a:xfrm>
        </p:spPr>
        <p:txBody>
          <a:bodyPr>
            <a:noAutofit/>
          </a:bodyPr>
          <a:lstStyle/>
          <a:p>
            <a:pPr marL="0" indent="0">
              <a:buClrTx/>
              <a:buNone/>
              <a:defRPr/>
            </a:pPr>
            <a:r>
              <a:rPr lang="en-US" sz="3000" dirty="0">
                <a:solidFill>
                  <a:schemeClr val="tx1"/>
                </a:solidFill>
                <a:latin typeface="Aptos" panose="020B0004020202020204" pitchFamily="34" charset="0"/>
                <a:ea typeface="Verdana" panose="020B0604030504040204" pitchFamily="34" charset="0"/>
                <a:cs typeface="Verdana" panose="020B0604030504040204" pitchFamily="34" charset="0"/>
              </a:rPr>
              <a:t>Oregon WIC Homepage:  </a:t>
            </a:r>
            <a:r>
              <a:rPr lang="en-US" sz="3000" dirty="0">
                <a:solidFill>
                  <a:schemeClr val="accent4">
                    <a:lumMod val="75000"/>
                  </a:schemeClr>
                </a:solidFill>
                <a:latin typeface="Aptos" panose="020B0004020202020204" pitchFamily="34" charset="0"/>
                <a:ea typeface="Verdana" panose="020B0604030504040204" pitchFamily="34" charset="0"/>
                <a:cs typeface="Verdana" panose="020B0604030504040204" pitchFamily="34" charset="0"/>
                <a:hlinkClick r:id="rId3">
                  <a:extLst>
                    <a:ext uri="{A12FA001-AC4F-418D-AE19-62706E023703}">
                      <ahyp:hlinkClr xmlns:ahyp="http://schemas.microsoft.com/office/drawing/2018/hyperlinkcolor" val="tx"/>
                    </a:ext>
                  </a:extLst>
                </a:hlinkClick>
              </a:rPr>
              <a:t>www.healthoregon.org/wic</a:t>
            </a:r>
            <a:endParaRPr lang="en-US" sz="3000" dirty="0">
              <a:solidFill>
                <a:schemeClr val="accent4">
                  <a:lumMod val="75000"/>
                </a:schemeClr>
              </a:solidFill>
              <a:latin typeface="Aptos" panose="020B0004020202020204" pitchFamily="34" charset="0"/>
              <a:ea typeface="Verdana" panose="020B0604030504040204" pitchFamily="34" charset="0"/>
              <a:cs typeface="Verdana" panose="020B0604030504040204" pitchFamily="34" charset="0"/>
            </a:endParaRPr>
          </a:p>
          <a:p>
            <a:pPr marL="0" indent="0">
              <a:buClrTx/>
              <a:buNone/>
              <a:defRPr/>
            </a:pPr>
            <a:r>
              <a:rPr lang="en-US" sz="3000" dirty="0">
                <a:solidFill>
                  <a:schemeClr val="tx1"/>
                </a:solidFill>
                <a:latin typeface="Aptos" panose="020B0004020202020204" pitchFamily="34" charset="0"/>
                <a:ea typeface="Verdana" panose="020B0604030504040204" pitchFamily="34" charset="0"/>
                <a:cs typeface="Verdana" panose="020B0604030504040204" pitchFamily="34" charset="0"/>
              </a:rPr>
              <a:t>Oregon WIC Vendor Answer Line:  (877) 807-0889</a:t>
            </a:r>
          </a:p>
          <a:p>
            <a:pPr marL="0" indent="0">
              <a:buClrTx/>
              <a:buNone/>
              <a:defRPr/>
            </a:pPr>
            <a:r>
              <a:rPr lang="en-US" sz="3000" dirty="0">
                <a:solidFill>
                  <a:schemeClr val="tx1"/>
                </a:solidFill>
                <a:latin typeface="Aptos" panose="020B0004020202020204" pitchFamily="34" charset="0"/>
                <a:ea typeface="Verdana" panose="020B0604030504040204" pitchFamily="34" charset="0"/>
                <a:cs typeface="Verdana" panose="020B0604030504040204" pitchFamily="34" charset="0"/>
              </a:rPr>
              <a:t>WIC Vendor Services:  </a:t>
            </a:r>
            <a:r>
              <a:rPr lang="en-US" sz="3000" dirty="0">
                <a:solidFill>
                  <a:schemeClr val="accent4">
                    <a:lumMod val="75000"/>
                  </a:schemeClr>
                </a:solidFill>
                <a:latin typeface="Aptos" panose="020B0004020202020204" pitchFamily="34" charset="0"/>
                <a:ea typeface="Verdana" panose="020B0604030504040204" pitchFamily="34" charset="0"/>
                <a:cs typeface="Verdana" panose="020B0604030504040204" pitchFamily="34" charset="0"/>
                <a:hlinkClick r:id="rId4">
                  <a:extLst>
                    <a:ext uri="{A12FA001-AC4F-418D-AE19-62706E023703}">
                      <ahyp:hlinkClr xmlns:ahyp="http://schemas.microsoft.com/office/drawing/2018/hyperlinkcolor" val="tx"/>
                    </a:ext>
                  </a:extLst>
                </a:hlinkClick>
              </a:rPr>
              <a:t>WIC.VendorServices@odhsoha.oregon.gov</a:t>
            </a:r>
            <a:r>
              <a:rPr lang="en-US" sz="3000" dirty="0">
                <a:solidFill>
                  <a:schemeClr val="accent4">
                    <a:lumMod val="75000"/>
                  </a:schemeClr>
                </a:solidFill>
                <a:latin typeface="Aptos" panose="020B0004020202020204" pitchFamily="34" charset="0"/>
                <a:ea typeface="Verdana" panose="020B0604030504040204" pitchFamily="34" charset="0"/>
                <a:cs typeface="Verdana" panose="020B0604030504040204" pitchFamily="34" charset="0"/>
              </a:rPr>
              <a:t>  </a:t>
            </a:r>
          </a:p>
          <a:p>
            <a:pPr marL="0" indent="0">
              <a:buClrTx/>
              <a:buNone/>
              <a:defRPr/>
            </a:pPr>
            <a:r>
              <a:rPr lang="en-US" sz="3000" dirty="0">
                <a:solidFill>
                  <a:schemeClr val="tx1"/>
                </a:solidFill>
                <a:latin typeface="Aptos" panose="020B0004020202020204" pitchFamily="34" charset="0"/>
                <a:ea typeface="Verdana" panose="020B0604030504040204" pitchFamily="34" charset="0"/>
                <a:cs typeface="Verdana" panose="020B0604030504040204" pitchFamily="34" charset="0"/>
              </a:rPr>
              <a:t>Add UPC to Oregon WIC APL:  </a:t>
            </a:r>
            <a:r>
              <a:rPr lang="en-US" sz="3000" dirty="0">
                <a:solidFill>
                  <a:schemeClr val="accent4">
                    <a:lumMod val="75000"/>
                  </a:schemeClr>
                </a:solidFill>
                <a:latin typeface="Aptos" panose="020B0004020202020204" pitchFamily="34" charset="0"/>
                <a:ea typeface="Verdana" panose="020B0604030504040204" pitchFamily="34" charset="0"/>
                <a:cs typeface="Verdana" panose="020B0604030504040204" pitchFamily="34" charset="0"/>
                <a:hlinkClick r:id="rId5">
                  <a:extLst>
                    <a:ext uri="{A12FA001-AC4F-418D-AE19-62706E023703}">
                      <ahyp:hlinkClr xmlns:ahyp="http://schemas.microsoft.com/office/drawing/2018/hyperlinkcolor" val="tx"/>
                    </a:ext>
                  </a:extLst>
                </a:hlinkClick>
              </a:rPr>
              <a:t>WIC.UPC@odhsoha.oregon.gov</a:t>
            </a:r>
            <a:endParaRPr lang="en-US" sz="3000" dirty="0">
              <a:solidFill>
                <a:schemeClr val="tx1"/>
              </a:solidFill>
              <a:latin typeface="Aptos" panose="020B0004020202020204" pitchFamily="34" charset="0"/>
              <a:ea typeface="Verdana" panose="020B0604030504040204" pitchFamily="34" charset="0"/>
              <a:cs typeface="Verdana" panose="020B0604030504040204" pitchFamily="34" charset="0"/>
            </a:endParaRPr>
          </a:p>
          <a:p>
            <a:pPr marL="0" indent="0">
              <a:buClrTx/>
              <a:buNone/>
              <a:defRPr/>
            </a:pPr>
            <a:endParaRPr lang="en-US" sz="3000" dirty="0">
              <a:solidFill>
                <a:schemeClr val="tx1"/>
              </a:solidFill>
              <a:latin typeface="Aptos" panose="020B0004020202020204" pitchFamily="34" charset="0"/>
              <a:ea typeface="Verdana" panose="020B0604030504040204" pitchFamily="34" charset="0"/>
              <a:cs typeface="Verdana" panose="020B0604030504040204" pitchFamily="34" charset="0"/>
            </a:endParaRPr>
          </a:p>
          <a:p>
            <a:pPr marL="0" indent="0">
              <a:buClrTx/>
              <a:buNone/>
              <a:defRPr/>
            </a:pPr>
            <a:r>
              <a:rPr lang="en-US" sz="3000" dirty="0">
                <a:solidFill>
                  <a:schemeClr val="tx1"/>
                </a:solidFill>
                <a:latin typeface="Aptos" panose="020B0004020202020204" pitchFamily="34" charset="0"/>
                <a:ea typeface="Verdana" panose="020B0604030504040204" pitchFamily="34" charset="0"/>
                <a:cs typeface="Verdana" panose="020B0604030504040204" pitchFamily="34" charset="0"/>
              </a:rPr>
              <a:t>Michelle Aarhus, Vendor Training Coordinator</a:t>
            </a:r>
          </a:p>
          <a:p>
            <a:pPr marL="0" indent="0">
              <a:buClrTx/>
              <a:buNone/>
              <a:defRPr/>
            </a:pPr>
            <a:r>
              <a:rPr lang="en-US" sz="3000" u="sng" dirty="0">
                <a:solidFill>
                  <a:schemeClr val="accent4">
                    <a:lumMod val="75000"/>
                  </a:schemeClr>
                </a:solidFill>
                <a:latin typeface="Aptos" panose="020B0004020202020204" pitchFamily="34" charset="0"/>
                <a:ea typeface="Verdana" panose="020B0604030504040204" pitchFamily="34" charset="0"/>
                <a:cs typeface="Verdana" panose="020B0604030504040204" pitchFamily="34" charset="0"/>
              </a:rPr>
              <a:t>michelle.a.aarhus@oha.oregon.gov</a:t>
            </a:r>
          </a:p>
          <a:p>
            <a:pPr marL="0" indent="0">
              <a:buClrTx/>
              <a:buNone/>
              <a:defRPr/>
            </a:pPr>
            <a:r>
              <a:rPr lang="en-US" sz="3000" dirty="0">
                <a:solidFill>
                  <a:schemeClr val="tx1"/>
                </a:solidFill>
                <a:latin typeface="Aptos" panose="020B0004020202020204" pitchFamily="34" charset="0"/>
                <a:ea typeface="Verdana" panose="020B0604030504040204" pitchFamily="34" charset="0"/>
                <a:cs typeface="Verdana" panose="020B0604030504040204" pitchFamily="34" charset="0"/>
              </a:rPr>
              <a:t>Yamilet Garcia, Vendor Trainer</a:t>
            </a:r>
          </a:p>
          <a:p>
            <a:pPr marL="0" indent="0">
              <a:buClrTx/>
              <a:buNone/>
              <a:defRPr/>
            </a:pPr>
            <a:r>
              <a:rPr lang="en-US" sz="3000" u="sng" dirty="0">
                <a:solidFill>
                  <a:schemeClr val="accent4">
                    <a:lumMod val="75000"/>
                  </a:schemeClr>
                </a:solidFill>
                <a:latin typeface="Aptos" panose="020B0004020202020204" pitchFamily="34" charset="0"/>
                <a:ea typeface="Verdana" panose="020B0604030504040204" pitchFamily="34" charset="0"/>
                <a:cs typeface="Verdana" panose="020B0604030504040204" pitchFamily="34" charset="0"/>
                <a:hlinkClick r:id="rId6">
                  <a:extLst>
                    <a:ext uri="{A12FA001-AC4F-418D-AE19-62706E023703}">
                      <ahyp:hlinkClr xmlns:ahyp="http://schemas.microsoft.com/office/drawing/2018/hyperlinkcolor" val="tx"/>
                    </a:ext>
                  </a:extLst>
                </a:hlinkClick>
              </a:rPr>
              <a:t>yamilet.g</a:t>
            </a:r>
            <a:r>
              <a:rPr lang="en-US" sz="3000" u="sng" dirty="0">
                <a:solidFill>
                  <a:schemeClr val="accent4">
                    <a:lumMod val="75000"/>
                  </a:schemeClr>
                </a:solidFill>
                <a:latin typeface="Aptos" panose="020B0004020202020204" pitchFamily="34" charset="0"/>
                <a:ea typeface="Verdana" panose="020B0604030504040204" pitchFamily="34" charset="0"/>
                <a:cs typeface="Verdana" panose="020B0604030504040204" pitchFamily="34" charset="0"/>
              </a:rPr>
              <a:t>arcia2@oha.oregon.gov</a:t>
            </a:r>
            <a:endParaRPr lang="en-US" sz="2800"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pPr marL="457200" indent="-457200">
              <a:defRPr/>
            </a:pPr>
            <a:endParaRPr lang="en-US" sz="2800"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pPr marL="457200" indent="-457200">
              <a:defRPr/>
            </a:pPr>
            <a:endParaRPr lang="en-US" sz="2800"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pPr marL="457200" indent="-457200">
              <a:defRPr/>
            </a:pPr>
            <a:endParaRPr lang="en-US" sz="2800"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pPr marL="457200" indent="-457200">
              <a:defRPr/>
            </a:pPr>
            <a:endParaRPr lang="en-US" sz="2800"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pPr marL="457200" indent="-457200">
              <a:defRPr/>
            </a:pPr>
            <a:endParaRPr lang="en-US" sz="2800"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pPr marL="457200" indent="-457200">
              <a:defRPr/>
            </a:pPr>
            <a:endParaRPr lang="en-US" sz="2800"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pPr marL="457200" indent="-457200">
              <a:defRPr/>
            </a:pPr>
            <a:endParaRPr lang="en-US" sz="2800"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pPr marL="457200" indent="-457200">
              <a:defRPr/>
            </a:pPr>
            <a:endParaRPr lang="en-US" sz="2800"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pPr marL="457200" indent="-457200">
              <a:defRPr/>
            </a:pPr>
            <a:endParaRPr lang="en-US" sz="2800"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pPr marL="457200" indent="-457200">
              <a:defRPr/>
            </a:pPr>
            <a:endParaRPr lang="en-US" sz="2800"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pPr marL="457200" indent="-457200">
              <a:defRPr/>
            </a:pPr>
            <a:endParaRPr lang="en-US" sz="2800" dirty="0">
              <a:solidFill>
                <a:schemeClr val="tx1"/>
              </a:solidFill>
              <a:latin typeface="Verdana" panose="020B0604030504040204" pitchFamily="34" charset="0"/>
              <a:ea typeface="Verdana" panose="020B0604030504040204" pitchFamily="34" charset="0"/>
              <a:cs typeface="Verdana" panose="020B0604030504040204" pitchFamily="34" charset="0"/>
            </a:endParaRPr>
          </a:p>
          <a:p>
            <a:pPr marL="320040" indent="-320040">
              <a:buNone/>
              <a:defRPr/>
            </a:pPr>
            <a:endParaRPr lang="en-US" sz="2800" dirty="0"/>
          </a:p>
        </p:txBody>
      </p:sp>
      <p:pic>
        <p:nvPicPr>
          <p:cNvPr id="2" name="Picture 1">
            <a:extLst>
              <a:ext uri="{FF2B5EF4-FFF2-40B4-BE49-F238E27FC236}">
                <a16:creationId xmlns:a16="http://schemas.microsoft.com/office/drawing/2014/main" id="{0C6EE651-D178-3C9F-2795-7C8A9D0981F8}"/>
              </a:ext>
              <a:ext uri="{C183D7F6-B498-43B3-948B-1728B52AA6E4}">
                <adec:decorative xmlns:adec="http://schemas.microsoft.com/office/drawing/2017/decorative" val="1"/>
              </a:ext>
            </a:extLst>
          </p:cNvPr>
          <p:cNvPicPr>
            <a:picLocks noChangeAspect="1"/>
          </p:cNvPicPr>
          <p:nvPr/>
        </p:nvPicPr>
        <p:blipFill>
          <a:blip r:embed="rId7" cstate="print">
            <a:extLst>
              <a:ext uri="{28A0092B-C50C-407E-A947-70E740481C1C}">
                <a14:useLocalDpi xmlns:a14="http://schemas.microsoft.com/office/drawing/2010/main" val="0"/>
              </a:ext>
            </a:extLst>
          </a:blip>
          <a:srcRect r="30283"/>
          <a:stretch>
            <a:fillRect/>
          </a:stretch>
        </p:blipFill>
        <p:spPr>
          <a:xfrm>
            <a:off x="8769927" y="4853732"/>
            <a:ext cx="2798618" cy="1490472"/>
          </a:xfrm>
          <a:prstGeom prst="rect">
            <a:avLst/>
          </a:prstGeom>
        </p:spPr>
      </p:pic>
    </p:spTree>
    <p:extLst>
      <p:ext uri="{BB962C8B-B14F-4D97-AF65-F5344CB8AC3E}">
        <p14:creationId xmlns:p14="http://schemas.microsoft.com/office/powerpoint/2010/main" val="87046770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A038818A-875A-4FE6-BFEB-702AA26B107D}"/>
              </a:ext>
            </a:extLst>
          </p:cNvPr>
          <p:cNvSpPr txBox="1">
            <a:spLocks noGrp="1"/>
          </p:cNvSpPr>
          <p:nvPr>
            <p:ph type="title" idx="4294967295"/>
          </p:nvPr>
        </p:nvSpPr>
        <p:spPr>
          <a:xfrm>
            <a:off x="8530557" y="3044279"/>
            <a:ext cx="3447477" cy="769441"/>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dirty="0">
                <a:ln>
                  <a:noFill/>
                </a:ln>
                <a:solidFill>
                  <a:schemeClr val="tx1"/>
                </a:solidFill>
                <a:effectLst/>
                <a:uLnTx/>
                <a:uFillTx/>
                <a:latin typeface="Aptos" panose="020B0004020202020204" pitchFamily="34" charset="0"/>
                <a:ea typeface="Verdana" panose="020B0604030504040204" pitchFamily="34" charset="0"/>
                <a:cs typeface="+mn-cs"/>
              </a:rPr>
              <a:t>Thank you!</a:t>
            </a:r>
          </a:p>
        </p:txBody>
      </p:sp>
      <p:pic>
        <p:nvPicPr>
          <p:cNvPr id="6" name="Content Placeholder 5" descr="A grocery store cashier and an adult male guardian holding his young child are standing at the store checkout counter. The smiling cashier is high-fiving the child, showing how big of a role cashiers play in WIC.">
            <a:extLst>
              <a:ext uri="{FF2B5EF4-FFF2-40B4-BE49-F238E27FC236}">
                <a16:creationId xmlns:a16="http://schemas.microsoft.com/office/drawing/2014/main" id="{7AFED0E1-DF43-46D8-8D12-FA44FEB09DF5}"/>
              </a:ext>
            </a:extLst>
          </p:cNvPr>
          <p:cNvPicPr>
            <a:picLocks noGrp="1" noChangeAspect="1"/>
          </p:cNvPicPr>
          <p:nvPr>
            <p:ph idx="1"/>
          </p:nvPr>
        </p:nvPicPr>
        <p:blipFill rotWithShape="1">
          <a:blip r:embed="rId3" cstate="email">
            <a:extLst>
              <a:ext uri="{28A0092B-C50C-407E-A947-70E740481C1C}">
                <a14:useLocalDpi xmlns:a14="http://schemas.microsoft.com/office/drawing/2010/main"/>
              </a:ext>
            </a:extLst>
          </a:blip>
          <a:srcRect l="23936" t="16352" r="23145" b="8923"/>
          <a:stretch>
            <a:fillRect/>
          </a:stretch>
        </p:blipFill>
        <p:spPr>
          <a:xfrm>
            <a:off x="226365" y="243747"/>
            <a:ext cx="8304192" cy="6378726"/>
          </a:xfrm>
          <a:prstGeom prst="rect">
            <a:avLst/>
          </a:prstGeom>
        </p:spPr>
      </p:pic>
    </p:spTree>
    <p:extLst>
      <p:ext uri="{BB962C8B-B14F-4D97-AF65-F5344CB8AC3E}">
        <p14:creationId xmlns:p14="http://schemas.microsoft.com/office/powerpoint/2010/main" val="890723675"/>
      </p:ext>
    </p:extLst>
  </p:cSld>
  <p:clrMapOvr>
    <a:masterClrMapping/>
  </p:clrMapOvr>
</p:sld>
</file>

<file path=ppt/theme/theme1.xml><?xml version="1.0" encoding="utf-8"?>
<a:theme xmlns:a="http://schemas.openxmlformats.org/drawingml/2006/main" name="Basis">
  <a:themeElements>
    <a:clrScheme name="Basis">
      <a:dk1>
        <a:srgbClr val="000000"/>
      </a:dk1>
      <a:lt1>
        <a:srgbClr val="FFFFFF"/>
      </a:lt1>
      <a:dk2>
        <a:srgbClr val="565349"/>
      </a:dk2>
      <a:lt2>
        <a:srgbClr val="DDDDDD"/>
      </a:lt2>
      <a:accent1>
        <a:srgbClr val="A6B727"/>
      </a:accent1>
      <a:accent2>
        <a:srgbClr val="DF5327"/>
      </a:accent2>
      <a:accent3>
        <a:srgbClr val="FE9E00"/>
      </a:accent3>
      <a:accent4>
        <a:srgbClr val="418AB3"/>
      </a:accent4>
      <a:accent5>
        <a:srgbClr val="D7D447"/>
      </a:accent5>
      <a:accent6>
        <a:srgbClr val="818183"/>
      </a:accent6>
      <a:hlink>
        <a:srgbClr val="F59E00"/>
      </a:hlink>
      <a:folHlink>
        <a:srgbClr val="B2B2B2"/>
      </a:folHlink>
    </a:clrScheme>
    <a:fontScheme name="Basis">
      <a:maj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orbel" panose="020B0503020204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Basis">
      <a:fillStyleLst>
        <a:solidFill>
          <a:schemeClr val="phClr"/>
        </a:solidFill>
        <a:solidFill>
          <a:schemeClr val="phClr">
            <a:tint val="55000"/>
            <a:satMod val="130000"/>
          </a:schemeClr>
        </a:solidFill>
        <a:gradFill rotWithShape="1">
          <a:gsLst>
            <a:gs pos="0">
              <a:schemeClr val="phClr"/>
            </a:gs>
            <a:gs pos="90000">
              <a:schemeClr val="phClr">
                <a:shade val="100000"/>
                <a:satMod val="105000"/>
              </a:schemeClr>
            </a:gs>
            <a:gs pos="100000">
              <a:schemeClr val="phClr">
                <a:shade val="80000"/>
                <a:satMod val="120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27000"/>
                <a:satMod val="120000"/>
              </a:schemeClr>
            </a:contourClr>
          </a:sp3d>
        </a:effectStyle>
      </a:effectStyleLst>
      <a:bgFillStyleLst>
        <a:solidFill>
          <a:schemeClr val="phClr"/>
        </a:solidFill>
        <a:solidFill>
          <a:schemeClr val="phClr">
            <a:tint val="95000"/>
            <a:shade val="95000"/>
            <a:satMod val="140000"/>
          </a:schemeClr>
        </a:solidFill>
        <a:solidFill>
          <a:schemeClr val="phClr">
            <a:tint val="90000"/>
            <a:shade val="85000"/>
            <a:satMod val="160000"/>
            <a:lumMod val="110000"/>
          </a:schemeClr>
        </a:solidFill>
      </a:bgFillStyleLst>
    </a:fmtScheme>
  </a:themeElements>
  <a:objectDefaults/>
  <a:extraClrSchemeLst/>
  <a:extLst>
    <a:ext uri="{05A4C25C-085E-4340-85A3-A5531E510DB2}">
      <thm15:themeFamily xmlns:thm15="http://schemas.microsoft.com/office/thememl/2012/main" name="Basis" id="{5665723A-49BA-4B57-8411-A56F8F207965}" vid="{90E45F77-AEFC-46EF-A7C1-5B338C297B0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012CDB5CCD2847B46468FD3DF1DE6F" ma:contentTypeVersion="22" ma:contentTypeDescription="Create a new document." ma:contentTypeScope="" ma:versionID="6ed857bd593ed9a2f9a9c2db1790806a">
  <xsd:schema xmlns:xsd="http://www.w3.org/2001/XMLSchema" xmlns:xs="http://www.w3.org/2001/XMLSchema" xmlns:p="http://schemas.microsoft.com/office/2006/metadata/properties" xmlns:ns1="http://schemas.microsoft.com/sharepoint/v3" xmlns:ns2="59da1016-2a1b-4f8a-9768-d7a4932f6f16" xmlns:ns3="f144fd3f-61b7-45a4-a8a5-a00a4ffd3675" targetNamespace="http://schemas.microsoft.com/office/2006/metadata/properties" ma:root="true" ma:fieldsID="de9380d551c4aaea6caae9fd08aaa07f" ns1:_="" ns2:_="" ns3:_="">
    <xsd:import namespace="http://schemas.microsoft.com/sharepoint/v3"/>
    <xsd:import namespace="59da1016-2a1b-4f8a-9768-d7a4932f6f16"/>
    <xsd:import namespace="f144fd3f-61b7-45a4-a8a5-a00a4ffd3675"/>
    <xsd:element name="properties">
      <xsd:complexType>
        <xsd:sequence>
          <xsd:element name="documentManagement">
            <xsd:complexType>
              <xsd:all>
                <xsd:element ref="ns2:IACategory" minOccurs="0"/>
                <xsd:element ref="ns2:IATopic" minOccurs="0"/>
                <xsd:element ref="ns2:IASubtopic" minOccurs="0"/>
                <xsd:element ref="ns2:DocumentExpirationDate" minOccurs="0"/>
                <xsd:element ref="ns3:Meta_x0020_Description" minOccurs="0"/>
                <xsd:element ref="ns3:Meta_x0020_Keywords" minOccurs="0"/>
                <xsd:element ref="ns1:PublishingStartDate" minOccurs="0"/>
                <xsd:element ref="ns1:PublishingExpirationDate" minOccurs="0"/>
                <xsd:element ref="ns1:URL" minOccurs="0"/>
                <xsd:element ref="ns2: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10" nillable="true" ma:displayName="Scheduling Start Date" ma:description="Scheduling Start Date is a site column created by the Publishing feature. It is used to specify the date and time on which this page will first appear to site visitors." ma:hidden="true" ma:internalName="PublishingStartDate">
      <xsd:simpleType>
        <xsd:restriction base="dms:Unknown"/>
      </xsd:simpleType>
    </xsd:element>
    <xsd:element name="PublishingExpirationDate" ma:index="11" nillable="true" ma:displayName="Scheduling End Date" ma:description="Scheduling End Date is a site column created by the Publishing feature. It is used to specify the date and time on which this page will no longer appear to site visitors." ma:hidden="true" ma:internalName="PublishingExpirationDate">
      <xsd:simpleType>
        <xsd:restriction base="dms:Unknown"/>
      </xsd:simpleType>
    </xsd:element>
    <xsd:element name="URL" ma:index="12" nillable="true" ma:displayName="URL" ma:format="Hyperlink" ma:internalName="URL" ma:readOnly="false">
      <xsd:complexType>
        <xsd:complexContent>
          <xsd:extension base="dms:URL">
            <xsd:sequence>
              <xsd:element name="Url" type="dms:ValidUrl" minOccurs="0" nillable="true"/>
              <xsd:element name="Description" type="xsd:string"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59da1016-2a1b-4f8a-9768-d7a4932f6f16" elementFormDefault="qualified">
    <xsd:import namespace="http://schemas.microsoft.com/office/2006/documentManagement/types"/>
    <xsd:import namespace="http://schemas.microsoft.com/office/infopath/2007/PartnerControls"/>
    <xsd:element name="IACategory" ma:index="4" nillable="true" ma:displayName="IA Category" ma:format="Dropdown" ma:internalName="IACategory" ma:readOnly="false">
      <xsd:simpleType>
        <xsd:restriction base="dms:Choice">
          <xsd:enumeration value="About OHA"/>
          <xsd:enumeration value="Programs and Services"/>
          <xsd:enumeration value="Oregon Health Plan"/>
          <xsd:enumeration value="Health System Reform"/>
          <xsd:enumeration value="Licenses and Certificates"/>
          <xsd:enumeration value="Public Health"/>
        </xsd:restriction>
      </xsd:simpleType>
    </xsd:element>
    <xsd:element name="IATopic" ma:index="5" nillable="true" ma:displayName="IA Topic" ma:format="Dropdown" ma:internalName="IATopic" ma:readOnly="false">
      <xsd:simpleType>
        <xsd:restriction base="dms:Choice">
          <xsd:enumeration value="About OHA - Agency Communications"/>
          <xsd:enumeration value="About OHA - Budget"/>
          <xsd:enumeration value="About OHA - Contacts"/>
          <xsd:enumeration value="About OHA - Grants &amp; Contracts"/>
          <xsd:enumeration value="About OHA - Jobs &amp; Employment"/>
          <xsd:enumeration value="About OHA - Organization"/>
          <xsd:enumeration value="About OHA - Policies"/>
          <xsd:enumeration value="About OHA - Public Meetings"/>
          <xsd:enumeration value="About OHA - Public Records"/>
          <xsd:enumeration value="About OHA - Questions &amp; Comments"/>
          <xsd:enumeration value="About OHA - Reports &amp; Data"/>
          <xsd:enumeration value="About OHA - Rulemaking"/>
          <xsd:enumeration value="Programs and Services - Behavioral Health"/>
          <xsd:enumeration value="Programs and Services - Contacts"/>
          <xsd:enumeration value="Programs and Services - Coordinated Care"/>
          <xsd:enumeration value="Programs and Services - Disease"/>
          <xsd:enumeration value="Programs and Services - Environment"/>
          <xsd:enumeration value="Programs and Services - Health Resources"/>
          <xsd:enumeration value="Programs and Services - OEBB"/>
          <xsd:enumeration value="Programs and Services - Oregon Health Plan"/>
          <xsd:enumeration value="Programs and Services - Oregon State Hospital"/>
          <xsd:enumeration value="Programs and Services - PEBB"/>
          <xsd:enumeration value="Programs and Services - Pharmacy"/>
          <xsd:enumeration value="Programs and Services - Prevention"/>
          <xsd:enumeration value="Programs and Services - Safety"/>
          <xsd:enumeration value="Oregon Health Plan - Agency Communications"/>
          <xsd:enumeration value="Oregon Health Plan - Benefits"/>
          <xsd:enumeration value="Oregon Health Plan - Contacts"/>
          <xsd:enumeration value="Oregon Health Plan - Coordinated Care"/>
          <xsd:enumeration value="Oregon Health Plan - Grants &amp; Contracts"/>
          <xsd:enumeration value="Oregon Health Plan - Health Resources"/>
          <xsd:enumeration value="Oregon Health Plan - Policies"/>
          <xsd:enumeration value="Oregon Health Plan - Providers and Partners"/>
          <xsd:enumeration value="Oregon Health Plan - Public Meetings"/>
          <xsd:enumeration value="Oregon Health Plan - Questions &amp; Comments"/>
          <xsd:enumeration value="Oregon Health Plan - Rule Making"/>
          <xsd:enumeration value="Health System Reform - Agency Communications"/>
          <xsd:enumeration value="Health System Reform - Coordinated Care"/>
          <xsd:enumeration value="Health System Reform - Public Meetings"/>
          <xsd:enumeration value="Health System Reform - Questions &amp; Comments"/>
          <xsd:enumeration value="Health System Reform - Reports &amp; Data"/>
          <xsd:enumeration value="Licenses and Certificates - Certificates"/>
          <xsd:enumeration value="Licenses and Certificates - Contacts"/>
          <xsd:enumeration value="Licenses and Certificates - Licenses"/>
          <xsd:enumeration value="Licenses and Certificates - Vital Records"/>
          <xsd:enumeration value="Public Health - Agency Communications"/>
          <xsd:enumeration value="Public Health - Contacts"/>
          <xsd:enumeration value="Public Health - Disease"/>
          <xsd:enumeration value="Public Health - Environment"/>
          <xsd:enumeration value="Public Health - Health Resources"/>
          <xsd:enumeration value="Public Health - Questions &amp; Comments"/>
          <xsd:enumeration value="Public Health - Prevention"/>
          <xsd:enumeration value="Public Health - Providers and Partners"/>
          <xsd:enumeration value="Public Health - Reports &amp; Data"/>
          <xsd:enumeration value="Public Health - Safety"/>
          <xsd:enumeration value="Public Health - Vital Records"/>
        </xsd:restriction>
      </xsd:simpleType>
    </xsd:element>
    <xsd:element name="IASubtopic" ma:index="6" nillable="true" ma:displayName="IA Subtopic" ma:format="Dropdown" ma:internalName="IASubtopic" ma:readOnly="false">
      <xsd:simpleType>
        <xsd:restriction base="dms:Choice">
          <xsd:enumeration value="Addiction Services - Alcohol"/>
          <xsd:enumeration value="Addiction Services - Drug"/>
          <xsd:enumeration value="Addiction Services - Gambling"/>
          <xsd:enumeration value="Addiction Services - Tobacco"/>
          <xsd:enumeration value="Applications"/>
          <xsd:enumeration value="Benefits - Health Plans"/>
          <xsd:enumeration value="Benefits - OEBB"/>
          <xsd:enumeration value="Benefits - OHP"/>
          <xsd:enumeration value="Benefits - PEBB"/>
          <xsd:enumeration value="Benefits - Retirement"/>
          <xsd:enumeration value="Budget - Agency Summary"/>
          <xsd:enumeration value="Budget - Agency Request (ARB)"/>
          <xsd:enumeration value="Budget - Governors Budget"/>
          <xsd:enumeration value="Budget - Infrastructure"/>
          <xsd:enumeration value="Budget - Legislatively Adopted (LAB)"/>
          <xsd:enumeration value="Budget - Legislative action"/>
          <xsd:enumeration value="Budget - Overview"/>
          <xsd:enumeration value="Budget - Policy Option Package (POP)"/>
          <xsd:enumeration value="Budget - Priorities"/>
          <xsd:enumeration value="Budget - Program"/>
          <xsd:enumeration value="Budget - Reduction"/>
          <xsd:enumeration value="Budget - Strategic funding proposal"/>
          <xsd:enumeration value="Budget - Special report"/>
          <xsd:enumeration value="Budget - Stakeholder meeting"/>
          <xsd:enumeration value="CCO - Contact"/>
          <xsd:enumeration value="CCO - Audited Financial Statement"/>
          <xsd:enumeration value="CCO - Interim Financial Statement"/>
          <xsd:enumeration value="CCO - Internal Financial Statement"/>
          <xsd:enumeration value="Clean Air"/>
          <xsd:enumeration value="Clean Water"/>
          <xsd:enumeration value="Clinics"/>
          <xsd:enumeration value="Commissions"/>
          <xsd:enumeration value="Committee Members"/>
          <xsd:enumeration value="Committees"/>
          <xsd:enumeration value="Crisis Services"/>
          <xsd:enumeration value="Drug Addiction Services"/>
          <xsd:enumeration value="Electronic Health Care Records (EHR)"/>
          <xsd:enumeration value="Emergency Preparedness"/>
          <xsd:enumeration value="Environmental Pollution"/>
          <xsd:enumeration value="Featured Content"/>
          <xsd:enumeration value="Fees"/>
          <xsd:enumeration value="Health Services - Primary Care Home"/>
          <xsd:enumeration value="Health Services - Prioritized list"/>
          <xsd:enumeration value="ICD-10"/>
          <xsd:enumeration value="Immunizations"/>
          <xsd:enumeration value="Legislation - Bills"/>
          <xsd:enumeration value="Legislation - Contact"/>
          <xsd:enumeration value="Legislation - Highlights"/>
          <xsd:enumeration value="Legislation - Session Summary"/>
          <xsd:enumeration value="Materials - Commission"/>
          <xsd:enumeration value="Materials - Committee"/>
          <xsd:enumeration value="Materials - Coverage Guidance"/>
          <xsd:enumeration value="Materials - Evidence-based Guidelines"/>
          <xsd:enumeration value="Materials - Health care plan details"/>
          <xsd:enumeration value="Materials - Health care plan overview"/>
          <xsd:enumeration value="Materials - Meeting Document"/>
          <xsd:enumeration value="Materials - Meeting Recording"/>
          <xsd:enumeration value="Materials - Meeting Schedule"/>
          <xsd:enumeration value="Materials - Open Enrollment"/>
          <xsd:enumeration value="Materials - Training"/>
          <xsd:enumeration value="Materials - Webinar"/>
          <xsd:enumeration value="Materials - Workgroup"/>
          <xsd:enumeration value="Medical Marijuana (OMMP)"/>
          <xsd:enumeration value="Medical Services"/>
          <xsd:enumeration value="Meeting Document"/>
          <xsd:enumeration value="Meeting Schedule"/>
          <xsd:enumeration value="Mental Health Services"/>
          <xsd:enumeration value="Metrics - Behavioral Health"/>
          <xsd:enumeration value="Metrics - CCO"/>
          <xsd:enumeration value="Metrics - Demographics"/>
          <xsd:enumeration value="Metrics - Hospital Performance"/>
          <xsd:enumeration value="Metrics - Incentive"/>
          <xsd:enumeration value="Metrics - Measures and Outcomes Tracking (MOTS)"/>
          <xsd:enumeration value="Metrics - ONE Eligibility system"/>
          <xsd:enumeration value="Metrics - Prevention"/>
          <xsd:enumeration value="Metrics - Rural health"/>
          <xsd:enumeration value="Metrics - State-Wide"/>
          <xsd:enumeration value="News Letter"/>
          <xsd:enumeration value="News Release"/>
          <xsd:enumeration value="OHP - Medicaid Waiver"/>
          <xsd:enumeration value="OHP - Provider Announcement"/>
          <xsd:enumeration value="OHP - Provider Rates"/>
          <xsd:enumeration value="Preferred Drug List"/>
          <xsd:enumeration value="Prescription Drugs - Monitoring"/>
          <xsd:enumeration value="Prescription Drugs - Preferred List"/>
          <xsd:enumeration value="Prescription Drugs - Subsidy"/>
          <xsd:enumeration value="Prescription Drugs Subsidy"/>
          <xsd:enumeration value="Technical Assistance"/>
          <xsd:enumeration value="Training"/>
          <xsd:enumeration value="Vital Statistics - Birth Certificate"/>
          <xsd:enumeration value="Vital Statistics - Certificate Death"/>
          <xsd:enumeration value="Vital Statistics - Data Use Requests"/>
          <xsd:enumeration value="Vital Statistics - Divorce Data"/>
          <xsd:enumeration value="Vital Statistics - Domestic Partnership Data"/>
          <xsd:enumeration value="Vital Statistics - Fetal Death Data"/>
          <xsd:enumeration value="Vital Statistics - Marriage Data"/>
          <xsd:enumeration value="Vital Statistics - Teen Pregnancy Data"/>
          <xsd:enumeration value="Wellness - Exercise"/>
          <xsd:enumeration value="Wellness - HEM"/>
          <xsd:enumeration value="Wellness - Intervention"/>
          <xsd:enumeration value="Wellness - Pain Management"/>
          <xsd:enumeration value="Wellness - Reproductive Health"/>
          <xsd:enumeration value="Wellness - Stress Relief"/>
        </xsd:restriction>
      </xsd:simpleType>
    </xsd:element>
    <xsd:element name="DocumentExpirationDate" ma:index="7" nillable="true" ma:displayName="Document Expiration Date" ma:format="DateOnly" ma:internalName="DocumentExpirationDate" ma:readOnly="false">
      <xsd:simpleType>
        <xsd:restriction base="dms:DateTime"/>
      </xsd:simpleType>
    </xsd:element>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f144fd3f-61b7-45a4-a8a5-a00a4ffd3675" elementFormDefault="qualified">
    <xsd:import namespace="http://schemas.microsoft.com/office/2006/documentManagement/types"/>
    <xsd:import namespace="http://schemas.microsoft.com/office/infopath/2007/PartnerControls"/>
    <xsd:element name="Meta_x0020_Description" ma:index="8" nillable="true" ma:displayName="Meta Description" ma:internalName="Meta_x0020_Description" ma:readOnly="false">
      <xsd:simpleType>
        <xsd:restriction base="dms:Text"/>
      </xsd:simpleType>
    </xsd:element>
    <xsd:element name="Meta_x0020_Keywords" ma:index="9" nillable="true" ma:displayName="Meta Keywords" ma:internalName="Meta_x0020_Keywords" ma:readOnly="fals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14" ma:displayName="Content Type"/>
        <xsd:element ref="dc:title" minOccurs="0" maxOccurs="1" ma:index="3"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IACategory xmlns="59da1016-2a1b-4f8a-9768-d7a4932f6f16" xsi:nil="true"/>
    <DocumentExpirationDate xmlns="59da1016-2a1b-4f8a-9768-d7a4932f6f16" xsi:nil="true"/>
    <IATopic xmlns="59da1016-2a1b-4f8a-9768-d7a4932f6f16" xsi:nil="true"/>
    <IASubtopic xmlns="59da1016-2a1b-4f8a-9768-d7a4932f6f16" xsi:nil="true"/>
    <Meta_x0020_Description xmlns="f144fd3f-61b7-45a4-a8a5-a00a4ffd3675" xsi:nil="true"/>
    <URL xmlns="http://schemas.microsoft.com/sharepoint/v3">
      <Url xsi:nil="true"/>
      <Description xsi:nil="true"/>
    </URL>
    <Meta_x0020_Keywords xmlns="f144fd3f-61b7-45a4-a8a5-a00a4ffd3675" xsi:nil="true"/>
    <PublishingExpirationDate xmlns="http://schemas.microsoft.com/sharepoint/v3" xsi:nil="true"/>
    <PublishingStartDate xmlns="http://schemas.microsoft.com/sharepoint/v3" xsi:nil="true"/>
  </documentManagement>
</p:properties>
</file>

<file path=customXml/itemProps1.xml><?xml version="1.0" encoding="utf-8"?>
<ds:datastoreItem xmlns:ds="http://schemas.openxmlformats.org/officeDocument/2006/customXml" ds:itemID="{FFD4ECAB-27D8-4711-93D2-69C2EE8BFB0D}"/>
</file>

<file path=customXml/itemProps2.xml><?xml version="1.0" encoding="utf-8"?>
<ds:datastoreItem xmlns:ds="http://schemas.openxmlformats.org/officeDocument/2006/customXml" ds:itemID="{A0A6C431-83B7-47AB-A816-433E3B4397CB}"/>
</file>

<file path=customXml/itemProps3.xml><?xml version="1.0" encoding="utf-8"?>
<ds:datastoreItem xmlns:ds="http://schemas.openxmlformats.org/officeDocument/2006/customXml" ds:itemID="{0C3EF4B2-0C3B-4655-8242-BCE84949AFF9}"/>
</file>

<file path=docMetadata/LabelInfo.xml><?xml version="1.0" encoding="utf-8"?>
<clbl:labelList xmlns:clbl="http://schemas.microsoft.com/office/2020/mipLabelMetadata">
  <clbl:label id="{ebdd6eeb-0dd0-4927-947e-a759f08fcf55}" enabled="1" method="Privileged" siteId="{658e63e8-8d39-499c-8f48-13adc9452f4c}" contentBits="0" removed="0"/>
</clbl:labelList>
</file>

<file path=docProps/app.xml><?xml version="1.0" encoding="utf-8"?>
<Properties xmlns="http://schemas.openxmlformats.org/officeDocument/2006/extended-properties" xmlns:vt="http://schemas.openxmlformats.org/officeDocument/2006/docPropsVTypes">
  <TotalTime>29631</TotalTime>
  <Words>5090</Words>
  <Application>Microsoft Office PowerPoint</Application>
  <PresentationFormat>Widescreen</PresentationFormat>
  <Paragraphs>447</Paragraphs>
  <Slides>36</Slides>
  <Notes>36</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36</vt:i4>
      </vt:variant>
    </vt:vector>
  </HeadingPairs>
  <TitlesOfParts>
    <vt:vector size="47" baseType="lpstr">
      <vt:lpstr>Aptos</vt:lpstr>
      <vt:lpstr>Arial</vt:lpstr>
      <vt:lpstr>Calibri</vt:lpstr>
      <vt:lpstr>Corbel</vt:lpstr>
      <vt:lpstr>Courier New</vt:lpstr>
      <vt:lpstr>Libre Baskerville</vt:lpstr>
      <vt:lpstr>Symbol</vt:lpstr>
      <vt:lpstr>Tahoma</vt:lpstr>
      <vt:lpstr>Verdana</vt:lpstr>
      <vt:lpstr>Wingdings</vt:lpstr>
      <vt:lpstr>Basis</vt:lpstr>
      <vt:lpstr>Oregon WIC Program Annual Vendor Training</vt:lpstr>
      <vt:lpstr>Training agenda</vt:lpstr>
      <vt:lpstr>The Special Supplemental Nutrition Program for Women, Infants, and Children</vt:lpstr>
      <vt:lpstr>Positive WIC shopping experience</vt:lpstr>
      <vt:lpstr>WICShopper app</vt:lpstr>
      <vt:lpstr>WIC POS system requirements and transactions</vt:lpstr>
      <vt:lpstr>Approved Products List (APL)</vt:lpstr>
      <vt:lpstr>Keep POS system updated for WIC</vt:lpstr>
      <vt:lpstr>Produce mapping</vt:lpstr>
      <vt:lpstr>APL download errors</vt:lpstr>
      <vt:lpstr>WIC transactions</vt:lpstr>
      <vt:lpstr>The 50 unique item limit</vt:lpstr>
      <vt:lpstr>eWIC POS functions</vt:lpstr>
      <vt:lpstr>eWIC Balance Inquiry</vt:lpstr>
      <vt:lpstr>Mixed-basket purchases</vt:lpstr>
      <vt:lpstr>WIC mid-transaction receipt</vt:lpstr>
      <vt:lpstr>Foods not covered by WIC</vt:lpstr>
      <vt:lpstr>Completing WIC transactions</vt:lpstr>
      <vt:lpstr>WIC Foods include:</vt:lpstr>
      <vt:lpstr>WIC Food List</vt:lpstr>
      <vt:lpstr>2025 WIC Food List</vt:lpstr>
      <vt:lpstr>7/1/2025 WIC Food List changes </vt:lpstr>
      <vt:lpstr>WIC formula rules</vt:lpstr>
      <vt:lpstr>Formula returns and exchanges</vt:lpstr>
      <vt:lpstr>Vendor Minimum Stock Requirements</vt:lpstr>
      <vt:lpstr>Minimum stock requirements for formula</vt:lpstr>
      <vt:lpstr>Violations and sanctions</vt:lpstr>
      <vt:lpstr>Complaint process</vt:lpstr>
      <vt:lpstr>Not-to-Exceed (NTE) amounts and payment adjustments</vt:lpstr>
      <vt:lpstr>WIC Vendor Agreement</vt:lpstr>
      <vt:lpstr>WIC compliance</vt:lpstr>
      <vt:lpstr>Resources</vt:lpstr>
      <vt:lpstr>Who to contact for help </vt:lpstr>
      <vt:lpstr>WIC materials </vt:lpstr>
      <vt:lpstr>WIC contacts</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Oregon WIC Program Annual Vendor Training Michelle Aarhus and Yami Garcia Vendor Trainers</dc:title>
  <dc:creator>Garcia Yami;MICHELLE.A.AARHUS@oha.oregon.gov</dc:creator>
  <cp:lastModifiedBy>Aarhus Michelle A (she/her)</cp:lastModifiedBy>
  <cp:revision>247</cp:revision>
  <dcterms:created xsi:type="dcterms:W3CDTF">2020-12-01T21:19:24Z</dcterms:created>
  <dcterms:modified xsi:type="dcterms:W3CDTF">2026-10-01T22:08:54Z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ebdd6eeb-0dd0-4927-947e-a759f08fcf55_Enabled">
    <vt:lpwstr>true</vt:lpwstr>
  </property>
  <property fmtid="{D5CDD505-2E9C-101B-9397-08002B2CF9AE}" pid="3" name="MSIP_Label_ebdd6eeb-0dd0-4927-947e-a759f08fcf55_SetDate">
    <vt:lpwstr>2023-10-27T23:56:07Z</vt:lpwstr>
  </property>
  <property fmtid="{D5CDD505-2E9C-101B-9397-08002B2CF9AE}" pid="4" name="MSIP_Label_ebdd6eeb-0dd0-4927-947e-a759f08fcf55_Method">
    <vt:lpwstr>Privileged</vt:lpwstr>
  </property>
  <property fmtid="{D5CDD505-2E9C-101B-9397-08002B2CF9AE}" pid="5" name="MSIP_Label_ebdd6eeb-0dd0-4927-947e-a759f08fcf55_Name">
    <vt:lpwstr>Level 1 - Published (Items)</vt:lpwstr>
  </property>
  <property fmtid="{D5CDD505-2E9C-101B-9397-08002B2CF9AE}" pid="6" name="MSIP_Label_ebdd6eeb-0dd0-4927-947e-a759f08fcf55_SiteId">
    <vt:lpwstr>658e63e8-8d39-499c-8f48-13adc9452f4c</vt:lpwstr>
  </property>
  <property fmtid="{D5CDD505-2E9C-101B-9397-08002B2CF9AE}" pid="7" name="MSIP_Label_ebdd6eeb-0dd0-4927-947e-a759f08fcf55_ActionId">
    <vt:lpwstr>ec014f27-b1a8-45c3-ba6a-86dd2a75829e</vt:lpwstr>
  </property>
  <property fmtid="{D5CDD505-2E9C-101B-9397-08002B2CF9AE}" pid="8" name="MSIP_Label_ebdd6eeb-0dd0-4927-947e-a759f08fcf55_ContentBits">
    <vt:lpwstr>0</vt:lpwstr>
  </property>
  <property fmtid="{D5CDD505-2E9C-101B-9397-08002B2CF9AE}" pid="9" name="ContentTypeId">
    <vt:lpwstr>0x01010079012CDB5CCD2847B46468FD3DF1DE6F</vt:lpwstr>
  </property>
</Properties>
</file>