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Masters/slideMaster1.xml" ContentType="application/vnd.openxmlformats-officedocument.presentationml.slideMaster+xml"/>
  <Override PartName="/ppt/notesSlides/notesSlide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26.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2"/>
  </p:notesMasterIdLst>
  <p:sldIdLst>
    <p:sldId id="397" r:id="rId2"/>
    <p:sldId id="405" r:id="rId3"/>
    <p:sldId id="398" r:id="rId4"/>
    <p:sldId id="399" r:id="rId5"/>
    <p:sldId id="276" r:id="rId6"/>
    <p:sldId id="337" r:id="rId7"/>
    <p:sldId id="290" r:id="rId8"/>
    <p:sldId id="346" r:id="rId9"/>
    <p:sldId id="335" r:id="rId10"/>
    <p:sldId id="338" r:id="rId11"/>
    <p:sldId id="368" r:id="rId12"/>
    <p:sldId id="379" r:id="rId13"/>
    <p:sldId id="294" r:id="rId14"/>
    <p:sldId id="349" r:id="rId15"/>
    <p:sldId id="330" r:id="rId16"/>
    <p:sldId id="360" r:id="rId17"/>
    <p:sldId id="295" r:id="rId18"/>
    <p:sldId id="298" r:id="rId19"/>
    <p:sldId id="350" r:id="rId20"/>
    <p:sldId id="381" r:id="rId21"/>
    <p:sldId id="323" r:id="rId22"/>
    <p:sldId id="382" r:id="rId23"/>
    <p:sldId id="333" r:id="rId24"/>
    <p:sldId id="394" r:id="rId25"/>
    <p:sldId id="400" r:id="rId26"/>
    <p:sldId id="401" r:id="rId27"/>
    <p:sldId id="374" r:id="rId28"/>
    <p:sldId id="402" r:id="rId29"/>
    <p:sldId id="403" r:id="rId30"/>
    <p:sldId id="40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rcia Yami" initials="GY" lastIdx="5" clrIdx="0">
    <p:extLst>
      <p:ext uri="{19B8F6BF-5375-455C-9EA6-DF929625EA0E}">
        <p15:presenceInfo xmlns:p15="http://schemas.microsoft.com/office/powerpoint/2012/main" userId="S::Yamilet.Garcia2@dhsoha.state.or.us::8d550649-a258-4a07-96ca-d2cb0bf897b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0CC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000" autoAdjust="0"/>
    <p:restoredTop sz="65860" autoAdjust="0"/>
  </p:normalViewPr>
  <p:slideViewPr>
    <p:cSldViewPr snapToGrid="0">
      <p:cViewPr varScale="1">
        <p:scale>
          <a:sx n="69" d="100"/>
          <a:sy n="69" d="100"/>
        </p:scale>
        <p:origin x="1536" y="66"/>
      </p:cViewPr>
      <p:guideLst/>
    </p:cSldViewPr>
  </p:slideViewPr>
  <p:outlineViewPr>
    <p:cViewPr>
      <p:scale>
        <a:sx n="33" d="100"/>
        <a:sy n="33" d="100"/>
      </p:scale>
      <p:origin x="0" y="-1206"/>
    </p:cViewPr>
  </p:outlineViewPr>
  <p:notesTextViewPr>
    <p:cViewPr>
      <p:scale>
        <a:sx n="1" d="1"/>
        <a:sy n="1" d="1"/>
      </p:scale>
      <p:origin x="0" y="0"/>
    </p:cViewPr>
  </p:notesTextViewPr>
  <p:sorterViewPr>
    <p:cViewPr>
      <p:scale>
        <a:sx n="100" d="100"/>
        <a:sy n="100" d="100"/>
      </p:scale>
      <p:origin x="0" y="-58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38"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40"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DAC9CD-A5F9-4512-A6D5-E43BA22F19F2}" type="datetimeFigureOut">
              <a:rPr lang="en-US" smtClean="0"/>
              <a:t>10/1/2026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D325B2-4800-44C5-93A7-156324903666}" type="slidenum">
              <a:rPr lang="en-US" smtClean="0"/>
              <a:t>‹#›</a:t>
            </a:fld>
            <a:endParaRPr lang="en-US"/>
          </a:p>
        </p:txBody>
      </p:sp>
    </p:spTree>
    <p:extLst>
      <p:ext uri="{BB962C8B-B14F-4D97-AF65-F5344CB8AC3E}">
        <p14:creationId xmlns:p14="http://schemas.microsoft.com/office/powerpoint/2010/main" val="444340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oregon.gov/oha/PH/HEALTHYPEOPLEFAMILIES/WIC/Documents/WIC_form_dist.pdf"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oregon.gov/oha/PH/HEALTHYPEOPLEFAMILIES/WIC/Documents/vendor/oregon-apl.xls"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oregon.gov/oha/PH/HEALTHYPEOPLEFAMILIES/WIC/Documents/vendor/oregon-apl.xls"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oregon.gov/oha/PH/HEALTHYPEOPLEFAMILIES/WIC/Pages/complaints.aspx"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oregon.gov/oha/PH/HEALTHYPEOPLEFAMILIES/WIC/Documents/vendor/2025-Vendor-Sanction-Schedule.pdf"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oregon.gov/oha/PH/HEALTHYPEOPLEFAMILIES/WIC/Documents/vendor_materials_order_form.pdf"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901FA-05C9-BE19-05B8-F8C9D03572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528D14-1B22-766C-BD9E-112E79472C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172865-C3F6-433C-1350-570894D64493}"/>
              </a:ext>
            </a:extLst>
          </p:cNvPr>
          <p:cNvSpPr>
            <a:spLocks noGrp="1"/>
          </p:cNvSpPr>
          <p:nvPr>
            <p:ph type="body" idx="1"/>
          </p:nvPr>
        </p:nvSpPr>
        <p:spPr/>
        <p:txBody>
          <a:bodyPr/>
          <a:lstStyle/>
          <a:p>
            <a:r>
              <a:rPr lang="en-US" dirty="0"/>
              <a:t>Welcome to the WIC Vendor Training for pharmacies. </a:t>
            </a:r>
          </a:p>
        </p:txBody>
      </p:sp>
      <p:sp>
        <p:nvSpPr>
          <p:cNvPr id="4" name="Slide Number Placeholder 3">
            <a:extLst>
              <a:ext uri="{FF2B5EF4-FFF2-40B4-BE49-F238E27FC236}">
                <a16:creationId xmlns:a16="http://schemas.microsoft.com/office/drawing/2014/main" id="{B8107BFB-D4C9-4316-48E1-F4281F355BF5}"/>
              </a:ext>
            </a:extLst>
          </p:cNvPr>
          <p:cNvSpPr>
            <a:spLocks noGrp="1"/>
          </p:cNvSpPr>
          <p:nvPr>
            <p:ph type="sldNum" sz="quarter" idx="5"/>
          </p:nvPr>
        </p:nvSpPr>
        <p:spPr/>
        <p:txBody>
          <a:bodyPr/>
          <a:lstStyle/>
          <a:p>
            <a:fld id="{49D325B2-4800-44C5-93A7-156324903666}" type="slidenum">
              <a:rPr lang="en-US" smtClean="0"/>
              <a:t>1</a:t>
            </a:fld>
            <a:endParaRPr lang="en-US"/>
          </a:p>
        </p:txBody>
      </p:sp>
    </p:spTree>
    <p:extLst>
      <p:ext uri="{BB962C8B-B14F-4D97-AF65-F5344CB8AC3E}">
        <p14:creationId xmlns:p14="http://schemas.microsoft.com/office/powerpoint/2010/main" val="2309751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training will take about an hour. </a:t>
            </a:r>
          </a:p>
        </p:txBody>
      </p:sp>
      <p:sp>
        <p:nvSpPr>
          <p:cNvPr id="4" name="Slide Number Placeholder 3"/>
          <p:cNvSpPr>
            <a:spLocks noGrp="1"/>
          </p:cNvSpPr>
          <p:nvPr>
            <p:ph type="sldNum" sz="quarter" idx="5"/>
          </p:nvPr>
        </p:nvSpPr>
        <p:spPr/>
        <p:txBody>
          <a:bodyPr/>
          <a:lstStyle/>
          <a:p>
            <a:fld id="{49D325B2-4800-44C5-93A7-156324903666}" type="slidenum">
              <a:rPr lang="en-US" smtClean="0"/>
              <a:t>2</a:t>
            </a:fld>
            <a:endParaRPr lang="en-US"/>
          </a:p>
        </p:txBody>
      </p:sp>
    </p:spTree>
    <p:extLst>
      <p:ext uri="{BB962C8B-B14F-4D97-AF65-F5344CB8AC3E}">
        <p14:creationId xmlns:p14="http://schemas.microsoft.com/office/powerpoint/2010/main" val="1212223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97E06-78BE-4A92-1D9D-B657AC781C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54F769-D969-108C-C3BE-36138236F1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8C86EF-ADCA-0419-B06F-8DB5EEDF8A2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Special Supplemental Nutrition Program for Women, Infants, and Children, more commonly known as WIC, is the</a:t>
            </a:r>
            <a:r>
              <a:rPr lang="en-US" baseline="0" dirty="0"/>
              <a:t> nation’s most</a:t>
            </a:r>
            <a:r>
              <a:rPr lang="en-US" dirty="0"/>
              <a:t> successful</a:t>
            </a:r>
            <a:r>
              <a:rPr lang="en-US" baseline="0" dirty="0"/>
              <a:t> and cost-effective public health nutrition program and is offered in all 50 states and US territories.</a:t>
            </a:r>
          </a:p>
          <a:p>
            <a:pPr algn="l" rtl="0"/>
            <a:endParaRPr lang="en-US" b="0" i="0" dirty="0">
              <a:solidFill>
                <a:srgbClr val="111111"/>
              </a:solidFill>
              <a:effectLst/>
              <a:latin typeface="Libre Baskerville" panose="020B0604020202020204" pitchFamily="2" charset="0"/>
            </a:endParaRPr>
          </a:p>
          <a:p>
            <a:pPr algn="l" rtl="0"/>
            <a:r>
              <a:rPr lang="en-US" b="0" i="0" dirty="0">
                <a:solidFill>
                  <a:srgbClr val="111111"/>
                </a:solidFill>
                <a:effectLst/>
                <a:latin typeface="Libre Baskerville" panose="020B0604020202020204" pitchFamily="2" charset="0"/>
              </a:rPr>
              <a:t>During a WIC appointment, WIC staff ask the participant about their health and diet. WIC offers participant-centered education. </a:t>
            </a:r>
          </a:p>
          <a:p>
            <a:pPr algn="l" rtl="0"/>
            <a:br>
              <a:rPr lang="en-US" b="0" i="0" dirty="0">
                <a:solidFill>
                  <a:srgbClr val="111111"/>
                </a:solidFill>
                <a:effectLst/>
                <a:latin typeface="Libre Baskerville" panose="020B0604020202020204" pitchFamily="2" charset="0"/>
              </a:rPr>
            </a:br>
            <a:r>
              <a:rPr lang="en-US" b="0" i="0" dirty="0">
                <a:solidFill>
                  <a:srgbClr val="111111"/>
                </a:solidFill>
                <a:effectLst/>
                <a:latin typeface="Libre Baskerville" panose="020B0604020202020204" pitchFamily="2" charset="0"/>
              </a:rPr>
              <a:t>WIC offers breastfeeding support, as well as breast pumps to families who need them. </a:t>
            </a:r>
          </a:p>
          <a:p>
            <a:pPr algn="l" rtl="0"/>
            <a:br>
              <a:rPr lang="en-US" b="0" i="0" dirty="0">
                <a:solidFill>
                  <a:srgbClr val="111111"/>
                </a:solidFill>
                <a:effectLst/>
                <a:latin typeface="Libre Baskerville" panose="020B0604020202020204" pitchFamily="2" charset="0"/>
              </a:rPr>
            </a:br>
            <a:r>
              <a:rPr lang="en-US" b="0" i="0" dirty="0">
                <a:solidFill>
                  <a:srgbClr val="111111"/>
                </a:solidFill>
                <a:effectLst/>
                <a:latin typeface="Libre Baskerville" panose="020B0604020202020204" pitchFamily="2" charset="0"/>
              </a:rPr>
              <a:t>WIC provides benefits for supplemental foods to support families’ nutrition. These food benefits are loaded into the WIC card.</a:t>
            </a:r>
          </a:p>
          <a:p>
            <a:pPr algn="l" rtl="0"/>
            <a:br>
              <a:rPr lang="en-US" b="0" i="0" dirty="0">
                <a:solidFill>
                  <a:srgbClr val="111111"/>
                </a:solidFill>
                <a:effectLst/>
                <a:latin typeface="Libre Baskerville" panose="020B0604020202020204" pitchFamily="2" charset="0"/>
              </a:rPr>
            </a:br>
            <a:r>
              <a:rPr lang="en-US" b="0" i="0" dirty="0">
                <a:solidFill>
                  <a:srgbClr val="111111"/>
                </a:solidFill>
                <a:effectLst/>
                <a:latin typeface="Libre Baskerville" panose="020B0604020202020204" pitchFamily="2" charset="0"/>
              </a:rPr>
              <a:t>WIC connects families to other resources in their area, such as food banks and Head Start.</a:t>
            </a:r>
          </a:p>
        </p:txBody>
      </p:sp>
      <p:sp>
        <p:nvSpPr>
          <p:cNvPr id="4" name="Slide Number Placeholder 3">
            <a:extLst>
              <a:ext uri="{FF2B5EF4-FFF2-40B4-BE49-F238E27FC236}">
                <a16:creationId xmlns:a16="http://schemas.microsoft.com/office/drawing/2014/main" id="{5E75C34F-28A9-AD21-03D1-799703FABEB9}"/>
              </a:ext>
            </a:extLst>
          </p:cNvPr>
          <p:cNvSpPr>
            <a:spLocks noGrp="1"/>
          </p:cNvSpPr>
          <p:nvPr>
            <p:ph type="sldNum" sz="quarter" idx="10"/>
          </p:nvPr>
        </p:nvSpPr>
        <p:spPr/>
        <p:txBody>
          <a:bodyPr/>
          <a:lstStyle/>
          <a:p>
            <a:fld id="{2D88BE5B-53F0-40DE-9F70-2E6C82AE9759}" type="slidenum">
              <a:rPr lang="en-US" smtClean="0"/>
              <a:t>3</a:t>
            </a:fld>
            <a:endParaRPr lang="en-US"/>
          </a:p>
        </p:txBody>
      </p:sp>
    </p:spTree>
    <p:extLst>
      <p:ext uri="{BB962C8B-B14F-4D97-AF65-F5344CB8AC3E}">
        <p14:creationId xmlns:p14="http://schemas.microsoft.com/office/powerpoint/2010/main" val="9914740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E5AE5-F70C-29A4-24BF-59E26D9E18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08C33C-BA38-EF07-69D2-96B098969A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4D2DD1-4E0B-A626-26DB-274E32C168EB}"/>
              </a:ext>
            </a:extLst>
          </p:cNvPr>
          <p:cNvSpPr>
            <a:spLocks noGrp="1"/>
          </p:cNvSpPr>
          <p:nvPr>
            <p:ph type="body" idx="1"/>
          </p:nvPr>
        </p:nvSpPr>
        <p:spPr/>
        <p:txBody>
          <a:bodyPr/>
          <a:lstStyle/>
          <a:p>
            <a:pPr algn="l" rtl="0"/>
            <a:r>
              <a:rPr lang="en-US" b="0" i="0" dirty="0">
                <a:solidFill>
                  <a:srgbClr val="111111"/>
                </a:solidFill>
                <a:effectLst/>
                <a:latin typeface="Libre Baskerville" panose="02000000000000000000" pitchFamily="2" charset="0"/>
              </a:rPr>
              <a:t>WIC customers should have a positive shopping experience at WIC-authorized stores. </a:t>
            </a:r>
            <a:r>
              <a:rPr lang="en-US" sz="1200" dirty="0">
                <a:solidFill>
                  <a:schemeClr val="tx1"/>
                </a:solidFill>
                <a:latin typeface="Verdana" panose="020B0604030504040204" pitchFamily="34" charset="0"/>
                <a:ea typeface="Verdana" panose="020B0604030504040204" pitchFamily="34" charset="0"/>
                <a:cs typeface="Verdana" panose="020B0604030504040204" pitchFamily="34" charset="0"/>
              </a:rPr>
              <a:t>Having a good shopping experience can make all the difference in a family wanting to continue being a WIC participant.</a:t>
            </a:r>
          </a:p>
          <a:p>
            <a:pPr algn="l" rtl="0"/>
            <a:endParaRPr lang="en-US" b="0" i="0" dirty="0">
              <a:solidFill>
                <a:srgbClr val="111111"/>
              </a:solidFill>
              <a:effectLst/>
              <a:latin typeface="Libre Baskerville" panose="02000000000000000000" pitchFamily="2" charset="0"/>
            </a:endParaRPr>
          </a:p>
          <a:p>
            <a:pPr algn="l" rtl="0"/>
            <a:r>
              <a:rPr lang="en-US" b="0" i="0" dirty="0">
                <a:solidFill>
                  <a:srgbClr val="111111"/>
                </a:solidFill>
                <a:effectLst/>
                <a:latin typeface="Libre Baskerville" panose="02000000000000000000" pitchFamily="2" charset="0"/>
              </a:rPr>
              <a:t>This means WIC shoppers feel welcome and receive good customer service, they have a smooth checkout experience with a well-trained cashier, and store employees understand the process for ordering WIC formulas that are not on the shelf.</a:t>
            </a:r>
          </a:p>
          <a:p>
            <a:pPr algn="l" rtl="0"/>
            <a:br>
              <a:rPr lang="en-US" b="0" i="0" dirty="0">
                <a:solidFill>
                  <a:srgbClr val="111111"/>
                </a:solidFill>
                <a:effectLst/>
                <a:latin typeface="Libre Baskerville" panose="02000000000000000000" pitchFamily="2" charset="0"/>
              </a:rPr>
            </a:br>
            <a:r>
              <a:rPr lang="en-US" dirty="0"/>
              <a:t>Last year WIC participants were surveyed to find out what helps them find WIC foods at the store. Results showed that 30 percent look for WIC Food shelf tags. Putting WIC shelf tags under WIC-eligible formulas is a great way to let customers know that WIC is accepted at your store.</a:t>
            </a:r>
          </a:p>
        </p:txBody>
      </p:sp>
      <p:sp>
        <p:nvSpPr>
          <p:cNvPr id="4" name="Slide Number Placeholder 3">
            <a:extLst>
              <a:ext uri="{FF2B5EF4-FFF2-40B4-BE49-F238E27FC236}">
                <a16:creationId xmlns:a16="http://schemas.microsoft.com/office/drawing/2014/main" id="{4FC6F39A-E6A2-06CF-676F-1F951F049691}"/>
              </a:ext>
            </a:extLst>
          </p:cNvPr>
          <p:cNvSpPr>
            <a:spLocks noGrp="1"/>
          </p:cNvSpPr>
          <p:nvPr>
            <p:ph type="sldNum" sz="quarter" idx="5"/>
          </p:nvPr>
        </p:nvSpPr>
        <p:spPr/>
        <p:txBody>
          <a:bodyPr/>
          <a:lstStyle/>
          <a:p>
            <a:fld id="{49D325B2-4800-44C5-93A7-156324903666}" type="slidenum">
              <a:rPr lang="en-US" smtClean="0"/>
              <a:t>4</a:t>
            </a:fld>
            <a:endParaRPr lang="en-US"/>
          </a:p>
        </p:txBody>
      </p:sp>
    </p:spTree>
    <p:extLst>
      <p:ext uri="{BB962C8B-B14F-4D97-AF65-F5344CB8AC3E}">
        <p14:creationId xmlns:p14="http://schemas.microsoft.com/office/powerpoint/2010/main" val="113209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review the WIC rules for pharmacies.</a:t>
            </a:r>
          </a:p>
        </p:txBody>
      </p:sp>
      <p:sp>
        <p:nvSpPr>
          <p:cNvPr id="4" name="Slide Number Placeholder 3"/>
          <p:cNvSpPr>
            <a:spLocks noGrp="1"/>
          </p:cNvSpPr>
          <p:nvPr>
            <p:ph type="sldNum" sz="quarter" idx="5"/>
          </p:nvPr>
        </p:nvSpPr>
        <p:spPr/>
        <p:txBody>
          <a:bodyPr/>
          <a:lstStyle/>
          <a:p>
            <a:fld id="{49D325B2-4800-44C5-93A7-156324903666}" type="slidenum">
              <a:rPr lang="en-US" smtClean="0"/>
              <a:t>5</a:t>
            </a:fld>
            <a:endParaRPr lang="en-US"/>
          </a:p>
        </p:txBody>
      </p:sp>
    </p:spTree>
    <p:extLst>
      <p:ext uri="{BB962C8B-B14F-4D97-AF65-F5344CB8AC3E}">
        <p14:creationId xmlns:p14="http://schemas.microsoft.com/office/powerpoint/2010/main" val="2097807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t>WIC-authorized pharmacies are only allowed to sell infant, child, and adult formula. WIC shoppers must go to a WIC-authorized grocery store to buy their other foods, like milk and cereal.</a:t>
            </a:r>
          </a:p>
          <a:p>
            <a:r>
              <a:rPr lang="en-US" dirty="0"/>
              <a:t>Train cashiers to explain to WIC shoppers that their other foods aren't covered by WIC at your store. </a:t>
            </a: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6EB447C-A70A-4BCA-A7AC-559EA5982C1E}" type="slidenum">
              <a:rPr lang="en-US" altLang="en-US"/>
              <a:pPr>
                <a:spcBef>
                  <a:spcPct val="0"/>
                </a:spcBef>
              </a:pPr>
              <a:t>6</a:t>
            </a:fld>
            <a:endParaRPr lang="en-US" altLang="en-US"/>
          </a:p>
        </p:txBody>
      </p:sp>
    </p:spTree>
    <p:extLst>
      <p:ext uri="{BB962C8B-B14F-4D97-AF65-F5344CB8AC3E}">
        <p14:creationId xmlns:p14="http://schemas.microsoft.com/office/powerpoint/2010/main" val="116749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Oregon WIC has a bid contract with a formula manufacturer that provides a rebate for every can of formula sold. This rebate helps fund the WIC Program. Currently, Oregon WIC’s contract is with Abbot for both cow milk and soy-based formulas. This is why the most issued formula is currently Similac Advance. This formula comes in powder, concentrate, and ready-to-use forms.</a:t>
            </a:r>
          </a:p>
          <a:p>
            <a:pPr eaLnBrk="1" hangingPunct="1">
              <a:spcBef>
                <a:spcPct val="0"/>
              </a:spcBef>
            </a:pPr>
            <a:endParaRPr lang="en-US" altLang="en-US" dirty="0"/>
          </a:p>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dirty="0"/>
              <a:t>Each WIC participant receives a specific type of formula based on their nutritional need. For example, an infant might be lactose intolerant and receive Similac Soy </a:t>
            </a:r>
            <a:r>
              <a:rPr lang="en-US" altLang="en-US" dirty="0" err="1"/>
              <a:t>Isomil</a:t>
            </a:r>
            <a:r>
              <a:rPr lang="en-US" altLang="en-US" dirty="0"/>
              <a:t>. </a:t>
            </a:r>
          </a:p>
          <a:p>
            <a:pPr eaLnBrk="1" hangingPunct="1">
              <a:spcBef>
                <a:spcPct val="0"/>
              </a:spcBef>
            </a:pPr>
            <a:endParaRPr lang="en-US" altLang="en-US" dirty="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6EB447C-A70A-4BCA-A7AC-559EA5982C1E}" type="slidenum">
              <a:rPr lang="en-US" altLang="en-US"/>
              <a:pPr>
                <a:spcBef>
                  <a:spcPct val="0"/>
                </a:spcBef>
              </a:pPr>
              <a:t>7</a:t>
            </a:fld>
            <a:endParaRPr lang="en-US" altLang="en-US"/>
          </a:p>
        </p:txBody>
      </p:sp>
    </p:spTree>
    <p:extLst>
      <p:ext uri="{BB962C8B-B14F-4D97-AF65-F5344CB8AC3E}">
        <p14:creationId xmlns:p14="http://schemas.microsoft.com/office/powerpoint/2010/main" val="2758076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rule, WIC does not allow any returns or exchanges of formula at the store. However, there are some exceptions. Recalled formulas may be returned or exchanged. Verify the affected lot numbers and follow manufacturer guidance. Damaged or expired formula may be exchanged only for the same item. Do not give store credit or refunds for formula purchased with WIC.</a:t>
            </a:r>
          </a:p>
          <a:p>
            <a:endParaRPr lang="en-US" dirty="0"/>
          </a:p>
          <a:p>
            <a:r>
              <a:rPr lang="en-US" dirty="0"/>
              <a:t>Unopened cans of formula that aren’t tolerated by the baby need to be taken to the clinic. There, the participant will be issued a different formula that they can buy at the store.</a:t>
            </a:r>
          </a:p>
          <a:p>
            <a:endParaRPr lang="en-US" dirty="0"/>
          </a:p>
          <a:p>
            <a:r>
              <a:rPr lang="en-US" dirty="0"/>
              <a:t>When in doubt, follow your store’s return policy and treat WIC shoppers the same as other shoppers. </a:t>
            </a:r>
          </a:p>
          <a:p>
            <a:endParaRPr lang="en-US" dirty="0"/>
          </a:p>
          <a:p>
            <a:r>
              <a:rPr lang="en-US" dirty="0"/>
              <a:t>Train all cashiers, store managers, and folks at customer service on how to handle WIC returns and recalls.</a:t>
            </a:r>
          </a:p>
        </p:txBody>
      </p:sp>
      <p:sp>
        <p:nvSpPr>
          <p:cNvPr id="4" name="Slide Number Placeholder 3"/>
          <p:cNvSpPr>
            <a:spLocks noGrp="1"/>
          </p:cNvSpPr>
          <p:nvPr>
            <p:ph type="sldNum" sz="quarter" idx="5"/>
          </p:nvPr>
        </p:nvSpPr>
        <p:spPr/>
        <p:txBody>
          <a:bodyPr/>
          <a:lstStyle/>
          <a:p>
            <a:fld id="{49D325B2-4800-44C5-93A7-156324903666}" type="slidenum">
              <a:rPr lang="en-US" smtClean="0"/>
              <a:t>8</a:t>
            </a:fld>
            <a:endParaRPr lang="en-US"/>
          </a:p>
        </p:txBody>
      </p:sp>
    </p:spTree>
    <p:extLst>
      <p:ext uri="{BB962C8B-B14F-4D97-AF65-F5344CB8AC3E}">
        <p14:creationId xmlns:p14="http://schemas.microsoft.com/office/powerpoint/2010/main" val="3759999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These are some examples of supplemental and medical formulas WIC provides. Formulas like these that are not stocked on the shelf need to be special-ordered.</a:t>
            </a: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6EB447C-A70A-4BCA-A7AC-559EA5982C1E}" type="slidenum">
              <a:rPr lang="en-US" altLang="en-US"/>
              <a:pPr>
                <a:spcBef>
                  <a:spcPct val="0"/>
                </a:spcBef>
              </a:pPr>
              <a:t>9</a:t>
            </a:fld>
            <a:endParaRPr lang="en-US" altLang="en-US"/>
          </a:p>
        </p:txBody>
      </p:sp>
    </p:spTree>
    <p:extLst>
      <p:ext uri="{BB962C8B-B14F-4D97-AF65-F5344CB8AC3E}">
        <p14:creationId xmlns:p14="http://schemas.microsoft.com/office/powerpoint/2010/main" val="1650988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t>When a WIC participant or staff member requests a formula, your store is required to order and obtain it within 72 hours of the request. </a:t>
            </a:r>
          </a:p>
          <a:p>
            <a:endParaRPr lang="en-US" dirty="0"/>
          </a:p>
          <a:p>
            <a:r>
              <a:rPr lang="en-US" dirty="0"/>
              <a:t>This applies to special orders for medical formulas. It also applies in situations when there is not enough of a formula on the shelf to meet the shopper’s needs.</a:t>
            </a:r>
          </a:p>
          <a:p>
            <a:endParaRPr lang="en-US" dirty="0"/>
          </a:p>
          <a:p>
            <a:r>
              <a:rPr lang="en-US" dirty="0"/>
              <a:t>Use your third-party distributor to meet this timeline, if needed. Train front-end and pharmacy employees on the process for completing WIC shopper requests. This process may include calling a store manager to help.</a:t>
            </a: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6EB447C-A70A-4BCA-A7AC-559EA5982C1E}" type="slidenum">
              <a:rPr lang="en-US" altLang="en-US"/>
              <a:pPr>
                <a:spcBef>
                  <a:spcPct val="0"/>
                </a:spcBef>
              </a:pPr>
              <a:t>10</a:t>
            </a:fld>
            <a:endParaRPr lang="en-US" altLang="en-US"/>
          </a:p>
        </p:txBody>
      </p:sp>
    </p:spTree>
    <p:extLst>
      <p:ext uri="{BB962C8B-B14F-4D97-AF65-F5344CB8AC3E}">
        <p14:creationId xmlns:p14="http://schemas.microsoft.com/office/powerpoint/2010/main" val="8889168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b="0" i="0" dirty="0">
                <a:solidFill>
                  <a:srgbClr val="111111"/>
                </a:solidFill>
                <a:effectLst/>
                <a:latin typeface="Libre Baskerville" panose="02000000000000000000" pitchFamily="2" charset="0"/>
              </a:rPr>
              <a:t>WIC’s rules are in place to ensure that the formula sold at WIC-authorized stores is safe.</a:t>
            </a:r>
            <a:br>
              <a:rPr lang="en-US" b="0" i="0" dirty="0">
                <a:solidFill>
                  <a:srgbClr val="111111"/>
                </a:solidFill>
                <a:effectLst/>
                <a:latin typeface="Libre Baskerville" panose="02000000000000000000" pitchFamily="2" charset="0"/>
              </a:rPr>
            </a:br>
            <a:endParaRPr lang="en-US" b="0" i="0" dirty="0">
              <a:solidFill>
                <a:srgbClr val="111111"/>
              </a:solidFill>
              <a:effectLst/>
              <a:latin typeface="Libre Baskerville" panose="02000000000000000000" pitchFamily="2" charset="0"/>
            </a:endParaRPr>
          </a:p>
          <a:p>
            <a:pPr algn="l" rtl="0"/>
            <a:r>
              <a:rPr lang="en-US" b="0" i="0" dirty="0">
                <a:solidFill>
                  <a:srgbClr val="111111"/>
                </a:solidFill>
                <a:effectLst/>
                <a:latin typeface="Libre Baskerville" panose="02000000000000000000" pitchFamily="2" charset="0"/>
              </a:rPr>
              <a:t>First, only buy formula through an authorized distributor like your warehouse or third-party distributor. </a:t>
            </a:r>
          </a:p>
          <a:p>
            <a:pPr algn="l" rtl="0"/>
            <a:endParaRPr lang="en-US" b="0" i="0" dirty="0">
              <a:solidFill>
                <a:srgbClr val="111111"/>
              </a:solidFill>
              <a:effectLst/>
              <a:latin typeface="Libre Baskerville" panose="02000000000000000000" pitchFamily="2" charset="0"/>
            </a:endParaRPr>
          </a:p>
          <a:p>
            <a:pPr algn="l" rtl="0"/>
            <a:r>
              <a:rPr lang="en-US" dirty="0"/>
              <a:t>Approved Infant Formula Manufacturers and Distributors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hlinkClick r:id="rId3"/>
              </a:rPr>
              <a:t>https://www.oregon.gov/oha/PH/HEALTHYPEOPLEFAMILIES/WIC/Documents/WIC_form_dist.pdf</a:t>
            </a:r>
            <a:endParaRPr lang="en-US" sz="1200" kern="1200" dirty="0">
              <a:solidFill>
                <a:schemeClr val="tx1"/>
              </a:solidFill>
              <a:effectLst/>
              <a:latin typeface="+mn-lt"/>
              <a:ea typeface="+mn-ea"/>
              <a:cs typeface="+mn-cs"/>
            </a:endParaRPr>
          </a:p>
          <a:p>
            <a:pPr algn="l" rtl="0"/>
            <a:br>
              <a:rPr lang="en-US" b="0" i="0" dirty="0">
                <a:solidFill>
                  <a:srgbClr val="111111"/>
                </a:solidFill>
                <a:effectLst/>
                <a:latin typeface="Libre Baskerville" panose="02000000000000000000" pitchFamily="2" charset="0"/>
              </a:rPr>
            </a:br>
            <a:r>
              <a:rPr lang="en-US" b="0" i="0" dirty="0">
                <a:solidFill>
                  <a:srgbClr val="111111"/>
                </a:solidFill>
                <a:effectLst/>
                <a:latin typeface="Libre Baskerville" panose="02000000000000000000" pitchFamily="2" charset="0"/>
              </a:rPr>
              <a:t>Second, keep proof of formula purchases for at least three months. Proof can be either electronic order history or receipts for formula bought from a store.</a:t>
            </a:r>
          </a:p>
          <a:p>
            <a:pPr algn="l" rtl="0"/>
            <a:br>
              <a:rPr lang="en-US" b="0" i="0" dirty="0">
                <a:solidFill>
                  <a:srgbClr val="111111"/>
                </a:solidFill>
                <a:effectLst/>
                <a:latin typeface="Libre Baskerville" panose="02000000000000000000" pitchFamily="2" charset="0"/>
              </a:rPr>
            </a:br>
            <a:r>
              <a:rPr lang="en-US" b="0" i="0" dirty="0">
                <a:solidFill>
                  <a:srgbClr val="111111"/>
                </a:solidFill>
                <a:effectLst/>
                <a:latin typeface="Libre Baskerville" panose="02000000000000000000" pitchFamily="2" charset="0"/>
              </a:rPr>
              <a:t>Third, if a WIC shopper needs a formula that you don’t currently stock, order and obtain it for the customer within 72 hours. In some cases, you might need to use your third-party distributor.</a:t>
            </a:r>
          </a:p>
        </p:txBody>
      </p:sp>
      <p:sp>
        <p:nvSpPr>
          <p:cNvPr id="4" name="Slide Number Placeholder 3"/>
          <p:cNvSpPr>
            <a:spLocks noGrp="1"/>
          </p:cNvSpPr>
          <p:nvPr>
            <p:ph type="sldNum" sz="quarter" idx="5"/>
          </p:nvPr>
        </p:nvSpPr>
        <p:spPr/>
        <p:txBody>
          <a:bodyPr/>
          <a:lstStyle/>
          <a:p>
            <a:fld id="{49D325B2-4800-44C5-93A7-156324903666}" type="slidenum">
              <a:rPr lang="en-US" smtClean="0"/>
              <a:t>11</a:t>
            </a:fld>
            <a:endParaRPr lang="en-US"/>
          </a:p>
        </p:txBody>
      </p:sp>
    </p:spTree>
    <p:extLst>
      <p:ext uri="{BB962C8B-B14F-4D97-AF65-F5344CB8AC3E}">
        <p14:creationId xmlns:p14="http://schemas.microsoft.com/office/powerpoint/2010/main" val="2191402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section covers WIC point of sale system requirements, including the WIC Approved Products List (APL) and WIC transactions.</a:t>
            </a:r>
          </a:p>
        </p:txBody>
      </p:sp>
      <p:sp>
        <p:nvSpPr>
          <p:cNvPr id="4" name="Slide Number Placeholder 3"/>
          <p:cNvSpPr>
            <a:spLocks noGrp="1"/>
          </p:cNvSpPr>
          <p:nvPr>
            <p:ph type="sldNum" sz="quarter" idx="5"/>
          </p:nvPr>
        </p:nvSpPr>
        <p:spPr/>
        <p:txBody>
          <a:bodyPr/>
          <a:lstStyle/>
          <a:p>
            <a:fld id="{49D325B2-4800-44C5-93A7-156324903666}" type="slidenum">
              <a:rPr lang="en-US" smtClean="0"/>
              <a:t>12</a:t>
            </a:fld>
            <a:endParaRPr lang="en-US"/>
          </a:p>
        </p:txBody>
      </p:sp>
    </p:spTree>
    <p:extLst>
      <p:ext uri="{BB962C8B-B14F-4D97-AF65-F5344CB8AC3E}">
        <p14:creationId xmlns:p14="http://schemas.microsoft.com/office/powerpoint/2010/main" val="20978071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11111"/>
                </a:solidFill>
                <a:effectLst/>
                <a:latin typeface="Libre Baskerville" panose="02000000000000000000" pitchFamily="2" charset="0"/>
              </a:rPr>
              <a:t>The Approved Products List, or APL, is a database of all Oregon WIC-approved foods and their UPCs. The APL controls what foods shoppers can buy at the store. It also prevents shoppers from buying non-WIC foods with the eWIC card.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111111"/>
              </a:solidFill>
              <a:effectLst/>
              <a:latin typeface="Libre Baskerville"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11111"/>
                </a:solidFill>
                <a:effectLst/>
                <a:latin typeface="Libre Baskerville" panose="02000000000000000000" pitchFamily="2" charset="0"/>
              </a:rPr>
              <a:t>The WIC APL is downloaded onto all store registers and runs in the background during WIC transactions. An Excel version of the APL is posted on the Oregon WIC Program website as a resource. The spreadsheet can be filtered to view only formula.</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WIC Approved Products List (APL)</a:t>
            </a:r>
          </a:p>
          <a:p>
            <a:r>
              <a:rPr lang="en-US" sz="1200" u="sng" kern="1200" dirty="0">
                <a:solidFill>
                  <a:schemeClr val="tx1"/>
                </a:solidFill>
                <a:effectLst/>
                <a:latin typeface="+mn-lt"/>
                <a:ea typeface="+mn-ea"/>
                <a:cs typeface="+mn-cs"/>
                <a:hlinkClick r:id="rId3"/>
              </a:rPr>
              <a:t>https://www.oregon.gov/oha/PH/HEALTHYPEOPLEFAMILIES/WIC/Documents/vendor/oregon-apl.xls</a:t>
            </a:r>
            <a:endParaRPr lang="en-US" sz="1200" kern="1200" dirty="0">
              <a:solidFill>
                <a:schemeClr val="tx1"/>
              </a:solidFill>
              <a:effectLst/>
              <a:latin typeface="+mn-lt"/>
              <a:ea typeface="+mn-ea"/>
              <a:cs typeface="+mn-cs"/>
            </a:endParaRPr>
          </a:p>
          <a:p>
            <a:pPr algn="l" rtl="0"/>
            <a:br>
              <a:rPr lang="en-US" b="0" i="0" dirty="0">
                <a:solidFill>
                  <a:srgbClr val="111111"/>
                </a:solidFill>
                <a:effectLst/>
                <a:latin typeface="Libre Baskerville" panose="02000000000000000000" pitchFamily="2" charset="0"/>
              </a:rPr>
            </a:br>
            <a:r>
              <a:rPr lang="en-US" b="0" i="0" dirty="0">
                <a:solidFill>
                  <a:srgbClr val="111111"/>
                </a:solidFill>
                <a:effectLst/>
                <a:latin typeface="Libre Baskerville" panose="02000000000000000000" pitchFamily="2" charset="0"/>
              </a:rPr>
              <a:t>The Oregon WIC Program maintains the APL and regularly adds new product UPCs to the APL to keep it up-to-date. </a:t>
            </a:r>
            <a:endParaRPr lang="en-US" altLang="en-US" dirty="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6EB447C-A70A-4BCA-A7AC-559EA5982C1E}" type="slidenum">
              <a:rPr lang="en-US" altLang="en-US"/>
              <a:pPr>
                <a:spcBef>
                  <a:spcPct val="0"/>
                </a:spcBef>
              </a:pPr>
              <a:t>13</a:t>
            </a:fld>
            <a:endParaRPr lang="en-US" altLang="en-US"/>
          </a:p>
        </p:txBody>
      </p:sp>
    </p:spTree>
    <p:extLst>
      <p:ext uri="{BB962C8B-B14F-4D97-AF65-F5344CB8AC3E}">
        <p14:creationId xmlns:p14="http://schemas.microsoft.com/office/powerpoint/2010/main" val="20681758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l" rtl="0"/>
            <a:r>
              <a:rPr lang="en-US" b="0" i="0" dirty="0">
                <a:solidFill>
                  <a:srgbClr val="111111"/>
                </a:solidFill>
                <a:effectLst/>
                <a:latin typeface="Libre Baskerville" panose="02000000000000000000" pitchFamily="2" charset="0"/>
              </a:rPr>
              <a:t>WIC rules require store registers to operate with the current APL. The APL downloads automatically to registers every night. Any interruptions to this process can cause the download to fail. Stores should occasionally verify that the APL is up-to-date on each register.</a:t>
            </a:r>
          </a:p>
          <a:p>
            <a:pPr algn="l" rtl="0"/>
            <a:endParaRPr lang="en-US" altLang="en-US" b="0" i="0" dirty="0">
              <a:solidFill>
                <a:srgbClr val="111111"/>
              </a:solidFill>
              <a:effectLst/>
              <a:latin typeface="Libre Baskerville"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11111"/>
                </a:solidFill>
                <a:effectLst/>
                <a:latin typeface="Libre Baskerville" panose="02000000000000000000" pitchFamily="2" charset="0"/>
              </a:rPr>
              <a:t>In addition to keeping the APL up-to-date, some store POS systems require WIC items to be flagged as eligible at the store level. Flagging needs to happen for any newly stocked WIC formula at your store as well as formula recently added to the WIC APL.</a:t>
            </a:r>
          </a:p>
          <a:p>
            <a:pPr algn="l" rtl="0"/>
            <a:endParaRPr lang="en-US" altLang="en-US" dirty="0">
              <a:latin typeface="+mn-lt"/>
            </a:endParaRP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6EB447C-A70A-4BCA-A7AC-559EA5982C1E}" type="slidenum">
              <a:rPr lang="en-US" altLang="en-US"/>
              <a:pPr>
                <a:spcBef>
                  <a:spcPct val="0"/>
                </a:spcBef>
              </a:pPr>
              <a:t>14</a:t>
            </a:fld>
            <a:endParaRPr lang="en-US" altLang="en-US"/>
          </a:p>
        </p:txBody>
      </p:sp>
    </p:spTree>
    <p:extLst>
      <p:ext uri="{BB962C8B-B14F-4D97-AF65-F5344CB8AC3E}">
        <p14:creationId xmlns:p14="http://schemas.microsoft.com/office/powerpoint/2010/main" val="25987949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b="0" i="0" dirty="0">
                <a:solidFill>
                  <a:srgbClr val="111111"/>
                </a:solidFill>
                <a:effectLst/>
                <a:latin typeface="Libre Baskerville" panose="02000000000000000000" pitchFamily="2" charset="0"/>
              </a:rPr>
              <a:t>Error messages during WIC transactions could indicate an APL issue that your POS provider or team can fix. If you get an “unable to process” or “Invalid amount field” error on the register or see “Unknown </a:t>
            </a:r>
            <a:r>
              <a:rPr lang="en-US" b="0" i="0" dirty="0" err="1">
                <a:solidFill>
                  <a:srgbClr val="111111"/>
                </a:solidFill>
                <a:effectLst/>
                <a:latin typeface="Libre Baskerville" panose="02000000000000000000" pitchFamily="2" charset="0"/>
              </a:rPr>
              <a:t>Subcat</a:t>
            </a:r>
            <a:r>
              <a:rPr lang="en-US" b="0" i="0" dirty="0">
                <a:solidFill>
                  <a:srgbClr val="111111"/>
                </a:solidFill>
                <a:effectLst/>
                <a:latin typeface="Libre Baskerville" panose="02000000000000000000" pitchFamily="2" charset="0"/>
              </a:rPr>
              <a:t>” printed on an eWIC receipt, this means the APL needs to be updated.</a:t>
            </a:r>
          </a:p>
          <a:p>
            <a:pPr algn="l" rtl="0"/>
            <a:endParaRPr lang="en-US" b="0" i="0" dirty="0">
              <a:solidFill>
                <a:srgbClr val="111111"/>
              </a:solidFill>
              <a:effectLst/>
              <a:latin typeface="Libre Baskerville" panose="02000000000000000000" pitchFamily="2" charset="0"/>
            </a:endParaRPr>
          </a:p>
          <a:p>
            <a:pPr algn="l" rtl="0"/>
            <a:r>
              <a:rPr lang="en-US" b="0" i="0" dirty="0">
                <a:solidFill>
                  <a:srgbClr val="111111"/>
                </a:solidFill>
                <a:effectLst/>
                <a:latin typeface="Libre Baskerville" panose="02000000000000000000" pitchFamily="2" charset="0"/>
              </a:rPr>
              <a:t>If WIC is integrated into your POS system, contact your POS provider or team. </a:t>
            </a:r>
          </a:p>
          <a:p>
            <a:endParaRPr lang="en-US" dirty="0"/>
          </a:p>
        </p:txBody>
      </p:sp>
      <p:sp>
        <p:nvSpPr>
          <p:cNvPr id="4" name="Slide Number Placeholder 3"/>
          <p:cNvSpPr>
            <a:spLocks noGrp="1"/>
          </p:cNvSpPr>
          <p:nvPr>
            <p:ph type="sldNum" sz="quarter" idx="10"/>
          </p:nvPr>
        </p:nvSpPr>
        <p:spPr/>
        <p:txBody>
          <a:bodyPr/>
          <a:lstStyle/>
          <a:p>
            <a:fld id="{49D325B2-4800-44C5-93A7-156324903666}" type="slidenum">
              <a:rPr lang="en-US" smtClean="0"/>
              <a:t>15</a:t>
            </a:fld>
            <a:endParaRPr lang="en-US"/>
          </a:p>
        </p:txBody>
      </p:sp>
    </p:spTree>
    <p:extLst>
      <p:ext uri="{BB962C8B-B14F-4D97-AF65-F5344CB8AC3E}">
        <p14:creationId xmlns:p14="http://schemas.microsoft.com/office/powerpoint/2010/main" val="19132548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Here are a few reminders about some rules that cashiers must follow during WIC transactions.</a:t>
            </a:r>
          </a:p>
          <a:p>
            <a:pPr eaLnBrk="1" hangingPunct="1">
              <a:spcBef>
                <a:spcPct val="0"/>
              </a:spcBef>
            </a:pPr>
            <a:endParaRPr lang="en-US" altLang="en-US" dirty="0"/>
          </a:p>
          <a:p>
            <a:pPr eaLnBrk="1" hangingPunct="1">
              <a:spcBef>
                <a:spcPct val="0"/>
              </a:spcBef>
            </a:pPr>
            <a:r>
              <a:rPr lang="en-US" altLang="en-US" dirty="0"/>
              <a:t>Only scan UPCs from the actual products being bought by the shopper. Using codebooks, UPC reference sheets, or scanning the UPC of an alternate product is against the rules. </a:t>
            </a:r>
          </a:p>
          <a:p>
            <a:pPr eaLnBrk="1" hangingPunct="1">
              <a:spcBef>
                <a:spcPct val="0"/>
              </a:spcBef>
            </a:pPr>
            <a:endParaRPr lang="en-US" altLang="en-US" dirty="0"/>
          </a:p>
          <a:p>
            <a:pPr eaLnBrk="1" hangingPunct="1">
              <a:spcBef>
                <a:spcPct val="0"/>
              </a:spcBef>
            </a:pPr>
            <a:r>
              <a:rPr lang="en-US" altLang="en-US" dirty="0"/>
              <a:t>Never ask a WIC shopper for their PIN or additional identification. The eWIC card and their PIN are all they need to shop.</a:t>
            </a:r>
          </a:p>
          <a:p>
            <a:pPr eaLnBrk="1" hangingPunct="1">
              <a:spcBef>
                <a:spcPct val="0"/>
              </a:spcBef>
            </a:pPr>
            <a:endParaRPr lang="en-US" altLang="en-US" dirty="0"/>
          </a:p>
          <a:p>
            <a:pPr eaLnBrk="1" hangingPunct="1">
              <a:spcBef>
                <a:spcPct val="0"/>
              </a:spcBef>
            </a:pPr>
            <a:r>
              <a:rPr lang="en-US" altLang="en-US" dirty="0"/>
              <a:t>If a shopper gets an “insufficient funds” error, that means they don’t have any benefits on their card. If this happens, advise them to contact their WIC clinic.</a:t>
            </a: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6EB447C-A70A-4BCA-A7AC-559EA5982C1E}" type="slidenum">
              <a:rPr lang="en-US" altLang="en-US"/>
              <a:pPr>
                <a:spcBef>
                  <a:spcPct val="0"/>
                </a:spcBef>
              </a:pPr>
              <a:t>16</a:t>
            </a:fld>
            <a:endParaRPr lang="en-US" altLang="en-US"/>
          </a:p>
        </p:txBody>
      </p:sp>
    </p:spTree>
    <p:extLst>
      <p:ext uri="{BB962C8B-B14F-4D97-AF65-F5344CB8AC3E}">
        <p14:creationId xmlns:p14="http://schemas.microsoft.com/office/powerpoint/2010/main" val="7210000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dirty="0"/>
              <a:t>The next few slides will go into detail about the eWIC functions installed on your POS system. All stores should be able to complete these eWIC functions. If you don’t know how to do one of these or the option isn’t installed on your system, talk to your store manager or POS system provider.</a:t>
            </a: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6EB447C-A70A-4BCA-A7AC-559EA5982C1E}" type="slidenum">
              <a:rPr lang="en-US" altLang="en-US"/>
              <a:pPr>
                <a:spcBef>
                  <a:spcPct val="0"/>
                </a:spcBef>
              </a:pPr>
              <a:t>17</a:t>
            </a:fld>
            <a:endParaRPr lang="en-US" altLang="en-US"/>
          </a:p>
        </p:txBody>
      </p:sp>
    </p:spTree>
    <p:extLst>
      <p:ext uri="{BB962C8B-B14F-4D97-AF65-F5344CB8AC3E}">
        <p14:creationId xmlns:p14="http://schemas.microsoft.com/office/powerpoint/2010/main" val="6374635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l" rtl="0"/>
            <a:r>
              <a:rPr lang="en-US" b="0" i="0" dirty="0">
                <a:solidFill>
                  <a:srgbClr val="111111"/>
                </a:solidFill>
                <a:effectLst/>
                <a:latin typeface="Libre Baskerville" panose="02000000000000000000" pitchFamily="2" charset="0"/>
              </a:rPr>
              <a:t>An eWIC Balance Inquiry is an independent function on your POS system. It allows cashiers to print a receipt showing a shopper’s current WIC benefit balance.</a:t>
            </a:r>
          </a:p>
          <a:p>
            <a:pPr algn="l" rtl="0"/>
            <a:br>
              <a:rPr lang="en-US" b="0" i="0" dirty="0">
                <a:solidFill>
                  <a:srgbClr val="111111"/>
                </a:solidFill>
                <a:effectLst/>
                <a:latin typeface="Libre Baskerville" panose="02000000000000000000" pitchFamily="2" charset="0"/>
              </a:rPr>
            </a:br>
            <a:r>
              <a:rPr lang="en-US" b="0" i="0" dirty="0">
                <a:solidFill>
                  <a:srgbClr val="111111"/>
                </a:solidFill>
                <a:effectLst/>
                <a:latin typeface="Libre Baskerville" panose="02000000000000000000" pitchFamily="2" charset="0"/>
              </a:rPr>
              <a:t>This is a function that happens outside of a transaction, and no purchase is required to do it.</a:t>
            </a:r>
          </a:p>
          <a:p>
            <a:pPr algn="l" rtl="0"/>
            <a:br>
              <a:rPr lang="en-US" b="0" i="0" dirty="0">
                <a:solidFill>
                  <a:srgbClr val="111111"/>
                </a:solidFill>
                <a:effectLst/>
                <a:latin typeface="Libre Baskerville" panose="02000000000000000000" pitchFamily="2" charset="0"/>
              </a:rPr>
            </a:br>
            <a:r>
              <a:rPr lang="en-US" b="0" i="0" dirty="0">
                <a:solidFill>
                  <a:srgbClr val="111111"/>
                </a:solidFill>
                <a:effectLst/>
                <a:latin typeface="Libre Baskerville" panose="02000000000000000000" pitchFamily="2" charset="0"/>
              </a:rPr>
              <a:t>If a shopper requests one, WIC rules are clear that the store must provide it.</a:t>
            </a:r>
          </a:p>
          <a:p>
            <a:pPr algn="l" rtl="0"/>
            <a:br>
              <a:rPr lang="en-US" b="0" i="0" dirty="0">
                <a:solidFill>
                  <a:srgbClr val="111111"/>
                </a:solidFill>
                <a:effectLst/>
                <a:latin typeface="Libre Baskerville" panose="02000000000000000000" pitchFamily="2" charset="0"/>
              </a:rPr>
            </a:br>
            <a:r>
              <a:rPr lang="en-US" b="0" i="0" dirty="0">
                <a:solidFill>
                  <a:srgbClr val="111111"/>
                </a:solidFill>
                <a:effectLst/>
                <a:latin typeface="Libre Baskerville" panose="02000000000000000000" pitchFamily="2" charset="0"/>
              </a:rPr>
              <a:t>All store systems are programmed to print an eWIC Balance Inquiry receipt. What are the steps for printing an eWIC balance inquiry receipt on your store’s POS system?</a:t>
            </a: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6EB447C-A70A-4BCA-A7AC-559EA5982C1E}" type="slidenum">
              <a:rPr lang="en-US" altLang="en-US"/>
              <a:pPr>
                <a:spcBef>
                  <a:spcPct val="0"/>
                </a:spcBef>
              </a:pPr>
              <a:t>18</a:t>
            </a:fld>
            <a:endParaRPr lang="en-US" altLang="en-US"/>
          </a:p>
        </p:txBody>
      </p:sp>
    </p:spTree>
    <p:extLst>
      <p:ext uri="{BB962C8B-B14F-4D97-AF65-F5344CB8AC3E}">
        <p14:creationId xmlns:p14="http://schemas.microsoft.com/office/powerpoint/2010/main" val="23098073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l" rtl="0"/>
            <a:r>
              <a:rPr lang="en-US" b="0" i="0" dirty="0">
                <a:solidFill>
                  <a:srgbClr val="111111"/>
                </a:solidFill>
                <a:effectLst/>
                <a:latin typeface="+mn-lt"/>
              </a:rPr>
              <a:t>In a mixed-basket or split-tender transaction, a shopper buys their WIC and non-WIC items together. Wi coms time to pay, the shopper needs to use their WIC card first, then SNAP, debit, credit, or cash.</a:t>
            </a:r>
          </a:p>
          <a:p>
            <a:pPr algn="l" rtl="0"/>
            <a:br>
              <a:rPr lang="en-US" b="0" i="0" dirty="0">
                <a:solidFill>
                  <a:srgbClr val="111111"/>
                </a:solidFill>
                <a:effectLst/>
                <a:latin typeface="+mn-lt"/>
              </a:rPr>
            </a:br>
            <a:r>
              <a:rPr lang="en-US" b="0" i="0" dirty="0">
                <a:solidFill>
                  <a:srgbClr val="111111"/>
                </a:solidFill>
                <a:effectLst/>
                <a:latin typeface="+mn-lt"/>
              </a:rPr>
              <a:t>After scanning the items, the shopper swipes their WIC card and enters their PIN. The WIC formulas being purchased will display on the customer PIN pad.</a:t>
            </a: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6EB447C-A70A-4BCA-A7AC-559EA5982C1E}" type="slidenum">
              <a:rPr lang="en-US" altLang="en-US"/>
              <a:pPr>
                <a:spcBef>
                  <a:spcPct val="0"/>
                </a:spcBef>
              </a:pPr>
              <a:t>19</a:t>
            </a:fld>
            <a:endParaRPr lang="en-US" altLang="en-US"/>
          </a:p>
        </p:txBody>
      </p:sp>
    </p:spTree>
    <p:extLst>
      <p:ext uri="{BB962C8B-B14F-4D97-AF65-F5344CB8AC3E}">
        <p14:creationId xmlns:p14="http://schemas.microsoft.com/office/powerpoint/2010/main" val="5344854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l" rtl="0"/>
            <a:r>
              <a:rPr lang="en-US" b="0" i="0" dirty="0">
                <a:solidFill>
                  <a:srgbClr val="111111"/>
                </a:solidFill>
                <a:effectLst/>
                <a:latin typeface="+mn-lt"/>
              </a:rPr>
              <a:t>After everything is paid for, give the final receipt to the shopper. The final receipt shows their ending benefit balance after that shopping trip. WIC shoppers can use this receipt to dispute transaction errors if they were charged incorrectly.</a:t>
            </a:r>
          </a:p>
          <a:p>
            <a:pPr algn="l" rtl="0"/>
            <a:br>
              <a:rPr lang="en-US" b="0" i="0" dirty="0">
                <a:solidFill>
                  <a:srgbClr val="111111"/>
                </a:solidFill>
                <a:effectLst/>
                <a:latin typeface="+mn-lt"/>
              </a:rPr>
            </a:br>
            <a:r>
              <a:rPr lang="en-US" b="0" i="0" dirty="0">
                <a:solidFill>
                  <a:srgbClr val="111111"/>
                </a:solidFill>
                <a:effectLst/>
                <a:latin typeface="+mn-lt"/>
              </a:rPr>
              <a:t>Completed WIC transactions cannot be voided or returned to the card. </a:t>
            </a:r>
          </a:p>
          <a:p>
            <a:pPr algn="l" rtl="0"/>
            <a:br>
              <a:rPr lang="en-US" b="0" i="0" dirty="0">
                <a:solidFill>
                  <a:srgbClr val="111111"/>
                </a:solidFill>
                <a:effectLst/>
                <a:latin typeface="+mn-lt"/>
              </a:rPr>
            </a:br>
            <a:r>
              <a:rPr lang="en-US" b="0" i="0" dirty="0">
                <a:solidFill>
                  <a:srgbClr val="111111"/>
                </a:solidFill>
                <a:effectLst/>
                <a:latin typeface="+mn-lt"/>
              </a:rPr>
              <a:t>WIC does not allow refunds or store credits. If someone buys something with WIC, they can’t go back to the store and ask for a refund, gift card or credit. If something is wrong with the formula, they can only do an exchange for the same item. </a:t>
            </a: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6EB447C-A70A-4BCA-A7AC-559EA5982C1E}" type="slidenum">
              <a:rPr lang="en-US" altLang="en-US"/>
              <a:pPr>
                <a:spcBef>
                  <a:spcPct val="0"/>
                </a:spcBef>
              </a:pPr>
              <a:t>20</a:t>
            </a:fld>
            <a:endParaRPr lang="en-US" altLang="en-US"/>
          </a:p>
        </p:txBody>
      </p:sp>
    </p:spTree>
    <p:extLst>
      <p:ext uri="{BB962C8B-B14F-4D97-AF65-F5344CB8AC3E}">
        <p14:creationId xmlns:p14="http://schemas.microsoft.com/office/powerpoint/2010/main" val="28689981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dirty="0"/>
              <a:t>Many medical formulas must be special ordered. If a WIC shopper goes to the store in-person, run a WIC balance inquiry to get the formula information. If they’re calling, ask what formula they need and how much. </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dirty="0"/>
              <a:t>As a reference, a list of all Oregon WIC-approved formulas and UPCs is posted on the Oregon WIC website. </a:t>
            </a:r>
          </a:p>
          <a:p>
            <a:r>
              <a:rPr lang="en-US" sz="1200" kern="1200" dirty="0">
                <a:solidFill>
                  <a:schemeClr val="tx1"/>
                </a:solidFill>
                <a:effectLst/>
                <a:latin typeface="+mn-lt"/>
                <a:ea typeface="+mn-ea"/>
                <a:cs typeface="+mn-cs"/>
              </a:rPr>
              <a:t>WIC Approved Products List (APL)</a:t>
            </a:r>
          </a:p>
          <a:p>
            <a:r>
              <a:rPr lang="en-US" sz="1200" u="sng" kern="1200" dirty="0">
                <a:solidFill>
                  <a:schemeClr val="tx1"/>
                </a:solidFill>
                <a:effectLst/>
                <a:latin typeface="+mn-lt"/>
                <a:ea typeface="+mn-ea"/>
                <a:cs typeface="+mn-cs"/>
                <a:hlinkClick r:id="rId3"/>
              </a:rPr>
              <a:t>https://www.oregon.gov/oha/PH/HEALTHYPEOPLEFAMILIES/WIC/Documents/vendor/oregon-apl.xls</a:t>
            </a:r>
            <a:endParaRPr lang="en-US" sz="1200" kern="1200" dirty="0">
              <a:solidFill>
                <a:schemeClr val="tx1"/>
              </a:solidFill>
              <a:effectLst/>
              <a:latin typeface="+mn-lt"/>
              <a:ea typeface="+mn-ea"/>
              <a:cs typeface="+mn-cs"/>
            </a:endParaRPr>
          </a:p>
          <a:p>
            <a:pPr eaLnBrk="1" hangingPunct="1">
              <a:spcBef>
                <a:spcPct val="0"/>
              </a:spcBef>
            </a:pPr>
            <a:endParaRPr lang="en-US" altLang="en-US" dirty="0"/>
          </a:p>
          <a:p>
            <a:pPr eaLnBrk="1" hangingPunct="1">
              <a:spcBef>
                <a:spcPct val="0"/>
              </a:spcBef>
            </a:pPr>
            <a:r>
              <a:rPr lang="en-US" altLang="en-US" dirty="0"/>
              <a:t>Start by checking your store’s distribution center. If the formula isn’t available to order that way, order through your third-party distributor.</a:t>
            </a:r>
          </a:p>
          <a:p>
            <a:pPr eaLnBrk="1" hangingPunct="1">
              <a:spcBef>
                <a:spcPct val="0"/>
              </a:spcBef>
            </a:pPr>
            <a:endParaRPr lang="en-US" altLang="en-US" dirty="0"/>
          </a:p>
          <a:p>
            <a:pPr eaLnBrk="1" hangingPunct="1">
              <a:spcBef>
                <a:spcPct val="0"/>
              </a:spcBef>
            </a:pPr>
            <a:r>
              <a:rPr lang="en-US" altLang="en-US" dirty="0"/>
              <a:t>Get the shopper’s contact information, such as name and phone number, so you can let them know when the product is ready to pick-up. Process the transaction when the shopper picks up the formula.</a:t>
            </a: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6EB447C-A70A-4BCA-A7AC-559EA5982C1E}" type="slidenum">
              <a:rPr lang="en-US" altLang="en-US"/>
              <a:pPr>
                <a:spcBef>
                  <a:spcPct val="0"/>
                </a:spcBef>
              </a:pPr>
              <a:t>21</a:t>
            </a:fld>
            <a:endParaRPr lang="en-US" altLang="en-US"/>
          </a:p>
        </p:txBody>
      </p:sp>
    </p:spTree>
    <p:extLst>
      <p:ext uri="{BB962C8B-B14F-4D97-AF65-F5344CB8AC3E}">
        <p14:creationId xmlns:p14="http://schemas.microsoft.com/office/powerpoint/2010/main" val="13340118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Stores can submit complaints about WIC shoppers by using WIC’s online complaint form. WIC takes all complaints seriously and do our best to resolve them. You can also order WIC Shopper Complaint Cards from WIC. These postage-paid cards can be filled out and mailed to WIC.</a:t>
            </a:r>
          </a:p>
          <a:p>
            <a:endParaRPr lang="en-US" sz="1200" b="0" i="0" u="none" strike="noStrike" kern="1200" baseline="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Online Complaint Form</a:t>
            </a:r>
          </a:p>
          <a:p>
            <a:r>
              <a:rPr lang="en-US" sz="1200" u="sng" kern="1200" dirty="0">
                <a:solidFill>
                  <a:schemeClr val="tx1"/>
                </a:solidFill>
                <a:effectLst/>
                <a:latin typeface="+mn-lt"/>
                <a:ea typeface="+mn-ea"/>
                <a:cs typeface="+mn-cs"/>
                <a:hlinkClick r:id="rId3"/>
              </a:rPr>
              <a:t>https://www.oregon.gov/oha/PH/HEALTHYPEOPLEFAMILIES/WIC/Pages/complaints.aspx</a:t>
            </a:r>
            <a:endParaRPr lang="en-US" sz="1200" u="sng"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WIC also investigates all complaints from shoppers about stores. If a complaint against your store is received and substantiated, your store could receive a notice of customer complaint from WIC or a visit from an undercover shopper.</a:t>
            </a:r>
          </a:p>
        </p:txBody>
      </p:sp>
      <p:sp>
        <p:nvSpPr>
          <p:cNvPr id="4" name="Slide Number Placeholder 3"/>
          <p:cNvSpPr>
            <a:spLocks noGrp="1"/>
          </p:cNvSpPr>
          <p:nvPr>
            <p:ph type="sldNum" sz="quarter" idx="10"/>
          </p:nvPr>
        </p:nvSpPr>
        <p:spPr/>
        <p:txBody>
          <a:bodyPr/>
          <a:lstStyle/>
          <a:p>
            <a:fld id="{49D325B2-4800-44C5-93A7-156324903666}" type="slidenum">
              <a:rPr lang="en-US" smtClean="0"/>
              <a:t>22</a:t>
            </a:fld>
            <a:endParaRPr lang="en-US"/>
          </a:p>
        </p:txBody>
      </p:sp>
    </p:spTree>
    <p:extLst>
      <p:ext uri="{BB962C8B-B14F-4D97-AF65-F5344CB8AC3E}">
        <p14:creationId xmlns:p14="http://schemas.microsoft.com/office/powerpoint/2010/main" val="35223115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b="0" i="0" dirty="0">
                <a:solidFill>
                  <a:srgbClr val="111111"/>
                </a:solidFill>
                <a:effectLst/>
                <a:latin typeface="Libre Baskerville" panose="02000000000000000000" pitchFamily="2" charset="0"/>
              </a:rPr>
              <a:t>Everyone at the store, from the owner to the managers, and especially cashiers, are responsible for following WIC’s rules. WIC Federal Regulations, Oregon Administrative Rules for WIC vendors, and an updated list of store violations and sanctions are posted on the Oregon WIC website.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111111"/>
              </a:solidFill>
              <a:effectLst/>
              <a:latin typeface="Libre Baskerville" panose="02000000000000000000" pitchFamily="2" charset="0"/>
            </a:endParaRPr>
          </a:p>
          <a:p>
            <a:r>
              <a:rPr lang="en-US" sz="1200" kern="1200" dirty="0">
                <a:solidFill>
                  <a:schemeClr val="tx1"/>
                </a:solidFill>
                <a:effectLst/>
                <a:latin typeface="+mn-lt"/>
                <a:ea typeface="+mn-ea"/>
                <a:cs typeface="+mn-cs"/>
              </a:rPr>
              <a:t>Violation/Sanction Schedule</a:t>
            </a:r>
          </a:p>
          <a:p>
            <a:r>
              <a:rPr lang="en-US" sz="1200" u="sng" kern="1200" dirty="0">
                <a:solidFill>
                  <a:schemeClr val="tx1"/>
                </a:solidFill>
                <a:effectLst/>
                <a:latin typeface="+mn-lt"/>
                <a:ea typeface="+mn-ea"/>
                <a:cs typeface="+mn-cs"/>
                <a:hlinkClick r:id="rId3"/>
              </a:rPr>
              <a:t>https://www.oregon.gov/oha/PH/HEALTHYPEOPLEFAMILIES/WIC/Documents/vendor/2025-Vendor-Sanction-Schedule.pdf</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b="0" i="0" dirty="0">
                <a:solidFill>
                  <a:srgbClr val="111111"/>
                </a:solidFill>
                <a:effectLst/>
                <a:latin typeface="Libre Baskerville" panose="02000000000000000000" pitchFamily="2" charset="0"/>
              </a:rPr>
            </a:br>
            <a:r>
              <a:rPr lang="en-US" b="0" i="0" dirty="0">
                <a:solidFill>
                  <a:srgbClr val="111111"/>
                </a:solidFill>
                <a:effectLst/>
                <a:latin typeface="Libre Baskerville" panose="02000000000000000000" pitchFamily="2" charset="0"/>
              </a:rPr>
              <a:t>Here are some common violations that can result in sanctions:</a:t>
            </a:r>
          </a:p>
          <a:p>
            <a:pPr algn="l" rtl="0"/>
            <a:r>
              <a:rPr lang="en-US" b="0" i="0" dirty="0">
                <a:solidFill>
                  <a:srgbClr val="111111"/>
                </a:solidFill>
                <a:effectLst/>
                <a:latin typeface="Libre Baskerville" panose="02000000000000000000" pitchFamily="2" charset="0"/>
              </a:rPr>
              <a:t>Not providing a receipt, including a Balance Inquiry</a:t>
            </a:r>
          </a:p>
          <a:p>
            <a:pPr algn="l" rtl="0"/>
            <a:r>
              <a:rPr lang="en-US" b="0" i="0" dirty="0">
                <a:solidFill>
                  <a:srgbClr val="111111"/>
                </a:solidFill>
                <a:effectLst/>
                <a:latin typeface="Libre Baskerville" panose="02000000000000000000" pitchFamily="2" charset="0"/>
              </a:rPr>
              <a:t>Charging for WIC foods not received</a:t>
            </a:r>
          </a:p>
          <a:p>
            <a:pPr algn="l" rtl="0"/>
            <a:r>
              <a:rPr lang="en-US" b="0" i="0" dirty="0">
                <a:solidFill>
                  <a:srgbClr val="111111"/>
                </a:solidFill>
                <a:effectLst/>
                <a:latin typeface="Libre Baskerville" panose="02000000000000000000" pitchFamily="2" charset="0"/>
              </a:rPr>
              <a:t>Selling foods that aren’t WIC approved</a:t>
            </a:r>
          </a:p>
          <a:p>
            <a:pPr algn="l" rtl="0"/>
            <a:r>
              <a:rPr lang="en-US" b="0" i="0" dirty="0">
                <a:solidFill>
                  <a:srgbClr val="111111"/>
                </a:solidFill>
                <a:effectLst/>
                <a:latin typeface="Libre Baskerville" panose="02000000000000000000" pitchFamily="2" charset="0"/>
              </a:rPr>
              <a:t>Requiring a shopper to pay for a food that wasn’t covered by WIC</a:t>
            </a:r>
          </a:p>
          <a:p>
            <a:pPr algn="l" rtl="0"/>
            <a:br>
              <a:rPr lang="en-US" b="0" i="0" dirty="0">
                <a:solidFill>
                  <a:srgbClr val="111111"/>
                </a:solidFill>
                <a:effectLst/>
                <a:latin typeface="Libre Baskerville" panose="02000000000000000000" pitchFamily="2" charset="0"/>
              </a:rPr>
            </a:br>
            <a:r>
              <a:rPr lang="en-US" b="0" i="0" dirty="0">
                <a:solidFill>
                  <a:srgbClr val="111111"/>
                </a:solidFill>
                <a:effectLst/>
                <a:latin typeface="Libre Baskerville" panose="02000000000000000000" pitchFamily="2" charset="0"/>
              </a:rPr>
              <a:t>If your store commits a violation, you’ll receive an initial notice of non-compliance from WIC. Depending on the violation, the sanction for subsequent violations could escalate to a penalty fine, or a temporary or permanent disqualification from WIC.</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9D325B2-4800-44C5-93A7-156324903666}" type="slidenum">
              <a:rPr lang="en-US" smtClean="0"/>
              <a:t>23</a:t>
            </a:fld>
            <a:endParaRPr lang="en-US"/>
          </a:p>
        </p:txBody>
      </p:sp>
    </p:spTree>
    <p:extLst>
      <p:ext uri="{BB962C8B-B14F-4D97-AF65-F5344CB8AC3E}">
        <p14:creationId xmlns:p14="http://schemas.microsoft.com/office/powerpoint/2010/main" val="12811620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b="0" i="0" dirty="0">
                <a:solidFill>
                  <a:srgbClr val="111111"/>
                </a:solidFill>
                <a:effectLst/>
                <a:latin typeface="+mn-lt"/>
              </a:rPr>
              <a:t>For each food sold, WIC is required to calculate a Not-to-Exceed amount or NTE. Anytime a store’s shelf price is higher than the NTE, WIC’s bank makes an adjustment to the amount a store is paid for that item. It is usually just a few cents.</a:t>
            </a:r>
          </a:p>
          <a:p>
            <a:pPr algn="l" rtl="0"/>
            <a:endParaRPr lang="en-US" b="0" i="0" dirty="0">
              <a:solidFill>
                <a:srgbClr val="111111"/>
              </a:solidFill>
              <a:effectLst/>
              <a:latin typeface="+mn-lt"/>
            </a:endParaRPr>
          </a:p>
          <a:p>
            <a:pPr algn="l" rtl="0"/>
            <a:r>
              <a:rPr lang="en-US" b="0" i="0" dirty="0">
                <a:solidFill>
                  <a:srgbClr val="111111"/>
                </a:solidFill>
                <a:effectLst/>
                <a:latin typeface="+mn-lt"/>
              </a:rPr>
              <a:t>Stores are not allowed to charge the WIC shopper for the price difference between the shelf price and the WIC reimbursement amount.</a:t>
            </a:r>
          </a:p>
          <a:p>
            <a:pPr algn="l" rtl="0"/>
            <a:br>
              <a:rPr lang="en-US" b="0" i="0" dirty="0">
                <a:solidFill>
                  <a:srgbClr val="111111"/>
                </a:solidFill>
                <a:effectLst/>
                <a:latin typeface="+mn-lt"/>
              </a:rPr>
            </a:br>
            <a:r>
              <a:rPr lang="en-US" b="0" i="0" dirty="0">
                <a:solidFill>
                  <a:srgbClr val="111111"/>
                </a:solidFill>
                <a:effectLst/>
                <a:latin typeface="+mn-lt"/>
              </a:rPr>
              <a:t>NTE adjustments are reported on a statement from your Third-Party Processor (TPP). Advise bookkeepers to keep an eye on WIC NTE adjustments. WIC is aware of rising prices in general and wants stores to be paid fairly. You may request payment over the NTE amount within 45 days of the transaction date. </a:t>
            </a:r>
          </a:p>
          <a:p>
            <a:pPr algn="l" rtl="0"/>
            <a:endParaRPr lang="en-US" b="0" i="0" dirty="0">
              <a:solidFill>
                <a:srgbClr val="11111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11111"/>
                </a:solidFill>
                <a:effectLst/>
                <a:latin typeface="+mn-lt"/>
              </a:rPr>
              <a:t>Be aware that WIC may issue a claim if an overcharge for a food isn’t caught by the NTE process. This must be done within 120 days of detecting the error.</a:t>
            </a:r>
          </a:p>
          <a:p>
            <a:pPr algn="l" rtl="0"/>
            <a:endParaRPr lang="en-US" b="0" i="0" dirty="0">
              <a:solidFill>
                <a:srgbClr val="111111"/>
              </a:solidFill>
              <a:effectLst/>
              <a:latin typeface="+mn-lt"/>
            </a:endParaRPr>
          </a:p>
        </p:txBody>
      </p:sp>
      <p:sp>
        <p:nvSpPr>
          <p:cNvPr id="4" name="Slide Number Placeholder 3"/>
          <p:cNvSpPr>
            <a:spLocks noGrp="1"/>
          </p:cNvSpPr>
          <p:nvPr>
            <p:ph type="sldNum" sz="quarter" idx="5"/>
          </p:nvPr>
        </p:nvSpPr>
        <p:spPr/>
        <p:txBody>
          <a:bodyPr/>
          <a:lstStyle/>
          <a:p>
            <a:fld id="{49D325B2-4800-44C5-93A7-156324903666}" type="slidenum">
              <a:rPr lang="en-US" smtClean="0"/>
              <a:t>24</a:t>
            </a:fld>
            <a:endParaRPr lang="en-US"/>
          </a:p>
        </p:txBody>
      </p:sp>
    </p:spTree>
    <p:extLst>
      <p:ext uri="{BB962C8B-B14F-4D97-AF65-F5344CB8AC3E}">
        <p14:creationId xmlns:p14="http://schemas.microsoft.com/office/powerpoint/2010/main" val="15638848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store or chain of stores signs a WIC Vendor Agreement, they agree to follow WIC rules and ensure that all cashiers follow these rules.</a:t>
            </a:r>
          </a:p>
          <a:p>
            <a:endParaRPr lang="en-US" dirty="0"/>
          </a:p>
          <a:p>
            <a:r>
              <a:rPr lang="en-US" dirty="0"/>
              <a:t>All WIC-authorized stores must: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Verdana" panose="020B0604030504040204" pitchFamily="34" charset="0"/>
                <a:ea typeface="Verdana" panose="020B0604030504040204" pitchFamily="34" charset="0"/>
                <a:cs typeface="Verdana" panose="020B0604030504040204" pitchFamily="34" charset="0"/>
              </a:rPr>
              <a:t>Have a designated trainer to provide training on WIC to all store employees. This means making sure all cashiers are trained to do eWIC transactions, including POS system functions like checking benefit balances and removing foods from a remaining balance that were not covered by WIC.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Verdana" panose="020B0604030504040204" pitchFamily="34" charset="0"/>
                <a:ea typeface="Verdana" panose="020B0604030504040204" pitchFamily="34" charset="0"/>
                <a:cs typeface="Verdana" panose="020B0604030504040204" pitchFamily="34" charset="0"/>
              </a:rPr>
              <a:t>Provide the same excellent level of customer service to WIC shoppers as everyone else. This includes not offering incentive items that are not offered to non-WIC customers.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Verdana" panose="020B0604030504040204" pitchFamily="34" charset="0"/>
                <a:ea typeface="Verdana" panose="020B0604030504040204" pitchFamily="34" charset="0"/>
                <a:cs typeface="Verdana" panose="020B0604030504040204" pitchFamily="34" charset="0"/>
              </a:rPr>
              <a:t>One of WIC’s primary goals is to make sure that all Oregon families have equal access to nutrition. WIC provides services to folks that qualify regardless of their race, ethnicity, sex, disability, citizenship status, or primary spoken language. Don’t discriminate.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Verdana" panose="020B0604030504040204" pitchFamily="34" charset="0"/>
                <a:ea typeface="Verdana" panose="020B0604030504040204" pitchFamily="34" charset="0"/>
                <a:cs typeface="Verdana" panose="020B0604030504040204" pitchFamily="34" charset="0"/>
              </a:rPr>
              <a:t>Notify WIC in writing of any change in ownership, store name, location or closure at least 30 days prior to the date of the change.</a:t>
            </a:r>
          </a:p>
        </p:txBody>
      </p:sp>
      <p:sp>
        <p:nvSpPr>
          <p:cNvPr id="4" name="Slide Number Placeholder 3"/>
          <p:cNvSpPr>
            <a:spLocks noGrp="1"/>
          </p:cNvSpPr>
          <p:nvPr>
            <p:ph type="sldNum" sz="quarter" idx="10"/>
          </p:nvPr>
        </p:nvSpPr>
        <p:spPr/>
        <p:txBody>
          <a:bodyPr/>
          <a:lstStyle/>
          <a:p>
            <a:fld id="{49D325B2-4800-44C5-93A7-156324903666}" type="slidenum">
              <a:rPr lang="en-US" smtClean="0"/>
              <a:t>25</a:t>
            </a:fld>
            <a:endParaRPr lang="en-US"/>
          </a:p>
        </p:txBody>
      </p:sp>
    </p:spTree>
    <p:extLst>
      <p:ext uri="{BB962C8B-B14F-4D97-AF65-F5344CB8AC3E}">
        <p14:creationId xmlns:p14="http://schemas.microsoft.com/office/powerpoint/2010/main" val="4846861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stores need to attend training when required by WIC and at least once per contract period, which is three years.</a:t>
            </a:r>
          </a:p>
          <a:p>
            <a:endParaRPr lang="en-US" dirty="0"/>
          </a:p>
          <a:p>
            <a:r>
              <a:rPr lang="en-US" dirty="0"/>
              <a:t>WIC staff must conduct certain compliance activities to make sure stores are following the rules. Those activities include doing undercover shopping trips and going to stores for routine monitorings.</a:t>
            </a:r>
          </a:p>
          <a:p>
            <a:endParaRPr lang="en-US" dirty="0"/>
          </a:p>
          <a:p>
            <a:pPr rtl="0"/>
            <a:r>
              <a:rPr lang="en-US" sz="1200" b="0" i="0" u="none" strike="noStrike" kern="1200" baseline="0" dirty="0">
                <a:solidFill>
                  <a:srgbClr val="000000"/>
                </a:solidFill>
                <a:latin typeface="Calibri" panose="020F0502020204030204" pitchFamily="34" charset="0"/>
              </a:rPr>
              <a:t>WIC conducts undercover shopping when investigating complaints like bad customer service or failure to maintain minimum stock requirements. </a:t>
            </a:r>
          </a:p>
          <a:p>
            <a:pPr rtl="0"/>
            <a:endParaRPr lang="en-US" sz="1200" b="0" i="0" u="none" strike="noStrike" kern="1200" baseline="0" dirty="0">
              <a:solidFill>
                <a:srgbClr val="000000"/>
              </a:solidFill>
              <a:latin typeface="Calibri" panose="020F0502020204030204" pitchFamily="34" charset="0"/>
            </a:endParaRPr>
          </a:p>
          <a:p>
            <a:pPr rtl="0"/>
            <a:r>
              <a:rPr lang="en-US" sz="1200" b="0" i="0" u="none" strike="noStrike" kern="1200" baseline="0" dirty="0">
                <a:solidFill>
                  <a:srgbClr val="000000"/>
                </a:solidFill>
                <a:latin typeface="Calibri" panose="020F0502020204030204" pitchFamily="34" charset="0"/>
              </a:rPr>
              <a:t>For a routine monitoring, WIC will visit unannounced but work with store staff throughout the process. During a monitoring, WIC verifies that your store meets stocking requirements, prices for all WIC foods are posted, WIC Food shelf tags are placed correctly, and cashiers are trained on WIC transactions.</a:t>
            </a:r>
          </a:p>
        </p:txBody>
      </p:sp>
      <p:sp>
        <p:nvSpPr>
          <p:cNvPr id="4" name="Slide Number Placeholder 3"/>
          <p:cNvSpPr>
            <a:spLocks noGrp="1"/>
          </p:cNvSpPr>
          <p:nvPr>
            <p:ph type="sldNum" sz="quarter" idx="5"/>
          </p:nvPr>
        </p:nvSpPr>
        <p:spPr/>
        <p:txBody>
          <a:bodyPr/>
          <a:lstStyle/>
          <a:p>
            <a:fld id="{49D325B2-4800-44C5-93A7-156324903666}" type="slidenum">
              <a:rPr lang="en-US" smtClean="0"/>
              <a:t>26</a:t>
            </a:fld>
            <a:endParaRPr lang="en-US"/>
          </a:p>
        </p:txBody>
      </p:sp>
    </p:spTree>
    <p:extLst>
      <p:ext uri="{BB962C8B-B14F-4D97-AF65-F5344CB8AC3E}">
        <p14:creationId xmlns:p14="http://schemas.microsoft.com/office/powerpoint/2010/main" val="16023471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Here are some reminders on who to contact for help with WIC issues.</a:t>
            </a:r>
          </a:p>
          <a:p>
            <a:endParaRPr lang="en-US" dirty="0"/>
          </a:p>
        </p:txBody>
      </p:sp>
      <p:sp>
        <p:nvSpPr>
          <p:cNvPr id="4" name="Slide Number Placeholder 3"/>
          <p:cNvSpPr>
            <a:spLocks noGrp="1"/>
          </p:cNvSpPr>
          <p:nvPr>
            <p:ph type="sldNum" sz="quarter" idx="10"/>
          </p:nvPr>
        </p:nvSpPr>
        <p:spPr/>
        <p:txBody>
          <a:bodyPr/>
          <a:lstStyle/>
          <a:p>
            <a:fld id="{49D325B2-4800-44C5-93A7-156324903666}" type="slidenum">
              <a:rPr lang="en-US" smtClean="0"/>
              <a:t>27</a:t>
            </a:fld>
            <a:endParaRPr lang="en-US"/>
          </a:p>
        </p:txBody>
      </p:sp>
    </p:spTree>
    <p:extLst>
      <p:ext uri="{BB962C8B-B14F-4D97-AF65-F5344CB8AC3E}">
        <p14:creationId xmlns:p14="http://schemas.microsoft.com/office/powerpoint/2010/main" val="35223115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2800" b="0" i="0" u="none" strike="noStrike" kern="1200" baseline="0" dirty="0">
                <a:solidFill>
                  <a:srgbClr val="000000"/>
                </a:solidFill>
                <a:latin typeface="Calibri" panose="020F0502020204030204" pitchFamily="34" charset="0"/>
              </a:rPr>
              <a:t>Order fresh/updated materials! </a:t>
            </a:r>
          </a:p>
          <a:p>
            <a:pPr rtl="0"/>
            <a:endParaRPr lang="en-US" sz="2800" b="0" i="0" u="none" strike="noStrike" kern="1200" baseline="0" dirty="0">
              <a:solidFill>
                <a:srgbClr val="000000"/>
              </a:solidFill>
              <a:latin typeface="Calibri" panose="020F0502020204030204" pitchFamily="34" charset="0"/>
            </a:endParaRPr>
          </a:p>
          <a:p>
            <a:r>
              <a:rPr lang="en-US" sz="1800" kern="1200" dirty="0">
                <a:solidFill>
                  <a:schemeClr val="tx1"/>
                </a:solidFill>
                <a:effectLst/>
                <a:latin typeface="+mn-lt"/>
                <a:ea typeface="+mn-ea"/>
                <a:cs typeface="+mn-cs"/>
              </a:rPr>
              <a:t>WIC Materials Order Form</a:t>
            </a:r>
          </a:p>
          <a:p>
            <a:r>
              <a:rPr lang="en-US" sz="1800" u="sng" kern="1200" dirty="0">
                <a:solidFill>
                  <a:schemeClr val="tx1"/>
                </a:solidFill>
                <a:effectLst/>
                <a:latin typeface="+mn-lt"/>
                <a:ea typeface="+mn-ea"/>
                <a:cs typeface="+mn-cs"/>
                <a:hlinkClick r:id="rId3"/>
              </a:rPr>
              <a:t>https://www.oregon.gov/oha/PH/HEALTHYPEOPLEFAMILIES/WIC/Documents/vendor_materials_order_form.pdf</a:t>
            </a:r>
            <a:r>
              <a:rPr lang="en-US" sz="18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49D325B2-4800-44C5-93A7-156324903666}" type="slidenum">
              <a:rPr lang="en-US" smtClean="0"/>
              <a:t>28</a:t>
            </a:fld>
            <a:endParaRPr lang="en-US"/>
          </a:p>
        </p:txBody>
      </p:sp>
    </p:spTree>
    <p:extLst>
      <p:ext uri="{BB962C8B-B14F-4D97-AF65-F5344CB8AC3E}">
        <p14:creationId xmlns:p14="http://schemas.microsoft.com/office/powerpoint/2010/main" val="29790791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D325B2-4800-44C5-93A7-156324903666}" type="slidenum">
              <a:rPr lang="en-US" smtClean="0"/>
              <a:t>29</a:t>
            </a:fld>
            <a:endParaRPr lang="en-US"/>
          </a:p>
        </p:txBody>
      </p:sp>
    </p:spTree>
    <p:extLst>
      <p:ext uri="{BB962C8B-B14F-4D97-AF65-F5344CB8AC3E}">
        <p14:creationId xmlns:p14="http://schemas.microsoft.com/office/powerpoint/2010/main" val="5330592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WIC works because of you!</a:t>
            </a:r>
            <a:endParaRPr lang="en-US" b="1" dirty="0"/>
          </a:p>
        </p:txBody>
      </p:sp>
      <p:sp>
        <p:nvSpPr>
          <p:cNvPr id="4" name="Slide Number Placeholder 3"/>
          <p:cNvSpPr>
            <a:spLocks noGrp="1"/>
          </p:cNvSpPr>
          <p:nvPr>
            <p:ph type="sldNum" sz="quarter" idx="5"/>
          </p:nvPr>
        </p:nvSpPr>
        <p:spPr/>
        <p:txBody>
          <a:bodyPr/>
          <a:lstStyle/>
          <a:p>
            <a:fld id="{49D325B2-4800-44C5-93A7-156324903666}" type="slidenum">
              <a:rPr lang="en-US" smtClean="0"/>
              <a:t>30</a:t>
            </a:fld>
            <a:endParaRPr lang="en-US"/>
          </a:p>
        </p:txBody>
      </p:sp>
    </p:spTree>
    <p:extLst>
      <p:ext uri="{BB962C8B-B14F-4D97-AF65-F5344CB8AC3E}">
        <p14:creationId xmlns:p14="http://schemas.microsoft.com/office/powerpoint/2010/main" val="3881848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18B3647B-CAF5-4246-AC95-95BF484A4218}" type="datetimeFigureOut">
              <a:rPr lang="en-US" smtClean="0"/>
              <a:t>10/1/2026</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E6DDBB34-01B5-4995-A84F-058F859406D2}" type="slidenum">
              <a:rPr lang="en-US" smtClean="0"/>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590113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18B3647B-CAF5-4246-AC95-95BF484A4218}"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DDBB34-01B5-4995-A84F-058F859406D2}" type="slidenum">
              <a:rPr lang="en-US" smtClean="0"/>
              <a:t>‹#›</a:t>
            </a:fld>
            <a:endParaRPr lang="en-US"/>
          </a:p>
        </p:txBody>
      </p:sp>
    </p:spTree>
    <p:extLst>
      <p:ext uri="{BB962C8B-B14F-4D97-AF65-F5344CB8AC3E}">
        <p14:creationId xmlns:p14="http://schemas.microsoft.com/office/powerpoint/2010/main" val="219968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8B3647B-CAF5-4246-AC95-95BF484A4218}"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DDBB34-01B5-4995-A84F-058F859406D2}" type="slidenum">
              <a:rPr lang="en-US" smtClean="0"/>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7422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8B3647B-CAF5-4246-AC95-95BF484A4218}"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DDBB34-01B5-4995-A84F-058F859406D2}" type="slidenum">
              <a:rPr lang="en-US" smtClean="0"/>
              <a:t>‹#›</a:t>
            </a:fld>
            <a:endParaRPr lang="en-US"/>
          </a:p>
        </p:txBody>
      </p:sp>
    </p:spTree>
    <p:extLst>
      <p:ext uri="{BB962C8B-B14F-4D97-AF65-F5344CB8AC3E}">
        <p14:creationId xmlns:p14="http://schemas.microsoft.com/office/powerpoint/2010/main" val="2681935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8B3647B-CAF5-4246-AC95-95BF484A4218}"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DDBB34-01B5-4995-A84F-058F859406D2}" type="slidenum">
              <a:rPr lang="en-US" smtClean="0"/>
              <a:t>‹#›</a:t>
            </a:fld>
            <a:endParaRPr lang="en-US"/>
          </a:p>
        </p:txBody>
      </p:sp>
    </p:spTree>
    <p:extLst>
      <p:ext uri="{BB962C8B-B14F-4D97-AF65-F5344CB8AC3E}">
        <p14:creationId xmlns:p14="http://schemas.microsoft.com/office/powerpoint/2010/main" val="4224414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8B3647B-CAF5-4246-AC95-95BF484A4218}"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DDBB34-01B5-4995-A84F-058F859406D2}" type="slidenum">
              <a:rPr lang="en-US" smtClean="0"/>
              <a:t>‹#›</a:t>
            </a:fld>
            <a:endParaRPr lang="en-US"/>
          </a:p>
        </p:txBody>
      </p:sp>
    </p:spTree>
    <p:extLst>
      <p:ext uri="{BB962C8B-B14F-4D97-AF65-F5344CB8AC3E}">
        <p14:creationId xmlns:p14="http://schemas.microsoft.com/office/powerpoint/2010/main" val="4056397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B3647B-CAF5-4246-AC95-95BF484A4218}"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DDBB34-01B5-4995-A84F-058F859406D2}" type="slidenum">
              <a:rPr lang="en-US" smtClean="0"/>
              <a:t>‹#›</a:t>
            </a:fld>
            <a:endParaRPr lang="en-US"/>
          </a:p>
        </p:txBody>
      </p:sp>
    </p:spTree>
    <p:extLst>
      <p:ext uri="{BB962C8B-B14F-4D97-AF65-F5344CB8AC3E}">
        <p14:creationId xmlns:p14="http://schemas.microsoft.com/office/powerpoint/2010/main" val="490394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B3647B-CAF5-4246-AC95-95BF484A4218}"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DDBB34-01B5-4995-A84F-058F859406D2}" type="slidenum">
              <a:rPr lang="en-US" smtClean="0"/>
              <a:t>‹#›</a:t>
            </a:fld>
            <a:endParaRPr lang="en-US"/>
          </a:p>
        </p:txBody>
      </p:sp>
    </p:spTree>
    <p:extLst>
      <p:ext uri="{BB962C8B-B14F-4D97-AF65-F5344CB8AC3E}">
        <p14:creationId xmlns:p14="http://schemas.microsoft.com/office/powerpoint/2010/main" val="1133722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B3647B-CAF5-4246-AC95-95BF484A4218}"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DDBB34-01B5-4995-A84F-058F859406D2}" type="slidenum">
              <a:rPr lang="en-US" smtClean="0"/>
              <a:t>‹#›</a:t>
            </a:fld>
            <a:endParaRPr lang="en-US"/>
          </a:p>
        </p:txBody>
      </p:sp>
    </p:spTree>
    <p:extLst>
      <p:ext uri="{BB962C8B-B14F-4D97-AF65-F5344CB8AC3E}">
        <p14:creationId xmlns:p14="http://schemas.microsoft.com/office/powerpoint/2010/main" val="1242906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B3647B-CAF5-4246-AC95-95BF484A4218}"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DDBB34-01B5-4995-A84F-058F859406D2}" type="slidenum">
              <a:rPr lang="en-US" smtClean="0"/>
              <a:t>‹#›</a:t>
            </a:fld>
            <a:endParaRPr lang="en-US"/>
          </a:p>
        </p:txBody>
      </p:sp>
    </p:spTree>
    <p:extLst>
      <p:ext uri="{BB962C8B-B14F-4D97-AF65-F5344CB8AC3E}">
        <p14:creationId xmlns:p14="http://schemas.microsoft.com/office/powerpoint/2010/main" val="971071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B3647B-CAF5-4246-AC95-95BF484A4218}"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DDBB34-01B5-4995-A84F-058F859406D2}" type="slidenum">
              <a:rPr lang="en-US" smtClean="0"/>
              <a:t>‹#›</a:t>
            </a:fld>
            <a:endParaRPr lang="en-US"/>
          </a:p>
        </p:txBody>
      </p:sp>
    </p:spTree>
    <p:extLst>
      <p:ext uri="{BB962C8B-B14F-4D97-AF65-F5344CB8AC3E}">
        <p14:creationId xmlns:p14="http://schemas.microsoft.com/office/powerpoint/2010/main" val="17626845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122238"/>
            <a:ext cx="10058400" cy="1295400"/>
          </a:xfrm>
        </p:spPr>
        <p:txBody>
          <a:bodyPr/>
          <a:lstStyle/>
          <a:p>
            <a:r>
              <a:rPr lang="en-US"/>
              <a:t>Click to edit Master title style</a:t>
            </a:r>
          </a:p>
        </p:txBody>
      </p:sp>
      <p:sp>
        <p:nvSpPr>
          <p:cNvPr id="3" name="Text Placeholder 2"/>
          <p:cNvSpPr>
            <a:spLocks noGrp="1"/>
          </p:cNvSpPr>
          <p:nvPr>
            <p:ph type="body" sz="half" idx="1"/>
          </p:nvPr>
        </p:nvSpPr>
        <p:spPr>
          <a:xfrm>
            <a:off x="609600" y="1719263"/>
            <a:ext cx="53848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719263"/>
            <a:ext cx="5384800" cy="4411662"/>
          </a:xfrm>
        </p:spPr>
        <p:txBody>
          <a:bodyPr>
            <a:normAutofit/>
          </a:bodyPr>
          <a:lstStyle/>
          <a:p>
            <a:pPr lvl="0"/>
            <a:endParaRPr lang="en-US" noProof="0"/>
          </a:p>
        </p:txBody>
      </p:sp>
      <p:sp>
        <p:nvSpPr>
          <p:cNvPr id="5" name="Date Placeholder 4"/>
          <p:cNvSpPr>
            <a:spLocks noGrp="1"/>
          </p:cNvSpPr>
          <p:nvPr>
            <p:ph type="dt" sz="half" idx="10"/>
          </p:nvPr>
        </p:nvSpPr>
        <p:spPr>
          <a:xfrm>
            <a:off x="609600" y="6248400"/>
            <a:ext cx="2844800" cy="457200"/>
          </a:xfrm>
        </p:spPr>
        <p:txBody>
          <a:bodyPr/>
          <a:lstStyle>
            <a:lvl1pPr>
              <a:defRPr/>
            </a:lvl1pPr>
          </a:lstStyle>
          <a:p>
            <a:pPr>
              <a:defRPr/>
            </a:pPr>
            <a:endParaRPr lang="en-US" alt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a:xfrm>
            <a:off x="8737600" y="6248400"/>
            <a:ext cx="2844800" cy="457200"/>
          </a:xfrm>
        </p:spPr>
        <p:txBody>
          <a:bodyPr/>
          <a:lstStyle>
            <a:lvl1pPr>
              <a:defRPr smtClean="0"/>
            </a:lvl1pPr>
          </a:lstStyle>
          <a:p>
            <a:pPr>
              <a:defRPr/>
            </a:pPr>
            <a:fld id="{F849EAB0-117A-41E6-BA21-9B771DA06991}" type="slidenum">
              <a:rPr lang="en-US" altLang="en-US"/>
              <a:pPr>
                <a:defRPr/>
              </a:pPr>
              <a:t>‹#›</a:t>
            </a:fld>
            <a:endParaRPr lang="en-US" altLang="en-US"/>
          </a:p>
        </p:txBody>
      </p:sp>
    </p:spTree>
    <p:extLst>
      <p:ext uri="{BB962C8B-B14F-4D97-AF65-F5344CB8AC3E}">
        <p14:creationId xmlns:p14="http://schemas.microsoft.com/office/powerpoint/2010/main" val="22303208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122238"/>
            <a:ext cx="10058400" cy="1295400"/>
          </a:xfrm>
        </p:spPr>
        <p:txBody>
          <a:bodyPr/>
          <a:lstStyle/>
          <a:p>
            <a:r>
              <a:rPr lang="en-US"/>
              <a:t>Click to edit Master title style</a:t>
            </a:r>
          </a:p>
        </p:txBody>
      </p:sp>
      <p:sp>
        <p:nvSpPr>
          <p:cNvPr id="3" name="Chart Placeholder 2"/>
          <p:cNvSpPr>
            <a:spLocks noGrp="1"/>
          </p:cNvSpPr>
          <p:nvPr>
            <p:ph type="chart" sz="half" idx="1"/>
          </p:nvPr>
        </p:nvSpPr>
        <p:spPr>
          <a:xfrm>
            <a:off x="609600" y="1719263"/>
            <a:ext cx="5384800" cy="4411662"/>
          </a:xfrm>
        </p:spPr>
        <p:txBody>
          <a:bodyPr>
            <a:normAutofit/>
          </a:bodyPr>
          <a:lstStyle/>
          <a:p>
            <a:pPr lvl="0"/>
            <a:endParaRPr lang="en-US" noProof="0"/>
          </a:p>
        </p:txBody>
      </p:sp>
      <p:sp>
        <p:nvSpPr>
          <p:cNvPr id="4" name="Text Placeholder 3"/>
          <p:cNvSpPr>
            <a:spLocks noGrp="1"/>
          </p:cNvSpPr>
          <p:nvPr>
            <p:ph type="body" sz="half" idx="2"/>
          </p:nvPr>
        </p:nvSpPr>
        <p:spPr>
          <a:xfrm>
            <a:off x="6197600" y="1719263"/>
            <a:ext cx="53848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8400"/>
            <a:ext cx="2844800" cy="457200"/>
          </a:xfrm>
        </p:spPr>
        <p:txBody>
          <a:bodyPr/>
          <a:lstStyle>
            <a:lvl1pPr>
              <a:defRPr/>
            </a:lvl1pPr>
          </a:lstStyle>
          <a:p>
            <a:pPr>
              <a:defRPr/>
            </a:pPr>
            <a:endParaRPr lang="en-US" alt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a:xfrm>
            <a:off x="8737600" y="6248400"/>
            <a:ext cx="2844800" cy="457200"/>
          </a:xfrm>
        </p:spPr>
        <p:txBody>
          <a:bodyPr/>
          <a:lstStyle>
            <a:lvl1pPr>
              <a:defRPr smtClean="0"/>
            </a:lvl1pPr>
          </a:lstStyle>
          <a:p>
            <a:pPr>
              <a:defRPr/>
            </a:pPr>
            <a:fld id="{ED458CD6-0AAF-401D-B7F0-FAB6418489A7}" type="slidenum">
              <a:rPr lang="en-US" altLang="en-US"/>
              <a:pPr>
                <a:defRPr/>
              </a:pPr>
              <a:t>‹#›</a:t>
            </a:fld>
            <a:endParaRPr lang="en-US" altLang="en-US"/>
          </a:p>
        </p:txBody>
      </p:sp>
    </p:spTree>
    <p:extLst>
      <p:ext uri="{BB962C8B-B14F-4D97-AF65-F5344CB8AC3E}">
        <p14:creationId xmlns:p14="http://schemas.microsoft.com/office/powerpoint/2010/main" val="540461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A0CC39"/>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18B3647B-CAF5-4246-AC95-95BF484A4218}" type="datetimeFigureOut">
              <a:rPr lang="en-US" smtClean="0"/>
              <a:t>10/1/2026</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E6DDBB34-01B5-4995-A84F-058F859406D2}" type="slidenum">
              <a:rPr lang="en-US" smtClean="0"/>
              <a:t>‹#›</a:t>
            </a:fld>
            <a:endParaRPr lang="en-US"/>
          </a:p>
        </p:txBody>
      </p:sp>
    </p:spTree>
    <p:extLst>
      <p:ext uri="{BB962C8B-B14F-4D97-AF65-F5344CB8AC3E}">
        <p14:creationId xmlns:p14="http://schemas.microsoft.com/office/powerpoint/2010/main" val="26053775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8" r:id="rId13"/>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image" Target="../media/image12.emf"/><Relationship Id="rId7" Type="http://schemas.openxmlformats.org/officeDocument/2006/relationships/image" Target="../media/image16.emf"/><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5.emf"/><Relationship Id="rId5" Type="http://schemas.openxmlformats.org/officeDocument/2006/relationships/image" Target="../media/image14.emf"/><Relationship Id="rId10" Type="http://schemas.openxmlformats.org/officeDocument/2006/relationships/image" Target="../media/image19.emf"/><Relationship Id="rId4" Type="http://schemas.openxmlformats.org/officeDocument/2006/relationships/image" Target="../media/image13.emf"/><Relationship Id="rId9" Type="http://schemas.openxmlformats.org/officeDocument/2006/relationships/image" Target="../media/image18.emf"/></Relationships>
</file>

<file path=ppt/slides/_rels/slide1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8.emf"/><Relationship Id="rId5" Type="http://schemas.openxmlformats.org/officeDocument/2006/relationships/image" Target="../media/image16.emf"/><Relationship Id="rId4" Type="http://schemas.openxmlformats.org/officeDocument/2006/relationships/image" Target="../media/image15.emf"/></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18.emf"/><Relationship Id="rId5" Type="http://schemas.openxmlformats.org/officeDocument/2006/relationships/image" Target="../media/image16.emf"/><Relationship Id="rId4" Type="http://schemas.openxmlformats.org/officeDocument/2006/relationships/image" Target="../media/image15.e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hyperlink" Target="mailto:michelle.a.aarhus@dhsoha.state.or.us"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mailto:WIC.UPC@odhsoha.oregon.gov" TargetMode="External"/><Relationship Id="rId5" Type="http://schemas.openxmlformats.org/officeDocument/2006/relationships/hyperlink" Target="mailto:WIC.VENDORSERVICES@odhsoha.oregon.gov" TargetMode="External"/><Relationship Id="rId4" Type="http://schemas.openxmlformats.org/officeDocument/2006/relationships/hyperlink" Target="http://www.healthoregon.org/wic"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5FA57-DE8A-4780-955C-A2EFAFE3B2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B1BABE-4527-8CA5-29B3-C8BD5065FF45}"/>
              </a:ext>
            </a:extLst>
          </p:cNvPr>
          <p:cNvSpPr>
            <a:spLocks noGrp="1"/>
          </p:cNvSpPr>
          <p:nvPr>
            <p:ph type="ctrTitle" idx="4294967295"/>
          </p:nvPr>
        </p:nvSpPr>
        <p:spPr>
          <a:xfrm>
            <a:off x="4170219" y="2157845"/>
            <a:ext cx="7789164" cy="2261755"/>
          </a:xfrm>
        </p:spPr>
        <p:txBody>
          <a:bodyPr>
            <a:noAutofit/>
          </a:bodyPr>
          <a:lstStyle/>
          <a:p>
            <a:pPr marL="45720" algn="ctr">
              <a:defRPr/>
            </a:pPr>
            <a:r>
              <a:rPr lang="en-US" b="1" dirty="0">
                <a:solidFill>
                  <a:schemeClr val="tx1"/>
                </a:solidFill>
                <a:latin typeface="Aptos" panose="020B0004020202020204" pitchFamily="34" charset="0"/>
                <a:ea typeface="Verdana" panose="020B0604030504040204" pitchFamily="34" charset="0"/>
                <a:cs typeface="Verdana" panose="020B0604030504040204" pitchFamily="34" charset="0"/>
              </a:rPr>
              <a:t>Oregon WIC Program</a:t>
            </a:r>
            <a:br>
              <a:rPr lang="en-US" b="1" dirty="0">
                <a:solidFill>
                  <a:schemeClr val="tx1"/>
                </a:solidFill>
                <a:latin typeface="Aptos" panose="020B0004020202020204" pitchFamily="34" charset="0"/>
                <a:ea typeface="Verdana" panose="020B0604030504040204" pitchFamily="34" charset="0"/>
                <a:cs typeface="Verdana" panose="020B0604030504040204" pitchFamily="34" charset="0"/>
              </a:rPr>
            </a:br>
            <a:r>
              <a:rPr lang="en-US" b="1" dirty="0">
                <a:solidFill>
                  <a:schemeClr val="tx1"/>
                </a:solidFill>
                <a:latin typeface="Aptos" panose="020B0004020202020204" pitchFamily="34" charset="0"/>
                <a:ea typeface="Verdana" panose="020B0604030504040204" pitchFamily="34" charset="0"/>
                <a:cs typeface="Verdana" panose="020B0604030504040204" pitchFamily="34" charset="0"/>
              </a:rPr>
              <a:t>Annual Pharmacy Training</a:t>
            </a:r>
            <a:endParaRPr lang="en-US" dirty="0">
              <a:latin typeface="Aptos" panose="020B0004020202020204" pitchFamily="34" charset="0"/>
              <a:ea typeface="Verdana" panose="020B0604030504040204" pitchFamily="34" charset="0"/>
              <a:cs typeface="Verdana" panose="020B0604030504040204" pitchFamily="34" charset="0"/>
            </a:endParaRPr>
          </a:p>
        </p:txBody>
      </p:sp>
      <p:pic>
        <p:nvPicPr>
          <p:cNvPr id="5" name="Picture 4">
            <a:extLst>
              <a:ext uri="{FF2B5EF4-FFF2-40B4-BE49-F238E27FC236}">
                <a16:creationId xmlns:a16="http://schemas.microsoft.com/office/drawing/2014/main" id="{FF3DE31A-2754-4041-C3C9-3A7E0B0F8CC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39117" r="8683" b="14976"/>
          <a:stretch>
            <a:fillRect/>
          </a:stretch>
        </p:blipFill>
        <p:spPr>
          <a:xfrm>
            <a:off x="232618" y="247719"/>
            <a:ext cx="3937601" cy="6388609"/>
          </a:xfrm>
          <a:prstGeom prst="rect">
            <a:avLst/>
          </a:prstGeom>
        </p:spPr>
      </p:pic>
      <p:pic>
        <p:nvPicPr>
          <p:cNvPr id="7" name="Picture 6" descr="The official Oregon WIC logo.">
            <a:extLst>
              <a:ext uri="{FF2B5EF4-FFF2-40B4-BE49-F238E27FC236}">
                <a16:creationId xmlns:a16="http://schemas.microsoft.com/office/drawing/2014/main" id="{37725F71-30EB-664B-300B-01E6B148E210}"/>
              </a:ext>
              <a:ext uri="{C183D7F6-B498-43B3-948B-1728B52AA6E4}">
                <adec:decorative xmlns:adec="http://schemas.microsoft.com/office/drawing/2017/decorative" val="0"/>
              </a:ext>
            </a:extLst>
          </p:cNvPr>
          <p:cNvPicPr>
            <a:picLocks noChangeAspect="1"/>
          </p:cNvPicPr>
          <p:nvPr/>
        </p:nvPicPr>
        <p:blipFill>
          <a:blip r:embed="rId4" cstate="print">
            <a:extLst>
              <a:ext uri="{28A0092B-C50C-407E-A947-70E740481C1C}">
                <a14:useLocalDpi xmlns:a14="http://schemas.microsoft.com/office/drawing/2010/main" val="0"/>
              </a:ext>
            </a:extLst>
          </a:blip>
          <a:srcRect r="30283"/>
          <a:stretch>
            <a:fillRect/>
          </a:stretch>
        </p:blipFill>
        <p:spPr>
          <a:xfrm>
            <a:off x="6665492" y="4839254"/>
            <a:ext cx="2798618" cy="1490472"/>
          </a:xfrm>
          <a:prstGeom prst="rect">
            <a:avLst/>
          </a:prstGeom>
        </p:spPr>
      </p:pic>
    </p:spTree>
    <p:extLst>
      <p:ext uri="{BB962C8B-B14F-4D97-AF65-F5344CB8AC3E}">
        <p14:creationId xmlns:p14="http://schemas.microsoft.com/office/powerpoint/2010/main" val="1044618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B9E7B-6834-4801-B591-8FE60298BDE6}"/>
              </a:ext>
            </a:extLst>
          </p:cNvPr>
          <p:cNvSpPr>
            <a:spLocks noGrp="1"/>
          </p:cNvSpPr>
          <p:nvPr>
            <p:ph type="title"/>
          </p:nvPr>
        </p:nvSpPr>
        <p:spPr>
          <a:xfrm>
            <a:off x="242693" y="267850"/>
            <a:ext cx="11706614" cy="836814"/>
          </a:xfrm>
        </p:spPr>
        <p:txBody>
          <a:bodyPr>
            <a:normAutofit/>
          </a:bodyPr>
          <a:lstStyle/>
          <a:p>
            <a:pPr algn="ctr"/>
            <a:r>
              <a:rPr lang="en-US" b="1" dirty="0">
                <a:solidFill>
                  <a:schemeClr val="tx1"/>
                </a:solidFill>
                <a:latin typeface="Aptos" panose="020B0004020202020204" pitchFamily="34" charset="0"/>
                <a:ea typeface="Verdana" panose="020B0604030504040204" pitchFamily="34" charset="0"/>
                <a:cs typeface="Verdana" panose="020B0604030504040204" pitchFamily="34" charset="0"/>
              </a:rPr>
              <a:t>Training agenda</a:t>
            </a:r>
          </a:p>
        </p:txBody>
      </p:sp>
      <p:sp>
        <p:nvSpPr>
          <p:cNvPr id="7" name="Text Placeholder 2">
            <a:extLst>
              <a:ext uri="{FF2B5EF4-FFF2-40B4-BE49-F238E27FC236}">
                <a16:creationId xmlns:a16="http://schemas.microsoft.com/office/drawing/2014/main" id="{FF329867-8855-4F0A-9546-C5A8F31B403F}"/>
              </a:ext>
            </a:extLst>
          </p:cNvPr>
          <p:cNvSpPr txBox="1">
            <a:spLocks/>
          </p:cNvSpPr>
          <p:nvPr/>
        </p:nvSpPr>
        <p:spPr>
          <a:xfrm>
            <a:off x="242693" y="1257063"/>
            <a:ext cx="11706614" cy="5194543"/>
          </a:xfrm>
          <a:prstGeom prst="rect">
            <a:avLst/>
          </a:prstGeom>
        </p:spPr>
        <p:txBody>
          <a:bodyPr vert="horz" lIns="91440" tIns="45720" rIns="91440" bIns="45720" rtlCol="0">
            <a:no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0" indent="-411163">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WIC Program overview</a:t>
            </a:r>
          </a:p>
          <a:p>
            <a:pPr marL="457200" indent="-411163">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Special rules for pharmacies </a:t>
            </a:r>
          </a:p>
          <a:p>
            <a:pPr marL="457200" indent="-411163">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WIC transactions and reading receipts</a:t>
            </a:r>
          </a:p>
          <a:p>
            <a:pPr marL="457200" indent="-411163">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Customer service and troubleshooting</a:t>
            </a:r>
          </a:p>
          <a:p>
            <a:pPr marL="457200" indent="-411163">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WIC-authorized formula and the APL</a:t>
            </a:r>
          </a:p>
          <a:p>
            <a:pPr marL="457200" indent="-411163">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Voids, refunds, and returns</a:t>
            </a:r>
          </a:p>
          <a:p>
            <a:pPr marL="457200" indent="-411163">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Store violations, sanctions, and rules</a:t>
            </a:r>
          </a:p>
          <a:p>
            <a:pPr marL="457200" indent="-411163">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Your responsibilities as a WIC vendor</a:t>
            </a:r>
          </a:p>
          <a:p>
            <a:pPr marL="457200" indent="-411163">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Who to contact for help, store materials, resources</a:t>
            </a:r>
          </a:p>
          <a:p>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901869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4850F86-DB5E-5517-57F2-B6326A2455A5}"/>
            </a:ext>
          </a:extLst>
        </p:cNvPr>
        <p:cNvGrpSpPr/>
        <p:nvPr/>
      </p:nvGrpSpPr>
      <p:grpSpPr>
        <a:xfrm>
          <a:off x="0" y="0"/>
          <a:ext cx="0" cy="0"/>
          <a:chOff x="0" y="0"/>
          <a:chExt cx="0" cy="0"/>
        </a:xfrm>
      </p:grpSpPr>
      <p:sp>
        <p:nvSpPr>
          <p:cNvPr id="5" name="Rectangle 2">
            <a:extLst>
              <a:ext uri="{FF2B5EF4-FFF2-40B4-BE49-F238E27FC236}">
                <a16:creationId xmlns:a16="http://schemas.microsoft.com/office/drawing/2014/main" id="{B1466717-8419-B3D4-5F76-A3F6C4D6B489}"/>
              </a:ext>
            </a:extLst>
          </p:cNvPr>
          <p:cNvSpPr txBox="1">
            <a:spLocks noGrp="1" noChangeArrowheads="1"/>
          </p:cNvSpPr>
          <p:nvPr>
            <p:ph type="title" idx="4294967295"/>
          </p:nvPr>
        </p:nvSpPr>
        <p:spPr>
          <a:xfrm>
            <a:off x="235525" y="253587"/>
            <a:ext cx="6331529" cy="23926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b="1" i="0" u="none" strike="noStrike" kern="1200" cap="none" spc="0" normalizeH="0" baseline="0" noProof="0" dirty="0">
                <a:ln>
                  <a:noFill/>
                </a:ln>
                <a:solidFill>
                  <a:schemeClr val="tx1"/>
                </a:solidFill>
                <a:effectLst/>
                <a:uLnTx/>
                <a:uFillTx/>
                <a:latin typeface="Aptos" panose="020B0004020202020204" pitchFamily="34" charset="0"/>
                <a:ea typeface="Verdana" panose="020B0604030504040204" pitchFamily="34" charset="0"/>
                <a:cs typeface="Verdana" panose="020B0604030504040204" pitchFamily="34" charset="0"/>
              </a:rPr>
              <a:t>The Special Supplemental Nutrition Program for </a:t>
            </a:r>
            <a:r>
              <a:rPr kumimoji="0" lang="en-US" b="1" i="0" strike="noStrike" kern="1200" cap="none" spc="0" normalizeH="0" baseline="0" noProof="0" dirty="0">
                <a:ln>
                  <a:noFill/>
                </a:ln>
                <a:solidFill>
                  <a:schemeClr val="tx1"/>
                </a:solidFill>
                <a:effectLst/>
                <a:uLnTx/>
                <a:uFillTx/>
                <a:latin typeface="Aptos" panose="020B0004020202020204" pitchFamily="34" charset="0"/>
                <a:ea typeface="Verdana" panose="020B0604030504040204" pitchFamily="34" charset="0"/>
                <a:cs typeface="Verdana" panose="020B0604030504040204" pitchFamily="34" charset="0"/>
              </a:rPr>
              <a:t>W</a:t>
            </a:r>
            <a:r>
              <a:rPr kumimoji="0" lang="en-US" b="1" i="0" u="none" strike="noStrike" kern="1200" cap="none" spc="0" normalizeH="0" baseline="0" noProof="0" dirty="0">
                <a:ln>
                  <a:noFill/>
                </a:ln>
                <a:solidFill>
                  <a:schemeClr val="tx1"/>
                </a:solidFill>
                <a:effectLst/>
                <a:uLnTx/>
                <a:uFillTx/>
                <a:latin typeface="Aptos" panose="020B0004020202020204" pitchFamily="34" charset="0"/>
                <a:ea typeface="Verdana" panose="020B0604030504040204" pitchFamily="34" charset="0"/>
                <a:cs typeface="Verdana" panose="020B0604030504040204" pitchFamily="34" charset="0"/>
              </a:rPr>
              <a:t>omen, </a:t>
            </a:r>
            <a:r>
              <a:rPr kumimoji="0" lang="en-US" b="1" i="0" strike="noStrike" kern="1200" cap="none" spc="0" normalizeH="0" baseline="0" noProof="0" dirty="0">
                <a:ln>
                  <a:noFill/>
                </a:ln>
                <a:solidFill>
                  <a:schemeClr val="tx1"/>
                </a:solidFill>
                <a:effectLst/>
                <a:uLnTx/>
                <a:uFillTx/>
                <a:latin typeface="Aptos" panose="020B0004020202020204" pitchFamily="34" charset="0"/>
                <a:ea typeface="Verdana" panose="020B0604030504040204" pitchFamily="34" charset="0"/>
                <a:cs typeface="Verdana" panose="020B0604030504040204" pitchFamily="34" charset="0"/>
              </a:rPr>
              <a:t>I</a:t>
            </a:r>
            <a:r>
              <a:rPr kumimoji="0" lang="en-US" b="1" i="0" u="none" strike="noStrike" kern="1200" cap="none" spc="0" normalizeH="0" baseline="0" noProof="0" dirty="0">
                <a:ln>
                  <a:noFill/>
                </a:ln>
                <a:solidFill>
                  <a:schemeClr val="tx1"/>
                </a:solidFill>
                <a:effectLst/>
                <a:uLnTx/>
                <a:uFillTx/>
                <a:latin typeface="Aptos" panose="020B0004020202020204" pitchFamily="34" charset="0"/>
                <a:ea typeface="Verdana" panose="020B0604030504040204" pitchFamily="34" charset="0"/>
                <a:cs typeface="Verdana" panose="020B0604030504040204" pitchFamily="34" charset="0"/>
              </a:rPr>
              <a:t>nfants, and </a:t>
            </a:r>
            <a:r>
              <a:rPr kumimoji="0" lang="en-US" b="1" i="0" strike="noStrike" kern="1200" cap="none" spc="0" normalizeH="0" baseline="0" noProof="0" dirty="0">
                <a:ln>
                  <a:noFill/>
                </a:ln>
                <a:solidFill>
                  <a:schemeClr val="tx1"/>
                </a:solidFill>
                <a:effectLst/>
                <a:uLnTx/>
                <a:uFillTx/>
                <a:latin typeface="Aptos" panose="020B0004020202020204" pitchFamily="34" charset="0"/>
                <a:ea typeface="Verdana" panose="020B0604030504040204" pitchFamily="34" charset="0"/>
                <a:cs typeface="Verdana" panose="020B0604030504040204" pitchFamily="34" charset="0"/>
              </a:rPr>
              <a:t>C</a:t>
            </a:r>
            <a:r>
              <a:rPr kumimoji="0" lang="en-US" b="1" i="0" u="none" strike="noStrike" kern="1200" cap="none" spc="0" normalizeH="0" baseline="0" noProof="0" dirty="0">
                <a:ln>
                  <a:noFill/>
                </a:ln>
                <a:solidFill>
                  <a:schemeClr val="tx1"/>
                </a:solidFill>
                <a:effectLst/>
                <a:uLnTx/>
                <a:uFillTx/>
                <a:latin typeface="Aptos" panose="020B0004020202020204" pitchFamily="34" charset="0"/>
                <a:ea typeface="Verdana" panose="020B0604030504040204" pitchFamily="34" charset="0"/>
                <a:cs typeface="Verdana" panose="020B0604030504040204" pitchFamily="34" charset="0"/>
              </a:rPr>
              <a:t>hildren</a:t>
            </a:r>
          </a:p>
        </p:txBody>
      </p:sp>
      <p:sp>
        <p:nvSpPr>
          <p:cNvPr id="7" name="Text Placeholder 2">
            <a:extLst>
              <a:ext uri="{FF2B5EF4-FFF2-40B4-BE49-F238E27FC236}">
                <a16:creationId xmlns:a16="http://schemas.microsoft.com/office/drawing/2014/main" id="{F1140967-7B57-7240-B2E9-5319D66640EE}"/>
              </a:ext>
            </a:extLst>
          </p:cNvPr>
          <p:cNvSpPr txBox="1">
            <a:spLocks/>
          </p:cNvSpPr>
          <p:nvPr/>
        </p:nvSpPr>
        <p:spPr>
          <a:xfrm>
            <a:off x="235525" y="2895601"/>
            <a:ext cx="6331529" cy="3495674"/>
          </a:xfrm>
          <a:prstGeom prst="rect">
            <a:avLst/>
          </a:prstGeom>
        </p:spPr>
        <p:txBody>
          <a:bodyPr vert="horz" lIns="91440" tIns="45720" rIns="91440" bIns="45720" rtlCol="0">
            <a:no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0" indent="-411163">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WIC is a national program</a:t>
            </a:r>
          </a:p>
          <a:p>
            <a:pPr marL="457200" indent="-411163">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Nutrition-focused counseling</a:t>
            </a:r>
          </a:p>
          <a:p>
            <a:pPr marL="457200" indent="-411163">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Breastfeeding promotion and support</a:t>
            </a:r>
          </a:p>
          <a:p>
            <a:pPr marL="457200" indent="-411163">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Healthy foods</a:t>
            </a:r>
          </a:p>
          <a:p>
            <a:pPr marL="457200" indent="-411163">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Community referrals</a:t>
            </a:r>
          </a:p>
          <a:p>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pic>
        <p:nvPicPr>
          <p:cNvPr id="3" name="Picture 2" descr="A young child has their height measured by WIC staff during a WIC appointment.">
            <a:extLst>
              <a:ext uri="{FF2B5EF4-FFF2-40B4-BE49-F238E27FC236}">
                <a16:creationId xmlns:a16="http://schemas.microsoft.com/office/drawing/2014/main" id="{68846F6E-03E4-2681-5337-3B9573D96278}"/>
              </a:ext>
            </a:extLst>
          </p:cNvPr>
          <p:cNvPicPr>
            <a:picLocks noChangeAspect="1"/>
          </p:cNvPicPr>
          <p:nvPr/>
        </p:nvPicPr>
        <p:blipFill>
          <a:blip r:embed="rId3">
            <a:extLst>
              <a:ext uri="{28A0092B-C50C-407E-A947-70E740481C1C}">
                <a14:useLocalDpi xmlns:a14="http://schemas.microsoft.com/office/drawing/2010/main" val="0"/>
              </a:ext>
            </a:extLst>
          </a:blip>
          <a:srcRect l="16709" r="12120"/>
          <a:stretch>
            <a:fillRect/>
          </a:stretch>
        </p:blipFill>
        <p:spPr>
          <a:xfrm>
            <a:off x="6553045" y="253587"/>
            <a:ext cx="5403429" cy="6383524"/>
          </a:xfrm>
          <a:prstGeom prst="rect">
            <a:avLst/>
          </a:prstGeom>
        </p:spPr>
      </p:pic>
    </p:spTree>
    <p:extLst>
      <p:ext uri="{BB962C8B-B14F-4D97-AF65-F5344CB8AC3E}">
        <p14:creationId xmlns:p14="http://schemas.microsoft.com/office/powerpoint/2010/main" val="4061112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51226-DFE5-164F-4ED7-5A568ECB69A5}"/>
            </a:ext>
          </a:extLst>
        </p:cNvPr>
        <p:cNvGrpSpPr/>
        <p:nvPr/>
      </p:nvGrpSpPr>
      <p:grpSpPr>
        <a:xfrm>
          <a:off x="0" y="0"/>
          <a:ext cx="0" cy="0"/>
          <a:chOff x="0" y="0"/>
          <a:chExt cx="0" cy="0"/>
        </a:xfrm>
      </p:grpSpPr>
      <p:sp>
        <p:nvSpPr>
          <p:cNvPr id="18434" name="Rectangle 2">
            <a:extLst>
              <a:ext uri="{FF2B5EF4-FFF2-40B4-BE49-F238E27FC236}">
                <a16:creationId xmlns:a16="http://schemas.microsoft.com/office/drawing/2014/main" id="{E1BA3201-FE71-CD2F-F0D0-5BC5D0ECE839}"/>
              </a:ext>
            </a:extLst>
          </p:cNvPr>
          <p:cNvSpPr>
            <a:spLocks noGrp="1" noChangeArrowheads="1"/>
          </p:cNvSpPr>
          <p:nvPr>
            <p:ph type="title"/>
          </p:nvPr>
        </p:nvSpPr>
        <p:spPr>
          <a:xfrm>
            <a:off x="208547" y="278471"/>
            <a:ext cx="11773903" cy="1094980"/>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Positive WIC shopping experience</a:t>
            </a:r>
          </a:p>
        </p:txBody>
      </p:sp>
      <p:sp>
        <p:nvSpPr>
          <p:cNvPr id="3" name="Text Placeholder 2">
            <a:extLst>
              <a:ext uri="{FF2B5EF4-FFF2-40B4-BE49-F238E27FC236}">
                <a16:creationId xmlns:a16="http://schemas.microsoft.com/office/drawing/2014/main" id="{180CC6B3-A630-BF7F-A3F3-A5E14E5C084A}"/>
              </a:ext>
            </a:extLst>
          </p:cNvPr>
          <p:cNvSpPr txBox="1">
            <a:spLocks/>
          </p:cNvSpPr>
          <p:nvPr/>
        </p:nvSpPr>
        <p:spPr>
          <a:xfrm>
            <a:off x="208548" y="1587566"/>
            <a:ext cx="7392402" cy="3693938"/>
          </a:xfrm>
          <a:prstGeom prst="rect">
            <a:avLst/>
          </a:prstGeom>
        </p:spPr>
        <p:txBody>
          <a:bodyPr vert="horz" lIns="91440" tIns="45720" rIns="91440" bIns="45720" rtlCol="0">
            <a:no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0" indent="-411163">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 Good customer service </a:t>
            </a:r>
          </a:p>
          <a:p>
            <a:pPr marL="457200" indent="-411163">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 Well-trained cashiers</a:t>
            </a:r>
          </a:p>
          <a:p>
            <a:pPr marL="457200" indent="-411163">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Store staff understand how to order WIC formulas that are not on the shelf</a:t>
            </a:r>
          </a:p>
          <a:p>
            <a:pPr marL="457200" indent="-411163">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WIC signs let customers know that WIC is accepted at your store</a:t>
            </a:r>
          </a:p>
          <a:p>
            <a:pPr>
              <a:buClrTx/>
              <a:buSzPct val="100000"/>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grpSp>
        <p:nvGrpSpPr>
          <p:cNvPr id="12" name="Group 11">
            <a:extLst>
              <a:ext uri="{FF2B5EF4-FFF2-40B4-BE49-F238E27FC236}">
                <a16:creationId xmlns:a16="http://schemas.microsoft.com/office/drawing/2014/main" id="{DC253F06-5872-FEB9-670C-821D01A3677E}"/>
              </a:ext>
              <a:ext uri="{C183D7F6-B498-43B3-948B-1728B52AA6E4}">
                <adec:decorative xmlns:adec="http://schemas.microsoft.com/office/drawing/2017/decorative" val="1"/>
              </a:ext>
            </a:extLst>
          </p:cNvPr>
          <p:cNvGrpSpPr/>
          <p:nvPr/>
        </p:nvGrpSpPr>
        <p:grpSpPr>
          <a:xfrm>
            <a:off x="7600950" y="1587566"/>
            <a:ext cx="4047152" cy="4794200"/>
            <a:chOff x="7600950" y="958916"/>
            <a:chExt cx="4047152" cy="4794200"/>
          </a:xfrm>
        </p:grpSpPr>
        <p:pic>
          <p:nvPicPr>
            <p:cNvPr id="9" name="Picture 8" descr="An example of an Oregon WIC Food shelf tag.">
              <a:extLst>
                <a:ext uri="{FF2B5EF4-FFF2-40B4-BE49-F238E27FC236}">
                  <a16:creationId xmlns:a16="http://schemas.microsoft.com/office/drawing/2014/main" id="{1CE39DAE-88B9-0E7D-09D6-0B7E323D40F1}"/>
                </a:ext>
              </a:extLst>
            </p:cNvPr>
            <p:cNvPicPr>
              <a:picLocks noChangeAspect="1"/>
            </p:cNvPicPr>
            <p:nvPr/>
          </p:nvPicPr>
          <p:blipFill>
            <a:blip r:embed="rId3"/>
            <a:stretch>
              <a:fillRect/>
            </a:stretch>
          </p:blipFill>
          <p:spPr>
            <a:xfrm>
              <a:off x="9296124" y="958916"/>
              <a:ext cx="2351978" cy="1961740"/>
            </a:xfrm>
            <a:prstGeom prst="rect">
              <a:avLst/>
            </a:prstGeom>
          </p:spPr>
        </p:pic>
        <p:pic>
          <p:nvPicPr>
            <p:cNvPr id="11" name="Picture 10" descr="An example of a WIC Welcome Here window cling sign.">
              <a:extLst>
                <a:ext uri="{FF2B5EF4-FFF2-40B4-BE49-F238E27FC236}">
                  <a16:creationId xmlns:a16="http://schemas.microsoft.com/office/drawing/2014/main" id="{8097DDF9-4033-83EE-E050-219904177D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00950" y="3134771"/>
              <a:ext cx="4047152" cy="2618345"/>
            </a:xfrm>
            <a:prstGeom prst="rect">
              <a:avLst/>
            </a:prstGeom>
          </p:spPr>
        </p:pic>
      </p:grpSp>
    </p:spTree>
    <p:extLst>
      <p:ext uri="{BB962C8B-B14F-4D97-AF65-F5344CB8AC3E}">
        <p14:creationId xmlns:p14="http://schemas.microsoft.com/office/powerpoint/2010/main" val="557826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34465" y="2522705"/>
            <a:ext cx="5766787" cy="1812589"/>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WIC rules for pharmacies</a:t>
            </a:r>
          </a:p>
        </p:txBody>
      </p:sp>
      <p:pic>
        <p:nvPicPr>
          <p:cNvPr id="4" name="Picture 3">
            <a:extLst>
              <a:ext uri="{FF2B5EF4-FFF2-40B4-BE49-F238E27FC236}">
                <a16:creationId xmlns:a16="http://schemas.microsoft.com/office/drawing/2014/main" id="{D6F51895-7A65-4DB7-8643-CB4934D812EC}"/>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489" r="39114"/>
          <a:stretch/>
        </p:blipFill>
        <p:spPr>
          <a:xfrm>
            <a:off x="5995388" y="211016"/>
            <a:ext cx="5962147" cy="6439546"/>
          </a:xfrm>
          <a:prstGeom prst="rect">
            <a:avLst/>
          </a:prstGeom>
        </p:spPr>
      </p:pic>
    </p:spTree>
    <p:extLst>
      <p:ext uri="{BB962C8B-B14F-4D97-AF65-F5344CB8AC3E}">
        <p14:creationId xmlns:p14="http://schemas.microsoft.com/office/powerpoint/2010/main" val="4202411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230605" y="228601"/>
            <a:ext cx="11730790" cy="1119656"/>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Pharmacies can only sell WIC formula </a:t>
            </a:r>
          </a:p>
        </p:txBody>
      </p:sp>
      <p:sp>
        <p:nvSpPr>
          <p:cNvPr id="8" name="TextBox 7">
            <a:extLst>
              <a:ext uri="{FF2B5EF4-FFF2-40B4-BE49-F238E27FC236}">
                <a16:creationId xmlns:a16="http://schemas.microsoft.com/office/drawing/2014/main" id="{29303EDF-D151-4AF0-9BA0-9ABFB8493672}"/>
              </a:ext>
            </a:extLst>
          </p:cNvPr>
          <p:cNvSpPr txBox="1"/>
          <p:nvPr/>
        </p:nvSpPr>
        <p:spPr>
          <a:xfrm>
            <a:off x="230605" y="1194272"/>
            <a:ext cx="11730790" cy="3323987"/>
          </a:xfrm>
          <a:prstGeom prst="rect">
            <a:avLst/>
          </a:prstGeom>
          <a:noFill/>
        </p:spPr>
        <p:txBody>
          <a:bodyPr wrap="square">
            <a:spAutoFit/>
          </a:bodyPr>
          <a:lstStyle/>
          <a:p>
            <a:pPr lvl="1" indent="-457200">
              <a:spcBef>
                <a:spcPct val="50000"/>
              </a:spcBef>
              <a:buSzPct val="130000"/>
              <a:buFont typeface="Arial" panose="020B0604020202020204" pitchFamily="34" charset="0"/>
              <a:buChar char="•"/>
            </a:pPr>
            <a:r>
              <a:rPr lang="en-US" altLang="en-US" sz="3000" dirty="0">
                <a:latin typeface="Aptos" panose="020B0004020202020204" pitchFamily="34" charset="0"/>
                <a:ea typeface="Verdana" panose="020B0604030504040204" pitchFamily="34" charset="0"/>
                <a:cs typeface="Verdana" panose="020B0604030504040204" pitchFamily="34" charset="0"/>
              </a:rPr>
              <a:t>WIC f</a:t>
            </a: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oods like milk, cheese or baby food will be left in a remaining balance.</a:t>
            </a:r>
          </a:p>
          <a:p>
            <a:pPr lvl="1" indent="-457200">
              <a:spcBef>
                <a:spcPct val="50000"/>
              </a:spcBef>
              <a:buSzPct val="130000"/>
              <a:buFont typeface="Arial" panose="020B060402020202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WIC shoppers can buy their other foods at WIC-authorized grocery stores.</a:t>
            </a:r>
          </a:p>
          <a:p>
            <a:pPr lvl="1" indent="-457200">
              <a:spcBef>
                <a:spcPct val="50000"/>
              </a:spcBef>
              <a:buSzPct val="130000"/>
              <a:buFont typeface="Arial" panose="020B060402020202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Train your cashiers to explain to WIC shoppers </a:t>
            </a:r>
            <a:r>
              <a:rPr lang="en-US" altLang="en-US" sz="3000" dirty="0">
                <a:latin typeface="Aptos" panose="020B0004020202020204" pitchFamily="34" charset="0"/>
                <a:ea typeface="Verdana" panose="020B0604030504040204" pitchFamily="34" charset="0"/>
                <a:cs typeface="Verdana" panose="020B0604030504040204" pitchFamily="34" charset="0"/>
              </a:rPr>
              <a:t>that</a:t>
            </a: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 their other foods aren’t covered by WIC at your store.</a:t>
            </a:r>
          </a:p>
        </p:txBody>
      </p:sp>
      <p:grpSp>
        <p:nvGrpSpPr>
          <p:cNvPr id="3" name="Group 2">
            <a:extLst>
              <a:ext uri="{FF2B5EF4-FFF2-40B4-BE49-F238E27FC236}">
                <a16:creationId xmlns:a16="http://schemas.microsoft.com/office/drawing/2014/main" id="{A30F433B-C7A4-653F-29C1-6985C1923CDC}"/>
              </a:ext>
              <a:ext uri="{C183D7F6-B498-43B3-948B-1728B52AA6E4}">
                <adec:decorative xmlns:adec="http://schemas.microsoft.com/office/drawing/2017/decorative" val="1"/>
              </a:ext>
            </a:extLst>
          </p:cNvPr>
          <p:cNvGrpSpPr/>
          <p:nvPr/>
        </p:nvGrpSpPr>
        <p:grpSpPr>
          <a:xfrm>
            <a:off x="3067267" y="4552748"/>
            <a:ext cx="6236214" cy="2041359"/>
            <a:chOff x="3067267" y="4552748"/>
            <a:chExt cx="6236214" cy="2041359"/>
          </a:xfrm>
        </p:grpSpPr>
        <p:pic>
          <p:nvPicPr>
            <p:cNvPr id="2" name="Picture 1">
              <a:extLst>
                <a:ext uri="{FF2B5EF4-FFF2-40B4-BE49-F238E27FC236}">
                  <a16:creationId xmlns:a16="http://schemas.microsoft.com/office/drawing/2014/main" id="{0FF5A1FE-4913-3F2A-25EF-2F934E8E5787}"/>
                </a:ext>
              </a:extLst>
            </p:cNvPr>
            <p:cNvPicPr>
              <a:picLocks noChangeAspect="1"/>
            </p:cNvPicPr>
            <p:nvPr/>
          </p:nvPicPr>
          <p:blipFill>
            <a:blip r:embed="rId3"/>
            <a:stretch>
              <a:fillRect/>
            </a:stretch>
          </p:blipFill>
          <p:spPr>
            <a:xfrm>
              <a:off x="3067267" y="4552748"/>
              <a:ext cx="1876917" cy="2041359"/>
            </a:xfrm>
            <a:prstGeom prst="rect">
              <a:avLst/>
            </a:prstGeom>
          </p:spPr>
        </p:pic>
        <p:pic>
          <p:nvPicPr>
            <p:cNvPr id="4" name="Picture 3">
              <a:extLst>
                <a:ext uri="{FF2B5EF4-FFF2-40B4-BE49-F238E27FC236}">
                  <a16:creationId xmlns:a16="http://schemas.microsoft.com/office/drawing/2014/main" id="{11FF0E88-1F55-6DC1-F77A-CF89E0E2033E}"/>
                </a:ext>
              </a:extLst>
            </p:cNvPr>
            <p:cNvPicPr>
              <a:picLocks noChangeAspect="1"/>
            </p:cNvPicPr>
            <p:nvPr/>
          </p:nvPicPr>
          <p:blipFill>
            <a:blip r:embed="rId4"/>
            <a:stretch>
              <a:fillRect/>
            </a:stretch>
          </p:blipFill>
          <p:spPr>
            <a:xfrm>
              <a:off x="5322718" y="4624337"/>
              <a:ext cx="1876917" cy="1944351"/>
            </a:xfrm>
            <a:prstGeom prst="rect">
              <a:avLst/>
            </a:prstGeom>
          </p:spPr>
        </p:pic>
        <p:pic>
          <p:nvPicPr>
            <p:cNvPr id="6" name="Picture 5">
              <a:extLst>
                <a:ext uri="{FF2B5EF4-FFF2-40B4-BE49-F238E27FC236}">
                  <a16:creationId xmlns:a16="http://schemas.microsoft.com/office/drawing/2014/main" id="{3A1541E6-6DC2-05D8-3F0F-DE168AEEDC96}"/>
                </a:ext>
              </a:extLst>
            </p:cNvPr>
            <p:cNvPicPr>
              <a:picLocks noChangeAspect="1"/>
            </p:cNvPicPr>
            <p:nvPr/>
          </p:nvPicPr>
          <p:blipFill>
            <a:blip r:embed="rId5"/>
            <a:stretch>
              <a:fillRect/>
            </a:stretch>
          </p:blipFill>
          <p:spPr>
            <a:xfrm>
              <a:off x="7494831" y="4624337"/>
              <a:ext cx="1808650" cy="1950720"/>
            </a:xfrm>
            <a:prstGeom prst="rect">
              <a:avLst/>
            </a:prstGeom>
          </p:spPr>
        </p:pic>
      </p:grpSp>
    </p:spTree>
    <p:extLst>
      <p:ext uri="{BB962C8B-B14F-4D97-AF65-F5344CB8AC3E}">
        <p14:creationId xmlns:p14="http://schemas.microsoft.com/office/powerpoint/2010/main" val="734264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230605" y="239830"/>
            <a:ext cx="11730790" cy="1051559"/>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WIC formulas</a:t>
            </a:r>
          </a:p>
        </p:txBody>
      </p:sp>
      <p:sp>
        <p:nvSpPr>
          <p:cNvPr id="27" name="Rectangle 2">
            <a:extLst>
              <a:ext uri="{FF2B5EF4-FFF2-40B4-BE49-F238E27FC236}">
                <a16:creationId xmlns:a16="http://schemas.microsoft.com/office/drawing/2014/main" id="{EF1D61C4-B845-438A-8C58-6EDE6B0C64B3}"/>
              </a:ext>
            </a:extLst>
          </p:cNvPr>
          <p:cNvSpPr>
            <a:spLocks noChangeArrowheads="1"/>
          </p:cNvSpPr>
          <p:nvPr/>
        </p:nvSpPr>
        <p:spPr bwMode="auto">
          <a:xfrm>
            <a:off x="230605" y="1291389"/>
            <a:ext cx="9065795" cy="346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8CADAE"/>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C7B70"/>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C7B70"/>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C7B70"/>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C7B70"/>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C7B70"/>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lnSpc>
                <a:spcPct val="90000"/>
              </a:lnSpc>
              <a:spcBef>
                <a:spcPts val="1800"/>
              </a:spcBef>
              <a:buClrTx/>
              <a:buSzTx/>
              <a:buFontTx/>
              <a:buNone/>
            </a:pPr>
            <a:r>
              <a:rPr lang="en-US" altLang="en-US" sz="3000" dirty="0">
                <a:latin typeface="Aptos" panose="020B0004020202020204" pitchFamily="34" charset="0"/>
                <a:ea typeface="Verdana" panose="020B0604030504040204" pitchFamily="34" charset="0"/>
              </a:rPr>
              <a:t>Most common WIC infant formula:</a:t>
            </a:r>
          </a:p>
          <a:p>
            <a:pPr marL="457200" indent="-457200">
              <a:lnSpc>
                <a:spcPct val="90000"/>
              </a:lnSpc>
              <a:spcBef>
                <a:spcPts val="1800"/>
              </a:spcBef>
              <a:buClrTx/>
              <a:buSzTx/>
              <a:buFont typeface="Verdana" panose="020B0604030504040204" pitchFamily="34" charset="0"/>
              <a:buChar char="•"/>
            </a:pPr>
            <a:r>
              <a:rPr lang="en-US" altLang="en-US" sz="3000" dirty="0" err="1">
                <a:latin typeface="Aptos" panose="020B0004020202020204" pitchFamily="34" charset="0"/>
                <a:ea typeface="Verdana" panose="020B0604030504040204" pitchFamily="34" charset="0"/>
              </a:rPr>
              <a:t>Similac</a:t>
            </a:r>
            <a:r>
              <a:rPr lang="en-US" altLang="en-US" sz="3000" dirty="0">
                <a:latin typeface="Aptos" panose="020B0004020202020204" pitchFamily="34" charset="0"/>
                <a:ea typeface="Verdana" panose="020B0604030504040204" pitchFamily="34" charset="0"/>
              </a:rPr>
              <a:t> Advance </a:t>
            </a:r>
          </a:p>
          <a:p>
            <a:pPr marL="914400" lvl="1" indent="-457200">
              <a:lnSpc>
                <a:spcPct val="90000"/>
              </a:lnSpc>
              <a:spcBef>
                <a:spcPts val="1800"/>
              </a:spcBef>
              <a:buClrTx/>
              <a:buSzTx/>
              <a:buFont typeface="Verdana" panose="020B0604030504040204" pitchFamily="34" charset="0"/>
              <a:buChar char="•"/>
            </a:pPr>
            <a:r>
              <a:rPr lang="en-US" altLang="en-US" sz="3000" dirty="0">
                <a:latin typeface="Aptos" panose="020B0004020202020204" pitchFamily="34" charset="0"/>
                <a:ea typeface="Verdana" panose="020B0604030504040204" pitchFamily="34" charset="0"/>
              </a:rPr>
              <a:t>Powder 12.4 oz</a:t>
            </a:r>
          </a:p>
          <a:p>
            <a:pPr marL="914400" lvl="1" indent="-457200">
              <a:lnSpc>
                <a:spcPct val="90000"/>
              </a:lnSpc>
              <a:spcBef>
                <a:spcPts val="1800"/>
              </a:spcBef>
              <a:buClrTx/>
              <a:buSzTx/>
              <a:buFont typeface="Verdana" panose="020B0604030504040204" pitchFamily="34" charset="0"/>
              <a:buChar char="•"/>
            </a:pPr>
            <a:r>
              <a:rPr lang="en-US" altLang="en-US" sz="3000" dirty="0">
                <a:latin typeface="Aptos" panose="020B0004020202020204" pitchFamily="34" charset="0"/>
                <a:ea typeface="Verdana" panose="020B0604030504040204" pitchFamily="34" charset="0"/>
              </a:rPr>
              <a:t>Concentrate 12 oz</a:t>
            </a:r>
          </a:p>
          <a:p>
            <a:pPr marL="914400" lvl="1" indent="-457200">
              <a:lnSpc>
                <a:spcPct val="90000"/>
              </a:lnSpc>
              <a:spcBef>
                <a:spcPts val="1800"/>
              </a:spcBef>
              <a:buClrTx/>
              <a:buSzTx/>
              <a:buFont typeface="Verdana" panose="020B0604030504040204" pitchFamily="34" charset="0"/>
              <a:buChar char="•"/>
            </a:pPr>
            <a:r>
              <a:rPr lang="en-US" altLang="en-US" sz="3000" dirty="0">
                <a:latin typeface="Aptos" panose="020B0004020202020204" pitchFamily="34" charset="0"/>
                <a:ea typeface="Verdana" panose="020B0604030504040204" pitchFamily="34" charset="0"/>
              </a:rPr>
              <a:t>Ready-to-Feed or Ready-to-Use 32 oz</a:t>
            </a:r>
          </a:p>
          <a:p>
            <a:pPr eaLnBrk="1" hangingPunct="1">
              <a:spcBef>
                <a:spcPct val="0"/>
              </a:spcBef>
              <a:buClrTx/>
              <a:buSzTx/>
              <a:buFontTx/>
              <a:buNone/>
            </a:pPr>
            <a:endParaRPr lang="en-US" altLang="en-US" sz="2400" dirty="0"/>
          </a:p>
        </p:txBody>
      </p:sp>
      <p:grpSp>
        <p:nvGrpSpPr>
          <p:cNvPr id="2" name="Group 1" descr="Examples of each type of Similac Advance formula. This shows the product label and can shapes for the 12.4 ounce powder, 13 ounce concentrate, and 32 ounce ready-to-feed products.">
            <a:extLst>
              <a:ext uri="{FF2B5EF4-FFF2-40B4-BE49-F238E27FC236}">
                <a16:creationId xmlns:a16="http://schemas.microsoft.com/office/drawing/2014/main" id="{817B67EE-50B4-1EEE-097A-6033B516E8B6}"/>
              </a:ext>
            </a:extLst>
          </p:cNvPr>
          <p:cNvGrpSpPr/>
          <p:nvPr/>
        </p:nvGrpSpPr>
        <p:grpSpPr>
          <a:xfrm>
            <a:off x="2343149" y="2901199"/>
            <a:ext cx="8670215" cy="3531352"/>
            <a:chOff x="1623027" y="2493595"/>
            <a:chExt cx="9390338" cy="3824656"/>
          </a:xfrm>
        </p:grpSpPr>
        <p:pic>
          <p:nvPicPr>
            <p:cNvPr id="3" name="Picture 2">
              <a:extLst>
                <a:ext uri="{FF2B5EF4-FFF2-40B4-BE49-F238E27FC236}">
                  <a16:creationId xmlns:a16="http://schemas.microsoft.com/office/drawing/2014/main" id="{A7388A69-C972-35D5-58FD-90090DCEC2BC}"/>
                </a:ext>
              </a:extLst>
            </p:cNvPr>
            <p:cNvPicPr>
              <a:picLocks noChangeAspect="1"/>
            </p:cNvPicPr>
            <p:nvPr/>
          </p:nvPicPr>
          <p:blipFill>
            <a:blip r:embed="rId3"/>
            <a:stretch>
              <a:fillRect/>
            </a:stretch>
          </p:blipFill>
          <p:spPr>
            <a:xfrm>
              <a:off x="1623027" y="4032134"/>
              <a:ext cx="2101958" cy="2286117"/>
            </a:xfrm>
            <a:prstGeom prst="rect">
              <a:avLst/>
            </a:prstGeom>
          </p:spPr>
        </p:pic>
        <p:pic>
          <p:nvPicPr>
            <p:cNvPr id="4" name="Picture 3">
              <a:extLst>
                <a:ext uri="{FF2B5EF4-FFF2-40B4-BE49-F238E27FC236}">
                  <a16:creationId xmlns:a16="http://schemas.microsoft.com/office/drawing/2014/main" id="{AF071A7F-6983-C6A3-74BB-66E77EF87BB4}"/>
                </a:ext>
              </a:extLst>
            </p:cNvPr>
            <p:cNvPicPr>
              <a:picLocks noChangeAspect="1"/>
            </p:cNvPicPr>
            <p:nvPr/>
          </p:nvPicPr>
          <p:blipFill>
            <a:blip r:embed="rId4"/>
            <a:stretch>
              <a:fillRect/>
            </a:stretch>
          </p:blipFill>
          <p:spPr>
            <a:xfrm>
              <a:off x="5526102" y="4239123"/>
              <a:ext cx="1406550" cy="2010020"/>
            </a:xfrm>
            <a:prstGeom prst="rect">
              <a:avLst/>
            </a:prstGeom>
          </p:spPr>
        </p:pic>
        <p:pic>
          <p:nvPicPr>
            <p:cNvPr id="5" name="Picture 4">
              <a:extLst>
                <a:ext uri="{FF2B5EF4-FFF2-40B4-BE49-F238E27FC236}">
                  <a16:creationId xmlns:a16="http://schemas.microsoft.com/office/drawing/2014/main" id="{7F7F3C37-1216-A4A6-B632-36A536B681C2}"/>
                </a:ext>
              </a:extLst>
            </p:cNvPr>
            <p:cNvPicPr>
              <a:picLocks noChangeAspect="1"/>
            </p:cNvPicPr>
            <p:nvPr/>
          </p:nvPicPr>
          <p:blipFill>
            <a:blip r:embed="rId5"/>
            <a:stretch>
              <a:fillRect/>
            </a:stretch>
          </p:blipFill>
          <p:spPr>
            <a:xfrm>
              <a:off x="8733769" y="2493595"/>
              <a:ext cx="2279596" cy="3824656"/>
            </a:xfrm>
            <a:prstGeom prst="rect">
              <a:avLst/>
            </a:prstGeom>
          </p:spPr>
        </p:pic>
      </p:grpSp>
    </p:spTree>
    <p:extLst>
      <p:ext uri="{BB962C8B-B14F-4D97-AF65-F5344CB8AC3E}">
        <p14:creationId xmlns:p14="http://schemas.microsoft.com/office/powerpoint/2010/main" val="762934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228600" y="262824"/>
            <a:ext cx="11730787" cy="990600"/>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Formula returns and exchanges</a:t>
            </a:r>
          </a:p>
        </p:txBody>
      </p:sp>
      <p:sp>
        <p:nvSpPr>
          <p:cNvPr id="4" name="Rectangle 3">
            <a:extLst>
              <a:ext uri="{FF2B5EF4-FFF2-40B4-BE49-F238E27FC236}">
                <a16:creationId xmlns:a16="http://schemas.microsoft.com/office/drawing/2014/main" id="{FC13CE5F-7A18-AD4B-C355-6B3E2D4E7EBC}"/>
              </a:ext>
            </a:extLst>
          </p:cNvPr>
          <p:cNvSpPr txBox="1">
            <a:spLocks noChangeArrowheads="1"/>
          </p:cNvSpPr>
          <p:nvPr/>
        </p:nvSpPr>
        <p:spPr>
          <a:xfrm>
            <a:off x="228600" y="1576077"/>
            <a:ext cx="11730787" cy="3358962"/>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0" indent="-411163">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Recalled formulas may be exchanged or returned.</a:t>
            </a:r>
          </a:p>
          <a:p>
            <a:pPr marL="457200" indent="-411163">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Damaged or expired formula may be exchanged for the same item.</a:t>
            </a:r>
          </a:p>
          <a:p>
            <a:pPr marL="457200" indent="-411163">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Treat WIC shoppers the same as other shoppers.</a:t>
            </a:r>
          </a:p>
          <a:p>
            <a:pPr marL="457200" indent="-411163">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Train all cashiers, store managers and customer service reps on how to handle WIC returns.</a:t>
            </a:r>
          </a:p>
        </p:txBody>
      </p:sp>
    </p:spTree>
    <p:extLst>
      <p:ext uri="{BB962C8B-B14F-4D97-AF65-F5344CB8AC3E}">
        <p14:creationId xmlns:p14="http://schemas.microsoft.com/office/powerpoint/2010/main" val="1904465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93431" y="263893"/>
            <a:ext cx="11764106" cy="1051559"/>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Supplemental and medical formulas </a:t>
            </a:r>
          </a:p>
        </p:txBody>
      </p:sp>
      <p:grpSp>
        <p:nvGrpSpPr>
          <p:cNvPr id="2" name="Group 1" descr="Several different examples of medical formulas that would need to be special-ordered by a WIC-authorized pharmacy. ">
            <a:extLst>
              <a:ext uri="{FF2B5EF4-FFF2-40B4-BE49-F238E27FC236}">
                <a16:creationId xmlns:a16="http://schemas.microsoft.com/office/drawing/2014/main" id="{3DAD4AA3-C3D3-A04B-DEEC-C72BB4FE4CF1}"/>
              </a:ext>
            </a:extLst>
          </p:cNvPr>
          <p:cNvGrpSpPr/>
          <p:nvPr/>
        </p:nvGrpSpPr>
        <p:grpSpPr>
          <a:xfrm>
            <a:off x="824643" y="1467852"/>
            <a:ext cx="10421565" cy="5135372"/>
            <a:chOff x="824643" y="1467852"/>
            <a:chExt cx="10421565" cy="5135372"/>
          </a:xfrm>
        </p:grpSpPr>
        <p:pic>
          <p:nvPicPr>
            <p:cNvPr id="6" name="Picture 5">
              <a:extLst>
                <a:ext uri="{FF2B5EF4-FFF2-40B4-BE49-F238E27FC236}">
                  <a16:creationId xmlns:a16="http://schemas.microsoft.com/office/drawing/2014/main" id="{1AB01F66-6CA9-4815-BA4C-0B7861941A1B}"/>
                </a:ext>
              </a:extLst>
            </p:cNvPr>
            <p:cNvPicPr>
              <a:picLocks noChangeAspect="1"/>
            </p:cNvPicPr>
            <p:nvPr/>
          </p:nvPicPr>
          <p:blipFill>
            <a:blip r:embed="rId3"/>
            <a:stretch>
              <a:fillRect/>
            </a:stretch>
          </p:blipFill>
          <p:spPr>
            <a:xfrm>
              <a:off x="843070" y="1904754"/>
              <a:ext cx="1770888" cy="2151888"/>
            </a:xfrm>
            <a:prstGeom prst="rect">
              <a:avLst/>
            </a:prstGeom>
          </p:spPr>
        </p:pic>
        <p:pic>
          <p:nvPicPr>
            <p:cNvPr id="8" name="Picture 7">
              <a:extLst>
                <a:ext uri="{FF2B5EF4-FFF2-40B4-BE49-F238E27FC236}">
                  <a16:creationId xmlns:a16="http://schemas.microsoft.com/office/drawing/2014/main" id="{275B13AD-4717-41EB-9844-86D4C41DC87A}"/>
                </a:ext>
              </a:extLst>
            </p:cNvPr>
            <p:cNvPicPr>
              <a:picLocks noChangeAspect="1"/>
            </p:cNvPicPr>
            <p:nvPr/>
          </p:nvPicPr>
          <p:blipFill>
            <a:blip r:embed="rId4"/>
            <a:stretch>
              <a:fillRect/>
            </a:stretch>
          </p:blipFill>
          <p:spPr>
            <a:xfrm>
              <a:off x="3663805" y="1467852"/>
              <a:ext cx="1293876" cy="2583180"/>
            </a:xfrm>
            <a:prstGeom prst="rect">
              <a:avLst/>
            </a:prstGeom>
          </p:spPr>
        </p:pic>
        <p:pic>
          <p:nvPicPr>
            <p:cNvPr id="9" name="Picture 8">
              <a:extLst>
                <a:ext uri="{FF2B5EF4-FFF2-40B4-BE49-F238E27FC236}">
                  <a16:creationId xmlns:a16="http://schemas.microsoft.com/office/drawing/2014/main" id="{22BDFD60-E062-43FB-B41A-5DD66228C917}"/>
                </a:ext>
              </a:extLst>
            </p:cNvPr>
            <p:cNvPicPr>
              <a:picLocks noChangeAspect="1"/>
            </p:cNvPicPr>
            <p:nvPr/>
          </p:nvPicPr>
          <p:blipFill>
            <a:blip r:embed="rId5"/>
            <a:stretch>
              <a:fillRect/>
            </a:stretch>
          </p:blipFill>
          <p:spPr>
            <a:xfrm>
              <a:off x="6007528" y="2027160"/>
              <a:ext cx="1684020" cy="2023872"/>
            </a:xfrm>
            <a:prstGeom prst="rect">
              <a:avLst/>
            </a:prstGeom>
          </p:spPr>
        </p:pic>
        <p:pic>
          <p:nvPicPr>
            <p:cNvPr id="10" name="Picture 9">
              <a:extLst>
                <a:ext uri="{FF2B5EF4-FFF2-40B4-BE49-F238E27FC236}">
                  <a16:creationId xmlns:a16="http://schemas.microsoft.com/office/drawing/2014/main" id="{6F5C3DC6-42BE-439A-8585-FE4CB242D600}"/>
                </a:ext>
              </a:extLst>
            </p:cNvPr>
            <p:cNvPicPr>
              <a:picLocks noChangeAspect="1"/>
            </p:cNvPicPr>
            <p:nvPr/>
          </p:nvPicPr>
          <p:blipFill>
            <a:blip r:embed="rId6"/>
            <a:stretch>
              <a:fillRect/>
            </a:stretch>
          </p:blipFill>
          <p:spPr>
            <a:xfrm>
              <a:off x="8741395" y="1904754"/>
              <a:ext cx="1684020" cy="2061972"/>
            </a:xfrm>
            <a:prstGeom prst="rect">
              <a:avLst/>
            </a:prstGeom>
          </p:spPr>
        </p:pic>
        <p:pic>
          <p:nvPicPr>
            <p:cNvPr id="11" name="Picture 10">
              <a:extLst>
                <a:ext uri="{FF2B5EF4-FFF2-40B4-BE49-F238E27FC236}">
                  <a16:creationId xmlns:a16="http://schemas.microsoft.com/office/drawing/2014/main" id="{654CADCF-9B8A-46F8-8109-EBF1483B4286}"/>
                </a:ext>
              </a:extLst>
            </p:cNvPr>
            <p:cNvPicPr>
              <a:picLocks noChangeAspect="1"/>
            </p:cNvPicPr>
            <p:nvPr/>
          </p:nvPicPr>
          <p:blipFill>
            <a:blip r:embed="rId7"/>
            <a:stretch>
              <a:fillRect/>
            </a:stretch>
          </p:blipFill>
          <p:spPr>
            <a:xfrm>
              <a:off x="824643" y="4088651"/>
              <a:ext cx="1825752" cy="2353056"/>
            </a:xfrm>
            <a:prstGeom prst="rect">
              <a:avLst/>
            </a:prstGeom>
          </p:spPr>
        </p:pic>
        <p:pic>
          <p:nvPicPr>
            <p:cNvPr id="12" name="Picture 11">
              <a:extLst>
                <a:ext uri="{FF2B5EF4-FFF2-40B4-BE49-F238E27FC236}">
                  <a16:creationId xmlns:a16="http://schemas.microsoft.com/office/drawing/2014/main" id="{CB48D51D-B858-4613-9B79-9305DEBFC5EA}"/>
                </a:ext>
              </a:extLst>
            </p:cNvPr>
            <p:cNvPicPr>
              <a:picLocks noChangeAspect="1"/>
            </p:cNvPicPr>
            <p:nvPr/>
          </p:nvPicPr>
          <p:blipFill>
            <a:blip r:embed="rId8"/>
            <a:stretch>
              <a:fillRect/>
            </a:stretch>
          </p:blipFill>
          <p:spPr>
            <a:xfrm>
              <a:off x="3066258" y="4051032"/>
              <a:ext cx="2561844" cy="2450592"/>
            </a:xfrm>
            <a:prstGeom prst="rect">
              <a:avLst/>
            </a:prstGeom>
          </p:spPr>
        </p:pic>
        <p:pic>
          <p:nvPicPr>
            <p:cNvPr id="13" name="Picture 12">
              <a:extLst>
                <a:ext uri="{FF2B5EF4-FFF2-40B4-BE49-F238E27FC236}">
                  <a16:creationId xmlns:a16="http://schemas.microsoft.com/office/drawing/2014/main" id="{F05BED80-7402-4A83-B1D1-A3F4D5607BEC}"/>
                </a:ext>
              </a:extLst>
            </p:cNvPr>
            <p:cNvPicPr>
              <a:picLocks noChangeAspect="1"/>
            </p:cNvPicPr>
            <p:nvPr/>
          </p:nvPicPr>
          <p:blipFill>
            <a:blip r:embed="rId9"/>
            <a:stretch>
              <a:fillRect/>
            </a:stretch>
          </p:blipFill>
          <p:spPr>
            <a:xfrm>
              <a:off x="5735106" y="3758160"/>
              <a:ext cx="2401236" cy="2845064"/>
            </a:xfrm>
            <a:prstGeom prst="rect">
              <a:avLst/>
            </a:prstGeom>
          </p:spPr>
        </p:pic>
        <p:pic>
          <p:nvPicPr>
            <p:cNvPr id="14" name="Picture 13">
              <a:extLst>
                <a:ext uri="{FF2B5EF4-FFF2-40B4-BE49-F238E27FC236}">
                  <a16:creationId xmlns:a16="http://schemas.microsoft.com/office/drawing/2014/main" id="{DD0E1997-5C58-4CEC-BDE9-C99EA5FB8904}"/>
                </a:ext>
              </a:extLst>
            </p:cNvPr>
            <p:cNvPicPr>
              <a:picLocks noChangeAspect="1"/>
            </p:cNvPicPr>
            <p:nvPr/>
          </p:nvPicPr>
          <p:blipFill>
            <a:blip r:embed="rId10"/>
            <a:stretch>
              <a:fillRect/>
            </a:stretch>
          </p:blipFill>
          <p:spPr>
            <a:xfrm>
              <a:off x="8164680" y="4138276"/>
              <a:ext cx="3081528" cy="2084832"/>
            </a:xfrm>
            <a:prstGeom prst="rect">
              <a:avLst/>
            </a:prstGeom>
          </p:spPr>
        </p:pic>
      </p:grpSp>
    </p:spTree>
    <p:extLst>
      <p:ext uri="{BB962C8B-B14F-4D97-AF65-F5344CB8AC3E}">
        <p14:creationId xmlns:p14="http://schemas.microsoft.com/office/powerpoint/2010/main" val="39669964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242621" y="262167"/>
            <a:ext cx="11730790" cy="1051559"/>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72-hour rule</a:t>
            </a:r>
          </a:p>
        </p:txBody>
      </p:sp>
      <p:grpSp>
        <p:nvGrpSpPr>
          <p:cNvPr id="2" name="Group 1">
            <a:extLst>
              <a:ext uri="{FF2B5EF4-FFF2-40B4-BE49-F238E27FC236}">
                <a16:creationId xmlns:a16="http://schemas.microsoft.com/office/drawing/2014/main" id="{132D9C7D-73E6-FE0F-DC1A-CA584D05B7FA}"/>
              </a:ext>
              <a:ext uri="{C183D7F6-B498-43B3-948B-1728B52AA6E4}">
                <adec:decorative xmlns:adec="http://schemas.microsoft.com/office/drawing/2017/decorative" val="1"/>
              </a:ext>
            </a:extLst>
          </p:cNvPr>
          <p:cNvGrpSpPr/>
          <p:nvPr/>
        </p:nvGrpSpPr>
        <p:grpSpPr>
          <a:xfrm>
            <a:off x="824643" y="3791094"/>
            <a:ext cx="10811767" cy="2845064"/>
            <a:chOff x="824643" y="3791094"/>
            <a:chExt cx="10811767" cy="2845064"/>
          </a:xfrm>
        </p:grpSpPr>
        <p:pic>
          <p:nvPicPr>
            <p:cNvPr id="9" name="Picture 8">
              <a:extLst>
                <a:ext uri="{FF2B5EF4-FFF2-40B4-BE49-F238E27FC236}">
                  <a16:creationId xmlns:a16="http://schemas.microsoft.com/office/drawing/2014/main" id="{22BDFD60-E062-43FB-B41A-5DD66228C917}"/>
                </a:ext>
              </a:extLst>
            </p:cNvPr>
            <p:cNvPicPr>
              <a:picLocks noChangeAspect="1"/>
            </p:cNvPicPr>
            <p:nvPr/>
          </p:nvPicPr>
          <p:blipFill>
            <a:blip r:embed="rId3"/>
            <a:stretch>
              <a:fillRect/>
            </a:stretch>
          </p:blipFill>
          <p:spPr>
            <a:xfrm>
              <a:off x="9952390" y="4535065"/>
              <a:ext cx="1684020" cy="2023872"/>
            </a:xfrm>
            <a:prstGeom prst="rect">
              <a:avLst/>
            </a:prstGeom>
          </p:spPr>
        </p:pic>
        <p:pic>
          <p:nvPicPr>
            <p:cNvPr id="10" name="Picture 9">
              <a:extLst>
                <a:ext uri="{FF2B5EF4-FFF2-40B4-BE49-F238E27FC236}">
                  <a16:creationId xmlns:a16="http://schemas.microsoft.com/office/drawing/2014/main" id="{6F5C3DC6-42BE-439A-8585-FE4CB242D600}"/>
                </a:ext>
              </a:extLst>
            </p:cNvPr>
            <p:cNvPicPr>
              <a:picLocks noChangeAspect="1"/>
            </p:cNvPicPr>
            <p:nvPr/>
          </p:nvPicPr>
          <p:blipFill>
            <a:blip r:embed="rId4"/>
            <a:stretch>
              <a:fillRect/>
            </a:stretch>
          </p:blipFill>
          <p:spPr>
            <a:xfrm>
              <a:off x="7396361" y="4275112"/>
              <a:ext cx="1684020" cy="2061972"/>
            </a:xfrm>
            <a:prstGeom prst="rect">
              <a:avLst/>
            </a:prstGeom>
          </p:spPr>
        </p:pic>
        <p:pic>
          <p:nvPicPr>
            <p:cNvPr id="11" name="Picture 10">
              <a:extLst>
                <a:ext uri="{FF2B5EF4-FFF2-40B4-BE49-F238E27FC236}">
                  <a16:creationId xmlns:a16="http://schemas.microsoft.com/office/drawing/2014/main" id="{654CADCF-9B8A-46F8-8109-EBF1483B4286}"/>
                </a:ext>
              </a:extLst>
            </p:cNvPr>
            <p:cNvPicPr>
              <a:picLocks noChangeAspect="1"/>
            </p:cNvPicPr>
            <p:nvPr/>
          </p:nvPicPr>
          <p:blipFill>
            <a:blip r:embed="rId5"/>
            <a:stretch>
              <a:fillRect/>
            </a:stretch>
          </p:blipFill>
          <p:spPr>
            <a:xfrm>
              <a:off x="824643" y="4205881"/>
              <a:ext cx="1825752" cy="2353056"/>
            </a:xfrm>
            <a:prstGeom prst="rect">
              <a:avLst/>
            </a:prstGeom>
          </p:spPr>
        </p:pic>
        <p:pic>
          <p:nvPicPr>
            <p:cNvPr id="13" name="Picture 12">
              <a:extLst>
                <a:ext uri="{FF2B5EF4-FFF2-40B4-BE49-F238E27FC236}">
                  <a16:creationId xmlns:a16="http://schemas.microsoft.com/office/drawing/2014/main" id="{F05BED80-7402-4A83-B1D1-A3F4D5607BEC}"/>
                </a:ext>
              </a:extLst>
            </p:cNvPr>
            <p:cNvPicPr>
              <a:picLocks noChangeAspect="1"/>
            </p:cNvPicPr>
            <p:nvPr/>
          </p:nvPicPr>
          <p:blipFill>
            <a:blip r:embed="rId6"/>
            <a:stretch>
              <a:fillRect/>
            </a:stretch>
          </p:blipFill>
          <p:spPr>
            <a:xfrm>
              <a:off x="3706780" y="3791094"/>
              <a:ext cx="2401236" cy="2845064"/>
            </a:xfrm>
            <a:prstGeom prst="rect">
              <a:avLst/>
            </a:prstGeom>
          </p:spPr>
        </p:pic>
      </p:grpSp>
      <p:sp>
        <p:nvSpPr>
          <p:cNvPr id="15" name="TextBox 14">
            <a:extLst>
              <a:ext uri="{FF2B5EF4-FFF2-40B4-BE49-F238E27FC236}">
                <a16:creationId xmlns:a16="http://schemas.microsoft.com/office/drawing/2014/main" id="{EC1E7772-1B71-4EAC-B12C-D7D0DDFE106B}"/>
              </a:ext>
            </a:extLst>
          </p:cNvPr>
          <p:cNvSpPr txBox="1"/>
          <p:nvPr/>
        </p:nvSpPr>
        <p:spPr>
          <a:xfrm>
            <a:off x="242621" y="1351826"/>
            <a:ext cx="11730790" cy="2903424"/>
          </a:xfrm>
          <a:prstGeom prst="rect">
            <a:avLst/>
          </a:prstGeom>
          <a:noFill/>
        </p:spPr>
        <p:txBody>
          <a:bodyPr wrap="square">
            <a:spAutoFit/>
          </a:bodyPr>
          <a:lstStyle/>
          <a:p>
            <a:pPr marL="457200" indent="-457200">
              <a:lnSpc>
                <a:spcPct val="90000"/>
              </a:lnSpc>
              <a:spcBef>
                <a:spcPts val="1900"/>
              </a:spcBef>
              <a:buFont typeface="Verdana" panose="020B0604030504040204" pitchFamily="34" charset="0"/>
              <a:buChar char="•"/>
            </a:pPr>
            <a:r>
              <a:rPr lang="en-US" altLang="en-US" sz="3000" dirty="0">
                <a:latin typeface="Aptos" panose="020B0004020202020204" pitchFamily="34" charset="0"/>
                <a:ea typeface="Verdana" panose="020B0604030504040204" pitchFamily="34" charset="0"/>
              </a:rPr>
              <a:t>Order and obtain formula within 72 hours:</a:t>
            </a:r>
          </a:p>
          <a:p>
            <a:pPr marL="914400" lvl="1" indent="-457200">
              <a:lnSpc>
                <a:spcPct val="90000"/>
              </a:lnSpc>
              <a:spcBef>
                <a:spcPts val="1900"/>
              </a:spcBef>
              <a:buClrTx/>
              <a:buSzTx/>
              <a:buFont typeface="Verdana" panose="020B0604030504040204" pitchFamily="34" charset="0"/>
              <a:buChar char="•"/>
            </a:pPr>
            <a:r>
              <a:rPr lang="en-US" altLang="en-US" sz="3000" dirty="0">
                <a:latin typeface="Aptos" panose="020B0004020202020204" pitchFamily="34" charset="0"/>
                <a:ea typeface="Verdana" panose="020B0604030504040204" pitchFamily="34" charset="0"/>
              </a:rPr>
              <a:t>Special orders for medical formulas</a:t>
            </a:r>
          </a:p>
          <a:p>
            <a:pPr marL="914400" lvl="1" indent="-457200">
              <a:lnSpc>
                <a:spcPct val="90000"/>
              </a:lnSpc>
              <a:spcBef>
                <a:spcPts val="1900"/>
              </a:spcBef>
              <a:buClrTx/>
              <a:buSzTx/>
              <a:buFont typeface="Verdana" panose="020B0604030504040204" pitchFamily="34" charset="0"/>
              <a:buChar char="•"/>
            </a:pPr>
            <a:r>
              <a:rPr lang="en-US" altLang="en-US" sz="3000" dirty="0">
                <a:latin typeface="Aptos" panose="020B0004020202020204" pitchFamily="34" charset="0"/>
                <a:ea typeface="Verdana" panose="020B0604030504040204" pitchFamily="34" charset="0"/>
              </a:rPr>
              <a:t>When there is not enough of a formula on the shelf</a:t>
            </a:r>
          </a:p>
          <a:p>
            <a:pPr marL="457200" indent="-457200">
              <a:lnSpc>
                <a:spcPct val="90000"/>
              </a:lnSpc>
              <a:spcBef>
                <a:spcPts val="1900"/>
              </a:spcBef>
              <a:buFont typeface="Verdana" panose="020B0604030504040204" pitchFamily="34" charset="0"/>
              <a:buChar char="•"/>
            </a:pPr>
            <a:r>
              <a:rPr lang="en-US" altLang="en-US" sz="3000" dirty="0">
                <a:latin typeface="Aptos" panose="020B0004020202020204" pitchFamily="34" charset="0"/>
                <a:ea typeface="Verdana" panose="020B0604030504040204" pitchFamily="34" charset="0"/>
              </a:rPr>
              <a:t>Place order through third-party distributor if not available through store distribution center.</a:t>
            </a:r>
          </a:p>
        </p:txBody>
      </p:sp>
    </p:spTree>
    <p:extLst>
      <p:ext uri="{BB962C8B-B14F-4D97-AF65-F5344CB8AC3E}">
        <p14:creationId xmlns:p14="http://schemas.microsoft.com/office/powerpoint/2010/main" val="1065828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228600" y="262824"/>
            <a:ext cx="11730787" cy="1013526"/>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WIC formula rules</a:t>
            </a:r>
          </a:p>
        </p:txBody>
      </p:sp>
      <p:sp>
        <p:nvSpPr>
          <p:cNvPr id="22531" name="Rectangle 3"/>
          <p:cNvSpPr>
            <a:spLocks noGrp="1" noChangeArrowheads="1"/>
          </p:cNvSpPr>
          <p:nvPr>
            <p:ph sz="quarter" idx="1"/>
          </p:nvPr>
        </p:nvSpPr>
        <p:spPr>
          <a:xfrm>
            <a:off x="228601" y="1644050"/>
            <a:ext cx="11730786" cy="2665009"/>
          </a:xfrm>
        </p:spPr>
        <p:txBody>
          <a:bodyPr>
            <a:normAutofit/>
          </a:bodyPr>
          <a:lstStyle/>
          <a:p>
            <a:pPr marL="457200" indent="-411163">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Only buy formula from an authorized distributor.</a:t>
            </a:r>
          </a:p>
          <a:p>
            <a:pPr marL="457200" indent="-411163">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Keep proof of formula purchases for at least 3 months.</a:t>
            </a:r>
          </a:p>
          <a:p>
            <a:pPr marL="457200" indent="-411163">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Special order formula within 72 hours.</a:t>
            </a:r>
          </a:p>
          <a:p>
            <a:pPr marL="457200" indent="-411163">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Use third-party distributor when needed.</a:t>
            </a:r>
          </a:p>
        </p:txBody>
      </p:sp>
      <p:pic>
        <p:nvPicPr>
          <p:cNvPr id="5" name="Picture 4">
            <a:extLst>
              <a:ext uri="{FF2B5EF4-FFF2-40B4-BE49-F238E27FC236}">
                <a16:creationId xmlns:a16="http://schemas.microsoft.com/office/drawing/2014/main" id="{4D5701C2-3F29-48B1-4A6A-B7AAEBC6CF6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539057" y="4309059"/>
            <a:ext cx="2101958" cy="2286117"/>
          </a:xfrm>
          <a:prstGeom prst="rect">
            <a:avLst/>
          </a:prstGeom>
        </p:spPr>
      </p:pic>
    </p:spTree>
    <p:extLst>
      <p:ext uri="{BB962C8B-B14F-4D97-AF65-F5344CB8AC3E}">
        <p14:creationId xmlns:p14="http://schemas.microsoft.com/office/powerpoint/2010/main" val="2670491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69FF1B9-B579-AD72-8F60-B7C1397177EB}"/>
              </a:ext>
            </a:extLst>
          </p:cNvPr>
          <p:cNvSpPr txBox="1">
            <a:spLocks noGrp="1"/>
          </p:cNvSpPr>
          <p:nvPr>
            <p:ph type="title" idx="4294967295"/>
          </p:nvPr>
        </p:nvSpPr>
        <p:spPr>
          <a:xfrm>
            <a:off x="228601" y="1907697"/>
            <a:ext cx="4922729" cy="304260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b="1" i="0" u="none" strike="noStrike" kern="1200" cap="none" spc="0" normalizeH="0" baseline="0" noProof="0" dirty="0">
                <a:ln>
                  <a:noFill/>
                </a:ln>
                <a:solidFill>
                  <a:schemeClr val="tx1"/>
                </a:solidFill>
                <a:effectLst/>
                <a:uLnTx/>
                <a:uFillTx/>
                <a:latin typeface="Aptos" panose="020B0004020202020204" pitchFamily="34" charset="0"/>
                <a:ea typeface="Verdana" panose="020B0604030504040204" pitchFamily="34" charset="0"/>
                <a:cs typeface="Verdana" panose="020B0604030504040204" pitchFamily="34" charset="0"/>
              </a:rPr>
              <a:t>WIC</a:t>
            </a:r>
            <a:br>
              <a:rPr kumimoji="0" lang="en-US" altLang="en-US" b="1" i="0" u="none" strike="noStrike" kern="1200" cap="none" spc="0" normalizeH="0" baseline="0" noProof="0" dirty="0">
                <a:ln>
                  <a:noFill/>
                </a:ln>
                <a:solidFill>
                  <a:schemeClr val="tx1"/>
                </a:solidFill>
                <a:effectLst/>
                <a:uLnTx/>
                <a:uFillTx/>
                <a:latin typeface="Aptos" panose="020B0004020202020204" pitchFamily="34" charset="0"/>
                <a:ea typeface="Verdana" panose="020B0604030504040204" pitchFamily="34" charset="0"/>
                <a:cs typeface="Verdana" panose="020B0604030504040204" pitchFamily="34" charset="0"/>
              </a:rPr>
            </a:br>
            <a:r>
              <a:rPr kumimoji="0" lang="en-US" altLang="en-US" b="1" i="0" u="none" strike="noStrike" kern="1200" cap="none" spc="0" normalizeH="0" baseline="0" noProof="0" dirty="0">
                <a:ln>
                  <a:noFill/>
                </a:ln>
                <a:solidFill>
                  <a:schemeClr val="tx1"/>
                </a:solidFill>
                <a:effectLst/>
                <a:uLnTx/>
                <a:uFillTx/>
                <a:latin typeface="Aptos" panose="020B0004020202020204" pitchFamily="34" charset="0"/>
                <a:ea typeface="Verdana" panose="020B0604030504040204" pitchFamily="34" charset="0"/>
                <a:cs typeface="Verdana" panose="020B0604030504040204" pitchFamily="34" charset="0"/>
              </a:rPr>
              <a:t>POS system requirements and transactions</a:t>
            </a:r>
          </a:p>
        </p:txBody>
      </p:sp>
      <p:pic>
        <p:nvPicPr>
          <p:cNvPr id="6" name="Picture 5" descr="A person swipes their eWIC card on a grocery store PIN pad.">
            <a:extLst>
              <a:ext uri="{FF2B5EF4-FFF2-40B4-BE49-F238E27FC236}">
                <a16:creationId xmlns:a16="http://schemas.microsoft.com/office/drawing/2014/main" id="{321F720F-12D4-4992-A40C-126E1D79516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151330" y="237485"/>
            <a:ext cx="6812069" cy="6383030"/>
          </a:xfrm>
          <a:prstGeom prst="rect">
            <a:avLst/>
          </a:prstGeom>
        </p:spPr>
      </p:pic>
    </p:spTree>
    <p:extLst>
      <p:ext uri="{BB962C8B-B14F-4D97-AF65-F5344CB8AC3E}">
        <p14:creationId xmlns:p14="http://schemas.microsoft.com/office/powerpoint/2010/main" val="24965770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249937" y="251701"/>
            <a:ext cx="11692126" cy="891299"/>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Approved Products List (APL)</a:t>
            </a:r>
          </a:p>
        </p:txBody>
      </p:sp>
      <p:pic>
        <p:nvPicPr>
          <p:cNvPr id="4" name="Picture 3" descr="A portion of the Oregon WIC Approved Products List (APL) spreadsheet showing a list of product UPCs along with descriptions of the foods including the product brand and size.">
            <a:extLst>
              <a:ext uri="{FF2B5EF4-FFF2-40B4-BE49-F238E27FC236}">
                <a16:creationId xmlns:a16="http://schemas.microsoft.com/office/drawing/2014/main" id="{807E9418-F4C9-967B-2E38-56E69C094212}"/>
              </a:ext>
              <a:ext uri="{C183D7F6-B498-43B3-948B-1728B52AA6E4}">
                <adec:decorative xmlns:adec="http://schemas.microsoft.com/office/drawing/2017/decorative" val="0"/>
              </a:ext>
            </a:extLst>
          </p:cNvPr>
          <p:cNvPicPr>
            <a:picLocks noChangeAspect="1"/>
          </p:cNvPicPr>
          <p:nvPr/>
        </p:nvPicPr>
        <p:blipFill>
          <a:blip r:embed="rId3">
            <a:grayscl/>
          </a:blip>
          <a:srcRect b="39540"/>
          <a:stretch/>
        </p:blipFill>
        <p:spPr>
          <a:xfrm>
            <a:off x="1198604" y="3587261"/>
            <a:ext cx="10236483" cy="3019038"/>
          </a:xfrm>
          <a:prstGeom prst="rect">
            <a:avLst/>
          </a:prstGeom>
          <a:ln>
            <a:solidFill>
              <a:schemeClr val="tx1"/>
            </a:solidFill>
          </a:ln>
        </p:spPr>
      </p:pic>
      <p:sp>
        <p:nvSpPr>
          <p:cNvPr id="3" name="Content Placeholder 3">
            <a:extLst>
              <a:ext uri="{FF2B5EF4-FFF2-40B4-BE49-F238E27FC236}">
                <a16:creationId xmlns:a16="http://schemas.microsoft.com/office/drawing/2014/main" id="{7995D07B-B9A8-AA13-783E-EBADB245D676}"/>
              </a:ext>
            </a:extLst>
          </p:cNvPr>
          <p:cNvSpPr txBox="1">
            <a:spLocks/>
          </p:cNvSpPr>
          <p:nvPr/>
        </p:nvSpPr>
        <p:spPr>
          <a:xfrm>
            <a:off x="249937" y="1104900"/>
            <a:ext cx="11692126" cy="2581830"/>
          </a:xfrm>
          <a:prstGeom prst="rect">
            <a:avLst/>
          </a:prstGeom>
        </p:spPr>
        <p:txBody>
          <a:bodyPr vert="horz" lIns="121899" tIns="60949" rIns="121899" bIns="60949" rtlCol="0">
            <a:noAutofit/>
          </a:bodyPr>
          <a:lstStyle>
            <a:lvl1pPr marL="304747" indent="-304747" algn="l" defTabSz="1218987" rtl="0" eaLnBrk="1" latinLnBrk="0" hangingPunct="1">
              <a:lnSpc>
                <a:spcPct val="90000"/>
              </a:lnSpc>
              <a:spcBef>
                <a:spcPts val="1800"/>
              </a:spcBef>
              <a:buClr>
                <a:schemeClr val="accent1"/>
              </a:buClr>
              <a:buFont typeface="Arial" pitchFamily="34" charset="0"/>
              <a:buChar char="•"/>
              <a:defRPr sz="2800" kern="1200">
                <a:solidFill>
                  <a:schemeClr val="tx1"/>
                </a:solidFill>
                <a:latin typeface="+mn-lt"/>
                <a:ea typeface="+mn-ea"/>
                <a:cs typeface="+mn-cs"/>
              </a:defRPr>
            </a:lvl1pPr>
            <a:lvl2pPr marL="755772" indent="-304747" algn="l" defTabSz="1218987" rtl="0" eaLnBrk="1" latinLnBrk="0" hangingPunct="1">
              <a:lnSpc>
                <a:spcPct val="90000"/>
              </a:lnSpc>
              <a:spcBef>
                <a:spcPts val="1200"/>
              </a:spcBef>
              <a:buClr>
                <a:schemeClr val="accent1"/>
              </a:buClr>
              <a:buFont typeface="Arial" pitchFamily="34" charset="0"/>
              <a:buChar char="–"/>
              <a:defRPr sz="2400" kern="1200">
                <a:solidFill>
                  <a:schemeClr val="tx1"/>
                </a:solidFill>
                <a:latin typeface="+mn-lt"/>
                <a:ea typeface="+mn-ea"/>
                <a:cs typeface="+mn-cs"/>
              </a:defRPr>
            </a:lvl2pPr>
            <a:lvl3pPr marL="120679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3pPr>
            <a:lvl4pPr marL="1657822"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4pPr>
            <a:lvl5pPr marL="210884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5pPr>
            <a:lvl6pPr marL="255987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6pPr>
            <a:lvl7pPr marL="301089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7pPr>
            <a:lvl8pPr marL="346192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8pPr>
            <a:lvl9pPr marL="391294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9pPr>
          </a:lstStyle>
          <a:p>
            <a:pPr marL="457200"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Database of all Oregon WIC approved foods and UPCs</a:t>
            </a:r>
          </a:p>
          <a:p>
            <a:pPr marL="457200"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Ensures that only WIC foods and formulas are sold</a:t>
            </a:r>
          </a:p>
          <a:p>
            <a:pPr marL="457200"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Downloaded onto store registers nightly</a:t>
            </a:r>
          </a:p>
          <a:p>
            <a:pPr marL="457200"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APL maintenance is ongoing</a:t>
            </a:r>
          </a:p>
        </p:txBody>
      </p:sp>
    </p:spTree>
    <p:extLst>
      <p:ext uri="{BB962C8B-B14F-4D97-AF65-F5344CB8AC3E}">
        <p14:creationId xmlns:p14="http://schemas.microsoft.com/office/powerpoint/2010/main" val="3894499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E694EAC-9176-AB11-0304-312224978564}"/>
              </a:ext>
            </a:extLst>
          </p:cNvPr>
          <p:cNvSpPr txBox="1">
            <a:spLocks noGrp="1"/>
          </p:cNvSpPr>
          <p:nvPr>
            <p:ph type="title" idx="4294967295"/>
          </p:nvPr>
        </p:nvSpPr>
        <p:spPr>
          <a:xfrm>
            <a:off x="240890" y="266475"/>
            <a:ext cx="11710220" cy="110974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b="1" i="0" u="none" strike="noStrike" kern="1200" cap="none" spc="0" normalizeH="0" baseline="0" noProof="0" dirty="0">
                <a:ln>
                  <a:noFill/>
                </a:ln>
                <a:solidFill>
                  <a:schemeClr val="tx1"/>
                </a:solidFill>
                <a:effectLst/>
                <a:uLnTx/>
                <a:uFillTx/>
                <a:latin typeface="Aptos" panose="020B0004020202020204" pitchFamily="34" charset="0"/>
                <a:ea typeface="Verdana" panose="020B0604030504040204" pitchFamily="34" charset="0"/>
              </a:rPr>
              <a:t>Keep POS system updated for WIC</a:t>
            </a:r>
          </a:p>
        </p:txBody>
      </p:sp>
      <p:sp>
        <p:nvSpPr>
          <p:cNvPr id="7" name="TextBox 6">
            <a:extLst>
              <a:ext uri="{FF2B5EF4-FFF2-40B4-BE49-F238E27FC236}">
                <a16:creationId xmlns:a16="http://schemas.microsoft.com/office/drawing/2014/main" id="{6D9D26C3-9F04-8FCC-1E88-F14E062A065B}"/>
              </a:ext>
            </a:extLst>
          </p:cNvPr>
          <p:cNvSpPr txBox="1"/>
          <p:nvPr/>
        </p:nvSpPr>
        <p:spPr>
          <a:xfrm>
            <a:off x="240890" y="1589837"/>
            <a:ext cx="11710220" cy="3323987"/>
          </a:xfrm>
          <a:prstGeom prst="rect">
            <a:avLst/>
          </a:prstGeom>
          <a:noFill/>
        </p:spPr>
        <p:txBody>
          <a:bodyPr wrap="square">
            <a:spAutoFit/>
          </a:bodyPr>
          <a:lstStyle/>
          <a:p>
            <a:pPr marL="411163" indent="-411163">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Stores registers must operate with the current APL.</a:t>
            </a:r>
          </a:p>
          <a:p>
            <a:pPr marL="411163" indent="-411163">
              <a:buClrTx/>
            </a:pPr>
            <a:endParaRPr lang="en-US" sz="3000" dirty="0">
              <a:latin typeface="Aptos" panose="020B0004020202020204" pitchFamily="34" charset="0"/>
              <a:ea typeface="Verdana" panose="020B0604030504040204" pitchFamily="34" charset="0"/>
            </a:endParaRPr>
          </a:p>
          <a:p>
            <a:pPr marL="411163" indent="-411163">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The APL downloads automatically every night.</a:t>
            </a:r>
          </a:p>
          <a:p>
            <a:pPr marL="411163" indent="-411163">
              <a:buClrTx/>
              <a:buFont typeface="Verdana" panose="020B0604030504040204" pitchFamily="34" charset="0"/>
              <a:buChar char="•"/>
            </a:pPr>
            <a:endParaRPr lang="en-US" sz="3000" dirty="0">
              <a:latin typeface="Aptos" panose="020B0004020202020204" pitchFamily="34" charset="0"/>
              <a:ea typeface="Verdana" panose="020B0604030504040204" pitchFamily="34" charset="0"/>
            </a:endParaRPr>
          </a:p>
          <a:p>
            <a:pPr marL="411163" indent="-411163">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Flag all WIC-eligible foods, if required for your POS system:   </a:t>
            </a:r>
          </a:p>
          <a:p>
            <a:pPr marL="411163" lvl="1" indent="-411163">
              <a:buFont typeface="Verdana" panose="020B0604030504040204" pitchFamily="34" charset="0"/>
              <a:buChar char="•"/>
            </a:pPr>
            <a:r>
              <a:rPr lang="en-US" sz="3000" dirty="0">
                <a:latin typeface="Aptos" panose="020B0004020202020204" pitchFamily="34" charset="0"/>
                <a:ea typeface="Verdana" panose="020B0604030504040204" pitchFamily="34" charset="0"/>
              </a:rPr>
              <a:t>Newly stocked WIC formula</a:t>
            </a:r>
          </a:p>
          <a:p>
            <a:pPr marL="411163" lvl="1" indent="-411163">
              <a:buFont typeface="Verdana" panose="020B0604030504040204" pitchFamily="34" charset="0"/>
              <a:buChar char="•"/>
            </a:pPr>
            <a:r>
              <a:rPr lang="en-US" sz="3000" dirty="0">
                <a:latin typeface="Aptos" panose="020B0004020202020204" pitchFamily="34" charset="0"/>
                <a:ea typeface="Verdana" panose="020B0604030504040204" pitchFamily="34" charset="0"/>
              </a:rPr>
              <a:t>Formula recently added to the WIC APL</a:t>
            </a:r>
          </a:p>
        </p:txBody>
      </p:sp>
    </p:spTree>
    <p:extLst>
      <p:ext uri="{BB962C8B-B14F-4D97-AF65-F5344CB8AC3E}">
        <p14:creationId xmlns:p14="http://schemas.microsoft.com/office/powerpoint/2010/main" val="36193398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40561" y="260043"/>
            <a:ext cx="11710878" cy="978207"/>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Identifying APL issues</a:t>
            </a:r>
          </a:p>
        </p:txBody>
      </p:sp>
      <p:sp>
        <p:nvSpPr>
          <p:cNvPr id="20483" name="Rectangle 3"/>
          <p:cNvSpPr>
            <a:spLocks noGrp="1" noChangeArrowheads="1"/>
          </p:cNvSpPr>
          <p:nvPr>
            <p:ph sz="quarter" idx="1"/>
          </p:nvPr>
        </p:nvSpPr>
        <p:spPr>
          <a:xfrm>
            <a:off x="240561" y="1541530"/>
            <a:ext cx="11710878" cy="3280297"/>
          </a:xfrm>
        </p:spPr>
        <p:txBody>
          <a:bodyPr>
            <a:normAutofit/>
          </a:bodyPr>
          <a:lstStyle/>
          <a:p>
            <a:pPr marL="457200"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Examples include:</a:t>
            </a:r>
          </a:p>
          <a:p>
            <a:pPr marL="914400" lvl="1" indent="-457200">
              <a:buClrTx/>
              <a:buSzPct val="100000"/>
              <a:buFont typeface="Courier New" panose="02070309020205020404" pitchFamily="49" charset="0"/>
              <a:buChar char="o"/>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Unable to process error </a:t>
            </a:r>
          </a:p>
          <a:p>
            <a:pPr marL="914400" lvl="1" indent="-457200">
              <a:buClrTx/>
              <a:buSzPct val="100000"/>
              <a:buFont typeface="Courier New" panose="02070309020205020404" pitchFamily="49" charset="0"/>
              <a:buChar char="o"/>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Invalid amount field error</a:t>
            </a:r>
          </a:p>
          <a:p>
            <a:pPr marL="914400" lvl="1" indent="-457200">
              <a:buClrTx/>
              <a:buSzPct val="100000"/>
              <a:buFont typeface="Courier New" panose="02070309020205020404" pitchFamily="49" charset="0"/>
              <a:buChar char="o"/>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Unknown </a:t>
            </a:r>
            <a:r>
              <a:rPr lang="en-US" sz="3000" dirty="0" err="1">
                <a:solidFill>
                  <a:schemeClr val="tx1"/>
                </a:solidFill>
                <a:latin typeface="Aptos" panose="020B0004020202020204" pitchFamily="34" charset="0"/>
                <a:ea typeface="Verdana" panose="020B0604030504040204" pitchFamily="34" charset="0"/>
                <a:cs typeface="Verdana" panose="020B0604030504040204" pitchFamily="34" charset="0"/>
              </a:rPr>
              <a:t>subcat</a:t>
            </a: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 printed on receipt</a:t>
            </a:r>
          </a:p>
          <a:p>
            <a:pPr marL="457200"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Integrated stores need to contact POS provider or IT team for assistance.</a:t>
            </a: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685800" lvl="1" indent="-457200">
              <a:buFont typeface="Wingdings" panose="05000000000000000000" pitchFamily="2" charset="2"/>
              <a:buChar char="q"/>
              <a:defRPr/>
            </a:pPr>
            <a:endParaRPr lang="en-US" sz="26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320040" indent="-320040">
              <a:buFont typeface="Wingdings" panose="05000000000000000000" pitchFamily="2" charset="2"/>
              <a:buChar char="v"/>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a:buNone/>
              <a:defRPr/>
            </a:pPr>
            <a:endParaRPr lang="en-US" sz="2800" dirty="0"/>
          </a:p>
        </p:txBody>
      </p:sp>
    </p:spTree>
    <p:extLst>
      <p:ext uri="{BB962C8B-B14F-4D97-AF65-F5344CB8AC3E}">
        <p14:creationId xmlns:p14="http://schemas.microsoft.com/office/powerpoint/2010/main" val="1600266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78D1393-2E3B-7B77-1ABF-25D98BA3A641}"/>
              </a:ext>
            </a:extLst>
          </p:cNvPr>
          <p:cNvSpPr txBox="1">
            <a:spLocks noGrp="1"/>
          </p:cNvSpPr>
          <p:nvPr>
            <p:ph type="title" idx="4294967295"/>
          </p:nvPr>
        </p:nvSpPr>
        <p:spPr>
          <a:xfrm>
            <a:off x="142132" y="251701"/>
            <a:ext cx="11818219" cy="105155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b="1" i="0" u="none" strike="noStrike" kern="1200" cap="none" spc="0" normalizeH="0" baseline="0" noProof="0" dirty="0">
                <a:ln>
                  <a:noFill/>
                </a:ln>
                <a:solidFill>
                  <a:schemeClr val="tx1"/>
                </a:solidFill>
                <a:effectLst/>
                <a:uLnTx/>
                <a:uFillTx/>
                <a:latin typeface="Aptos" panose="020B0004020202020204" pitchFamily="34" charset="0"/>
                <a:ea typeface="Verdana" panose="020B0604030504040204" pitchFamily="34" charset="0"/>
                <a:cs typeface="Verdana" panose="020B0604030504040204" pitchFamily="34" charset="0"/>
              </a:rPr>
              <a:t>WIC transactions</a:t>
            </a:r>
          </a:p>
        </p:txBody>
      </p:sp>
      <p:sp>
        <p:nvSpPr>
          <p:cNvPr id="5" name="Content Placeholder 3">
            <a:extLst>
              <a:ext uri="{FF2B5EF4-FFF2-40B4-BE49-F238E27FC236}">
                <a16:creationId xmlns:a16="http://schemas.microsoft.com/office/drawing/2014/main" id="{ABF67120-075B-9655-ACCA-F015F3DCF7E8}"/>
              </a:ext>
            </a:extLst>
          </p:cNvPr>
          <p:cNvSpPr txBox="1">
            <a:spLocks/>
          </p:cNvSpPr>
          <p:nvPr/>
        </p:nvSpPr>
        <p:spPr>
          <a:xfrm>
            <a:off x="237382" y="1566089"/>
            <a:ext cx="11700823" cy="4321634"/>
          </a:xfrm>
          <a:prstGeom prst="rect">
            <a:avLst/>
          </a:prstGeom>
        </p:spPr>
        <p:txBody>
          <a:bodyPr vert="horz" lIns="121899" tIns="60949" rIns="121899" bIns="60949" rtlCol="0">
            <a:noAutofit/>
          </a:bodyPr>
          <a:lstStyle>
            <a:lvl1pPr marL="304747" indent="-304747" algn="l" defTabSz="1218987" rtl="0" eaLnBrk="1" latinLnBrk="0" hangingPunct="1">
              <a:lnSpc>
                <a:spcPct val="90000"/>
              </a:lnSpc>
              <a:spcBef>
                <a:spcPts val="1800"/>
              </a:spcBef>
              <a:buClr>
                <a:schemeClr val="accent1"/>
              </a:buClr>
              <a:buFont typeface="Arial" pitchFamily="34" charset="0"/>
              <a:buChar char="•"/>
              <a:defRPr sz="2800" kern="1200">
                <a:solidFill>
                  <a:schemeClr val="tx1"/>
                </a:solidFill>
                <a:latin typeface="+mn-lt"/>
                <a:ea typeface="+mn-ea"/>
                <a:cs typeface="+mn-cs"/>
              </a:defRPr>
            </a:lvl1pPr>
            <a:lvl2pPr marL="755772" indent="-304747" algn="l" defTabSz="1218987" rtl="0" eaLnBrk="1" latinLnBrk="0" hangingPunct="1">
              <a:lnSpc>
                <a:spcPct val="90000"/>
              </a:lnSpc>
              <a:spcBef>
                <a:spcPts val="1200"/>
              </a:spcBef>
              <a:buClr>
                <a:schemeClr val="accent1"/>
              </a:buClr>
              <a:buFont typeface="Arial" pitchFamily="34" charset="0"/>
              <a:buChar char="–"/>
              <a:defRPr sz="2400" kern="1200">
                <a:solidFill>
                  <a:schemeClr val="tx1"/>
                </a:solidFill>
                <a:latin typeface="+mn-lt"/>
                <a:ea typeface="+mn-ea"/>
                <a:cs typeface="+mn-cs"/>
              </a:defRPr>
            </a:lvl2pPr>
            <a:lvl3pPr marL="120679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3pPr>
            <a:lvl4pPr marL="1657822"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4pPr>
            <a:lvl5pPr marL="210884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5pPr>
            <a:lvl6pPr marL="255987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6pPr>
            <a:lvl7pPr marL="301089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7pPr>
            <a:lvl8pPr marL="346192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8pPr>
            <a:lvl9pPr marL="391294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9pPr>
          </a:lstStyle>
          <a:p>
            <a:pPr marL="457200"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Only scan the UPC on the items being bought.</a:t>
            </a:r>
          </a:p>
          <a:p>
            <a:pPr marL="457200"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Do not use codebooks or UPC reference sheets or scan the UPC of a different product.</a:t>
            </a:r>
          </a:p>
          <a:p>
            <a:pPr marL="457200"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Never ask a shopper for their PIN or require identification for a WIC transaction.</a:t>
            </a:r>
          </a:p>
          <a:p>
            <a:pPr marL="457200"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“Insufficient funds” error means the shopper doesn’t have benefits available – have them contact WIC.</a:t>
            </a:r>
          </a:p>
        </p:txBody>
      </p:sp>
    </p:spTree>
    <p:extLst>
      <p:ext uri="{BB962C8B-B14F-4D97-AF65-F5344CB8AC3E}">
        <p14:creationId xmlns:p14="http://schemas.microsoft.com/office/powerpoint/2010/main" val="22116238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6FBEC5-949C-EA11-9C6F-F3E528626B38}"/>
              </a:ext>
              <a:ext uri="{C183D7F6-B498-43B3-948B-1728B52AA6E4}">
                <adec:decorative xmlns:adec="http://schemas.microsoft.com/office/drawing/2017/decorative" val="1"/>
              </a:ext>
            </a:extLst>
          </p:cNvPr>
          <p:cNvPicPr>
            <a:picLocks noChangeAspect="1"/>
          </p:cNvPicPr>
          <p:nvPr/>
        </p:nvPicPr>
        <p:blipFill rotWithShape="1">
          <a:blip r:embed="rId3"/>
          <a:srcRect t="17915"/>
          <a:stretch/>
        </p:blipFill>
        <p:spPr>
          <a:xfrm>
            <a:off x="219243" y="235659"/>
            <a:ext cx="11761642" cy="6410132"/>
          </a:xfrm>
          <a:prstGeom prst="rect">
            <a:avLst/>
          </a:prstGeom>
        </p:spPr>
      </p:pic>
      <p:sp>
        <p:nvSpPr>
          <p:cNvPr id="29698" name="Title 1"/>
          <p:cNvSpPr>
            <a:spLocks noGrp="1"/>
          </p:cNvSpPr>
          <p:nvPr>
            <p:ph type="title"/>
          </p:nvPr>
        </p:nvSpPr>
        <p:spPr>
          <a:xfrm>
            <a:off x="211116" y="5629977"/>
            <a:ext cx="11769770" cy="1051559"/>
          </a:xfrm>
        </p:spPr>
        <p:txBody>
          <a:bodyPr>
            <a:normAutofit/>
          </a:bodyPr>
          <a:lstStyle/>
          <a:p>
            <a:pPr algn="ctr" eaLnBrk="1" hangingPunct="1"/>
            <a:r>
              <a:rPr lang="en-US" altLang="en-US" b="1" dirty="0">
                <a:solidFill>
                  <a:schemeClr val="bg1"/>
                </a:solidFill>
                <a:latin typeface="Aptos" panose="020B0004020202020204" pitchFamily="34" charset="0"/>
                <a:ea typeface="Verdana" panose="020B0604030504040204" pitchFamily="34" charset="0"/>
                <a:cs typeface="Verdana" panose="020B0604030504040204" pitchFamily="34" charset="0"/>
              </a:rPr>
              <a:t>eWIC POS functions</a:t>
            </a:r>
          </a:p>
        </p:txBody>
      </p:sp>
    </p:spTree>
    <p:extLst>
      <p:ext uri="{BB962C8B-B14F-4D97-AF65-F5344CB8AC3E}">
        <p14:creationId xmlns:p14="http://schemas.microsoft.com/office/powerpoint/2010/main" val="14099722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230605" y="252592"/>
            <a:ext cx="11730790" cy="1051559"/>
          </a:xfrm>
        </p:spPr>
        <p:txBody>
          <a:bodyPr>
            <a:normAutofit/>
          </a:bodyPr>
          <a:lstStyle/>
          <a:p>
            <a:pPr algn="ctr"/>
            <a:r>
              <a:rPr lang="en-US" b="1" dirty="0">
                <a:solidFill>
                  <a:schemeClr val="tx1"/>
                </a:solidFill>
                <a:latin typeface="Aptos" panose="020B0004020202020204" pitchFamily="34" charset="0"/>
                <a:ea typeface="Verdana" panose="020B0604030504040204" pitchFamily="34" charset="0"/>
              </a:rPr>
              <a:t>eWIC Balance Inquiry</a:t>
            </a:r>
          </a:p>
        </p:txBody>
      </p:sp>
      <p:sp>
        <p:nvSpPr>
          <p:cNvPr id="13" name="Content Placeholder 3">
            <a:extLst>
              <a:ext uri="{FF2B5EF4-FFF2-40B4-BE49-F238E27FC236}">
                <a16:creationId xmlns:a16="http://schemas.microsoft.com/office/drawing/2014/main" id="{0A4B59D9-6AFE-4C14-8978-79EC429AB146}"/>
              </a:ext>
            </a:extLst>
          </p:cNvPr>
          <p:cNvSpPr txBox="1">
            <a:spLocks/>
          </p:cNvSpPr>
          <p:nvPr/>
        </p:nvSpPr>
        <p:spPr>
          <a:xfrm>
            <a:off x="230604" y="1626917"/>
            <a:ext cx="6331511" cy="4372829"/>
          </a:xfrm>
          <a:prstGeom prst="rect">
            <a:avLst/>
          </a:prstGeom>
        </p:spPr>
        <p:txBody>
          <a:bodyPr vert="horz" lIns="121899" tIns="60949" rIns="121899" bIns="60949" rtlCol="0">
            <a:noAutofit/>
          </a:bodyPr>
          <a:lstStyle>
            <a:lvl1pPr marL="304747" indent="-304747" algn="l" defTabSz="1218987" rtl="0" eaLnBrk="1" latinLnBrk="0" hangingPunct="1">
              <a:lnSpc>
                <a:spcPct val="90000"/>
              </a:lnSpc>
              <a:spcBef>
                <a:spcPts val="1800"/>
              </a:spcBef>
              <a:buClr>
                <a:schemeClr val="accent1"/>
              </a:buClr>
              <a:buFont typeface="Arial" pitchFamily="34" charset="0"/>
              <a:buChar char="•"/>
              <a:defRPr sz="2800" kern="1200">
                <a:solidFill>
                  <a:schemeClr val="tx1"/>
                </a:solidFill>
                <a:latin typeface="+mn-lt"/>
                <a:ea typeface="+mn-ea"/>
                <a:cs typeface="+mn-cs"/>
              </a:defRPr>
            </a:lvl1pPr>
            <a:lvl2pPr marL="755772" indent="-304747" algn="l" defTabSz="1218987" rtl="0" eaLnBrk="1" latinLnBrk="0" hangingPunct="1">
              <a:lnSpc>
                <a:spcPct val="90000"/>
              </a:lnSpc>
              <a:spcBef>
                <a:spcPts val="1200"/>
              </a:spcBef>
              <a:buClr>
                <a:schemeClr val="accent1"/>
              </a:buClr>
              <a:buFont typeface="Arial" pitchFamily="34" charset="0"/>
              <a:buChar char="–"/>
              <a:defRPr sz="2400" kern="1200">
                <a:solidFill>
                  <a:schemeClr val="tx1"/>
                </a:solidFill>
                <a:latin typeface="+mn-lt"/>
                <a:ea typeface="+mn-ea"/>
                <a:cs typeface="+mn-cs"/>
              </a:defRPr>
            </a:lvl2pPr>
            <a:lvl3pPr marL="120679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3pPr>
            <a:lvl4pPr marL="1657822"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4pPr>
            <a:lvl5pPr marL="210884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5pPr>
            <a:lvl6pPr marL="255987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6pPr>
            <a:lvl7pPr marL="301089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7pPr>
            <a:lvl8pPr marL="346192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8pPr>
            <a:lvl9pPr marL="391294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9pPr>
          </a:lstStyle>
          <a:p>
            <a:pPr marL="457200" lvl="1"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Allows cashiers to print a list of available benefits.</a:t>
            </a:r>
          </a:p>
          <a:p>
            <a:pPr marL="457200" lvl="1"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Happens outside of a transaction - no purchase required.</a:t>
            </a:r>
          </a:p>
          <a:p>
            <a:pPr marL="457200" lvl="1"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Store must provide upon request. </a:t>
            </a:r>
          </a:p>
          <a:p>
            <a:pPr marL="457200" lvl="1"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All store systems have this function on the register.</a:t>
            </a:r>
          </a:p>
          <a:p>
            <a:pPr lvl="1">
              <a:buFont typeface="Courier New" panose="02070309020205020404" pitchFamily="49" charset="0"/>
              <a:buChar char="o"/>
            </a:pPr>
            <a:endParaRPr lang="en-US" sz="2800" dirty="0">
              <a:latin typeface="Verdana" panose="020B0604030504040204" pitchFamily="34" charset="0"/>
              <a:ea typeface="Verdana" panose="020B0604030504040204" pitchFamily="34" charset="0"/>
            </a:endParaRPr>
          </a:p>
        </p:txBody>
      </p:sp>
      <p:pic>
        <p:nvPicPr>
          <p:cNvPr id="4" name="Picture 3" descr="An example of an eWIC Balance Inquiry receipt, showing the available food benefit balances and benefit expiration date.">
            <a:extLst>
              <a:ext uri="{FF2B5EF4-FFF2-40B4-BE49-F238E27FC236}">
                <a16:creationId xmlns:a16="http://schemas.microsoft.com/office/drawing/2014/main" id="{6AB631BA-99A2-5F43-E74F-28857239D26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562115" y="1577336"/>
            <a:ext cx="4659770" cy="4422410"/>
          </a:xfrm>
          <a:prstGeom prst="rect">
            <a:avLst/>
          </a:prstGeom>
          <a:ln>
            <a:solidFill>
              <a:schemeClr val="tx1"/>
            </a:solidFill>
          </a:ln>
        </p:spPr>
      </p:pic>
    </p:spTree>
    <p:extLst>
      <p:ext uri="{BB962C8B-B14F-4D97-AF65-F5344CB8AC3E}">
        <p14:creationId xmlns:p14="http://schemas.microsoft.com/office/powerpoint/2010/main" val="19806756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42133" y="251701"/>
            <a:ext cx="11793434" cy="1063752"/>
          </a:xfrm>
        </p:spPr>
        <p:txBody>
          <a:bodyPr>
            <a:normAutofit/>
          </a:bodyPr>
          <a:lstStyle/>
          <a:p>
            <a:pPr algn="ctr"/>
            <a:r>
              <a:rPr lang="en-US" b="1" dirty="0">
                <a:solidFill>
                  <a:schemeClr val="tx1"/>
                </a:solidFill>
                <a:latin typeface="Aptos" panose="020B0004020202020204" pitchFamily="34" charset="0"/>
                <a:ea typeface="Verdana" panose="020B0604030504040204" pitchFamily="34" charset="0"/>
              </a:rPr>
              <a:t>Mixed-basket purchases</a:t>
            </a:r>
          </a:p>
        </p:txBody>
      </p:sp>
      <p:sp>
        <p:nvSpPr>
          <p:cNvPr id="13" name="Content Placeholder 3">
            <a:extLst>
              <a:ext uri="{FF2B5EF4-FFF2-40B4-BE49-F238E27FC236}">
                <a16:creationId xmlns:a16="http://schemas.microsoft.com/office/drawing/2014/main" id="{0A4B59D9-6AFE-4C14-8978-79EC429AB146}"/>
              </a:ext>
            </a:extLst>
          </p:cNvPr>
          <p:cNvSpPr txBox="1">
            <a:spLocks/>
          </p:cNvSpPr>
          <p:nvPr/>
        </p:nvSpPr>
        <p:spPr>
          <a:xfrm>
            <a:off x="256432" y="1797036"/>
            <a:ext cx="6512492" cy="3785617"/>
          </a:xfrm>
          <a:prstGeom prst="rect">
            <a:avLst/>
          </a:prstGeom>
        </p:spPr>
        <p:txBody>
          <a:bodyPr vert="horz" lIns="121899" tIns="60949" rIns="121899" bIns="60949" rtlCol="0">
            <a:noAutofit/>
          </a:bodyPr>
          <a:lstStyle>
            <a:lvl1pPr marL="304747" indent="-304747" algn="l" defTabSz="1218987" rtl="0" eaLnBrk="1" latinLnBrk="0" hangingPunct="1">
              <a:lnSpc>
                <a:spcPct val="90000"/>
              </a:lnSpc>
              <a:spcBef>
                <a:spcPts val="1800"/>
              </a:spcBef>
              <a:buClr>
                <a:schemeClr val="accent1"/>
              </a:buClr>
              <a:buFont typeface="Arial" pitchFamily="34" charset="0"/>
              <a:buChar char="•"/>
              <a:defRPr sz="2800" kern="1200">
                <a:solidFill>
                  <a:schemeClr val="tx1"/>
                </a:solidFill>
                <a:latin typeface="+mn-lt"/>
                <a:ea typeface="+mn-ea"/>
                <a:cs typeface="+mn-cs"/>
              </a:defRPr>
            </a:lvl1pPr>
            <a:lvl2pPr marL="755772" indent="-304747" algn="l" defTabSz="1218987" rtl="0" eaLnBrk="1" latinLnBrk="0" hangingPunct="1">
              <a:lnSpc>
                <a:spcPct val="90000"/>
              </a:lnSpc>
              <a:spcBef>
                <a:spcPts val="1200"/>
              </a:spcBef>
              <a:buClr>
                <a:schemeClr val="accent1"/>
              </a:buClr>
              <a:buFont typeface="Arial" pitchFamily="34" charset="0"/>
              <a:buChar char="–"/>
              <a:defRPr sz="2400" kern="1200">
                <a:solidFill>
                  <a:schemeClr val="tx1"/>
                </a:solidFill>
                <a:latin typeface="+mn-lt"/>
                <a:ea typeface="+mn-ea"/>
                <a:cs typeface="+mn-cs"/>
              </a:defRPr>
            </a:lvl2pPr>
            <a:lvl3pPr marL="120679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3pPr>
            <a:lvl4pPr marL="1657822"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4pPr>
            <a:lvl5pPr marL="210884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5pPr>
            <a:lvl6pPr marL="255987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6pPr>
            <a:lvl7pPr marL="301089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7pPr>
            <a:lvl8pPr marL="346192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8pPr>
            <a:lvl9pPr marL="391294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9pPr>
          </a:lstStyle>
          <a:p>
            <a:pPr marL="457200"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WIC-only can be easier for new WIC shoppers.</a:t>
            </a:r>
          </a:p>
          <a:p>
            <a:pPr marL="457200"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Use WIC first in mixed-basket transactions.</a:t>
            </a:r>
          </a:p>
          <a:p>
            <a:pPr marL="457200"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WIC formula being purchased will show on customer PIN pad.</a:t>
            </a:r>
          </a:p>
        </p:txBody>
      </p:sp>
      <p:pic>
        <p:nvPicPr>
          <p:cNvPr id="4" name="Picture 3">
            <a:extLst>
              <a:ext uri="{FF2B5EF4-FFF2-40B4-BE49-F238E27FC236}">
                <a16:creationId xmlns:a16="http://schemas.microsoft.com/office/drawing/2014/main" id="{93A3218F-2D58-70EE-CD6B-2E49C9A5156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768924" y="1516664"/>
            <a:ext cx="5182686" cy="5105677"/>
          </a:xfrm>
          <a:prstGeom prst="rect">
            <a:avLst/>
          </a:prstGeom>
        </p:spPr>
      </p:pic>
    </p:spTree>
    <p:extLst>
      <p:ext uri="{BB962C8B-B14F-4D97-AF65-F5344CB8AC3E}">
        <p14:creationId xmlns:p14="http://schemas.microsoft.com/office/powerpoint/2010/main" val="1444116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218333" y="250665"/>
            <a:ext cx="11730790" cy="1044735"/>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Completing WIC transactions</a:t>
            </a:r>
          </a:p>
        </p:txBody>
      </p:sp>
      <p:sp>
        <p:nvSpPr>
          <p:cNvPr id="13" name="Content Placeholder 3">
            <a:extLst>
              <a:ext uri="{FF2B5EF4-FFF2-40B4-BE49-F238E27FC236}">
                <a16:creationId xmlns:a16="http://schemas.microsoft.com/office/drawing/2014/main" id="{0A4B59D9-6AFE-4C14-8978-79EC429AB146}"/>
              </a:ext>
            </a:extLst>
          </p:cNvPr>
          <p:cNvSpPr txBox="1">
            <a:spLocks/>
          </p:cNvSpPr>
          <p:nvPr/>
        </p:nvSpPr>
        <p:spPr>
          <a:xfrm>
            <a:off x="218333" y="1744605"/>
            <a:ext cx="11730790" cy="2404485"/>
          </a:xfrm>
          <a:prstGeom prst="rect">
            <a:avLst/>
          </a:prstGeom>
        </p:spPr>
        <p:txBody>
          <a:bodyPr vert="horz" lIns="121899" tIns="60949" rIns="121899" bIns="60949" rtlCol="0">
            <a:noAutofit/>
          </a:bodyPr>
          <a:lstStyle>
            <a:lvl1pPr marL="304747" indent="-304747" algn="l" defTabSz="1218987" rtl="0" eaLnBrk="1" latinLnBrk="0" hangingPunct="1">
              <a:lnSpc>
                <a:spcPct val="90000"/>
              </a:lnSpc>
              <a:spcBef>
                <a:spcPts val="1800"/>
              </a:spcBef>
              <a:buClr>
                <a:schemeClr val="accent1"/>
              </a:buClr>
              <a:buFont typeface="Arial" pitchFamily="34" charset="0"/>
              <a:buChar char="•"/>
              <a:defRPr sz="2800" kern="1200">
                <a:solidFill>
                  <a:schemeClr val="tx1"/>
                </a:solidFill>
                <a:latin typeface="+mn-lt"/>
                <a:ea typeface="+mn-ea"/>
                <a:cs typeface="+mn-cs"/>
              </a:defRPr>
            </a:lvl1pPr>
            <a:lvl2pPr marL="755772" indent="-304747" algn="l" defTabSz="1218987" rtl="0" eaLnBrk="1" latinLnBrk="0" hangingPunct="1">
              <a:lnSpc>
                <a:spcPct val="90000"/>
              </a:lnSpc>
              <a:spcBef>
                <a:spcPts val="1200"/>
              </a:spcBef>
              <a:buClr>
                <a:schemeClr val="accent1"/>
              </a:buClr>
              <a:buFont typeface="Arial" pitchFamily="34" charset="0"/>
              <a:buChar char="–"/>
              <a:defRPr sz="2400" kern="1200">
                <a:solidFill>
                  <a:schemeClr val="tx1"/>
                </a:solidFill>
                <a:latin typeface="+mn-lt"/>
                <a:ea typeface="+mn-ea"/>
                <a:cs typeface="+mn-cs"/>
              </a:defRPr>
            </a:lvl2pPr>
            <a:lvl3pPr marL="120679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3pPr>
            <a:lvl4pPr marL="1657822"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4pPr>
            <a:lvl5pPr marL="210884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5pPr>
            <a:lvl6pPr marL="255987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6pPr>
            <a:lvl7pPr marL="301089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7pPr>
            <a:lvl8pPr marL="346192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8pPr>
            <a:lvl9pPr marL="391294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9pPr>
          </a:lstStyle>
          <a:p>
            <a:pPr marL="457200"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Give final receipt to shopper – shows ending benefit balance.</a:t>
            </a:r>
          </a:p>
          <a:p>
            <a:pPr marL="457200"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Completed WIC transactions cannot be voided.</a:t>
            </a:r>
          </a:p>
          <a:p>
            <a:pPr marL="457200"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No refunds, gift cards or store credit for WIC purchases.</a:t>
            </a:r>
          </a:p>
        </p:txBody>
      </p:sp>
    </p:spTree>
    <p:extLst>
      <p:ext uri="{BB962C8B-B14F-4D97-AF65-F5344CB8AC3E}">
        <p14:creationId xmlns:p14="http://schemas.microsoft.com/office/powerpoint/2010/main" val="36621074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211196" y="269069"/>
            <a:ext cx="11769607" cy="1051559"/>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Ordering formula for a WIC shopper</a:t>
            </a:r>
          </a:p>
        </p:txBody>
      </p:sp>
      <p:sp>
        <p:nvSpPr>
          <p:cNvPr id="8" name="Content Placeholder 3">
            <a:extLst>
              <a:ext uri="{FF2B5EF4-FFF2-40B4-BE49-F238E27FC236}">
                <a16:creationId xmlns:a16="http://schemas.microsoft.com/office/drawing/2014/main" id="{98589D19-59BD-1FD8-C0EA-E413767855C5}"/>
              </a:ext>
            </a:extLst>
          </p:cNvPr>
          <p:cNvSpPr txBox="1">
            <a:spLocks/>
          </p:cNvSpPr>
          <p:nvPr/>
        </p:nvSpPr>
        <p:spPr>
          <a:xfrm>
            <a:off x="268194" y="1387816"/>
            <a:ext cx="7664486" cy="4963087"/>
          </a:xfrm>
          <a:prstGeom prst="rect">
            <a:avLst/>
          </a:prstGeom>
        </p:spPr>
        <p:txBody>
          <a:bodyPr vert="horz" lIns="121899" tIns="60949" rIns="121899" bIns="60949" rtlCol="0">
            <a:noAutofit/>
          </a:bodyPr>
          <a:lstStyle>
            <a:lvl1pPr marL="304747" indent="-304747" algn="l" defTabSz="1218987" rtl="0" eaLnBrk="1" latinLnBrk="0" hangingPunct="1">
              <a:lnSpc>
                <a:spcPct val="90000"/>
              </a:lnSpc>
              <a:spcBef>
                <a:spcPts val="1800"/>
              </a:spcBef>
              <a:buClr>
                <a:schemeClr val="accent1"/>
              </a:buClr>
              <a:buFont typeface="Arial" pitchFamily="34" charset="0"/>
              <a:buChar char="•"/>
              <a:defRPr sz="2800" kern="1200">
                <a:solidFill>
                  <a:schemeClr val="tx1"/>
                </a:solidFill>
                <a:latin typeface="+mn-lt"/>
                <a:ea typeface="+mn-ea"/>
                <a:cs typeface="+mn-cs"/>
              </a:defRPr>
            </a:lvl1pPr>
            <a:lvl2pPr marL="755772" indent="-304747" algn="l" defTabSz="1218987" rtl="0" eaLnBrk="1" latinLnBrk="0" hangingPunct="1">
              <a:lnSpc>
                <a:spcPct val="90000"/>
              </a:lnSpc>
              <a:spcBef>
                <a:spcPts val="1200"/>
              </a:spcBef>
              <a:buClr>
                <a:schemeClr val="accent1"/>
              </a:buClr>
              <a:buFont typeface="Arial" pitchFamily="34" charset="0"/>
              <a:buChar char="–"/>
              <a:defRPr sz="2400" kern="1200">
                <a:solidFill>
                  <a:schemeClr val="tx1"/>
                </a:solidFill>
                <a:latin typeface="+mn-lt"/>
                <a:ea typeface="+mn-ea"/>
                <a:cs typeface="+mn-cs"/>
              </a:defRPr>
            </a:lvl2pPr>
            <a:lvl3pPr marL="120679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3pPr>
            <a:lvl4pPr marL="1657822"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4pPr>
            <a:lvl5pPr marL="210884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5pPr>
            <a:lvl6pPr marL="255987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6pPr>
            <a:lvl7pPr marL="301089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7pPr>
            <a:lvl8pPr marL="346192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8pPr>
            <a:lvl9pPr marL="391294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9pPr>
          </a:lstStyle>
          <a:p>
            <a:pPr marL="457200"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In-person: Do a balance inquiry to get formula info.</a:t>
            </a:r>
          </a:p>
          <a:p>
            <a:pPr marL="457200"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Phone: Ask what formula they need and how much.</a:t>
            </a:r>
          </a:p>
          <a:p>
            <a:pPr marL="457200"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Check store distribution center first.</a:t>
            </a:r>
          </a:p>
          <a:p>
            <a:pPr marL="457200"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If needed, check third-party distributor.</a:t>
            </a:r>
          </a:p>
          <a:p>
            <a:pPr marL="457200"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Process the transaction when shopper picks up formula.</a:t>
            </a:r>
          </a:p>
          <a:p>
            <a:pPr>
              <a:buClrTx/>
              <a:buFont typeface="Verdana" panose="020B0604030504040204" pitchFamily="34" charset="0"/>
              <a:buChar char="•"/>
            </a:pPr>
            <a:endParaRPr lang="en-US" dirty="0">
              <a:latin typeface="Verdana" panose="020B0604030504040204" pitchFamily="34" charset="0"/>
              <a:ea typeface="Verdana" panose="020B0604030504040204" pitchFamily="34" charset="0"/>
            </a:endParaRPr>
          </a:p>
        </p:txBody>
      </p:sp>
      <p:grpSp>
        <p:nvGrpSpPr>
          <p:cNvPr id="2" name="Group 1">
            <a:extLst>
              <a:ext uri="{FF2B5EF4-FFF2-40B4-BE49-F238E27FC236}">
                <a16:creationId xmlns:a16="http://schemas.microsoft.com/office/drawing/2014/main" id="{D9370565-E253-452A-52C0-3ED007578767}"/>
              </a:ext>
              <a:ext uri="{C183D7F6-B498-43B3-948B-1728B52AA6E4}">
                <adec:decorative xmlns:adec="http://schemas.microsoft.com/office/drawing/2017/decorative" val="1"/>
              </a:ext>
            </a:extLst>
          </p:cNvPr>
          <p:cNvGrpSpPr/>
          <p:nvPr/>
        </p:nvGrpSpPr>
        <p:grpSpPr>
          <a:xfrm>
            <a:off x="7932680" y="1690001"/>
            <a:ext cx="3914744" cy="4868936"/>
            <a:chOff x="7932680" y="1690001"/>
            <a:chExt cx="3914744" cy="4868936"/>
          </a:xfrm>
        </p:grpSpPr>
        <p:pic>
          <p:nvPicPr>
            <p:cNvPr id="3" name="Picture 2">
              <a:extLst>
                <a:ext uri="{FF2B5EF4-FFF2-40B4-BE49-F238E27FC236}">
                  <a16:creationId xmlns:a16="http://schemas.microsoft.com/office/drawing/2014/main" id="{EC6F0D6B-AEA0-2580-0EA8-036874B3E997}"/>
                </a:ext>
              </a:extLst>
            </p:cNvPr>
            <p:cNvPicPr>
              <a:picLocks noChangeAspect="1"/>
            </p:cNvPicPr>
            <p:nvPr/>
          </p:nvPicPr>
          <p:blipFill>
            <a:blip r:embed="rId3"/>
            <a:stretch>
              <a:fillRect/>
            </a:stretch>
          </p:blipFill>
          <p:spPr>
            <a:xfrm>
              <a:off x="9952390" y="4535065"/>
              <a:ext cx="1684020" cy="2023872"/>
            </a:xfrm>
            <a:prstGeom prst="rect">
              <a:avLst/>
            </a:prstGeom>
          </p:spPr>
        </p:pic>
        <p:pic>
          <p:nvPicPr>
            <p:cNvPr id="5" name="Picture 4">
              <a:extLst>
                <a:ext uri="{FF2B5EF4-FFF2-40B4-BE49-F238E27FC236}">
                  <a16:creationId xmlns:a16="http://schemas.microsoft.com/office/drawing/2014/main" id="{4A015F33-C305-DEF5-2E59-3C01DD1E36E3}"/>
                </a:ext>
              </a:extLst>
            </p:cNvPr>
            <p:cNvPicPr>
              <a:picLocks noChangeAspect="1"/>
            </p:cNvPicPr>
            <p:nvPr/>
          </p:nvPicPr>
          <p:blipFill>
            <a:blip r:embed="rId4"/>
            <a:stretch>
              <a:fillRect/>
            </a:stretch>
          </p:blipFill>
          <p:spPr>
            <a:xfrm>
              <a:off x="7932680" y="4288931"/>
              <a:ext cx="1684020" cy="2061972"/>
            </a:xfrm>
            <a:prstGeom prst="rect">
              <a:avLst/>
            </a:prstGeom>
          </p:spPr>
        </p:pic>
        <p:pic>
          <p:nvPicPr>
            <p:cNvPr id="6" name="Picture 5">
              <a:extLst>
                <a:ext uri="{FF2B5EF4-FFF2-40B4-BE49-F238E27FC236}">
                  <a16:creationId xmlns:a16="http://schemas.microsoft.com/office/drawing/2014/main" id="{24A62B45-0986-B3C5-46B2-85CE3B896D28}"/>
                </a:ext>
              </a:extLst>
            </p:cNvPr>
            <p:cNvPicPr>
              <a:picLocks noChangeAspect="1"/>
            </p:cNvPicPr>
            <p:nvPr/>
          </p:nvPicPr>
          <p:blipFill>
            <a:blip r:embed="rId5"/>
            <a:stretch>
              <a:fillRect/>
            </a:stretch>
          </p:blipFill>
          <p:spPr>
            <a:xfrm>
              <a:off x="7932680" y="1876230"/>
              <a:ext cx="1825752" cy="2353056"/>
            </a:xfrm>
            <a:prstGeom prst="rect">
              <a:avLst/>
            </a:prstGeom>
          </p:spPr>
        </p:pic>
        <p:pic>
          <p:nvPicPr>
            <p:cNvPr id="7" name="Picture 6">
              <a:extLst>
                <a:ext uri="{FF2B5EF4-FFF2-40B4-BE49-F238E27FC236}">
                  <a16:creationId xmlns:a16="http://schemas.microsoft.com/office/drawing/2014/main" id="{DECF2EEE-36BF-7EAE-E6D0-C1FAF1E0CB33}"/>
                </a:ext>
              </a:extLst>
            </p:cNvPr>
            <p:cNvPicPr>
              <a:picLocks noChangeAspect="1"/>
            </p:cNvPicPr>
            <p:nvPr/>
          </p:nvPicPr>
          <p:blipFill rotWithShape="1">
            <a:blip r:embed="rId6"/>
            <a:srcRect r="5900"/>
            <a:stretch/>
          </p:blipFill>
          <p:spPr>
            <a:xfrm>
              <a:off x="9587849" y="1690001"/>
              <a:ext cx="2259575" cy="2845064"/>
            </a:xfrm>
            <a:prstGeom prst="rect">
              <a:avLst/>
            </a:prstGeom>
          </p:spPr>
        </p:pic>
      </p:grpSp>
    </p:spTree>
    <p:extLst>
      <p:ext uri="{BB962C8B-B14F-4D97-AF65-F5344CB8AC3E}">
        <p14:creationId xmlns:p14="http://schemas.microsoft.com/office/powerpoint/2010/main" val="15537939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08548" y="258842"/>
            <a:ext cx="11726778" cy="990600"/>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Complaint process</a:t>
            </a:r>
          </a:p>
        </p:txBody>
      </p:sp>
      <p:sp>
        <p:nvSpPr>
          <p:cNvPr id="4" name="Rectangle 3">
            <a:extLst>
              <a:ext uri="{FF2B5EF4-FFF2-40B4-BE49-F238E27FC236}">
                <a16:creationId xmlns:a16="http://schemas.microsoft.com/office/drawing/2014/main" id="{D800D357-01E4-BD73-9669-90A55FBC8A57}"/>
              </a:ext>
            </a:extLst>
          </p:cNvPr>
          <p:cNvSpPr>
            <a:spLocks noGrp="1" noChangeArrowheads="1"/>
          </p:cNvSpPr>
          <p:nvPr>
            <p:ph sz="quarter" idx="1"/>
          </p:nvPr>
        </p:nvSpPr>
        <p:spPr>
          <a:xfrm>
            <a:off x="208548" y="1428514"/>
            <a:ext cx="11726778" cy="4263189"/>
          </a:xfrm>
        </p:spPr>
        <p:txBody>
          <a:bodyPr>
            <a:normAutofit/>
          </a:bodyPr>
          <a:lstStyle/>
          <a:p>
            <a:pPr marL="0" indent="0">
              <a:buClrTx/>
              <a:buSzPct val="100000"/>
              <a:buNone/>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Vendor complaints about shoppers:</a:t>
            </a:r>
          </a:p>
          <a:p>
            <a:pPr marL="914400" lvl="1" indent="-457200">
              <a:buClrTx/>
              <a:buSzPct val="130000"/>
              <a:buFont typeface="Arial" panose="020B060402020202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All complaints are investigated</a:t>
            </a:r>
          </a:p>
          <a:p>
            <a:pPr marL="914400" lvl="1" indent="-457200">
              <a:buClrTx/>
              <a:buSzPct val="130000"/>
              <a:buFont typeface="Arial" panose="020B060402020202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Submit complaints online</a:t>
            </a:r>
          </a:p>
          <a:p>
            <a:pPr marL="914400" lvl="1" indent="-457200">
              <a:buClrTx/>
              <a:buSzPct val="130000"/>
              <a:buFont typeface="Arial" panose="020B060402020202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WIC Shopper Complaint Card</a:t>
            </a:r>
          </a:p>
          <a:p>
            <a:pPr marL="685800" lvl="1" indent="-457200">
              <a:buClrTx/>
              <a:buSzPct val="130000"/>
              <a:buFont typeface="Arial" panose="020B0604020202020204" pitchFamily="34" charset="0"/>
              <a:buChar char="•"/>
              <a:defRPr/>
            </a:pPr>
            <a:endPar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endParaRPr>
          </a:p>
          <a:p>
            <a:pPr marL="0" indent="0">
              <a:buClrTx/>
              <a:buSzPct val="130000"/>
              <a:buNone/>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Shopper complaints about vendors:</a:t>
            </a:r>
          </a:p>
          <a:p>
            <a:pPr marL="914400" lvl="1" indent="-457200">
              <a:buClrTx/>
              <a:buSzPct val="130000"/>
              <a:buFont typeface="Arial" panose="020B060402020202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All complaints are investigated</a:t>
            </a:r>
          </a:p>
          <a:p>
            <a:pPr marL="914400" lvl="1" indent="-457200">
              <a:buClrTx/>
              <a:buSzPct val="130000"/>
              <a:buFont typeface="Arial" panose="020B060402020202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Can result in notice of complaint or undercover buy</a:t>
            </a:r>
          </a:p>
          <a:p>
            <a:pPr marL="228600" lvl="1" indent="0">
              <a:buNone/>
              <a:defRPr/>
            </a:pPr>
            <a:endParaRPr lang="en-US" sz="26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320040" indent="-320040">
              <a:buFont typeface="Wingdings" panose="05000000000000000000" pitchFamily="2" charset="2"/>
              <a:buChar char="v"/>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a:buNone/>
              <a:defRPr/>
            </a:pPr>
            <a:endParaRPr lang="en-US" sz="2800" dirty="0"/>
          </a:p>
        </p:txBody>
      </p:sp>
    </p:spTree>
    <p:extLst>
      <p:ext uri="{BB962C8B-B14F-4D97-AF65-F5344CB8AC3E}">
        <p14:creationId xmlns:p14="http://schemas.microsoft.com/office/powerpoint/2010/main" val="8614859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39331" y="254649"/>
            <a:ext cx="11713338" cy="873647"/>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Violations and sanctions</a:t>
            </a:r>
            <a:endParaRPr lang="en-US" altLang="en-US" b="1" dirty="0">
              <a:latin typeface="Aptos" panose="020B0004020202020204" pitchFamily="34" charset="0"/>
              <a:ea typeface="Verdana" panose="020B0604030504040204" pitchFamily="34" charset="0"/>
              <a:cs typeface="Verdana" panose="020B0604030504040204" pitchFamily="34" charset="0"/>
            </a:endParaRPr>
          </a:p>
        </p:txBody>
      </p:sp>
      <p:sp>
        <p:nvSpPr>
          <p:cNvPr id="5" name="Rectangle 3">
            <a:extLst>
              <a:ext uri="{FF2B5EF4-FFF2-40B4-BE49-F238E27FC236}">
                <a16:creationId xmlns:a16="http://schemas.microsoft.com/office/drawing/2014/main" id="{2F104700-C4BD-2601-92BF-D6805C7F2C0C}"/>
              </a:ext>
            </a:extLst>
          </p:cNvPr>
          <p:cNvSpPr>
            <a:spLocks noGrp="1" noChangeArrowheads="1"/>
          </p:cNvSpPr>
          <p:nvPr>
            <p:ph sz="quarter" idx="1"/>
          </p:nvPr>
        </p:nvSpPr>
        <p:spPr>
          <a:xfrm>
            <a:off x="239331" y="1240590"/>
            <a:ext cx="11713338" cy="5106908"/>
          </a:xfrm>
        </p:spPr>
        <p:txBody>
          <a:bodyPr>
            <a:normAutofit/>
          </a:bodyPr>
          <a:lstStyle/>
          <a:p>
            <a:pPr marL="457200" indent="-398463">
              <a:buClrTx/>
              <a:buSzPct val="100000"/>
              <a:buNone/>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Most common violations include:</a:t>
            </a:r>
          </a:p>
          <a:p>
            <a:pPr marL="914400" lvl="1"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Not providing a receipt</a:t>
            </a:r>
          </a:p>
          <a:p>
            <a:pPr marL="914400" lvl="1"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Charging for food not received</a:t>
            </a:r>
          </a:p>
          <a:p>
            <a:pPr marL="914400" lvl="1"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Substitutions (selling unauthorized foods)</a:t>
            </a:r>
          </a:p>
          <a:p>
            <a:pPr marL="914400" lvl="1"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Requiring a shopper to pay for a food that wasn’t covered by WIC</a:t>
            </a:r>
          </a:p>
          <a:p>
            <a:pPr lvl="1" indent="-398463">
              <a:buClrTx/>
              <a:buSzPct val="100000"/>
              <a:buFont typeface="Verdana" panose="020B0604030504040204" pitchFamily="34" charset="0"/>
              <a:buChar char="•"/>
              <a:defRPr/>
            </a:pPr>
            <a:endPar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endParaRPr>
          </a:p>
          <a:p>
            <a:pPr lvl="1" indent="-398463">
              <a:buClrTx/>
              <a:buSzPct val="100000"/>
              <a:buNone/>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Escalating sanctions depending on violation:</a:t>
            </a:r>
          </a:p>
          <a:p>
            <a:pPr marL="914400" lvl="2" indent="-457200">
              <a:buClrTx/>
              <a:buSzPct val="100000"/>
              <a:buFont typeface="+mj-lt"/>
              <a:buAutoNum type="arabicPeriod"/>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Notice of non-compliance</a:t>
            </a:r>
          </a:p>
          <a:p>
            <a:pPr marL="914400" lvl="2" indent="-457200">
              <a:buClrTx/>
              <a:buSzPct val="100000"/>
              <a:buFont typeface="+mj-lt"/>
              <a:buAutoNum type="arabicPeriod"/>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Fines</a:t>
            </a:r>
          </a:p>
          <a:p>
            <a:pPr marL="914400" lvl="2" indent="-457200">
              <a:buClrTx/>
              <a:buSzPct val="100000"/>
              <a:buFont typeface="+mj-lt"/>
              <a:buAutoNum type="arabicPeriod"/>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Disqualification from WIC</a:t>
            </a:r>
          </a:p>
          <a:p>
            <a:pPr marL="228600" lvl="1" indent="0">
              <a:buClrTx/>
              <a:buSzPct val="100000"/>
              <a:buNone/>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685800" lvl="1" indent="-457200">
              <a:buFont typeface="Wingdings" panose="05000000000000000000" pitchFamily="2" charset="2"/>
              <a:buChar char="q"/>
              <a:defRPr/>
            </a:pPr>
            <a:endParaRPr lang="en-US" sz="26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320040" indent="-320040">
              <a:buFont typeface="Wingdings" panose="05000000000000000000" pitchFamily="2" charset="2"/>
              <a:buChar char="v"/>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a:buNone/>
              <a:defRPr/>
            </a:pPr>
            <a:endParaRPr lang="en-US" sz="2800" dirty="0"/>
          </a:p>
        </p:txBody>
      </p:sp>
    </p:spTree>
    <p:extLst>
      <p:ext uri="{BB962C8B-B14F-4D97-AF65-F5344CB8AC3E}">
        <p14:creationId xmlns:p14="http://schemas.microsoft.com/office/powerpoint/2010/main" val="17967322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235974" y="228600"/>
            <a:ext cx="11724966" cy="1156992"/>
          </a:xfrm>
        </p:spPr>
        <p:txBody>
          <a:bodyPr>
            <a:no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Not-to-Exceed (NTE) amounts and payment adjustments</a:t>
            </a:r>
          </a:p>
        </p:txBody>
      </p:sp>
      <p:sp>
        <p:nvSpPr>
          <p:cNvPr id="22531" name="Rectangle 3"/>
          <p:cNvSpPr>
            <a:spLocks noGrp="1" noChangeArrowheads="1"/>
          </p:cNvSpPr>
          <p:nvPr>
            <p:ph sz="quarter" idx="1"/>
          </p:nvPr>
        </p:nvSpPr>
        <p:spPr>
          <a:xfrm>
            <a:off x="235974" y="1809840"/>
            <a:ext cx="11724967" cy="4190532"/>
          </a:xfrm>
        </p:spPr>
        <p:txBody>
          <a:bodyPr>
            <a:normAutofit/>
          </a:bodyPr>
          <a:lstStyle/>
          <a:p>
            <a:pPr marL="457200" indent="-457200">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WIC is required to calculate a NTE amount for each food.</a:t>
            </a:r>
          </a:p>
          <a:p>
            <a:pPr marL="457200" indent="-457200">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Shelf prices over the NTE result in a payment adjustment.</a:t>
            </a:r>
          </a:p>
          <a:p>
            <a:pPr marL="457200" indent="-457200">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Reports of NTE payment adjustments come from your TPP.</a:t>
            </a:r>
          </a:p>
          <a:p>
            <a:pPr marL="457200" indent="-457200">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Request payment over the NTE amount within 45 days.</a:t>
            </a:r>
          </a:p>
          <a:p>
            <a:pPr marL="457200" indent="-457200">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WIC may issue a claim for an overcharge, must be done within 120 days.</a:t>
            </a:r>
          </a:p>
          <a:p>
            <a:pPr>
              <a:spcBef>
                <a:spcPct val="50000"/>
              </a:spcBef>
              <a:buFont typeface="Arial" panose="020B0604020202020204" pitchFamily="34" charset="0"/>
              <a:buChar char="•"/>
            </a:pPr>
            <a:endParaRPr lang="en-US" alt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spcBef>
                <a:spcPct val="50000"/>
              </a:spcBef>
              <a:buFont typeface="Arial" panose="020B0604020202020204" pitchFamily="34" charset="0"/>
              <a:buChar char="•"/>
            </a:pPr>
            <a:endParaRPr lang="en-US" alt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spcBef>
                <a:spcPct val="50000"/>
              </a:spcBef>
              <a:buFont typeface="Arial" panose="020B0604020202020204" pitchFamily="34" charset="0"/>
              <a:buChar char="•"/>
            </a:pPr>
            <a:endParaRPr lang="en-US" altLang="en-US" sz="26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5958525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24590" y="252665"/>
            <a:ext cx="11734798" cy="990600"/>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WIC Vendor Agreement</a:t>
            </a:r>
          </a:p>
        </p:txBody>
      </p:sp>
      <p:sp>
        <p:nvSpPr>
          <p:cNvPr id="20483" name="Rectangle 3"/>
          <p:cNvSpPr>
            <a:spLocks noGrp="1" noChangeArrowheads="1"/>
          </p:cNvSpPr>
          <p:nvPr>
            <p:ph sz="quarter" idx="1"/>
          </p:nvPr>
        </p:nvSpPr>
        <p:spPr>
          <a:xfrm>
            <a:off x="224590" y="1490850"/>
            <a:ext cx="11734798" cy="4144297"/>
          </a:xfrm>
        </p:spPr>
        <p:txBody>
          <a:bodyPr>
            <a:normAutofit/>
          </a:bodyPr>
          <a:lstStyle/>
          <a:p>
            <a:pPr marL="457200"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Have a designated trainer to train cashiers on WIC.</a:t>
            </a:r>
          </a:p>
          <a:p>
            <a:pPr marL="457200"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Provide good customer service to WIC shoppers.</a:t>
            </a:r>
          </a:p>
          <a:p>
            <a:pPr marL="457200"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No incentive items not offered to non-WIC customers.</a:t>
            </a:r>
          </a:p>
          <a:p>
            <a:pPr marL="457200"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Don’t discriminate.</a:t>
            </a:r>
          </a:p>
          <a:p>
            <a:pPr marL="457200"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WIC authorization is NOT transferrable.</a:t>
            </a:r>
          </a:p>
          <a:p>
            <a:pPr marL="457200"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Notify WIC of change in ownership, store name, location or closure 30 days in advance.</a:t>
            </a:r>
          </a:p>
          <a:p>
            <a:pPr marL="320040" indent="-320040">
              <a:buFont typeface="Wingdings" panose="05000000000000000000" pitchFamily="2" charset="2"/>
              <a:buChar char="v"/>
              <a:defRPr/>
            </a:pPr>
            <a:endParaRPr lang="en-US" sz="26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1233023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208547" y="190501"/>
            <a:ext cx="11750841" cy="990600"/>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WIC compliance</a:t>
            </a:r>
          </a:p>
        </p:txBody>
      </p:sp>
      <p:sp>
        <p:nvSpPr>
          <p:cNvPr id="22531" name="Rectangle 3"/>
          <p:cNvSpPr>
            <a:spLocks noGrp="1" noChangeArrowheads="1"/>
          </p:cNvSpPr>
          <p:nvPr>
            <p:ph sz="quarter" idx="1"/>
          </p:nvPr>
        </p:nvSpPr>
        <p:spPr>
          <a:xfrm>
            <a:off x="208547" y="1445342"/>
            <a:ext cx="11750841" cy="3869608"/>
          </a:xfrm>
        </p:spPr>
        <p:txBody>
          <a:bodyPr>
            <a:normAutofit/>
          </a:bodyPr>
          <a:lstStyle/>
          <a:p>
            <a:pPr marL="457200" indent="-411163">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 Attend required WIC training.</a:t>
            </a:r>
          </a:p>
          <a:p>
            <a:pPr marL="457200" indent="-411163">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 Expect undercover WIC shoppers.</a:t>
            </a:r>
          </a:p>
          <a:p>
            <a:pPr marL="457200" indent="-411163">
              <a:spcBef>
                <a:spcPct val="50000"/>
              </a:spcBef>
              <a:buClrTx/>
              <a:buSzPct val="100000"/>
              <a:buFont typeface="Verdana" panose="020B0604030504040204" pitchFamily="34" charset="0"/>
              <a:buChar cha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 Cooperate during routine monitorings:</a:t>
            </a:r>
          </a:p>
          <a:p>
            <a:pPr marL="1150938" lvl="1" indent="-517525">
              <a:spcBef>
                <a:spcPct val="50000"/>
              </a:spcBef>
              <a:buClrTx/>
              <a:buSzPct val="100000"/>
              <a:buFont typeface="Wingdings" panose="05000000000000000000" pitchFamily="2" charset="2"/>
              <a:buChar char="ü"/>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Prices are posted</a:t>
            </a:r>
          </a:p>
          <a:p>
            <a:pPr marL="1150938" lvl="1" indent="-517525">
              <a:spcBef>
                <a:spcPct val="50000"/>
              </a:spcBef>
              <a:buClrTx/>
              <a:buSzPct val="100000"/>
              <a:buFont typeface="Wingdings" panose="05000000000000000000" pitchFamily="2" charset="2"/>
              <a:buChar char="ü"/>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“Oregon WIC Food” shelf tags are placed correctly</a:t>
            </a:r>
          </a:p>
          <a:p>
            <a:pPr marL="1150938" lvl="1" indent="-517525">
              <a:spcBef>
                <a:spcPct val="50000"/>
              </a:spcBef>
              <a:buClrTx/>
              <a:buSzPct val="100000"/>
              <a:buFont typeface="Wingdings" panose="05000000000000000000" pitchFamily="2" charset="2"/>
              <a:buChar char="ü"/>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Cashiers are trained</a:t>
            </a:r>
          </a:p>
          <a:p>
            <a:pPr>
              <a:spcBef>
                <a:spcPct val="50000"/>
              </a:spcBef>
              <a:buFont typeface="Arial" panose="020B0604020202020204" pitchFamily="34" charset="0"/>
              <a:buChar char="•"/>
            </a:pPr>
            <a:endParaRPr lang="en-US" altLang="en-US" sz="26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8957542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00025" y="220742"/>
            <a:ext cx="11791949" cy="990600"/>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Who to contact for help </a:t>
            </a:r>
          </a:p>
        </p:txBody>
      </p:sp>
      <p:sp>
        <p:nvSpPr>
          <p:cNvPr id="20483" name="Rectangle 3"/>
          <p:cNvSpPr>
            <a:spLocks noGrp="1" noChangeArrowheads="1"/>
          </p:cNvSpPr>
          <p:nvPr>
            <p:ph sz="quarter" idx="1"/>
          </p:nvPr>
        </p:nvSpPr>
        <p:spPr>
          <a:xfrm>
            <a:off x="200024" y="1388845"/>
            <a:ext cx="11791949" cy="4263189"/>
          </a:xfrm>
        </p:spPr>
        <p:txBody>
          <a:bodyPr>
            <a:normAutofit/>
          </a:bodyPr>
          <a:lstStyle/>
          <a:p>
            <a:pPr marL="0" indent="0">
              <a:buClrTx/>
              <a:buSzPct val="130000"/>
              <a:buNone/>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POS System won’t accept eWIC card:</a:t>
            </a:r>
          </a:p>
          <a:p>
            <a:pPr marL="914400" lvl="1" indent="-457200">
              <a:buClrTx/>
              <a:buSzPct val="130000"/>
              <a:buFont typeface="Arial" panose="020B060402020202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System could be down temporarily</a:t>
            </a:r>
          </a:p>
          <a:p>
            <a:pPr marL="914400" lvl="1" indent="-457200">
              <a:buClrTx/>
              <a:buSzPct val="130000"/>
              <a:buFont typeface="Arial" panose="020B060402020202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Something went wrong at your store</a:t>
            </a:r>
          </a:p>
          <a:p>
            <a:pPr marL="914400" lvl="1" indent="-457200">
              <a:buClrTx/>
              <a:buSzPct val="130000"/>
              <a:buFont typeface="Arial" panose="020B060402020202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Contact your POS system team</a:t>
            </a:r>
          </a:p>
          <a:p>
            <a:pPr marL="228600" lvl="1" indent="0">
              <a:buNone/>
              <a:defRPr/>
            </a:pPr>
            <a:endPar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endParaRPr>
          </a:p>
          <a:p>
            <a:pPr marL="0" indent="0">
              <a:buNone/>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Formula isn’t recognized as WIC-approved:</a:t>
            </a:r>
          </a:p>
          <a:p>
            <a:pPr marL="914400" lvl="1" indent="-457200">
              <a:buClrTx/>
              <a:buSzPct val="100000"/>
              <a:buFont typeface="Arial" panose="020B060402020202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Contact your corporate office to make sure the APL is current on all store registers.</a:t>
            </a:r>
          </a:p>
          <a:p>
            <a:pPr marL="228600" lvl="1" indent="0">
              <a:buNone/>
              <a:defRPr/>
            </a:pPr>
            <a:endParaRPr lang="en-US" sz="26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320040" indent="-320040">
              <a:buFont typeface="Wingdings" panose="05000000000000000000" pitchFamily="2" charset="2"/>
              <a:buChar char="v"/>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a:buNone/>
              <a:defRPr/>
            </a:pPr>
            <a:endParaRPr lang="en-US" sz="2800" dirty="0"/>
          </a:p>
        </p:txBody>
      </p:sp>
    </p:spTree>
    <p:extLst>
      <p:ext uri="{BB962C8B-B14F-4D97-AF65-F5344CB8AC3E}">
        <p14:creationId xmlns:p14="http://schemas.microsoft.com/office/powerpoint/2010/main" val="19588700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39331" y="270600"/>
            <a:ext cx="11713337" cy="990600"/>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WIC materials </a:t>
            </a:r>
          </a:p>
        </p:txBody>
      </p:sp>
      <p:sp>
        <p:nvSpPr>
          <p:cNvPr id="20483" name="Rectangle 3"/>
          <p:cNvSpPr>
            <a:spLocks noGrp="1" noChangeArrowheads="1"/>
          </p:cNvSpPr>
          <p:nvPr>
            <p:ph sz="quarter" idx="1"/>
          </p:nvPr>
        </p:nvSpPr>
        <p:spPr>
          <a:xfrm>
            <a:off x="239331" y="1618843"/>
            <a:ext cx="8502161" cy="3787368"/>
          </a:xfrm>
        </p:spPr>
        <p:txBody>
          <a:bodyPr>
            <a:normAutofit/>
          </a:bodyPr>
          <a:lstStyle/>
          <a:p>
            <a:pPr marL="457200" lvl="2" indent="-457200">
              <a:buClrTx/>
              <a:buSzPct val="130000"/>
              <a:buFont typeface="Arial" panose="020B060402020202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“Oregon WIC Food” shelf tags: Place under WIC-approved formulas on the shelf.</a:t>
            </a:r>
          </a:p>
          <a:p>
            <a:pPr marL="457200" lvl="2" indent="-457200">
              <a:buClrTx/>
              <a:buSzPct val="130000"/>
              <a:buNone/>
              <a:defRPr/>
            </a:pPr>
            <a:endPar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endParaRPr>
          </a:p>
          <a:p>
            <a:pPr marL="457200" lvl="2" indent="-457200">
              <a:buClrTx/>
              <a:buSzPct val="130000"/>
              <a:buFont typeface="Arial" panose="020B060402020202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“WIC is welcome here” window clings: Let customers know your store accepts WIC.</a:t>
            </a:r>
          </a:p>
          <a:p>
            <a:pPr marL="914400" lvl="2" indent="-412750">
              <a:buClrTx/>
              <a:buSzPct val="130000"/>
              <a:buNone/>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228600" lvl="1" indent="0">
              <a:buNone/>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685800" lvl="1" indent="-457200">
              <a:buFont typeface="Wingdings" panose="05000000000000000000" pitchFamily="2" charset="2"/>
              <a:buChar char="q"/>
              <a:defRPr/>
            </a:pPr>
            <a:endParaRPr lang="en-US" sz="26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320040" indent="-320040">
              <a:buFont typeface="Wingdings" panose="05000000000000000000" pitchFamily="2" charset="2"/>
              <a:buChar char="v"/>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a:buNone/>
              <a:defRPr/>
            </a:pPr>
            <a:endParaRPr lang="en-US" sz="2800" dirty="0"/>
          </a:p>
        </p:txBody>
      </p:sp>
      <p:grpSp>
        <p:nvGrpSpPr>
          <p:cNvPr id="2" name="Group 1">
            <a:extLst>
              <a:ext uri="{FF2B5EF4-FFF2-40B4-BE49-F238E27FC236}">
                <a16:creationId xmlns:a16="http://schemas.microsoft.com/office/drawing/2014/main" id="{015CE379-585E-AC83-489D-352349903B84}"/>
              </a:ext>
              <a:ext uri="{C183D7F6-B498-43B3-948B-1728B52AA6E4}">
                <adec:decorative xmlns:adec="http://schemas.microsoft.com/office/drawing/2017/decorative" val="1"/>
              </a:ext>
            </a:extLst>
          </p:cNvPr>
          <p:cNvGrpSpPr/>
          <p:nvPr/>
        </p:nvGrpSpPr>
        <p:grpSpPr>
          <a:xfrm>
            <a:off x="8741492" y="1580130"/>
            <a:ext cx="3069838" cy="3787368"/>
            <a:chOff x="8760542" y="1408680"/>
            <a:chExt cx="3069838" cy="3787368"/>
          </a:xfrm>
        </p:grpSpPr>
        <p:pic>
          <p:nvPicPr>
            <p:cNvPr id="4" name="Picture 3" descr="An example of an Oregon WIC Food shelf tag.">
              <a:extLst>
                <a:ext uri="{FF2B5EF4-FFF2-40B4-BE49-F238E27FC236}">
                  <a16:creationId xmlns:a16="http://schemas.microsoft.com/office/drawing/2014/main" id="{9B95CC0C-1C4B-C1A8-3041-E3FCFD1AA3B3}"/>
                </a:ext>
              </a:extLst>
            </p:cNvPr>
            <p:cNvPicPr>
              <a:picLocks noChangeAspect="1"/>
            </p:cNvPicPr>
            <p:nvPr/>
          </p:nvPicPr>
          <p:blipFill>
            <a:blip r:embed="rId3"/>
            <a:stretch>
              <a:fillRect/>
            </a:stretch>
          </p:blipFill>
          <p:spPr>
            <a:xfrm>
              <a:off x="10159338" y="1408680"/>
              <a:ext cx="1671042" cy="1393783"/>
            </a:xfrm>
            <a:prstGeom prst="rect">
              <a:avLst/>
            </a:prstGeom>
          </p:spPr>
        </p:pic>
        <p:pic>
          <p:nvPicPr>
            <p:cNvPr id="3" name="Picture 2" descr="An example of a WIC Welcome Here window cling sign.">
              <a:extLst>
                <a:ext uri="{FF2B5EF4-FFF2-40B4-BE49-F238E27FC236}">
                  <a16:creationId xmlns:a16="http://schemas.microsoft.com/office/drawing/2014/main" id="{AA352A52-F1A5-7833-46A0-7ED2CF9BC8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0542" y="3209987"/>
              <a:ext cx="3069838" cy="1986061"/>
            </a:xfrm>
            <a:prstGeom prst="rect">
              <a:avLst/>
            </a:prstGeom>
          </p:spPr>
        </p:pic>
      </p:grpSp>
    </p:spTree>
    <p:extLst>
      <p:ext uri="{BB962C8B-B14F-4D97-AF65-F5344CB8AC3E}">
        <p14:creationId xmlns:p14="http://schemas.microsoft.com/office/powerpoint/2010/main" val="37395789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C6EE651-D178-3C9F-2795-7C8A9D0981F8}"/>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r="30283"/>
          <a:stretch>
            <a:fillRect/>
          </a:stretch>
        </p:blipFill>
        <p:spPr>
          <a:xfrm>
            <a:off x="8769927" y="4853732"/>
            <a:ext cx="2798618" cy="1490472"/>
          </a:xfrm>
          <a:prstGeom prst="rect">
            <a:avLst/>
          </a:prstGeom>
        </p:spPr>
      </p:pic>
      <p:sp>
        <p:nvSpPr>
          <p:cNvPr id="8" name="Title 3">
            <a:extLst>
              <a:ext uri="{FF2B5EF4-FFF2-40B4-BE49-F238E27FC236}">
                <a16:creationId xmlns:a16="http://schemas.microsoft.com/office/drawing/2014/main" id="{652E4F04-94E9-0722-37AB-BDD45A0D592D}"/>
              </a:ext>
            </a:extLst>
          </p:cNvPr>
          <p:cNvSpPr txBox="1">
            <a:spLocks/>
          </p:cNvSpPr>
          <p:nvPr/>
        </p:nvSpPr>
        <p:spPr>
          <a:xfrm>
            <a:off x="217714" y="217715"/>
            <a:ext cx="11771086" cy="79815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b="1">
                <a:solidFill>
                  <a:schemeClr val="tx1"/>
                </a:solidFill>
                <a:latin typeface="Aptos" panose="020B0004020202020204" pitchFamily="34" charset="0"/>
                <a:ea typeface="Verdana" panose="020B0604030504040204" pitchFamily="34" charset="0"/>
              </a:rPr>
              <a:t>WIC contacts</a:t>
            </a:r>
            <a:endParaRPr lang="en-US" b="1" dirty="0">
              <a:solidFill>
                <a:schemeClr val="tx1"/>
              </a:solidFill>
              <a:latin typeface="Aptos" panose="020B0004020202020204" pitchFamily="34" charset="0"/>
              <a:ea typeface="Verdana" panose="020B0604030504040204" pitchFamily="34" charset="0"/>
            </a:endParaRPr>
          </a:p>
        </p:txBody>
      </p:sp>
      <p:sp>
        <p:nvSpPr>
          <p:cNvPr id="9" name="Rectangle 3">
            <a:extLst>
              <a:ext uri="{FF2B5EF4-FFF2-40B4-BE49-F238E27FC236}">
                <a16:creationId xmlns:a16="http://schemas.microsoft.com/office/drawing/2014/main" id="{9A8DD156-0B25-6962-3393-64457FF365CA}"/>
              </a:ext>
            </a:extLst>
          </p:cNvPr>
          <p:cNvSpPr txBox="1">
            <a:spLocks noChangeArrowheads="1"/>
          </p:cNvSpPr>
          <p:nvPr/>
        </p:nvSpPr>
        <p:spPr>
          <a:xfrm>
            <a:off x="217714" y="1113761"/>
            <a:ext cx="11771086" cy="5286426"/>
          </a:xfrm>
          <a:prstGeom prst="rect">
            <a:avLst/>
          </a:prstGeom>
        </p:spPr>
        <p:txBody>
          <a:bodyPr vert="horz" lIns="91440" tIns="45720" rIns="91440" bIns="45720" rtlCol="0">
            <a:no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0" indent="0">
              <a:buClrTx/>
              <a:buFont typeface="Corbel" pitchFamily="34" charset="0"/>
              <a:buNone/>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Oregon WIC Homepage:  </a:t>
            </a:r>
            <a:r>
              <a:rPr lang="en-US" sz="3000" dirty="0">
                <a:solidFill>
                  <a:schemeClr val="accent4">
                    <a:lumMod val="75000"/>
                  </a:schemeClr>
                </a:solidFill>
                <a:latin typeface="Aptos" panose="020B0004020202020204" pitchFamily="34" charset="0"/>
                <a:ea typeface="Verdana" panose="020B0604030504040204" pitchFamily="34" charset="0"/>
                <a:cs typeface="Verdana" panose="020B0604030504040204" pitchFamily="34" charset="0"/>
                <a:hlinkClick r:id="rId4">
                  <a:extLst>
                    <a:ext uri="{A12FA001-AC4F-418D-AE19-62706E023703}">
                      <ahyp:hlinkClr xmlns:ahyp="http://schemas.microsoft.com/office/drawing/2018/hyperlinkcolor" val="tx"/>
                    </a:ext>
                  </a:extLst>
                </a:hlinkClick>
              </a:rPr>
              <a:t>www.healthoregon.org/wic</a:t>
            </a:r>
            <a:endParaRPr lang="en-US" sz="3000" dirty="0">
              <a:solidFill>
                <a:schemeClr val="accent4">
                  <a:lumMod val="75000"/>
                </a:schemeClr>
              </a:solidFill>
              <a:latin typeface="Aptos" panose="020B0004020202020204" pitchFamily="34" charset="0"/>
              <a:ea typeface="Verdana" panose="020B0604030504040204" pitchFamily="34" charset="0"/>
              <a:cs typeface="Verdana" panose="020B0604030504040204" pitchFamily="34" charset="0"/>
            </a:endParaRPr>
          </a:p>
          <a:p>
            <a:pPr marL="0" indent="0">
              <a:buClrTx/>
              <a:buFont typeface="Corbel" pitchFamily="34" charset="0"/>
              <a:buNone/>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Oregon WIC Vendor Answer Line:  (877) 807-0889</a:t>
            </a:r>
          </a:p>
          <a:p>
            <a:pPr marL="0" indent="0">
              <a:buClrTx/>
              <a:buFont typeface="Corbel" pitchFamily="34" charset="0"/>
              <a:buNone/>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WIC Vendor Services:  </a:t>
            </a:r>
            <a:r>
              <a:rPr lang="en-US" sz="3000" dirty="0">
                <a:solidFill>
                  <a:schemeClr val="accent4">
                    <a:lumMod val="75000"/>
                  </a:schemeClr>
                </a:solidFill>
                <a:latin typeface="Aptos" panose="020B0004020202020204" pitchFamily="34" charset="0"/>
                <a:ea typeface="Verdana" panose="020B0604030504040204" pitchFamily="34" charset="0"/>
                <a:cs typeface="Verdana" panose="020B0604030504040204" pitchFamily="34" charset="0"/>
                <a:hlinkClick r:id="rId5">
                  <a:extLst>
                    <a:ext uri="{A12FA001-AC4F-418D-AE19-62706E023703}">
                      <ahyp:hlinkClr xmlns:ahyp="http://schemas.microsoft.com/office/drawing/2018/hyperlinkcolor" val="tx"/>
                    </a:ext>
                  </a:extLst>
                </a:hlinkClick>
              </a:rPr>
              <a:t>WIC.VendorServices@odhsoha.oregon.gov</a:t>
            </a:r>
            <a:r>
              <a:rPr lang="en-US" sz="3000" dirty="0">
                <a:solidFill>
                  <a:schemeClr val="accent4">
                    <a:lumMod val="75000"/>
                  </a:schemeClr>
                </a:solidFill>
                <a:latin typeface="Aptos" panose="020B0004020202020204" pitchFamily="34" charset="0"/>
                <a:ea typeface="Verdana" panose="020B0604030504040204" pitchFamily="34" charset="0"/>
                <a:cs typeface="Verdana" panose="020B0604030504040204" pitchFamily="34" charset="0"/>
              </a:rPr>
              <a:t>  </a:t>
            </a:r>
          </a:p>
          <a:p>
            <a:pPr marL="0" indent="0">
              <a:buClrTx/>
              <a:buFont typeface="Corbel" pitchFamily="34" charset="0"/>
              <a:buNone/>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Add UPC to Oregon WIC APL:  </a:t>
            </a:r>
            <a:r>
              <a:rPr lang="en-US" sz="3000" dirty="0">
                <a:solidFill>
                  <a:schemeClr val="accent4">
                    <a:lumMod val="75000"/>
                  </a:schemeClr>
                </a:solidFill>
                <a:latin typeface="Aptos" panose="020B0004020202020204" pitchFamily="34" charset="0"/>
                <a:ea typeface="Verdana" panose="020B0604030504040204" pitchFamily="34" charset="0"/>
                <a:cs typeface="Verdana" panose="020B0604030504040204" pitchFamily="34" charset="0"/>
                <a:hlinkClick r:id="rId6">
                  <a:extLst>
                    <a:ext uri="{A12FA001-AC4F-418D-AE19-62706E023703}">
                      <ahyp:hlinkClr xmlns:ahyp="http://schemas.microsoft.com/office/drawing/2018/hyperlinkcolor" val="tx"/>
                    </a:ext>
                  </a:extLst>
                </a:hlinkClick>
              </a:rPr>
              <a:t>WIC.UPC@odhsoha.oregon.gov</a:t>
            </a:r>
            <a:endPar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endParaRPr>
          </a:p>
          <a:p>
            <a:pPr marL="0" indent="0">
              <a:buClrTx/>
              <a:buFont typeface="Corbel" pitchFamily="34" charset="0"/>
              <a:buNone/>
              <a:defRPr/>
            </a:pPr>
            <a:endPar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endParaRPr>
          </a:p>
          <a:p>
            <a:pPr marL="0" indent="0">
              <a:buClrTx/>
              <a:buFont typeface="Corbel" pitchFamily="34" charset="0"/>
              <a:buNone/>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Michelle Aarhus, Vendor Training Coordinator</a:t>
            </a:r>
          </a:p>
          <a:p>
            <a:pPr marL="0" indent="0">
              <a:buClrTx/>
              <a:buFont typeface="Corbel" pitchFamily="34" charset="0"/>
              <a:buNone/>
              <a:defRPr/>
            </a:pPr>
            <a:r>
              <a:rPr lang="en-US" sz="3000" u="sng" dirty="0">
                <a:solidFill>
                  <a:schemeClr val="accent4">
                    <a:lumMod val="75000"/>
                  </a:schemeClr>
                </a:solidFill>
                <a:latin typeface="Aptos" panose="020B0004020202020204" pitchFamily="34" charset="0"/>
                <a:ea typeface="Verdana" panose="020B0604030504040204" pitchFamily="34" charset="0"/>
                <a:cs typeface="Verdana" panose="020B0604030504040204" pitchFamily="34" charset="0"/>
              </a:rPr>
              <a:t>michelle.a.aarhus@oha.oregon.gov</a:t>
            </a:r>
          </a:p>
          <a:p>
            <a:pPr marL="0" indent="0">
              <a:buClrTx/>
              <a:buFont typeface="Corbel" pitchFamily="34" charset="0"/>
              <a:buNone/>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Yamilet Garcia, Vendor Trainer</a:t>
            </a:r>
          </a:p>
          <a:p>
            <a:pPr marL="0" indent="0">
              <a:buClrTx/>
              <a:buFont typeface="Corbel" pitchFamily="34" charset="0"/>
              <a:buNone/>
              <a:defRPr/>
            </a:pPr>
            <a:r>
              <a:rPr lang="en-US" sz="3000" u="sng" dirty="0">
                <a:solidFill>
                  <a:schemeClr val="accent4">
                    <a:lumMod val="75000"/>
                  </a:schemeClr>
                </a:solidFill>
                <a:latin typeface="Aptos" panose="020B0004020202020204" pitchFamily="34" charset="0"/>
                <a:ea typeface="Verdana" panose="020B0604030504040204" pitchFamily="34" charset="0"/>
                <a:cs typeface="Verdana" panose="020B0604030504040204" pitchFamily="34" charset="0"/>
                <a:hlinkClick r:id="rId7">
                  <a:extLst>
                    <a:ext uri="{A12FA001-AC4F-418D-AE19-62706E023703}">
                      <ahyp:hlinkClr xmlns:ahyp="http://schemas.microsoft.com/office/drawing/2018/hyperlinkcolor" val="tx"/>
                    </a:ext>
                  </a:extLst>
                </a:hlinkClick>
              </a:rPr>
              <a:t>yamilet.g</a:t>
            </a:r>
            <a:r>
              <a:rPr lang="en-US" sz="3000" u="sng" dirty="0">
                <a:solidFill>
                  <a:schemeClr val="accent4">
                    <a:lumMod val="75000"/>
                  </a:schemeClr>
                </a:solidFill>
                <a:latin typeface="Aptos" panose="020B0004020202020204" pitchFamily="34" charset="0"/>
                <a:ea typeface="Verdana" panose="020B0604030504040204" pitchFamily="34" charset="0"/>
                <a:cs typeface="Verdana" panose="020B0604030504040204" pitchFamily="34" charset="0"/>
              </a:rPr>
              <a:t>arcia2@oha.oregon.gov</a:t>
            </a: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457200" indent="-457200">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457200" indent="-457200">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457200" indent="-457200">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457200" indent="-457200">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457200" indent="-457200">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457200" indent="-457200">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457200" indent="-457200">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457200" indent="-457200">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457200" indent="-457200">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457200" indent="-457200">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457200" indent="-457200">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320040" indent="-320040">
              <a:buFont typeface="Corbel" pitchFamily="34" charset="0"/>
              <a:buNone/>
              <a:defRPr/>
            </a:pPr>
            <a:endParaRPr lang="en-US" sz="2800" dirty="0"/>
          </a:p>
        </p:txBody>
      </p:sp>
    </p:spTree>
    <p:extLst>
      <p:ext uri="{BB962C8B-B14F-4D97-AF65-F5344CB8AC3E}">
        <p14:creationId xmlns:p14="http://schemas.microsoft.com/office/powerpoint/2010/main" val="23409359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038818A-875A-4FE6-BFEB-702AA26B107D}"/>
              </a:ext>
            </a:extLst>
          </p:cNvPr>
          <p:cNvSpPr txBox="1">
            <a:spLocks noGrp="1"/>
          </p:cNvSpPr>
          <p:nvPr>
            <p:ph type="title" idx="4294967295"/>
          </p:nvPr>
        </p:nvSpPr>
        <p:spPr>
          <a:xfrm>
            <a:off x="8530557" y="3044279"/>
            <a:ext cx="3447477"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tx1"/>
                </a:solidFill>
                <a:effectLst/>
                <a:uLnTx/>
                <a:uFillTx/>
                <a:latin typeface="Aptos" panose="020B0004020202020204" pitchFamily="34" charset="0"/>
                <a:ea typeface="Verdana" panose="020B0604030504040204" pitchFamily="34" charset="0"/>
                <a:cs typeface="+mn-cs"/>
              </a:rPr>
              <a:t>Thank you!</a:t>
            </a:r>
          </a:p>
        </p:txBody>
      </p:sp>
      <p:pic>
        <p:nvPicPr>
          <p:cNvPr id="6" name="Content Placeholder 5" descr="A grocery store cashier and an adult male guardian holding his young child are standing at the store checkout counter. The smiling cashier is high-fiving the child, showing how big of a role cashiers play in WIC.">
            <a:extLst>
              <a:ext uri="{FF2B5EF4-FFF2-40B4-BE49-F238E27FC236}">
                <a16:creationId xmlns:a16="http://schemas.microsoft.com/office/drawing/2014/main" id="{7AFED0E1-DF43-46D8-8D12-FA44FEB09DF5}"/>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l="23936" t="16352" r="23145" b="8923"/>
          <a:stretch>
            <a:fillRect/>
          </a:stretch>
        </p:blipFill>
        <p:spPr>
          <a:xfrm>
            <a:off x="226365" y="243747"/>
            <a:ext cx="8304192" cy="6378726"/>
          </a:xfrm>
          <a:prstGeom prst="rect">
            <a:avLst/>
          </a:prstGeom>
        </p:spPr>
      </p:pic>
    </p:spTree>
    <p:extLst>
      <p:ext uri="{BB962C8B-B14F-4D97-AF65-F5344CB8AC3E}">
        <p14:creationId xmlns:p14="http://schemas.microsoft.com/office/powerpoint/2010/main" val="657501158"/>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012CDB5CCD2847B46468FD3DF1DE6F" ma:contentTypeVersion="22" ma:contentTypeDescription="Create a new document." ma:contentTypeScope="" ma:versionID="6ed857bd593ed9a2f9a9c2db1790806a">
  <xsd:schema xmlns:xsd="http://www.w3.org/2001/XMLSchema" xmlns:xs="http://www.w3.org/2001/XMLSchema" xmlns:p="http://schemas.microsoft.com/office/2006/metadata/properties" xmlns:ns1="http://schemas.microsoft.com/sharepoint/v3" xmlns:ns2="59da1016-2a1b-4f8a-9768-d7a4932f6f16" xmlns:ns3="f144fd3f-61b7-45a4-a8a5-a00a4ffd3675" targetNamespace="http://schemas.microsoft.com/office/2006/metadata/properties" ma:root="true" ma:fieldsID="de9380d551c4aaea6caae9fd08aaa07f" ns1:_="" ns2:_="" ns3:_="">
    <xsd:import namespace="http://schemas.microsoft.com/sharepoint/v3"/>
    <xsd:import namespace="59da1016-2a1b-4f8a-9768-d7a4932f6f16"/>
    <xsd:import namespace="f144fd3f-61b7-45a4-a8a5-a00a4ffd3675"/>
    <xsd:element name="properties">
      <xsd:complexType>
        <xsd:sequence>
          <xsd:element name="documentManagement">
            <xsd:complexType>
              <xsd:all>
                <xsd:element ref="ns2:IACategory" minOccurs="0"/>
                <xsd:element ref="ns2:IATopic" minOccurs="0"/>
                <xsd:element ref="ns2:IASubtopic" minOccurs="0"/>
                <xsd:element ref="ns2:DocumentExpirationDate" minOccurs="0"/>
                <xsd:element ref="ns3:Meta_x0020_Description" minOccurs="0"/>
                <xsd:element ref="ns3:Meta_x0020_Keywords" minOccurs="0"/>
                <xsd:element ref="ns1:PublishingStartDate" minOccurs="0"/>
                <xsd:element ref="ns1:PublishingExpirationDate" minOccurs="0"/>
                <xsd:element ref="ns1:URL"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0"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11"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element name="URL" ma:index="12" nillable="true" ma:displayName="URL" ma:format="Hyperlink" ma:internalName="URL" ma:readOnly="false">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9da1016-2a1b-4f8a-9768-d7a4932f6f16" elementFormDefault="qualified">
    <xsd:import namespace="http://schemas.microsoft.com/office/2006/documentManagement/types"/>
    <xsd:import namespace="http://schemas.microsoft.com/office/infopath/2007/PartnerControls"/>
    <xsd:element name="IACategory" ma:index="4" nillable="true" ma:displayName="IA Category" ma:format="Dropdown" ma:internalName="IACategory" ma:readOnly="false">
      <xsd:simpleType>
        <xsd:restriction base="dms:Choice">
          <xsd:enumeration value="About OHA"/>
          <xsd:enumeration value="Programs and Services"/>
          <xsd:enumeration value="Oregon Health Plan"/>
          <xsd:enumeration value="Health System Reform"/>
          <xsd:enumeration value="Licenses and Certificates"/>
          <xsd:enumeration value="Public Health"/>
        </xsd:restriction>
      </xsd:simpleType>
    </xsd:element>
    <xsd:element name="IATopic" ma:index="5" nillable="true" ma:displayName="IA Topic" ma:format="Dropdown" ma:internalName="IATopic" ma:readOnly="false">
      <xsd:simpleType>
        <xsd:restriction base="dms:Choice">
          <xsd:enumeration value="About OHA - Agency Communications"/>
          <xsd:enumeration value="About OHA - Budget"/>
          <xsd:enumeration value="About OHA - Contacts"/>
          <xsd:enumeration value="About OHA - Grants &amp; Contracts"/>
          <xsd:enumeration value="About OHA - Jobs &amp; Employment"/>
          <xsd:enumeration value="About OHA - Organization"/>
          <xsd:enumeration value="About OHA - Policies"/>
          <xsd:enumeration value="About OHA - Public Meetings"/>
          <xsd:enumeration value="About OHA - Public Records"/>
          <xsd:enumeration value="About OHA - Questions &amp; Comments"/>
          <xsd:enumeration value="About OHA - Reports &amp; Data"/>
          <xsd:enumeration value="About OHA - Rulemaking"/>
          <xsd:enumeration value="Programs and Services - Behavioral Health"/>
          <xsd:enumeration value="Programs and Services - Contacts"/>
          <xsd:enumeration value="Programs and Services - Coordinated Care"/>
          <xsd:enumeration value="Programs and Services - Disease"/>
          <xsd:enumeration value="Programs and Services - Environment"/>
          <xsd:enumeration value="Programs and Services - Health Resources"/>
          <xsd:enumeration value="Programs and Services - OEBB"/>
          <xsd:enumeration value="Programs and Services - Oregon Health Plan"/>
          <xsd:enumeration value="Programs and Services - Oregon State Hospital"/>
          <xsd:enumeration value="Programs and Services - PEBB"/>
          <xsd:enumeration value="Programs and Services - Pharmacy"/>
          <xsd:enumeration value="Programs and Services - Prevention"/>
          <xsd:enumeration value="Programs and Services - Safety"/>
          <xsd:enumeration value="Oregon Health Plan - Agency Communications"/>
          <xsd:enumeration value="Oregon Health Plan - Benefits"/>
          <xsd:enumeration value="Oregon Health Plan - Contacts"/>
          <xsd:enumeration value="Oregon Health Plan - Coordinated Care"/>
          <xsd:enumeration value="Oregon Health Plan - Grants &amp; Contracts"/>
          <xsd:enumeration value="Oregon Health Plan - Health Resources"/>
          <xsd:enumeration value="Oregon Health Plan - Policies"/>
          <xsd:enumeration value="Oregon Health Plan - Providers and Partners"/>
          <xsd:enumeration value="Oregon Health Plan - Public Meetings"/>
          <xsd:enumeration value="Oregon Health Plan - Questions &amp; Comments"/>
          <xsd:enumeration value="Oregon Health Plan - Rule Making"/>
          <xsd:enumeration value="Health System Reform - Agency Communications"/>
          <xsd:enumeration value="Health System Reform - Coordinated Care"/>
          <xsd:enumeration value="Health System Reform - Public Meetings"/>
          <xsd:enumeration value="Health System Reform - Questions &amp; Comments"/>
          <xsd:enumeration value="Health System Reform - Reports &amp; Data"/>
          <xsd:enumeration value="Licenses and Certificates - Certificates"/>
          <xsd:enumeration value="Licenses and Certificates - Contacts"/>
          <xsd:enumeration value="Licenses and Certificates - Licenses"/>
          <xsd:enumeration value="Licenses and Certificates - Vital Records"/>
          <xsd:enumeration value="Public Health - Agency Communications"/>
          <xsd:enumeration value="Public Health - Contacts"/>
          <xsd:enumeration value="Public Health - Disease"/>
          <xsd:enumeration value="Public Health - Environment"/>
          <xsd:enumeration value="Public Health - Health Resources"/>
          <xsd:enumeration value="Public Health - Questions &amp; Comments"/>
          <xsd:enumeration value="Public Health - Prevention"/>
          <xsd:enumeration value="Public Health - Providers and Partners"/>
          <xsd:enumeration value="Public Health - Reports &amp; Data"/>
          <xsd:enumeration value="Public Health - Safety"/>
          <xsd:enumeration value="Public Health - Vital Records"/>
        </xsd:restriction>
      </xsd:simpleType>
    </xsd:element>
    <xsd:element name="IASubtopic" ma:index="6" nillable="true" ma:displayName="IA Subtopic" ma:format="Dropdown" ma:internalName="IASubtopic" ma:readOnly="false">
      <xsd:simpleType>
        <xsd:restriction base="dms:Choice">
          <xsd:enumeration value="Addiction Services - Alcohol"/>
          <xsd:enumeration value="Addiction Services - Drug"/>
          <xsd:enumeration value="Addiction Services - Gambling"/>
          <xsd:enumeration value="Addiction Services - Tobacco"/>
          <xsd:enumeration value="Applications"/>
          <xsd:enumeration value="Benefits - Health Plans"/>
          <xsd:enumeration value="Benefits - OEBB"/>
          <xsd:enumeration value="Benefits - OHP"/>
          <xsd:enumeration value="Benefits - PEBB"/>
          <xsd:enumeration value="Benefits - Retirement"/>
          <xsd:enumeration value="Budget - Agency Summary"/>
          <xsd:enumeration value="Budget - Agency Request (ARB)"/>
          <xsd:enumeration value="Budget - Governors Budget"/>
          <xsd:enumeration value="Budget - Infrastructure"/>
          <xsd:enumeration value="Budget - Legislatively Adopted (LAB)"/>
          <xsd:enumeration value="Budget - Legislative action"/>
          <xsd:enumeration value="Budget - Overview"/>
          <xsd:enumeration value="Budget - Policy Option Package (POP)"/>
          <xsd:enumeration value="Budget - Priorities"/>
          <xsd:enumeration value="Budget - Program"/>
          <xsd:enumeration value="Budget - Reduction"/>
          <xsd:enumeration value="Budget - Strategic funding proposal"/>
          <xsd:enumeration value="Budget - Special report"/>
          <xsd:enumeration value="Budget - Stakeholder meeting"/>
          <xsd:enumeration value="CCO - Contact"/>
          <xsd:enumeration value="CCO - Audited Financial Statement"/>
          <xsd:enumeration value="CCO - Interim Financial Statement"/>
          <xsd:enumeration value="CCO - Internal Financial Statement"/>
          <xsd:enumeration value="Clean Air"/>
          <xsd:enumeration value="Clean Water"/>
          <xsd:enumeration value="Clinics"/>
          <xsd:enumeration value="Commissions"/>
          <xsd:enumeration value="Committee Members"/>
          <xsd:enumeration value="Committees"/>
          <xsd:enumeration value="Crisis Services"/>
          <xsd:enumeration value="Drug Addiction Services"/>
          <xsd:enumeration value="Electronic Health Care Records (EHR)"/>
          <xsd:enumeration value="Emergency Preparedness"/>
          <xsd:enumeration value="Environmental Pollution"/>
          <xsd:enumeration value="Featured Content"/>
          <xsd:enumeration value="Fees"/>
          <xsd:enumeration value="Health Services - Primary Care Home"/>
          <xsd:enumeration value="Health Services - Prioritized list"/>
          <xsd:enumeration value="ICD-10"/>
          <xsd:enumeration value="Immunizations"/>
          <xsd:enumeration value="Legislation - Bills"/>
          <xsd:enumeration value="Legislation - Contact"/>
          <xsd:enumeration value="Legislation - Highlights"/>
          <xsd:enumeration value="Legislation - Session Summary"/>
          <xsd:enumeration value="Materials - Commission"/>
          <xsd:enumeration value="Materials - Committee"/>
          <xsd:enumeration value="Materials - Coverage Guidance"/>
          <xsd:enumeration value="Materials - Evidence-based Guidelines"/>
          <xsd:enumeration value="Materials - Health care plan details"/>
          <xsd:enumeration value="Materials - Health care plan overview"/>
          <xsd:enumeration value="Materials - Meeting Document"/>
          <xsd:enumeration value="Materials - Meeting Recording"/>
          <xsd:enumeration value="Materials - Meeting Schedule"/>
          <xsd:enumeration value="Materials - Open Enrollment"/>
          <xsd:enumeration value="Materials - Training"/>
          <xsd:enumeration value="Materials - Webinar"/>
          <xsd:enumeration value="Materials - Workgroup"/>
          <xsd:enumeration value="Medical Marijuana (OMMP)"/>
          <xsd:enumeration value="Medical Services"/>
          <xsd:enumeration value="Meeting Document"/>
          <xsd:enumeration value="Meeting Schedule"/>
          <xsd:enumeration value="Mental Health Services"/>
          <xsd:enumeration value="Metrics - Behavioral Health"/>
          <xsd:enumeration value="Metrics - CCO"/>
          <xsd:enumeration value="Metrics - Demographics"/>
          <xsd:enumeration value="Metrics - Hospital Performance"/>
          <xsd:enumeration value="Metrics - Incentive"/>
          <xsd:enumeration value="Metrics - Measures and Outcomes Tracking (MOTS)"/>
          <xsd:enumeration value="Metrics - ONE Eligibility system"/>
          <xsd:enumeration value="Metrics - Prevention"/>
          <xsd:enumeration value="Metrics - Rural health"/>
          <xsd:enumeration value="Metrics - State-Wide"/>
          <xsd:enumeration value="News Letter"/>
          <xsd:enumeration value="News Release"/>
          <xsd:enumeration value="OHP - Medicaid Waiver"/>
          <xsd:enumeration value="OHP - Provider Announcement"/>
          <xsd:enumeration value="OHP - Provider Rates"/>
          <xsd:enumeration value="Preferred Drug List"/>
          <xsd:enumeration value="Prescription Drugs - Monitoring"/>
          <xsd:enumeration value="Prescription Drugs - Preferred List"/>
          <xsd:enumeration value="Prescription Drugs - Subsidy"/>
          <xsd:enumeration value="Prescription Drugs Subsidy"/>
          <xsd:enumeration value="Technical Assistance"/>
          <xsd:enumeration value="Training"/>
          <xsd:enumeration value="Vital Statistics - Birth Certificate"/>
          <xsd:enumeration value="Vital Statistics - Certificate Death"/>
          <xsd:enumeration value="Vital Statistics - Data Use Requests"/>
          <xsd:enumeration value="Vital Statistics - Divorce Data"/>
          <xsd:enumeration value="Vital Statistics - Domestic Partnership Data"/>
          <xsd:enumeration value="Vital Statistics - Fetal Death Data"/>
          <xsd:enumeration value="Vital Statistics - Marriage Data"/>
          <xsd:enumeration value="Vital Statistics - Teen Pregnancy Data"/>
          <xsd:enumeration value="Wellness - Exercise"/>
          <xsd:enumeration value="Wellness - HEM"/>
          <xsd:enumeration value="Wellness - Intervention"/>
          <xsd:enumeration value="Wellness - Pain Management"/>
          <xsd:enumeration value="Wellness - Reproductive Health"/>
          <xsd:enumeration value="Wellness - Stress Relief"/>
        </xsd:restriction>
      </xsd:simpleType>
    </xsd:element>
    <xsd:element name="DocumentExpirationDate" ma:index="7" nillable="true" ma:displayName="Document Expiration Date" ma:format="DateOnly" ma:internalName="DocumentExpirationDate" ma:readOnly="false">
      <xsd:simpleType>
        <xsd:restriction base="dms:DateTime"/>
      </xsd:simpleType>
    </xsd:element>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144fd3f-61b7-45a4-a8a5-a00a4ffd3675" elementFormDefault="qualified">
    <xsd:import namespace="http://schemas.microsoft.com/office/2006/documentManagement/types"/>
    <xsd:import namespace="http://schemas.microsoft.com/office/infopath/2007/PartnerControls"/>
    <xsd:element name="Meta_x0020_Description" ma:index="8" nillable="true" ma:displayName="Meta Description" ma:internalName="Meta_x0020_Description" ma:readOnly="false">
      <xsd:simpleType>
        <xsd:restriction base="dms:Text"/>
      </xsd:simpleType>
    </xsd:element>
    <xsd:element name="Meta_x0020_Keywords" ma:index="9" nillable="true" ma:displayName="Meta Keywords" ma:internalName="Meta_x0020_Keywords" ma:readOnly="fals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ACategory xmlns="59da1016-2a1b-4f8a-9768-d7a4932f6f16" xsi:nil="true"/>
    <DocumentExpirationDate xmlns="59da1016-2a1b-4f8a-9768-d7a4932f6f16" xsi:nil="true"/>
    <IATopic xmlns="59da1016-2a1b-4f8a-9768-d7a4932f6f16" xsi:nil="true"/>
    <IASubtopic xmlns="59da1016-2a1b-4f8a-9768-d7a4932f6f16" xsi:nil="true"/>
    <Meta_x0020_Description xmlns="f144fd3f-61b7-45a4-a8a5-a00a4ffd3675" xsi:nil="true"/>
    <URL xmlns="http://schemas.microsoft.com/sharepoint/v3">
      <Url xsi:nil="true"/>
      <Description xsi:nil="true"/>
    </URL>
    <Meta_x0020_Keywords xmlns="f144fd3f-61b7-45a4-a8a5-a00a4ffd3675" xsi:nil="true"/>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196888AA-EED1-4D98-8729-F55B52862244}"/>
</file>

<file path=customXml/itemProps2.xml><?xml version="1.0" encoding="utf-8"?>
<ds:datastoreItem xmlns:ds="http://schemas.openxmlformats.org/officeDocument/2006/customXml" ds:itemID="{2DF73849-55BD-4403-9569-27D20F0283B5}"/>
</file>

<file path=customXml/itemProps3.xml><?xml version="1.0" encoding="utf-8"?>
<ds:datastoreItem xmlns:ds="http://schemas.openxmlformats.org/officeDocument/2006/customXml" ds:itemID="{4DECF31E-0253-41B7-B43F-B34F2CDE0C91}"/>
</file>

<file path=docMetadata/LabelInfo.xml><?xml version="1.0" encoding="utf-8"?>
<clbl:labelList xmlns:clbl="http://schemas.microsoft.com/office/2020/mipLabelMetadata">
  <clbl:label id="{ebdd6eeb-0dd0-4927-947e-a759f08fcf55}" enabled="1" method="Privileged" siteId="{658e63e8-8d39-499c-8f48-13adc9452f4c}" contentBits="0" removed="0"/>
</clbl:labelList>
</file>

<file path=docProps/app.xml><?xml version="1.0" encoding="utf-8"?>
<Properties xmlns="http://schemas.openxmlformats.org/officeDocument/2006/extended-properties" xmlns:vt="http://schemas.openxmlformats.org/officeDocument/2006/docPropsVTypes">
  <TotalTime>23086</TotalTime>
  <Words>3696</Words>
  <Application>Microsoft Office PowerPoint</Application>
  <PresentationFormat>Widescreen</PresentationFormat>
  <Paragraphs>331</Paragraphs>
  <Slides>30</Slides>
  <Notes>30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Aptos</vt:lpstr>
      <vt:lpstr>Arial</vt:lpstr>
      <vt:lpstr>Calibri</vt:lpstr>
      <vt:lpstr>Corbel</vt:lpstr>
      <vt:lpstr>Courier New</vt:lpstr>
      <vt:lpstr>Libre Baskerville</vt:lpstr>
      <vt:lpstr>Verdana</vt:lpstr>
      <vt:lpstr>Wingdings</vt:lpstr>
      <vt:lpstr>Basis</vt:lpstr>
      <vt:lpstr>Oregon WIC Program Annual Pharmacy Training</vt:lpstr>
      <vt:lpstr>Training agenda</vt:lpstr>
      <vt:lpstr>The Special Supplemental Nutrition Program for Women, Infants, and Children</vt:lpstr>
      <vt:lpstr>Positive WIC shopping experience</vt:lpstr>
      <vt:lpstr>WIC rules for pharmacies</vt:lpstr>
      <vt:lpstr>Pharmacies can only sell WIC formula </vt:lpstr>
      <vt:lpstr>WIC formulas</vt:lpstr>
      <vt:lpstr>Formula returns and exchanges</vt:lpstr>
      <vt:lpstr>Supplemental and medical formulas </vt:lpstr>
      <vt:lpstr>72-hour rule</vt:lpstr>
      <vt:lpstr>WIC formula rules</vt:lpstr>
      <vt:lpstr>WIC POS system requirements and transactions</vt:lpstr>
      <vt:lpstr>Approved Products List (APL)</vt:lpstr>
      <vt:lpstr>Keep POS system updated for WIC</vt:lpstr>
      <vt:lpstr>Identifying APL issues</vt:lpstr>
      <vt:lpstr>WIC transactions</vt:lpstr>
      <vt:lpstr>eWIC POS functions</vt:lpstr>
      <vt:lpstr>eWIC Balance Inquiry</vt:lpstr>
      <vt:lpstr>Mixed-basket purchases</vt:lpstr>
      <vt:lpstr>Completing WIC transactions</vt:lpstr>
      <vt:lpstr>Ordering formula for a WIC shopper</vt:lpstr>
      <vt:lpstr>Complaint process</vt:lpstr>
      <vt:lpstr>Violations and sanctions</vt:lpstr>
      <vt:lpstr>Not-to-Exceed (NTE) amounts and payment adjustments</vt:lpstr>
      <vt:lpstr>WIC Vendor Agreement</vt:lpstr>
      <vt:lpstr>WIC compliance</vt:lpstr>
      <vt:lpstr>Who to contact for help </vt:lpstr>
      <vt:lpstr>WIC materials </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Oregon WIC Program Annual Vendor Training Michelle Aarhus and Yami Garcia Vendor Trainers</dc:title>
  <dc:creator>Garcia Yami</dc:creator>
  <cp:lastModifiedBy>Aarhus Michelle A (she/her)</cp:lastModifiedBy>
  <cp:revision>113</cp:revision>
  <dcterms:created xsi:type="dcterms:W3CDTF">2020-12-01T21:19:24Z</dcterms:created>
  <dcterms:modified xsi:type="dcterms:W3CDTF">2026-10-01T22:16:00Z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dd6eeb-0dd0-4927-947e-a759f08fcf55_Enabled">
    <vt:lpwstr>true</vt:lpwstr>
  </property>
  <property fmtid="{D5CDD505-2E9C-101B-9397-08002B2CF9AE}" pid="3" name="MSIP_Label_ebdd6eeb-0dd0-4927-947e-a759f08fcf55_SetDate">
    <vt:lpwstr>2024-09-25T23:44:00Z</vt:lpwstr>
  </property>
  <property fmtid="{D5CDD505-2E9C-101B-9397-08002B2CF9AE}" pid="4" name="MSIP_Label_ebdd6eeb-0dd0-4927-947e-a759f08fcf55_Method">
    <vt:lpwstr>Privileged</vt:lpwstr>
  </property>
  <property fmtid="{D5CDD505-2E9C-101B-9397-08002B2CF9AE}" pid="5" name="MSIP_Label_ebdd6eeb-0dd0-4927-947e-a759f08fcf55_Name">
    <vt:lpwstr>Level 1 - Published (Items)</vt:lpwstr>
  </property>
  <property fmtid="{D5CDD505-2E9C-101B-9397-08002B2CF9AE}" pid="6" name="MSIP_Label_ebdd6eeb-0dd0-4927-947e-a759f08fcf55_SiteId">
    <vt:lpwstr>658e63e8-8d39-499c-8f48-13adc9452f4c</vt:lpwstr>
  </property>
  <property fmtid="{D5CDD505-2E9C-101B-9397-08002B2CF9AE}" pid="7" name="MSIP_Label_ebdd6eeb-0dd0-4927-947e-a759f08fcf55_ActionId">
    <vt:lpwstr>8ac604d0-9235-487c-83db-6de3bee3f0af</vt:lpwstr>
  </property>
  <property fmtid="{D5CDD505-2E9C-101B-9397-08002B2CF9AE}" pid="8" name="MSIP_Label_ebdd6eeb-0dd0-4927-947e-a759f08fcf55_ContentBits">
    <vt:lpwstr>0</vt:lpwstr>
  </property>
  <property fmtid="{D5CDD505-2E9C-101B-9397-08002B2CF9AE}" pid="9" name="ContentTypeId">
    <vt:lpwstr>0x01010079012CDB5CCD2847B46468FD3DF1DE6F</vt:lpwstr>
  </property>
</Properties>
</file>