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xml" ContentType="application/vnd.openxmlformats-officedocument.presentationml.slide+xml"/>
  <Override PartName="/ppt/slides/slide24.xml" ContentType="application/vnd.openxmlformats-officedocument.presentationml.slide+xml"/>
  <Override PartName="/ppt/slides/slide26.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25.xml" ContentType="application/vnd.openxmlformats-officedocument.presentationml.slide+xml"/>
  <Override PartName="/ppt/slides/slide33.xml" ContentType="application/vnd.openxmlformats-officedocument.presentationml.slide+xml"/>
  <Override PartName="/ppt/slides/slide37.xml" ContentType="application/vnd.openxmlformats-officedocument.presentationml.slide+xml"/>
  <Override PartName="/ppt/slides/slide31.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2.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notesSlides/notesSlide37.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slideMasters/slideMaster1.xml" ContentType="application/vnd.openxmlformats-officedocument.presentationml.slideMaster+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29.xml" ContentType="application/vnd.openxmlformats-officedocument.presentationml.notesSlide+xml"/>
  <Override PartName="/ppt/notesSlides/notesSlide32.xml" ContentType="application/vnd.openxmlformats-officedocument.presentationml.notesSlide+xml"/>
  <Override PartName="/ppt/notesSlides/notesSlide2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5.xml" ContentType="application/vnd.openxmlformats-officedocument.presentationml.notesSlide+xml"/>
  <Override PartName="/ppt/notesSlides/notesSlide9.xml" ContentType="application/vnd.openxmlformats-officedocument.presentationml.notesSlide+xml"/>
  <Override PartName="/ppt/notesSlides/notesSlide4.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8.xml" ContentType="application/vnd.openxmlformats-officedocument.presentationml.notesSlide+xml"/>
  <Override PartName="/ppt/notesSlides/notesSlide10.xml" ContentType="application/vnd.openxmlformats-officedocument.presentationml.notesSlide+xml"/>
  <Override PartName="/ppt/notesSlides/notesSlide7.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25.xml" ContentType="application/vnd.openxmlformats-officedocument.presentationml.notesSlide+xml"/>
  <Override PartName="/ppt/notesSlides/notesSlide22.xml" ContentType="application/vnd.openxmlformats-officedocument.presentationml.notesSlide+xml"/>
  <Override PartName="/ppt/notesSlides/notesSlide26.xml" ContentType="application/vnd.openxmlformats-officedocument.presentationml.notesSlide+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4.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notesSlides/notesSlide27.xml" ContentType="application/vnd.openxmlformats-officedocument.presentationml.notesSlid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1.xml" ContentType="application/vnd.openxmlformats-officedocument.presentationml.slideLayout+xml"/>
  <Override PartName="/ppt/theme/theme1.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39"/>
  </p:notesMasterIdLst>
  <p:handoutMasterIdLst>
    <p:handoutMasterId r:id="rId40"/>
  </p:handoutMasterIdLst>
  <p:sldIdLst>
    <p:sldId id="256" r:id="rId2"/>
    <p:sldId id="268" r:id="rId3"/>
    <p:sldId id="269" r:id="rId4"/>
    <p:sldId id="294" r:id="rId5"/>
    <p:sldId id="258" r:id="rId6"/>
    <p:sldId id="277" r:id="rId7"/>
    <p:sldId id="275" r:id="rId8"/>
    <p:sldId id="278" r:id="rId9"/>
    <p:sldId id="279" r:id="rId10"/>
    <p:sldId id="280" r:id="rId11"/>
    <p:sldId id="281" r:id="rId12"/>
    <p:sldId id="285" r:id="rId13"/>
    <p:sldId id="286" r:id="rId14"/>
    <p:sldId id="298" r:id="rId15"/>
    <p:sldId id="299" r:id="rId16"/>
    <p:sldId id="261" r:id="rId17"/>
    <p:sldId id="296" r:id="rId18"/>
    <p:sldId id="282" r:id="rId19"/>
    <p:sldId id="284" r:id="rId20"/>
    <p:sldId id="303" r:id="rId21"/>
    <p:sldId id="283" r:id="rId22"/>
    <p:sldId id="264" r:id="rId23"/>
    <p:sldId id="295" r:id="rId24"/>
    <p:sldId id="300" r:id="rId25"/>
    <p:sldId id="272" r:id="rId26"/>
    <p:sldId id="301" r:id="rId27"/>
    <p:sldId id="302" r:id="rId28"/>
    <p:sldId id="304" r:id="rId29"/>
    <p:sldId id="292" r:id="rId30"/>
    <p:sldId id="273" r:id="rId31"/>
    <p:sldId id="288" r:id="rId32"/>
    <p:sldId id="287" r:id="rId33"/>
    <p:sldId id="276" r:id="rId34"/>
    <p:sldId id="290" r:id="rId35"/>
    <p:sldId id="289" r:id="rId36"/>
    <p:sldId id="291" r:id="rId37"/>
    <p:sldId id="297" r:id="rId38"/>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BD"/>
    <a:srgbClr val="C3D600"/>
    <a:srgbClr val="8EC182"/>
    <a:srgbClr val="F88008"/>
    <a:srgbClr val="FFFF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19" autoAdjust="0"/>
    <p:restoredTop sz="64160" autoAdjust="0"/>
  </p:normalViewPr>
  <p:slideViewPr>
    <p:cSldViewPr snapToGrid="0">
      <p:cViewPr varScale="1">
        <p:scale>
          <a:sx n="70" d="100"/>
          <a:sy n="70" d="100"/>
        </p:scale>
        <p:origin x="1140" y="78"/>
      </p:cViewPr>
      <p:guideLst>
        <p:guide orient="horz" pos="2160"/>
        <p:guide pos="2880"/>
      </p:guideLst>
    </p:cSldViewPr>
  </p:slideViewPr>
  <p:outlineViewPr>
    <p:cViewPr>
      <p:scale>
        <a:sx n="33" d="100"/>
        <a:sy n="33" d="100"/>
      </p:scale>
      <p:origin x="48"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47"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ustomXml" Target="../customXml/item2.xml"/><Relationship Id="rId20" Type="http://schemas.openxmlformats.org/officeDocument/2006/relationships/slide" Target="slides/slide19.xml"/><Relationship Id="rId4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6434"/>
          </a:xfrm>
          <a:prstGeom prst="rect">
            <a:avLst/>
          </a:prstGeom>
        </p:spPr>
        <p:txBody>
          <a:bodyPr vert="horz" lIns="91440" tIns="45720" rIns="91440" bIns="45720" rtlCol="0"/>
          <a:lstStyle>
            <a:lvl1pPr algn="r">
              <a:defRPr sz="1200"/>
            </a:lvl1pPr>
          </a:lstStyle>
          <a:p>
            <a:fld id="{6FCB3AFC-BD2A-4639-803F-0E4A26FEBE65}" type="datetimeFigureOut">
              <a:rPr lang="en-US" smtClean="0"/>
              <a:t>8/18/2015</a:t>
            </a:fld>
            <a:endParaRPr lang="en-US"/>
          </a:p>
        </p:txBody>
      </p:sp>
      <p:sp>
        <p:nvSpPr>
          <p:cNvPr id="4" name="Footer Placeholder 3"/>
          <p:cNvSpPr>
            <a:spLocks noGrp="1"/>
          </p:cNvSpPr>
          <p:nvPr>
            <p:ph type="ftr" sz="quarter" idx="2"/>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6433"/>
          </a:xfrm>
          <a:prstGeom prst="rect">
            <a:avLst/>
          </a:prstGeom>
        </p:spPr>
        <p:txBody>
          <a:bodyPr vert="horz" lIns="91440" tIns="45720" rIns="91440" bIns="45720" rtlCol="0" anchor="b"/>
          <a:lstStyle>
            <a:lvl1pPr algn="r">
              <a:defRPr sz="1200"/>
            </a:lvl1pPr>
          </a:lstStyle>
          <a:p>
            <a:fld id="{7ACA6EB4-D6FF-401D-A748-447BBEB0AF99}" type="slidenum">
              <a:rPr lang="en-US" smtClean="0"/>
              <a:t>‹#›</a:t>
            </a:fld>
            <a:endParaRPr lang="en-US"/>
          </a:p>
        </p:txBody>
      </p:sp>
    </p:spTree>
    <p:extLst>
      <p:ext uri="{BB962C8B-B14F-4D97-AF65-F5344CB8AC3E}">
        <p14:creationId xmlns:p14="http://schemas.microsoft.com/office/powerpoint/2010/main" val="5178286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9068BC9F-E00C-4146-97C7-A313897DB273}" type="datetimeFigureOut">
              <a:rPr lang="en-US" smtClean="0"/>
              <a:t>8/18/2015</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27502BEC-09DA-4A19-AA91-43CC0D5283F1}" type="slidenum">
              <a:rPr lang="en-US" smtClean="0"/>
              <a:t>‹#›</a:t>
            </a:fld>
            <a:endParaRPr lang="en-US"/>
          </a:p>
        </p:txBody>
      </p:sp>
    </p:spTree>
    <p:extLst>
      <p:ext uri="{BB962C8B-B14F-4D97-AF65-F5344CB8AC3E}">
        <p14:creationId xmlns:p14="http://schemas.microsoft.com/office/powerpoint/2010/main" val="39546645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Oregon WIC</a:t>
            </a:r>
            <a:r>
              <a:rPr lang="en-US" baseline="0" dirty="0" smtClean="0"/>
              <a:t> Program is very excited to begin the transition from paper vouchers to the electronic benefit transfer card called </a:t>
            </a:r>
            <a:r>
              <a:rPr lang="en-US" baseline="0" dirty="0" err="1" smtClean="0"/>
              <a:t>eWIC</a:t>
            </a:r>
            <a:r>
              <a:rPr lang="en-US" baseline="0" dirty="0" smtClean="0"/>
              <a:t>. This training will cover how an </a:t>
            </a:r>
            <a:r>
              <a:rPr lang="en-US" baseline="0" dirty="0" err="1" smtClean="0"/>
              <a:t>eWIC</a:t>
            </a:r>
            <a:r>
              <a:rPr lang="en-US" baseline="0" dirty="0" smtClean="0"/>
              <a:t> transaction will work at the store. We’ll discuss the process of transitioning from vouchers to </a:t>
            </a:r>
            <a:r>
              <a:rPr lang="en-US" baseline="0" dirty="0" err="1" smtClean="0"/>
              <a:t>eWIC</a:t>
            </a:r>
            <a:r>
              <a:rPr lang="en-US" baseline="0" dirty="0" smtClean="0"/>
              <a:t> during the pilot and statewide rollout, and who to contact for help.</a:t>
            </a:r>
            <a:endParaRPr lang="en-US" dirty="0"/>
          </a:p>
        </p:txBody>
      </p:sp>
      <p:sp>
        <p:nvSpPr>
          <p:cNvPr id="4" name="Slide Number Placeholder 3"/>
          <p:cNvSpPr>
            <a:spLocks noGrp="1"/>
          </p:cNvSpPr>
          <p:nvPr>
            <p:ph type="sldNum" sz="quarter" idx="10"/>
          </p:nvPr>
        </p:nvSpPr>
        <p:spPr/>
        <p:txBody>
          <a:bodyPr/>
          <a:lstStyle/>
          <a:p>
            <a:fld id="{27502BEC-09DA-4A19-AA91-43CC0D5283F1}" type="slidenum">
              <a:rPr lang="en-US" smtClean="0"/>
              <a:t>1</a:t>
            </a:fld>
            <a:endParaRPr lang="en-US"/>
          </a:p>
        </p:txBody>
      </p:sp>
    </p:spTree>
    <p:extLst>
      <p:ext uri="{BB962C8B-B14F-4D97-AF65-F5344CB8AC3E}">
        <p14:creationId xmlns:p14="http://schemas.microsoft.com/office/powerpoint/2010/main" val="34835680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Stores that do not have an integrated</a:t>
            </a:r>
            <a:r>
              <a:rPr lang="en-US" sz="1200" b="0" kern="1200" baseline="0" dirty="0" smtClean="0">
                <a:solidFill>
                  <a:schemeClr val="tx1"/>
                </a:solidFill>
                <a:effectLst/>
                <a:latin typeface="+mn-lt"/>
                <a:ea typeface="+mn-ea"/>
                <a:cs typeface="+mn-cs"/>
              </a:rPr>
              <a:t> system will have a </a:t>
            </a:r>
            <a:r>
              <a:rPr lang="en-US" sz="1200" b="0" kern="1200" dirty="0" smtClean="0">
                <a:solidFill>
                  <a:schemeClr val="tx1"/>
                </a:solidFill>
                <a:effectLst/>
                <a:latin typeface="+mn-lt"/>
                <a:ea typeface="+mn-ea"/>
                <a:cs typeface="+mn-cs"/>
              </a:rPr>
              <a:t>Stand-beside device that will be used to process eWIC.</a:t>
            </a:r>
            <a:r>
              <a:rPr lang="en-US" sz="1200" b="0" kern="1200" baseline="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Stores will receive the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equipment and training </a:t>
            </a:r>
            <a:r>
              <a:rPr lang="en-US" sz="1200" kern="1200" baseline="0" dirty="0" smtClean="0">
                <a:solidFill>
                  <a:schemeClr val="tx1"/>
                </a:solidFill>
                <a:effectLst/>
                <a:latin typeface="+mn-lt"/>
                <a:ea typeface="+mn-ea"/>
                <a:cs typeface="+mn-cs"/>
              </a:rPr>
              <a:t>about </a:t>
            </a:r>
            <a:r>
              <a:rPr lang="en-US" sz="1200" kern="1200" dirty="0" smtClean="0">
                <a:solidFill>
                  <a:schemeClr val="tx1"/>
                </a:solidFill>
                <a:effectLst/>
                <a:latin typeface="+mn-lt"/>
                <a:ea typeface="+mn-ea"/>
                <a:cs typeface="+mn-cs"/>
              </a:rPr>
              <a:t>2-3 weeks prior to their area’s roll-out date.</a:t>
            </a:r>
            <a:r>
              <a:rPr lang="en-US" sz="1200" kern="1200" baseline="0" dirty="0" smtClean="0">
                <a:solidFill>
                  <a:schemeClr val="tx1"/>
                </a:solidFill>
                <a:effectLst/>
                <a:latin typeface="+mn-lt"/>
                <a:ea typeface="+mn-ea"/>
                <a:cs typeface="+mn-cs"/>
              </a:rPr>
              <a:t> </a:t>
            </a:r>
          </a:p>
          <a:p>
            <a:endParaRPr lang="en-US" sz="1200" kern="1200" dirty="0" smtClean="0">
              <a:solidFill>
                <a:srgbClr val="C00000"/>
              </a:solidFill>
              <a:effectLst/>
              <a:latin typeface="+mn-lt"/>
              <a:ea typeface="+mn-ea"/>
              <a:cs typeface="+mn-cs"/>
            </a:endParaRPr>
          </a:p>
          <a:p>
            <a:r>
              <a:rPr lang="en-US" sz="1200" kern="1200" dirty="0" smtClean="0">
                <a:solidFill>
                  <a:srgbClr val="C00000"/>
                </a:solidFill>
                <a:effectLst/>
                <a:latin typeface="+mn-lt"/>
                <a:ea typeface="+mn-ea"/>
                <a:cs typeface="+mn-cs"/>
              </a:rPr>
              <a:t>These devices will</a:t>
            </a:r>
            <a:r>
              <a:rPr lang="en-US" sz="1200" kern="1200" baseline="0" dirty="0" smtClean="0">
                <a:solidFill>
                  <a:srgbClr val="C00000"/>
                </a:solidFill>
                <a:effectLst/>
                <a:latin typeface="+mn-lt"/>
                <a:ea typeface="+mn-ea"/>
                <a:cs typeface="+mn-cs"/>
              </a:rPr>
              <a:t> r</a:t>
            </a:r>
            <a:r>
              <a:rPr lang="en-US" sz="1200" kern="1200" dirty="0" smtClean="0">
                <a:solidFill>
                  <a:srgbClr val="C00000"/>
                </a:solidFill>
                <a:effectLst/>
                <a:latin typeface="+mn-lt"/>
                <a:ea typeface="+mn-ea"/>
                <a:cs typeface="+mn-cs"/>
              </a:rPr>
              <a:t>equire </a:t>
            </a:r>
            <a:r>
              <a:rPr lang="en-US" dirty="0" smtClean="0">
                <a:solidFill>
                  <a:srgbClr val="C00000"/>
                </a:solidFill>
              </a:rPr>
              <a:t>a separate scan </a:t>
            </a:r>
            <a:r>
              <a:rPr lang="en-US" sz="1200" kern="1200" dirty="0" smtClean="0">
                <a:solidFill>
                  <a:schemeClr val="tx1"/>
                </a:solidFill>
                <a:effectLst/>
                <a:latin typeface="+mn-lt"/>
                <a:ea typeface="+mn-ea"/>
                <a:cs typeface="+mn-cs"/>
              </a:rPr>
              <a:t>of WIC items – so shoppers will still have to separate their WIC</a:t>
            </a:r>
            <a:r>
              <a:rPr lang="en-US" sz="1200" kern="1200" baseline="0" dirty="0" smtClean="0">
                <a:solidFill>
                  <a:schemeClr val="tx1"/>
                </a:solidFill>
                <a:effectLst/>
                <a:latin typeface="+mn-lt"/>
                <a:ea typeface="+mn-ea"/>
                <a:cs typeface="+mn-cs"/>
              </a:rPr>
              <a:t> foods from the rest of their purchase.</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smtClean="0"/>
              <a:t>Each register will need its own device, so if a store</a:t>
            </a:r>
            <a:r>
              <a:rPr lang="en-US" sz="1200" baseline="0" dirty="0" smtClean="0"/>
              <a:t> does not have a device for each register, then they are required to post signs at the lanes that accept eWIC so shoppers know which lane to use.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smtClean="0"/>
              <a:t>&lt;CLICK&gt;</a:t>
            </a:r>
            <a:endParaRPr lang="en-US" sz="1200" baseline="0"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aseline="0" dirty="0" smtClean="0"/>
              <a:t>Here’s an example of a lane sign that will be provided by our office to these stores.</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aseline="0"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aseline="0" dirty="0" smtClean="0"/>
              <a:t>At least one lane that accepts eWIC must be open at all times. </a:t>
            </a:r>
            <a:r>
              <a:rPr lang="en-US" sz="1200" kern="1200" dirty="0" smtClean="0">
                <a:solidFill>
                  <a:schemeClr val="tx1"/>
                </a:solidFill>
                <a:effectLst/>
                <a:latin typeface="+mn-lt"/>
                <a:ea typeface="+mn-ea"/>
                <a:cs typeface="+mn-cs"/>
              </a:rPr>
              <a:t>Stores are not allowed to have a “WIC-only lane</a:t>
            </a:r>
            <a:r>
              <a:rPr lang="en-US" sz="1200" kern="1200" baseline="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27502BEC-09DA-4A19-AA91-43CC0D5283F1}" type="slidenum">
              <a:rPr lang="en-US" smtClean="0"/>
              <a:t>10</a:t>
            </a:fld>
            <a:endParaRPr lang="en-US"/>
          </a:p>
        </p:txBody>
      </p:sp>
    </p:spTree>
    <p:extLst>
      <p:ext uri="{BB962C8B-B14F-4D97-AF65-F5344CB8AC3E}">
        <p14:creationId xmlns:p14="http://schemas.microsoft.com/office/powerpoint/2010/main" val="34167172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With </a:t>
            </a:r>
            <a:r>
              <a:rPr lang="en-US" sz="1200" kern="1200" dirty="0" err="1" smtClean="0">
                <a:solidFill>
                  <a:schemeClr val="tx1"/>
                </a:solidFill>
                <a:effectLst/>
                <a:latin typeface="+mn-lt"/>
                <a:ea typeface="+mn-ea"/>
                <a:cs typeface="+mn-cs"/>
              </a:rPr>
              <a:t>eWIC</a:t>
            </a:r>
            <a:r>
              <a:rPr lang="en-US" sz="1200" kern="1200" dirty="0" smtClean="0">
                <a:solidFill>
                  <a:schemeClr val="tx1"/>
                </a:solidFill>
                <a:effectLst/>
                <a:latin typeface="+mn-lt"/>
                <a:ea typeface="+mn-ea"/>
                <a:cs typeface="+mn-cs"/>
              </a:rPr>
              <a:t>, if there is more than one person in the family on WIC, food</a:t>
            </a:r>
            <a:r>
              <a:rPr lang="en-US" sz="1200" kern="1200" baseline="0" dirty="0" smtClean="0">
                <a:solidFill>
                  <a:schemeClr val="tx1"/>
                </a:solidFill>
                <a:effectLst/>
                <a:latin typeface="+mn-lt"/>
                <a:ea typeface="+mn-ea"/>
                <a:cs typeface="+mn-cs"/>
              </a:rPr>
              <a:t> benefits are combined into one account. </a:t>
            </a:r>
          </a:p>
          <a:p>
            <a:pPr lvl="0"/>
            <a:endParaRPr lang="en-US" sz="1200" kern="1200" baseline="0" dirty="0" smtClean="0">
              <a:solidFill>
                <a:schemeClr val="tx1"/>
              </a:solidFill>
              <a:effectLst/>
              <a:latin typeface="+mn-lt"/>
              <a:ea typeface="+mn-ea"/>
              <a:cs typeface="+mn-cs"/>
            </a:endParaRPr>
          </a:p>
          <a:p>
            <a:pPr lvl="0"/>
            <a:r>
              <a:rPr lang="en-US" sz="1200" kern="1200" baseline="0" dirty="0" smtClean="0">
                <a:solidFill>
                  <a:schemeClr val="tx1"/>
                </a:solidFill>
                <a:effectLst/>
                <a:latin typeface="+mn-lt"/>
                <a:ea typeface="+mn-ea"/>
                <a:cs typeface="+mn-cs"/>
              </a:rPr>
              <a:t>Benefits are loaded at 12 a.m. on the 1</a:t>
            </a:r>
            <a:r>
              <a:rPr lang="en-US" sz="1200" kern="1200" baseline="30000" dirty="0" smtClean="0">
                <a:solidFill>
                  <a:schemeClr val="tx1"/>
                </a:solidFill>
                <a:effectLst/>
                <a:latin typeface="+mn-lt"/>
                <a:ea typeface="+mn-ea"/>
                <a:cs typeface="+mn-cs"/>
              </a:rPr>
              <a:t>st</a:t>
            </a:r>
            <a:r>
              <a:rPr lang="en-US" sz="1200" kern="1200" baseline="0" dirty="0" smtClean="0">
                <a:solidFill>
                  <a:schemeClr val="tx1"/>
                </a:solidFill>
                <a:effectLst/>
                <a:latin typeface="+mn-lt"/>
                <a:ea typeface="+mn-ea"/>
                <a:cs typeface="+mn-cs"/>
              </a:rPr>
              <a:t> of the month. Unused benefits are removed at 11:59 p.m., usually on the last day of the month. This means any late night shopping trips for the month need to be completed by 11:59 on the last day of the month.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&lt;CLICK&gt;</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As you can see on the</a:t>
            </a:r>
            <a:r>
              <a:rPr lang="en-US" sz="1200" kern="1200" baseline="0" dirty="0" smtClean="0">
                <a:solidFill>
                  <a:schemeClr val="tx1"/>
                </a:solidFill>
                <a:effectLst/>
                <a:latin typeface="+mn-lt"/>
                <a:ea typeface="+mn-ea"/>
                <a:cs typeface="+mn-cs"/>
              </a:rPr>
              <a:t> receipt, WIC b</a:t>
            </a:r>
            <a:r>
              <a:rPr lang="en-US" sz="1200" kern="1200" dirty="0" smtClean="0">
                <a:solidFill>
                  <a:schemeClr val="tx1"/>
                </a:solidFill>
                <a:effectLst/>
                <a:latin typeface="+mn-lt"/>
                <a:ea typeface="+mn-ea"/>
                <a:cs typeface="+mn-cs"/>
              </a:rPr>
              <a:t>enefits are added to cards in quantities (such</a:t>
            </a:r>
            <a:r>
              <a:rPr lang="en-US" sz="1200" kern="1200" baseline="0" dirty="0" smtClean="0">
                <a:solidFill>
                  <a:schemeClr val="tx1"/>
                </a:solidFill>
                <a:effectLst/>
                <a:latin typeface="+mn-lt"/>
                <a:ea typeface="+mn-ea"/>
                <a:cs typeface="+mn-cs"/>
              </a:rPr>
              <a:t> as 3.5 gallons) and </a:t>
            </a:r>
            <a:r>
              <a:rPr lang="en-US" sz="1200" kern="1200" dirty="0" smtClean="0">
                <a:solidFill>
                  <a:schemeClr val="tx1"/>
                </a:solidFill>
                <a:effectLst/>
                <a:latin typeface="+mn-lt"/>
                <a:ea typeface="+mn-ea"/>
                <a:cs typeface="+mn-cs"/>
              </a:rPr>
              <a:t>food categories</a:t>
            </a:r>
            <a:r>
              <a:rPr lang="en-US" sz="1200" kern="1200" baseline="0" dirty="0" smtClean="0">
                <a:solidFill>
                  <a:schemeClr val="tx1"/>
                </a:solidFill>
                <a:effectLst/>
                <a:latin typeface="+mn-lt"/>
                <a:ea typeface="+mn-ea"/>
                <a:cs typeface="+mn-cs"/>
              </a:rPr>
              <a:t> like</a:t>
            </a:r>
            <a:r>
              <a:rPr lang="en-US" sz="1200" kern="1200" dirty="0" smtClean="0">
                <a:solidFill>
                  <a:schemeClr val="tx1"/>
                </a:solidFill>
                <a:effectLst/>
                <a:latin typeface="+mn-lt"/>
                <a:ea typeface="+mn-ea"/>
                <a:cs typeface="+mn-cs"/>
              </a:rPr>
              <a:t> fat</a:t>
            </a:r>
            <a:r>
              <a:rPr lang="en-US" sz="1200" kern="1200" baseline="0" dirty="0" smtClean="0">
                <a:solidFill>
                  <a:schemeClr val="tx1"/>
                </a:solidFill>
                <a:effectLst/>
                <a:latin typeface="+mn-lt"/>
                <a:ea typeface="+mn-ea"/>
                <a:cs typeface="+mn-cs"/>
              </a:rPr>
              <a:t> free or 1% milk</a:t>
            </a:r>
            <a:r>
              <a:rPr lang="en-US" sz="120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&lt;CLICK&gt;</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Onl</a:t>
            </a:r>
            <a:r>
              <a:rPr lang="en-US" sz="1200" kern="1200" baseline="0" dirty="0" smtClean="0">
                <a:solidFill>
                  <a:schemeClr val="tx1"/>
                </a:solidFill>
                <a:effectLst/>
                <a:latin typeface="+mn-lt"/>
                <a:ea typeface="+mn-ea"/>
                <a:cs typeface="+mn-cs"/>
              </a:rPr>
              <a:t>y the fruit and vegetable benefit, or cash value benefit, is issued in a dollar amount.</a:t>
            </a:r>
          </a:p>
          <a:p>
            <a:pPr lvl="0"/>
            <a:endParaRPr lang="en-US" sz="1200"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7502BEC-09DA-4A19-AA91-43CC0D5283F1}" type="slidenum">
              <a:rPr lang="en-US" smtClean="0"/>
              <a:t>11</a:t>
            </a:fld>
            <a:endParaRPr lang="en-US"/>
          </a:p>
        </p:txBody>
      </p:sp>
    </p:spTree>
    <p:extLst>
      <p:ext uri="{BB962C8B-B14F-4D97-AF65-F5344CB8AC3E}">
        <p14:creationId xmlns:p14="http://schemas.microsoft.com/office/powerpoint/2010/main" val="25053834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Since</a:t>
            </a:r>
            <a:r>
              <a:rPr lang="en-US" sz="1200" b="0" kern="1200" baseline="0" dirty="0" smtClean="0">
                <a:solidFill>
                  <a:schemeClr val="tx1"/>
                </a:solidFill>
                <a:effectLst/>
                <a:latin typeface="+mn-lt"/>
                <a:ea typeface="+mn-ea"/>
                <a:cs typeface="+mn-cs"/>
              </a:rPr>
              <a:t> shoppers won’t have vouchers anymore, they can find out their available benefit balance in several ways.</a:t>
            </a:r>
            <a:endParaRPr lang="en-US" sz="1200" b="0"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pPr lvl="0"/>
            <a:r>
              <a:rPr lang="en-US" sz="1200" kern="1200" baseline="0" dirty="0" smtClean="0">
                <a:solidFill>
                  <a:schemeClr val="tx1"/>
                </a:solidFill>
                <a:effectLst/>
                <a:latin typeface="+mn-lt"/>
                <a:ea typeface="+mn-ea"/>
                <a:cs typeface="+mn-cs"/>
              </a:rPr>
              <a:t>At the clinic, they’ll get a printed benefit balance</a:t>
            </a:r>
            <a:r>
              <a:rPr lang="en-US" sz="1200" kern="1200" dirty="0" smtClean="0">
                <a:solidFill>
                  <a:schemeClr val="tx1"/>
                </a:solidFill>
                <a:effectLst/>
                <a:latin typeface="+mn-lt"/>
                <a:ea typeface="+mn-ea"/>
                <a:cs typeface="+mn-cs"/>
              </a:rPr>
              <a:t> that shows all the foods for the whole family for</a:t>
            </a:r>
            <a:r>
              <a:rPr lang="en-US" sz="1200" kern="1200" baseline="0" dirty="0" smtClean="0">
                <a:solidFill>
                  <a:schemeClr val="tx1"/>
                </a:solidFill>
                <a:effectLst/>
                <a:latin typeface="+mn-lt"/>
                <a:ea typeface="+mn-ea"/>
                <a:cs typeface="+mn-cs"/>
              </a:rPr>
              <a:t> up to three months. Then, throughout the month they can check their balance by phone or online. They can ask a cashier to perform a balance inquiry at the store. </a:t>
            </a:r>
          </a:p>
          <a:p>
            <a:pPr lvl="0"/>
            <a:endParaRPr lang="en-US"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Or, at the end of each WIC shopping trip,</a:t>
            </a:r>
            <a:r>
              <a:rPr lang="en-US"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&lt;CLICK&gt;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their remaining balance will print on the end of their receipt.</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In addition to those ways,</a:t>
            </a:r>
            <a:r>
              <a:rPr lang="en-US" sz="1200" kern="1200" baseline="0" dirty="0" smtClean="0">
                <a:solidFill>
                  <a:schemeClr val="tx1"/>
                </a:solidFill>
                <a:effectLst/>
                <a:latin typeface="+mn-lt"/>
                <a:ea typeface="+mn-ea"/>
                <a:cs typeface="+mn-cs"/>
              </a:rPr>
              <a:t> Oregon WIC has purchased a WIC shopper app for smartphones that participants can use in the store to find authorized foods and check their balance.</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7502BEC-09DA-4A19-AA91-43CC0D5283F1}" type="slidenum">
              <a:rPr lang="en-US" smtClean="0"/>
              <a:t>12</a:t>
            </a:fld>
            <a:endParaRPr lang="en-US"/>
          </a:p>
        </p:txBody>
      </p:sp>
    </p:spTree>
    <p:extLst>
      <p:ext uri="{BB962C8B-B14F-4D97-AF65-F5344CB8AC3E}">
        <p14:creationId xmlns:p14="http://schemas.microsoft.com/office/powerpoint/2010/main" val="41664379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Keeping track of benefits through the month and reading</a:t>
            </a:r>
            <a:r>
              <a:rPr lang="en-US" sz="1200" kern="1200" baseline="0" dirty="0" smtClean="0">
                <a:solidFill>
                  <a:schemeClr val="tx1"/>
                </a:solidFill>
                <a:effectLst/>
                <a:latin typeface="+mn-lt"/>
                <a:ea typeface="+mn-ea"/>
                <a:cs typeface="+mn-cs"/>
              </a:rPr>
              <a:t> receipts will be a new concept for shoppers. As a cashier, you’ll need to know how to read </a:t>
            </a:r>
            <a:r>
              <a:rPr lang="en-US" sz="1200" kern="1200" baseline="0" dirty="0" err="1" smtClean="0">
                <a:solidFill>
                  <a:schemeClr val="tx1"/>
                </a:solidFill>
                <a:effectLst/>
                <a:latin typeface="+mn-lt"/>
                <a:ea typeface="+mn-ea"/>
                <a:cs typeface="+mn-cs"/>
              </a:rPr>
              <a:t>eWIC</a:t>
            </a:r>
            <a:r>
              <a:rPr lang="en-US" sz="1200" kern="1200" baseline="0" dirty="0" smtClean="0">
                <a:solidFill>
                  <a:schemeClr val="tx1"/>
                </a:solidFill>
                <a:effectLst/>
                <a:latin typeface="+mn-lt"/>
                <a:ea typeface="+mn-ea"/>
                <a:cs typeface="+mn-cs"/>
              </a:rPr>
              <a:t> receipts. </a:t>
            </a:r>
          </a:p>
          <a:p>
            <a:pPr lvl="0"/>
            <a:r>
              <a:rPr lang="en-US" sz="1200" kern="1200" baseline="0" dirty="0" smtClean="0">
                <a:solidFill>
                  <a:schemeClr val="tx1"/>
                </a:solidFill>
                <a:effectLst/>
                <a:latin typeface="+mn-lt"/>
                <a:ea typeface="+mn-ea"/>
                <a:cs typeface="+mn-cs"/>
              </a:rPr>
              <a:t>&lt;CLICK&gt;</a:t>
            </a:r>
          </a:p>
          <a:p>
            <a:pPr lvl="0"/>
            <a:r>
              <a:rPr lang="en-US" sz="1200" kern="1200" baseline="0" dirty="0" smtClean="0">
                <a:solidFill>
                  <a:schemeClr val="tx1"/>
                </a:solidFill>
                <a:effectLst/>
                <a:latin typeface="+mn-lt"/>
                <a:ea typeface="+mn-ea"/>
                <a:cs typeface="+mn-cs"/>
              </a:rPr>
              <a:t>Cheese and eggs are pretty simple to understand. Cheese is still issued in one pound quantities. One dozen eggs remains the only allowable size at this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&lt;CLICK&gt;</a:t>
            </a:r>
            <a:endParaRPr lang="en-US" sz="1200" kern="1200" baseline="0" dirty="0" smtClean="0">
              <a:solidFill>
                <a:schemeClr val="tx1"/>
              </a:solidFill>
              <a:effectLst/>
              <a:latin typeface="+mn-lt"/>
              <a:ea typeface="+mn-ea"/>
              <a:cs typeface="+mn-cs"/>
            </a:endParaRPr>
          </a:p>
          <a:p>
            <a:pPr lvl="0"/>
            <a:r>
              <a:rPr lang="en-US" sz="1200" kern="1200" baseline="0" dirty="0" smtClean="0">
                <a:solidFill>
                  <a:schemeClr val="tx1"/>
                </a:solidFill>
                <a:effectLst/>
                <a:latin typeface="+mn-lt"/>
                <a:ea typeface="+mn-ea"/>
                <a:cs typeface="+mn-cs"/>
              </a:rPr>
              <a:t>Some items have ounces, abbreviated OZ as a unit of measure. This is the same as it is on vouchers. The new concept will be seeing the available amount reducing </a:t>
            </a:r>
            <a:r>
              <a:rPr lang="en-US" sz="1200" kern="1200" baseline="0" dirty="0" smtClean="0">
                <a:solidFill>
                  <a:schemeClr val="tx1"/>
                </a:solidFill>
                <a:effectLst/>
                <a:latin typeface="+mn-lt"/>
                <a:ea typeface="+mn-ea"/>
                <a:cs typeface="+mn-cs"/>
              </a:rPr>
              <a:t>when </a:t>
            </a:r>
            <a:r>
              <a:rPr lang="en-US" sz="1200" kern="1200" baseline="0" dirty="0" smtClean="0">
                <a:solidFill>
                  <a:schemeClr val="tx1"/>
                </a:solidFill>
                <a:effectLst/>
                <a:latin typeface="+mn-lt"/>
                <a:ea typeface="+mn-ea"/>
                <a:cs typeface="+mn-cs"/>
              </a:rPr>
              <a:t>the shopper only purchases part of their benefit. For example, if they start with 36 ounces of cereal and buy one 18 </a:t>
            </a:r>
            <a:r>
              <a:rPr lang="en-US" sz="1200" kern="1200" baseline="0" dirty="0" err="1" smtClean="0">
                <a:solidFill>
                  <a:schemeClr val="tx1"/>
                </a:solidFill>
                <a:effectLst/>
                <a:latin typeface="+mn-lt"/>
                <a:ea typeface="+mn-ea"/>
                <a:cs typeface="+mn-cs"/>
              </a:rPr>
              <a:t>oz</a:t>
            </a:r>
            <a:r>
              <a:rPr lang="en-US" sz="1200" kern="1200" baseline="0" dirty="0" smtClean="0">
                <a:solidFill>
                  <a:schemeClr val="tx1"/>
                </a:solidFill>
                <a:effectLst/>
                <a:latin typeface="+mn-lt"/>
                <a:ea typeface="+mn-ea"/>
                <a:cs typeface="+mn-cs"/>
              </a:rPr>
              <a:t> box, they will see a remaining benefit balance of 18 ounces of cereal.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&lt;CLICK&gt;</a:t>
            </a:r>
            <a:endParaRPr lang="en-US" sz="1200" kern="1200" baseline="0" dirty="0" smtClean="0">
              <a:solidFill>
                <a:schemeClr val="tx1"/>
              </a:solidFill>
              <a:effectLst/>
              <a:latin typeface="+mn-lt"/>
              <a:ea typeface="+mn-ea"/>
              <a:cs typeface="+mn-cs"/>
            </a:endParaRPr>
          </a:p>
          <a:p>
            <a:pPr lvl="0"/>
            <a:r>
              <a:rPr lang="en-US" sz="1200" kern="1200" baseline="0" dirty="0" smtClean="0">
                <a:solidFill>
                  <a:schemeClr val="tx1"/>
                </a:solidFill>
                <a:effectLst/>
                <a:latin typeface="+mn-lt"/>
                <a:ea typeface="+mn-ea"/>
                <a:cs typeface="+mn-cs"/>
              </a:rPr>
              <a:t>The cash value benefit for fruits and vegetables, or CVB, is the only item issued in a dollar amount. Shoppers will still be able to pay the difference if their produce purchase goes over their benefit amount.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&lt;CLICK&gt;</a:t>
            </a:r>
            <a:endParaRPr lang="en-US" sz="1200" kern="1200" baseline="0" dirty="0" smtClean="0">
              <a:solidFill>
                <a:schemeClr val="tx1"/>
              </a:solidFill>
              <a:effectLst/>
              <a:latin typeface="+mn-lt"/>
              <a:ea typeface="+mn-ea"/>
              <a:cs typeface="+mn-cs"/>
            </a:endParaRPr>
          </a:p>
          <a:p>
            <a:pPr lvl="0"/>
            <a:r>
              <a:rPr lang="en-US" sz="1200" kern="1200" baseline="0" dirty="0" smtClean="0">
                <a:solidFill>
                  <a:schemeClr val="tx1"/>
                </a:solidFill>
                <a:effectLst/>
                <a:latin typeface="+mn-lt"/>
                <a:ea typeface="+mn-ea"/>
                <a:cs typeface="+mn-cs"/>
              </a:rPr>
              <a:t>The newest unit of measure is containers, abbreviated CTR. A jar of peanut butter and a package of dry beans are issued as CTR. Participants are also issued either containers of 11.5-12 ounce frozen juice or containers of 64 </a:t>
            </a:r>
            <a:r>
              <a:rPr lang="en-US" sz="1200" kern="1200" baseline="0" dirty="0" err="1" smtClean="0">
                <a:solidFill>
                  <a:schemeClr val="tx1"/>
                </a:solidFill>
                <a:effectLst/>
                <a:latin typeface="+mn-lt"/>
                <a:ea typeface="+mn-ea"/>
                <a:cs typeface="+mn-cs"/>
              </a:rPr>
              <a:t>oz</a:t>
            </a:r>
            <a:r>
              <a:rPr lang="en-US" sz="1200" kern="1200" baseline="0" dirty="0" smtClean="0">
                <a:solidFill>
                  <a:schemeClr val="tx1"/>
                </a:solidFill>
                <a:effectLst/>
                <a:latin typeface="+mn-lt"/>
                <a:ea typeface="+mn-ea"/>
                <a:cs typeface="+mn-cs"/>
              </a:rPr>
              <a:t> shelf stable or 16 </a:t>
            </a:r>
            <a:r>
              <a:rPr lang="en-US" sz="1200" kern="1200" baseline="0" dirty="0" err="1" smtClean="0">
                <a:solidFill>
                  <a:schemeClr val="tx1"/>
                </a:solidFill>
                <a:effectLst/>
                <a:latin typeface="+mn-lt"/>
                <a:ea typeface="+mn-ea"/>
                <a:cs typeface="+mn-cs"/>
              </a:rPr>
              <a:t>oz</a:t>
            </a:r>
            <a:r>
              <a:rPr lang="en-US" sz="1200" kern="1200" baseline="0" dirty="0" smtClean="0">
                <a:solidFill>
                  <a:schemeClr val="tx1"/>
                </a:solidFill>
                <a:effectLst/>
                <a:latin typeface="+mn-lt"/>
                <a:ea typeface="+mn-ea"/>
                <a:cs typeface="+mn-cs"/>
              </a:rPr>
              <a:t> frozen juice.</a:t>
            </a:r>
          </a:p>
          <a:p>
            <a:pPr lvl="0"/>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7502BEC-09DA-4A19-AA91-43CC0D5283F1}" type="slidenum">
              <a:rPr lang="en-US" smtClean="0"/>
              <a:t>13</a:t>
            </a:fld>
            <a:endParaRPr lang="en-US"/>
          </a:p>
        </p:txBody>
      </p:sp>
    </p:spTree>
    <p:extLst>
      <p:ext uri="{BB962C8B-B14F-4D97-AF65-F5344CB8AC3E}">
        <p14:creationId xmlns:p14="http://schemas.microsoft.com/office/powerpoint/2010/main" val="15053086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Milk is issued in gallons, abbreviated GAL. This might be a bit more confusing for some</a:t>
            </a:r>
            <a:r>
              <a:rPr lang="en-US" sz="1200" kern="1200" baseline="0" dirty="0" smtClean="0">
                <a:solidFill>
                  <a:schemeClr val="tx1"/>
                </a:solidFill>
                <a:effectLst/>
                <a:latin typeface="+mn-lt"/>
                <a:ea typeface="+mn-ea"/>
                <a:cs typeface="+mn-cs"/>
              </a:rPr>
              <a:t> shoppers.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&lt;CLICK&gt;</a:t>
            </a:r>
          </a:p>
          <a:p>
            <a:pPr lvl="0"/>
            <a:r>
              <a:rPr lang="en-US" sz="1200" kern="1200" baseline="0" dirty="0" smtClean="0">
                <a:solidFill>
                  <a:schemeClr val="tx1"/>
                </a:solidFill>
                <a:effectLst/>
                <a:latin typeface="+mn-lt"/>
                <a:ea typeface="+mn-ea"/>
                <a:cs typeface="+mn-cs"/>
              </a:rPr>
              <a:t>One GAL of milk is equal to one gallon. .5 GAL is equal to a half gallon, and .25 GAL is equal to a quart.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&lt;CLICK&gt;</a:t>
            </a:r>
          </a:p>
          <a:p>
            <a:pPr lvl="0"/>
            <a:r>
              <a:rPr lang="en-US" sz="1200" kern="1200" baseline="0" dirty="0" smtClean="0">
                <a:solidFill>
                  <a:schemeClr val="tx1"/>
                </a:solidFill>
                <a:effectLst/>
                <a:latin typeface="+mn-lt"/>
                <a:ea typeface="+mn-ea"/>
                <a:cs typeface="+mn-cs"/>
              </a:rPr>
              <a:t>The same concept applies for soy beverage and goat milk.</a:t>
            </a:r>
          </a:p>
          <a:p>
            <a:pPr lvl="0"/>
            <a:r>
              <a:rPr lang="en-US" sz="1200" kern="1200" baseline="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&lt;CLICK&gt;</a:t>
            </a:r>
          </a:p>
          <a:p>
            <a:pPr lvl="0"/>
            <a:r>
              <a:rPr lang="en-US" sz="1200" kern="1200" baseline="0" dirty="0" smtClean="0">
                <a:solidFill>
                  <a:schemeClr val="tx1"/>
                </a:solidFill>
                <a:effectLst/>
                <a:latin typeface="+mn-lt"/>
                <a:ea typeface="+mn-ea"/>
                <a:cs typeface="+mn-cs"/>
              </a:rPr>
              <a:t>Dry milk is issued in containers. The only allowable size of dry milk is the 25.6 </a:t>
            </a:r>
            <a:r>
              <a:rPr lang="en-US" sz="1200" kern="1200" baseline="0" dirty="0" err="1" smtClean="0">
                <a:solidFill>
                  <a:schemeClr val="tx1"/>
                </a:solidFill>
                <a:effectLst/>
                <a:latin typeface="+mn-lt"/>
                <a:ea typeface="+mn-ea"/>
                <a:cs typeface="+mn-cs"/>
              </a:rPr>
              <a:t>oz</a:t>
            </a:r>
            <a:r>
              <a:rPr lang="en-US" sz="1200" kern="1200" baseline="0" dirty="0" smtClean="0">
                <a:solidFill>
                  <a:schemeClr val="tx1"/>
                </a:solidFill>
                <a:effectLst/>
                <a:latin typeface="+mn-lt"/>
                <a:ea typeface="+mn-ea"/>
                <a:cs typeface="+mn-cs"/>
              </a:rPr>
              <a:t> box. </a:t>
            </a:r>
          </a:p>
          <a:p>
            <a:pPr lvl="0"/>
            <a:r>
              <a:rPr lang="en-US" sz="1200" kern="1200" baseline="0" dirty="0" smtClean="0">
                <a:solidFill>
                  <a:schemeClr val="tx1"/>
                </a:solidFill>
                <a:effectLst/>
                <a:latin typeface="+mn-lt"/>
                <a:ea typeface="+mn-ea"/>
                <a:cs typeface="+mn-cs"/>
              </a:rPr>
              <a:t>Evaporated milk is issued in cans, and comes in a 12 ounce can size.</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7502BEC-09DA-4A19-AA91-43CC0D5283F1}" type="slidenum">
              <a:rPr lang="en-US" smtClean="0"/>
              <a:t>14</a:t>
            </a:fld>
            <a:endParaRPr lang="en-US"/>
          </a:p>
        </p:txBody>
      </p:sp>
    </p:spTree>
    <p:extLst>
      <p:ext uri="{BB962C8B-B14F-4D97-AF65-F5344CB8AC3E}">
        <p14:creationId xmlns:p14="http://schemas.microsoft.com/office/powerpoint/2010/main" val="32491281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Due</a:t>
            </a:r>
            <a:r>
              <a:rPr lang="en-US" sz="1200" kern="1200" baseline="0" dirty="0" smtClean="0">
                <a:solidFill>
                  <a:schemeClr val="tx1"/>
                </a:solidFill>
                <a:effectLst/>
                <a:latin typeface="+mn-lt"/>
                <a:ea typeface="+mn-ea"/>
                <a:cs typeface="+mn-cs"/>
              </a:rPr>
              <a:t> to the limited number of characters that can be printed on receipts, formulas are abbreviated. </a:t>
            </a:r>
          </a:p>
          <a:p>
            <a:pPr lvl="0"/>
            <a:r>
              <a:rPr lang="en-US" sz="1200" kern="1200" baseline="0" dirty="0" smtClean="0">
                <a:solidFill>
                  <a:schemeClr val="tx1"/>
                </a:solidFill>
                <a:effectLst/>
                <a:latin typeface="+mn-lt"/>
                <a:ea typeface="+mn-ea"/>
                <a:cs typeface="+mn-cs"/>
              </a:rPr>
              <a:t>&lt;CLICK&gt;</a:t>
            </a:r>
          </a:p>
          <a:p>
            <a:pPr lvl="0"/>
            <a:r>
              <a:rPr lang="en-US" sz="1200" kern="1200" baseline="0" dirty="0" err="1" smtClean="0">
                <a:solidFill>
                  <a:schemeClr val="tx1"/>
                </a:solidFill>
                <a:effectLst/>
                <a:latin typeface="+mn-lt"/>
                <a:ea typeface="+mn-ea"/>
                <a:cs typeface="+mn-cs"/>
              </a:rPr>
              <a:t>Similac</a:t>
            </a:r>
            <a:r>
              <a:rPr lang="en-US" sz="1200" kern="1200" baseline="0" dirty="0" smtClean="0">
                <a:solidFill>
                  <a:schemeClr val="tx1"/>
                </a:solidFill>
                <a:effectLst/>
                <a:latin typeface="+mn-lt"/>
                <a:ea typeface="+mn-ea"/>
                <a:cs typeface="+mn-cs"/>
              </a:rPr>
              <a:t> Advance Powder will look like this on the receipt.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&lt;CLICK&gt;</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Concentrate</a:t>
            </a:r>
            <a:r>
              <a:rPr lang="en-US" sz="1200" kern="1200" baseline="0" dirty="0" smtClean="0">
                <a:solidFill>
                  <a:schemeClr val="tx1"/>
                </a:solidFill>
                <a:effectLst/>
                <a:latin typeface="+mn-lt"/>
                <a:ea typeface="+mn-ea"/>
                <a:cs typeface="+mn-cs"/>
              </a:rPr>
              <a:t> and Ready to Feed formulas will be abbreviated CONC and RTF. Ready to feed quarts will have bottles as the unit of measure.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To help you assist your WIC customers, </a:t>
            </a:r>
            <a:r>
              <a:rPr lang="en-US" sz="1200" kern="1200" baseline="0" dirty="0" smtClean="0">
                <a:solidFill>
                  <a:schemeClr val="tx1"/>
                </a:solidFill>
                <a:effectLst/>
                <a:latin typeface="+mn-lt"/>
                <a:ea typeface="+mn-ea"/>
                <a:cs typeface="+mn-cs"/>
              </a:rPr>
              <a:t>our website has a </a:t>
            </a:r>
            <a:r>
              <a:rPr lang="en-US" sz="1200" kern="1200" baseline="0" dirty="0" smtClean="0">
                <a:solidFill>
                  <a:schemeClr val="tx1"/>
                </a:solidFill>
                <a:effectLst/>
                <a:latin typeface="+mn-lt"/>
                <a:ea typeface="+mn-ea"/>
                <a:cs typeface="+mn-cs"/>
              </a:rPr>
              <a:t>list of WIC formulas showing the short receipt  descriptions along side a full description and product UPC.</a:t>
            </a:r>
            <a:r>
              <a:rPr lang="en-US"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&lt;CLICK&gt;</a:t>
            </a:r>
          </a:p>
          <a:p>
            <a:pPr lvl="0"/>
            <a:r>
              <a:rPr lang="en-US" sz="1200" kern="1200" dirty="0" smtClean="0">
                <a:solidFill>
                  <a:schemeClr val="tx1"/>
                </a:solidFill>
                <a:effectLst/>
                <a:latin typeface="+mn-lt"/>
                <a:ea typeface="+mn-ea"/>
                <a:cs typeface="+mn-cs"/>
              </a:rPr>
              <a:t>Baby</a:t>
            </a:r>
            <a:r>
              <a:rPr lang="en-US" sz="1200" kern="1200" baseline="0" dirty="0" smtClean="0">
                <a:solidFill>
                  <a:schemeClr val="tx1"/>
                </a:solidFill>
                <a:effectLst/>
                <a:latin typeface="+mn-lt"/>
                <a:ea typeface="+mn-ea"/>
                <a:cs typeface="+mn-cs"/>
              </a:rPr>
              <a:t> food and baby cereal are listed in ounces. </a:t>
            </a:r>
          </a:p>
          <a:p>
            <a:pPr lvl="0"/>
            <a:endParaRPr lang="en-US" sz="1200" kern="1200" baseline="0" dirty="0" smtClean="0">
              <a:solidFill>
                <a:schemeClr val="tx1"/>
              </a:solidFill>
              <a:effectLst/>
              <a:latin typeface="+mn-lt"/>
              <a:ea typeface="+mn-ea"/>
              <a:cs typeface="+mn-cs"/>
            </a:endParaRPr>
          </a:p>
          <a:p>
            <a:pPr lvl="0"/>
            <a:r>
              <a:rPr lang="en-US" sz="1200" kern="1200" baseline="0" dirty="0" smtClean="0">
                <a:solidFill>
                  <a:schemeClr val="tx1"/>
                </a:solidFill>
                <a:effectLst/>
                <a:latin typeface="+mn-lt"/>
                <a:ea typeface="+mn-ea"/>
                <a:cs typeface="+mn-cs"/>
              </a:rPr>
              <a:t>Baby food fruits and vegetables are issued in a large number of ounces, which might be difficult for some shoppers to figure out.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&lt;CLICK&gt;</a:t>
            </a:r>
            <a:endParaRPr lang="en-US" sz="1200" kern="1200" dirty="0" smtClean="0">
              <a:solidFill>
                <a:schemeClr val="tx1"/>
              </a:solidFill>
              <a:effectLst/>
              <a:latin typeface="+mn-lt"/>
              <a:ea typeface="+mn-ea"/>
              <a:cs typeface="+mn-cs"/>
            </a:endParaRPr>
          </a:p>
          <a:p>
            <a:pPr lvl="0"/>
            <a:r>
              <a:rPr lang="en-US" sz="1200" kern="1200" baseline="0" dirty="0" smtClean="0">
                <a:solidFill>
                  <a:schemeClr val="tx1"/>
                </a:solidFill>
                <a:effectLst/>
                <a:latin typeface="+mn-lt"/>
                <a:ea typeface="+mn-ea"/>
                <a:cs typeface="+mn-cs"/>
              </a:rPr>
              <a:t>We’ve made materials for participants to help them understand that 128 ounces of baby fruits and vegetables is equal to 32 4 ounce jars or 16 two-packs. </a:t>
            </a:r>
          </a:p>
          <a:p>
            <a:pPr lvl="0"/>
            <a:r>
              <a:rPr lang="en-US" sz="1200" kern="1200" baseline="0" dirty="0" smtClean="0">
                <a:solidFill>
                  <a:schemeClr val="tx1"/>
                </a:solidFill>
                <a:effectLst/>
                <a:latin typeface="+mn-lt"/>
                <a:ea typeface="+mn-ea"/>
                <a:cs typeface="+mn-cs"/>
              </a:rPr>
              <a:t>&lt;CLICK&gt;</a:t>
            </a:r>
          </a:p>
          <a:p>
            <a:pPr lvl="0"/>
            <a:r>
              <a:rPr lang="en-US" sz="1200" kern="1200" baseline="0" dirty="0" smtClean="0">
                <a:solidFill>
                  <a:schemeClr val="tx1"/>
                </a:solidFill>
                <a:effectLst/>
                <a:latin typeface="+mn-lt"/>
                <a:ea typeface="+mn-ea"/>
                <a:cs typeface="+mn-cs"/>
              </a:rPr>
              <a:t>For baby food meat, 70 ounces equals 28 of the 2.5 ounce jars.</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7502BEC-09DA-4A19-AA91-43CC0D5283F1}" type="slidenum">
              <a:rPr lang="en-US" smtClean="0"/>
              <a:t>15</a:t>
            </a:fld>
            <a:endParaRPr lang="en-US"/>
          </a:p>
        </p:txBody>
      </p:sp>
    </p:spTree>
    <p:extLst>
      <p:ext uri="{BB962C8B-B14F-4D97-AF65-F5344CB8AC3E}">
        <p14:creationId xmlns:p14="http://schemas.microsoft.com/office/powerpoint/2010/main" val="20801072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The Approved Products List, or APL,</a:t>
            </a:r>
            <a:r>
              <a:rPr lang="en-US" sz="1200" kern="1200" baseline="0" dirty="0" smtClean="0">
                <a:solidFill>
                  <a:schemeClr val="tx1"/>
                </a:solidFill>
                <a:effectLst/>
                <a:latin typeface="+mn-lt"/>
                <a:ea typeface="+mn-ea"/>
                <a:cs typeface="+mn-cs"/>
              </a:rPr>
              <a:t> is a d</a:t>
            </a:r>
            <a:r>
              <a:rPr lang="en-US" sz="1200" kern="1200" dirty="0" smtClean="0">
                <a:solidFill>
                  <a:schemeClr val="tx1"/>
                </a:solidFill>
                <a:effectLst/>
                <a:latin typeface="+mn-lt"/>
                <a:ea typeface="+mn-ea"/>
                <a:cs typeface="+mn-cs"/>
              </a:rPr>
              <a:t>atabase of all Oregon WIC-approved UPCs and PLUs. The APL identifies what products are WIC approved, and is checked against available category and quantity of a shopper’s </a:t>
            </a:r>
            <a:r>
              <a:rPr lang="en-US" sz="1200" kern="1200" dirty="0" err="1" smtClean="0">
                <a:solidFill>
                  <a:schemeClr val="tx1"/>
                </a:solidFill>
                <a:effectLst/>
                <a:latin typeface="+mn-lt"/>
                <a:ea typeface="+mn-ea"/>
                <a:cs typeface="+mn-cs"/>
              </a:rPr>
              <a:t>eWIC</a:t>
            </a:r>
            <a:r>
              <a:rPr lang="en-US" sz="1200" kern="1200" baseline="0" dirty="0" smtClean="0">
                <a:solidFill>
                  <a:schemeClr val="tx1"/>
                </a:solidFill>
                <a:effectLst/>
                <a:latin typeface="+mn-lt"/>
                <a:ea typeface="+mn-ea"/>
                <a:cs typeface="+mn-cs"/>
              </a:rPr>
              <a:t> benefit balance.</a:t>
            </a:r>
            <a:endParaRPr lang="en-US" sz="1200"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All eWIC terminals will get an updated version of the APL on a daily basis. The State WIC Program provides</a:t>
            </a:r>
            <a:r>
              <a:rPr lang="en-US" sz="1200" kern="1200" baseline="0" dirty="0" smtClean="0">
                <a:solidFill>
                  <a:schemeClr val="tx1"/>
                </a:solidFill>
                <a:effectLst/>
                <a:latin typeface="+mn-lt"/>
                <a:ea typeface="+mn-ea"/>
                <a:cs typeface="+mn-cs"/>
              </a:rPr>
              <a:t> this list.</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&lt;CLICK&gt;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APL will be pushed through to stand beside devices</a:t>
            </a:r>
            <a:r>
              <a:rPr lang="en-US" sz="1200" kern="1200" baseline="0" dirty="0" smtClean="0">
                <a:solidFill>
                  <a:schemeClr val="tx1"/>
                </a:solidFill>
                <a:effectLst/>
                <a:latin typeface="+mn-lt"/>
                <a:ea typeface="+mn-ea"/>
                <a:cs typeface="+mn-cs"/>
              </a:rPr>
              <a:t> nightly – so it’s important that you do not turn your devices off at night.</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Integrated stores must download APL daily.</a:t>
            </a:r>
            <a:r>
              <a:rPr lang="en-US" sz="1200" kern="1200" baseline="0" dirty="0" smtClean="0">
                <a:solidFill>
                  <a:schemeClr val="tx1"/>
                </a:solidFill>
                <a:effectLst/>
                <a:latin typeface="+mn-lt"/>
                <a:ea typeface="+mn-ea"/>
                <a:cs typeface="+mn-cs"/>
              </a:rPr>
              <a:t> This will be an automated process.</a:t>
            </a:r>
          </a:p>
          <a:p>
            <a:pPr lvl="0"/>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Items must be in the APL</a:t>
            </a:r>
            <a:r>
              <a:rPr lang="en-US" sz="1200" kern="1200" baseline="0" dirty="0" smtClean="0">
                <a:solidFill>
                  <a:schemeClr val="tx1"/>
                </a:solidFill>
                <a:effectLst/>
                <a:latin typeface="+mn-lt"/>
                <a:ea typeface="+mn-ea"/>
                <a:cs typeface="+mn-cs"/>
              </a:rPr>
              <a:t> in order to ring up for WIC.</a:t>
            </a:r>
            <a:endParaRPr lang="en-US" sz="1200"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7502BEC-09DA-4A19-AA91-43CC0D5283F1}" type="slidenum">
              <a:rPr lang="en-US" smtClean="0"/>
              <a:t>16</a:t>
            </a:fld>
            <a:endParaRPr lang="en-US"/>
          </a:p>
        </p:txBody>
      </p:sp>
    </p:spTree>
    <p:extLst>
      <p:ext uri="{BB962C8B-B14F-4D97-AF65-F5344CB8AC3E}">
        <p14:creationId xmlns:p14="http://schemas.microsoft.com/office/powerpoint/2010/main" val="17575443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So what happens when a food will not ring up for WIC?</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There</a:t>
            </a:r>
            <a:r>
              <a:rPr lang="en-US" sz="1200" baseline="0" dirty="0" smtClean="0"/>
              <a:t> are f</a:t>
            </a:r>
            <a:r>
              <a:rPr lang="en-US" sz="1200" dirty="0" smtClean="0"/>
              <a:t>our reasons an item may not ring up:</a:t>
            </a:r>
          </a:p>
          <a:p>
            <a:pPr marL="484632" lvl="1">
              <a:spcAft>
                <a:spcPts val="600"/>
              </a:spcAft>
              <a:buFont typeface="+mj-lt"/>
              <a:buAutoNum type="arabicPeriod"/>
            </a:pPr>
            <a:r>
              <a:rPr lang="en-US" sz="1200" dirty="0" smtClean="0"/>
              <a:t> The Item is not an approved WIC item</a:t>
            </a:r>
          </a:p>
          <a:p>
            <a:pPr marL="484632" lvl="1">
              <a:spcAft>
                <a:spcPts val="600"/>
              </a:spcAft>
              <a:buFont typeface="+mj-lt"/>
              <a:buAutoNum type="arabicPeriod"/>
            </a:pPr>
            <a:r>
              <a:rPr lang="en-US" sz="1200" dirty="0" smtClean="0"/>
              <a:t> The Customer does not have the benefit available</a:t>
            </a:r>
          </a:p>
          <a:p>
            <a:pPr marL="484632" lvl="1">
              <a:spcAft>
                <a:spcPts val="600"/>
              </a:spcAft>
              <a:buFont typeface="+mj-lt"/>
              <a:buAutoNum type="arabicPeriod"/>
            </a:pPr>
            <a:r>
              <a:rPr lang="en-US" sz="1200" dirty="0" smtClean="0"/>
              <a:t>The Customer has the benefit, but does not have enough of the benefit available to make the purchase</a:t>
            </a:r>
          </a:p>
          <a:p>
            <a:pPr marL="484632" lvl="1">
              <a:spcAft>
                <a:spcPts val="600"/>
              </a:spcAft>
              <a:buFont typeface="+mj-lt"/>
              <a:buAutoNum type="arabicPeriod"/>
            </a:pPr>
            <a:r>
              <a:rPr lang="en-US" sz="1200" dirty="0" smtClean="0"/>
              <a:t> The Item is eligible, but not in the APL.</a:t>
            </a:r>
            <a:r>
              <a:rPr lang="en-US" sz="1200" baseline="0" dirty="0" smtClean="0"/>
              <a:t> </a:t>
            </a:r>
            <a:r>
              <a:rPr lang="en-US" sz="1200" kern="1200" dirty="0" smtClean="0">
                <a:solidFill>
                  <a:schemeClr val="tx1"/>
                </a:solidFill>
                <a:effectLst/>
                <a:latin typeface="+mn-lt"/>
                <a:ea typeface="+mn-ea"/>
                <a:cs typeface="+mn-cs"/>
              </a:rPr>
              <a:t>It’s important to note that there is no override option for items not in the APL.</a:t>
            </a:r>
            <a:r>
              <a:rPr lang="en-US" sz="1200" kern="1200" baseline="0" dirty="0" smtClean="0">
                <a:solidFill>
                  <a:schemeClr val="tx1"/>
                </a:solidFill>
                <a:effectLst/>
                <a:latin typeface="+mn-lt"/>
                <a:ea typeface="+mn-ea"/>
                <a:cs typeface="+mn-cs"/>
              </a:rPr>
              <a:t> </a:t>
            </a:r>
            <a:endParaRPr lang="en-US" sz="1200" dirty="0" smtClean="0"/>
          </a:p>
          <a:p>
            <a:pPr marL="484632" lvl="1">
              <a:spcAft>
                <a:spcPts val="600"/>
              </a:spcAft>
              <a:buFont typeface="+mj-lt"/>
              <a:buAutoNum type="arabicPeriod"/>
            </a:pPr>
            <a:endParaRPr lang="en-US" sz="1200" dirty="0" smtClean="0"/>
          </a:p>
          <a:p>
            <a:pPr marL="27432" marR="0" lvl="0" indent="0" algn="l" defTabSz="914400" rtl="0" eaLnBrk="1" fontAlgn="auto" latinLnBrk="0" hangingPunct="1">
              <a:lnSpc>
                <a:spcPct val="100000"/>
              </a:lnSpc>
              <a:spcBef>
                <a:spcPts val="0"/>
              </a:spcBef>
              <a:spcAft>
                <a:spcPts val="600"/>
              </a:spcAft>
              <a:buClrTx/>
              <a:buSzTx/>
              <a:buFontTx/>
              <a:buNone/>
              <a:tabLst/>
              <a:defRPr/>
            </a:pPr>
            <a:r>
              <a:rPr lang="en-US" sz="1200" dirty="0" smtClean="0"/>
              <a:t>It will be</a:t>
            </a:r>
            <a:r>
              <a:rPr lang="en-US" sz="1200" baseline="0" dirty="0" smtClean="0"/>
              <a:t> up to the cashier to help troubleshoot why the item didn’t ring up and help the customer with the best solution, such as getting the correct food, explaining why it didn’t ring up, or notifying our office to add the item to the APL.</a:t>
            </a:r>
            <a:endParaRPr lang="en-US" sz="1200" dirty="0" smtClean="0"/>
          </a:p>
          <a:p>
            <a:pPr marL="484632" lvl="1">
              <a:spcAft>
                <a:spcPts val="600"/>
              </a:spcAft>
              <a:buFontTx/>
              <a:buNone/>
            </a:pPr>
            <a:endParaRPr lang="en-US" sz="2400" dirty="0" smtClean="0"/>
          </a:p>
          <a:p>
            <a:endParaRPr lang="en-US" dirty="0"/>
          </a:p>
        </p:txBody>
      </p:sp>
      <p:sp>
        <p:nvSpPr>
          <p:cNvPr id="4" name="Slide Number Placeholder 3"/>
          <p:cNvSpPr>
            <a:spLocks noGrp="1"/>
          </p:cNvSpPr>
          <p:nvPr>
            <p:ph type="sldNum" sz="quarter" idx="10"/>
          </p:nvPr>
        </p:nvSpPr>
        <p:spPr/>
        <p:txBody>
          <a:bodyPr/>
          <a:lstStyle/>
          <a:p>
            <a:fld id="{27502BEC-09DA-4A19-AA91-43CC0D5283F1}" type="slidenum">
              <a:rPr lang="en-US" smtClean="0"/>
              <a:t>17</a:t>
            </a:fld>
            <a:endParaRPr lang="en-US"/>
          </a:p>
        </p:txBody>
      </p:sp>
    </p:spTree>
    <p:extLst>
      <p:ext uri="{BB962C8B-B14F-4D97-AF65-F5344CB8AC3E}">
        <p14:creationId xmlns:p14="http://schemas.microsoft.com/office/powerpoint/2010/main" val="30166803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Our website will have a couple</a:t>
            </a:r>
            <a:r>
              <a:rPr lang="en-US" sz="1200" kern="1200" baseline="0" dirty="0" smtClean="0">
                <a:solidFill>
                  <a:schemeClr val="tx1"/>
                </a:solidFill>
                <a:effectLst/>
                <a:latin typeface="+mn-lt"/>
                <a:ea typeface="+mn-ea"/>
                <a:cs typeface="+mn-cs"/>
              </a:rPr>
              <a:t> of different forms available to request that items be added to the APL.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&lt;CLICK&gt;</a:t>
            </a:r>
          </a:p>
          <a:p>
            <a:r>
              <a:rPr lang="en-US" sz="1200" u="none" kern="1200" baseline="0" dirty="0" smtClean="0">
                <a:solidFill>
                  <a:schemeClr val="tx1"/>
                </a:solidFill>
                <a:effectLst/>
                <a:latin typeface="+mn-lt"/>
                <a:ea typeface="+mn-ea"/>
                <a:cs typeface="+mn-cs"/>
              </a:rPr>
              <a:t>We’ve designed a smaller form that can </a:t>
            </a:r>
            <a:r>
              <a:rPr lang="en-US" sz="1200" u="none" kern="1200" baseline="0" dirty="0" smtClean="0">
                <a:solidFill>
                  <a:schemeClr val="tx1"/>
                </a:solidFill>
                <a:effectLst/>
                <a:latin typeface="+mn-lt"/>
                <a:ea typeface="+mn-ea"/>
                <a:cs typeface="+mn-cs"/>
              </a:rPr>
              <a:t>be kept at the register for cashiers to</a:t>
            </a:r>
            <a:r>
              <a:rPr lang="en-US" sz="1200" u="none" kern="1200" dirty="0" smtClean="0">
                <a:solidFill>
                  <a:schemeClr val="tx1"/>
                </a:solidFill>
                <a:effectLst/>
                <a:latin typeface="+mn-lt"/>
                <a:ea typeface="+mn-ea"/>
                <a:cs typeface="+mn-cs"/>
              </a:rPr>
              <a:t> fill out as new or missing food items come through their lanes. </a:t>
            </a:r>
          </a:p>
          <a:p>
            <a:endParaRPr lang="en-US" sz="1200" u="none" kern="120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We will make the final determination if a food is eligible to be added to the APL, which could take up to two weeks. </a:t>
            </a:r>
            <a:endParaRPr lang="en-US" sz="1200" u="non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7502BEC-09DA-4A19-AA91-43CC0D5283F1}" type="slidenum">
              <a:rPr lang="en-US" smtClean="0"/>
              <a:t>18</a:t>
            </a:fld>
            <a:endParaRPr lang="en-US"/>
          </a:p>
        </p:txBody>
      </p:sp>
    </p:spTree>
    <p:extLst>
      <p:ext uri="{BB962C8B-B14F-4D97-AF65-F5344CB8AC3E}">
        <p14:creationId xmlns:p14="http://schemas.microsoft.com/office/powerpoint/2010/main" val="1804944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baseline="0" dirty="0" smtClean="0">
                <a:solidFill>
                  <a:schemeClr val="tx1"/>
                </a:solidFill>
                <a:effectLst/>
                <a:latin typeface="+mn-lt"/>
                <a:ea typeface="+mn-ea"/>
                <a:cs typeface="+mn-cs"/>
              </a:rPr>
              <a:t>When p</a:t>
            </a:r>
            <a:r>
              <a:rPr lang="en-US" sz="1200" kern="1200" dirty="0" smtClean="0">
                <a:solidFill>
                  <a:schemeClr val="tx1"/>
                </a:solidFill>
                <a:effectLst/>
                <a:latin typeface="+mn-lt"/>
                <a:ea typeface="+mn-ea"/>
                <a:cs typeface="+mn-cs"/>
              </a:rPr>
              <a:t>roduce such as seasonal, local, or store brand items with a UPC shows up at a store</a:t>
            </a:r>
            <a:r>
              <a:rPr lang="en-US" sz="1200" kern="1200" baseline="0" dirty="0" smtClean="0">
                <a:solidFill>
                  <a:schemeClr val="tx1"/>
                </a:solidFill>
                <a:effectLst/>
                <a:latin typeface="+mn-lt"/>
                <a:ea typeface="+mn-ea"/>
                <a:cs typeface="+mn-cs"/>
              </a:rPr>
              <a:t> for sale, all integrated stores </a:t>
            </a:r>
            <a:r>
              <a:rPr lang="en-US" sz="1200" kern="1200" dirty="0" smtClean="0">
                <a:solidFill>
                  <a:schemeClr val="tx1"/>
                </a:solidFill>
                <a:effectLst/>
                <a:latin typeface="+mn-lt"/>
                <a:ea typeface="+mn-ea"/>
                <a:cs typeface="+mn-cs"/>
              </a:rPr>
              <a:t>must map</a:t>
            </a:r>
            <a:r>
              <a:rPr lang="en-US" sz="1200" kern="1200" baseline="0" dirty="0" smtClean="0">
                <a:solidFill>
                  <a:schemeClr val="tx1"/>
                </a:solidFill>
                <a:effectLst/>
                <a:latin typeface="+mn-lt"/>
                <a:ea typeface="+mn-ea"/>
                <a:cs typeface="+mn-cs"/>
              </a:rPr>
              <a:t> the UPC </a:t>
            </a:r>
            <a:r>
              <a:rPr lang="en-US" sz="1200" kern="1200" dirty="0" smtClean="0">
                <a:solidFill>
                  <a:schemeClr val="tx1"/>
                </a:solidFill>
                <a:effectLst/>
                <a:latin typeface="+mn-lt"/>
                <a:ea typeface="+mn-ea"/>
                <a:cs typeface="+mn-cs"/>
              </a:rPr>
              <a:t>to a known PLU</a:t>
            </a:r>
            <a:r>
              <a:rPr lang="en-US" sz="1200" kern="1200" baseline="0" dirty="0" smtClean="0">
                <a:solidFill>
                  <a:schemeClr val="tx1"/>
                </a:solidFill>
                <a:effectLst/>
                <a:latin typeface="+mn-lt"/>
                <a:ea typeface="+mn-ea"/>
                <a:cs typeface="+mn-cs"/>
              </a:rPr>
              <a:t> so it will ring up for WIC.</a:t>
            </a:r>
            <a:endParaRPr lang="en-US" sz="1200" kern="1200" dirty="0" smtClean="0">
              <a:solidFill>
                <a:schemeClr val="tx1"/>
              </a:solidFill>
              <a:effectLst/>
              <a:latin typeface="+mn-lt"/>
              <a:ea typeface="+mn-ea"/>
              <a:cs typeface="+mn-cs"/>
            </a:endParaRPr>
          </a:p>
          <a:p>
            <a:pPr lvl="0"/>
            <a:endParaRPr lang="en-US" sz="1200" kern="1200" baseline="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Stand-beside vendors will</a:t>
            </a:r>
            <a:r>
              <a:rPr lang="en-US" sz="1200" kern="1200" baseline="0" dirty="0" smtClean="0">
                <a:solidFill>
                  <a:schemeClr val="tx1"/>
                </a:solidFill>
                <a:effectLst/>
                <a:latin typeface="+mn-lt"/>
                <a:ea typeface="+mn-ea"/>
                <a:cs typeface="+mn-cs"/>
              </a:rPr>
              <a:t> not need to do any mapping – they will</a:t>
            </a:r>
            <a:r>
              <a:rPr lang="en-US" sz="1200" kern="1200" dirty="0" smtClean="0">
                <a:solidFill>
                  <a:schemeClr val="tx1"/>
                </a:solidFill>
                <a:effectLst/>
                <a:latin typeface="+mn-lt"/>
                <a:ea typeface="+mn-ea"/>
                <a:cs typeface="+mn-cs"/>
              </a:rPr>
              <a:t> just enter</a:t>
            </a:r>
            <a:r>
              <a:rPr lang="en-US" sz="1200" kern="1200" baseline="0" dirty="0" smtClean="0">
                <a:solidFill>
                  <a:schemeClr val="tx1"/>
                </a:solidFill>
                <a:effectLst/>
                <a:latin typeface="+mn-lt"/>
                <a:ea typeface="+mn-ea"/>
                <a:cs typeface="+mn-cs"/>
              </a:rPr>
              <a:t> a price for each CVB item.</a:t>
            </a:r>
          </a:p>
          <a:p>
            <a:pPr lvl="0"/>
            <a:endParaRPr lang="en-US" sz="1200" kern="1200" baseline="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7502BEC-09DA-4A19-AA91-43CC0D5283F1}" type="slidenum">
              <a:rPr lang="en-US" smtClean="0"/>
              <a:t>19</a:t>
            </a:fld>
            <a:endParaRPr lang="en-US"/>
          </a:p>
        </p:txBody>
      </p:sp>
    </p:spTree>
    <p:extLst>
      <p:ext uri="{BB962C8B-B14F-4D97-AF65-F5344CB8AC3E}">
        <p14:creationId xmlns:p14="http://schemas.microsoft.com/office/powerpoint/2010/main" val="2029825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 Michelle Aarhus.</a:t>
            </a:r>
          </a:p>
          <a:p>
            <a:endParaRPr lang="en-US" dirty="0" smtClean="0"/>
          </a:p>
          <a:p>
            <a:r>
              <a:rPr lang="en-US" dirty="0" smtClean="0"/>
              <a:t>&lt;Pi&gt;And I’m Pi Winslow.</a:t>
            </a:r>
          </a:p>
          <a:p>
            <a:endParaRPr lang="en-US" dirty="0" smtClean="0"/>
          </a:p>
          <a:p>
            <a:r>
              <a:rPr lang="en-US" dirty="0" smtClean="0"/>
              <a:t>And we’re</a:t>
            </a:r>
            <a:r>
              <a:rPr lang="en-US" baseline="0" dirty="0" smtClean="0"/>
              <a:t> your Oregon WIC Program Vendor Trainers.</a:t>
            </a:r>
            <a:endParaRPr lang="en-US" dirty="0"/>
          </a:p>
        </p:txBody>
      </p:sp>
      <p:sp>
        <p:nvSpPr>
          <p:cNvPr id="4" name="Slide Number Placeholder 3"/>
          <p:cNvSpPr>
            <a:spLocks noGrp="1"/>
          </p:cNvSpPr>
          <p:nvPr>
            <p:ph type="sldNum" sz="quarter" idx="10"/>
          </p:nvPr>
        </p:nvSpPr>
        <p:spPr/>
        <p:txBody>
          <a:bodyPr/>
          <a:lstStyle/>
          <a:p>
            <a:fld id="{27502BEC-09DA-4A19-AA91-43CC0D5283F1}" type="slidenum">
              <a:rPr lang="en-US" smtClean="0"/>
              <a:t>2</a:t>
            </a:fld>
            <a:endParaRPr lang="en-US"/>
          </a:p>
        </p:txBody>
      </p:sp>
    </p:spTree>
    <p:extLst>
      <p:ext uri="{BB962C8B-B14F-4D97-AF65-F5344CB8AC3E}">
        <p14:creationId xmlns:p14="http://schemas.microsoft.com/office/powerpoint/2010/main" val="6199186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something goes wrong, your </a:t>
            </a:r>
            <a:r>
              <a:rPr lang="en-US" baseline="0" dirty="0" smtClean="0"/>
              <a:t>store’s system will produce various error messages to help troubleshoot. </a:t>
            </a:r>
          </a:p>
          <a:p>
            <a:endParaRPr lang="en-US" baseline="0" dirty="0" smtClean="0"/>
          </a:p>
          <a:p>
            <a:r>
              <a:rPr lang="en-US" baseline="0" dirty="0" smtClean="0"/>
              <a:t>Some examples of error messages may include insufficient balance, not a WIC item, or not a recognized item.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&lt;CLICK&gt;</a:t>
            </a:r>
          </a:p>
          <a:p>
            <a:r>
              <a:rPr lang="en-US" baseline="0" dirty="0" smtClean="0"/>
              <a:t>The exact messages will vary depending on your store’s system. This information should be provided to you when you receive training on your system by your store.</a:t>
            </a:r>
            <a:endParaRPr lang="en-US" sz="2400" dirty="0" smtClean="0"/>
          </a:p>
          <a:p>
            <a:pPr marL="484632" lvl="1">
              <a:spcAft>
                <a:spcPts val="600"/>
              </a:spcAft>
              <a:buFontTx/>
              <a:buNone/>
            </a:pPr>
            <a:endParaRPr lang="en-US" sz="2400" dirty="0" smtClean="0"/>
          </a:p>
          <a:p>
            <a:endParaRPr lang="en-US" dirty="0"/>
          </a:p>
        </p:txBody>
      </p:sp>
      <p:sp>
        <p:nvSpPr>
          <p:cNvPr id="4" name="Slide Number Placeholder 3"/>
          <p:cNvSpPr>
            <a:spLocks noGrp="1"/>
          </p:cNvSpPr>
          <p:nvPr>
            <p:ph type="sldNum" sz="quarter" idx="10"/>
          </p:nvPr>
        </p:nvSpPr>
        <p:spPr/>
        <p:txBody>
          <a:bodyPr/>
          <a:lstStyle/>
          <a:p>
            <a:fld id="{27502BEC-09DA-4A19-AA91-43CC0D5283F1}" type="slidenum">
              <a:rPr lang="en-US" smtClean="0"/>
              <a:t>20</a:t>
            </a:fld>
            <a:endParaRPr lang="en-US"/>
          </a:p>
        </p:txBody>
      </p:sp>
    </p:spTree>
    <p:extLst>
      <p:ext uri="{BB962C8B-B14F-4D97-AF65-F5344CB8AC3E}">
        <p14:creationId xmlns:p14="http://schemas.microsoft.com/office/powerpoint/2010/main" val="9589645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When</a:t>
            </a:r>
            <a:r>
              <a:rPr lang="en-US" sz="1200" kern="1200" baseline="0" dirty="0" smtClean="0">
                <a:solidFill>
                  <a:schemeClr val="tx1"/>
                </a:solidFill>
                <a:effectLst/>
                <a:latin typeface="+mn-lt"/>
                <a:ea typeface="+mn-ea"/>
                <a:cs typeface="+mn-cs"/>
              </a:rPr>
              <a:t> a shopper uses their </a:t>
            </a:r>
            <a:r>
              <a:rPr lang="en-US" sz="1200" kern="1200" baseline="0" dirty="0" err="1" smtClean="0">
                <a:solidFill>
                  <a:schemeClr val="tx1"/>
                </a:solidFill>
                <a:effectLst/>
                <a:latin typeface="+mn-lt"/>
                <a:ea typeface="+mn-ea"/>
                <a:cs typeface="+mn-cs"/>
              </a:rPr>
              <a:t>eWIC</a:t>
            </a:r>
            <a:r>
              <a:rPr lang="en-US" sz="1200" kern="1200" baseline="0" dirty="0" smtClean="0">
                <a:solidFill>
                  <a:schemeClr val="tx1"/>
                </a:solidFill>
                <a:effectLst/>
                <a:latin typeface="+mn-lt"/>
                <a:ea typeface="+mn-ea"/>
                <a:cs typeface="+mn-cs"/>
              </a:rPr>
              <a:t> card at a grocery store, they will be able to purchase foods, produce, and formula. </a:t>
            </a:r>
          </a:p>
          <a:p>
            <a:pPr lvl="0"/>
            <a:endParaRPr lang="en-US" sz="1200" kern="1200" baseline="0" dirty="0" smtClean="0">
              <a:solidFill>
                <a:schemeClr val="tx1"/>
              </a:solidFill>
              <a:effectLst/>
              <a:latin typeface="+mn-lt"/>
              <a:ea typeface="+mn-ea"/>
              <a:cs typeface="+mn-cs"/>
            </a:endParaRPr>
          </a:p>
          <a:p>
            <a:pPr lvl="0"/>
            <a:r>
              <a:rPr lang="en-US" sz="1200" kern="1200" baseline="0" dirty="0" smtClean="0">
                <a:solidFill>
                  <a:schemeClr val="tx1"/>
                </a:solidFill>
                <a:effectLst/>
                <a:latin typeface="+mn-lt"/>
                <a:ea typeface="+mn-ea"/>
                <a:cs typeface="+mn-cs"/>
              </a:rPr>
              <a:t>Pharmacies are only authorized to accept WIC for infant, child, and adult formulas. When a shopper swipes their </a:t>
            </a:r>
            <a:r>
              <a:rPr lang="en-US" sz="1200" kern="1200" baseline="0" dirty="0" err="1" smtClean="0">
                <a:solidFill>
                  <a:schemeClr val="tx1"/>
                </a:solidFill>
                <a:effectLst/>
                <a:latin typeface="+mn-lt"/>
                <a:ea typeface="+mn-ea"/>
                <a:cs typeface="+mn-cs"/>
              </a:rPr>
              <a:t>eWIC</a:t>
            </a:r>
            <a:r>
              <a:rPr lang="en-US" sz="1200" kern="1200" baseline="0" dirty="0" smtClean="0">
                <a:solidFill>
                  <a:schemeClr val="tx1"/>
                </a:solidFill>
                <a:effectLst/>
                <a:latin typeface="+mn-lt"/>
                <a:ea typeface="+mn-ea"/>
                <a:cs typeface="+mn-cs"/>
              </a:rPr>
              <a:t> card at a pharmacy, only formula items will be available for purchase.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7502BEC-09DA-4A19-AA91-43CC0D5283F1}" type="slidenum">
              <a:rPr lang="en-US" smtClean="0"/>
              <a:t>21</a:t>
            </a:fld>
            <a:endParaRPr lang="en-US"/>
          </a:p>
        </p:txBody>
      </p:sp>
    </p:spTree>
    <p:extLst>
      <p:ext uri="{BB962C8B-B14F-4D97-AF65-F5344CB8AC3E}">
        <p14:creationId xmlns:p14="http://schemas.microsoft.com/office/powerpoint/2010/main" val="28217686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Even though</a:t>
            </a:r>
            <a:r>
              <a:rPr lang="en-US" sz="1200" kern="1200" baseline="0" dirty="0" smtClean="0">
                <a:solidFill>
                  <a:schemeClr val="tx1"/>
                </a:solidFill>
                <a:effectLst/>
                <a:latin typeface="+mn-lt"/>
                <a:ea typeface="+mn-ea"/>
                <a:cs typeface="+mn-cs"/>
              </a:rPr>
              <a:t> the APL controls what products shoppers can buy, the Food List is still an essential tool because it is </a:t>
            </a:r>
            <a:r>
              <a:rPr lang="en-US" sz="1200" kern="1200" baseline="0" dirty="0" smtClean="0">
                <a:solidFill>
                  <a:schemeClr val="tx1"/>
                </a:solidFill>
                <a:effectLst/>
                <a:latin typeface="+mn-lt"/>
                <a:ea typeface="+mn-ea"/>
                <a:cs typeface="+mn-cs"/>
              </a:rPr>
              <a:t>the </a:t>
            </a:r>
            <a:r>
              <a:rPr lang="en-US" sz="1200" kern="1200" baseline="0" dirty="0" smtClean="0">
                <a:solidFill>
                  <a:schemeClr val="tx1"/>
                </a:solidFill>
                <a:effectLst/>
                <a:latin typeface="+mn-lt"/>
                <a:ea typeface="+mn-ea"/>
                <a:cs typeface="+mn-cs"/>
              </a:rPr>
              <a:t>only place that lists allowable brands and sizes of products.</a:t>
            </a:r>
          </a:p>
          <a:p>
            <a:pPr lvl="0"/>
            <a:endParaRPr lang="en-US" sz="1200" kern="1200" baseline="0" dirty="0" smtClean="0">
              <a:solidFill>
                <a:schemeClr val="tx1"/>
              </a:solidFill>
              <a:effectLst/>
              <a:latin typeface="+mn-lt"/>
              <a:ea typeface="+mn-ea"/>
              <a:cs typeface="+mn-cs"/>
            </a:endParaRPr>
          </a:p>
          <a:p>
            <a:pPr lvl="0"/>
            <a:r>
              <a:rPr lang="en-US" sz="1200" kern="1200" baseline="0" dirty="0" smtClean="0">
                <a:solidFill>
                  <a:schemeClr val="tx1"/>
                </a:solidFill>
                <a:effectLst/>
                <a:latin typeface="+mn-lt"/>
                <a:ea typeface="+mn-ea"/>
                <a:cs typeface="+mn-cs"/>
              </a:rPr>
              <a:t>The current version of the Food List,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&lt;CLICK&gt;</a:t>
            </a:r>
            <a:endParaRPr lang="en-US" sz="1200" kern="1200" dirty="0" smtClean="0">
              <a:solidFill>
                <a:schemeClr val="tx1"/>
              </a:solidFill>
              <a:effectLst/>
              <a:latin typeface="+mn-lt"/>
              <a:ea typeface="+mn-ea"/>
              <a:cs typeface="+mn-cs"/>
            </a:endParaRPr>
          </a:p>
          <a:p>
            <a:pPr lvl="0"/>
            <a:r>
              <a:rPr lang="en-US" sz="1200" kern="1200" baseline="0" dirty="0" smtClean="0">
                <a:solidFill>
                  <a:schemeClr val="tx1"/>
                </a:solidFill>
                <a:effectLst/>
                <a:latin typeface="+mn-lt"/>
                <a:ea typeface="+mn-ea"/>
                <a:cs typeface="+mn-cs"/>
              </a:rPr>
              <a:t>dated October 1, 2014 and revised March 2015 will carry us through the transition to </a:t>
            </a:r>
            <a:r>
              <a:rPr lang="en-US" sz="1200" kern="1200" baseline="0" dirty="0" err="1" smtClean="0">
                <a:solidFill>
                  <a:schemeClr val="tx1"/>
                </a:solidFill>
                <a:effectLst/>
                <a:latin typeface="+mn-lt"/>
                <a:ea typeface="+mn-ea"/>
                <a:cs typeface="+mn-cs"/>
              </a:rPr>
              <a:t>eWIC</a:t>
            </a:r>
            <a:r>
              <a:rPr lang="en-US" sz="1200" kern="1200" baseline="0" dirty="0" smtClean="0">
                <a:solidFill>
                  <a:schemeClr val="tx1"/>
                </a:solidFill>
                <a:effectLst/>
                <a:latin typeface="+mn-lt"/>
                <a:ea typeface="+mn-ea"/>
                <a:cs typeface="+mn-cs"/>
              </a:rPr>
              <a:t>. Since participants benefits will be combined onto one card per family, shoppers will be able to buy larger package sizes for several items.  Two of these different package sizes – 2 pound cheese and 16 ounce frozen juice are already in the Food List.</a:t>
            </a:r>
          </a:p>
          <a:p>
            <a:pPr lvl="0"/>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7502BEC-09DA-4A19-AA91-43CC0D5283F1}" type="slidenum">
              <a:rPr lang="en-US" smtClean="0"/>
              <a:t>22</a:t>
            </a:fld>
            <a:endParaRPr lang="en-US"/>
          </a:p>
        </p:txBody>
      </p:sp>
    </p:spTree>
    <p:extLst>
      <p:ext uri="{BB962C8B-B14F-4D97-AF65-F5344CB8AC3E}">
        <p14:creationId xmlns:p14="http://schemas.microsoft.com/office/powerpoint/2010/main" val="11110631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baseline="0" dirty="0" smtClean="0">
                <a:solidFill>
                  <a:schemeClr val="tx1"/>
                </a:solidFill>
                <a:effectLst/>
                <a:latin typeface="+mn-lt"/>
                <a:ea typeface="+mn-ea"/>
                <a:cs typeface="+mn-cs"/>
              </a:rPr>
              <a:t>To illustrate the importance of the Food List, take a look at this receipt –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&lt;CLICK&gt;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it simply shows 1 pound of cheese.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lvl="0"/>
            <a:r>
              <a:rPr lang="en-US" sz="1200" kern="1200" baseline="0" dirty="0" smtClean="0">
                <a:solidFill>
                  <a:schemeClr val="tx1"/>
                </a:solidFill>
                <a:effectLst/>
                <a:latin typeface="+mn-lt"/>
                <a:ea typeface="+mn-ea"/>
                <a:cs typeface="+mn-cs"/>
              </a:rPr>
              <a:t>Shoppers and cashiers need to use the Food List</a:t>
            </a:r>
          </a:p>
          <a:p>
            <a:pPr lvl="0"/>
            <a:r>
              <a:rPr lang="en-US" sz="1200" kern="1200" baseline="0" dirty="0" smtClean="0">
                <a:solidFill>
                  <a:schemeClr val="tx1"/>
                </a:solidFill>
                <a:effectLst/>
                <a:latin typeface="+mn-lt"/>
                <a:ea typeface="+mn-ea"/>
                <a:cs typeface="+mn-cs"/>
              </a:rPr>
              <a:t>&lt;CLICK&gt;</a:t>
            </a:r>
          </a:p>
          <a:p>
            <a:pPr lvl="0"/>
            <a:r>
              <a:rPr lang="en-US" sz="1200" kern="1200" baseline="0" dirty="0" smtClean="0">
                <a:solidFill>
                  <a:schemeClr val="tx1"/>
                </a:solidFill>
                <a:effectLst/>
                <a:latin typeface="+mn-lt"/>
                <a:ea typeface="+mn-ea"/>
                <a:cs typeface="+mn-cs"/>
              </a:rPr>
              <a:t>to figure out what sizes, brands, and types are allowed, and what isn’t allowed. This is useful for shoppers while they’re shopping, and for cashiers when troubleshooting why something doesn’t ring up for WIC.</a:t>
            </a:r>
          </a:p>
          <a:p>
            <a:endParaRPr lang="en-US" dirty="0"/>
          </a:p>
        </p:txBody>
      </p:sp>
      <p:sp>
        <p:nvSpPr>
          <p:cNvPr id="4" name="Slide Number Placeholder 3"/>
          <p:cNvSpPr>
            <a:spLocks noGrp="1"/>
          </p:cNvSpPr>
          <p:nvPr>
            <p:ph type="sldNum" sz="quarter" idx="10"/>
          </p:nvPr>
        </p:nvSpPr>
        <p:spPr/>
        <p:txBody>
          <a:bodyPr/>
          <a:lstStyle/>
          <a:p>
            <a:fld id="{27502BEC-09DA-4A19-AA91-43CC0D5283F1}" type="slidenum">
              <a:rPr lang="en-US" smtClean="0"/>
              <a:t>23</a:t>
            </a:fld>
            <a:endParaRPr lang="en-US"/>
          </a:p>
        </p:txBody>
      </p:sp>
    </p:spTree>
    <p:extLst>
      <p:ext uri="{BB962C8B-B14F-4D97-AF65-F5344CB8AC3E}">
        <p14:creationId xmlns:p14="http://schemas.microsoft.com/office/powerpoint/2010/main" val="36038440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Saying</a:t>
            </a:r>
            <a:r>
              <a:rPr lang="en-US" sz="1200" kern="1200" baseline="0" dirty="0" smtClean="0">
                <a:solidFill>
                  <a:schemeClr val="tx1"/>
                </a:solidFill>
                <a:effectLst/>
                <a:latin typeface="+mn-lt"/>
                <a:ea typeface="+mn-ea"/>
                <a:cs typeface="+mn-cs"/>
              </a:rPr>
              <a:t> goodbye to vouchers means no more WIC ID Card at the store and no more checking voucher dates. Cashiers will no longer have to write the purchase price or get the customer’s signature. Bookkeepers will no longer need to stamp vouchers before depositing. This means fewer cashier errors and more money for stores!</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7502BEC-09DA-4A19-AA91-43CC0D5283F1}" type="slidenum">
              <a:rPr lang="en-US" smtClean="0"/>
              <a:t>24</a:t>
            </a:fld>
            <a:endParaRPr lang="en-US"/>
          </a:p>
        </p:txBody>
      </p:sp>
    </p:spTree>
    <p:extLst>
      <p:ext uri="{BB962C8B-B14F-4D97-AF65-F5344CB8AC3E}">
        <p14:creationId xmlns:p14="http://schemas.microsoft.com/office/powerpoint/2010/main" val="38485922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In order to make an</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eWIC</a:t>
            </a:r>
            <a:r>
              <a:rPr lang="en-US" sz="1200" kern="1200" baseline="0" dirty="0" smtClean="0">
                <a:solidFill>
                  <a:schemeClr val="tx1"/>
                </a:solidFill>
                <a:effectLst/>
                <a:latin typeface="+mn-lt"/>
                <a:ea typeface="+mn-ea"/>
                <a:cs typeface="+mn-cs"/>
              </a:rPr>
              <a:t> purchase, a shopper just needs their </a:t>
            </a:r>
            <a:r>
              <a:rPr lang="en-US" sz="1200" kern="1200" baseline="0" dirty="0" err="1" smtClean="0">
                <a:solidFill>
                  <a:schemeClr val="tx1"/>
                </a:solidFill>
                <a:effectLst/>
                <a:latin typeface="+mn-lt"/>
                <a:ea typeface="+mn-ea"/>
                <a:cs typeface="+mn-cs"/>
              </a:rPr>
              <a:t>eWIC</a:t>
            </a:r>
            <a:r>
              <a:rPr lang="en-US" sz="1200" kern="1200" baseline="0" dirty="0" smtClean="0">
                <a:solidFill>
                  <a:schemeClr val="tx1"/>
                </a:solidFill>
                <a:effectLst/>
                <a:latin typeface="+mn-lt"/>
                <a:ea typeface="+mn-ea"/>
                <a:cs typeface="+mn-cs"/>
              </a:rPr>
              <a:t> card and four-digit PIN. If the card isn’t swiping for some reason, you can enter the card number manually. However, never ask a shopper for their PIN. If a shopper incorrectly enters their PIN four times, their card will lock and will not be able to be unlocked until midnight.</a:t>
            </a:r>
          </a:p>
          <a:p>
            <a:pPr lvl="0"/>
            <a:endParaRPr lang="en-US" sz="1200" kern="1200" baseline="0" dirty="0" smtClean="0">
              <a:solidFill>
                <a:schemeClr val="tx1"/>
              </a:solidFill>
              <a:effectLst/>
              <a:latin typeface="+mn-lt"/>
              <a:ea typeface="+mn-ea"/>
              <a:cs typeface="+mn-cs"/>
            </a:endParaRPr>
          </a:p>
          <a:p>
            <a:pPr lvl="0"/>
            <a:r>
              <a:rPr lang="en-US" sz="1200" kern="1200" baseline="0" dirty="0" smtClean="0">
                <a:solidFill>
                  <a:schemeClr val="tx1"/>
                </a:solidFill>
                <a:effectLst/>
                <a:latin typeface="+mn-lt"/>
                <a:ea typeface="+mn-ea"/>
                <a:cs typeface="+mn-cs"/>
              </a:rPr>
              <a:t>Depending on how your store’s system is set up, the shopper might swipe their card at the beginning or end of the transaction. If your store uses a stand-beside terminal, the card must be swiped before ringing up foods.</a:t>
            </a:r>
          </a:p>
          <a:p>
            <a:pPr lvl="0"/>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7502BEC-09DA-4A19-AA91-43CC0D5283F1}" type="slidenum">
              <a:rPr lang="en-US" smtClean="0"/>
              <a:t>25</a:t>
            </a:fld>
            <a:endParaRPr lang="en-US"/>
          </a:p>
        </p:txBody>
      </p:sp>
    </p:spTree>
    <p:extLst>
      <p:ext uri="{BB962C8B-B14F-4D97-AF65-F5344CB8AC3E}">
        <p14:creationId xmlns:p14="http://schemas.microsoft.com/office/powerpoint/2010/main" val="33023797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Stores</a:t>
            </a:r>
            <a:r>
              <a:rPr lang="en-US" baseline="0" dirty="0" smtClean="0"/>
              <a:t> using stand beside terminals will need to keep WIC separate from other purchases.</a:t>
            </a:r>
          </a:p>
          <a:p>
            <a:endParaRPr lang="en-US" baseline="0" dirty="0" smtClean="0"/>
          </a:p>
          <a:p>
            <a:r>
              <a:rPr lang="en-US" baseline="0" dirty="0" smtClean="0"/>
              <a:t>Cashiers at integrated stores need to know which order to tender different payment types in mixed basket scenarios.</a:t>
            </a:r>
          </a:p>
          <a:p>
            <a:endParaRPr lang="en-US" baseline="0" dirty="0" smtClean="0"/>
          </a:p>
          <a:p>
            <a:r>
              <a:rPr lang="en-US" baseline="0" dirty="0" smtClean="0"/>
              <a:t>Tender eWIC first since it is the most restrictive form of payment. </a:t>
            </a:r>
          </a:p>
          <a:p>
            <a:endParaRPr lang="en-US" baseline="0" dirty="0" smtClean="0"/>
          </a:p>
          <a:p>
            <a:r>
              <a:rPr lang="en-US" baseline="0" dirty="0" smtClean="0"/>
              <a:t>**CLICK** Then Oregon Trail EBT, if they are using that method of payment. Then debit, credit, or cash.</a:t>
            </a:r>
          </a:p>
          <a:p>
            <a:endParaRPr lang="en-US" baseline="0" dirty="0" smtClean="0"/>
          </a:p>
          <a:p>
            <a:r>
              <a:rPr lang="en-US" baseline="0" dirty="0" smtClean="0"/>
              <a:t>WIC participants will receive training at the clinic on how to use their </a:t>
            </a:r>
            <a:r>
              <a:rPr lang="en-US" baseline="0" dirty="0" err="1" smtClean="0"/>
              <a:t>eWIC</a:t>
            </a:r>
            <a:r>
              <a:rPr lang="en-US" baseline="0" dirty="0" smtClean="0"/>
              <a:t> card. Clinic staff will tell participants to ask what to do when they use their card for the first time. They will also be told to always use their </a:t>
            </a:r>
            <a:r>
              <a:rPr lang="en-US" baseline="0" dirty="0" err="1" smtClean="0"/>
              <a:t>eWIC</a:t>
            </a:r>
            <a:r>
              <a:rPr lang="en-US" baseline="0" dirty="0" smtClean="0"/>
              <a:t> card first.</a:t>
            </a:r>
            <a:endParaRPr lang="en-US" dirty="0"/>
          </a:p>
        </p:txBody>
      </p:sp>
      <p:sp>
        <p:nvSpPr>
          <p:cNvPr id="4" name="Slide Number Placeholder 3"/>
          <p:cNvSpPr>
            <a:spLocks noGrp="1"/>
          </p:cNvSpPr>
          <p:nvPr>
            <p:ph type="sldNum" sz="quarter" idx="10"/>
          </p:nvPr>
        </p:nvSpPr>
        <p:spPr/>
        <p:txBody>
          <a:bodyPr/>
          <a:lstStyle/>
          <a:p>
            <a:fld id="{27502BEC-09DA-4A19-AA91-43CC0D5283F1}" type="slidenum">
              <a:rPr lang="en-US" smtClean="0"/>
              <a:t>26</a:t>
            </a:fld>
            <a:endParaRPr lang="en-US"/>
          </a:p>
        </p:txBody>
      </p:sp>
    </p:spTree>
    <p:extLst>
      <p:ext uri="{BB962C8B-B14F-4D97-AF65-F5344CB8AC3E}">
        <p14:creationId xmlns:p14="http://schemas.microsoft.com/office/powerpoint/2010/main" val="40008636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it comes to scanning items, you’re required to scan the UPC</a:t>
            </a:r>
            <a:r>
              <a:rPr lang="en-US" baseline="0" dirty="0" smtClean="0"/>
              <a:t> barcode on the actual product.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&lt;CLICK&gt;</a:t>
            </a:r>
          </a:p>
          <a:p>
            <a:r>
              <a:rPr lang="en-US" baseline="0" dirty="0" smtClean="0"/>
              <a:t>If the item doesn’t scan, you can manually enter the UPC. </a:t>
            </a:r>
          </a:p>
          <a:p>
            <a:r>
              <a:rPr lang="en-US" baseline="0" dirty="0" smtClean="0"/>
              <a:t>Using scan codes, code books, or clipboards of UPCs is not allowed.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&lt;CLICK&gt;</a:t>
            </a:r>
          </a:p>
          <a:p>
            <a:r>
              <a:rPr lang="en-US" baseline="0" dirty="0" smtClean="0"/>
              <a:t>Cashiers may use the quantity function for identical items only.</a:t>
            </a:r>
          </a:p>
        </p:txBody>
      </p:sp>
      <p:sp>
        <p:nvSpPr>
          <p:cNvPr id="4" name="Slide Number Placeholder 3"/>
          <p:cNvSpPr>
            <a:spLocks noGrp="1"/>
          </p:cNvSpPr>
          <p:nvPr>
            <p:ph type="sldNum" sz="quarter" idx="10"/>
          </p:nvPr>
        </p:nvSpPr>
        <p:spPr/>
        <p:txBody>
          <a:bodyPr/>
          <a:lstStyle/>
          <a:p>
            <a:fld id="{27502BEC-09DA-4A19-AA91-43CC0D5283F1}" type="slidenum">
              <a:rPr lang="en-US" smtClean="0"/>
              <a:t>27</a:t>
            </a:fld>
            <a:endParaRPr lang="en-US"/>
          </a:p>
        </p:txBody>
      </p:sp>
    </p:spTree>
    <p:extLst>
      <p:ext uri="{BB962C8B-B14F-4D97-AF65-F5344CB8AC3E}">
        <p14:creationId xmlns:p14="http://schemas.microsoft.com/office/powerpoint/2010/main" val="2210990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Once everything is scanned, review the WIC items being purchased with the customer. </a:t>
            </a:r>
          </a:p>
          <a:p>
            <a:endParaRPr lang="en-US" baseline="0" dirty="0" smtClean="0"/>
          </a:p>
          <a:p>
            <a:r>
              <a:rPr lang="en-US" baseline="0" dirty="0" smtClean="0"/>
              <a:t>Please remember, it is a requirement to give the receipt to the WIC shopper. The receipt will show what items were purchased, and at what price. </a:t>
            </a:r>
          </a:p>
          <a:p>
            <a:endParaRPr lang="en-US" baseline="0" dirty="0" smtClean="0"/>
          </a:p>
          <a:p>
            <a:r>
              <a:rPr lang="en-US" baseline="0" dirty="0" smtClean="0"/>
              <a:t>&lt;CLICK&gt;</a:t>
            </a:r>
          </a:p>
          <a:p>
            <a:r>
              <a:rPr lang="en-US" baseline="0" dirty="0" smtClean="0"/>
              <a:t>The bottom of the receipt will show the remaining balance that the shopper can use next time they go to the store.</a:t>
            </a:r>
          </a:p>
        </p:txBody>
      </p:sp>
      <p:sp>
        <p:nvSpPr>
          <p:cNvPr id="4" name="Slide Number Placeholder 3"/>
          <p:cNvSpPr>
            <a:spLocks noGrp="1"/>
          </p:cNvSpPr>
          <p:nvPr>
            <p:ph type="sldNum" sz="quarter" idx="10"/>
          </p:nvPr>
        </p:nvSpPr>
        <p:spPr/>
        <p:txBody>
          <a:bodyPr/>
          <a:lstStyle/>
          <a:p>
            <a:fld id="{27502BEC-09DA-4A19-AA91-43CC0D5283F1}" type="slidenum">
              <a:rPr lang="en-US" smtClean="0"/>
              <a:t>28</a:t>
            </a:fld>
            <a:endParaRPr lang="en-US"/>
          </a:p>
        </p:txBody>
      </p:sp>
    </p:spTree>
    <p:extLst>
      <p:ext uri="{BB962C8B-B14F-4D97-AF65-F5344CB8AC3E}">
        <p14:creationId xmlns:p14="http://schemas.microsoft.com/office/powerpoint/2010/main" val="21232370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a:t>
            </a:r>
            <a:r>
              <a:rPr lang="en-US" baseline="0" dirty="0" smtClean="0"/>
              <a:t>e there are many benefits to transitioning to an electronic WIC system, u</a:t>
            </a:r>
            <a:r>
              <a:rPr lang="en-US" dirty="0" smtClean="0"/>
              <a:t>nfortunately,</a:t>
            </a:r>
            <a:r>
              <a:rPr lang="en-US" baseline="0" dirty="0" smtClean="0"/>
              <a:t> t</a:t>
            </a:r>
            <a:r>
              <a:rPr lang="en-US" dirty="0" smtClean="0"/>
              <a:t>here</a:t>
            </a:r>
            <a:r>
              <a:rPr lang="en-US" baseline="0" dirty="0" smtClean="0"/>
              <a:t> </a:t>
            </a:r>
            <a:r>
              <a:rPr lang="en-US" baseline="0" dirty="0" smtClean="0"/>
              <a:t>is n</a:t>
            </a:r>
            <a:r>
              <a:rPr lang="en-US" dirty="0" smtClean="0"/>
              <a:t>o manual process for accepting </a:t>
            </a:r>
            <a:r>
              <a:rPr lang="en-US" dirty="0" err="1" smtClean="0"/>
              <a:t>eWIC</a:t>
            </a:r>
            <a:r>
              <a:rPr lang="en-US" dirty="0" smtClean="0"/>
              <a:t> when</a:t>
            </a:r>
            <a:r>
              <a:rPr lang="en-US" baseline="0" dirty="0" smtClean="0"/>
              <a:t> the system goes down.  The shopper will have to come back later or go to another store.</a:t>
            </a:r>
            <a:endParaRPr lang="en-US" dirty="0"/>
          </a:p>
        </p:txBody>
      </p:sp>
      <p:sp>
        <p:nvSpPr>
          <p:cNvPr id="4" name="Slide Number Placeholder 3"/>
          <p:cNvSpPr>
            <a:spLocks noGrp="1"/>
          </p:cNvSpPr>
          <p:nvPr>
            <p:ph type="sldNum" sz="quarter" idx="10"/>
          </p:nvPr>
        </p:nvSpPr>
        <p:spPr/>
        <p:txBody>
          <a:bodyPr/>
          <a:lstStyle/>
          <a:p>
            <a:fld id="{27502BEC-09DA-4A19-AA91-43CC0D5283F1}" type="slidenum">
              <a:rPr lang="en-US" smtClean="0"/>
              <a:t>29</a:t>
            </a:fld>
            <a:endParaRPr lang="en-US"/>
          </a:p>
        </p:txBody>
      </p:sp>
    </p:spTree>
    <p:extLst>
      <p:ext uri="{BB962C8B-B14F-4D97-AF65-F5344CB8AC3E}">
        <p14:creationId xmlns:p14="http://schemas.microsoft.com/office/powerpoint/2010/main" val="1480765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WIC Programs nationally have a federal mandate to convert to </a:t>
            </a:r>
            <a:r>
              <a:rPr lang="en-US" baseline="0" dirty="0" err="1" smtClean="0"/>
              <a:t>eWIC</a:t>
            </a:r>
            <a:r>
              <a:rPr lang="en-US" baseline="0" dirty="0" smtClean="0"/>
              <a:t> by 2020. </a:t>
            </a:r>
          </a:p>
          <a:p>
            <a:endParaRPr lang="en-US" baseline="0" dirty="0" smtClean="0"/>
          </a:p>
          <a:p>
            <a:r>
              <a:rPr lang="en-US" baseline="0" dirty="0" err="1" smtClean="0"/>
              <a:t>eWIC</a:t>
            </a:r>
            <a:r>
              <a:rPr lang="en-US" baseline="0" dirty="0" smtClean="0"/>
              <a:t> offers an improved shopping experience because the transaction is faster and more discreet and shoppers can choose to buy just what they need at the time rather than spend a whole voucher. The transaction is much easier for cashiers, since authorized foods will be programmed into the cash register.</a:t>
            </a:r>
            <a:endParaRPr lang="en-US" dirty="0" smtClean="0"/>
          </a:p>
          <a:p>
            <a:endParaRPr lang="en-US" dirty="0"/>
          </a:p>
        </p:txBody>
      </p:sp>
      <p:sp>
        <p:nvSpPr>
          <p:cNvPr id="4" name="Slide Number Placeholder 3"/>
          <p:cNvSpPr>
            <a:spLocks noGrp="1"/>
          </p:cNvSpPr>
          <p:nvPr>
            <p:ph type="sldNum" sz="quarter" idx="10"/>
          </p:nvPr>
        </p:nvSpPr>
        <p:spPr/>
        <p:txBody>
          <a:bodyPr/>
          <a:lstStyle/>
          <a:p>
            <a:fld id="{27502BEC-09DA-4A19-AA91-43CC0D5283F1}" type="slidenum">
              <a:rPr lang="en-US" smtClean="0"/>
              <a:t>3</a:t>
            </a:fld>
            <a:endParaRPr lang="en-US"/>
          </a:p>
        </p:txBody>
      </p:sp>
    </p:spTree>
    <p:extLst>
      <p:ext uri="{BB962C8B-B14F-4D97-AF65-F5344CB8AC3E}">
        <p14:creationId xmlns:p14="http://schemas.microsoft.com/office/powerpoint/2010/main" val="28471551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a:t>
            </a:r>
            <a:r>
              <a:rPr lang="en-US" dirty="0" err="1" smtClean="0"/>
              <a:t>eWIC</a:t>
            </a:r>
            <a:r>
              <a:rPr lang="en-US" dirty="0" smtClean="0"/>
              <a:t> payment to stores will happen within</a:t>
            </a:r>
            <a:r>
              <a:rPr lang="en-US" baseline="0" dirty="0" smtClean="0"/>
              <a:t> two days. Amount-too-high rejections will not happen anymore. Maximum reimbursement amounts will be calculated at the UPC level. Any price adjustments will be made at the point of sale.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Never ask a shopper to pay the difference between the shelf price and the price paid by the WIC Program.</a:t>
            </a:r>
          </a:p>
          <a:p>
            <a:r>
              <a:rPr lang="en-US" baseline="0" dirty="0" smtClean="0"/>
              <a:t>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7502BEC-09DA-4A19-AA91-43CC0D5283F1}" type="slidenum">
              <a:rPr lang="en-US" smtClean="0"/>
              <a:t>30</a:t>
            </a:fld>
            <a:endParaRPr lang="en-US"/>
          </a:p>
        </p:txBody>
      </p:sp>
    </p:spTree>
    <p:extLst>
      <p:ext uri="{BB962C8B-B14F-4D97-AF65-F5344CB8AC3E}">
        <p14:creationId xmlns:p14="http://schemas.microsoft.com/office/powerpoint/2010/main" val="25816620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If an </a:t>
            </a:r>
            <a:r>
              <a:rPr lang="en-US" baseline="0" dirty="0" err="1" smtClean="0"/>
              <a:t>eWIC</a:t>
            </a:r>
            <a:r>
              <a:rPr lang="en-US" baseline="0" dirty="0" smtClean="0"/>
              <a:t> card is found at your store, it </a:t>
            </a:r>
            <a:r>
              <a:rPr lang="en-US" baseline="0" dirty="0" smtClean="0"/>
              <a:t>can be mailed to the address on the back of the card.</a:t>
            </a:r>
            <a:endParaRPr lang="en-US"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7502BEC-09DA-4A19-AA91-43CC0D5283F1}" type="slidenum">
              <a:rPr lang="en-US" smtClean="0"/>
              <a:t>31</a:t>
            </a:fld>
            <a:endParaRPr lang="en-US"/>
          </a:p>
        </p:txBody>
      </p:sp>
    </p:spTree>
    <p:extLst>
      <p:ext uri="{BB962C8B-B14F-4D97-AF65-F5344CB8AC3E}">
        <p14:creationId xmlns:p14="http://schemas.microsoft.com/office/powerpoint/2010/main" val="35025020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Here at the state, we rely on a “Train the Trainer” Model. Meaning the state provides training of WIC program policies to store representatives. </a:t>
            </a:r>
          </a:p>
          <a:p>
            <a:endParaRPr lang="en-US" baseline="0" dirty="0" smtClean="0"/>
          </a:p>
          <a:p>
            <a:r>
              <a:rPr lang="en-US" baseline="0" dirty="0" smtClean="0"/>
              <a:t>Then we expect those store representatives to return to their locations and train their employees.</a:t>
            </a:r>
          </a:p>
          <a:p>
            <a:endParaRPr lang="en-US" baseline="0" dirty="0" smtClean="0"/>
          </a:p>
          <a:p>
            <a:r>
              <a:rPr lang="en-US" baseline="0" dirty="0" smtClean="0"/>
              <a:t>Stores throughout the state have different point of sale systems, so your store will have to train cashiers on your specific cash register system. Most integrated stores have some sort of training or practice mode to help with learning the system.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&lt;CLICK&gt;</a:t>
            </a:r>
          </a:p>
          <a:p>
            <a:r>
              <a:rPr lang="en-US" baseline="0" dirty="0" smtClean="0"/>
              <a:t>Stand-beside terminals will have a DEMO mode for practicing eWIC transactions. Just be sure to get out of the DEMO mode before processing real transactions!</a:t>
            </a:r>
          </a:p>
          <a:p>
            <a:endParaRPr lang="en-US" baseline="0" dirty="0" smtClean="0"/>
          </a:p>
        </p:txBody>
      </p:sp>
      <p:sp>
        <p:nvSpPr>
          <p:cNvPr id="4" name="Slide Number Placeholder 3"/>
          <p:cNvSpPr>
            <a:spLocks noGrp="1"/>
          </p:cNvSpPr>
          <p:nvPr>
            <p:ph type="sldNum" sz="quarter" idx="10"/>
          </p:nvPr>
        </p:nvSpPr>
        <p:spPr/>
        <p:txBody>
          <a:bodyPr/>
          <a:lstStyle/>
          <a:p>
            <a:fld id="{27502BEC-09DA-4A19-AA91-43CC0D5283F1}" type="slidenum">
              <a:rPr lang="en-US" smtClean="0"/>
              <a:t>32</a:t>
            </a:fld>
            <a:endParaRPr lang="en-US"/>
          </a:p>
        </p:txBody>
      </p:sp>
    </p:spTree>
    <p:extLst>
      <p:ext uri="{BB962C8B-B14F-4D97-AF65-F5344CB8AC3E}">
        <p14:creationId xmlns:p14="http://schemas.microsoft.com/office/powerpoint/2010/main" val="42942608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Some large chain stores may have the ability to accept </a:t>
            </a:r>
            <a:r>
              <a:rPr lang="en-US" baseline="0" dirty="0" err="1" smtClean="0"/>
              <a:t>eWIC</a:t>
            </a:r>
            <a:r>
              <a:rPr lang="en-US" baseline="0" dirty="0" smtClean="0"/>
              <a:t> prior to their area’s official roll-out date. This will benefit any customers who move to a new area with an </a:t>
            </a:r>
            <a:r>
              <a:rPr lang="en-US" baseline="0" dirty="0" err="1" smtClean="0"/>
              <a:t>eWIC</a:t>
            </a:r>
            <a:r>
              <a:rPr lang="en-US" baseline="0" dirty="0" smtClean="0"/>
              <a:t> card. If you are part of a large chain store, it will be a good idea to have one or two managers or lead cashiers trained early.</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If someone comes in with </a:t>
            </a:r>
            <a:r>
              <a:rPr lang="en-US" baseline="0" dirty="0" err="1" smtClean="0"/>
              <a:t>eWIC</a:t>
            </a:r>
            <a:r>
              <a:rPr lang="en-US" baseline="0" dirty="0" smtClean="0"/>
              <a:t> card and you don’t know what to do, call the State WIC Office for training assistance.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Stand beside stores and small integrated vendors will not be </a:t>
            </a:r>
            <a:r>
              <a:rPr lang="en-US" baseline="0" dirty="0" smtClean="0"/>
              <a:t>ready </a:t>
            </a:r>
            <a:r>
              <a:rPr lang="en-US" baseline="0" dirty="0" smtClean="0"/>
              <a:t>to accept </a:t>
            </a:r>
            <a:r>
              <a:rPr lang="en-US" baseline="0" dirty="0" err="1" smtClean="0"/>
              <a:t>eWIC</a:t>
            </a:r>
            <a:r>
              <a:rPr lang="en-US" baseline="0" dirty="0" smtClean="0"/>
              <a:t> until their county roll out date.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27502BEC-09DA-4A19-AA91-43CC0D5283F1}" type="slidenum">
              <a:rPr lang="en-US" smtClean="0"/>
              <a:t>33</a:t>
            </a:fld>
            <a:endParaRPr lang="en-US"/>
          </a:p>
        </p:txBody>
      </p:sp>
    </p:spTree>
    <p:extLst>
      <p:ext uri="{BB962C8B-B14F-4D97-AF65-F5344CB8AC3E}">
        <p14:creationId xmlns:p14="http://schemas.microsoft.com/office/powerpoint/2010/main" val="5912662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good to know who you can call for help!</a:t>
            </a:r>
          </a:p>
          <a:p>
            <a:r>
              <a:rPr lang="en-US" dirty="0" smtClean="0"/>
              <a:t>For WIC </a:t>
            </a:r>
            <a:r>
              <a:rPr lang="en-US" baseline="0" dirty="0" smtClean="0"/>
              <a:t>policy or food questions, call our toll-free vendor answer line.</a:t>
            </a:r>
          </a:p>
          <a:p>
            <a:r>
              <a:rPr lang="en-US" baseline="0" dirty="0" smtClean="0"/>
              <a:t>Remember, stores can submit possible items missing from the APL via fax or email.</a:t>
            </a:r>
            <a:endParaRPr lang="en-US" baseline="0" dirty="0"/>
          </a:p>
          <a:p>
            <a:r>
              <a:rPr lang="en-US" baseline="0" dirty="0" smtClean="0"/>
              <a:t>For information about </a:t>
            </a:r>
            <a:r>
              <a:rPr lang="en-US" baseline="0" dirty="0" err="1" smtClean="0"/>
              <a:t>eWIC</a:t>
            </a:r>
            <a:r>
              <a:rPr lang="en-US" baseline="0" dirty="0" smtClean="0"/>
              <a:t> payments or disputes, call either your </a:t>
            </a:r>
            <a:r>
              <a:rPr lang="en-US" baseline="0" smtClean="0"/>
              <a:t>TPP </a:t>
            </a:r>
            <a:r>
              <a:rPr lang="en-US" baseline="0" smtClean="0"/>
              <a:t>or </a:t>
            </a:r>
            <a:r>
              <a:rPr lang="en-US" baseline="0" dirty="0" smtClean="0"/>
              <a:t>the FIS retailer help desk.</a:t>
            </a:r>
          </a:p>
        </p:txBody>
      </p:sp>
      <p:sp>
        <p:nvSpPr>
          <p:cNvPr id="4" name="Slide Number Placeholder 3"/>
          <p:cNvSpPr>
            <a:spLocks noGrp="1"/>
          </p:cNvSpPr>
          <p:nvPr>
            <p:ph type="sldNum" sz="quarter" idx="10"/>
          </p:nvPr>
        </p:nvSpPr>
        <p:spPr/>
        <p:txBody>
          <a:bodyPr/>
          <a:lstStyle/>
          <a:p>
            <a:fld id="{27502BEC-09DA-4A19-AA91-43CC0D5283F1}" type="slidenum">
              <a:rPr lang="en-US" smtClean="0"/>
              <a:t>34</a:t>
            </a:fld>
            <a:endParaRPr lang="en-US"/>
          </a:p>
        </p:txBody>
      </p:sp>
    </p:spTree>
    <p:extLst>
      <p:ext uri="{BB962C8B-B14F-4D97-AF65-F5344CB8AC3E}">
        <p14:creationId xmlns:p14="http://schemas.microsoft.com/office/powerpoint/2010/main" val="13671860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For</a:t>
            </a:r>
            <a:r>
              <a:rPr lang="en-US" baseline="0" dirty="0" smtClean="0"/>
              <a:t> s</a:t>
            </a:r>
            <a:r>
              <a:rPr lang="en-US" dirty="0" smtClean="0"/>
              <a:t>erver and network issues, Integrated</a:t>
            </a:r>
            <a:r>
              <a:rPr lang="en-US" baseline="0" dirty="0" smtClean="0"/>
              <a:t> stores will call their Electronic Cash Register provider or Third Party Processor.</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Stores using the stand beside POS will call the FIS retailer help desk.</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27502BEC-09DA-4A19-AA91-43CC0D5283F1}" type="slidenum">
              <a:rPr lang="en-US" smtClean="0"/>
              <a:t>35</a:t>
            </a:fld>
            <a:endParaRPr lang="en-US"/>
          </a:p>
        </p:txBody>
      </p:sp>
    </p:spTree>
    <p:extLst>
      <p:ext uri="{BB962C8B-B14F-4D97-AF65-F5344CB8AC3E}">
        <p14:creationId xmlns:p14="http://schemas.microsoft.com/office/powerpoint/2010/main" val="9054824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need help</a:t>
            </a:r>
            <a:r>
              <a:rPr lang="en-US" baseline="0" dirty="0" smtClean="0"/>
              <a:t> with a training plan for your store or training materials, please contact us, we are here to help you!</a:t>
            </a:r>
            <a:endParaRPr lang="en-US" dirty="0" smtClean="0"/>
          </a:p>
        </p:txBody>
      </p:sp>
      <p:sp>
        <p:nvSpPr>
          <p:cNvPr id="4" name="Slide Number Placeholder 3"/>
          <p:cNvSpPr>
            <a:spLocks noGrp="1"/>
          </p:cNvSpPr>
          <p:nvPr>
            <p:ph type="sldNum" sz="quarter" idx="10"/>
          </p:nvPr>
        </p:nvSpPr>
        <p:spPr/>
        <p:txBody>
          <a:bodyPr/>
          <a:lstStyle/>
          <a:p>
            <a:fld id="{27502BEC-09DA-4A19-AA91-43CC0D5283F1}" type="slidenum">
              <a:rPr lang="en-US" smtClean="0"/>
              <a:t>36</a:t>
            </a:fld>
            <a:endParaRPr lang="en-US"/>
          </a:p>
        </p:txBody>
      </p:sp>
    </p:spTree>
    <p:extLst>
      <p:ext uri="{BB962C8B-B14F-4D97-AF65-F5344CB8AC3E}">
        <p14:creationId xmlns:p14="http://schemas.microsoft.com/office/powerpoint/2010/main" val="11712633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Thanks</a:t>
            </a:r>
            <a:r>
              <a:rPr lang="en-US" baseline="0" dirty="0" smtClean="0"/>
              <a:t> to the partnership with our Oregon WIC authorized vendors, we are able to deliver WIC foods to over 90,000 Oregonians. We hope the transition to </a:t>
            </a:r>
            <a:r>
              <a:rPr lang="en-US" baseline="0" dirty="0" err="1" smtClean="0"/>
              <a:t>eWIC</a:t>
            </a:r>
            <a:r>
              <a:rPr lang="en-US" baseline="0" dirty="0" smtClean="0"/>
              <a:t> is successful and smooth!</a:t>
            </a:r>
            <a:endParaRPr lang="en-US" dirty="0"/>
          </a:p>
        </p:txBody>
      </p:sp>
      <p:sp>
        <p:nvSpPr>
          <p:cNvPr id="4" name="Slide Number Placeholder 3"/>
          <p:cNvSpPr>
            <a:spLocks noGrp="1"/>
          </p:cNvSpPr>
          <p:nvPr>
            <p:ph type="sldNum" sz="quarter" idx="10"/>
          </p:nvPr>
        </p:nvSpPr>
        <p:spPr/>
        <p:txBody>
          <a:bodyPr/>
          <a:lstStyle/>
          <a:p>
            <a:fld id="{27502BEC-09DA-4A19-AA91-43CC0D5283F1}" type="slidenum">
              <a:rPr lang="en-US" smtClean="0"/>
              <a:t>37</a:t>
            </a:fld>
            <a:endParaRPr lang="en-US"/>
          </a:p>
        </p:txBody>
      </p:sp>
    </p:spTree>
    <p:extLst>
      <p:ext uri="{BB962C8B-B14F-4D97-AF65-F5344CB8AC3E}">
        <p14:creationId xmlns:p14="http://schemas.microsoft.com/office/powerpoint/2010/main" val="17637179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As participants transition from vouchers to </a:t>
            </a:r>
            <a:r>
              <a:rPr lang="en-US" baseline="0" dirty="0" err="1" smtClean="0"/>
              <a:t>eWIC</a:t>
            </a:r>
            <a:r>
              <a:rPr lang="en-US" baseline="0" dirty="0" smtClean="0"/>
              <a:t>, there will be a learning curve and things will work a little differently at each store.  Please be patient during the transition. Remember, WIC brings a lot of money into your store and into Oregon communities!</a:t>
            </a:r>
            <a:endParaRPr lang="en-US" dirty="0"/>
          </a:p>
        </p:txBody>
      </p:sp>
      <p:sp>
        <p:nvSpPr>
          <p:cNvPr id="4" name="Slide Number Placeholder 3"/>
          <p:cNvSpPr>
            <a:spLocks noGrp="1"/>
          </p:cNvSpPr>
          <p:nvPr>
            <p:ph type="sldNum" sz="quarter" idx="10"/>
          </p:nvPr>
        </p:nvSpPr>
        <p:spPr/>
        <p:txBody>
          <a:bodyPr/>
          <a:lstStyle/>
          <a:p>
            <a:fld id="{27502BEC-09DA-4A19-AA91-43CC0D5283F1}" type="slidenum">
              <a:rPr lang="en-US" smtClean="0"/>
              <a:t>4</a:t>
            </a:fld>
            <a:endParaRPr lang="en-US"/>
          </a:p>
        </p:txBody>
      </p:sp>
    </p:spTree>
    <p:extLst>
      <p:ext uri="{BB962C8B-B14F-4D97-AF65-F5344CB8AC3E}">
        <p14:creationId xmlns:p14="http://schemas.microsoft.com/office/powerpoint/2010/main" val="41619343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So when is all this going to happen?  </a:t>
            </a:r>
          </a:p>
          <a:p>
            <a:pPr lvl="0"/>
            <a:r>
              <a:rPr lang="en-US" dirty="0" smtClean="0"/>
              <a:t>&lt;CLICK&gt;</a:t>
            </a:r>
          </a:p>
          <a:p>
            <a:pPr lvl="0"/>
            <a:r>
              <a:rPr lang="en-US" sz="1200" kern="1200" dirty="0" smtClean="0">
                <a:solidFill>
                  <a:schemeClr val="tx1"/>
                </a:solidFill>
                <a:effectLst/>
                <a:latin typeface="+mn-lt"/>
                <a:ea typeface="+mn-ea"/>
                <a:cs typeface="+mn-cs"/>
              </a:rPr>
              <a:t>The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Pilot will begin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 Linn &amp; Benton counties</a:t>
            </a:r>
            <a:r>
              <a:rPr lang="en-US" sz="1200" kern="1200" baseline="0" dirty="0" smtClean="0">
                <a:solidFill>
                  <a:schemeClr val="tx1"/>
                </a:solidFill>
                <a:effectLst/>
                <a:latin typeface="+mn-lt"/>
                <a:ea typeface="+mn-ea"/>
                <a:cs typeface="+mn-cs"/>
              </a:rPr>
              <a:t> on September 14</a:t>
            </a:r>
            <a:r>
              <a:rPr lang="en-US" sz="1200" kern="1200" baseline="30000" dirty="0" smtClean="0">
                <a:solidFill>
                  <a:schemeClr val="tx1"/>
                </a:solidFill>
                <a:effectLst/>
                <a:latin typeface="+mn-lt"/>
                <a:ea typeface="+mn-ea"/>
                <a:cs typeface="+mn-cs"/>
              </a:rPr>
              <a:t>th</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and</a:t>
            </a:r>
            <a:r>
              <a:rPr lang="en-US" sz="1200" kern="1200" baseline="0" dirty="0" smtClean="0">
                <a:solidFill>
                  <a:schemeClr val="tx1"/>
                </a:solidFill>
                <a:effectLst/>
                <a:latin typeface="+mn-lt"/>
                <a:ea typeface="+mn-ea"/>
                <a:cs typeface="+mn-cs"/>
              </a:rPr>
              <a:t> run through</a:t>
            </a:r>
            <a:r>
              <a:rPr lang="en-US" sz="1200" kern="120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December </a:t>
            </a:r>
            <a:r>
              <a:rPr lang="en-US" sz="1200" kern="1200" dirty="0" smtClean="0">
                <a:solidFill>
                  <a:schemeClr val="tx1"/>
                </a:solidFill>
                <a:effectLst/>
                <a:latin typeface="+mn-lt"/>
                <a:ea typeface="+mn-ea"/>
                <a:cs typeface="+mn-cs"/>
              </a:rPr>
              <a:t>2015. This is a test period in a small area</a:t>
            </a:r>
            <a:r>
              <a:rPr lang="en-US" sz="1200" kern="1200" baseline="0" dirty="0" smtClean="0">
                <a:solidFill>
                  <a:schemeClr val="tx1"/>
                </a:solidFill>
                <a:effectLst/>
                <a:latin typeface="+mn-lt"/>
                <a:ea typeface="+mn-ea"/>
                <a:cs typeface="+mn-cs"/>
              </a:rPr>
              <a:t> so we can work out any bugs or bumps before we roll out the rest of the state.  </a:t>
            </a:r>
            <a:endParaRPr lang="en-US" sz="1200" kern="1200" dirty="0" smtClean="0">
              <a:solidFill>
                <a:schemeClr val="tx1"/>
              </a:solidFill>
              <a:effectLst/>
              <a:latin typeface="+mn-lt"/>
              <a:ea typeface="+mn-ea"/>
              <a:cs typeface="+mn-cs"/>
            </a:endParaRPr>
          </a:p>
          <a:p>
            <a:pPr lvl="0"/>
            <a:r>
              <a:rPr lang="en-US" dirty="0" smtClean="0"/>
              <a:t>&lt;CLICK&gt;</a:t>
            </a:r>
          </a:p>
          <a:p>
            <a:pPr lvl="0"/>
            <a:r>
              <a:rPr lang="en-US" sz="1200" kern="1200" dirty="0" smtClean="0">
                <a:solidFill>
                  <a:schemeClr val="tx1"/>
                </a:solidFill>
                <a:effectLst/>
                <a:latin typeface="+mn-lt"/>
                <a:ea typeface="+mn-ea"/>
                <a:cs typeface="+mn-cs"/>
              </a:rPr>
              <a:t>Beginning</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January 19, 2016, we’ll start an aggressive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8 week roll-out schedule</a:t>
            </a:r>
            <a:r>
              <a:rPr lang="en-US" sz="1200" kern="1200" baseline="0" dirty="0" smtClean="0">
                <a:solidFill>
                  <a:schemeClr val="tx1"/>
                </a:solidFill>
                <a:effectLst/>
                <a:latin typeface="+mn-lt"/>
                <a:ea typeface="+mn-ea"/>
                <a:cs typeface="+mn-cs"/>
              </a:rPr>
              <a:t> b</a:t>
            </a:r>
            <a:r>
              <a:rPr lang="en-US" sz="1200" kern="1200" dirty="0" smtClean="0">
                <a:solidFill>
                  <a:schemeClr val="tx1"/>
                </a:solidFill>
                <a:effectLst/>
                <a:latin typeface="+mn-lt"/>
                <a:ea typeface="+mn-ea"/>
                <a:cs typeface="+mn-cs"/>
              </a:rPr>
              <a:t>eginning near pilot areas, and moving down the I-5 corridor,</a:t>
            </a:r>
            <a:r>
              <a:rPr lang="en-US" sz="1200" kern="1200" baseline="0" dirty="0" smtClean="0">
                <a:solidFill>
                  <a:schemeClr val="tx1"/>
                </a:solidFill>
                <a:effectLst/>
                <a:latin typeface="+mn-lt"/>
                <a:ea typeface="+mn-ea"/>
                <a:cs typeface="+mn-cs"/>
              </a:rPr>
              <a:t> converting the larger WIC agency areas first until the entire state has rolled out.</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7502BEC-09DA-4A19-AA91-43CC0D5283F1}" type="slidenum">
              <a:rPr lang="en-US" smtClean="0"/>
              <a:t>5</a:t>
            </a:fld>
            <a:endParaRPr lang="en-US"/>
          </a:p>
        </p:txBody>
      </p:sp>
    </p:spTree>
    <p:extLst>
      <p:ext uri="{BB962C8B-B14F-4D97-AF65-F5344CB8AC3E}">
        <p14:creationId xmlns:p14="http://schemas.microsoft.com/office/powerpoint/2010/main" val="3911467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Pilot and statewide roll-out will be a several month long process.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Stores are required to accept paper vouchers through the entire roll </a:t>
            </a:r>
            <a:r>
              <a:rPr lang="en-US" sz="1200" kern="1200" baseline="0" dirty="0" smtClean="0">
                <a:solidFill>
                  <a:schemeClr val="tx1"/>
                </a:solidFill>
                <a:effectLst/>
                <a:latin typeface="+mn-lt"/>
                <a:ea typeface="+mn-ea"/>
                <a:cs typeface="+mn-cs"/>
              </a:rPr>
              <a:t>out. </a:t>
            </a:r>
            <a:r>
              <a:rPr lang="en-US" sz="1200" kern="1200" baseline="0" dirty="0" smtClean="0">
                <a:solidFill>
                  <a:schemeClr val="tx1"/>
                </a:solidFill>
                <a:effectLst/>
                <a:latin typeface="+mn-lt"/>
                <a:ea typeface="+mn-ea"/>
                <a:cs typeface="+mn-cs"/>
              </a:rPr>
              <a:t/>
            </a:r>
            <a:br>
              <a:rPr lang="en-US" sz="1200" kern="1200" baseline="0" dirty="0" smtClean="0">
                <a:solidFill>
                  <a:schemeClr val="tx1"/>
                </a:solidFill>
                <a:effectLst/>
                <a:latin typeface="+mn-lt"/>
                <a:ea typeface="+mn-ea"/>
                <a:cs typeface="+mn-cs"/>
              </a:rPr>
            </a:br>
            <a:r>
              <a:rPr lang="en-US" sz="1200" kern="1200" baseline="0" dirty="0" smtClean="0">
                <a:solidFill>
                  <a:schemeClr val="tx1"/>
                </a:solidFill>
                <a:effectLst/>
                <a:latin typeface="+mn-lt"/>
                <a:ea typeface="+mn-ea"/>
                <a:cs typeface="+mn-cs"/>
              </a:rPr>
              <a:t> </a:t>
            </a:r>
          </a:p>
          <a:p>
            <a:pPr lvl="0"/>
            <a:r>
              <a:rPr lang="en-US" dirty="0" smtClean="0"/>
              <a:t>&lt;CLICK&gt;</a:t>
            </a:r>
          </a:p>
          <a:p>
            <a:pPr lvl="0"/>
            <a:r>
              <a:rPr lang="en-US" sz="1200" kern="1200" baseline="0" dirty="0" smtClean="0">
                <a:solidFill>
                  <a:schemeClr val="tx1"/>
                </a:solidFill>
                <a:effectLst/>
                <a:latin typeface="+mn-lt"/>
                <a:ea typeface="+mn-ea"/>
                <a:cs typeface="+mn-cs"/>
              </a:rPr>
              <a:t>The last WIC clinics convert to </a:t>
            </a:r>
            <a:r>
              <a:rPr lang="en-US" sz="1200" kern="1200" baseline="0" dirty="0" err="1" smtClean="0">
                <a:solidFill>
                  <a:schemeClr val="tx1"/>
                </a:solidFill>
                <a:effectLst/>
                <a:latin typeface="+mn-lt"/>
                <a:ea typeface="+mn-ea"/>
                <a:cs typeface="+mn-cs"/>
              </a:rPr>
              <a:t>eWIC</a:t>
            </a:r>
            <a:r>
              <a:rPr lang="en-US" sz="1200" kern="1200" baseline="0" dirty="0" smtClean="0">
                <a:solidFill>
                  <a:schemeClr val="tx1"/>
                </a:solidFill>
                <a:effectLst/>
                <a:latin typeface="+mn-lt"/>
                <a:ea typeface="+mn-ea"/>
                <a:cs typeface="+mn-cs"/>
              </a:rPr>
              <a:t> in early March 2016, which means vouchers will be in circulation through June 2016 due to the three month voucher issuance process.</a:t>
            </a:r>
          </a:p>
          <a:p>
            <a:pPr lvl="0"/>
            <a:endParaRPr lang="en-US" sz="1200" kern="1200" baseline="0" dirty="0" smtClean="0">
              <a:solidFill>
                <a:schemeClr val="tx1"/>
              </a:solidFill>
              <a:effectLst/>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27502BEC-09DA-4A19-AA91-43CC0D5283F1}" type="slidenum">
              <a:rPr lang="en-US" smtClean="0"/>
              <a:t>6</a:t>
            </a:fld>
            <a:endParaRPr lang="en-US"/>
          </a:p>
        </p:txBody>
      </p:sp>
    </p:spTree>
    <p:extLst>
      <p:ext uri="{BB962C8B-B14F-4D97-AF65-F5344CB8AC3E}">
        <p14:creationId xmlns:p14="http://schemas.microsoft.com/office/powerpoint/2010/main" val="15809470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stores are dealing with their transition issues, shoppers will be</a:t>
            </a:r>
            <a:r>
              <a:rPr lang="en-US" baseline="0" dirty="0" smtClean="0"/>
              <a:t> adjusting to new ways to shop for WIC foods.</a:t>
            </a:r>
          </a:p>
          <a:p>
            <a:endParaRPr lang="en-US" baseline="0" dirty="0" smtClean="0"/>
          </a:p>
          <a:p>
            <a:r>
              <a:rPr lang="en-US" dirty="0" smtClean="0"/>
              <a:t>We’ve learned from other states that have transitioned to </a:t>
            </a:r>
            <a:r>
              <a:rPr lang="en-US" dirty="0" err="1" smtClean="0"/>
              <a:t>eWIC</a:t>
            </a:r>
            <a:r>
              <a:rPr lang="en-US" baseline="0" dirty="0" smtClean="0"/>
              <a:t> that…</a:t>
            </a:r>
            <a:endParaRPr lang="en-US" dirty="0" smtClean="0"/>
          </a:p>
          <a:p>
            <a:pPr marL="171450" indent="-171450">
              <a:buFont typeface="Arial" panose="020B0604020202020204" pitchFamily="34" charset="0"/>
              <a:buChar char="•"/>
            </a:pPr>
            <a:r>
              <a:rPr lang="en-US" dirty="0" smtClean="0"/>
              <a:t>Shopping</a:t>
            </a:r>
            <a:r>
              <a:rPr lang="en-US" baseline="0" dirty="0" smtClean="0"/>
              <a:t> habits change – with eWIC, shoppers don’t have to buy everything at once. They might continue to, though, until they get used to the new way to shop</a:t>
            </a:r>
          </a:p>
          <a:p>
            <a:pPr marL="171450" indent="-171450">
              <a:buFont typeface="Arial" panose="020B0604020202020204" pitchFamily="34" charset="0"/>
              <a:buChar char="•"/>
            </a:pPr>
            <a:r>
              <a:rPr lang="en-US" baseline="0" dirty="0" smtClean="0"/>
              <a:t>Shoppers will be relearning the WIC foods since </a:t>
            </a:r>
            <a:r>
              <a:rPr lang="en-US" baseline="0" dirty="0" err="1" smtClean="0"/>
              <a:t>eWIC</a:t>
            </a:r>
            <a:r>
              <a:rPr lang="en-US" baseline="0" dirty="0" smtClean="0"/>
              <a:t> ensures that WIC-authorized foods are the only foods able to be purchased with the </a:t>
            </a:r>
            <a:r>
              <a:rPr lang="en-US" baseline="0" dirty="0" err="1" smtClean="0"/>
              <a:t>eWIC</a:t>
            </a:r>
            <a:r>
              <a:rPr lang="en-US" baseline="0" dirty="0" smtClean="0"/>
              <a:t> card.</a:t>
            </a:r>
          </a:p>
          <a:p>
            <a:pPr marL="171450" indent="-171450">
              <a:buFont typeface="Arial" panose="020B0604020202020204" pitchFamily="34" charset="0"/>
              <a:buChar char="•"/>
            </a:pPr>
            <a:r>
              <a:rPr lang="en-US" baseline="0" dirty="0" smtClean="0"/>
              <a:t>Shoppers may need to learn new units of measurement with </a:t>
            </a:r>
            <a:r>
              <a:rPr lang="en-US" baseline="0" dirty="0" err="1" smtClean="0"/>
              <a:t>eWIC</a:t>
            </a:r>
            <a:r>
              <a:rPr lang="en-US" baseline="0" dirty="0" smtClean="0"/>
              <a:t> and this can be difficult for some shoppers.</a:t>
            </a:r>
          </a:p>
          <a:p>
            <a:pPr marL="171450" indent="-171450">
              <a:buFont typeface="Arial" panose="020B0604020202020204" pitchFamily="34" charset="0"/>
              <a:buChar char="•"/>
            </a:pPr>
            <a:r>
              <a:rPr lang="en-US" baseline="0" dirty="0" smtClean="0"/>
              <a:t>The good news is, eWIC is faster and easier to use than vouchers!</a:t>
            </a:r>
          </a:p>
          <a:p>
            <a:endParaRPr lang="en-US" dirty="0" smtClean="0"/>
          </a:p>
        </p:txBody>
      </p:sp>
      <p:sp>
        <p:nvSpPr>
          <p:cNvPr id="4" name="Slide Number Placeholder 3"/>
          <p:cNvSpPr>
            <a:spLocks noGrp="1"/>
          </p:cNvSpPr>
          <p:nvPr>
            <p:ph type="sldNum" sz="quarter" idx="10"/>
          </p:nvPr>
        </p:nvSpPr>
        <p:spPr/>
        <p:txBody>
          <a:bodyPr/>
          <a:lstStyle/>
          <a:p>
            <a:fld id="{27502BEC-09DA-4A19-AA91-43CC0D5283F1}" type="slidenum">
              <a:rPr lang="en-US" smtClean="0"/>
              <a:t>7</a:t>
            </a:fld>
            <a:endParaRPr lang="en-US"/>
          </a:p>
        </p:txBody>
      </p:sp>
    </p:spTree>
    <p:extLst>
      <p:ext uri="{BB962C8B-B14F-4D97-AF65-F5344CB8AC3E}">
        <p14:creationId xmlns:p14="http://schemas.microsoft.com/office/powerpoint/2010/main" val="13554916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Stores</a:t>
            </a:r>
            <a:r>
              <a:rPr lang="en-US" sz="1200" b="0" kern="1200" baseline="0" dirty="0" smtClean="0">
                <a:solidFill>
                  <a:schemeClr val="tx1"/>
                </a:solidFill>
                <a:effectLst/>
                <a:latin typeface="+mn-lt"/>
                <a:ea typeface="+mn-ea"/>
                <a:cs typeface="+mn-cs"/>
              </a:rPr>
              <a:t> will using one of t</a:t>
            </a:r>
            <a:r>
              <a:rPr lang="en-US" sz="1200" b="0" kern="1200" dirty="0" smtClean="0">
                <a:solidFill>
                  <a:schemeClr val="tx1"/>
                </a:solidFill>
                <a:effectLst/>
                <a:latin typeface="+mn-lt"/>
                <a:ea typeface="+mn-ea"/>
                <a:cs typeface="+mn-cs"/>
              </a:rPr>
              <a:t>wo different</a:t>
            </a:r>
            <a:r>
              <a:rPr lang="en-US" sz="1200" b="0" kern="1200" baseline="0" dirty="0" smtClean="0">
                <a:solidFill>
                  <a:schemeClr val="tx1"/>
                </a:solidFill>
                <a:effectLst/>
                <a:latin typeface="+mn-lt"/>
                <a:ea typeface="+mn-ea"/>
                <a:cs typeface="+mn-cs"/>
              </a:rPr>
              <a:t> systems to process </a:t>
            </a:r>
            <a:r>
              <a:rPr lang="en-US" sz="1200" b="0" kern="1200" baseline="0" dirty="0" err="1" smtClean="0">
                <a:solidFill>
                  <a:schemeClr val="tx1"/>
                </a:solidFill>
                <a:effectLst/>
                <a:latin typeface="+mn-lt"/>
                <a:ea typeface="+mn-ea"/>
                <a:cs typeface="+mn-cs"/>
              </a:rPr>
              <a:t>eWIC</a:t>
            </a:r>
            <a:r>
              <a:rPr lang="en-US" sz="1200" b="0" kern="1200" baseline="0" dirty="0" smtClean="0">
                <a:solidFill>
                  <a:schemeClr val="tx1"/>
                </a:solidFill>
                <a:effectLst/>
                <a:latin typeface="+mn-lt"/>
                <a:ea typeface="+mn-ea"/>
                <a:cs typeface="+mn-cs"/>
              </a:rPr>
              <a:t>. One is called Integrated and one is called Stand Beside. They are both slightly different ways to do eWIC </a:t>
            </a:r>
            <a:endParaRPr lang="en-US" sz="1200" b="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7502BEC-09DA-4A19-AA91-43CC0D5283F1}" type="slidenum">
              <a:rPr lang="en-US" smtClean="0"/>
              <a:t>8</a:t>
            </a:fld>
            <a:endParaRPr lang="en-US"/>
          </a:p>
        </p:txBody>
      </p:sp>
    </p:spTree>
    <p:extLst>
      <p:ext uri="{BB962C8B-B14F-4D97-AF65-F5344CB8AC3E}">
        <p14:creationId xmlns:p14="http://schemas.microsoft.com/office/powerpoint/2010/main" val="447847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Integrated Point</a:t>
            </a:r>
            <a:r>
              <a:rPr lang="en-US" sz="1200" b="0" kern="1200" baseline="0" dirty="0" smtClean="0">
                <a:solidFill>
                  <a:schemeClr val="tx1"/>
                </a:solidFill>
                <a:effectLst/>
                <a:latin typeface="+mn-lt"/>
                <a:ea typeface="+mn-ea"/>
                <a:cs typeface="+mn-cs"/>
              </a:rPr>
              <a:t> of Sale Terminals will ha</a:t>
            </a:r>
            <a:r>
              <a:rPr lang="en-US" sz="1200" kern="1200" dirty="0" smtClean="0">
                <a:solidFill>
                  <a:schemeClr val="tx1"/>
                </a:solidFill>
                <a:effectLst/>
                <a:latin typeface="+mn-lt"/>
                <a:ea typeface="+mn-ea"/>
                <a:cs typeface="+mn-cs"/>
              </a:rPr>
              <a:t>ve their registers </a:t>
            </a:r>
            <a:r>
              <a:rPr lang="en-US" sz="1200" kern="1200" dirty="0" smtClean="0">
                <a:solidFill>
                  <a:schemeClr val="tx1"/>
                </a:solidFill>
                <a:effectLst/>
                <a:latin typeface="+mn-lt"/>
                <a:ea typeface="+mn-ea"/>
                <a:cs typeface="+mn-cs"/>
              </a:rPr>
              <a:t>programmed </a:t>
            </a:r>
            <a:r>
              <a:rPr lang="en-US" sz="1200" kern="1200" dirty="0" smtClean="0">
                <a:solidFill>
                  <a:schemeClr val="tx1"/>
                </a:solidFill>
                <a:effectLst/>
                <a:latin typeface="+mn-lt"/>
                <a:ea typeface="+mn-ea"/>
                <a:cs typeface="+mn-cs"/>
              </a:rPr>
              <a:t>to</a:t>
            </a:r>
            <a:r>
              <a:rPr lang="en-US" sz="1200" kern="1200" baseline="0" dirty="0" smtClean="0">
                <a:solidFill>
                  <a:schemeClr val="tx1"/>
                </a:solidFill>
                <a:effectLst/>
                <a:latin typeface="+mn-lt"/>
                <a:ea typeface="+mn-ea"/>
                <a:cs typeface="+mn-cs"/>
              </a:rPr>
              <a:t> recognize the </a:t>
            </a:r>
            <a:r>
              <a:rPr lang="en-US" sz="1200" kern="1200" baseline="0" dirty="0" err="1" smtClean="0">
                <a:solidFill>
                  <a:schemeClr val="tx1"/>
                </a:solidFill>
                <a:effectLst/>
                <a:latin typeface="+mn-lt"/>
                <a:ea typeface="+mn-ea"/>
                <a:cs typeface="+mn-cs"/>
              </a:rPr>
              <a:t>eWIC</a:t>
            </a:r>
            <a:r>
              <a:rPr lang="en-US" sz="1200" kern="1200" baseline="0" dirty="0" smtClean="0">
                <a:solidFill>
                  <a:schemeClr val="tx1"/>
                </a:solidFill>
                <a:effectLst/>
                <a:latin typeface="+mn-lt"/>
                <a:ea typeface="+mn-ea"/>
                <a:cs typeface="+mn-cs"/>
              </a:rPr>
              <a:t> card and WIC items</a:t>
            </a:r>
            <a:r>
              <a:rPr lang="en-US" sz="1200" kern="1200" dirty="0" smtClean="0">
                <a:solidFill>
                  <a:schemeClr val="tx1"/>
                </a:solidFill>
                <a:effectLst/>
                <a:latin typeface="+mn-lt"/>
                <a:ea typeface="+mn-ea"/>
                <a:cs typeface="+mn-cs"/>
              </a:rPr>
              <a:t>.</a:t>
            </a:r>
          </a:p>
          <a:p>
            <a:pPr marL="0" lvl="0" indent="0">
              <a:buFont typeface="Arial" panose="020B0604020202020204" pitchFamily="34" charset="0"/>
              <a:buNone/>
            </a:pPr>
            <a:endParaRPr lang="en-US" sz="1200" kern="1200" dirty="0" smtClean="0">
              <a:solidFill>
                <a:schemeClr val="tx1"/>
              </a:solidFill>
              <a:effectLst/>
              <a:latin typeface="+mn-lt"/>
              <a:ea typeface="+mn-ea"/>
              <a:cs typeface="+mn-cs"/>
            </a:endParaRPr>
          </a:p>
          <a:p>
            <a:pPr marL="0" lvl="0" indent="0">
              <a:buFont typeface="Arial" panose="020B0604020202020204" pitchFamily="34" charset="0"/>
              <a:buNone/>
            </a:pPr>
            <a:r>
              <a:rPr lang="en-US" sz="1200" kern="1200" dirty="0" smtClean="0">
                <a:solidFill>
                  <a:schemeClr val="tx1"/>
                </a:solidFill>
                <a:effectLst/>
                <a:latin typeface="+mn-lt"/>
                <a:ea typeface="+mn-ea"/>
                <a:cs typeface="+mn-cs"/>
              </a:rPr>
              <a:t>These</a:t>
            </a:r>
            <a:r>
              <a:rPr lang="en-US" sz="1200" kern="1200" baseline="0" dirty="0" smtClean="0">
                <a:solidFill>
                  <a:schemeClr val="tx1"/>
                </a:solidFill>
                <a:effectLst/>
                <a:latin typeface="+mn-lt"/>
                <a:ea typeface="+mn-ea"/>
                <a:cs typeface="+mn-cs"/>
              </a:rPr>
              <a:t> systems will o</a:t>
            </a:r>
            <a:r>
              <a:rPr lang="en-US" sz="1200" kern="1200" dirty="0" smtClean="0">
                <a:solidFill>
                  <a:schemeClr val="tx1"/>
                </a:solidFill>
                <a:effectLst/>
                <a:latin typeface="+mn-lt"/>
                <a:ea typeface="+mn-ea"/>
                <a:cs typeface="+mn-cs"/>
              </a:rPr>
              <a:t>nly require one scan of WIC items. The single scan will ring</a:t>
            </a:r>
            <a:r>
              <a:rPr lang="en-US" sz="1200" kern="1200" baseline="0" dirty="0" smtClean="0">
                <a:solidFill>
                  <a:schemeClr val="tx1"/>
                </a:solidFill>
                <a:effectLst/>
                <a:latin typeface="+mn-lt"/>
                <a:ea typeface="+mn-ea"/>
                <a:cs typeface="+mn-cs"/>
              </a:rPr>
              <a:t> up the item in both the store’s system and also the eWIC system. </a:t>
            </a:r>
          </a:p>
          <a:p>
            <a:pPr marL="0" lvl="0" indent="0">
              <a:buFont typeface="Arial" panose="020B0604020202020204" pitchFamily="34" charset="0"/>
              <a:buNone/>
            </a:pPr>
            <a:endParaRPr lang="en-US" sz="1200" kern="1200" baseline="0" dirty="0" smtClean="0">
              <a:solidFill>
                <a:schemeClr val="tx1"/>
              </a:solidFill>
              <a:effectLst/>
              <a:latin typeface="+mn-lt"/>
              <a:ea typeface="+mn-ea"/>
              <a:cs typeface="+mn-cs"/>
            </a:endParaRPr>
          </a:p>
          <a:p>
            <a:pPr marL="0" lvl="0" indent="0">
              <a:buFont typeface="Arial" panose="020B0604020202020204" pitchFamily="34" charset="0"/>
              <a:buNone/>
            </a:pPr>
            <a:r>
              <a:rPr lang="en-US" sz="1200" kern="1200" baseline="0" dirty="0" smtClean="0">
                <a:solidFill>
                  <a:schemeClr val="tx1"/>
                </a:solidFill>
                <a:effectLst/>
                <a:latin typeface="+mn-lt"/>
                <a:ea typeface="+mn-ea"/>
                <a:cs typeface="+mn-cs"/>
              </a:rPr>
              <a:t>Integrated systems will have the c</a:t>
            </a:r>
            <a:r>
              <a:rPr lang="en-US" sz="1200" kern="1200" dirty="0" smtClean="0">
                <a:solidFill>
                  <a:schemeClr val="tx1"/>
                </a:solidFill>
                <a:effectLst/>
                <a:latin typeface="+mn-lt"/>
                <a:ea typeface="+mn-ea"/>
                <a:cs typeface="+mn-cs"/>
              </a:rPr>
              <a:t>apability of doing “mixed basket” transactions which means shoppers will no longer need to separate their WIC foods from the rest of their purchase.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27502BEC-09DA-4A19-AA91-43CC0D5283F1}" type="slidenum">
              <a:rPr lang="en-US" smtClean="0"/>
              <a:t>9</a:t>
            </a:fld>
            <a:endParaRPr lang="en-US"/>
          </a:p>
        </p:txBody>
      </p:sp>
    </p:spTree>
    <p:extLst>
      <p:ext uri="{BB962C8B-B14F-4D97-AF65-F5344CB8AC3E}">
        <p14:creationId xmlns:p14="http://schemas.microsoft.com/office/powerpoint/2010/main" val="4184198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B0614A6D-FEB9-46E6-BE32-0644225DE7FD}" type="datetimeFigureOut">
              <a:rPr lang="en-US" smtClean="0"/>
              <a:pPr/>
              <a:t>8/18/2015</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BF12C7C6-70EF-46BC-8E42-A1CFDA041B7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B0614A6D-FEB9-46E6-BE32-0644225DE7FD}" type="datetimeFigureOut">
              <a:rPr lang="en-US" smtClean="0"/>
              <a:pPr/>
              <a:t>8/18/2015</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F12C7C6-70EF-46BC-8E42-A1CFDA041B7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B0614A6D-FEB9-46E6-BE32-0644225DE7FD}" type="datetimeFigureOut">
              <a:rPr lang="en-US" smtClean="0"/>
              <a:pPr/>
              <a:t>8/18/2015</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F12C7C6-70EF-46BC-8E42-A1CFDA041B7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B0614A6D-FEB9-46E6-BE32-0644225DE7FD}" type="datetimeFigureOut">
              <a:rPr lang="en-US" smtClean="0"/>
              <a:pPr/>
              <a:t>8/18/2015</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F12C7C6-70EF-46BC-8E42-A1CFDA041B7B}" type="slidenum">
              <a:rPr lang="en-US" smtClean="0"/>
              <a:pPr/>
              <a:t>‹#›</a:t>
            </a:fld>
            <a:endParaRPr lang="en-US"/>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B0614A6D-FEB9-46E6-BE32-0644225DE7FD}" type="datetimeFigureOut">
              <a:rPr lang="en-US" smtClean="0"/>
              <a:pPr/>
              <a:t>8/18/2015</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F12C7C6-70EF-46BC-8E42-A1CFDA041B7B}" type="slidenum">
              <a:rPr lang="en-US" smtClean="0"/>
              <a:pPr/>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B0614A6D-FEB9-46E6-BE32-0644225DE7FD}" type="datetimeFigureOut">
              <a:rPr lang="en-US" smtClean="0"/>
              <a:pPr/>
              <a:t>8/18/2015</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F12C7C6-70EF-46BC-8E42-A1CFDA041B7B}" type="slidenum">
              <a:rPr lang="en-US" smtClean="0"/>
              <a:pPr/>
              <a:t>‹#›</a:t>
            </a:fld>
            <a:endParaRPr lang="en-US"/>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B0614A6D-FEB9-46E6-BE32-0644225DE7FD}" type="datetimeFigureOut">
              <a:rPr lang="en-US" smtClean="0"/>
              <a:pPr/>
              <a:t>8/18/2015</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BF12C7C6-70EF-46BC-8E42-A1CFDA041B7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B0614A6D-FEB9-46E6-BE32-0644225DE7FD}" type="datetimeFigureOut">
              <a:rPr lang="en-US" smtClean="0"/>
              <a:pPr/>
              <a:t>8/18/2015</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BF12C7C6-70EF-46BC-8E42-A1CFDA041B7B}" type="slidenum">
              <a:rPr lang="en-US" smtClean="0"/>
              <a:pPr/>
              <a:t>‹#›</a:t>
            </a:fld>
            <a:endParaRPr lang="en-US"/>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B0614A6D-FEB9-46E6-BE32-0644225DE7FD}" type="datetimeFigureOut">
              <a:rPr lang="en-US" smtClean="0"/>
              <a:pPr/>
              <a:t>8/18/2015</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BF12C7C6-70EF-46BC-8E42-A1CFDA041B7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B0614A6D-FEB9-46E6-BE32-0644225DE7FD}" type="datetimeFigureOut">
              <a:rPr lang="en-US" smtClean="0"/>
              <a:pPr/>
              <a:t>8/18/2015</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F12C7C6-70EF-46BC-8E42-A1CFDA041B7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B0614A6D-FEB9-46E6-BE32-0644225DE7FD}" type="datetimeFigureOut">
              <a:rPr lang="en-US" smtClean="0"/>
              <a:pPr/>
              <a:t>8/18/2015</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BF12C7C6-70EF-46BC-8E42-A1CFDA041B7B}" type="slidenum">
              <a:rPr lang="en-US" smtClean="0"/>
              <a:pPr/>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B0614A6D-FEB9-46E6-BE32-0644225DE7FD}" type="datetimeFigureOut">
              <a:rPr lang="en-US" smtClean="0"/>
              <a:pPr/>
              <a:t>8/18/2015</a:t>
            </a:fld>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BF12C7C6-70EF-46BC-8E42-A1CFDA041B7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public.health.oregon.gov/HealthyPeopleFamilies/wic/Pages/vendorewic.aspx#apl"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G"/></Relationships>
</file>

<file path=ppt/slides/_rels/slide2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9.jpg"/></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5.jpg"/></Relationships>
</file>

<file path=ppt/slides/_rels/slide3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7.gif"/></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7.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image" Target="../media/image9.gif"/><Relationship Id="rId7" Type="http://schemas.openxmlformats.org/officeDocument/2006/relationships/image" Target="../media/image13.gi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2.gif"/><Relationship Id="rId11" Type="http://schemas.openxmlformats.org/officeDocument/2006/relationships/image" Target="../media/image17.gif"/><Relationship Id="rId5" Type="http://schemas.openxmlformats.org/officeDocument/2006/relationships/image" Target="../media/image11.gif"/><Relationship Id="rId10" Type="http://schemas.openxmlformats.org/officeDocument/2006/relationships/image" Target="../media/image16.gif"/><Relationship Id="rId4" Type="http://schemas.openxmlformats.org/officeDocument/2006/relationships/image" Target="../media/image10.gif"/><Relationship Id="rId9" Type="http://schemas.openxmlformats.org/officeDocument/2006/relationships/image" Target="../media/image15.gif"/></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77862" y="822407"/>
            <a:ext cx="4280338" cy="1829761"/>
          </a:xfrm>
        </p:spPr>
        <p:txBody>
          <a:bodyPr/>
          <a:lstStyle/>
          <a:p>
            <a:r>
              <a:rPr lang="en-US" dirty="0" smtClean="0"/>
              <a:t>Oregon eWIC</a:t>
            </a:r>
            <a:endParaRPr lang="en-US" dirty="0"/>
          </a:p>
        </p:txBody>
      </p:sp>
      <p:sp>
        <p:nvSpPr>
          <p:cNvPr id="3" name="Subtitle 2"/>
          <p:cNvSpPr>
            <a:spLocks noGrp="1"/>
          </p:cNvSpPr>
          <p:nvPr>
            <p:ph type="subTitle" idx="1"/>
          </p:nvPr>
        </p:nvSpPr>
        <p:spPr>
          <a:xfrm>
            <a:off x="906524" y="3044031"/>
            <a:ext cx="7772400" cy="1199704"/>
          </a:xfrm>
        </p:spPr>
        <p:txBody>
          <a:bodyPr/>
          <a:lstStyle/>
          <a:p>
            <a:r>
              <a:rPr lang="en-US" dirty="0" smtClean="0"/>
              <a:t>Training for WIC Vendors</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399" y="1364867"/>
            <a:ext cx="3087624" cy="19446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68475" y="135978"/>
            <a:ext cx="8570809" cy="1143000"/>
          </a:xfrm>
        </p:spPr>
        <p:txBody>
          <a:bodyPr/>
          <a:lstStyle/>
          <a:p>
            <a:pPr algn="ctr"/>
            <a:r>
              <a:rPr lang="en-US" dirty="0" smtClean="0"/>
              <a:t>Stand-beside POS Terminal</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66164" y="1278978"/>
            <a:ext cx="1850874" cy="246783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TextBox 3"/>
          <p:cNvSpPr txBox="1"/>
          <p:nvPr/>
        </p:nvSpPr>
        <p:spPr>
          <a:xfrm>
            <a:off x="709969" y="1105048"/>
            <a:ext cx="4933949" cy="3395801"/>
          </a:xfrm>
          <a:prstGeom prst="rect">
            <a:avLst/>
          </a:prstGeom>
          <a:noFill/>
        </p:spPr>
        <p:txBody>
          <a:bodyPr wrap="square" rtlCol="0">
            <a:spAutoFit/>
          </a:bodyPr>
          <a:lstStyle/>
          <a:p>
            <a:pPr marL="365760" indent="-256032">
              <a:lnSpc>
                <a:spcPct val="110000"/>
              </a:lnSpc>
              <a:spcBef>
                <a:spcPts val="400"/>
              </a:spcBef>
              <a:buClr>
                <a:schemeClr val="accent1"/>
              </a:buClr>
              <a:buSzPct val="68000"/>
              <a:buFont typeface="Wingdings 3"/>
              <a:buChar char=""/>
            </a:pPr>
            <a:r>
              <a:rPr lang="en-US" sz="2000" dirty="0"/>
              <a:t>Stores receive stand-beside POS terminal and equipment </a:t>
            </a:r>
            <a:r>
              <a:rPr lang="en-US" sz="2000" dirty="0" smtClean="0"/>
              <a:t>training 2-3 </a:t>
            </a:r>
            <a:r>
              <a:rPr lang="en-US" sz="2000" dirty="0"/>
              <a:t>weeks prior to roll-out date</a:t>
            </a:r>
          </a:p>
          <a:p>
            <a:pPr marL="365760" indent="-256032">
              <a:lnSpc>
                <a:spcPct val="110000"/>
              </a:lnSpc>
              <a:spcBef>
                <a:spcPts val="400"/>
              </a:spcBef>
              <a:buClr>
                <a:schemeClr val="accent1"/>
              </a:buClr>
              <a:buSzPct val="68000"/>
              <a:buFont typeface="Wingdings 3"/>
              <a:buChar char=""/>
            </a:pPr>
            <a:r>
              <a:rPr lang="en-US" sz="2000" dirty="0"/>
              <a:t>Requires two </a:t>
            </a:r>
            <a:r>
              <a:rPr lang="en-US" sz="2000" dirty="0" smtClean="0"/>
              <a:t>entries </a:t>
            </a:r>
            <a:r>
              <a:rPr lang="en-US" sz="2000" dirty="0"/>
              <a:t>of WIC items – must </a:t>
            </a:r>
            <a:r>
              <a:rPr lang="en-US" sz="2000" dirty="0" smtClean="0"/>
              <a:t>separate</a:t>
            </a:r>
          </a:p>
          <a:p>
            <a:pPr marL="365760" indent="-256032">
              <a:lnSpc>
                <a:spcPct val="110000"/>
              </a:lnSpc>
              <a:spcBef>
                <a:spcPts val="400"/>
              </a:spcBef>
              <a:buClr>
                <a:schemeClr val="accent1"/>
              </a:buClr>
              <a:buSzPct val="68000"/>
              <a:buFont typeface="Wingdings 3"/>
              <a:buChar char=""/>
            </a:pPr>
            <a:r>
              <a:rPr lang="en-US" sz="2000" dirty="0"/>
              <a:t>If not all lanes take WIC, lanes that do must be identified by </a:t>
            </a:r>
            <a:r>
              <a:rPr lang="en-US" sz="2000" dirty="0" smtClean="0"/>
              <a:t>signs </a:t>
            </a:r>
            <a:endParaRPr lang="en-US" sz="2000" dirty="0"/>
          </a:p>
          <a:p>
            <a:pPr marL="365760" indent="-256032">
              <a:lnSpc>
                <a:spcPct val="110000"/>
              </a:lnSpc>
              <a:spcBef>
                <a:spcPts val="400"/>
              </a:spcBef>
              <a:buClr>
                <a:schemeClr val="accent1"/>
              </a:buClr>
              <a:buSzPct val="68000"/>
              <a:buFont typeface="Wingdings 3"/>
              <a:buChar char=""/>
            </a:pPr>
            <a:r>
              <a:rPr lang="en-US" sz="2000" dirty="0" smtClean="0"/>
              <a:t>One WIC lane always open</a:t>
            </a:r>
          </a:p>
          <a:p>
            <a:pPr marL="365760" indent="-256032">
              <a:lnSpc>
                <a:spcPct val="110000"/>
              </a:lnSpc>
              <a:spcBef>
                <a:spcPts val="400"/>
              </a:spcBef>
              <a:buClr>
                <a:schemeClr val="accent1"/>
              </a:buClr>
              <a:buSzPct val="68000"/>
              <a:buFont typeface="Wingdings 3"/>
              <a:buChar char=""/>
            </a:pPr>
            <a:r>
              <a:rPr lang="en-US" sz="2000" dirty="0" smtClean="0"/>
              <a:t>No </a:t>
            </a:r>
            <a:r>
              <a:rPr lang="en-US" sz="2000" dirty="0"/>
              <a:t>WIC-only </a:t>
            </a:r>
            <a:r>
              <a:rPr lang="en-US" sz="2000" dirty="0" smtClean="0"/>
              <a:t>lanes</a:t>
            </a:r>
          </a:p>
        </p:txBody>
      </p:sp>
      <p:pic>
        <p:nvPicPr>
          <p:cNvPr id="6" name="Picture 5"/>
          <p:cNvPicPr>
            <a:picLocks noChangeAspect="1"/>
          </p:cNvPicPr>
          <p:nvPr/>
        </p:nvPicPr>
        <p:blipFill>
          <a:blip r:embed="rId4"/>
          <a:stretch>
            <a:fillRect/>
          </a:stretch>
        </p:blipFill>
        <p:spPr>
          <a:xfrm>
            <a:off x="5227092" y="4132099"/>
            <a:ext cx="3478402" cy="2381081"/>
          </a:xfrm>
          <a:prstGeom prst="rect">
            <a:avLst/>
          </a:prstGeom>
          <a:ln>
            <a:solidFill>
              <a:schemeClr val="bg1">
                <a:lumMod val="65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7748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0884" y="1202776"/>
            <a:ext cx="3846399" cy="3369224"/>
          </a:xfrm>
        </p:spPr>
        <p:txBody>
          <a:bodyPr>
            <a:normAutofit fontScale="77500" lnSpcReduction="20000"/>
          </a:bodyPr>
          <a:lstStyle/>
          <a:p>
            <a:r>
              <a:rPr lang="en-US" sz="2800" dirty="0" smtClean="0"/>
              <a:t>Combined household benefits</a:t>
            </a:r>
          </a:p>
          <a:p>
            <a:r>
              <a:rPr lang="en-US" sz="2800" dirty="0" smtClean="0"/>
              <a:t>Automatically loaded and removed</a:t>
            </a:r>
          </a:p>
          <a:p>
            <a:r>
              <a:rPr lang="en-US" sz="2800" dirty="0"/>
              <a:t>Available food categories and quantities are </a:t>
            </a:r>
            <a:r>
              <a:rPr lang="en-US" sz="2800" dirty="0" smtClean="0"/>
              <a:t>listed</a:t>
            </a:r>
          </a:p>
          <a:p>
            <a:r>
              <a:rPr lang="en-US" sz="2800" dirty="0" smtClean="0"/>
              <a:t>Fruit </a:t>
            </a:r>
            <a:r>
              <a:rPr lang="en-US" sz="2800" dirty="0"/>
              <a:t>&amp; veggie Cash Value Benefit (CVB) listed in dollar </a:t>
            </a:r>
            <a:r>
              <a:rPr lang="en-US" sz="2800" dirty="0" smtClean="0"/>
              <a:t>amounts</a:t>
            </a:r>
            <a:endParaRPr lang="en-US" sz="2800" dirty="0"/>
          </a:p>
          <a:p>
            <a:endParaRPr lang="en-US" dirty="0" smtClean="0"/>
          </a:p>
        </p:txBody>
      </p:sp>
      <p:sp>
        <p:nvSpPr>
          <p:cNvPr id="2" name="Title 1"/>
          <p:cNvSpPr>
            <a:spLocks noGrp="1"/>
          </p:cNvSpPr>
          <p:nvPr>
            <p:ph type="title"/>
          </p:nvPr>
        </p:nvSpPr>
        <p:spPr>
          <a:xfrm>
            <a:off x="520886" y="59776"/>
            <a:ext cx="8229600" cy="1143000"/>
          </a:xfrm>
        </p:spPr>
        <p:txBody>
          <a:bodyPr/>
          <a:lstStyle/>
          <a:p>
            <a:pPr algn="ctr"/>
            <a:r>
              <a:rPr lang="en-US" dirty="0" smtClean="0"/>
              <a:t>WIC food benefit issuance</a:t>
            </a:r>
            <a:endParaRPr lang="en-US" dirty="0"/>
          </a:p>
        </p:txBody>
      </p:sp>
      <p:pic>
        <p:nvPicPr>
          <p:cNvPr id="205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48111" y="4356632"/>
            <a:ext cx="1777808" cy="1777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25230" y="1202776"/>
            <a:ext cx="4206240" cy="4931664"/>
          </a:xfrm>
          <a:prstGeom prst="rect">
            <a:avLst/>
          </a:prstGeom>
          <a:ln>
            <a:solidFill>
              <a:schemeClr val="bg1">
                <a:lumMod val="65000"/>
              </a:schemeClr>
            </a:solidFill>
          </a:ln>
          <a:effectLst>
            <a:outerShdw blurRad="50800" dist="38100" dir="2700000" algn="tl" rotWithShape="0">
              <a:prstClr val="black">
                <a:alpha val="40000"/>
              </a:prstClr>
            </a:outerShdw>
          </a:effectLst>
        </p:spPr>
      </p:pic>
      <p:sp>
        <p:nvSpPr>
          <p:cNvPr id="6" name="Rectangle 5"/>
          <p:cNvSpPr/>
          <p:nvPr/>
        </p:nvSpPr>
        <p:spPr>
          <a:xfrm>
            <a:off x="4747954" y="3499796"/>
            <a:ext cx="3488788" cy="168812"/>
          </a:xfrm>
          <a:prstGeom prst="rect">
            <a:avLst/>
          </a:prstGeom>
          <a:solidFill>
            <a:srgbClr val="00B05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747954" y="5576531"/>
            <a:ext cx="3488788" cy="168812"/>
          </a:xfrm>
          <a:prstGeom prst="rect">
            <a:avLst/>
          </a:prstGeom>
          <a:solidFill>
            <a:srgbClr val="00B05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4398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6842" y="1886927"/>
            <a:ext cx="4675534" cy="3804191"/>
          </a:xfrm>
        </p:spPr>
        <p:txBody>
          <a:bodyPr>
            <a:normAutofit lnSpcReduction="10000"/>
          </a:bodyPr>
          <a:lstStyle/>
          <a:p>
            <a:pPr>
              <a:lnSpc>
                <a:spcPct val="110000"/>
              </a:lnSpc>
              <a:buNone/>
            </a:pPr>
            <a:r>
              <a:rPr lang="en-US" dirty="0" smtClean="0"/>
              <a:t>Ways cardholders can  </a:t>
            </a:r>
          </a:p>
          <a:p>
            <a:pPr>
              <a:lnSpc>
                <a:spcPct val="110000"/>
              </a:lnSpc>
              <a:buNone/>
            </a:pPr>
            <a:r>
              <a:rPr lang="en-US" dirty="0" smtClean="0"/>
              <a:t>check their balance:</a:t>
            </a:r>
          </a:p>
          <a:p>
            <a:pPr>
              <a:lnSpc>
                <a:spcPct val="110000"/>
              </a:lnSpc>
            </a:pPr>
            <a:r>
              <a:rPr lang="en-US" dirty="0" smtClean="0"/>
              <a:t>Clinic benefit list</a:t>
            </a:r>
          </a:p>
          <a:p>
            <a:pPr>
              <a:lnSpc>
                <a:spcPct val="110000"/>
              </a:lnSpc>
            </a:pPr>
            <a:r>
              <a:rPr lang="en-US" dirty="0" smtClean="0"/>
              <a:t>Online </a:t>
            </a:r>
          </a:p>
          <a:p>
            <a:pPr>
              <a:lnSpc>
                <a:spcPct val="110000"/>
              </a:lnSpc>
            </a:pPr>
            <a:r>
              <a:rPr lang="en-US" dirty="0" smtClean="0"/>
              <a:t>Telephone </a:t>
            </a:r>
          </a:p>
          <a:p>
            <a:pPr>
              <a:lnSpc>
                <a:spcPct val="110000"/>
              </a:lnSpc>
            </a:pPr>
            <a:r>
              <a:rPr lang="en-US" dirty="0" smtClean="0"/>
              <a:t>Balance inquiry</a:t>
            </a:r>
          </a:p>
          <a:p>
            <a:pPr>
              <a:lnSpc>
                <a:spcPct val="110000"/>
              </a:lnSpc>
            </a:pPr>
            <a:r>
              <a:rPr lang="en-US" dirty="0" smtClean="0"/>
              <a:t>Receipt</a:t>
            </a:r>
          </a:p>
          <a:p>
            <a:pPr>
              <a:lnSpc>
                <a:spcPct val="110000"/>
              </a:lnSpc>
            </a:pPr>
            <a:r>
              <a:rPr lang="en-US" dirty="0" smtClean="0"/>
              <a:t>WIC shopper app</a:t>
            </a:r>
            <a:endParaRPr lang="en-US" dirty="0"/>
          </a:p>
        </p:txBody>
      </p:sp>
      <p:sp>
        <p:nvSpPr>
          <p:cNvPr id="2" name="Title 1"/>
          <p:cNvSpPr>
            <a:spLocks noGrp="1"/>
          </p:cNvSpPr>
          <p:nvPr>
            <p:ph type="title"/>
          </p:nvPr>
        </p:nvSpPr>
        <p:spPr>
          <a:xfrm>
            <a:off x="346842" y="253937"/>
            <a:ext cx="4335517" cy="1632990"/>
          </a:xfrm>
        </p:spPr>
        <p:txBody>
          <a:bodyPr>
            <a:normAutofit/>
          </a:bodyPr>
          <a:lstStyle/>
          <a:p>
            <a:r>
              <a:rPr lang="en-US" dirty="0" smtClean="0"/>
              <a:t>WIC benefit </a:t>
            </a:r>
            <a:br>
              <a:rPr lang="en-US" dirty="0" smtClean="0"/>
            </a:br>
            <a:r>
              <a:rPr lang="en-US" dirty="0" smtClean="0"/>
              <a:t>balance</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3925" y="286606"/>
            <a:ext cx="3300419" cy="6277970"/>
          </a:xfrm>
          <a:prstGeom prst="rect">
            <a:avLst/>
          </a:prstGeom>
          <a:ln>
            <a:solidFill>
              <a:schemeClr val="bg1">
                <a:lumMod val="65000"/>
              </a:schemeClr>
            </a:solidFill>
          </a:ln>
          <a:effectLst>
            <a:outerShdw blurRad="63500" sx="102000" sy="102000" algn="ctr" rotWithShape="0">
              <a:prstClr val="black">
                <a:alpha val="40000"/>
              </a:prstClr>
            </a:outerShdw>
          </a:effectLst>
        </p:spPr>
      </p:pic>
      <p:sp>
        <p:nvSpPr>
          <p:cNvPr id="6" name="Rectangle 5"/>
          <p:cNvSpPr/>
          <p:nvPr/>
        </p:nvSpPr>
        <p:spPr>
          <a:xfrm>
            <a:off x="5308979" y="4094331"/>
            <a:ext cx="3193576" cy="2442949"/>
          </a:xfrm>
          <a:prstGeom prst="rect">
            <a:avLst/>
          </a:prstGeom>
          <a:solidFill>
            <a:srgbClr val="00B05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2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59558" y="69919"/>
            <a:ext cx="8229600" cy="1143000"/>
          </a:xfrm>
        </p:spPr>
        <p:txBody>
          <a:bodyPr>
            <a:normAutofit/>
          </a:bodyPr>
          <a:lstStyle/>
          <a:p>
            <a:r>
              <a:rPr lang="en-US" dirty="0" smtClean="0"/>
              <a:t>Reading a WIC benefit balance</a:t>
            </a:r>
            <a:endParaRPr lang="en-US" dirty="0"/>
          </a:p>
        </p:txBody>
      </p:sp>
      <p:sp>
        <p:nvSpPr>
          <p:cNvPr id="11" name="Content Placeholder 3"/>
          <p:cNvSpPr txBox="1">
            <a:spLocks/>
          </p:cNvSpPr>
          <p:nvPr/>
        </p:nvSpPr>
        <p:spPr>
          <a:xfrm>
            <a:off x="6900307" y="1874242"/>
            <a:ext cx="2107215" cy="2479602"/>
          </a:xfrm>
          <a:prstGeom prst="rect">
            <a:avLst/>
          </a:prstGeom>
        </p:spPr>
        <p:txBody>
          <a:bodyPr vert="horz">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109728" indent="0">
              <a:buNone/>
            </a:pPr>
            <a:endParaRPr lang="en-US" sz="2400" dirty="0" smtClean="0"/>
          </a:p>
        </p:txBody>
      </p:sp>
      <p:graphicFrame>
        <p:nvGraphicFramePr>
          <p:cNvPr id="5" name="Table 4"/>
          <p:cNvGraphicFramePr>
            <a:graphicFrameLocks noGrp="1"/>
          </p:cNvGraphicFramePr>
          <p:nvPr>
            <p:extLst>
              <p:ext uri="{D42A27DB-BD31-4B8C-83A1-F6EECF244321}">
                <p14:modId xmlns:p14="http://schemas.microsoft.com/office/powerpoint/2010/main" val="2417852372"/>
              </p:ext>
            </p:extLst>
          </p:nvPr>
        </p:nvGraphicFramePr>
        <p:xfrm>
          <a:off x="777923" y="1014858"/>
          <a:ext cx="7861110" cy="4749800"/>
        </p:xfrm>
        <a:graphic>
          <a:graphicData uri="http://schemas.openxmlformats.org/drawingml/2006/table">
            <a:tbl>
              <a:tblPr firstRow="1" bandRow="1">
                <a:tableStyleId>{5C22544A-7EE6-4342-B048-85BDC9FD1C3A}</a:tableStyleId>
              </a:tblPr>
              <a:tblGrid>
                <a:gridCol w="2277278"/>
                <a:gridCol w="746226"/>
                <a:gridCol w="887753"/>
                <a:gridCol w="3949853"/>
              </a:tblGrid>
              <a:tr h="370840">
                <a:tc>
                  <a:txBody>
                    <a:bodyPr/>
                    <a:lstStyle/>
                    <a:p>
                      <a:pPr algn="ctr"/>
                      <a:r>
                        <a:rPr lang="en-US" sz="1600" dirty="0" smtClean="0"/>
                        <a:t>Food Description</a:t>
                      </a:r>
                      <a:endParaRPr lang="en-US" sz="1600" dirty="0"/>
                    </a:p>
                  </a:txBody>
                  <a:tcPr/>
                </a:tc>
                <a:tc>
                  <a:txBody>
                    <a:bodyPr/>
                    <a:lstStyle/>
                    <a:p>
                      <a:pPr algn="ctr"/>
                      <a:r>
                        <a:rPr lang="en-US" sz="1600" dirty="0" err="1" smtClean="0"/>
                        <a:t>Qty</a:t>
                      </a:r>
                      <a:endParaRPr lang="en-US" sz="1600" dirty="0"/>
                    </a:p>
                  </a:txBody>
                  <a:tcPr/>
                </a:tc>
                <a:tc>
                  <a:txBody>
                    <a:bodyPr/>
                    <a:lstStyle/>
                    <a:p>
                      <a:pPr algn="ctr"/>
                      <a:r>
                        <a:rPr lang="en-US" sz="1600" dirty="0" smtClean="0"/>
                        <a:t>UOM</a:t>
                      </a:r>
                      <a:endParaRPr lang="en-US" sz="1600" dirty="0"/>
                    </a:p>
                  </a:txBody>
                  <a:tcPr/>
                </a:tc>
                <a:tc>
                  <a:txBody>
                    <a:bodyPr/>
                    <a:lstStyle/>
                    <a:p>
                      <a:pPr algn="ctr"/>
                      <a:r>
                        <a:rPr lang="en-US" sz="1600" dirty="0" smtClean="0"/>
                        <a:t>Is equal to…</a:t>
                      </a:r>
                      <a:endParaRPr lang="en-US" sz="1600" dirty="0"/>
                    </a:p>
                  </a:txBody>
                  <a:tcPr/>
                </a:tc>
              </a:tr>
              <a:tr h="370840">
                <a:tc>
                  <a:txBody>
                    <a:bodyPr/>
                    <a:lstStyle/>
                    <a:p>
                      <a:r>
                        <a:rPr lang="en-US" sz="1600" dirty="0" smtClean="0"/>
                        <a:t>Cheese</a:t>
                      </a:r>
                      <a:endParaRPr lang="en-US" sz="1600" dirty="0"/>
                    </a:p>
                  </a:txBody>
                  <a:tcPr/>
                </a:tc>
                <a:tc>
                  <a:txBody>
                    <a:bodyPr/>
                    <a:lstStyle/>
                    <a:p>
                      <a:pPr algn="ctr"/>
                      <a:r>
                        <a:rPr lang="en-US" sz="1600" dirty="0" smtClean="0"/>
                        <a:t>1</a:t>
                      </a:r>
                      <a:endParaRPr lang="en-US" sz="1600" dirty="0"/>
                    </a:p>
                  </a:txBody>
                  <a:tcPr/>
                </a:tc>
                <a:tc>
                  <a:txBody>
                    <a:bodyPr/>
                    <a:lstStyle/>
                    <a:p>
                      <a:r>
                        <a:rPr lang="en-US" sz="1600" dirty="0" smtClean="0"/>
                        <a:t>LB</a:t>
                      </a:r>
                      <a:endParaRPr lang="en-US" sz="1600" dirty="0"/>
                    </a:p>
                  </a:txBody>
                  <a:tcPr/>
                </a:tc>
                <a:tc>
                  <a:txBody>
                    <a:bodyPr/>
                    <a:lstStyle/>
                    <a:p>
                      <a:r>
                        <a:rPr lang="en-US" sz="1600" dirty="0" smtClean="0"/>
                        <a:t>1 pound</a:t>
                      </a:r>
                      <a:endParaRPr lang="en-US" sz="1600" dirty="0"/>
                    </a:p>
                  </a:txBody>
                  <a:tcPr/>
                </a:tc>
              </a:tr>
              <a:tr h="370840">
                <a:tc>
                  <a:txBody>
                    <a:bodyPr/>
                    <a:lstStyle/>
                    <a:p>
                      <a:r>
                        <a:rPr lang="en-US" sz="1600" dirty="0" smtClean="0"/>
                        <a:t>Eggs</a:t>
                      </a:r>
                      <a:r>
                        <a:rPr lang="en-US" sz="1600" baseline="0" dirty="0" smtClean="0"/>
                        <a:t> – large</a:t>
                      </a:r>
                      <a:endParaRPr lang="en-US" sz="1600" dirty="0"/>
                    </a:p>
                  </a:txBody>
                  <a:tcPr/>
                </a:tc>
                <a:tc>
                  <a:txBody>
                    <a:bodyPr/>
                    <a:lstStyle/>
                    <a:p>
                      <a:pPr algn="ctr"/>
                      <a:r>
                        <a:rPr lang="en-US" sz="1600" dirty="0" smtClean="0"/>
                        <a:t>1</a:t>
                      </a:r>
                      <a:endParaRPr lang="en-US" sz="1600" dirty="0"/>
                    </a:p>
                  </a:txBody>
                  <a:tcPr/>
                </a:tc>
                <a:tc>
                  <a:txBody>
                    <a:bodyPr/>
                    <a:lstStyle/>
                    <a:p>
                      <a:r>
                        <a:rPr lang="en-US" sz="1600" dirty="0" smtClean="0"/>
                        <a:t>DOZ</a:t>
                      </a:r>
                      <a:endParaRPr lang="en-US" sz="1600" dirty="0"/>
                    </a:p>
                  </a:txBody>
                  <a:tcPr/>
                </a:tc>
                <a:tc>
                  <a:txBody>
                    <a:bodyPr/>
                    <a:lstStyle/>
                    <a:p>
                      <a:r>
                        <a:rPr lang="en-US" sz="1600" dirty="0" smtClean="0"/>
                        <a:t>1 dozen large eggs</a:t>
                      </a:r>
                      <a:endParaRPr lang="en-US" sz="1600" dirty="0"/>
                    </a:p>
                  </a:txBody>
                  <a:tcPr/>
                </a:tc>
              </a:tr>
              <a:tr h="370840">
                <a:tc>
                  <a:txBody>
                    <a:bodyPr/>
                    <a:lstStyle/>
                    <a:p>
                      <a:r>
                        <a:rPr lang="en-US" sz="1600" dirty="0" smtClean="0"/>
                        <a:t>Cereal – hot/cold</a:t>
                      </a:r>
                      <a:endParaRPr lang="en-US" sz="1600" dirty="0"/>
                    </a:p>
                  </a:txBody>
                  <a:tcPr/>
                </a:tc>
                <a:tc>
                  <a:txBody>
                    <a:bodyPr/>
                    <a:lstStyle/>
                    <a:p>
                      <a:pPr algn="ctr"/>
                      <a:r>
                        <a:rPr lang="en-US" sz="1600" dirty="0" smtClean="0"/>
                        <a:t>36</a:t>
                      </a:r>
                      <a:endParaRPr lang="en-US" sz="1600" dirty="0"/>
                    </a:p>
                  </a:txBody>
                  <a:tcPr/>
                </a:tc>
                <a:tc>
                  <a:txBody>
                    <a:bodyPr/>
                    <a:lstStyle/>
                    <a:p>
                      <a:r>
                        <a:rPr lang="en-US" sz="1600" dirty="0" smtClean="0"/>
                        <a:t>OZ</a:t>
                      </a:r>
                      <a:endParaRPr lang="en-US" sz="1600" dirty="0"/>
                    </a:p>
                  </a:txBody>
                  <a:tcPr/>
                </a:tc>
                <a:tc>
                  <a:txBody>
                    <a:bodyPr/>
                    <a:lstStyle/>
                    <a:p>
                      <a:r>
                        <a:rPr lang="en-US" sz="1600" dirty="0" smtClean="0"/>
                        <a:t>36 ounces cereal</a:t>
                      </a:r>
                      <a:endParaRPr lang="en-US" sz="1600" dirty="0"/>
                    </a:p>
                  </a:txBody>
                  <a:tcPr/>
                </a:tc>
              </a:tr>
              <a:tr h="370840">
                <a:tc>
                  <a:txBody>
                    <a:bodyPr/>
                    <a:lstStyle/>
                    <a:p>
                      <a:r>
                        <a:rPr lang="en-US" sz="1600" dirty="0" smtClean="0"/>
                        <a:t>Fish – canned</a:t>
                      </a:r>
                      <a:endParaRPr lang="en-US" sz="1600" dirty="0"/>
                    </a:p>
                  </a:txBody>
                  <a:tcPr/>
                </a:tc>
                <a:tc>
                  <a:txBody>
                    <a:bodyPr/>
                    <a:lstStyle/>
                    <a:p>
                      <a:pPr algn="ctr"/>
                      <a:r>
                        <a:rPr lang="en-US" sz="1600" dirty="0" smtClean="0"/>
                        <a:t>30</a:t>
                      </a:r>
                      <a:endParaRPr lang="en-US" sz="1600" dirty="0"/>
                    </a:p>
                  </a:txBody>
                  <a:tcPr/>
                </a:tc>
                <a:tc>
                  <a:txBody>
                    <a:bodyPr/>
                    <a:lstStyle/>
                    <a:p>
                      <a:r>
                        <a:rPr lang="en-US" sz="1600" dirty="0" smtClean="0"/>
                        <a:t>OZ</a:t>
                      </a:r>
                      <a:endParaRPr lang="en-US" sz="1600" dirty="0"/>
                    </a:p>
                  </a:txBody>
                  <a:tcPr/>
                </a:tc>
                <a:tc>
                  <a:txBody>
                    <a:bodyPr/>
                    <a:lstStyle/>
                    <a:p>
                      <a:r>
                        <a:rPr lang="en-US" sz="1600" dirty="0" smtClean="0"/>
                        <a:t>30 ounces canned tuna, salmon,</a:t>
                      </a:r>
                      <a:r>
                        <a:rPr lang="en-US" sz="1600" baseline="0" dirty="0" smtClean="0"/>
                        <a:t> sardines</a:t>
                      </a:r>
                      <a:endParaRPr lang="en-US" sz="1600" dirty="0"/>
                    </a:p>
                  </a:txBody>
                  <a:tcPr/>
                </a:tc>
              </a:tr>
              <a:tr h="370840">
                <a:tc>
                  <a:txBody>
                    <a:bodyPr/>
                    <a:lstStyle/>
                    <a:p>
                      <a:r>
                        <a:rPr lang="en-US" sz="1600" dirty="0" smtClean="0"/>
                        <a:t>Whole grains</a:t>
                      </a:r>
                      <a:endParaRPr lang="en-US" sz="1600" dirty="0"/>
                    </a:p>
                  </a:txBody>
                  <a:tcPr/>
                </a:tc>
                <a:tc>
                  <a:txBody>
                    <a:bodyPr/>
                    <a:lstStyle/>
                    <a:p>
                      <a:pPr algn="ctr"/>
                      <a:r>
                        <a:rPr lang="en-US" sz="1600" dirty="0" smtClean="0"/>
                        <a:t>32</a:t>
                      </a:r>
                      <a:endParaRPr lang="en-US" sz="1600" dirty="0"/>
                    </a:p>
                  </a:txBody>
                  <a:tcPr/>
                </a:tc>
                <a:tc>
                  <a:txBody>
                    <a:bodyPr/>
                    <a:lstStyle/>
                    <a:p>
                      <a:r>
                        <a:rPr lang="en-US" sz="1600" dirty="0" smtClean="0"/>
                        <a:t>OZ</a:t>
                      </a:r>
                      <a:endParaRPr lang="en-US" sz="1600" dirty="0"/>
                    </a:p>
                  </a:txBody>
                  <a:tcPr/>
                </a:tc>
                <a:tc>
                  <a:txBody>
                    <a:bodyPr/>
                    <a:lstStyle/>
                    <a:p>
                      <a:r>
                        <a:rPr lang="en-US" sz="1600" dirty="0" smtClean="0"/>
                        <a:t>32 ounces 100% whole</a:t>
                      </a:r>
                      <a:r>
                        <a:rPr lang="en-US" sz="1600" baseline="0" dirty="0" smtClean="0"/>
                        <a:t> wheat bread, soft corn tortillas, brown rice</a:t>
                      </a:r>
                      <a:endParaRPr lang="en-US" sz="1600" dirty="0"/>
                    </a:p>
                  </a:txBody>
                  <a:tcPr/>
                </a:tc>
              </a:tr>
              <a:tr h="370840">
                <a:tc>
                  <a:txBody>
                    <a:bodyPr/>
                    <a:lstStyle/>
                    <a:p>
                      <a:r>
                        <a:rPr lang="en-US" sz="1600" dirty="0" smtClean="0"/>
                        <a:t>Fruits</a:t>
                      </a:r>
                      <a:r>
                        <a:rPr lang="en-US" sz="1600" baseline="0" dirty="0" smtClean="0"/>
                        <a:t> and vegetables</a:t>
                      </a:r>
                      <a:endParaRPr lang="en-US" sz="1600" dirty="0"/>
                    </a:p>
                  </a:txBody>
                  <a:tcPr/>
                </a:tc>
                <a:tc>
                  <a:txBody>
                    <a:bodyPr/>
                    <a:lstStyle/>
                    <a:p>
                      <a:pPr algn="ctr"/>
                      <a:r>
                        <a:rPr lang="en-US" sz="1600" dirty="0" smtClean="0"/>
                        <a:t>10</a:t>
                      </a:r>
                      <a:endParaRPr lang="en-US" sz="1600" dirty="0"/>
                    </a:p>
                  </a:txBody>
                  <a:tcPr/>
                </a:tc>
                <a:tc>
                  <a:txBody>
                    <a:bodyPr/>
                    <a:lstStyle/>
                    <a:p>
                      <a:r>
                        <a:rPr lang="en-US" sz="1600" dirty="0" smtClean="0"/>
                        <a:t>$$$</a:t>
                      </a:r>
                      <a:endParaRPr lang="en-US" sz="1600" dirty="0"/>
                    </a:p>
                  </a:txBody>
                  <a:tcPr/>
                </a:tc>
                <a:tc>
                  <a:txBody>
                    <a:bodyPr/>
                    <a:lstStyle/>
                    <a:p>
                      <a:r>
                        <a:rPr lang="en-US" sz="1600" dirty="0" smtClean="0"/>
                        <a:t>$10 fresh or frozen fruits &amp; veggies</a:t>
                      </a:r>
                      <a:endParaRPr lang="en-US" sz="1600" dirty="0"/>
                    </a:p>
                  </a:txBody>
                  <a:tcPr/>
                </a:tc>
              </a:tr>
              <a:tr h="370840">
                <a:tc>
                  <a:txBody>
                    <a:bodyPr/>
                    <a:lstStyle/>
                    <a:p>
                      <a:r>
                        <a:rPr lang="en-US" sz="1600" dirty="0" smtClean="0"/>
                        <a:t>Peanut butter/beans</a:t>
                      </a:r>
                      <a:endParaRPr lang="en-US" sz="1600" dirty="0"/>
                    </a:p>
                  </a:txBody>
                  <a:tcPr/>
                </a:tc>
                <a:tc>
                  <a:txBody>
                    <a:bodyPr/>
                    <a:lstStyle/>
                    <a:p>
                      <a:pPr algn="ctr"/>
                      <a:r>
                        <a:rPr lang="en-US" sz="1600" dirty="0" smtClean="0"/>
                        <a:t>1</a:t>
                      </a:r>
                      <a:endParaRPr lang="en-US" sz="1600" dirty="0"/>
                    </a:p>
                  </a:txBody>
                  <a:tcPr/>
                </a:tc>
                <a:tc>
                  <a:txBody>
                    <a:bodyPr/>
                    <a:lstStyle/>
                    <a:p>
                      <a:r>
                        <a:rPr lang="en-US" sz="1600" dirty="0" smtClean="0"/>
                        <a:t>CTR</a:t>
                      </a:r>
                      <a:endParaRPr lang="en-US" sz="1600" dirty="0"/>
                    </a:p>
                  </a:txBody>
                  <a:tcPr/>
                </a:tc>
                <a:tc>
                  <a:txBody>
                    <a:bodyPr/>
                    <a:lstStyle/>
                    <a:p>
                      <a:r>
                        <a:rPr lang="en-US" sz="1600" dirty="0" smtClean="0"/>
                        <a:t>1 container </a:t>
                      </a:r>
                      <a:r>
                        <a:rPr lang="en-US" sz="1600" baseline="0" dirty="0" smtClean="0"/>
                        <a:t>16-18 </a:t>
                      </a:r>
                      <a:r>
                        <a:rPr lang="en-US" sz="1600" baseline="0" dirty="0" err="1" smtClean="0"/>
                        <a:t>oz</a:t>
                      </a:r>
                      <a:r>
                        <a:rPr lang="en-US" sz="1600" baseline="0" dirty="0" smtClean="0"/>
                        <a:t> peanut butter</a:t>
                      </a:r>
                    </a:p>
                    <a:p>
                      <a:r>
                        <a:rPr lang="en-US" sz="1600" baseline="0" dirty="0" smtClean="0"/>
                        <a:t>OR 1 container 16 dry beans, peas</a:t>
                      </a:r>
                      <a:endParaRPr lang="en-US" sz="1600" dirty="0" smtClean="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err="1" smtClean="0"/>
                        <a:t>Frzn</a:t>
                      </a:r>
                      <a:r>
                        <a:rPr lang="en-US" sz="1600" dirty="0" smtClean="0"/>
                        <a:t> juice 11.5-12oz</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3</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CTR</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3 containers frozen juice</a:t>
                      </a: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Juice 64 </a:t>
                      </a:r>
                      <a:r>
                        <a:rPr lang="en-US" sz="1600" dirty="0" err="1" smtClean="0"/>
                        <a:t>oz</a:t>
                      </a:r>
                      <a:r>
                        <a:rPr lang="en-US" sz="1600" dirty="0" smtClean="0"/>
                        <a:t> / 16 </a:t>
                      </a:r>
                      <a:r>
                        <a:rPr lang="en-US" sz="1600" dirty="0" err="1" smtClean="0"/>
                        <a:t>oz</a:t>
                      </a:r>
                      <a:endParaRPr lang="en-US" sz="1600"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2</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CTR</a:t>
                      </a:r>
                    </a:p>
                  </a:txBody>
                  <a:tcPr/>
                </a:tc>
                <a:tc>
                  <a:txBody>
                    <a:bodyPr/>
                    <a:lstStyle/>
                    <a:p>
                      <a:r>
                        <a:rPr lang="en-US" sz="1600" dirty="0" smtClean="0"/>
                        <a:t>2 containers 64 </a:t>
                      </a:r>
                      <a:r>
                        <a:rPr lang="en-US" sz="1600" dirty="0" err="1" smtClean="0"/>
                        <a:t>oz</a:t>
                      </a:r>
                      <a:r>
                        <a:rPr lang="en-US" sz="1600" dirty="0" smtClean="0"/>
                        <a:t> shelf</a:t>
                      </a:r>
                      <a:r>
                        <a:rPr lang="en-US" sz="1600" baseline="0" dirty="0" smtClean="0"/>
                        <a:t> stable or 16 </a:t>
                      </a:r>
                      <a:r>
                        <a:rPr lang="en-US" sz="1600" baseline="0" dirty="0" err="1" smtClean="0"/>
                        <a:t>oz</a:t>
                      </a:r>
                      <a:r>
                        <a:rPr lang="en-US" sz="1600" baseline="0" dirty="0" smtClean="0"/>
                        <a:t> frozen juice</a:t>
                      </a:r>
                      <a:endParaRPr lang="en-US" sz="1600" dirty="0"/>
                    </a:p>
                  </a:txBody>
                  <a:tcPr/>
                </a:tc>
              </a:tr>
            </a:tbl>
          </a:graphicData>
        </a:graphic>
      </p:graphicFrame>
      <p:sp>
        <p:nvSpPr>
          <p:cNvPr id="10" name="Rectangle 9"/>
          <p:cNvSpPr/>
          <p:nvPr/>
        </p:nvSpPr>
        <p:spPr>
          <a:xfrm>
            <a:off x="846161" y="1419368"/>
            <a:ext cx="6054146" cy="682388"/>
          </a:xfrm>
          <a:prstGeom prst="rect">
            <a:avLst/>
          </a:prstGeom>
          <a:solidFill>
            <a:srgbClr val="00B05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873234" y="2129052"/>
            <a:ext cx="4642969" cy="1473957"/>
          </a:xfrm>
          <a:prstGeom prst="rect">
            <a:avLst/>
          </a:prstGeom>
          <a:solidFill>
            <a:srgbClr val="00B05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873234" y="3684895"/>
            <a:ext cx="4642969" cy="345692"/>
          </a:xfrm>
          <a:prstGeom prst="rect">
            <a:avLst/>
          </a:prstGeom>
          <a:solidFill>
            <a:srgbClr val="00B05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873234" y="4278188"/>
            <a:ext cx="4642969" cy="1473957"/>
          </a:xfrm>
          <a:prstGeom prst="rect">
            <a:avLst/>
          </a:prstGeom>
          <a:solidFill>
            <a:srgbClr val="00B05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2227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2"/>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3"/>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2" grpId="0" animBg="1"/>
      <p:bldP spid="12" grpId="1" animBg="1"/>
      <p:bldP spid="13" grpId="0" animBg="1"/>
      <p:bldP spid="13" grpId="1"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3"/>
          <p:cNvSpPr txBox="1">
            <a:spLocks/>
          </p:cNvSpPr>
          <p:nvPr/>
        </p:nvSpPr>
        <p:spPr>
          <a:xfrm>
            <a:off x="6900307" y="1874242"/>
            <a:ext cx="2107215" cy="2479602"/>
          </a:xfrm>
          <a:prstGeom prst="rect">
            <a:avLst/>
          </a:prstGeom>
        </p:spPr>
        <p:txBody>
          <a:bodyPr vert="horz">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109728" indent="0">
              <a:buNone/>
            </a:pPr>
            <a:endParaRPr lang="en-US" sz="2400" dirty="0" smtClean="0"/>
          </a:p>
        </p:txBody>
      </p:sp>
      <p:graphicFrame>
        <p:nvGraphicFramePr>
          <p:cNvPr id="5" name="Table 4"/>
          <p:cNvGraphicFramePr>
            <a:graphicFrameLocks noGrp="1"/>
          </p:cNvGraphicFramePr>
          <p:nvPr>
            <p:extLst>
              <p:ext uri="{D42A27DB-BD31-4B8C-83A1-F6EECF244321}">
                <p14:modId xmlns:p14="http://schemas.microsoft.com/office/powerpoint/2010/main" val="3905028627"/>
              </p:ext>
            </p:extLst>
          </p:nvPr>
        </p:nvGraphicFramePr>
        <p:xfrm>
          <a:off x="832515" y="1274170"/>
          <a:ext cx="7615448" cy="4590277"/>
        </p:xfrm>
        <a:graphic>
          <a:graphicData uri="http://schemas.openxmlformats.org/drawingml/2006/table">
            <a:tbl>
              <a:tblPr firstRow="1" bandRow="1">
                <a:tableStyleId>{5C22544A-7EE6-4342-B048-85BDC9FD1C3A}</a:tableStyleId>
              </a:tblPr>
              <a:tblGrid>
                <a:gridCol w="2756847"/>
                <a:gridCol w="1050877"/>
                <a:gridCol w="1119117"/>
                <a:gridCol w="2688607"/>
              </a:tblGrid>
              <a:tr h="555782">
                <a:tc>
                  <a:txBody>
                    <a:bodyPr/>
                    <a:lstStyle/>
                    <a:p>
                      <a:pPr algn="ctr"/>
                      <a:r>
                        <a:rPr lang="en-US" sz="1600" dirty="0" smtClean="0"/>
                        <a:t>Food Description</a:t>
                      </a:r>
                      <a:endParaRPr lang="en-US" sz="1600" dirty="0"/>
                    </a:p>
                  </a:txBody>
                  <a:tcPr/>
                </a:tc>
                <a:tc>
                  <a:txBody>
                    <a:bodyPr/>
                    <a:lstStyle/>
                    <a:p>
                      <a:pPr algn="ctr"/>
                      <a:r>
                        <a:rPr lang="en-US" sz="1600" dirty="0" smtClean="0"/>
                        <a:t>Quantity</a:t>
                      </a:r>
                      <a:endParaRPr lang="en-US" sz="1600" dirty="0"/>
                    </a:p>
                  </a:txBody>
                  <a:tcPr/>
                </a:tc>
                <a:tc>
                  <a:txBody>
                    <a:bodyPr/>
                    <a:lstStyle/>
                    <a:p>
                      <a:pPr algn="ctr"/>
                      <a:r>
                        <a:rPr lang="en-US" sz="1600" dirty="0" smtClean="0"/>
                        <a:t>Unit of Measure</a:t>
                      </a:r>
                      <a:endParaRPr lang="en-US" sz="1600" dirty="0"/>
                    </a:p>
                  </a:txBody>
                  <a:tcPr/>
                </a:tc>
                <a:tc>
                  <a:txBody>
                    <a:bodyPr/>
                    <a:lstStyle/>
                    <a:p>
                      <a:pPr algn="ctr"/>
                      <a:r>
                        <a:rPr lang="en-US" sz="1600" dirty="0" smtClean="0"/>
                        <a:t>Is equal to…</a:t>
                      </a:r>
                      <a:endParaRPr lang="en-US" sz="1600" dirty="0"/>
                    </a:p>
                  </a:txBody>
                  <a:tcPr/>
                </a:tc>
              </a:tr>
              <a:tr h="789795">
                <a:tc>
                  <a:txBody>
                    <a:bodyPr/>
                    <a:lstStyle/>
                    <a:p>
                      <a:r>
                        <a:rPr lang="en-US" sz="1600" dirty="0" smtClean="0"/>
                        <a:t>Whole</a:t>
                      </a:r>
                      <a:r>
                        <a:rPr lang="en-US" sz="1600" baseline="0" dirty="0" smtClean="0"/>
                        <a:t> milk</a:t>
                      </a:r>
                      <a:endParaRPr lang="en-US" sz="1600" dirty="0"/>
                    </a:p>
                  </a:txBody>
                  <a:tcPr/>
                </a:tc>
                <a:tc>
                  <a:txBody>
                    <a:bodyPr/>
                    <a:lstStyle/>
                    <a:p>
                      <a:pPr algn="ctr"/>
                      <a:r>
                        <a:rPr lang="en-US" sz="1600" dirty="0" smtClean="0"/>
                        <a:t>1.00</a:t>
                      </a:r>
                      <a:endParaRPr lang="en-US" sz="1600" dirty="0"/>
                    </a:p>
                  </a:txBody>
                  <a:tcPr/>
                </a:tc>
                <a:tc>
                  <a:txBody>
                    <a:bodyPr/>
                    <a:lstStyle/>
                    <a:p>
                      <a:r>
                        <a:rPr lang="en-US" sz="1600" dirty="0" smtClean="0"/>
                        <a:t>GAL</a:t>
                      </a:r>
                      <a:endParaRPr lang="en-US" sz="1600" dirty="0"/>
                    </a:p>
                  </a:txBody>
                  <a:tcPr/>
                </a:tc>
                <a:tc>
                  <a:txBody>
                    <a:bodyPr/>
                    <a:lstStyle/>
                    <a:p>
                      <a:r>
                        <a:rPr lang="en-US" sz="1600" dirty="0" smtClean="0"/>
                        <a:t>1 gallon whole</a:t>
                      </a:r>
                      <a:r>
                        <a:rPr lang="en-US" sz="1600" baseline="0" dirty="0" smtClean="0"/>
                        <a:t> milk</a:t>
                      </a:r>
                    </a:p>
                    <a:p>
                      <a:r>
                        <a:rPr lang="en-US" sz="1600" baseline="0" dirty="0" smtClean="0"/>
                        <a:t>(1=1 gallon, .5= ½ gallon, .25=quart)</a:t>
                      </a:r>
                      <a:endParaRPr lang="en-US" sz="1600" dirty="0"/>
                    </a:p>
                  </a:txBody>
                  <a:tcPr/>
                </a:tc>
              </a:tr>
              <a:tr h="789795">
                <a:tc>
                  <a:txBody>
                    <a:bodyPr/>
                    <a:lstStyle/>
                    <a:p>
                      <a:r>
                        <a:rPr lang="en-US" sz="1600" dirty="0" err="1" smtClean="0"/>
                        <a:t>Lowfat</a:t>
                      </a:r>
                      <a:r>
                        <a:rPr lang="en-US" sz="1600" dirty="0" smtClean="0"/>
                        <a:t> milk</a:t>
                      </a:r>
                      <a:endParaRPr lang="en-US" sz="1600" dirty="0"/>
                    </a:p>
                  </a:txBody>
                  <a:tcPr/>
                </a:tc>
                <a:tc>
                  <a:txBody>
                    <a:bodyPr/>
                    <a:lstStyle/>
                    <a:p>
                      <a:pPr algn="ctr"/>
                      <a:r>
                        <a:rPr lang="en-US" sz="1600" dirty="0" smtClean="0"/>
                        <a:t>4.75</a:t>
                      </a:r>
                      <a:endParaRPr lang="en-US" sz="1600" dirty="0"/>
                    </a:p>
                  </a:txBody>
                  <a:tcPr/>
                </a:tc>
                <a:tc>
                  <a:txBody>
                    <a:bodyPr/>
                    <a:lstStyle/>
                    <a:p>
                      <a:r>
                        <a:rPr lang="en-US" sz="1600" dirty="0" smtClean="0"/>
                        <a:t>GAL</a:t>
                      </a:r>
                      <a:endParaRPr lang="en-US" sz="1600" dirty="0"/>
                    </a:p>
                  </a:txBody>
                  <a:tcPr/>
                </a:tc>
                <a:tc>
                  <a:txBody>
                    <a:bodyPr/>
                    <a:lstStyle/>
                    <a:p>
                      <a:r>
                        <a:rPr lang="en-US" sz="1600" dirty="0" smtClean="0"/>
                        <a:t>4 gallons, 1 half gallon, 1 quart fat</a:t>
                      </a:r>
                      <a:r>
                        <a:rPr lang="en-US" sz="1600" baseline="0" dirty="0" smtClean="0"/>
                        <a:t> free or 1% milk</a:t>
                      </a:r>
                      <a:endParaRPr lang="en-US" sz="1600" dirty="0"/>
                    </a:p>
                  </a:txBody>
                  <a:tcPr/>
                </a:tc>
              </a:tr>
              <a:tr h="555782">
                <a:tc>
                  <a:txBody>
                    <a:bodyPr/>
                    <a:lstStyle/>
                    <a:p>
                      <a:r>
                        <a:rPr lang="en-US" sz="1600" dirty="0" smtClean="0"/>
                        <a:t>Soy beverage</a:t>
                      </a:r>
                      <a:endParaRPr lang="en-US" sz="1600" dirty="0"/>
                    </a:p>
                  </a:txBody>
                  <a:tcPr/>
                </a:tc>
                <a:tc>
                  <a:txBody>
                    <a:bodyPr/>
                    <a:lstStyle/>
                    <a:p>
                      <a:pPr algn="ctr"/>
                      <a:r>
                        <a:rPr lang="en-US" sz="1600" dirty="0" smtClean="0"/>
                        <a:t>4</a:t>
                      </a:r>
                      <a:endParaRPr lang="en-US" sz="1600" dirty="0"/>
                    </a:p>
                  </a:txBody>
                  <a:tcPr/>
                </a:tc>
                <a:tc>
                  <a:txBody>
                    <a:bodyPr/>
                    <a:lstStyle/>
                    <a:p>
                      <a:r>
                        <a:rPr lang="en-US" sz="1600" dirty="0" smtClean="0"/>
                        <a:t>GAL</a:t>
                      </a:r>
                      <a:endParaRPr lang="en-US" sz="1600" dirty="0"/>
                    </a:p>
                  </a:txBody>
                  <a:tcPr/>
                </a:tc>
                <a:tc>
                  <a:txBody>
                    <a:bodyPr/>
                    <a:lstStyle/>
                    <a:p>
                      <a:r>
                        <a:rPr lang="en-US" sz="1600" dirty="0" smtClean="0"/>
                        <a:t>8 half gallons or 16 quarts of soy beverage</a:t>
                      </a:r>
                      <a:endParaRPr lang="en-US" sz="1600" dirty="0"/>
                    </a:p>
                  </a:txBody>
                  <a:tcPr/>
                </a:tc>
              </a:tr>
              <a:tr h="555782">
                <a:tc>
                  <a:txBody>
                    <a:bodyPr/>
                    <a:lstStyle/>
                    <a:p>
                      <a:r>
                        <a:rPr lang="en-US" sz="1600" dirty="0" err="1" smtClean="0"/>
                        <a:t>Lowfat</a:t>
                      </a:r>
                      <a:r>
                        <a:rPr lang="en-US" sz="1600" dirty="0" smtClean="0"/>
                        <a:t> goat milk</a:t>
                      </a:r>
                      <a:endParaRPr lang="en-US" sz="1600" dirty="0"/>
                    </a:p>
                  </a:txBody>
                  <a:tcPr/>
                </a:tc>
                <a:tc>
                  <a:txBody>
                    <a:bodyPr/>
                    <a:lstStyle/>
                    <a:p>
                      <a:pPr algn="ctr"/>
                      <a:r>
                        <a:rPr lang="en-US" sz="1600" dirty="0" smtClean="0"/>
                        <a:t>4.25</a:t>
                      </a:r>
                      <a:endParaRPr lang="en-US" sz="1600" dirty="0"/>
                    </a:p>
                  </a:txBody>
                  <a:tcPr/>
                </a:tc>
                <a:tc>
                  <a:txBody>
                    <a:bodyPr/>
                    <a:lstStyle/>
                    <a:p>
                      <a:r>
                        <a:rPr lang="en-US" sz="1600" dirty="0" smtClean="0"/>
                        <a:t>GAL</a:t>
                      </a:r>
                      <a:endParaRPr lang="en-US" sz="1600" dirty="0"/>
                    </a:p>
                  </a:txBody>
                  <a:tcPr/>
                </a:tc>
                <a:tc>
                  <a:txBody>
                    <a:bodyPr/>
                    <a:lstStyle/>
                    <a:p>
                      <a:r>
                        <a:rPr lang="en-US" sz="1600" dirty="0" smtClean="0"/>
                        <a:t>17 quarts fluid</a:t>
                      </a:r>
                      <a:r>
                        <a:rPr lang="en-US" sz="1600" baseline="0" dirty="0" smtClean="0"/>
                        <a:t> </a:t>
                      </a:r>
                      <a:r>
                        <a:rPr lang="en-US" sz="1600" baseline="0" dirty="0" err="1" smtClean="0"/>
                        <a:t>lowfat</a:t>
                      </a:r>
                      <a:r>
                        <a:rPr lang="en-US" sz="1600" baseline="0" dirty="0" smtClean="0"/>
                        <a:t> </a:t>
                      </a:r>
                      <a:r>
                        <a:rPr lang="en-US" sz="1600" baseline="0" dirty="0" err="1" smtClean="0"/>
                        <a:t>Meyenberg</a:t>
                      </a:r>
                      <a:r>
                        <a:rPr lang="en-US" sz="1600" baseline="0" dirty="0" smtClean="0"/>
                        <a:t> goat milk</a:t>
                      </a:r>
                      <a:endParaRPr lang="en-US" sz="1600" dirty="0" smtClean="0"/>
                    </a:p>
                  </a:txBody>
                  <a:tcPr/>
                </a:tc>
              </a:tr>
              <a:tr h="555782">
                <a:tc>
                  <a:txBody>
                    <a:bodyPr/>
                    <a:lstStyle/>
                    <a:p>
                      <a:r>
                        <a:rPr lang="en-US" sz="1600" dirty="0" smtClean="0"/>
                        <a:t>Nonfat</a:t>
                      </a:r>
                      <a:r>
                        <a:rPr lang="en-US" sz="1600" baseline="0" dirty="0" smtClean="0"/>
                        <a:t> d</a:t>
                      </a:r>
                      <a:r>
                        <a:rPr lang="en-US" sz="1600" dirty="0" smtClean="0"/>
                        <a:t>ry milk</a:t>
                      </a:r>
                      <a:endParaRPr lang="en-US" sz="1600" dirty="0"/>
                    </a:p>
                  </a:txBody>
                  <a:tcPr/>
                </a:tc>
                <a:tc>
                  <a:txBody>
                    <a:bodyPr/>
                    <a:lstStyle/>
                    <a:p>
                      <a:pPr algn="ctr"/>
                      <a:r>
                        <a:rPr lang="en-US" sz="1600" dirty="0" smtClean="0"/>
                        <a:t>2</a:t>
                      </a:r>
                      <a:endParaRPr lang="en-US" sz="1600" dirty="0"/>
                    </a:p>
                  </a:txBody>
                  <a:tcPr/>
                </a:tc>
                <a:tc>
                  <a:txBody>
                    <a:bodyPr/>
                    <a:lstStyle/>
                    <a:p>
                      <a:r>
                        <a:rPr lang="en-US" sz="1600" dirty="0" smtClean="0"/>
                        <a:t>CTR</a:t>
                      </a:r>
                      <a:endParaRPr lang="en-US" sz="1600" dirty="0"/>
                    </a:p>
                  </a:txBody>
                  <a:tcPr/>
                </a:tc>
                <a:tc>
                  <a:txBody>
                    <a:bodyPr/>
                    <a:lstStyle/>
                    <a:p>
                      <a:r>
                        <a:rPr lang="en-US" sz="1600" dirty="0" smtClean="0"/>
                        <a:t>2 25.6 oz. boxes of dry milk</a:t>
                      </a:r>
                      <a:endParaRPr lang="en-US" sz="1600" dirty="0"/>
                    </a:p>
                  </a:txBody>
                  <a:tcPr/>
                </a:tc>
              </a:tr>
              <a:tr h="627877">
                <a:tc>
                  <a:txBody>
                    <a:bodyPr/>
                    <a:lstStyle/>
                    <a:p>
                      <a:r>
                        <a:rPr lang="en-US" sz="1600" dirty="0" smtClean="0"/>
                        <a:t>Evaporated</a:t>
                      </a:r>
                      <a:r>
                        <a:rPr lang="en-US" sz="1600" baseline="0" dirty="0" smtClean="0"/>
                        <a:t> whole milk</a:t>
                      </a:r>
                      <a:endParaRPr lang="en-US" sz="1600" dirty="0"/>
                    </a:p>
                  </a:txBody>
                  <a:tcPr/>
                </a:tc>
                <a:tc>
                  <a:txBody>
                    <a:bodyPr/>
                    <a:lstStyle/>
                    <a:p>
                      <a:pPr algn="ctr"/>
                      <a:r>
                        <a:rPr lang="en-US" sz="1600" dirty="0" smtClean="0"/>
                        <a:t>24</a:t>
                      </a:r>
                      <a:endParaRPr lang="en-US" sz="1600" dirty="0"/>
                    </a:p>
                  </a:txBody>
                  <a:tcPr/>
                </a:tc>
                <a:tc>
                  <a:txBody>
                    <a:bodyPr/>
                    <a:lstStyle/>
                    <a:p>
                      <a:r>
                        <a:rPr lang="en-US" sz="1600" dirty="0" smtClean="0"/>
                        <a:t>CAN</a:t>
                      </a:r>
                      <a:endParaRPr lang="en-US" sz="1600" dirty="0"/>
                    </a:p>
                  </a:txBody>
                  <a:tcPr/>
                </a:tc>
                <a:tc>
                  <a:txBody>
                    <a:bodyPr/>
                    <a:lstStyle/>
                    <a:p>
                      <a:r>
                        <a:rPr lang="en-US" sz="1600" dirty="0" smtClean="0"/>
                        <a:t>24 12 </a:t>
                      </a:r>
                      <a:r>
                        <a:rPr lang="en-US" sz="1600" dirty="0" err="1" smtClean="0"/>
                        <a:t>oz</a:t>
                      </a:r>
                      <a:r>
                        <a:rPr lang="en-US" sz="1600" dirty="0" smtClean="0"/>
                        <a:t> cans of evaporated milk</a:t>
                      </a:r>
                      <a:endParaRPr lang="en-US" sz="1600" dirty="0"/>
                    </a:p>
                  </a:txBody>
                  <a:tcPr/>
                </a:tc>
              </a:tr>
            </a:tbl>
          </a:graphicData>
        </a:graphic>
      </p:graphicFrame>
      <p:sp>
        <p:nvSpPr>
          <p:cNvPr id="6" name="Title 1"/>
          <p:cNvSpPr txBox="1">
            <a:spLocks/>
          </p:cNvSpPr>
          <p:nvPr/>
        </p:nvSpPr>
        <p:spPr>
          <a:xfrm>
            <a:off x="559558" y="233695"/>
            <a:ext cx="8229600" cy="1143000"/>
          </a:xfrm>
          <a:prstGeom prst="rect">
            <a:avLst/>
          </a:prstGeom>
        </p:spPr>
        <p:txBody>
          <a:bodyPr vert="horz"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dirty="0" smtClean="0"/>
              <a:t>Milk and milk substitutes</a:t>
            </a:r>
            <a:endParaRPr lang="en-US" dirty="0"/>
          </a:p>
        </p:txBody>
      </p:sp>
      <p:sp>
        <p:nvSpPr>
          <p:cNvPr id="9" name="Rectangle 8"/>
          <p:cNvSpPr/>
          <p:nvPr/>
        </p:nvSpPr>
        <p:spPr>
          <a:xfrm>
            <a:off x="4664804" y="1874242"/>
            <a:ext cx="716508" cy="1305686"/>
          </a:xfrm>
          <a:prstGeom prst="rect">
            <a:avLst/>
          </a:prstGeom>
          <a:solidFill>
            <a:srgbClr val="00B05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787332" y="1874242"/>
            <a:ext cx="2455916" cy="746128"/>
          </a:xfrm>
          <a:prstGeom prst="rect">
            <a:avLst/>
          </a:prstGeom>
          <a:solidFill>
            <a:srgbClr val="00B05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886648" y="3541543"/>
            <a:ext cx="7356599" cy="1098696"/>
          </a:xfrm>
          <a:prstGeom prst="rect">
            <a:avLst/>
          </a:prstGeom>
          <a:solidFill>
            <a:srgbClr val="00B05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886647" y="4681183"/>
            <a:ext cx="7356599" cy="1098696"/>
          </a:xfrm>
          <a:prstGeom prst="rect">
            <a:avLst/>
          </a:prstGeom>
          <a:solidFill>
            <a:srgbClr val="00B05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5602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0"/>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4"/>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4" grpId="0" animBg="1"/>
      <p:bldP spid="14" grpId="1"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3"/>
          <p:cNvSpPr txBox="1">
            <a:spLocks/>
          </p:cNvSpPr>
          <p:nvPr/>
        </p:nvSpPr>
        <p:spPr>
          <a:xfrm>
            <a:off x="6900307" y="1874242"/>
            <a:ext cx="2107215" cy="2479602"/>
          </a:xfrm>
          <a:prstGeom prst="rect">
            <a:avLst/>
          </a:prstGeom>
        </p:spPr>
        <p:txBody>
          <a:bodyPr vert="horz">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109728" indent="0">
              <a:buNone/>
            </a:pPr>
            <a:endParaRPr lang="en-US" sz="2400" dirty="0" smtClean="0"/>
          </a:p>
        </p:txBody>
      </p:sp>
      <p:graphicFrame>
        <p:nvGraphicFramePr>
          <p:cNvPr id="5" name="Table 4"/>
          <p:cNvGraphicFramePr>
            <a:graphicFrameLocks noGrp="1"/>
          </p:cNvGraphicFramePr>
          <p:nvPr>
            <p:extLst>
              <p:ext uri="{D42A27DB-BD31-4B8C-83A1-F6EECF244321}">
                <p14:modId xmlns:p14="http://schemas.microsoft.com/office/powerpoint/2010/main" val="243142447"/>
              </p:ext>
            </p:extLst>
          </p:nvPr>
        </p:nvGraphicFramePr>
        <p:xfrm>
          <a:off x="832515" y="1315112"/>
          <a:ext cx="7615448" cy="4577080"/>
        </p:xfrm>
        <a:graphic>
          <a:graphicData uri="http://schemas.openxmlformats.org/drawingml/2006/table">
            <a:tbl>
              <a:tblPr firstRow="1" bandRow="1">
                <a:tableStyleId>{5C22544A-7EE6-4342-B048-85BDC9FD1C3A}</a:tableStyleId>
              </a:tblPr>
              <a:tblGrid>
                <a:gridCol w="2756847"/>
                <a:gridCol w="1050877"/>
                <a:gridCol w="1119117"/>
                <a:gridCol w="2688607"/>
              </a:tblGrid>
              <a:tr h="370840">
                <a:tc>
                  <a:txBody>
                    <a:bodyPr/>
                    <a:lstStyle/>
                    <a:p>
                      <a:pPr algn="ctr"/>
                      <a:r>
                        <a:rPr lang="en-US" sz="1600" dirty="0" smtClean="0"/>
                        <a:t>Food Description</a:t>
                      </a:r>
                      <a:endParaRPr lang="en-US" sz="1600" dirty="0"/>
                    </a:p>
                  </a:txBody>
                  <a:tcPr/>
                </a:tc>
                <a:tc>
                  <a:txBody>
                    <a:bodyPr/>
                    <a:lstStyle/>
                    <a:p>
                      <a:pPr algn="ctr"/>
                      <a:r>
                        <a:rPr lang="en-US" sz="1600" dirty="0" smtClean="0"/>
                        <a:t>Quantity</a:t>
                      </a:r>
                      <a:endParaRPr lang="en-US" sz="1600" dirty="0"/>
                    </a:p>
                  </a:txBody>
                  <a:tcPr/>
                </a:tc>
                <a:tc>
                  <a:txBody>
                    <a:bodyPr/>
                    <a:lstStyle/>
                    <a:p>
                      <a:pPr algn="ctr"/>
                      <a:r>
                        <a:rPr lang="en-US" sz="1600" dirty="0" smtClean="0"/>
                        <a:t>Unit of Measure</a:t>
                      </a:r>
                      <a:endParaRPr lang="en-US" sz="1600" dirty="0"/>
                    </a:p>
                  </a:txBody>
                  <a:tcPr/>
                </a:tc>
                <a:tc>
                  <a:txBody>
                    <a:bodyPr/>
                    <a:lstStyle/>
                    <a:p>
                      <a:pPr algn="ctr"/>
                      <a:r>
                        <a:rPr lang="en-US" sz="1600" dirty="0" smtClean="0"/>
                        <a:t>Is equal to…</a:t>
                      </a:r>
                      <a:endParaRPr lang="en-US" sz="1600" dirty="0"/>
                    </a:p>
                  </a:txBody>
                  <a:tcPr/>
                </a:tc>
              </a:tr>
              <a:tr h="370840">
                <a:tc>
                  <a:txBody>
                    <a:bodyPr/>
                    <a:lstStyle/>
                    <a:p>
                      <a:r>
                        <a:rPr lang="en-US" sz="1600" dirty="0" err="1" smtClean="0"/>
                        <a:t>Sim</a:t>
                      </a:r>
                      <a:r>
                        <a:rPr lang="en-US" sz="1600" baseline="0" dirty="0" smtClean="0"/>
                        <a:t> </a:t>
                      </a:r>
                      <a:r>
                        <a:rPr lang="en-US" sz="1600" baseline="0" dirty="0" err="1" smtClean="0"/>
                        <a:t>Adv</a:t>
                      </a:r>
                      <a:r>
                        <a:rPr lang="en-US" sz="1600" baseline="0" dirty="0" smtClean="0"/>
                        <a:t> PWD 12.4 </a:t>
                      </a:r>
                      <a:r>
                        <a:rPr lang="en-US" sz="1600" baseline="0" dirty="0" err="1" smtClean="0"/>
                        <a:t>oz</a:t>
                      </a:r>
                      <a:endParaRPr lang="en-US" sz="1600" dirty="0"/>
                    </a:p>
                  </a:txBody>
                  <a:tcPr/>
                </a:tc>
                <a:tc>
                  <a:txBody>
                    <a:bodyPr/>
                    <a:lstStyle/>
                    <a:p>
                      <a:pPr algn="ctr"/>
                      <a:r>
                        <a:rPr lang="en-US" sz="1600" dirty="0" smtClean="0"/>
                        <a:t>9</a:t>
                      </a:r>
                      <a:endParaRPr lang="en-US" sz="1600" dirty="0"/>
                    </a:p>
                  </a:txBody>
                  <a:tcPr/>
                </a:tc>
                <a:tc>
                  <a:txBody>
                    <a:bodyPr/>
                    <a:lstStyle/>
                    <a:p>
                      <a:r>
                        <a:rPr lang="en-US" sz="1600" dirty="0" smtClean="0"/>
                        <a:t>CAN</a:t>
                      </a:r>
                      <a:endParaRPr lang="en-US" sz="1600" dirty="0"/>
                    </a:p>
                  </a:txBody>
                  <a:tcPr/>
                </a:tc>
                <a:tc>
                  <a:txBody>
                    <a:bodyPr/>
                    <a:lstStyle/>
                    <a:p>
                      <a:r>
                        <a:rPr lang="en-US" sz="1600" dirty="0" smtClean="0"/>
                        <a:t>9 cans 12.4</a:t>
                      </a:r>
                      <a:r>
                        <a:rPr lang="en-US" sz="1600" baseline="0" dirty="0" smtClean="0"/>
                        <a:t> </a:t>
                      </a:r>
                      <a:r>
                        <a:rPr lang="en-US" sz="1600" baseline="0" dirty="0" err="1" smtClean="0"/>
                        <a:t>oz</a:t>
                      </a:r>
                      <a:r>
                        <a:rPr lang="en-US" sz="1600" baseline="0" dirty="0" smtClean="0"/>
                        <a:t> </a:t>
                      </a:r>
                      <a:r>
                        <a:rPr lang="en-US" sz="1600" dirty="0" err="1" smtClean="0"/>
                        <a:t>Similac</a:t>
                      </a:r>
                      <a:r>
                        <a:rPr lang="en-US" sz="1600" dirty="0" smtClean="0"/>
                        <a:t> Advance powder</a:t>
                      </a:r>
                      <a:endParaRPr lang="en-US" sz="1600" dirty="0"/>
                    </a:p>
                  </a:txBody>
                  <a:tcPr/>
                </a:tc>
              </a:tr>
              <a:tr h="370840">
                <a:tc>
                  <a:txBody>
                    <a:bodyPr/>
                    <a:lstStyle/>
                    <a:p>
                      <a:r>
                        <a:rPr lang="en-US" sz="1600" dirty="0" err="1" smtClean="0"/>
                        <a:t>Sim</a:t>
                      </a:r>
                      <a:r>
                        <a:rPr lang="en-US" sz="1600" dirty="0" smtClean="0"/>
                        <a:t> </a:t>
                      </a:r>
                      <a:r>
                        <a:rPr lang="en-US" sz="1600" dirty="0" err="1" smtClean="0"/>
                        <a:t>Adv</a:t>
                      </a:r>
                      <a:r>
                        <a:rPr lang="en-US" sz="1600" dirty="0" smtClean="0"/>
                        <a:t> CONC 13 </a:t>
                      </a:r>
                      <a:r>
                        <a:rPr lang="en-US" sz="1600" dirty="0" err="1" smtClean="0"/>
                        <a:t>oz</a:t>
                      </a:r>
                      <a:endParaRPr lang="en-US" sz="1600" dirty="0"/>
                    </a:p>
                  </a:txBody>
                  <a:tcPr/>
                </a:tc>
                <a:tc>
                  <a:txBody>
                    <a:bodyPr/>
                    <a:lstStyle/>
                    <a:p>
                      <a:pPr algn="ctr"/>
                      <a:r>
                        <a:rPr lang="en-US" sz="1600" dirty="0" smtClean="0"/>
                        <a:t>26</a:t>
                      </a:r>
                      <a:endParaRPr lang="en-US" sz="1600" dirty="0"/>
                    </a:p>
                  </a:txBody>
                  <a:tcPr/>
                </a:tc>
                <a:tc>
                  <a:txBody>
                    <a:bodyPr/>
                    <a:lstStyle/>
                    <a:p>
                      <a:r>
                        <a:rPr lang="en-US" sz="1600" dirty="0" smtClean="0"/>
                        <a:t>CAN</a:t>
                      </a:r>
                      <a:endParaRPr lang="en-US" sz="1600" dirty="0"/>
                    </a:p>
                  </a:txBody>
                  <a:tcPr/>
                </a:tc>
                <a:tc>
                  <a:txBody>
                    <a:bodyPr/>
                    <a:lstStyle/>
                    <a:p>
                      <a:r>
                        <a:rPr lang="en-US" sz="1600" dirty="0" smtClean="0"/>
                        <a:t>26 cans 13 </a:t>
                      </a:r>
                      <a:r>
                        <a:rPr lang="en-US" sz="1600" dirty="0" err="1" smtClean="0"/>
                        <a:t>oz</a:t>
                      </a:r>
                      <a:r>
                        <a:rPr lang="en-US" sz="1600" dirty="0" smtClean="0"/>
                        <a:t> </a:t>
                      </a:r>
                      <a:r>
                        <a:rPr lang="en-US" sz="1600" dirty="0" err="1" smtClean="0"/>
                        <a:t>Similac</a:t>
                      </a:r>
                      <a:r>
                        <a:rPr lang="en-US" sz="1600" dirty="0" smtClean="0"/>
                        <a:t> Advance concentrate</a:t>
                      </a:r>
                      <a:endParaRPr lang="en-US" sz="1600" dirty="0"/>
                    </a:p>
                  </a:txBody>
                  <a:tcPr/>
                </a:tc>
              </a:tr>
              <a:tr h="370840">
                <a:tc>
                  <a:txBody>
                    <a:bodyPr/>
                    <a:lstStyle/>
                    <a:p>
                      <a:r>
                        <a:rPr lang="en-US" sz="1600" dirty="0" err="1" smtClean="0"/>
                        <a:t>Sim</a:t>
                      </a:r>
                      <a:r>
                        <a:rPr lang="en-US" sz="1600" dirty="0" smtClean="0"/>
                        <a:t> </a:t>
                      </a:r>
                      <a:r>
                        <a:rPr lang="en-US" sz="1600" dirty="0" err="1" smtClean="0"/>
                        <a:t>Adv</a:t>
                      </a:r>
                      <a:r>
                        <a:rPr lang="en-US" sz="1600" dirty="0" smtClean="0"/>
                        <a:t> RTF 32 </a:t>
                      </a:r>
                      <a:r>
                        <a:rPr lang="en-US" sz="1600" dirty="0" err="1" smtClean="0"/>
                        <a:t>oz</a:t>
                      </a:r>
                      <a:endParaRPr lang="en-US" sz="1600" dirty="0"/>
                    </a:p>
                  </a:txBody>
                  <a:tcPr/>
                </a:tc>
                <a:tc>
                  <a:txBody>
                    <a:bodyPr/>
                    <a:lstStyle/>
                    <a:p>
                      <a:pPr algn="ctr"/>
                      <a:r>
                        <a:rPr lang="en-US" sz="1600" dirty="0" smtClean="0"/>
                        <a:t>32</a:t>
                      </a:r>
                      <a:endParaRPr lang="en-US" sz="1600" dirty="0"/>
                    </a:p>
                  </a:txBody>
                  <a:tcPr/>
                </a:tc>
                <a:tc>
                  <a:txBody>
                    <a:bodyPr/>
                    <a:lstStyle/>
                    <a:p>
                      <a:r>
                        <a:rPr lang="en-US" sz="1600" dirty="0" smtClean="0"/>
                        <a:t>BTL</a:t>
                      </a:r>
                      <a:endParaRPr lang="en-US" sz="1600" dirty="0"/>
                    </a:p>
                  </a:txBody>
                  <a:tcPr/>
                </a:tc>
                <a:tc>
                  <a:txBody>
                    <a:bodyPr/>
                    <a:lstStyle/>
                    <a:p>
                      <a:r>
                        <a:rPr lang="en-US" sz="1600" dirty="0" smtClean="0"/>
                        <a:t>32</a:t>
                      </a:r>
                      <a:r>
                        <a:rPr lang="en-US" sz="1600" baseline="0" dirty="0" smtClean="0"/>
                        <a:t> bottles 32 </a:t>
                      </a:r>
                      <a:r>
                        <a:rPr lang="en-US" sz="1600" baseline="0" dirty="0" err="1" smtClean="0"/>
                        <a:t>oz</a:t>
                      </a:r>
                      <a:r>
                        <a:rPr lang="en-US" sz="1600" baseline="0" dirty="0" smtClean="0"/>
                        <a:t> </a:t>
                      </a:r>
                      <a:r>
                        <a:rPr lang="en-US" sz="1600" baseline="0" dirty="0" err="1" smtClean="0"/>
                        <a:t>Similac</a:t>
                      </a:r>
                      <a:r>
                        <a:rPr lang="en-US" sz="1600" baseline="0" dirty="0" smtClean="0"/>
                        <a:t> Advance ready to feed</a:t>
                      </a:r>
                      <a:endParaRPr lang="en-US" sz="1600" dirty="0"/>
                    </a:p>
                  </a:txBody>
                  <a:tcPr/>
                </a:tc>
              </a:tr>
              <a:tr h="370840">
                <a:tc>
                  <a:txBody>
                    <a:bodyPr/>
                    <a:lstStyle/>
                    <a:p>
                      <a:r>
                        <a:rPr lang="en-US" sz="1600" dirty="0" smtClean="0"/>
                        <a:t>Baby food – fruit/veg</a:t>
                      </a:r>
                      <a:endParaRPr lang="en-US" sz="1600" dirty="0"/>
                    </a:p>
                  </a:txBody>
                  <a:tcPr/>
                </a:tc>
                <a:tc>
                  <a:txBody>
                    <a:bodyPr/>
                    <a:lstStyle/>
                    <a:p>
                      <a:pPr algn="ctr"/>
                      <a:r>
                        <a:rPr lang="en-US" sz="1600" dirty="0" smtClean="0"/>
                        <a:t>128</a:t>
                      </a:r>
                      <a:endParaRPr lang="en-US" sz="1600" dirty="0"/>
                    </a:p>
                  </a:txBody>
                  <a:tcPr/>
                </a:tc>
                <a:tc>
                  <a:txBody>
                    <a:bodyPr/>
                    <a:lstStyle/>
                    <a:p>
                      <a:r>
                        <a:rPr lang="en-US" sz="1600" dirty="0" smtClean="0"/>
                        <a:t>OZ</a:t>
                      </a:r>
                      <a:endParaRPr lang="en-US" sz="1600" dirty="0"/>
                    </a:p>
                  </a:txBody>
                  <a:tcPr/>
                </a:tc>
                <a:tc>
                  <a:txBody>
                    <a:bodyPr/>
                    <a:lstStyle/>
                    <a:p>
                      <a:r>
                        <a:rPr lang="en-US" sz="1600" dirty="0" smtClean="0"/>
                        <a:t>128 ounces</a:t>
                      </a:r>
                      <a:r>
                        <a:rPr lang="en-US" sz="1600" baseline="0" dirty="0" smtClean="0"/>
                        <a:t> baby food fruits &amp; veggies</a:t>
                      </a:r>
                    </a:p>
                    <a:p>
                      <a:r>
                        <a:rPr lang="en-US" sz="1600" baseline="0" dirty="0" smtClean="0"/>
                        <a:t>(32 4 oz. jars or 16 4 oz. 2-packs)</a:t>
                      </a:r>
                      <a:endParaRPr lang="en-US" sz="1600" dirty="0"/>
                    </a:p>
                  </a:txBody>
                  <a:tcPr/>
                </a:tc>
              </a:tr>
              <a:tr h="370840">
                <a:tc>
                  <a:txBody>
                    <a:bodyPr/>
                    <a:lstStyle/>
                    <a:p>
                      <a:r>
                        <a:rPr lang="en-US" sz="1600" dirty="0" smtClean="0"/>
                        <a:t>Baby food – meat</a:t>
                      </a:r>
                      <a:endParaRPr lang="en-US" sz="1600" dirty="0"/>
                    </a:p>
                  </a:txBody>
                  <a:tcPr/>
                </a:tc>
                <a:tc>
                  <a:txBody>
                    <a:bodyPr/>
                    <a:lstStyle/>
                    <a:p>
                      <a:pPr algn="ctr"/>
                      <a:r>
                        <a:rPr lang="en-US" sz="1600" dirty="0" smtClean="0"/>
                        <a:t>70</a:t>
                      </a:r>
                      <a:endParaRPr lang="en-US" sz="1600" dirty="0"/>
                    </a:p>
                  </a:txBody>
                  <a:tcPr/>
                </a:tc>
                <a:tc>
                  <a:txBody>
                    <a:bodyPr/>
                    <a:lstStyle/>
                    <a:p>
                      <a:r>
                        <a:rPr lang="en-US" sz="1600" dirty="0" smtClean="0"/>
                        <a:t>OZ</a:t>
                      </a:r>
                      <a:endParaRPr lang="en-US" sz="1600" dirty="0"/>
                    </a:p>
                  </a:txBody>
                  <a:tcPr/>
                </a:tc>
                <a:tc>
                  <a:txBody>
                    <a:bodyPr/>
                    <a:lstStyle/>
                    <a:p>
                      <a:r>
                        <a:rPr lang="en-US" sz="1600" dirty="0" smtClean="0"/>
                        <a:t>70 ounces baby food meat</a:t>
                      </a:r>
                    </a:p>
                    <a:p>
                      <a:r>
                        <a:rPr lang="en-US" sz="1600" dirty="0" smtClean="0"/>
                        <a:t>(28</a:t>
                      </a:r>
                      <a:r>
                        <a:rPr lang="en-US" sz="1600" baseline="0" dirty="0" smtClean="0"/>
                        <a:t> 2.5 oz. jars)</a:t>
                      </a:r>
                      <a:endParaRPr lang="en-US" sz="1600" dirty="0" smtClean="0"/>
                    </a:p>
                  </a:txBody>
                  <a:tcPr/>
                </a:tc>
              </a:tr>
              <a:tr h="370840">
                <a:tc>
                  <a:txBody>
                    <a:bodyPr/>
                    <a:lstStyle/>
                    <a:p>
                      <a:r>
                        <a:rPr lang="en-US" sz="1600" dirty="0" smtClean="0"/>
                        <a:t>Baby</a:t>
                      </a:r>
                      <a:r>
                        <a:rPr lang="en-US" sz="1600" baseline="0" dirty="0" smtClean="0"/>
                        <a:t> cereal</a:t>
                      </a:r>
                      <a:endParaRPr lang="en-US" sz="1600" dirty="0"/>
                    </a:p>
                  </a:txBody>
                  <a:tcPr/>
                </a:tc>
                <a:tc>
                  <a:txBody>
                    <a:bodyPr/>
                    <a:lstStyle/>
                    <a:p>
                      <a:pPr algn="ctr"/>
                      <a:r>
                        <a:rPr lang="en-US" sz="1600" dirty="0" smtClean="0"/>
                        <a:t>24</a:t>
                      </a:r>
                      <a:endParaRPr lang="en-US" sz="1600" dirty="0"/>
                    </a:p>
                  </a:txBody>
                  <a:tcPr/>
                </a:tc>
                <a:tc>
                  <a:txBody>
                    <a:bodyPr/>
                    <a:lstStyle/>
                    <a:p>
                      <a:r>
                        <a:rPr lang="en-US" sz="1600" dirty="0" smtClean="0"/>
                        <a:t>OZ</a:t>
                      </a:r>
                      <a:endParaRPr lang="en-US" sz="1600" dirty="0"/>
                    </a:p>
                  </a:txBody>
                  <a:tcPr/>
                </a:tc>
                <a:tc>
                  <a:txBody>
                    <a:bodyPr/>
                    <a:lstStyle/>
                    <a:p>
                      <a:r>
                        <a:rPr lang="en-US" sz="1600" dirty="0" smtClean="0"/>
                        <a:t>24 ounces</a:t>
                      </a:r>
                      <a:r>
                        <a:rPr lang="en-US" sz="1600" baseline="0" dirty="0" smtClean="0"/>
                        <a:t> baby cereal</a:t>
                      </a:r>
                      <a:endParaRPr lang="en-US" sz="1600" dirty="0"/>
                    </a:p>
                  </a:txBody>
                  <a:tcPr/>
                </a:tc>
              </a:tr>
            </a:tbl>
          </a:graphicData>
        </a:graphic>
      </p:graphicFrame>
      <p:sp>
        <p:nvSpPr>
          <p:cNvPr id="6" name="Title 1"/>
          <p:cNvSpPr txBox="1">
            <a:spLocks/>
          </p:cNvSpPr>
          <p:nvPr/>
        </p:nvSpPr>
        <p:spPr>
          <a:xfrm>
            <a:off x="559558" y="233695"/>
            <a:ext cx="8229600" cy="1143000"/>
          </a:xfrm>
          <a:prstGeom prst="rect">
            <a:avLst/>
          </a:prstGeom>
        </p:spPr>
        <p:txBody>
          <a:bodyPr vert="horz"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dirty="0" smtClean="0"/>
              <a:t>Baby food &amp; formula</a:t>
            </a:r>
            <a:endParaRPr lang="en-US" dirty="0"/>
          </a:p>
        </p:txBody>
      </p:sp>
      <p:sp>
        <p:nvSpPr>
          <p:cNvPr id="9" name="Rectangle 8"/>
          <p:cNvSpPr/>
          <p:nvPr/>
        </p:nvSpPr>
        <p:spPr>
          <a:xfrm>
            <a:off x="901433" y="1928835"/>
            <a:ext cx="4380250" cy="377638"/>
          </a:xfrm>
          <a:prstGeom prst="rect">
            <a:avLst/>
          </a:prstGeom>
          <a:solidFill>
            <a:srgbClr val="00B05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769738" y="3664374"/>
            <a:ext cx="1402763" cy="2149571"/>
          </a:xfrm>
          <a:prstGeom prst="rect">
            <a:avLst/>
          </a:prstGeom>
          <a:solidFill>
            <a:srgbClr val="00B05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816901" y="4094536"/>
            <a:ext cx="2562824" cy="518615"/>
          </a:xfrm>
          <a:prstGeom prst="rect">
            <a:avLst/>
          </a:prstGeom>
          <a:solidFill>
            <a:srgbClr val="00B05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816901" y="5199797"/>
            <a:ext cx="2562824" cy="286603"/>
          </a:xfrm>
          <a:prstGeom prst="rect">
            <a:avLst/>
          </a:prstGeom>
          <a:solidFill>
            <a:srgbClr val="00B05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901432" y="2480975"/>
            <a:ext cx="4380251" cy="1012852"/>
          </a:xfrm>
          <a:prstGeom prst="rect">
            <a:avLst/>
          </a:prstGeom>
          <a:solidFill>
            <a:srgbClr val="00B05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9064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3" grpId="0" animBg="1"/>
      <p:bldP spid="14" grpId="0" animBg="1"/>
      <p:bldP spid="15" grpId="0" animBg="1"/>
      <p:bldP spid="16" grpId="0" animBg="1"/>
      <p:bldP spid="16"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59288"/>
            <a:ext cx="9144000" cy="1051560"/>
          </a:xfrm>
        </p:spPr>
        <p:txBody>
          <a:bodyPr/>
          <a:lstStyle/>
          <a:p>
            <a:pPr algn="ctr"/>
            <a:r>
              <a:rPr lang="en-US" dirty="0" smtClean="0"/>
              <a:t>Approved Product List (APL)</a:t>
            </a:r>
            <a:endParaRPr lang="en-US" dirty="0"/>
          </a:p>
        </p:txBody>
      </p:sp>
      <p:grpSp>
        <p:nvGrpSpPr>
          <p:cNvPr id="8" name="Group 7"/>
          <p:cNvGrpSpPr/>
          <p:nvPr/>
        </p:nvGrpSpPr>
        <p:grpSpPr>
          <a:xfrm>
            <a:off x="359338" y="2181141"/>
            <a:ext cx="8329001" cy="3687280"/>
            <a:chOff x="495816" y="1257924"/>
            <a:chExt cx="8329001" cy="368728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7804" y="2829892"/>
              <a:ext cx="2779671" cy="2115312"/>
            </a:xfrm>
            <a:prstGeom prst="rect">
              <a:avLst/>
            </a:prstGeom>
          </p:spPr>
        </p:pic>
        <p:pic>
          <p:nvPicPr>
            <p:cNvPr id="3076" name="Picture 4" descr="http://qph.is.quoracdn.net/main-qimg-0ef34275011386d874f3041b3b96de08?convert_to_webp=tru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816" y="1399813"/>
              <a:ext cx="3290830" cy="240295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icons.iconarchive.com/icons/aha-soft/large-business/512/Cash-register-ico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26360" y="1257924"/>
              <a:ext cx="3298457" cy="3298457"/>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Right Arrow 3"/>
          <p:cNvSpPr/>
          <p:nvPr/>
        </p:nvSpPr>
        <p:spPr>
          <a:xfrm>
            <a:off x="3762645" y="3182816"/>
            <a:ext cx="1690577" cy="71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strVal val="#ppt_w*0.70"/>
                                          </p:val>
                                        </p:tav>
                                        <p:tav tm="100000">
                                          <p:val>
                                            <p:strVal val="#ppt_w"/>
                                          </p:val>
                                        </p:tav>
                                      </p:tavLst>
                                    </p:anim>
                                    <p:anim calcmode="lin" valueType="num">
                                      <p:cBhvr>
                                        <p:cTn id="8" dur="2000" fill="hold"/>
                                        <p:tgtEl>
                                          <p:spTgt spid="4"/>
                                        </p:tgtEl>
                                        <p:attrNameLst>
                                          <p:attrName>ppt_h</p:attrName>
                                        </p:attrNameLst>
                                      </p:cBhvr>
                                      <p:tavLst>
                                        <p:tav tm="0">
                                          <p:val>
                                            <p:strVal val="#ppt_h"/>
                                          </p:val>
                                        </p:tav>
                                        <p:tav tm="100000">
                                          <p:val>
                                            <p:strVal val="#ppt_h"/>
                                          </p:val>
                                        </p:tav>
                                      </p:tavLst>
                                    </p:anim>
                                    <p:animEffect transition="in" filter="fade">
                                      <p:cBhvr>
                                        <p:cTn id="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2875" r="9500"/>
          <a:stretch/>
        </p:blipFill>
        <p:spPr>
          <a:xfrm>
            <a:off x="6318913" y="3332328"/>
            <a:ext cx="2825087" cy="3525672"/>
          </a:xfrm>
          <a:prstGeom prst="rect">
            <a:avLst/>
          </a:prstGeom>
        </p:spPr>
      </p:pic>
      <p:sp>
        <p:nvSpPr>
          <p:cNvPr id="2" name="Content Placeholder 1"/>
          <p:cNvSpPr>
            <a:spLocks noGrp="1"/>
          </p:cNvSpPr>
          <p:nvPr>
            <p:ph idx="1"/>
          </p:nvPr>
        </p:nvSpPr>
        <p:spPr>
          <a:xfrm>
            <a:off x="184244" y="1596788"/>
            <a:ext cx="6052783" cy="3944203"/>
          </a:xfrm>
        </p:spPr>
        <p:txBody>
          <a:bodyPr>
            <a:normAutofit/>
          </a:bodyPr>
          <a:lstStyle/>
          <a:p>
            <a:pPr marL="484632" lvl="1">
              <a:spcAft>
                <a:spcPts val="600"/>
              </a:spcAft>
              <a:buFont typeface="+mj-lt"/>
              <a:buAutoNum type="arabicPeriod"/>
            </a:pPr>
            <a:r>
              <a:rPr lang="en-US" sz="2400" dirty="0" smtClean="0"/>
              <a:t>Item </a:t>
            </a:r>
            <a:r>
              <a:rPr lang="en-US" sz="2400" dirty="0"/>
              <a:t>is not an approved WIC item</a:t>
            </a:r>
          </a:p>
          <a:p>
            <a:pPr marL="484632" lvl="1">
              <a:spcAft>
                <a:spcPts val="600"/>
              </a:spcAft>
              <a:buFont typeface="+mj-lt"/>
              <a:buAutoNum type="arabicPeriod"/>
            </a:pPr>
            <a:r>
              <a:rPr lang="en-US" sz="2400" dirty="0"/>
              <a:t>Customer does not have the benefit available</a:t>
            </a:r>
          </a:p>
          <a:p>
            <a:pPr marL="484632" lvl="1">
              <a:spcAft>
                <a:spcPts val="600"/>
              </a:spcAft>
              <a:buFont typeface="+mj-lt"/>
              <a:buAutoNum type="arabicPeriod"/>
            </a:pPr>
            <a:r>
              <a:rPr lang="en-US" sz="2400" dirty="0"/>
              <a:t>Customer does not have enough of the benefit available to make </a:t>
            </a:r>
            <a:r>
              <a:rPr lang="en-US" sz="2400" dirty="0" smtClean="0"/>
              <a:t>the </a:t>
            </a:r>
            <a:r>
              <a:rPr lang="en-US" sz="2400" dirty="0"/>
              <a:t>purchase</a:t>
            </a:r>
          </a:p>
          <a:p>
            <a:pPr marL="484632" lvl="1">
              <a:spcAft>
                <a:spcPts val="600"/>
              </a:spcAft>
              <a:buFont typeface="+mj-lt"/>
              <a:buAutoNum type="arabicPeriod"/>
            </a:pPr>
            <a:r>
              <a:rPr lang="en-US" sz="2400" dirty="0"/>
              <a:t>Item is eligible, but not in the APL – </a:t>
            </a:r>
            <a:r>
              <a:rPr lang="en-US" sz="2400" dirty="0" smtClean="0"/>
              <a:t>store </a:t>
            </a:r>
            <a:r>
              <a:rPr lang="en-US" sz="2400" dirty="0"/>
              <a:t>must notify us to add </a:t>
            </a:r>
            <a:r>
              <a:rPr lang="en-US" sz="2400" dirty="0" smtClean="0"/>
              <a:t>it</a:t>
            </a:r>
          </a:p>
          <a:p>
            <a:pPr marL="1120140" lvl="3" indent="-342900">
              <a:spcAft>
                <a:spcPts val="600"/>
              </a:spcAft>
            </a:pPr>
            <a:r>
              <a:rPr lang="en-US" sz="2000" dirty="0" smtClean="0"/>
              <a:t>No override!</a:t>
            </a:r>
            <a:endParaRPr lang="en-US" sz="2000" dirty="0"/>
          </a:p>
        </p:txBody>
      </p:sp>
      <p:sp>
        <p:nvSpPr>
          <p:cNvPr id="3" name="Title 2"/>
          <p:cNvSpPr>
            <a:spLocks noGrp="1"/>
          </p:cNvSpPr>
          <p:nvPr>
            <p:ph type="title"/>
          </p:nvPr>
        </p:nvSpPr>
        <p:spPr/>
        <p:txBody>
          <a:bodyPr/>
          <a:lstStyle/>
          <a:p>
            <a:r>
              <a:rPr lang="en-US" dirty="0"/>
              <a:t>APL: </a:t>
            </a:r>
            <a:r>
              <a:rPr lang="en-US" dirty="0" smtClean="0"/>
              <a:t>Why doesn’t it ring up?</a:t>
            </a:r>
            <a:endParaRPr lang="en-US" dirty="0"/>
          </a:p>
        </p:txBody>
      </p:sp>
    </p:spTree>
    <p:extLst>
      <p:ext uri="{BB962C8B-B14F-4D97-AF65-F5344CB8AC3E}">
        <p14:creationId xmlns:p14="http://schemas.microsoft.com/office/powerpoint/2010/main" val="23118390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6436" y="1542076"/>
            <a:ext cx="7990459" cy="1360343"/>
          </a:xfrm>
        </p:spPr>
        <p:txBody>
          <a:bodyPr>
            <a:normAutofit/>
          </a:bodyPr>
          <a:lstStyle/>
          <a:p>
            <a:pPr marL="109728" indent="0">
              <a:buNone/>
            </a:pPr>
            <a:r>
              <a:rPr lang="en-US" sz="2000" dirty="0" smtClean="0"/>
              <a:t>Procedure for requesting UPC/PLU added to APL</a:t>
            </a:r>
          </a:p>
          <a:p>
            <a:pPr algn="ctr">
              <a:buNone/>
            </a:pPr>
            <a:r>
              <a:rPr lang="en-US" sz="2000" dirty="0" smtClean="0">
                <a:hlinkClick r:id="rId3"/>
              </a:rPr>
              <a:t>https://public.health.oregon.gov/HealthyPeopleFamilies/wic/Pages/vendorewic.aspx#apl</a:t>
            </a:r>
            <a:endParaRPr lang="en-US" sz="2000" dirty="0" smtClean="0"/>
          </a:p>
          <a:p>
            <a:pPr algn="ctr">
              <a:buNone/>
            </a:pPr>
            <a:endParaRPr lang="en-US" sz="2200" dirty="0"/>
          </a:p>
        </p:txBody>
      </p:sp>
      <p:sp>
        <p:nvSpPr>
          <p:cNvPr id="2" name="Title 1"/>
          <p:cNvSpPr>
            <a:spLocks noGrp="1"/>
          </p:cNvSpPr>
          <p:nvPr>
            <p:ph type="title"/>
          </p:nvPr>
        </p:nvSpPr>
        <p:spPr/>
        <p:txBody>
          <a:bodyPr>
            <a:normAutofit/>
          </a:bodyPr>
          <a:lstStyle/>
          <a:p>
            <a:r>
              <a:rPr lang="en-US" dirty="0" smtClean="0"/>
              <a:t>APL: Adding new foods</a:t>
            </a:r>
            <a:endParaRPr lang="en-US" dirty="0"/>
          </a:p>
        </p:txBody>
      </p:sp>
      <p:pic>
        <p:nvPicPr>
          <p:cNvPr id="5" name="Picture 4"/>
          <p:cNvPicPr>
            <a:picLocks noChangeAspect="1"/>
          </p:cNvPicPr>
          <p:nvPr/>
        </p:nvPicPr>
        <p:blipFill>
          <a:blip r:embed="rId4"/>
          <a:stretch>
            <a:fillRect/>
          </a:stretch>
        </p:blipFill>
        <p:spPr>
          <a:xfrm>
            <a:off x="4261666" y="3026857"/>
            <a:ext cx="4290081" cy="3163495"/>
          </a:xfrm>
          <a:prstGeom prst="rect">
            <a:avLst/>
          </a:prstGeom>
          <a:ln>
            <a:solidFill>
              <a:schemeClr val="bg1">
                <a:lumMod val="75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60652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94209"/>
            <a:ext cx="3937000" cy="3251559"/>
          </a:xfrm>
        </p:spPr>
        <p:txBody>
          <a:bodyPr>
            <a:normAutofit/>
          </a:bodyPr>
          <a:lstStyle/>
          <a:p>
            <a:pPr>
              <a:buNone/>
            </a:pPr>
            <a:endParaRPr lang="en-US" sz="2400" dirty="0"/>
          </a:p>
          <a:p>
            <a:pPr>
              <a:buFont typeface="Wingdings" panose="05000000000000000000" pitchFamily="2" charset="2"/>
              <a:buChar char="Ø"/>
            </a:pPr>
            <a:r>
              <a:rPr lang="en-US" sz="2400" dirty="0" smtClean="0"/>
              <a:t>Integrated stores must map a fresh or frozen produce UPC to a PLU code</a:t>
            </a:r>
          </a:p>
          <a:p>
            <a:pPr>
              <a:buFont typeface="Wingdings" panose="05000000000000000000" pitchFamily="2" charset="2"/>
              <a:buChar char="Ø"/>
            </a:pPr>
            <a:r>
              <a:rPr lang="en-US" sz="2400" dirty="0" smtClean="0"/>
              <a:t>Stand Beside stores just enter the price</a:t>
            </a:r>
          </a:p>
        </p:txBody>
      </p:sp>
      <p:sp>
        <p:nvSpPr>
          <p:cNvPr id="2" name="Title 1"/>
          <p:cNvSpPr>
            <a:spLocks noGrp="1"/>
          </p:cNvSpPr>
          <p:nvPr>
            <p:ph type="title"/>
          </p:nvPr>
        </p:nvSpPr>
        <p:spPr/>
        <p:txBody>
          <a:bodyPr>
            <a:normAutofit/>
          </a:bodyPr>
          <a:lstStyle/>
          <a:p>
            <a:r>
              <a:rPr lang="en-US" dirty="0" smtClean="0"/>
              <a:t>APL: Produce Mapping</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2810" y="2341257"/>
            <a:ext cx="3487448" cy="2557462"/>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774484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afterEffect">
                                  <p:stCondLst>
                                    <p:cond delay="3000"/>
                                  </p:stCondLst>
                                  <p:childTnLst>
                                    <p:animMotion origin="layout" path="M -1.11111E-6 -2.96296E-6 L -0.53194 -0.00046 " pathEditMode="relative" rAng="0" ptsTypes="AA">
                                      <p:cBhvr>
                                        <p:cTn id="6" dur="2000" fill="hold"/>
                                        <p:tgtEl>
                                          <p:spTgt spid="4"/>
                                        </p:tgtEl>
                                        <p:attrNameLst>
                                          <p:attrName>ppt_x</p:attrName>
                                          <p:attrName>ppt_y</p:attrName>
                                        </p:attrNameLst>
                                      </p:cBhvr>
                                      <p:rCtr x="-26597"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05719"/>
            <a:ext cx="9144000" cy="1051560"/>
          </a:xfrm>
        </p:spPr>
        <p:txBody>
          <a:bodyPr/>
          <a:lstStyle/>
          <a:p>
            <a:pPr algn="ctr"/>
            <a:r>
              <a:rPr lang="en-US" dirty="0" smtClean="0"/>
              <a:t>WIC Vendor Trainers</a:t>
            </a:r>
            <a:endParaRPr lang="en-US" dirty="0"/>
          </a:p>
        </p:txBody>
      </p:sp>
      <p:sp>
        <p:nvSpPr>
          <p:cNvPr id="3" name="TextBox 2"/>
          <p:cNvSpPr txBox="1"/>
          <p:nvPr/>
        </p:nvSpPr>
        <p:spPr>
          <a:xfrm>
            <a:off x="5216681" y="4444150"/>
            <a:ext cx="3220872" cy="646331"/>
          </a:xfrm>
          <a:prstGeom prst="rect">
            <a:avLst/>
          </a:prstGeom>
          <a:noFill/>
        </p:spPr>
        <p:txBody>
          <a:bodyPr wrap="square" rtlCol="0">
            <a:spAutoFit/>
          </a:bodyPr>
          <a:lstStyle/>
          <a:p>
            <a:pPr algn="ctr"/>
            <a:r>
              <a:rPr lang="en-US" sz="3600" dirty="0" smtClean="0">
                <a:latin typeface="Arial" panose="020B0604020202020204" pitchFamily="34" charset="0"/>
                <a:cs typeface="Arial" panose="020B0604020202020204" pitchFamily="34" charset="0"/>
              </a:rPr>
              <a:t>Pi Winslow</a:t>
            </a:r>
            <a:endParaRPr lang="en-US" sz="3600" dirty="0">
              <a:latin typeface="Arial" panose="020B0604020202020204" pitchFamily="34" charset="0"/>
              <a:cs typeface="Arial" panose="020B0604020202020204" pitchFamily="34" charset="0"/>
            </a:endParaRPr>
          </a:p>
        </p:txBody>
      </p:sp>
      <p:sp>
        <p:nvSpPr>
          <p:cNvPr id="8" name="TextBox 5"/>
          <p:cNvSpPr txBox="1">
            <a:spLocks noChangeArrowheads="1"/>
          </p:cNvSpPr>
          <p:nvPr/>
        </p:nvSpPr>
        <p:spPr bwMode="auto">
          <a:xfrm>
            <a:off x="873455" y="4415781"/>
            <a:ext cx="357100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Char char="•"/>
              <a:defRPr sz="2800">
                <a:solidFill>
                  <a:schemeClr val="bg1"/>
                </a:solidFill>
                <a:latin typeface="Tahoma" pitchFamily="34"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600" dirty="0" smtClean="0">
                <a:solidFill>
                  <a:schemeClr val="tx1"/>
                </a:solidFill>
                <a:latin typeface="Arial" charset="0"/>
              </a:rPr>
              <a:t>Michelle </a:t>
            </a:r>
            <a:r>
              <a:rPr lang="en-US" altLang="en-US" sz="3600" dirty="0">
                <a:solidFill>
                  <a:schemeClr val="tx1"/>
                </a:solidFill>
                <a:latin typeface="Arial" charset="0"/>
              </a:rPr>
              <a:t>Aarhus</a:t>
            </a:r>
          </a:p>
        </p:txBody>
      </p:sp>
      <p:pic>
        <p:nvPicPr>
          <p:cNvPr id="7" name="Picture 6"/>
          <p:cNvPicPr>
            <a:picLocks noChangeAspect="1"/>
          </p:cNvPicPr>
          <p:nvPr/>
        </p:nvPicPr>
        <p:blipFill rotWithShape="1">
          <a:blip r:embed="rId3"/>
          <a:srcRect l="6383" r="9930"/>
          <a:stretch/>
        </p:blipFill>
        <p:spPr>
          <a:xfrm>
            <a:off x="1719618" y="2335620"/>
            <a:ext cx="1610436" cy="1971038"/>
          </a:xfrm>
          <a:prstGeom prst="rect">
            <a:avLst/>
          </a:prstGeom>
          <a:ln>
            <a:noFill/>
          </a:ln>
          <a:effectLst>
            <a:outerShdw blurRad="292100" dist="139700" dir="2700000" algn="tl" rotWithShape="0">
              <a:srgbClr val="333333">
                <a:alpha val="65000"/>
              </a:srgbClr>
            </a:outerShdw>
          </a:effectLst>
        </p:spPr>
      </p:pic>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032310" y="2335620"/>
            <a:ext cx="1556671" cy="19765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219503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66130" y="1668861"/>
            <a:ext cx="6052783" cy="3326934"/>
          </a:xfrm>
        </p:spPr>
        <p:txBody>
          <a:bodyPr>
            <a:normAutofit/>
          </a:bodyPr>
          <a:lstStyle/>
          <a:p>
            <a:pPr marL="598932" lvl="1" indent="-342900">
              <a:spcAft>
                <a:spcPts val="600"/>
              </a:spcAft>
            </a:pPr>
            <a:r>
              <a:rPr lang="en-US" sz="2400" dirty="0" smtClean="0"/>
              <a:t>Insufficient balance</a:t>
            </a:r>
          </a:p>
          <a:p>
            <a:pPr marL="598932" lvl="1" indent="-342900">
              <a:spcAft>
                <a:spcPts val="600"/>
              </a:spcAft>
            </a:pPr>
            <a:r>
              <a:rPr lang="en-US" sz="2400" dirty="0" smtClean="0"/>
              <a:t>Not a WIC item</a:t>
            </a:r>
          </a:p>
          <a:p>
            <a:pPr marL="598932" lvl="1" indent="-342900">
              <a:spcAft>
                <a:spcPts val="600"/>
              </a:spcAft>
            </a:pPr>
            <a:r>
              <a:rPr lang="en-US" sz="2400" dirty="0" smtClean="0"/>
              <a:t>Item not recognized</a:t>
            </a:r>
          </a:p>
          <a:p>
            <a:pPr marL="598932" lvl="1" indent="-342900">
              <a:spcAft>
                <a:spcPts val="600"/>
              </a:spcAft>
            </a:pPr>
            <a:endParaRPr lang="en-US" sz="2400" dirty="0"/>
          </a:p>
          <a:p>
            <a:pPr marL="598932" lvl="1" indent="-342900">
              <a:spcAft>
                <a:spcPts val="600"/>
              </a:spcAft>
            </a:pPr>
            <a:r>
              <a:rPr lang="en-US" sz="2400" dirty="0" smtClean="0"/>
              <a:t>Error messages will vary depending on your store’s POS system</a:t>
            </a:r>
            <a:endParaRPr lang="en-US" sz="2400" dirty="0"/>
          </a:p>
        </p:txBody>
      </p:sp>
      <p:sp>
        <p:nvSpPr>
          <p:cNvPr id="3" name="Title 2"/>
          <p:cNvSpPr>
            <a:spLocks noGrp="1"/>
          </p:cNvSpPr>
          <p:nvPr>
            <p:ph type="title"/>
          </p:nvPr>
        </p:nvSpPr>
        <p:spPr/>
        <p:txBody>
          <a:bodyPr/>
          <a:lstStyle/>
          <a:p>
            <a:r>
              <a:rPr lang="en-US" dirty="0" smtClean="0"/>
              <a:t>Helpful system error messages</a:t>
            </a:r>
            <a:endParaRPr lang="en-US" dirty="0"/>
          </a:p>
        </p:txBody>
      </p:sp>
      <p:sp>
        <p:nvSpPr>
          <p:cNvPr id="4" name="Rounded Rectangle 3"/>
          <p:cNvSpPr/>
          <p:nvPr/>
        </p:nvSpPr>
        <p:spPr>
          <a:xfrm>
            <a:off x="5813945" y="4585648"/>
            <a:ext cx="2558955" cy="1665027"/>
          </a:xfrm>
          <a:prstGeom prst="roundRect">
            <a:avLst/>
          </a:prstGeom>
          <a:effectLst>
            <a:glow rad="228600">
              <a:schemeClr val="accent2">
                <a:satMod val="175000"/>
                <a:alpha val="40000"/>
              </a:schemeClr>
            </a:glow>
            <a:outerShdw blurRad="50800" dist="38100" dir="5400000" rotWithShape="0">
              <a:srgbClr val="000000">
                <a:alpha val="35000"/>
              </a:srgb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en-US" dirty="0" smtClean="0">
                <a:ln w="0"/>
                <a:solidFill>
                  <a:schemeClr val="tx1"/>
                </a:solidFill>
                <a:effectLst>
                  <a:outerShdw blurRad="38100" dist="19050" dir="2700000" algn="tl" rotWithShape="0">
                    <a:schemeClr val="dk1">
                      <a:alpha val="40000"/>
                    </a:schemeClr>
                  </a:outerShdw>
                </a:effectLst>
              </a:rPr>
              <a:t>OH NO!</a:t>
            </a:r>
          </a:p>
          <a:p>
            <a:pPr algn="ctr"/>
            <a:r>
              <a:rPr lang="en-US" dirty="0" smtClean="0">
                <a:ln w="0"/>
                <a:solidFill>
                  <a:schemeClr val="tx1"/>
                </a:solidFill>
                <a:effectLst>
                  <a:outerShdw blurRad="38100" dist="19050" dir="2700000" algn="tl" rotWithShape="0">
                    <a:schemeClr val="dk1">
                      <a:alpha val="40000"/>
                    </a:schemeClr>
                  </a:outerShdw>
                </a:effectLst>
              </a:rPr>
              <a:t>Some sort of error!</a:t>
            </a:r>
            <a:endParaRPr lang="en-US"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765067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109" y="716073"/>
            <a:ext cx="8229600" cy="1143000"/>
          </a:xfrm>
        </p:spPr>
        <p:txBody>
          <a:bodyPr>
            <a:normAutofit/>
          </a:bodyPr>
          <a:lstStyle/>
          <a:p>
            <a:r>
              <a:rPr lang="en-US" dirty="0" smtClean="0"/>
              <a:t>APL: Vendor Types</a:t>
            </a:r>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3676" t="26468" r="18712" b="18408"/>
          <a:stretch/>
        </p:blipFill>
        <p:spPr>
          <a:xfrm>
            <a:off x="5942788" y="2262413"/>
            <a:ext cx="2692193" cy="292446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844" y="1859073"/>
            <a:ext cx="3401830" cy="3635389"/>
          </a:xfrm>
          <a:prstGeom prst="rect">
            <a:avLst/>
          </a:prstGeom>
        </p:spPr>
      </p:pic>
      <p:pic>
        <p:nvPicPr>
          <p:cNvPr id="4098" name="Picture 2" descr="http://www.stoneumc.org/clientimages/25254/read%20upc-cod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4502" y="3037773"/>
            <a:ext cx="1979803" cy="13737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5839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xit" presetSubtype="0" fill="hold" nodeType="withEffect">
                                  <p:stCondLst>
                                    <p:cond delay="2000"/>
                                  </p:stCondLst>
                                  <p:childTnLst>
                                    <p:animEffect transition="out" filter="fade">
                                      <p:cBhvr>
                                        <p:cTn id="6" dur="2000"/>
                                        <p:tgtEl>
                                          <p:spTgt spid="4098"/>
                                        </p:tgtEl>
                                      </p:cBhvr>
                                    </p:animEffect>
                                    <p:anim calcmode="lin" valueType="num">
                                      <p:cBhvr>
                                        <p:cTn id="7" dur="2000"/>
                                        <p:tgtEl>
                                          <p:spTgt spid="409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4098"/>
                                        </p:tgtEl>
                                        <p:attrNameLst>
                                          <p:attrName>ppt_h</p:attrName>
                                        </p:attrNameLst>
                                      </p:cBhvr>
                                      <p:tavLst>
                                        <p:tav tm="0">
                                          <p:val>
                                            <p:strVal val="ppt_h"/>
                                          </p:val>
                                        </p:tav>
                                        <p:tav tm="100000">
                                          <p:val>
                                            <p:strVal val="ppt_h"/>
                                          </p:val>
                                        </p:tav>
                                      </p:tavLst>
                                    </p:anim>
                                    <p:set>
                                      <p:cBhvr>
                                        <p:cTn id="9" dur="1" fill="hold">
                                          <p:stCondLst>
                                            <p:cond delay="1999"/>
                                          </p:stCondLst>
                                        </p:cTn>
                                        <p:tgtEl>
                                          <p:spTgt spid="409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51793" y="260327"/>
            <a:ext cx="8229600" cy="1143000"/>
          </a:xfrm>
        </p:spPr>
        <p:txBody>
          <a:bodyPr/>
          <a:lstStyle/>
          <a:p>
            <a:r>
              <a:rPr lang="en-US" dirty="0" smtClean="0"/>
              <a:t>WIC Food List</a:t>
            </a:r>
            <a:endParaRPr lang="en-US" dirty="0"/>
          </a:p>
        </p:txBody>
      </p:sp>
      <p:sp>
        <p:nvSpPr>
          <p:cNvPr id="4" name="Content Placeholder 3"/>
          <p:cNvSpPr>
            <a:spLocks noGrp="1"/>
          </p:cNvSpPr>
          <p:nvPr>
            <p:ph sz="half" idx="4294967295"/>
          </p:nvPr>
        </p:nvSpPr>
        <p:spPr>
          <a:xfrm>
            <a:off x="4051495" y="1825488"/>
            <a:ext cx="4729898" cy="3961163"/>
          </a:xfrm>
        </p:spPr>
        <p:txBody>
          <a:bodyPr>
            <a:normAutofit fontScale="85000" lnSpcReduction="20000"/>
          </a:bodyPr>
          <a:lstStyle/>
          <a:p>
            <a:r>
              <a:rPr lang="en-US" dirty="0" smtClean="0"/>
              <a:t>Still important!</a:t>
            </a:r>
          </a:p>
          <a:p>
            <a:r>
              <a:rPr lang="en-US" dirty="0" smtClean="0"/>
              <a:t>Shows allowable brands and sizes</a:t>
            </a:r>
          </a:p>
          <a:p>
            <a:r>
              <a:rPr lang="en-US" dirty="0" smtClean="0"/>
              <a:t>Use to troubleshoot when things don’t ring up</a:t>
            </a:r>
          </a:p>
          <a:p>
            <a:r>
              <a:rPr lang="en-US" dirty="0" smtClean="0"/>
              <a:t>Help customers find the right food</a:t>
            </a:r>
          </a:p>
          <a:p>
            <a:r>
              <a:rPr lang="en-US" dirty="0" smtClean="0"/>
              <a:t>Some larger package sizes</a:t>
            </a:r>
          </a:p>
          <a:p>
            <a:pPr lvl="1"/>
            <a:r>
              <a:rPr lang="en-US" dirty="0" smtClean="0"/>
              <a:t>2 lb. cheese</a:t>
            </a:r>
          </a:p>
          <a:p>
            <a:pPr lvl="1"/>
            <a:r>
              <a:rPr lang="en-US" dirty="0"/>
              <a:t>16 </a:t>
            </a:r>
            <a:r>
              <a:rPr lang="en-US" dirty="0" smtClean="0"/>
              <a:t>oz. </a:t>
            </a:r>
            <a:r>
              <a:rPr lang="en-US" dirty="0"/>
              <a:t>frozen juice</a:t>
            </a:r>
          </a:p>
          <a:p>
            <a:pPr lvl="1"/>
            <a:r>
              <a:rPr lang="en-US" dirty="0" smtClean="0"/>
              <a:t>Brown rice</a:t>
            </a:r>
          </a:p>
          <a:p>
            <a:pPr lvl="1"/>
            <a:r>
              <a:rPr lang="en-US" dirty="0" smtClean="0"/>
              <a:t>Corn tortillas</a:t>
            </a:r>
          </a:p>
          <a:p>
            <a:pPr lvl="1"/>
            <a:r>
              <a:rPr lang="en-US" dirty="0"/>
              <a:t>D</a:t>
            </a:r>
            <a:r>
              <a:rPr lang="en-US" dirty="0" smtClean="0"/>
              <a:t>ry beans, peas, lentils</a:t>
            </a:r>
          </a:p>
          <a:p>
            <a:endParaRPr lang="en-US" dirty="0"/>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63047" y="1830633"/>
            <a:ext cx="1655815" cy="3753179"/>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3621" y="1373649"/>
            <a:ext cx="1736912" cy="3937000"/>
          </a:xfrm>
          <a:prstGeom prst="rect">
            <a:avLst/>
          </a:prstGeom>
          <a:ln>
            <a:noFill/>
          </a:ln>
          <a:effectLst>
            <a:outerShdw blurRad="292100" dist="139700" dir="2700000" algn="tl" rotWithShape="0">
              <a:srgbClr val="333333">
                <a:alpha val="65000"/>
              </a:srgbClr>
            </a:outerShdw>
          </a:effectLst>
        </p:spPr>
      </p:pic>
      <p:sp>
        <p:nvSpPr>
          <p:cNvPr id="3" name="Oval 2"/>
          <p:cNvSpPr/>
          <p:nvPr/>
        </p:nvSpPr>
        <p:spPr>
          <a:xfrm>
            <a:off x="551793" y="4380930"/>
            <a:ext cx="2041282" cy="929719"/>
          </a:xfrm>
          <a:prstGeom prst="ellipse">
            <a:avLst/>
          </a:prstGeom>
          <a:noFill/>
          <a:ln>
            <a:solidFill>
              <a:srgbClr val="FFFF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1" presetClass="entr" presetSubtype="0" fill="hold" nodeType="with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4">
                                            <p:txEl>
                                              <p:pRg st="5" end="5"/>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4">
                                            <p:txEl>
                                              <p:pRg st="6" end="6"/>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4">
                                            <p:txEl>
                                              <p:pRg st="7" end="7"/>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4">
                                            <p:txEl>
                                              <p:pRg st="8" end="8"/>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Food List and receipts</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28104" y="1509271"/>
            <a:ext cx="3858696" cy="4525962"/>
          </a:xfrm>
          <a:prstGeom prst="rect">
            <a:avLst/>
          </a:prstGeom>
          <a:ln>
            <a:solidFill>
              <a:schemeClr val="bg1">
                <a:lumMod val="65000"/>
              </a:scheme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a:blip r:embed="rId4"/>
          <a:stretch>
            <a:fillRect/>
          </a:stretch>
        </p:blipFill>
        <p:spPr>
          <a:xfrm>
            <a:off x="276762" y="1509271"/>
            <a:ext cx="4295238" cy="3295238"/>
          </a:xfrm>
          <a:prstGeom prst="rect">
            <a:avLst/>
          </a:prstGeom>
          <a:ln>
            <a:solidFill>
              <a:schemeClr val="tx1"/>
            </a:solidFill>
          </a:ln>
        </p:spPr>
      </p:pic>
      <p:sp>
        <p:nvSpPr>
          <p:cNvPr id="6" name="Rectangle 5"/>
          <p:cNvSpPr/>
          <p:nvPr/>
        </p:nvSpPr>
        <p:spPr>
          <a:xfrm>
            <a:off x="4979963" y="4487594"/>
            <a:ext cx="3488788" cy="168812"/>
          </a:xfrm>
          <a:prstGeom prst="rect">
            <a:avLst/>
          </a:prstGeom>
          <a:solidFill>
            <a:srgbClr val="00B05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57200" y="2124221"/>
            <a:ext cx="3214468" cy="844062"/>
          </a:xfrm>
          <a:prstGeom prst="rect">
            <a:avLst/>
          </a:prstGeom>
          <a:solidFill>
            <a:srgbClr val="00B05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57199" y="3217474"/>
            <a:ext cx="3425483" cy="1495204"/>
          </a:xfrm>
          <a:prstGeom prst="rect">
            <a:avLst/>
          </a:prstGeom>
          <a:solidFill>
            <a:srgbClr val="00B05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6087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4294967295"/>
          </p:nvPr>
        </p:nvSpPr>
        <p:spPr>
          <a:xfrm>
            <a:off x="0" y="792163"/>
            <a:ext cx="8099425" cy="3941762"/>
          </a:xfrm>
        </p:spPr>
        <p:txBody>
          <a:bodyPr/>
          <a:lstStyle/>
          <a:p>
            <a:pPr>
              <a:spcAft>
                <a:spcPts val="600"/>
              </a:spcAft>
            </a:pPr>
            <a:r>
              <a:rPr lang="en-US" dirty="0" smtClean="0"/>
              <a:t>No WIC ID Card at the store</a:t>
            </a:r>
          </a:p>
          <a:p>
            <a:pPr>
              <a:spcAft>
                <a:spcPts val="600"/>
              </a:spcAft>
            </a:pPr>
            <a:r>
              <a:rPr lang="en-US" dirty="0" smtClean="0"/>
              <a:t>No checking voucher dates</a:t>
            </a:r>
          </a:p>
          <a:p>
            <a:pPr>
              <a:spcAft>
                <a:spcPts val="600"/>
              </a:spcAft>
            </a:pPr>
            <a:r>
              <a:rPr lang="en-US" dirty="0" smtClean="0"/>
              <a:t>No writing purchase amount</a:t>
            </a:r>
          </a:p>
          <a:p>
            <a:pPr>
              <a:spcAft>
                <a:spcPts val="600"/>
              </a:spcAft>
            </a:pPr>
            <a:r>
              <a:rPr lang="en-US" dirty="0" smtClean="0"/>
              <a:t>No signatures</a:t>
            </a:r>
          </a:p>
          <a:p>
            <a:pPr>
              <a:spcAft>
                <a:spcPts val="600"/>
              </a:spcAft>
            </a:pPr>
            <a:r>
              <a:rPr lang="en-US" dirty="0" smtClean="0"/>
              <a:t>No vendor ID stamp</a:t>
            </a:r>
          </a:p>
          <a:p>
            <a:pPr>
              <a:spcAft>
                <a:spcPts val="600"/>
              </a:spcAft>
            </a:pPr>
            <a:r>
              <a:rPr lang="en-US" dirty="0" smtClean="0"/>
              <a:t>Less cashier errors!</a:t>
            </a:r>
          </a:p>
          <a:p>
            <a:pPr>
              <a:spcAft>
                <a:spcPts val="600"/>
              </a:spcAft>
            </a:pPr>
            <a:r>
              <a:rPr lang="en-US" dirty="0" smtClean="0"/>
              <a:t>Saves money for stores!</a:t>
            </a:r>
            <a:endParaRPr lang="en-US" dirty="0"/>
          </a:p>
        </p:txBody>
      </p:sp>
      <p:sp>
        <p:nvSpPr>
          <p:cNvPr id="14" name="Text Placeholder 13"/>
          <p:cNvSpPr>
            <a:spLocks noGrp="1"/>
          </p:cNvSpPr>
          <p:nvPr>
            <p:ph type="body" sz="half" idx="4294967295"/>
          </p:nvPr>
        </p:nvSpPr>
        <p:spPr>
          <a:xfrm>
            <a:off x="2089150" y="5451144"/>
            <a:ext cx="7054850" cy="762000"/>
          </a:xfrm>
        </p:spPr>
        <p:txBody>
          <a:bodyPr>
            <a:normAutofit fontScale="92500"/>
          </a:bodyPr>
          <a:lstStyle/>
          <a:p>
            <a:pPr marL="109728" indent="0">
              <a:buNone/>
            </a:pPr>
            <a:r>
              <a:rPr lang="en-US" sz="3600" dirty="0"/>
              <a:t>Goodbye </a:t>
            </a:r>
            <a:r>
              <a:rPr lang="en-US" sz="3600" dirty="0" smtClean="0"/>
              <a:t>vouchers, hello </a:t>
            </a:r>
            <a:r>
              <a:rPr lang="en-US" sz="3600" dirty="0" err="1" smtClean="0"/>
              <a:t>eWIC</a:t>
            </a:r>
            <a:r>
              <a:rPr lang="en-US" sz="3600" dirty="0" smtClean="0"/>
              <a:t>!</a:t>
            </a:r>
            <a:endParaRPr lang="en-US" sz="3600" dirty="0"/>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23341" y="672202"/>
            <a:ext cx="3163460" cy="4745189"/>
          </a:xfrm>
          <a:prstGeom prst="rect">
            <a:avLst/>
          </a:prstGeom>
        </p:spPr>
      </p:pic>
    </p:spTree>
    <p:extLst>
      <p:ext uri="{BB962C8B-B14F-4D97-AF65-F5344CB8AC3E}">
        <p14:creationId xmlns:p14="http://schemas.microsoft.com/office/powerpoint/2010/main" val="277750936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1481328"/>
            <a:ext cx="5029200" cy="4230155"/>
          </a:xfrm>
        </p:spPr>
        <p:txBody>
          <a:bodyPr>
            <a:normAutofit/>
          </a:bodyPr>
          <a:lstStyle/>
          <a:p>
            <a:r>
              <a:rPr lang="en-US" dirty="0" err="1" smtClean="0"/>
              <a:t>eWIC</a:t>
            </a:r>
            <a:r>
              <a:rPr lang="en-US" dirty="0" smtClean="0"/>
              <a:t> card</a:t>
            </a:r>
          </a:p>
          <a:p>
            <a:r>
              <a:rPr lang="en-US" dirty="0" smtClean="0"/>
              <a:t>4 digit PIN</a:t>
            </a:r>
          </a:p>
          <a:p>
            <a:r>
              <a:rPr lang="en-US" dirty="0" smtClean="0"/>
              <a:t>Never ask for a shopper’s PIN</a:t>
            </a:r>
          </a:p>
          <a:p>
            <a:r>
              <a:rPr lang="en-US" dirty="0" smtClean="0"/>
              <a:t>PIN locks after 4 incorrect attempts</a:t>
            </a:r>
          </a:p>
          <a:p>
            <a:r>
              <a:rPr lang="en-US" dirty="0" smtClean="0"/>
              <a:t>When to swipe varies among stores	</a:t>
            </a:r>
            <a:endParaRPr lang="en-US" dirty="0"/>
          </a:p>
        </p:txBody>
      </p:sp>
      <p:sp>
        <p:nvSpPr>
          <p:cNvPr id="15" name="Title 14"/>
          <p:cNvSpPr>
            <a:spLocks noGrp="1"/>
          </p:cNvSpPr>
          <p:nvPr>
            <p:ph type="title"/>
          </p:nvPr>
        </p:nvSpPr>
        <p:spPr/>
        <p:txBody>
          <a:bodyPr/>
          <a:lstStyle/>
          <a:p>
            <a:r>
              <a:rPr lang="en-US" dirty="0" err="1" smtClean="0"/>
              <a:t>eWIC</a:t>
            </a:r>
            <a:r>
              <a:rPr lang="en-US" dirty="0" smtClean="0"/>
              <a:t> Transaction Basics</a:t>
            </a:r>
            <a:endParaRPr lang="en-US" dirty="0"/>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86529" y="1481328"/>
            <a:ext cx="2900271" cy="4346404"/>
          </a:xfrm>
          <a:prstGeom prst="rect">
            <a:avLst/>
          </a:prstGeom>
        </p:spPr>
      </p:pic>
    </p:spTree>
    <p:extLst>
      <p:ext uri="{BB962C8B-B14F-4D97-AF65-F5344CB8AC3E}">
        <p14:creationId xmlns:p14="http://schemas.microsoft.com/office/powerpoint/2010/main" val="140206557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9"/>
            <a:ext cx="4635305" cy="2809318"/>
          </a:xfrm>
        </p:spPr>
        <p:txBody>
          <a:bodyPr/>
          <a:lstStyle/>
          <a:p>
            <a:r>
              <a:rPr lang="en-US" dirty="0" smtClean="0"/>
              <a:t>Tender </a:t>
            </a:r>
            <a:r>
              <a:rPr lang="en-US" dirty="0" err="1"/>
              <a:t>eWIC</a:t>
            </a:r>
            <a:r>
              <a:rPr lang="en-US" dirty="0"/>
              <a:t> </a:t>
            </a:r>
            <a:r>
              <a:rPr lang="en-US" dirty="0" smtClean="0"/>
              <a:t>first</a:t>
            </a:r>
          </a:p>
          <a:p>
            <a:r>
              <a:rPr lang="en-US" dirty="0" smtClean="0"/>
              <a:t>Then Oregon Trail EBT</a:t>
            </a:r>
          </a:p>
          <a:p>
            <a:r>
              <a:rPr lang="en-US" dirty="0" smtClean="0"/>
              <a:t>Then cash, debit, or credit</a:t>
            </a:r>
          </a:p>
          <a:p>
            <a:endParaRPr lang="en-US" dirty="0"/>
          </a:p>
        </p:txBody>
      </p:sp>
      <p:sp>
        <p:nvSpPr>
          <p:cNvPr id="3" name="Title 2"/>
          <p:cNvSpPr>
            <a:spLocks noGrp="1"/>
          </p:cNvSpPr>
          <p:nvPr>
            <p:ph type="title"/>
          </p:nvPr>
        </p:nvSpPr>
        <p:spPr/>
        <p:txBody>
          <a:bodyPr/>
          <a:lstStyle/>
          <a:p>
            <a:r>
              <a:rPr lang="en-US" dirty="0" smtClean="0"/>
              <a:t>Tender Moments</a:t>
            </a:r>
            <a:endParaRPr lang="en-US" dirty="0"/>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1301" t="4829" r="18277"/>
          <a:stretch/>
        </p:blipFill>
        <p:spPr>
          <a:xfrm>
            <a:off x="5457503" y="524063"/>
            <a:ext cx="3165231" cy="3327009"/>
          </a:xfrm>
          <a:prstGeom prst="rect">
            <a:avLst/>
          </a:prstGeom>
          <a:ln>
            <a:noFill/>
          </a:ln>
          <a:effectLst>
            <a:outerShdw blurRad="292100" dist="139700" dir="2700000" algn="tl" rotWithShape="0">
              <a:srgbClr val="333333">
                <a:alpha val="65000"/>
              </a:srgbClr>
            </a:outerShdw>
          </a:effectLst>
        </p:spPr>
      </p:pic>
      <p:pic>
        <p:nvPicPr>
          <p:cNvPr id="9" name="Picture 8" descr="five-dollar-bills-01.jpg"/>
          <p:cNvPicPr>
            <a:picLocks noChangeAspect="1"/>
          </p:cNvPicPr>
          <p:nvPr/>
        </p:nvPicPr>
        <p:blipFill>
          <a:blip r:embed="rId4" cstate="screen"/>
          <a:stretch>
            <a:fillRect/>
          </a:stretch>
        </p:blipFill>
        <p:spPr>
          <a:xfrm>
            <a:off x="5549459" y="4116890"/>
            <a:ext cx="3243922" cy="2432942"/>
          </a:xfrm>
          <a:prstGeom prst="rect">
            <a:avLst/>
          </a:prstGeom>
        </p:spPr>
      </p:pic>
      <p:pic>
        <p:nvPicPr>
          <p:cNvPr id="10" name="Picture 9" descr="bank card.jpg"/>
          <p:cNvPicPr>
            <a:picLocks noChangeAspect="1"/>
          </p:cNvPicPr>
          <p:nvPr/>
        </p:nvPicPr>
        <p:blipFill rotWithShape="1">
          <a:blip r:embed="rId5" cstate="screen"/>
          <a:srcRect b="7423"/>
          <a:stretch/>
        </p:blipFill>
        <p:spPr>
          <a:xfrm>
            <a:off x="4131578" y="4608464"/>
            <a:ext cx="2187136" cy="1342170"/>
          </a:xfrm>
          <a:prstGeom prst="rect">
            <a:avLst/>
          </a:prstGeom>
        </p:spPr>
      </p:pic>
      <p:pic>
        <p:nvPicPr>
          <p:cNvPr id="11" name="Picture 10" descr="oregon trail card.jpg"/>
          <p:cNvPicPr>
            <a:picLocks noChangeAspect="1"/>
          </p:cNvPicPr>
          <p:nvPr/>
        </p:nvPicPr>
        <p:blipFill>
          <a:blip r:embed="rId6" cstate="screen"/>
          <a:stretch>
            <a:fillRect/>
          </a:stretch>
        </p:blipFill>
        <p:spPr>
          <a:xfrm>
            <a:off x="2567255" y="3956692"/>
            <a:ext cx="2179181" cy="1376669"/>
          </a:xfrm>
          <a:prstGeom prst="rect">
            <a:avLst/>
          </a:prstGeom>
        </p:spPr>
      </p:pic>
      <p:pic>
        <p:nvPicPr>
          <p:cNvPr id="12" name="Picture 11" descr="eWIC Card Design.jpg"/>
          <p:cNvPicPr>
            <a:picLocks noChangeAspect="1"/>
          </p:cNvPicPr>
          <p:nvPr/>
        </p:nvPicPr>
        <p:blipFill>
          <a:blip r:embed="rId7" cstate="screen"/>
          <a:stretch>
            <a:fillRect/>
          </a:stretch>
        </p:blipFill>
        <p:spPr>
          <a:xfrm>
            <a:off x="638697" y="4354338"/>
            <a:ext cx="2183264" cy="1376669"/>
          </a:xfrm>
          <a:prstGeom prst="rect">
            <a:avLst/>
          </a:prstGeom>
        </p:spPr>
      </p:pic>
    </p:spTree>
    <p:extLst>
      <p:ext uri="{BB962C8B-B14F-4D97-AF65-F5344CB8AC3E}">
        <p14:creationId xmlns:p14="http://schemas.microsoft.com/office/powerpoint/2010/main" val="3928643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Scale>
                                      <p:cBhvr>
                                        <p:cTn id="7" dur="10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2"/>
                                        </p:tgtEl>
                                        <p:attrNameLst>
                                          <p:attrName>ppt_x</p:attrName>
                                          <p:attrName>ppt_y</p:attrName>
                                        </p:attrNameLst>
                                      </p:cBhvr>
                                    </p:animMotion>
                                    <p:animEffect transition="in" filter="fade">
                                      <p:cBhvr>
                                        <p:cTn id="9" dur="10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42" presetClass="entr" presetSubtype="0"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16257" y="1262960"/>
            <a:ext cx="4474608" cy="4564634"/>
          </a:xfrm>
        </p:spPr>
        <p:txBody>
          <a:bodyPr>
            <a:normAutofit/>
          </a:bodyPr>
          <a:lstStyle/>
          <a:p>
            <a:r>
              <a:rPr lang="en-US" dirty="0" smtClean="0"/>
              <a:t>Scan UPC barcode on actual product</a:t>
            </a:r>
          </a:p>
          <a:p>
            <a:r>
              <a:rPr lang="en-US" dirty="0" smtClean="0"/>
              <a:t>If item doesn’t scan, OK to enter UPC manually</a:t>
            </a:r>
          </a:p>
          <a:p>
            <a:r>
              <a:rPr lang="en-US" dirty="0"/>
              <a:t>NO scan codes, codebooks, or clipboards of UPCs</a:t>
            </a:r>
          </a:p>
          <a:p>
            <a:r>
              <a:rPr lang="en-US" dirty="0"/>
              <a:t>Quantity function OK for identical items</a:t>
            </a:r>
          </a:p>
          <a:p>
            <a:endParaRPr lang="en-US" dirty="0" smtClean="0"/>
          </a:p>
          <a:p>
            <a:endParaRPr lang="en-US" dirty="0"/>
          </a:p>
        </p:txBody>
      </p:sp>
      <p:sp>
        <p:nvSpPr>
          <p:cNvPr id="3" name="Title 2"/>
          <p:cNvSpPr>
            <a:spLocks noGrp="1"/>
          </p:cNvSpPr>
          <p:nvPr>
            <p:ph type="title"/>
          </p:nvPr>
        </p:nvSpPr>
        <p:spPr/>
        <p:txBody>
          <a:bodyPr/>
          <a:lstStyle/>
          <a:p>
            <a:r>
              <a:rPr lang="en-US" dirty="0" smtClean="0"/>
              <a:t>Scanning items</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3948" y="1417638"/>
            <a:ext cx="1513878" cy="1018183"/>
          </a:xfrm>
          <a:prstGeom prst="rect">
            <a:avLst/>
          </a:prstGeom>
        </p:spPr>
      </p:pic>
      <p:pic>
        <p:nvPicPr>
          <p:cNvPr id="7" name="Picture 2" descr="http://www.stoneumc.org/clientimages/25254/read%20upc-cod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2505" y="1343931"/>
            <a:ext cx="1979803" cy="137374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32311" y="3449691"/>
            <a:ext cx="3573168" cy="237790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19280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5356746" cy="4525963"/>
          </a:xfrm>
        </p:spPr>
        <p:txBody>
          <a:bodyPr/>
          <a:lstStyle/>
          <a:p>
            <a:r>
              <a:rPr lang="en-US" dirty="0" smtClean="0"/>
              <a:t>Review the WIC items being purchased with the customer</a:t>
            </a:r>
          </a:p>
          <a:p>
            <a:r>
              <a:rPr lang="en-US" dirty="0" smtClean="0"/>
              <a:t>Always give the customer their receipt</a:t>
            </a:r>
          </a:p>
          <a:p>
            <a:r>
              <a:rPr lang="en-US" dirty="0" smtClean="0"/>
              <a:t>Receipt shows items purchased and remaining WIC benefit balance</a:t>
            </a:r>
          </a:p>
          <a:p>
            <a:endParaRPr lang="en-US" dirty="0"/>
          </a:p>
        </p:txBody>
      </p:sp>
      <p:sp>
        <p:nvSpPr>
          <p:cNvPr id="3" name="Title 2"/>
          <p:cNvSpPr>
            <a:spLocks noGrp="1"/>
          </p:cNvSpPr>
          <p:nvPr>
            <p:ph type="title"/>
          </p:nvPr>
        </p:nvSpPr>
        <p:spPr/>
        <p:txBody>
          <a:bodyPr/>
          <a:lstStyle/>
          <a:p>
            <a:r>
              <a:rPr lang="en-US" dirty="0" smtClean="0"/>
              <a:t>Finalizing the transaction</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6908" y="1417638"/>
            <a:ext cx="2770393" cy="5269770"/>
          </a:xfrm>
          <a:prstGeom prst="rect">
            <a:avLst/>
          </a:prstGeom>
          <a:ln>
            <a:solidFill>
              <a:schemeClr val="bg1">
                <a:lumMod val="65000"/>
              </a:schemeClr>
            </a:solidFill>
          </a:ln>
          <a:effectLst>
            <a:outerShdw blurRad="63500" sx="102000" sy="102000" algn="ctr" rotWithShape="0">
              <a:prstClr val="black">
                <a:alpha val="40000"/>
              </a:prstClr>
            </a:outerShdw>
          </a:effectLst>
        </p:spPr>
      </p:pic>
      <p:sp>
        <p:nvSpPr>
          <p:cNvPr id="6" name="Rounded Rectangle 5"/>
          <p:cNvSpPr/>
          <p:nvPr/>
        </p:nvSpPr>
        <p:spPr>
          <a:xfrm>
            <a:off x="6056908" y="2560638"/>
            <a:ext cx="2770393" cy="1847589"/>
          </a:xfrm>
          <a:prstGeom prst="roundRect">
            <a:avLst/>
          </a:prstGeom>
          <a:noFill/>
          <a:ln>
            <a:solidFill>
              <a:schemeClr val="accent1">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Rounded Rectangle 6"/>
          <p:cNvSpPr/>
          <p:nvPr/>
        </p:nvSpPr>
        <p:spPr>
          <a:xfrm>
            <a:off x="6056908" y="4624023"/>
            <a:ext cx="2770393" cy="1847589"/>
          </a:xfrm>
          <a:prstGeom prst="roundRect">
            <a:avLst/>
          </a:prstGeom>
          <a:noFill/>
          <a:ln>
            <a:solidFill>
              <a:schemeClr val="accent1">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549531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7608627" cy="4525963"/>
          </a:xfrm>
        </p:spPr>
        <p:txBody>
          <a:bodyPr/>
          <a:lstStyle/>
          <a:p>
            <a:r>
              <a:rPr lang="en-US" dirty="0" smtClean="0"/>
              <a:t>No </a:t>
            </a:r>
            <a:r>
              <a:rPr lang="en-US" dirty="0" err="1"/>
              <a:t>eWIC</a:t>
            </a:r>
            <a:r>
              <a:rPr lang="en-US" dirty="0"/>
              <a:t> when the system goes </a:t>
            </a:r>
            <a:r>
              <a:rPr lang="en-US" dirty="0" smtClean="0"/>
              <a:t>down</a:t>
            </a:r>
          </a:p>
          <a:p>
            <a:endParaRPr lang="en-US" dirty="0"/>
          </a:p>
        </p:txBody>
      </p:sp>
      <p:sp>
        <p:nvSpPr>
          <p:cNvPr id="3" name="Title 2"/>
          <p:cNvSpPr>
            <a:spLocks noGrp="1"/>
          </p:cNvSpPr>
          <p:nvPr>
            <p:ph type="title"/>
          </p:nvPr>
        </p:nvSpPr>
        <p:spPr>
          <a:xfrm>
            <a:off x="457200" y="338328"/>
            <a:ext cx="8229600" cy="1143000"/>
          </a:xfrm>
        </p:spPr>
        <p:txBody>
          <a:bodyPr>
            <a:normAutofit/>
          </a:bodyPr>
          <a:lstStyle/>
          <a:p>
            <a:r>
              <a:rPr lang="en-US" dirty="0" smtClean="0"/>
              <a:t>Oh No! System Down!</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4222" y="2295426"/>
            <a:ext cx="4882578" cy="3711865"/>
          </a:xfrm>
          <a:prstGeom prst="rect">
            <a:avLst/>
          </a:prstGeom>
        </p:spPr>
      </p:pic>
    </p:spTree>
    <p:extLst>
      <p:ext uri="{BB962C8B-B14F-4D97-AF65-F5344CB8AC3E}">
        <p14:creationId xmlns:p14="http://schemas.microsoft.com/office/powerpoint/2010/main" val="6118186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88730" y="3522333"/>
            <a:ext cx="3689132" cy="1143000"/>
          </a:xfrm>
        </p:spPr>
        <p:txBody>
          <a:bodyPr/>
          <a:lstStyle/>
          <a:p>
            <a:r>
              <a:rPr lang="en-US" dirty="0" err="1" smtClean="0"/>
              <a:t>eWIC</a:t>
            </a:r>
            <a:r>
              <a:rPr lang="en-US" dirty="0" smtClean="0"/>
              <a:t> is here!</a:t>
            </a:r>
            <a:endParaRPr lang="en-US" dirty="0"/>
          </a:p>
        </p:txBody>
      </p:sp>
      <p:pic>
        <p:nvPicPr>
          <p:cNvPr id="5" name="Content Placeholder 4" descr="banner final.png"/>
          <p:cNvPicPr>
            <a:picLocks noGrp="1" noChangeAspect="1"/>
          </p:cNvPicPr>
          <p:nvPr>
            <p:ph sz="half" idx="4294967295"/>
          </p:nvPr>
        </p:nvPicPr>
        <p:blipFill>
          <a:blip r:embed="rId3" cstate="screen"/>
          <a:stretch>
            <a:fillRect/>
          </a:stretch>
        </p:blipFill>
        <p:spPr>
          <a:xfrm>
            <a:off x="252247" y="315310"/>
            <a:ext cx="8688701" cy="1928420"/>
          </a:xfrm>
          <a:prstGeom prst="rect">
            <a:avLst/>
          </a:prstGeom>
        </p:spPr>
      </p:pic>
      <p:pic>
        <p:nvPicPr>
          <p:cNvPr id="1026" name="Picture 2" descr="I:\WIC\Publications\Graphics\!Logos\WIC logo\WIC Color\WICcolor-highre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78718" y="934273"/>
            <a:ext cx="1876095" cy="117814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91921" y="3121521"/>
            <a:ext cx="3087624" cy="19446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57250158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88372" y="1417638"/>
            <a:ext cx="8229600" cy="3031533"/>
          </a:xfrm>
        </p:spPr>
        <p:txBody>
          <a:bodyPr/>
          <a:lstStyle/>
          <a:p>
            <a:r>
              <a:rPr lang="en-US" dirty="0" smtClean="0"/>
              <a:t>Faster payment</a:t>
            </a:r>
          </a:p>
          <a:p>
            <a:r>
              <a:rPr lang="en-US" dirty="0" smtClean="0"/>
              <a:t>No rejections</a:t>
            </a:r>
          </a:p>
          <a:p>
            <a:r>
              <a:rPr lang="en-US" dirty="0" smtClean="0"/>
              <a:t>Maximum prices calculated by UPC</a:t>
            </a:r>
          </a:p>
          <a:p>
            <a:r>
              <a:rPr lang="en-US" dirty="0" smtClean="0"/>
              <a:t>Adjustments made at point-of-sale</a:t>
            </a:r>
          </a:p>
          <a:p>
            <a:r>
              <a:rPr lang="en-US" dirty="0" smtClean="0"/>
              <a:t>Do not ask shoppers for payment above the price paid by WIC</a:t>
            </a:r>
            <a:endParaRPr lang="en-US" dirty="0"/>
          </a:p>
        </p:txBody>
      </p:sp>
      <p:sp>
        <p:nvSpPr>
          <p:cNvPr id="3" name="Title 2"/>
          <p:cNvSpPr>
            <a:spLocks noGrp="1"/>
          </p:cNvSpPr>
          <p:nvPr>
            <p:ph type="title"/>
          </p:nvPr>
        </p:nvSpPr>
        <p:spPr/>
        <p:txBody>
          <a:bodyPr/>
          <a:lstStyle/>
          <a:p>
            <a:r>
              <a:rPr lang="en-US" dirty="0" err="1" smtClean="0"/>
              <a:t>eWIC</a:t>
            </a:r>
            <a:r>
              <a:rPr lang="en-US" dirty="0" smtClean="0"/>
              <a:t> Payments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0293" y="4072720"/>
            <a:ext cx="3713707" cy="2785280"/>
          </a:xfrm>
          <a:prstGeom prst="rect">
            <a:avLst/>
          </a:prstGeom>
        </p:spPr>
      </p:pic>
    </p:spTree>
    <p:extLst>
      <p:ext uri="{BB962C8B-B14F-4D97-AF65-F5344CB8AC3E}">
        <p14:creationId xmlns:p14="http://schemas.microsoft.com/office/powerpoint/2010/main" val="374901341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6618" t="4388" r="5691" b="4064"/>
          <a:stretch/>
        </p:blipFill>
        <p:spPr>
          <a:xfrm flipH="1">
            <a:off x="815410" y="2112821"/>
            <a:ext cx="3401747" cy="3278044"/>
          </a:xfrm>
          <a:prstGeom prst="rect">
            <a:avLst/>
          </a:prstGeom>
        </p:spPr>
      </p:pic>
      <p:sp>
        <p:nvSpPr>
          <p:cNvPr id="3" name="Title 2"/>
          <p:cNvSpPr>
            <a:spLocks noGrp="1"/>
          </p:cNvSpPr>
          <p:nvPr>
            <p:ph type="title"/>
          </p:nvPr>
        </p:nvSpPr>
        <p:spPr/>
        <p:txBody>
          <a:bodyPr/>
          <a:lstStyle/>
          <a:p>
            <a:r>
              <a:rPr lang="en-US" dirty="0" smtClean="0"/>
              <a:t>Lost </a:t>
            </a:r>
            <a:r>
              <a:rPr lang="en-US" dirty="0" err="1" smtClean="0"/>
              <a:t>eWIC</a:t>
            </a:r>
            <a:r>
              <a:rPr lang="en-US" dirty="0" smtClean="0"/>
              <a:t> Cards</a:t>
            </a:r>
            <a:endParaRPr lang="en-US"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48766" y="1827332"/>
            <a:ext cx="3785299" cy="2384028"/>
          </a:xfrm>
          <a:prstGeom prst="roundRect">
            <a:avLst>
              <a:gd name="adj" fmla="val 16667"/>
            </a:avLst>
          </a:prstGeom>
          <a:ln>
            <a:solidFill>
              <a:schemeClr val="bg1">
                <a:lumMod val="75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Rectangle 5"/>
          <p:cNvSpPr/>
          <p:nvPr/>
        </p:nvSpPr>
        <p:spPr>
          <a:xfrm>
            <a:off x="4348766" y="2112820"/>
            <a:ext cx="3785299" cy="307024"/>
          </a:xfrm>
          <a:prstGeom prst="rect">
            <a:avLst/>
          </a:prstGeom>
          <a:ln>
            <a:solidFill>
              <a:schemeClr val="bg1">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Rounded Rectangle 7"/>
          <p:cNvSpPr/>
          <p:nvPr/>
        </p:nvSpPr>
        <p:spPr>
          <a:xfrm>
            <a:off x="4244454" y="3445836"/>
            <a:ext cx="4094328" cy="477672"/>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8790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100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658362" y="1764538"/>
            <a:ext cx="5134677" cy="2259711"/>
          </a:xfrm>
        </p:spPr>
        <p:txBody>
          <a:bodyPr/>
          <a:lstStyle/>
          <a:p>
            <a:r>
              <a:rPr lang="en-US" dirty="0" smtClean="0"/>
              <a:t>State WIC trainers will train store representatives</a:t>
            </a:r>
          </a:p>
          <a:p>
            <a:r>
              <a:rPr lang="en-US" dirty="0" smtClean="0"/>
              <a:t>Store representatives will train cashiers on eWIC and POS system</a:t>
            </a:r>
          </a:p>
        </p:txBody>
      </p:sp>
      <p:sp>
        <p:nvSpPr>
          <p:cNvPr id="3" name="Title 2"/>
          <p:cNvSpPr>
            <a:spLocks noGrp="1"/>
          </p:cNvSpPr>
          <p:nvPr>
            <p:ph type="title"/>
          </p:nvPr>
        </p:nvSpPr>
        <p:spPr/>
        <p:txBody>
          <a:bodyPr/>
          <a:lstStyle/>
          <a:p>
            <a:pPr algn="ctr"/>
            <a:r>
              <a:rPr lang="en-US" dirty="0" smtClean="0"/>
              <a:t>Cashier Training</a:t>
            </a:r>
            <a:endParaRPr lang="en-US" dirty="0"/>
          </a:p>
        </p:txBody>
      </p:sp>
      <p:sp>
        <p:nvSpPr>
          <p:cNvPr id="5" name="Content Placeholder 1"/>
          <p:cNvSpPr txBox="1">
            <a:spLocks/>
          </p:cNvSpPr>
          <p:nvPr/>
        </p:nvSpPr>
        <p:spPr>
          <a:xfrm>
            <a:off x="3381755" y="4593399"/>
            <a:ext cx="5687889" cy="1947290"/>
          </a:xfrm>
          <a:prstGeom prst="rect">
            <a:avLst/>
          </a:prstGeom>
        </p:spPr>
        <p:txBody>
          <a:bodyPr vert="horz">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r>
              <a:rPr lang="en-US" dirty="0" smtClean="0"/>
              <a:t>Stand-beside terminals may use a DEMO mode for training</a:t>
            </a:r>
          </a:p>
          <a:p>
            <a:pPr lvl="1"/>
            <a:r>
              <a:rPr lang="en-US" dirty="0" smtClean="0"/>
              <a:t>REMEMBER to turn DEMO mode off afterwards!</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938" y="1417638"/>
            <a:ext cx="3392424" cy="2953512"/>
          </a:xfrm>
          <a:prstGeom prst="rect">
            <a:avLst/>
          </a:prstGeom>
        </p:spPr>
      </p:pic>
    </p:spTree>
    <p:extLst>
      <p:ext uri="{BB962C8B-B14F-4D97-AF65-F5344CB8AC3E}">
        <p14:creationId xmlns:p14="http://schemas.microsoft.com/office/powerpoint/2010/main" val="455663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Statewide roll-out</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108448" y="2438400"/>
            <a:ext cx="4035552" cy="44196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598" y="1417638"/>
            <a:ext cx="5220269" cy="4001201"/>
          </a:xfrm>
          <a:prstGeom prst="rect">
            <a:avLst/>
          </a:prstGeom>
        </p:spPr>
      </p:pic>
    </p:spTree>
    <p:extLst>
      <p:ext uri="{BB962C8B-B14F-4D97-AF65-F5344CB8AC3E}">
        <p14:creationId xmlns:p14="http://schemas.microsoft.com/office/powerpoint/2010/main" val="1330878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0018"/>
            <a:ext cx="9144000" cy="1051560"/>
          </a:xfrm>
        </p:spPr>
        <p:txBody>
          <a:bodyPr/>
          <a:lstStyle/>
          <a:p>
            <a:pPr algn="ctr"/>
            <a:r>
              <a:rPr lang="en-US" dirty="0" smtClean="0"/>
              <a:t>Who to call for help!</a:t>
            </a:r>
            <a:endParaRPr lang="en-US" dirty="0"/>
          </a:p>
        </p:txBody>
      </p:sp>
      <p:grpSp>
        <p:nvGrpSpPr>
          <p:cNvPr id="23" name="Group 22"/>
          <p:cNvGrpSpPr/>
          <p:nvPr/>
        </p:nvGrpSpPr>
        <p:grpSpPr>
          <a:xfrm>
            <a:off x="291152" y="1511128"/>
            <a:ext cx="8561695" cy="1136822"/>
            <a:chOff x="391236" y="1769660"/>
            <a:chExt cx="8561695" cy="846161"/>
          </a:xfrm>
        </p:grpSpPr>
        <p:sp>
          <p:nvSpPr>
            <p:cNvPr id="13" name="Right Arrow Callout 12"/>
            <p:cNvSpPr/>
            <p:nvPr/>
          </p:nvSpPr>
          <p:spPr>
            <a:xfrm>
              <a:off x="391236" y="1769660"/>
              <a:ext cx="4844955" cy="846161"/>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eWIC Vendor </a:t>
              </a:r>
              <a:r>
                <a:rPr lang="en-US" sz="2000" dirty="0"/>
                <a:t>Policy or Foods Questions</a:t>
              </a:r>
              <a:endParaRPr lang="en-US" sz="2000" dirty="0">
                <a:solidFill>
                  <a:schemeClr val="bg1"/>
                </a:solidFill>
              </a:endParaRPr>
            </a:p>
          </p:txBody>
        </p:sp>
        <p:sp>
          <p:nvSpPr>
            <p:cNvPr id="18" name="Flowchart: Process 17"/>
            <p:cNvSpPr/>
            <p:nvPr/>
          </p:nvSpPr>
          <p:spPr>
            <a:xfrm>
              <a:off x="5418161" y="1769660"/>
              <a:ext cx="3534770" cy="846161"/>
            </a:xfrm>
            <a:prstGeom prst="flowChartProcess">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000" dirty="0" smtClean="0"/>
                <a:t>Vendor Answer Line (VAL) </a:t>
              </a:r>
            </a:p>
            <a:p>
              <a:pPr algn="ctr"/>
              <a:r>
                <a:rPr lang="en-US" sz="2000" dirty="0" smtClean="0"/>
                <a:t>Monday - Friday 8AM-5PM</a:t>
              </a:r>
            </a:p>
            <a:p>
              <a:pPr algn="ctr"/>
              <a:r>
                <a:rPr lang="en-US" sz="2000" dirty="0" smtClean="0"/>
                <a:t>1-877-807-0889</a:t>
              </a:r>
            </a:p>
          </p:txBody>
        </p:sp>
      </p:grpSp>
      <p:grpSp>
        <p:nvGrpSpPr>
          <p:cNvPr id="22" name="Group 21"/>
          <p:cNvGrpSpPr/>
          <p:nvPr/>
        </p:nvGrpSpPr>
        <p:grpSpPr>
          <a:xfrm>
            <a:off x="291152" y="4700177"/>
            <a:ext cx="8561695" cy="1033873"/>
            <a:chOff x="391236" y="2828202"/>
            <a:chExt cx="8561695" cy="850710"/>
          </a:xfrm>
        </p:grpSpPr>
        <p:sp>
          <p:nvSpPr>
            <p:cNvPr id="15" name="Right Arrow Callout 14"/>
            <p:cNvSpPr/>
            <p:nvPr/>
          </p:nvSpPr>
          <p:spPr>
            <a:xfrm>
              <a:off x="391236" y="2832751"/>
              <a:ext cx="4844955" cy="846161"/>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eWIC Payments</a:t>
              </a:r>
              <a:endParaRPr lang="en-US" sz="2000" dirty="0"/>
            </a:p>
          </p:txBody>
        </p:sp>
        <p:sp>
          <p:nvSpPr>
            <p:cNvPr id="19" name="Flowchart: Process 18"/>
            <p:cNvSpPr/>
            <p:nvPr/>
          </p:nvSpPr>
          <p:spPr>
            <a:xfrm>
              <a:off x="5418161" y="2828202"/>
              <a:ext cx="3534770" cy="846161"/>
            </a:xfrm>
            <a:prstGeom prst="flowChartProcess">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000" dirty="0" smtClean="0"/>
                <a:t>Your TPP or</a:t>
              </a:r>
            </a:p>
            <a:p>
              <a:pPr algn="ctr"/>
              <a:r>
                <a:rPr lang="en-US" sz="2000" dirty="0" smtClean="0"/>
                <a:t>FIS </a:t>
              </a:r>
              <a:r>
                <a:rPr lang="en-US" sz="2000" dirty="0"/>
                <a:t>Retailer Help Desk</a:t>
              </a:r>
            </a:p>
            <a:p>
              <a:pPr algn="ctr"/>
              <a:r>
                <a:rPr lang="en-US" sz="2000" dirty="0" smtClean="0"/>
                <a:t>1-844-234-4947</a:t>
              </a:r>
            </a:p>
          </p:txBody>
        </p:sp>
      </p:grpSp>
      <p:grpSp>
        <p:nvGrpSpPr>
          <p:cNvPr id="24" name="Group 23"/>
          <p:cNvGrpSpPr/>
          <p:nvPr/>
        </p:nvGrpSpPr>
        <p:grpSpPr>
          <a:xfrm>
            <a:off x="291152" y="3131269"/>
            <a:ext cx="8561695" cy="1097831"/>
            <a:chOff x="391236" y="3931988"/>
            <a:chExt cx="8561695" cy="846162"/>
          </a:xfrm>
        </p:grpSpPr>
        <p:sp>
          <p:nvSpPr>
            <p:cNvPr id="16" name="Right Arrow Callout 15"/>
            <p:cNvSpPr/>
            <p:nvPr/>
          </p:nvSpPr>
          <p:spPr>
            <a:xfrm>
              <a:off x="391236" y="3931989"/>
              <a:ext cx="4844955" cy="846161"/>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Submit possible missing food items</a:t>
              </a:r>
              <a:endParaRPr lang="en-US" sz="2000" dirty="0"/>
            </a:p>
          </p:txBody>
        </p:sp>
        <p:sp>
          <p:nvSpPr>
            <p:cNvPr id="20" name="Flowchart: Process 19"/>
            <p:cNvSpPr/>
            <p:nvPr/>
          </p:nvSpPr>
          <p:spPr>
            <a:xfrm>
              <a:off x="5418161" y="3931988"/>
              <a:ext cx="3534770" cy="846161"/>
            </a:xfrm>
            <a:prstGeom prst="flowChartProcess">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000" dirty="0" smtClean="0"/>
                <a:t>Submit via fax or email using UPC request form</a:t>
              </a:r>
              <a:endParaRPr lang="en-US" sz="2000" dirty="0"/>
            </a:p>
          </p:txBody>
        </p:sp>
      </p:grpSp>
    </p:spTree>
    <p:extLst>
      <p:ext uri="{BB962C8B-B14F-4D97-AF65-F5344CB8AC3E}">
        <p14:creationId xmlns:p14="http://schemas.microsoft.com/office/powerpoint/2010/main" val="155078845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1349"/>
            <a:ext cx="9144000" cy="1051560"/>
          </a:xfrm>
        </p:spPr>
        <p:txBody>
          <a:bodyPr/>
          <a:lstStyle/>
          <a:p>
            <a:pPr algn="ctr"/>
            <a:r>
              <a:rPr lang="en-US" dirty="0" smtClean="0"/>
              <a:t>Who to call for help!</a:t>
            </a:r>
            <a:endParaRPr lang="en-US" dirty="0"/>
          </a:p>
        </p:txBody>
      </p:sp>
      <p:grpSp>
        <p:nvGrpSpPr>
          <p:cNvPr id="10" name="Group 9"/>
          <p:cNvGrpSpPr/>
          <p:nvPr/>
        </p:nvGrpSpPr>
        <p:grpSpPr>
          <a:xfrm>
            <a:off x="391236" y="1885950"/>
            <a:ext cx="8561695" cy="1635495"/>
            <a:chOff x="391236" y="2390065"/>
            <a:chExt cx="8561695" cy="1191335"/>
          </a:xfrm>
        </p:grpSpPr>
        <p:sp>
          <p:nvSpPr>
            <p:cNvPr id="13" name="Right Arrow Callout 12"/>
            <p:cNvSpPr/>
            <p:nvPr/>
          </p:nvSpPr>
          <p:spPr>
            <a:xfrm>
              <a:off x="391236" y="2390065"/>
              <a:ext cx="4844955" cy="1191335"/>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Integrated </a:t>
              </a:r>
              <a:r>
                <a:rPr lang="en-US" sz="2000" dirty="0" smtClean="0"/>
                <a:t>Systems</a:t>
              </a:r>
              <a:endParaRPr lang="en-US" sz="2000" dirty="0">
                <a:solidFill>
                  <a:schemeClr val="bg1"/>
                </a:solidFill>
              </a:endParaRPr>
            </a:p>
          </p:txBody>
        </p:sp>
        <p:sp>
          <p:nvSpPr>
            <p:cNvPr id="18" name="Flowchart: Process 17"/>
            <p:cNvSpPr/>
            <p:nvPr/>
          </p:nvSpPr>
          <p:spPr>
            <a:xfrm>
              <a:off x="5418161" y="2569859"/>
              <a:ext cx="3534770" cy="831746"/>
            </a:xfrm>
            <a:prstGeom prst="flowChartProcess">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000" dirty="0" smtClean="0"/>
                <a:t>ECR Provider or TPP</a:t>
              </a:r>
              <a:endParaRPr lang="en-US" sz="2000" dirty="0">
                <a:solidFill>
                  <a:schemeClr val="tx1"/>
                </a:solidFill>
              </a:endParaRPr>
            </a:p>
          </p:txBody>
        </p:sp>
      </p:grpSp>
      <p:grpSp>
        <p:nvGrpSpPr>
          <p:cNvPr id="4" name="Group 3"/>
          <p:cNvGrpSpPr/>
          <p:nvPr/>
        </p:nvGrpSpPr>
        <p:grpSpPr>
          <a:xfrm>
            <a:off x="391236" y="4148346"/>
            <a:ext cx="8561695" cy="1357103"/>
            <a:chOff x="391236" y="2828202"/>
            <a:chExt cx="8561695" cy="850710"/>
          </a:xfrm>
        </p:grpSpPr>
        <p:sp>
          <p:nvSpPr>
            <p:cNvPr id="15" name="Right Arrow Callout 14"/>
            <p:cNvSpPr/>
            <p:nvPr/>
          </p:nvSpPr>
          <p:spPr>
            <a:xfrm>
              <a:off x="391236" y="2832751"/>
              <a:ext cx="4844955" cy="846161"/>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POS stand-beside devices</a:t>
              </a:r>
            </a:p>
          </p:txBody>
        </p:sp>
        <p:sp>
          <p:nvSpPr>
            <p:cNvPr id="19" name="Flowchart: Process 18"/>
            <p:cNvSpPr/>
            <p:nvPr/>
          </p:nvSpPr>
          <p:spPr>
            <a:xfrm>
              <a:off x="5418161" y="2828202"/>
              <a:ext cx="3534770" cy="846161"/>
            </a:xfrm>
            <a:prstGeom prst="flowChartProcess">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000" dirty="0"/>
                <a:t>FIS Retailer Help Desk</a:t>
              </a:r>
            </a:p>
            <a:p>
              <a:pPr algn="ctr"/>
              <a:r>
                <a:rPr lang="en-US" sz="2000" dirty="0"/>
                <a:t>1-844-234-4947</a:t>
              </a:r>
            </a:p>
          </p:txBody>
        </p:sp>
      </p:grpSp>
    </p:spTree>
    <p:extLst>
      <p:ext uri="{BB962C8B-B14F-4D97-AF65-F5344CB8AC3E}">
        <p14:creationId xmlns:p14="http://schemas.microsoft.com/office/powerpoint/2010/main" val="207545686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3605"/>
            <a:ext cx="9144000" cy="1051560"/>
          </a:xfrm>
        </p:spPr>
        <p:txBody>
          <a:bodyPr/>
          <a:lstStyle/>
          <a:p>
            <a:pPr algn="ctr"/>
            <a:r>
              <a:rPr lang="en-US" dirty="0" smtClean="0"/>
              <a:t>WIC Vendor Trainers</a:t>
            </a:r>
            <a:endParaRPr lang="en-US" dirty="0"/>
          </a:p>
        </p:txBody>
      </p:sp>
      <p:sp>
        <p:nvSpPr>
          <p:cNvPr id="8" name="TextBox 5"/>
          <p:cNvSpPr txBox="1">
            <a:spLocks noChangeArrowheads="1"/>
          </p:cNvSpPr>
          <p:nvPr/>
        </p:nvSpPr>
        <p:spPr bwMode="auto">
          <a:xfrm>
            <a:off x="3390501" y="4125713"/>
            <a:ext cx="542339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Char char="•"/>
              <a:defRPr sz="2800">
                <a:solidFill>
                  <a:schemeClr val="bg1"/>
                </a:solidFill>
                <a:latin typeface="Tahoma" pitchFamily="34"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dirty="0" smtClean="0">
                <a:solidFill>
                  <a:schemeClr val="tx1"/>
                </a:solidFill>
                <a:latin typeface="Arial" charset="0"/>
              </a:rPr>
              <a:t>Pi Winslow           </a:t>
            </a:r>
          </a:p>
          <a:p>
            <a:pPr eaLnBrk="1" hangingPunct="1">
              <a:spcBef>
                <a:spcPct val="0"/>
              </a:spcBef>
              <a:buFontTx/>
              <a:buNone/>
            </a:pPr>
            <a:r>
              <a:rPr lang="en-US" altLang="en-US" dirty="0" smtClean="0">
                <a:solidFill>
                  <a:schemeClr val="tx1"/>
                </a:solidFill>
                <a:latin typeface="Arial" charset="0"/>
              </a:rPr>
              <a:t>971-254-5669</a:t>
            </a:r>
          </a:p>
          <a:p>
            <a:pPr eaLnBrk="1" hangingPunct="1">
              <a:spcBef>
                <a:spcPct val="0"/>
              </a:spcBef>
              <a:buFontTx/>
              <a:buNone/>
            </a:pPr>
            <a:r>
              <a:rPr lang="en-US" altLang="en-US" dirty="0" smtClean="0">
                <a:solidFill>
                  <a:schemeClr val="tx1"/>
                </a:solidFill>
                <a:latin typeface="Arial" charset="0"/>
              </a:rPr>
              <a:t>Pi.V.Winslow@state.or.us</a:t>
            </a:r>
            <a:endParaRPr lang="en-US" altLang="en-US" dirty="0">
              <a:solidFill>
                <a:schemeClr val="tx1"/>
              </a:solidFill>
              <a:latin typeface="Arial" charset="0"/>
            </a:endParaRPr>
          </a:p>
        </p:txBody>
      </p:sp>
      <p:sp>
        <p:nvSpPr>
          <p:cNvPr id="6" name="TextBox 5"/>
          <p:cNvSpPr txBox="1">
            <a:spLocks noChangeArrowheads="1"/>
          </p:cNvSpPr>
          <p:nvPr/>
        </p:nvSpPr>
        <p:spPr bwMode="auto">
          <a:xfrm>
            <a:off x="3390501" y="1532640"/>
            <a:ext cx="522009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Char char="•"/>
              <a:defRPr sz="2800">
                <a:solidFill>
                  <a:schemeClr val="bg1"/>
                </a:solidFill>
                <a:latin typeface="Tahoma" pitchFamily="34"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dirty="0" smtClean="0">
                <a:solidFill>
                  <a:schemeClr val="tx1"/>
                </a:solidFill>
                <a:latin typeface="Arial" charset="0"/>
              </a:rPr>
              <a:t>Michelle Aarhus   </a:t>
            </a:r>
          </a:p>
          <a:p>
            <a:pPr eaLnBrk="1" hangingPunct="1">
              <a:spcBef>
                <a:spcPct val="0"/>
              </a:spcBef>
              <a:buFontTx/>
              <a:buNone/>
            </a:pPr>
            <a:r>
              <a:rPr lang="en-US" altLang="en-US" dirty="0" smtClean="0">
                <a:solidFill>
                  <a:schemeClr val="tx1"/>
                </a:solidFill>
                <a:latin typeface="Arial" charset="0"/>
              </a:rPr>
              <a:t>971-673-0052</a:t>
            </a:r>
          </a:p>
          <a:p>
            <a:pPr eaLnBrk="1" hangingPunct="1">
              <a:spcBef>
                <a:spcPct val="0"/>
              </a:spcBef>
              <a:buFontTx/>
              <a:buNone/>
            </a:pPr>
            <a:r>
              <a:rPr lang="en-US" altLang="en-US" dirty="0" smtClean="0">
                <a:solidFill>
                  <a:schemeClr val="tx1"/>
                </a:solidFill>
                <a:latin typeface="Arial" charset="0"/>
              </a:rPr>
              <a:t>Michelle.A.Aarhus@state.or.us</a:t>
            </a:r>
            <a:endParaRPr lang="en-US" altLang="en-US" dirty="0">
              <a:solidFill>
                <a:schemeClr val="tx1"/>
              </a:solidFill>
              <a:latin typeface="Arial" charset="0"/>
            </a:endParaRPr>
          </a:p>
        </p:txBody>
      </p:sp>
      <p:pic>
        <p:nvPicPr>
          <p:cNvPr id="9" name="Picture 8"/>
          <p:cNvPicPr>
            <a:picLocks noChangeAspect="1"/>
          </p:cNvPicPr>
          <p:nvPr/>
        </p:nvPicPr>
        <p:blipFill rotWithShape="1">
          <a:blip r:embed="rId3"/>
          <a:srcRect l="6383" r="9930"/>
          <a:stretch/>
        </p:blipFill>
        <p:spPr>
          <a:xfrm>
            <a:off x="1264379" y="1239618"/>
            <a:ext cx="1610436" cy="1971038"/>
          </a:xfrm>
          <a:prstGeom prst="rect">
            <a:avLst/>
          </a:prstGeom>
          <a:ln>
            <a:noFill/>
          </a:ln>
          <a:effectLst>
            <a:outerShdw blurRad="292100" dist="139700" dir="2700000" algn="tl" rotWithShape="0">
              <a:srgbClr val="333333">
                <a:alpha val="65000"/>
              </a:srgbClr>
            </a:outerShdw>
          </a:effectLst>
        </p:spPr>
      </p:pic>
      <p:pic>
        <p:nvPicPr>
          <p:cNvPr id="10" name="Content Placeholder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4379" y="3829950"/>
            <a:ext cx="1556671" cy="19765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4791131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6907" y="3302458"/>
            <a:ext cx="4749420" cy="2982636"/>
          </a:xfrm>
          <a:prstGeom prst="rect">
            <a:avLst/>
          </a:prstGeom>
        </p:spPr>
      </p:pic>
      <p:sp>
        <p:nvSpPr>
          <p:cNvPr id="3" name="Rectangle 2"/>
          <p:cNvSpPr/>
          <p:nvPr/>
        </p:nvSpPr>
        <p:spPr>
          <a:xfrm>
            <a:off x="1449540" y="1004416"/>
            <a:ext cx="6179560" cy="1323439"/>
          </a:xfrm>
          <a:prstGeom prst="rect">
            <a:avLst/>
          </a:prstGeom>
          <a:noFill/>
        </p:spPr>
        <p:txBody>
          <a:bodyPr wrap="square" lIns="91440" tIns="45720" rIns="91440" bIns="45720">
            <a:spAutoFit/>
            <a:scene3d>
              <a:camera prst="orthographicFront"/>
              <a:lightRig rig="threePt" dir="t"/>
            </a:scene3d>
            <a:sp3d extrusionH="57150">
              <a:bevelT w="31750" h="57150" prst="angle"/>
            </a:sp3d>
          </a:bodyPr>
          <a:lstStyle/>
          <a:p>
            <a:pPr algn="ctr"/>
            <a:r>
              <a:rPr lang="en-US" sz="8000" b="1" dirty="0" smtClean="0">
                <a:ln w="12700">
                  <a:solidFill>
                    <a:srgbClr val="0080BD"/>
                  </a:solidFill>
                  <a:prstDash val="solid"/>
                </a:ln>
                <a:pattFill prst="pct5">
                  <a:fgClr>
                    <a:srgbClr val="0080BD"/>
                  </a:fgClr>
                  <a:bgClr>
                    <a:srgbClr val="C3D600"/>
                  </a:bgClr>
                </a:pattFill>
                <a:effectLst>
                  <a:outerShdw blurRad="50800" dist="38100" dir="18900000" algn="bl" rotWithShape="0">
                    <a:prstClr val="black">
                      <a:alpha val="40000"/>
                    </a:prstClr>
                  </a:outerShdw>
                </a:effectLst>
                <a:latin typeface="Eras Bold ITC" panose="020B0907030504020204" pitchFamily="34" charset="0"/>
              </a:rPr>
              <a:t>Thank you!</a:t>
            </a:r>
            <a:endParaRPr lang="en-US" sz="8000" b="1" cap="none" spc="0" dirty="0">
              <a:ln w="12700">
                <a:solidFill>
                  <a:srgbClr val="0080BD"/>
                </a:solidFill>
                <a:prstDash val="solid"/>
              </a:ln>
              <a:pattFill prst="pct5">
                <a:fgClr>
                  <a:srgbClr val="0080BD"/>
                </a:fgClr>
                <a:bgClr>
                  <a:srgbClr val="C3D600"/>
                </a:bgClr>
              </a:pattFill>
              <a:effectLst>
                <a:outerShdw blurRad="50800" dist="38100" dir="18900000" algn="bl" rotWithShape="0">
                  <a:prstClr val="black">
                    <a:alpha val="40000"/>
                  </a:prstClr>
                </a:outerShdw>
              </a:effectLst>
              <a:latin typeface="Eras Bold ITC" panose="020B0907030504020204" pitchFamily="34" charset="0"/>
            </a:endParaRPr>
          </a:p>
        </p:txBody>
      </p:sp>
    </p:spTree>
    <p:extLst>
      <p:ext uri="{BB962C8B-B14F-4D97-AF65-F5344CB8AC3E}">
        <p14:creationId xmlns:p14="http://schemas.microsoft.com/office/powerpoint/2010/main" val="1423310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plus(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6398"/>
            <a:ext cx="8229600" cy="1143000"/>
          </a:xfrm>
        </p:spPr>
        <p:txBody>
          <a:bodyPr/>
          <a:lstStyle/>
          <a:p>
            <a:r>
              <a:rPr lang="en-US" dirty="0" smtClean="0"/>
              <a:t>Customer service opportunity</a:t>
            </a:r>
            <a:endParaRPr lang="en-US" dirty="0"/>
          </a:p>
        </p:txBody>
      </p:sp>
      <p:pic>
        <p:nvPicPr>
          <p:cNvPr id="10" name="Content Placeholder 9"/>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897950" y="2332038"/>
            <a:ext cx="3020866" cy="4525962"/>
          </a:xfr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135" y="1732580"/>
            <a:ext cx="5037799" cy="335803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657284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532" y="57150"/>
            <a:ext cx="7662386" cy="5873020"/>
          </a:xfrm>
          <a:prstGeom prst="rect">
            <a:avLst/>
          </a:prstGeom>
        </p:spPr>
      </p:pic>
      <p:sp>
        <p:nvSpPr>
          <p:cNvPr id="2" name="Title 1"/>
          <p:cNvSpPr>
            <a:spLocks noGrp="1"/>
          </p:cNvSpPr>
          <p:nvPr>
            <p:ph type="title" idx="4294967295"/>
          </p:nvPr>
        </p:nvSpPr>
        <p:spPr>
          <a:xfrm>
            <a:off x="0" y="5702300"/>
            <a:ext cx="8954814" cy="914400"/>
          </a:xfrm>
        </p:spPr>
        <p:txBody>
          <a:bodyPr>
            <a:normAutofit/>
          </a:bodyPr>
          <a:lstStyle/>
          <a:p>
            <a:pPr algn="r"/>
            <a:r>
              <a:rPr lang="en-US" sz="3200" dirty="0" smtClean="0"/>
              <a:t>Oregon roll-out schedule</a:t>
            </a:r>
            <a:endParaRPr lang="en-US" sz="3200"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1532" y="57150"/>
            <a:ext cx="7662386" cy="587302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1532" y="57150"/>
            <a:ext cx="7662386" cy="587302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1532" y="57150"/>
            <a:ext cx="7662386" cy="5873020"/>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1532" y="57150"/>
            <a:ext cx="7662386" cy="5873020"/>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1532" y="57150"/>
            <a:ext cx="7662386" cy="5873020"/>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1532" y="57150"/>
            <a:ext cx="7662386" cy="5873020"/>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1532" y="57150"/>
            <a:ext cx="7662386" cy="5873020"/>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71532" y="57150"/>
            <a:ext cx="7662386" cy="587302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2000"/>
                                  </p:stCondLst>
                                  <p:childTnLst>
                                    <p:set>
                                      <p:cBhvr>
                                        <p:cTn id="13" dur="1" fill="hold">
                                          <p:stCondLst>
                                            <p:cond delay="0"/>
                                          </p:stCondLst>
                                        </p:cTn>
                                        <p:tgtEl>
                                          <p:spTgt spid="8"/>
                                        </p:tgtEl>
                                        <p:attrNameLst>
                                          <p:attrName>style.visibility</p:attrName>
                                        </p:attrNameLst>
                                      </p:cBhvr>
                                      <p:to>
                                        <p:strVal val="visible"/>
                                      </p:to>
                                    </p:set>
                                  </p:childTnLst>
                                </p:cTn>
                              </p:par>
                            </p:childTnLst>
                          </p:cTn>
                        </p:par>
                        <p:par>
                          <p:cTn id="14" fill="hold">
                            <p:stCondLst>
                              <p:cond delay="2000"/>
                            </p:stCondLst>
                            <p:childTnLst>
                              <p:par>
                                <p:cTn id="15" presetID="1" presetClass="entr" presetSubtype="0" fill="hold" nodeType="afterEffect">
                                  <p:stCondLst>
                                    <p:cond delay="2000"/>
                                  </p:stCondLst>
                                  <p:childTnLst>
                                    <p:set>
                                      <p:cBhvr>
                                        <p:cTn id="16" dur="1" fill="hold">
                                          <p:stCondLst>
                                            <p:cond delay="0"/>
                                          </p:stCondLst>
                                        </p:cTn>
                                        <p:tgtEl>
                                          <p:spTgt spid="9"/>
                                        </p:tgtEl>
                                        <p:attrNameLst>
                                          <p:attrName>style.visibility</p:attrName>
                                        </p:attrNameLst>
                                      </p:cBhvr>
                                      <p:to>
                                        <p:strVal val="visible"/>
                                      </p:to>
                                    </p:set>
                                  </p:childTnLst>
                                </p:cTn>
                              </p:par>
                            </p:childTnLst>
                          </p:cTn>
                        </p:par>
                        <p:par>
                          <p:cTn id="17" fill="hold">
                            <p:stCondLst>
                              <p:cond delay="4000"/>
                            </p:stCondLst>
                            <p:childTnLst>
                              <p:par>
                                <p:cTn id="18" presetID="1" presetClass="entr" presetSubtype="0" fill="hold" nodeType="afterEffect">
                                  <p:stCondLst>
                                    <p:cond delay="1500"/>
                                  </p:stCondLst>
                                  <p:childTnLst>
                                    <p:set>
                                      <p:cBhvr>
                                        <p:cTn id="19" dur="1" fill="hold">
                                          <p:stCondLst>
                                            <p:cond delay="0"/>
                                          </p:stCondLst>
                                        </p:cTn>
                                        <p:tgtEl>
                                          <p:spTgt spid="10"/>
                                        </p:tgtEl>
                                        <p:attrNameLst>
                                          <p:attrName>style.visibility</p:attrName>
                                        </p:attrNameLst>
                                      </p:cBhvr>
                                      <p:to>
                                        <p:strVal val="visible"/>
                                      </p:to>
                                    </p:set>
                                  </p:childTnLst>
                                </p:cTn>
                              </p:par>
                            </p:childTnLst>
                          </p:cTn>
                        </p:par>
                        <p:par>
                          <p:cTn id="20" fill="hold">
                            <p:stCondLst>
                              <p:cond delay="5500"/>
                            </p:stCondLst>
                            <p:childTnLst>
                              <p:par>
                                <p:cTn id="21" presetID="1" presetClass="entr" presetSubtype="0" fill="hold" nodeType="afterEffect">
                                  <p:stCondLst>
                                    <p:cond delay="1500"/>
                                  </p:stCondLst>
                                  <p:childTnLst>
                                    <p:set>
                                      <p:cBhvr>
                                        <p:cTn id="22" dur="1" fill="hold">
                                          <p:stCondLst>
                                            <p:cond delay="0"/>
                                          </p:stCondLst>
                                        </p:cTn>
                                        <p:tgtEl>
                                          <p:spTgt spid="11"/>
                                        </p:tgtEl>
                                        <p:attrNameLst>
                                          <p:attrName>style.visibility</p:attrName>
                                        </p:attrNameLst>
                                      </p:cBhvr>
                                      <p:to>
                                        <p:strVal val="visible"/>
                                      </p:to>
                                    </p:set>
                                  </p:childTnLst>
                                </p:cTn>
                              </p:par>
                            </p:childTnLst>
                          </p:cTn>
                        </p:par>
                        <p:par>
                          <p:cTn id="23" fill="hold">
                            <p:stCondLst>
                              <p:cond delay="7000"/>
                            </p:stCondLst>
                            <p:childTnLst>
                              <p:par>
                                <p:cTn id="24" presetID="1" presetClass="entr" presetSubtype="0" fill="hold" nodeType="afterEffect">
                                  <p:stCondLst>
                                    <p:cond delay="1500"/>
                                  </p:stCondLst>
                                  <p:childTnLst>
                                    <p:set>
                                      <p:cBhvr>
                                        <p:cTn id="25" dur="1" fill="hold">
                                          <p:stCondLst>
                                            <p:cond delay="0"/>
                                          </p:stCondLst>
                                        </p:cTn>
                                        <p:tgtEl>
                                          <p:spTgt spid="12"/>
                                        </p:tgtEl>
                                        <p:attrNameLst>
                                          <p:attrName>style.visibility</p:attrName>
                                        </p:attrNameLst>
                                      </p:cBhvr>
                                      <p:to>
                                        <p:strVal val="visible"/>
                                      </p:to>
                                    </p:set>
                                  </p:childTnLst>
                                </p:cTn>
                              </p:par>
                            </p:childTnLst>
                          </p:cTn>
                        </p:par>
                        <p:par>
                          <p:cTn id="26" fill="hold">
                            <p:stCondLst>
                              <p:cond delay="8500"/>
                            </p:stCondLst>
                            <p:childTnLst>
                              <p:par>
                                <p:cTn id="27" presetID="1" presetClass="entr" presetSubtype="0" fill="hold" nodeType="afterEffect">
                                  <p:stCondLst>
                                    <p:cond delay="150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0"/>
            <a:r>
              <a:rPr lang="en-US" sz="2800" dirty="0"/>
              <a:t>All vendors must support paper vouchers throughout entire roll-out. </a:t>
            </a:r>
            <a:endParaRPr lang="en-US" sz="2800" dirty="0" smtClean="0"/>
          </a:p>
          <a:p>
            <a:pPr lvl="0"/>
            <a:r>
              <a:rPr lang="en-US" sz="2800" dirty="0" smtClean="0"/>
              <a:t>Vouchers </a:t>
            </a:r>
            <a:r>
              <a:rPr lang="en-US" sz="2800" dirty="0"/>
              <a:t>may </a:t>
            </a:r>
            <a:r>
              <a:rPr lang="en-US" sz="2800" dirty="0" smtClean="0"/>
              <a:t>continue to be in circulation into </a:t>
            </a:r>
            <a:r>
              <a:rPr lang="en-US" sz="2800" dirty="0"/>
              <a:t>June 2016</a:t>
            </a:r>
          </a:p>
          <a:p>
            <a:endParaRPr lang="en-US" dirty="0"/>
          </a:p>
        </p:txBody>
      </p:sp>
      <p:sp>
        <p:nvSpPr>
          <p:cNvPr id="3" name="Title 2"/>
          <p:cNvSpPr>
            <a:spLocks noGrp="1"/>
          </p:cNvSpPr>
          <p:nvPr>
            <p:ph type="title"/>
          </p:nvPr>
        </p:nvSpPr>
        <p:spPr/>
        <p:txBody>
          <a:bodyPr/>
          <a:lstStyle/>
          <a:p>
            <a:pPr algn="ctr"/>
            <a:r>
              <a:rPr lang="en-US" dirty="0" smtClean="0"/>
              <a:t>Transitioning – it’s a process!</a:t>
            </a: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0140" y="3486163"/>
            <a:ext cx="6503670" cy="2481947"/>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704415">
            <a:off x="5296133" y="3488996"/>
            <a:ext cx="3087624" cy="194462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71547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16509" y="2334137"/>
            <a:ext cx="8229600" cy="2053442"/>
          </a:xfrm>
        </p:spPr>
        <p:txBody>
          <a:bodyPr/>
          <a:lstStyle/>
          <a:p>
            <a:r>
              <a:rPr lang="en-US" dirty="0" smtClean="0"/>
              <a:t>Shopping habits</a:t>
            </a:r>
          </a:p>
          <a:p>
            <a:r>
              <a:rPr lang="en-US" dirty="0" smtClean="0"/>
              <a:t>Relearning WIC foods</a:t>
            </a:r>
          </a:p>
          <a:p>
            <a:r>
              <a:rPr lang="en-US" dirty="0" smtClean="0"/>
              <a:t>Units of measure</a:t>
            </a:r>
          </a:p>
          <a:p>
            <a:r>
              <a:rPr lang="en-US" dirty="0" smtClean="0"/>
              <a:t>Faster and easier!</a:t>
            </a:r>
            <a:endParaRPr lang="en-US" dirty="0"/>
          </a:p>
        </p:txBody>
      </p:sp>
      <p:sp>
        <p:nvSpPr>
          <p:cNvPr id="3" name="Title 2"/>
          <p:cNvSpPr>
            <a:spLocks noGrp="1"/>
          </p:cNvSpPr>
          <p:nvPr>
            <p:ph type="title"/>
          </p:nvPr>
        </p:nvSpPr>
        <p:spPr/>
        <p:txBody>
          <a:bodyPr/>
          <a:lstStyle/>
          <a:p>
            <a:pPr algn="ctr"/>
            <a:r>
              <a:rPr lang="en-US" dirty="0" smtClean="0"/>
              <a:t>Shopper </a:t>
            </a:r>
            <a:r>
              <a:rPr lang="en-US" dirty="0"/>
              <a:t>t</a:t>
            </a:r>
            <a:r>
              <a:rPr lang="en-US" dirty="0" smtClean="0"/>
              <a:t>ransition to </a:t>
            </a:r>
            <a:r>
              <a:rPr lang="en-US" dirty="0" err="1" smtClean="0"/>
              <a:t>eWIC</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5333" y="1381837"/>
            <a:ext cx="3650776" cy="547616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65128" y="4092244"/>
            <a:ext cx="937851" cy="59067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426642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4952" y="421728"/>
            <a:ext cx="8570809" cy="1143000"/>
          </a:xfrm>
        </p:spPr>
        <p:txBody>
          <a:bodyPr/>
          <a:lstStyle/>
          <a:p>
            <a:pPr algn="ctr"/>
            <a:r>
              <a:rPr lang="en-US" dirty="0" smtClean="0"/>
              <a:t>Integrated vs. Stand-beside</a:t>
            </a:r>
            <a:endParaRPr lang="en-US" dirty="0"/>
          </a:p>
        </p:txBody>
      </p:sp>
      <p:sp>
        <p:nvSpPr>
          <p:cNvPr id="3" name="Content Placeholder 2"/>
          <p:cNvSpPr>
            <a:spLocks noGrp="1"/>
          </p:cNvSpPr>
          <p:nvPr>
            <p:ph sz="half" idx="4294967295"/>
          </p:nvPr>
        </p:nvSpPr>
        <p:spPr>
          <a:xfrm>
            <a:off x="583324" y="1825291"/>
            <a:ext cx="7930055" cy="714375"/>
          </a:xfrm>
        </p:spPr>
        <p:txBody>
          <a:bodyPr>
            <a:normAutofit/>
          </a:bodyPr>
          <a:lstStyle/>
          <a:p>
            <a:pPr marL="109728" indent="0" algn="ctr">
              <a:buNone/>
            </a:pPr>
            <a:r>
              <a:rPr lang="en-US" dirty="0" smtClean="0"/>
              <a:t>          Integrated                     Stand Beside</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82315" y="2539666"/>
            <a:ext cx="2504373" cy="333916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3836" y="2539666"/>
            <a:ext cx="4114800" cy="3200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919968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4952" y="421728"/>
            <a:ext cx="8570809" cy="1143000"/>
          </a:xfrm>
        </p:spPr>
        <p:txBody>
          <a:bodyPr/>
          <a:lstStyle/>
          <a:p>
            <a:pPr algn="ctr"/>
            <a:r>
              <a:rPr lang="en-US" dirty="0" smtClean="0"/>
              <a:t>Integrated POS Terminal</a:t>
            </a:r>
            <a:endParaRPr lang="en-US" dirty="0"/>
          </a:p>
        </p:txBody>
      </p:sp>
      <p:sp>
        <p:nvSpPr>
          <p:cNvPr id="4" name="TextBox 3"/>
          <p:cNvSpPr txBox="1"/>
          <p:nvPr/>
        </p:nvSpPr>
        <p:spPr>
          <a:xfrm>
            <a:off x="413481" y="1587259"/>
            <a:ext cx="7993540" cy="2988510"/>
          </a:xfrm>
          <a:prstGeom prst="rect">
            <a:avLst/>
          </a:prstGeom>
          <a:noFill/>
        </p:spPr>
        <p:txBody>
          <a:bodyPr wrap="square" rtlCol="0">
            <a:spAutoFit/>
          </a:bodyPr>
          <a:lstStyle/>
          <a:p>
            <a:pPr marL="365760" lvl="0" indent="-256032">
              <a:lnSpc>
                <a:spcPct val="110000"/>
              </a:lnSpc>
              <a:spcBef>
                <a:spcPts val="400"/>
              </a:spcBef>
              <a:buClr>
                <a:schemeClr val="accent1"/>
              </a:buClr>
              <a:buSzPct val="68000"/>
              <a:buFont typeface="Wingdings 3"/>
              <a:buChar char=""/>
            </a:pPr>
            <a:r>
              <a:rPr lang="en-US" sz="2700" dirty="0"/>
              <a:t>Have programmed POS systems that process eWIC</a:t>
            </a:r>
          </a:p>
          <a:p>
            <a:pPr marL="365760" lvl="0" indent="-256032">
              <a:lnSpc>
                <a:spcPct val="110000"/>
              </a:lnSpc>
              <a:spcBef>
                <a:spcPts val="400"/>
              </a:spcBef>
              <a:buClr>
                <a:schemeClr val="accent1"/>
              </a:buClr>
              <a:buSzPct val="68000"/>
              <a:buFont typeface="Wingdings 3"/>
              <a:buChar char=""/>
            </a:pPr>
            <a:r>
              <a:rPr lang="en-US" sz="2700" dirty="0" smtClean="0"/>
              <a:t>Only </a:t>
            </a:r>
            <a:r>
              <a:rPr lang="en-US" sz="2700" dirty="0"/>
              <a:t>requires one </a:t>
            </a:r>
            <a:r>
              <a:rPr lang="en-US" sz="2700" dirty="0" smtClean="0"/>
              <a:t>scan/entry </a:t>
            </a:r>
            <a:r>
              <a:rPr lang="en-US" sz="2700" dirty="0"/>
              <a:t>of WIC </a:t>
            </a:r>
            <a:r>
              <a:rPr lang="en-US" sz="2700" dirty="0" smtClean="0"/>
              <a:t>items</a:t>
            </a:r>
          </a:p>
          <a:p>
            <a:pPr marL="365760" indent="-256032">
              <a:lnSpc>
                <a:spcPct val="110000"/>
              </a:lnSpc>
              <a:spcBef>
                <a:spcPts val="400"/>
              </a:spcBef>
              <a:buClr>
                <a:schemeClr val="accent1"/>
              </a:buClr>
              <a:buSzPct val="68000"/>
              <a:buFont typeface="Wingdings 3"/>
              <a:buChar char=""/>
            </a:pPr>
            <a:r>
              <a:rPr lang="en-US" sz="2700" dirty="0"/>
              <a:t>Capability of doing “mixed basket” transactions – no separating</a:t>
            </a:r>
          </a:p>
          <a:p>
            <a:pPr marL="365760" lvl="0" indent="-256032">
              <a:lnSpc>
                <a:spcPct val="110000"/>
              </a:lnSpc>
              <a:spcBef>
                <a:spcPts val="400"/>
              </a:spcBef>
              <a:buClr>
                <a:schemeClr val="accent1"/>
              </a:buClr>
              <a:buSzPct val="68000"/>
              <a:buFont typeface="Wingdings 3"/>
              <a:buChar char=""/>
            </a:pPr>
            <a:endParaRPr lang="en-US" sz="2700" dirty="0"/>
          </a:p>
        </p:txBody>
      </p:sp>
      <p:pic>
        <p:nvPicPr>
          <p:cNvPr id="6"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93995" y="4379936"/>
            <a:ext cx="3054468" cy="20345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9412354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012CDB5CCD2847B46468FD3DF1DE6F" ma:contentTypeVersion="18" ma:contentTypeDescription="Create a new document." ma:contentTypeScope="" ma:versionID="83cd168dfd4f560a5ae9f127886bf666">
  <xsd:schema xmlns:xsd="http://www.w3.org/2001/XMLSchema" xmlns:xs="http://www.w3.org/2001/XMLSchema" xmlns:p="http://schemas.microsoft.com/office/2006/metadata/properties" xmlns:ns1="http://schemas.microsoft.com/sharepoint/v3" xmlns:ns2="59da1016-2a1b-4f8a-9768-d7a4932f6f16" xmlns:ns3="f144fd3f-61b7-45a4-a8a5-a00a4ffd3675" targetNamespace="http://schemas.microsoft.com/office/2006/metadata/properties" ma:root="true" ma:fieldsID="d12f2be80cb9e9a210af77d7981c0c3e" ns1:_="" ns2:_="" ns3:_="">
    <xsd:import namespace="http://schemas.microsoft.com/sharepoint/v3"/>
    <xsd:import namespace="59da1016-2a1b-4f8a-9768-d7a4932f6f16"/>
    <xsd:import namespace="f144fd3f-61b7-45a4-a8a5-a00a4ffd3675"/>
    <xsd:element name="properties">
      <xsd:complexType>
        <xsd:sequence>
          <xsd:element name="documentManagement">
            <xsd:complexType>
              <xsd:all>
                <xsd:element ref="ns2:IACategory" minOccurs="0"/>
                <xsd:element ref="ns2:IATopic" minOccurs="0"/>
                <xsd:element ref="ns2:IASubtopic" minOccurs="0"/>
                <xsd:element ref="ns2:DocumentExpirationDate" minOccurs="0"/>
                <xsd:element ref="ns3:Meta_x0020_Description" minOccurs="0"/>
                <xsd:element ref="ns3:Meta_x0020_Keywords" minOccurs="0"/>
                <xsd:element ref="ns1:PublishingStartDate" minOccurs="0"/>
                <xsd:element ref="ns1:PublishingExpirationDate" minOccurs="0"/>
                <xsd:element ref="ns1:URL"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0"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11"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element name="URL" ma:index="12" nillable="true" ma:displayName="URL" ma:format="Hyperlink" ma:internalName="URL" ma:readOnly="false">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9da1016-2a1b-4f8a-9768-d7a4932f6f16" elementFormDefault="qualified">
    <xsd:import namespace="http://schemas.microsoft.com/office/2006/documentManagement/types"/>
    <xsd:import namespace="http://schemas.microsoft.com/office/infopath/2007/PartnerControls"/>
    <xsd:element name="IACategory" ma:index="4" nillable="true" ma:displayName="IA Category" ma:format="Dropdown" ma:internalName="IACategory" ma:readOnly="false">
      <xsd:simpleType>
        <xsd:restriction base="dms:Choice">
          <xsd:enumeration value="About OHA"/>
          <xsd:enumeration value="Programs and Services"/>
          <xsd:enumeration value="Oregon Health Plan"/>
          <xsd:enumeration value="Health System Reform"/>
          <xsd:enumeration value="Licenses and Certificates"/>
          <xsd:enumeration value="Public Health"/>
        </xsd:restriction>
      </xsd:simpleType>
    </xsd:element>
    <xsd:element name="IATopic" ma:index="5" nillable="true" ma:displayName="IA Topic" ma:format="Dropdown" ma:internalName="IATopic" ma:readOnly="false">
      <xsd:simpleType>
        <xsd:restriction base="dms:Choice">
          <xsd:enumeration value="About OHA - Agency Communications"/>
          <xsd:enumeration value="About OHA - Budget"/>
          <xsd:enumeration value="About OHA - Contacts"/>
          <xsd:enumeration value="About OHA - Grants &amp; Contracts"/>
          <xsd:enumeration value="About OHA - Jobs &amp; Employment"/>
          <xsd:enumeration value="About OHA - Organization"/>
          <xsd:enumeration value="About OHA - Policies"/>
          <xsd:enumeration value="About OHA - Public Meetings"/>
          <xsd:enumeration value="About OHA - Public Records"/>
          <xsd:enumeration value="About OHA - Questions &amp; Comments"/>
          <xsd:enumeration value="About OHA - Reports &amp; Data"/>
          <xsd:enumeration value="About OHA - Rulemaking"/>
          <xsd:enumeration value="Programs and Services - Behavioral Health"/>
          <xsd:enumeration value="Programs and Services - Contacts"/>
          <xsd:enumeration value="Programs and Services - Coordinated Care"/>
          <xsd:enumeration value="Programs and Services - Disease"/>
          <xsd:enumeration value="Programs and Services - Environment"/>
          <xsd:enumeration value="Programs and Services - Health Resources"/>
          <xsd:enumeration value="Programs and Services - OEBB"/>
          <xsd:enumeration value="Programs and Services - Oregon Health Plan"/>
          <xsd:enumeration value="Programs and Services - Oregon State Hospital"/>
          <xsd:enumeration value="Programs and Services - PEBB"/>
          <xsd:enumeration value="Programs and Services - Pharmacy"/>
          <xsd:enumeration value="Programs and Services - Prevention"/>
          <xsd:enumeration value="Programs and Services - Safety"/>
          <xsd:enumeration value="Oregon Health Plan - Agency Communications"/>
          <xsd:enumeration value="Oregon Health Plan - Benefits"/>
          <xsd:enumeration value="Oregon Health Plan - Contacts"/>
          <xsd:enumeration value="Oregon Health Plan - Coordinated Care"/>
          <xsd:enumeration value="Oregon Health Plan - Grants &amp; Contracts"/>
          <xsd:enumeration value="Oregon Health Plan - Health Resources"/>
          <xsd:enumeration value="Oregon Health Plan - Policies"/>
          <xsd:enumeration value="Oregon Health Plan - Providers and Partners"/>
          <xsd:enumeration value="Oregon Health Plan - Public Meetings"/>
          <xsd:enumeration value="Oregon Health Plan - Questions &amp; Comments"/>
          <xsd:enumeration value="Oregon Health Plan - Rule Making"/>
          <xsd:enumeration value="Health System Reform - Agency Communications"/>
          <xsd:enumeration value="Health System Reform - Coordinated Care"/>
          <xsd:enumeration value="Health System Reform - Public Meetings"/>
          <xsd:enumeration value="Health System Reform - Questions &amp; Comments"/>
          <xsd:enumeration value="Health System Reform - Reports &amp; Data"/>
          <xsd:enumeration value="Licenses and Certificates - Certificates"/>
          <xsd:enumeration value="Licenses and Certificates - Contacts"/>
          <xsd:enumeration value="Licenses and Certificates - Licenses"/>
          <xsd:enumeration value="Licenses and Certificates - Vital Records"/>
          <xsd:enumeration value="Public Health - Agency Communications"/>
          <xsd:enumeration value="Public Health - Contacts"/>
          <xsd:enumeration value="Public Health - Disease"/>
          <xsd:enumeration value="Public Health - Environment"/>
          <xsd:enumeration value="Public Health - Health Resources"/>
          <xsd:enumeration value="Public Health - Questions &amp; Comments"/>
          <xsd:enumeration value="Public Health - Prevention"/>
          <xsd:enumeration value="Public Health - Providers and Partners"/>
          <xsd:enumeration value="Public Health - Reports &amp; Data"/>
          <xsd:enumeration value="Public Health - Safety"/>
          <xsd:enumeration value="Public Health - Vital Records"/>
        </xsd:restriction>
      </xsd:simpleType>
    </xsd:element>
    <xsd:element name="IASubtopic" ma:index="6" nillable="true" ma:displayName="IA Subtopic" ma:format="Dropdown" ma:internalName="IASubtopic" ma:readOnly="false">
      <xsd:simpleType>
        <xsd:restriction base="dms:Choice">
          <xsd:enumeration value="Addiction Services - Alcohol"/>
          <xsd:enumeration value="Addiction Services - Drug"/>
          <xsd:enumeration value="Addiction Services - Gambling"/>
          <xsd:enumeration value="Addiction Services - Tobacco"/>
          <xsd:enumeration value="Applications"/>
          <xsd:enumeration value="Benefits - Health Plans"/>
          <xsd:enumeration value="Benefits - OEBB"/>
          <xsd:enumeration value="Benefits - OHP"/>
          <xsd:enumeration value="Benefits - PEBB"/>
          <xsd:enumeration value="Benefits - Retirement"/>
          <xsd:enumeration value="Budget - Agency Summary"/>
          <xsd:enumeration value="Budget - Agency Request (ARB)"/>
          <xsd:enumeration value="Budget - Governors Budget"/>
          <xsd:enumeration value="Budget - Infrastructure"/>
          <xsd:enumeration value="Budget - Legislatively Adopted (LAB)"/>
          <xsd:enumeration value="Budget - Legislative action"/>
          <xsd:enumeration value="Budget - Overview"/>
          <xsd:enumeration value="Budget - Policy Option Package (POP)"/>
          <xsd:enumeration value="Budget - Priorities"/>
          <xsd:enumeration value="Budget - Program"/>
          <xsd:enumeration value="Budget - Reduction"/>
          <xsd:enumeration value="Budget - Strategic funding proposal"/>
          <xsd:enumeration value="Budget - Special report"/>
          <xsd:enumeration value="Budget - Stakeholder meeting"/>
          <xsd:enumeration value="CCO - Contact"/>
          <xsd:enumeration value="CCO - Audited Financial Statement"/>
          <xsd:enumeration value="CCO - Interim Financial Statement"/>
          <xsd:enumeration value="CCO - Internal Financial Statement"/>
          <xsd:enumeration value="Clean Air"/>
          <xsd:enumeration value="Clean Water"/>
          <xsd:enumeration value="Clinics"/>
          <xsd:enumeration value="Commissions"/>
          <xsd:enumeration value="Committee Members"/>
          <xsd:enumeration value="Committees"/>
          <xsd:enumeration value="Crisis Services"/>
          <xsd:enumeration value="Drug Addiction Services"/>
          <xsd:enumeration value="Electronic Health Care Records (EHR)"/>
          <xsd:enumeration value="Emergency Preparedness"/>
          <xsd:enumeration value="Environmental Pollution"/>
          <xsd:enumeration value="Featured Content"/>
          <xsd:enumeration value="Fees"/>
          <xsd:enumeration value="Health Services - Primary Care Home"/>
          <xsd:enumeration value="Health Services - Prioritized list"/>
          <xsd:enumeration value="ICD-10"/>
          <xsd:enumeration value="Immunizations"/>
          <xsd:enumeration value="Legislation - Bills"/>
          <xsd:enumeration value="Legislation - Contact"/>
          <xsd:enumeration value="Legislation - Highlights"/>
          <xsd:enumeration value="Legislation - Session Summary"/>
          <xsd:enumeration value="Materials - Commission"/>
          <xsd:enumeration value="Materials - Committee"/>
          <xsd:enumeration value="Materials - Coverage Guidance"/>
          <xsd:enumeration value="Materials - Evidence-based Guidelines"/>
          <xsd:enumeration value="Materials - Health care plan details"/>
          <xsd:enumeration value="Materials - Health care plan overview"/>
          <xsd:enumeration value="Materials - Meeting Document"/>
          <xsd:enumeration value="Materials - Meeting Recording"/>
          <xsd:enumeration value="Materials - Meeting Schedule"/>
          <xsd:enumeration value="Materials - Open Enrollment"/>
          <xsd:enumeration value="Materials - Training"/>
          <xsd:enumeration value="Materials - Webinar"/>
          <xsd:enumeration value="Materials - Workgroup"/>
          <xsd:enumeration value="Medical Marijuana (OMMP)"/>
          <xsd:enumeration value="Medical Services"/>
          <xsd:enumeration value="Meeting Document"/>
          <xsd:enumeration value="Meeting Schedule"/>
          <xsd:enumeration value="Mental Health Services"/>
          <xsd:enumeration value="Metrics - Behavioral Health"/>
          <xsd:enumeration value="Metrics - CCO"/>
          <xsd:enumeration value="Metrics - Demographics"/>
          <xsd:enumeration value="Metrics - Hospital Performance"/>
          <xsd:enumeration value="Metrics - Incentive"/>
          <xsd:enumeration value="Metrics - Measures and Outcomes Tracking (MOTS)"/>
          <xsd:enumeration value="Metrics - ONE Eligibility system"/>
          <xsd:enumeration value="Metrics - Prevention"/>
          <xsd:enumeration value="Metrics - Rural health"/>
          <xsd:enumeration value="Metrics - State-Wide"/>
          <xsd:enumeration value="News Letter"/>
          <xsd:enumeration value="News Release"/>
          <xsd:enumeration value="OHP - Medicaid Waiver"/>
          <xsd:enumeration value="OHP - Provider Announcement"/>
          <xsd:enumeration value="OHP - Provider Rates"/>
          <xsd:enumeration value="Preferred Drug List"/>
          <xsd:enumeration value="Prescription Drugs - Monitoring"/>
          <xsd:enumeration value="Prescription Drugs - Preferred List"/>
          <xsd:enumeration value="Prescription Drugs - Subsidy"/>
          <xsd:enumeration value="Prescription Drugs Subsidy"/>
          <xsd:enumeration value="Technical Assistance"/>
          <xsd:enumeration value="Training"/>
          <xsd:enumeration value="Vital Statistics - Birth Certificate"/>
          <xsd:enumeration value="Vital Statistics - Certificate Death"/>
          <xsd:enumeration value="Vital Statistics - Data Use Requests"/>
          <xsd:enumeration value="Vital Statistics - Divorce Data"/>
          <xsd:enumeration value="Vital Statistics - Domestic Partnership Data"/>
          <xsd:enumeration value="Vital Statistics - Fetal Death Data"/>
          <xsd:enumeration value="Vital Statistics - Marriage Data"/>
          <xsd:enumeration value="Vital Statistics - Teen Pregnancy Data"/>
          <xsd:enumeration value="Wellness - Exercise"/>
          <xsd:enumeration value="Wellness - HEM"/>
          <xsd:enumeration value="Wellness - Intervention"/>
          <xsd:enumeration value="Wellness - Pain Management"/>
          <xsd:enumeration value="Wellness - Reproductive Health"/>
          <xsd:enumeration value="Wellness - Stress Relief"/>
        </xsd:restriction>
      </xsd:simpleType>
    </xsd:element>
    <xsd:element name="DocumentExpirationDate" ma:index="7" nillable="true" ma:displayName="Document Expiration Date" ma:format="DateOnly" ma:internalName="DocumentExpirationDate" ma:readOnly="false">
      <xsd:simpleType>
        <xsd:restriction base="dms:DateTime"/>
      </xsd:simple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144fd3f-61b7-45a4-a8a5-a00a4ffd3675" elementFormDefault="qualified">
    <xsd:import namespace="http://schemas.microsoft.com/office/2006/documentManagement/types"/>
    <xsd:import namespace="http://schemas.microsoft.com/office/infopath/2007/PartnerControls"/>
    <xsd:element name="Meta_x0020_Description" ma:index="8" nillable="true" ma:displayName="Meta Description" ma:internalName="Meta_x0020_Description" ma:readOnly="false">
      <xsd:simpleType>
        <xsd:restriction base="dms:Text"/>
      </xsd:simpleType>
    </xsd:element>
    <xsd:element name="Meta_x0020_Keywords" ma:index="9" nillable="true" ma:displayName="Meta Keywords" ma:internalName="Meta_x0020_Keywords" ma:readOnly="fals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3"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URL xmlns="http://schemas.microsoft.com/sharepoint/v3">
      <Url>https://www.oregon.gov/oha/PH/HEALTHYPEOPLEFAMILIES/WIC/Documents/vendor/ewic-ppt-slides-notes.pptx</Url>
      <Description>2015 eWIC Training Slides &amp; Notes</Description>
    </URL>
    <PublishingExpirationDate xmlns="http://schemas.microsoft.com/sharepoint/v3" xsi:nil="true"/>
    <PublishingStartDate xmlns="http://schemas.microsoft.com/sharepoint/v3" xsi:nil="true"/>
    <IACategory xmlns="59da1016-2a1b-4f8a-9768-d7a4932f6f16">Public Health</IACategory>
    <IASubtopic xmlns="59da1016-2a1b-4f8a-9768-d7a4932f6f16" xsi:nil="true"/>
    <Meta_x0020_Description xmlns="f144fd3f-61b7-45a4-a8a5-a00a4ffd3675" xsi:nil="true"/>
    <DocumentExpirationDate xmlns="59da1016-2a1b-4f8a-9768-d7a4932f6f16">2018-04-30T07:00:00+00:00</DocumentExpirationDate>
    <IATopic xmlns="59da1016-2a1b-4f8a-9768-d7a4932f6f16">Public Health - Providers and Partners</IATopic>
    <Meta_x0020_Keywords xmlns="f144fd3f-61b7-45a4-a8a5-a00a4ffd3675" xsi:nil="true"/>
  </documentManagement>
</p:properties>
</file>

<file path=customXml/itemProps1.xml><?xml version="1.0" encoding="utf-8"?>
<ds:datastoreItem xmlns:ds="http://schemas.openxmlformats.org/officeDocument/2006/customXml" ds:itemID="{BA552413-9074-44EF-89F7-9110E5D824AF}"/>
</file>

<file path=customXml/itemProps2.xml><?xml version="1.0" encoding="utf-8"?>
<ds:datastoreItem xmlns:ds="http://schemas.openxmlformats.org/officeDocument/2006/customXml" ds:itemID="{ED3D4BAA-5BDE-49D6-A063-C8DB2EF03B81}"/>
</file>

<file path=customXml/itemProps3.xml><?xml version="1.0" encoding="utf-8"?>
<ds:datastoreItem xmlns:ds="http://schemas.openxmlformats.org/officeDocument/2006/customXml" ds:itemID="{850B5DE4-D0D5-40F8-B001-580A15D887E2}"/>
</file>

<file path=docProps/app.xml><?xml version="1.0" encoding="utf-8"?>
<Properties xmlns="http://schemas.openxmlformats.org/officeDocument/2006/extended-properties" xmlns:vt="http://schemas.openxmlformats.org/officeDocument/2006/docPropsVTypes">
  <Template>Concourse</Template>
  <TotalTime>4425</TotalTime>
  <Words>4240</Words>
  <Application>Microsoft Office PowerPoint</Application>
  <PresentationFormat>On-screen Show (4:3)</PresentationFormat>
  <Paragraphs>476</Paragraphs>
  <Slides>37</Slides>
  <Notes>37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37</vt:i4>
      </vt:variant>
    </vt:vector>
  </HeadingPairs>
  <TitlesOfParts>
    <vt:vector size="46" baseType="lpstr">
      <vt:lpstr>Arial</vt:lpstr>
      <vt:lpstr>Calibri</vt:lpstr>
      <vt:lpstr>Eras Bold ITC</vt:lpstr>
      <vt:lpstr>Lucida Sans Unicode</vt:lpstr>
      <vt:lpstr>Verdana</vt:lpstr>
      <vt:lpstr>Wingdings</vt:lpstr>
      <vt:lpstr>Wingdings 2</vt:lpstr>
      <vt:lpstr>Wingdings 3</vt:lpstr>
      <vt:lpstr>Concourse</vt:lpstr>
      <vt:lpstr>Oregon eWIC</vt:lpstr>
      <vt:lpstr>WIC Vendor Trainers</vt:lpstr>
      <vt:lpstr>eWIC is here!</vt:lpstr>
      <vt:lpstr>Customer service opportunity</vt:lpstr>
      <vt:lpstr>Oregon roll-out schedule</vt:lpstr>
      <vt:lpstr>Transitioning – it’s a process!</vt:lpstr>
      <vt:lpstr>Shopper transition to eWIC</vt:lpstr>
      <vt:lpstr>Integrated vs. Stand-beside</vt:lpstr>
      <vt:lpstr>Integrated POS Terminal</vt:lpstr>
      <vt:lpstr>Stand-beside POS Terminal</vt:lpstr>
      <vt:lpstr>WIC food benefit issuance</vt:lpstr>
      <vt:lpstr>WIC benefit  balance</vt:lpstr>
      <vt:lpstr>Reading a WIC benefit balance</vt:lpstr>
      <vt:lpstr>PowerPoint Presentation</vt:lpstr>
      <vt:lpstr>PowerPoint Presentation</vt:lpstr>
      <vt:lpstr>Approved Product List (APL)</vt:lpstr>
      <vt:lpstr>APL: Why doesn’t it ring up?</vt:lpstr>
      <vt:lpstr>APL: Adding new foods</vt:lpstr>
      <vt:lpstr>APL: Produce Mapping</vt:lpstr>
      <vt:lpstr>Helpful system error messages</vt:lpstr>
      <vt:lpstr>APL: Vendor Types</vt:lpstr>
      <vt:lpstr>WIC Food List</vt:lpstr>
      <vt:lpstr>Food List and receipts</vt:lpstr>
      <vt:lpstr>PowerPoint Presentation</vt:lpstr>
      <vt:lpstr>eWIC Transaction Basics</vt:lpstr>
      <vt:lpstr>Tender Moments</vt:lpstr>
      <vt:lpstr>Scanning items</vt:lpstr>
      <vt:lpstr>Finalizing the transaction</vt:lpstr>
      <vt:lpstr>Oh No! System Down!</vt:lpstr>
      <vt:lpstr>eWIC Payments</vt:lpstr>
      <vt:lpstr>Lost eWIC Cards</vt:lpstr>
      <vt:lpstr>Cashier Training</vt:lpstr>
      <vt:lpstr>Statewide roll-out</vt:lpstr>
      <vt:lpstr>Who to call for help!</vt:lpstr>
      <vt:lpstr>Who to call for help!</vt:lpstr>
      <vt:lpstr>WIC Vendor Trainers</vt:lpstr>
      <vt:lpstr>PowerPoint Presentation</vt:lpstr>
    </vt:vector>
  </TitlesOfParts>
  <Company>DHS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2015 eWIC Training Slides &amp; Notes</dc:title>
  <dc:creator>Madonna</dc:creator>
  <cp:lastModifiedBy>Aarhus Michelle A</cp:lastModifiedBy>
  <cp:revision>339</cp:revision>
  <cp:lastPrinted>2015-08-10T23:53:40Z</cp:lastPrinted>
  <dcterms:created xsi:type="dcterms:W3CDTF">2013-02-25T21:54:51Z</dcterms:created>
  <dcterms:modified xsi:type="dcterms:W3CDTF">2015-08-18T21:53:14Z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0x01010079012CDB5CCD2847B46468FD3DF1DE6F</vt:lpwstr>
  </property>
  <property fmtid="{D5CDD505-2E9C-101B-9397-08002B2CF9AE}" pid="3" name="WorkflowChangePath">
    <vt:lpwstr>7a8214dd-047d-4ac3-b198-53133860870f,2;7a8214dd-047d-4ac3-b198-53133860870f,6;</vt:lpwstr>
  </property>
  <property fmtid="{D5CDD505-2E9C-101B-9397-08002B2CF9AE}" pid="4" name="Order">
    <vt:r8>78800</vt:r8>
  </property>
</Properties>
</file>