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0" r:id="rId5"/>
  </p:sldMasterIdLst>
  <p:notesMasterIdLst>
    <p:notesMasterId r:id="rId52"/>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4" r:id="rId32"/>
    <p:sldId id="285" r:id="rId33"/>
    <p:sldId id="286" r:id="rId34"/>
    <p:sldId id="289" r:id="rId35"/>
    <p:sldId id="293" r:id="rId36"/>
    <p:sldId id="294" r:id="rId37"/>
    <p:sldId id="295" r:id="rId38"/>
    <p:sldId id="311" r:id="rId39"/>
    <p:sldId id="296" r:id="rId40"/>
    <p:sldId id="297" r:id="rId41"/>
    <p:sldId id="298" r:id="rId42"/>
    <p:sldId id="313" r:id="rId43"/>
    <p:sldId id="301" r:id="rId44"/>
    <p:sldId id="302" r:id="rId45"/>
    <p:sldId id="303" r:id="rId46"/>
    <p:sldId id="304" r:id="rId47"/>
    <p:sldId id="306" r:id="rId48"/>
    <p:sldId id="305" r:id="rId49"/>
    <p:sldId id="312" r:id="rId50"/>
    <p:sldId id="308" r:id="rId51"/>
  </p:sldIdLst>
  <p:sldSz cx="18288000" cy="10287000"/>
  <p:notesSz cx="6858000" cy="9144000"/>
  <p:embeddedFontLst>
    <p:embeddedFont>
      <p:font typeface="Avenir Next LT Pro" panose="020B0504020202020204" pitchFamily="34" charset="0"/>
      <p:regular r:id="rId53"/>
      <p:bold r:id="rId54"/>
      <p:italic r:id="rId55"/>
      <p:boldItalic r:id="rId56"/>
    </p:embeddedFont>
    <p:embeddedFont>
      <p:font typeface="Poppins" panose="00000500000000000000" pitchFamily="2" charset="0"/>
      <p:regular r:id="rId57"/>
      <p:bold r:id="rId58"/>
      <p:italic r:id="rId59"/>
      <p:boldItalic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CB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A7120F-5D8A-4CFB-B97C-B4B9F87151D3}" v="47" dt="2026-05-28T18:54:17.406"/>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62833" autoAdjust="0"/>
  </p:normalViewPr>
  <p:slideViewPr>
    <p:cSldViewPr>
      <p:cViewPr varScale="1">
        <p:scale>
          <a:sx n="44" d="100"/>
          <a:sy n="44" d="100"/>
        </p:scale>
        <p:origin x="2196" y="6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font" Target="fonts/font3.fntdata"/><Relationship Id="rId63"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1.fntdata"/><Relationship Id="rId58" Type="http://schemas.openxmlformats.org/officeDocument/2006/relationships/font" Target="fonts/font6.fntdata"/><Relationship Id="rId66"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font" Target="fonts/font4.fntdata"/><Relationship Id="rId64"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7.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2.fntdata"/><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font" Target="fonts/font5.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epherd Christine" userId="77e00714-7e6c-49bf-a610-a8973b898fcd" providerId="ADAL" clId="{AFE3E1F7-E8E6-4282-A084-81656D7416F9}"/>
    <pc:docChg chg="undo custSel addSld delSld modSld">
      <pc:chgData name="Shepherd Christine" userId="77e00714-7e6c-49bf-a610-a8973b898fcd" providerId="ADAL" clId="{AFE3E1F7-E8E6-4282-A084-81656D7416F9}" dt="2026-05-28T18:53:45.017" v="803" actId="20577"/>
      <pc:docMkLst>
        <pc:docMk/>
      </pc:docMkLst>
      <pc:sldChg chg="modSp mod">
        <pc:chgData name="Shepherd Christine" userId="77e00714-7e6c-49bf-a610-a8973b898fcd" providerId="ADAL" clId="{AFE3E1F7-E8E6-4282-A084-81656D7416F9}" dt="2026-05-27T23:38:15.545" v="12" actId="34135"/>
        <pc:sldMkLst>
          <pc:docMk/>
          <pc:sldMk cId="0" sldId="256"/>
        </pc:sldMkLst>
        <pc:spChg chg="mod">
          <ac:chgData name="Shepherd Christine" userId="77e00714-7e6c-49bf-a610-a8973b898fcd" providerId="ADAL" clId="{AFE3E1F7-E8E6-4282-A084-81656D7416F9}" dt="2026-05-27T23:38:15.545" v="12" actId="34135"/>
          <ac:spMkLst>
            <pc:docMk/>
            <pc:sldMk cId="0" sldId="256"/>
            <ac:spMk id="2" creationId="{00000000-0000-0000-0000-000000000000}"/>
          </ac:spMkLst>
        </pc:spChg>
      </pc:sldChg>
      <pc:sldChg chg="modSp mod">
        <pc:chgData name="Shepherd Christine" userId="77e00714-7e6c-49bf-a610-a8973b898fcd" providerId="ADAL" clId="{AFE3E1F7-E8E6-4282-A084-81656D7416F9}" dt="2026-05-27T23:38:32.538" v="13" actId="34135"/>
        <pc:sldMkLst>
          <pc:docMk/>
          <pc:sldMk cId="0" sldId="257"/>
        </pc:sldMkLst>
        <pc:spChg chg="mod">
          <ac:chgData name="Shepherd Christine" userId="77e00714-7e6c-49bf-a610-a8973b898fcd" providerId="ADAL" clId="{AFE3E1F7-E8E6-4282-A084-81656D7416F9}" dt="2026-05-27T23:38:32.538" v="13" actId="34135"/>
          <ac:spMkLst>
            <pc:docMk/>
            <pc:sldMk cId="0" sldId="257"/>
            <ac:spMk id="2" creationId="{00000000-0000-0000-0000-000000000000}"/>
          </ac:spMkLst>
        </pc:spChg>
      </pc:sldChg>
      <pc:sldChg chg="addSp delSp modSp mod">
        <pc:chgData name="Shepherd Christine" userId="77e00714-7e6c-49bf-a610-a8973b898fcd" providerId="ADAL" clId="{AFE3E1F7-E8E6-4282-A084-81656D7416F9}" dt="2026-05-27T23:38:36.190" v="14" actId="34135"/>
        <pc:sldMkLst>
          <pc:docMk/>
          <pc:sldMk cId="0" sldId="258"/>
        </pc:sldMkLst>
        <pc:spChg chg="mod">
          <ac:chgData name="Shepherd Christine" userId="77e00714-7e6c-49bf-a610-a8973b898fcd" providerId="ADAL" clId="{AFE3E1F7-E8E6-4282-A084-81656D7416F9}" dt="2026-05-27T23:38:36.190" v="14" actId="34135"/>
          <ac:spMkLst>
            <pc:docMk/>
            <pc:sldMk cId="0" sldId="258"/>
            <ac:spMk id="2" creationId="{00000000-0000-0000-0000-000000000000}"/>
          </ac:spMkLst>
        </pc:spChg>
        <pc:spChg chg="add del">
          <ac:chgData name="Shepherd Christine" userId="77e00714-7e6c-49bf-a610-a8973b898fcd" providerId="ADAL" clId="{AFE3E1F7-E8E6-4282-A084-81656D7416F9}" dt="2026-05-27T23:20:50.376" v="4" actId="22"/>
          <ac:spMkLst>
            <pc:docMk/>
            <pc:sldMk cId="0" sldId="258"/>
            <ac:spMk id="4" creationId="{04C55A15-89EC-2232-A01C-60F0697658DC}"/>
          </ac:spMkLst>
        </pc:spChg>
        <pc:picChg chg="add del">
          <ac:chgData name="Shepherd Christine" userId="77e00714-7e6c-49bf-a610-a8973b898fcd" providerId="ADAL" clId="{AFE3E1F7-E8E6-4282-A084-81656D7416F9}" dt="2026-05-27T23:20:51.200" v="5" actId="478"/>
          <ac:picMkLst>
            <pc:docMk/>
            <pc:sldMk cId="0" sldId="258"/>
            <ac:picMk id="11" creationId="{B60A63BC-AA09-CF69-39A4-FED5C995E6B3}"/>
          </ac:picMkLst>
        </pc:picChg>
      </pc:sldChg>
      <pc:sldChg chg="modSp mod">
        <pc:chgData name="Shepherd Christine" userId="77e00714-7e6c-49bf-a610-a8973b898fcd" providerId="ADAL" clId="{AFE3E1F7-E8E6-4282-A084-81656D7416F9}" dt="2026-05-27T23:38:41.028" v="15" actId="34135"/>
        <pc:sldMkLst>
          <pc:docMk/>
          <pc:sldMk cId="0" sldId="259"/>
        </pc:sldMkLst>
        <pc:spChg chg="mod">
          <ac:chgData name="Shepherd Christine" userId="77e00714-7e6c-49bf-a610-a8973b898fcd" providerId="ADAL" clId="{AFE3E1F7-E8E6-4282-A084-81656D7416F9}" dt="2026-05-27T23:38:41.028" v="15" actId="34135"/>
          <ac:spMkLst>
            <pc:docMk/>
            <pc:sldMk cId="0" sldId="259"/>
            <ac:spMk id="2" creationId="{00000000-0000-0000-0000-000000000000}"/>
          </ac:spMkLst>
        </pc:spChg>
      </pc:sldChg>
      <pc:sldChg chg="modSp mod">
        <pc:chgData name="Shepherd Christine" userId="77e00714-7e6c-49bf-a610-a8973b898fcd" providerId="ADAL" clId="{AFE3E1F7-E8E6-4282-A084-81656D7416F9}" dt="2026-05-28T18:33:18.481" v="727" actId="14100"/>
        <pc:sldMkLst>
          <pc:docMk/>
          <pc:sldMk cId="0" sldId="260"/>
        </pc:sldMkLst>
        <pc:spChg chg="mod">
          <ac:chgData name="Shepherd Christine" userId="77e00714-7e6c-49bf-a610-a8973b898fcd" providerId="ADAL" clId="{AFE3E1F7-E8E6-4282-A084-81656D7416F9}" dt="2026-05-27T23:38:46.028" v="16" actId="34135"/>
          <ac:spMkLst>
            <pc:docMk/>
            <pc:sldMk cId="0" sldId="260"/>
            <ac:spMk id="2" creationId="{00000000-0000-0000-0000-000000000000}"/>
          </ac:spMkLst>
        </pc:spChg>
        <pc:spChg chg="mod">
          <ac:chgData name="Shepherd Christine" userId="77e00714-7e6c-49bf-a610-a8973b898fcd" providerId="ADAL" clId="{AFE3E1F7-E8E6-4282-A084-81656D7416F9}" dt="2026-05-28T18:33:12.950" v="725" actId="14100"/>
          <ac:spMkLst>
            <pc:docMk/>
            <pc:sldMk cId="0" sldId="260"/>
            <ac:spMk id="26" creationId="{00000000-0000-0000-0000-000000000000}"/>
          </ac:spMkLst>
        </pc:spChg>
        <pc:spChg chg="mod">
          <ac:chgData name="Shepherd Christine" userId="77e00714-7e6c-49bf-a610-a8973b898fcd" providerId="ADAL" clId="{AFE3E1F7-E8E6-4282-A084-81656D7416F9}" dt="2026-05-28T18:33:15.891" v="726" actId="14100"/>
          <ac:spMkLst>
            <pc:docMk/>
            <pc:sldMk cId="0" sldId="260"/>
            <ac:spMk id="27" creationId="{00000000-0000-0000-0000-000000000000}"/>
          </ac:spMkLst>
        </pc:spChg>
        <pc:spChg chg="mod">
          <ac:chgData name="Shepherd Christine" userId="77e00714-7e6c-49bf-a610-a8973b898fcd" providerId="ADAL" clId="{AFE3E1F7-E8E6-4282-A084-81656D7416F9}" dt="2026-05-28T18:33:18.481" v="727" actId="14100"/>
          <ac:spMkLst>
            <pc:docMk/>
            <pc:sldMk cId="0" sldId="260"/>
            <ac:spMk id="28" creationId="{00000000-0000-0000-0000-000000000000}"/>
          </ac:spMkLst>
        </pc:spChg>
      </pc:sldChg>
      <pc:sldChg chg="modSp mod">
        <pc:chgData name="Shepherd Christine" userId="77e00714-7e6c-49bf-a610-a8973b898fcd" providerId="ADAL" clId="{AFE3E1F7-E8E6-4282-A084-81656D7416F9}" dt="2026-05-27T23:38:51.670" v="17" actId="34135"/>
        <pc:sldMkLst>
          <pc:docMk/>
          <pc:sldMk cId="0" sldId="261"/>
        </pc:sldMkLst>
        <pc:spChg chg="mod">
          <ac:chgData name="Shepherd Christine" userId="77e00714-7e6c-49bf-a610-a8973b898fcd" providerId="ADAL" clId="{AFE3E1F7-E8E6-4282-A084-81656D7416F9}" dt="2026-05-27T23:38:51.670" v="17" actId="34135"/>
          <ac:spMkLst>
            <pc:docMk/>
            <pc:sldMk cId="0" sldId="261"/>
            <ac:spMk id="2" creationId="{00000000-0000-0000-0000-000000000000}"/>
          </ac:spMkLst>
        </pc:spChg>
      </pc:sldChg>
      <pc:sldChg chg="modSp mod">
        <pc:chgData name="Shepherd Christine" userId="77e00714-7e6c-49bf-a610-a8973b898fcd" providerId="ADAL" clId="{AFE3E1F7-E8E6-4282-A084-81656D7416F9}" dt="2026-05-27T23:38:57.190" v="18" actId="34135"/>
        <pc:sldMkLst>
          <pc:docMk/>
          <pc:sldMk cId="0" sldId="262"/>
        </pc:sldMkLst>
        <pc:spChg chg="mod">
          <ac:chgData name="Shepherd Christine" userId="77e00714-7e6c-49bf-a610-a8973b898fcd" providerId="ADAL" clId="{AFE3E1F7-E8E6-4282-A084-81656D7416F9}" dt="2026-05-27T23:38:57.190" v="18" actId="34135"/>
          <ac:spMkLst>
            <pc:docMk/>
            <pc:sldMk cId="0" sldId="262"/>
            <ac:spMk id="2" creationId="{00000000-0000-0000-0000-000000000000}"/>
          </ac:spMkLst>
        </pc:spChg>
      </pc:sldChg>
      <pc:sldChg chg="modSp mod">
        <pc:chgData name="Shepherd Christine" userId="77e00714-7e6c-49bf-a610-a8973b898fcd" providerId="ADAL" clId="{AFE3E1F7-E8E6-4282-A084-81656D7416F9}" dt="2026-05-27T23:39:01.275" v="19" actId="34135"/>
        <pc:sldMkLst>
          <pc:docMk/>
          <pc:sldMk cId="0" sldId="263"/>
        </pc:sldMkLst>
        <pc:spChg chg="mod">
          <ac:chgData name="Shepherd Christine" userId="77e00714-7e6c-49bf-a610-a8973b898fcd" providerId="ADAL" clId="{AFE3E1F7-E8E6-4282-A084-81656D7416F9}" dt="2026-05-27T23:39:01.275" v="19" actId="34135"/>
          <ac:spMkLst>
            <pc:docMk/>
            <pc:sldMk cId="0" sldId="263"/>
            <ac:spMk id="2" creationId="{00000000-0000-0000-0000-000000000000}"/>
          </ac:spMkLst>
        </pc:spChg>
      </pc:sldChg>
      <pc:sldChg chg="modSp mod">
        <pc:chgData name="Shepherd Christine" userId="77e00714-7e6c-49bf-a610-a8973b898fcd" providerId="ADAL" clId="{AFE3E1F7-E8E6-4282-A084-81656D7416F9}" dt="2026-05-27T23:39:05.301" v="20" actId="34135"/>
        <pc:sldMkLst>
          <pc:docMk/>
          <pc:sldMk cId="0" sldId="264"/>
        </pc:sldMkLst>
        <pc:spChg chg="mod">
          <ac:chgData name="Shepherd Christine" userId="77e00714-7e6c-49bf-a610-a8973b898fcd" providerId="ADAL" clId="{AFE3E1F7-E8E6-4282-A084-81656D7416F9}" dt="2026-05-27T23:39:05.301" v="20" actId="34135"/>
          <ac:spMkLst>
            <pc:docMk/>
            <pc:sldMk cId="0" sldId="264"/>
            <ac:spMk id="2" creationId="{00000000-0000-0000-0000-000000000000}"/>
          </ac:spMkLst>
        </pc:spChg>
      </pc:sldChg>
      <pc:sldChg chg="modSp mod">
        <pc:chgData name="Shepherd Christine" userId="77e00714-7e6c-49bf-a610-a8973b898fcd" providerId="ADAL" clId="{AFE3E1F7-E8E6-4282-A084-81656D7416F9}" dt="2026-05-27T23:39:09.791" v="21" actId="34135"/>
        <pc:sldMkLst>
          <pc:docMk/>
          <pc:sldMk cId="0" sldId="265"/>
        </pc:sldMkLst>
        <pc:spChg chg="mod">
          <ac:chgData name="Shepherd Christine" userId="77e00714-7e6c-49bf-a610-a8973b898fcd" providerId="ADAL" clId="{AFE3E1F7-E8E6-4282-A084-81656D7416F9}" dt="2026-05-27T23:39:09.791" v="21" actId="34135"/>
          <ac:spMkLst>
            <pc:docMk/>
            <pc:sldMk cId="0" sldId="265"/>
            <ac:spMk id="2" creationId="{00000000-0000-0000-0000-000000000000}"/>
          </ac:spMkLst>
        </pc:spChg>
      </pc:sldChg>
      <pc:sldChg chg="modSp mod">
        <pc:chgData name="Shepherd Christine" userId="77e00714-7e6c-49bf-a610-a8973b898fcd" providerId="ADAL" clId="{AFE3E1F7-E8E6-4282-A084-81656D7416F9}" dt="2026-05-28T14:09:36.863" v="359" actId="20577"/>
        <pc:sldMkLst>
          <pc:docMk/>
          <pc:sldMk cId="0" sldId="266"/>
        </pc:sldMkLst>
        <pc:spChg chg="mod">
          <ac:chgData name="Shepherd Christine" userId="77e00714-7e6c-49bf-a610-a8973b898fcd" providerId="ADAL" clId="{AFE3E1F7-E8E6-4282-A084-81656D7416F9}" dt="2026-05-27T23:39:20.310" v="22" actId="34135"/>
          <ac:spMkLst>
            <pc:docMk/>
            <pc:sldMk cId="0" sldId="266"/>
            <ac:spMk id="2" creationId="{00000000-0000-0000-0000-000000000000}"/>
          </ac:spMkLst>
        </pc:spChg>
        <pc:spChg chg="mod">
          <ac:chgData name="Shepherd Christine" userId="77e00714-7e6c-49bf-a610-a8973b898fcd" providerId="ADAL" clId="{AFE3E1F7-E8E6-4282-A084-81656D7416F9}" dt="2026-05-28T14:09:36.863" v="359" actId="20577"/>
          <ac:spMkLst>
            <pc:docMk/>
            <pc:sldMk cId="0" sldId="266"/>
            <ac:spMk id="8" creationId="{00000000-0000-0000-0000-000000000000}"/>
          </ac:spMkLst>
        </pc:spChg>
      </pc:sldChg>
      <pc:sldChg chg="addSp delSp modSp mod modAnim">
        <pc:chgData name="Shepherd Christine" userId="77e00714-7e6c-49bf-a610-a8973b898fcd" providerId="ADAL" clId="{AFE3E1F7-E8E6-4282-A084-81656D7416F9}" dt="2026-05-27T23:52:13.804" v="107"/>
        <pc:sldMkLst>
          <pc:docMk/>
          <pc:sldMk cId="0" sldId="267"/>
        </pc:sldMkLst>
        <pc:spChg chg="mod">
          <ac:chgData name="Shepherd Christine" userId="77e00714-7e6c-49bf-a610-a8973b898fcd" providerId="ADAL" clId="{AFE3E1F7-E8E6-4282-A084-81656D7416F9}" dt="2026-05-27T23:38:07.228" v="11" actId="34135"/>
          <ac:spMkLst>
            <pc:docMk/>
            <pc:sldMk cId="0" sldId="267"/>
            <ac:spMk id="2" creationId="{00000000-0000-0000-0000-000000000000}"/>
          </ac:spMkLst>
        </pc:spChg>
        <pc:spChg chg="add del">
          <ac:chgData name="Shepherd Christine" userId="77e00714-7e6c-49bf-a610-a8973b898fcd" providerId="ADAL" clId="{AFE3E1F7-E8E6-4282-A084-81656D7416F9}" dt="2026-05-27T23:38:00.002" v="8" actId="478"/>
          <ac:spMkLst>
            <pc:docMk/>
            <pc:sldMk cId="0" sldId="267"/>
            <ac:spMk id="3" creationId="{6F6177DA-DA00-0681-C54D-983B3E11BD0A}"/>
          </ac:spMkLst>
        </pc:spChg>
        <pc:spChg chg="add mod">
          <ac:chgData name="Shepherd Christine" userId="77e00714-7e6c-49bf-a610-a8973b898fcd" providerId="ADAL" clId="{AFE3E1F7-E8E6-4282-A084-81656D7416F9}" dt="2026-05-27T23:43:50.624" v="60" actId="1582"/>
          <ac:spMkLst>
            <pc:docMk/>
            <pc:sldMk cId="0" sldId="267"/>
            <ac:spMk id="4" creationId="{D8E48B6F-8B14-26AC-632E-AC2A15BA8B7E}"/>
          </ac:spMkLst>
        </pc:spChg>
        <pc:spChg chg="add mod">
          <ac:chgData name="Shepherd Christine" userId="77e00714-7e6c-49bf-a610-a8973b898fcd" providerId="ADAL" clId="{AFE3E1F7-E8E6-4282-A084-81656D7416F9}" dt="2026-05-27T23:44:33.451" v="63" actId="1076"/>
          <ac:spMkLst>
            <pc:docMk/>
            <pc:sldMk cId="0" sldId="267"/>
            <ac:spMk id="5" creationId="{7C0EE97F-23A0-3805-C5D5-E60B32C601F8}"/>
          </ac:spMkLst>
        </pc:spChg>
        <pc:spChg chg="add mod">
          <ac:chgData name="Shepherd Christine" userId="77e00714-7e6c-49bf-a610-a8973b898fcd" providerId="ADAL" clId="{AFE3E1F7-E8E6-4282-A084-81656D7416F9}" dt="2026-05-27T23:44:42.332" v="65" actId="1076"/>
          <ac:spMkLst>
            <pc:docMk/>
            <pc:sldMk cId="0" sldId="267"/>
            <ac:spMk id="6" creationId="{B9084CF9-B927-1468-810D-CFADA437DDE5}"/>
          </ac:spMkLst>
        </pc:spChg>
        <pc:spChg chg="add mod">
          <ac:chgData name="Shepherd Christine" userId="77e00714-7e6c-49bf-a610-a8973b898fcd" providerId="ADAL" clId="{AFE3E1F7-E8E6-4282-A084-81656D7416F9}" dt="2026-05-27T23:44:55.637" v="68" actId="14100"/>
          <ac:spMkLst>
            <pc:docMk/>
            <pc:sldMk cId="0" sldId="267"/>
            <ac:spMk id="7" creationId="{7DE31B2C-6249-26AC-7432-4819545D0693}"/>
          </ac:spMkLst>
        </pc:spChg>
        <pc:spChg chg="add mod">
          <ac:chgData name="Shepherd Christine" userId="77e00714-7e6c-49bf-a610-a8973b898fcd" providerId="ADAL" clId="{AFE3E1F7-E8E6-4282-A084-81656D7416F9}" dt="2026-05-27T23:45:36.825" v="75" actId="1076"/>
          <ac:spMkLst>
            <pc:docMk/>
            <pc:sldMk cId="0" sldId="267"/>
            <ac:spMk id="10" creationId="{1C991C15-6F80-1BB0-808A-8D52F87FC83C}"/>
          </ac:spMkLst>
        </pc:spChg>
        <pc:spChg chg="add mod">
          <ac:chgData name="Shepherd Christine" userId="77e00714-7e6c-49bf-a610-a8973b898fcd" providerId="ADAL" clId="{AFE3E1F7-E8E6-4282-A084-81656D7416F9}" dt="2026-05-27T23:49:10.208" v="95" actId="14100"/>
          <ac:spMkLst>
            <pc:docMk/>
            <pc:sldMk cId="0" sldId="267"/>
            <ac:spMk id="12" creationId="{B9B65896-8FC5-911D-186D-F65BF4450911}"/>
          </ac:spMkLst>
        </pc:spChg>
        <pc:spChg chg="add mod">
          <ac:chgData name="Shepherd Christine" userId="77e00714-7e6c-49bf-a610-a8973b898fcd" providerId="ADAL" clId="{AFE3E1F7-E8E6-4282-A084-81656D7416F9}" dt="2026-05-27T23:49:25.598" v="98" actId="14100"/>
          <ac:spMkLst>
            <pc:docMk/>
            <pc:sldMk cId="0" sldId="267"/>
            <ac:spMk id="13" creationId="{8326A44A-C030-D189-6827-9F8A205E87FF}"/>
          </ac:spMkLst>
        </pc:spChg>
      </pc:sldChg>
      <pc:sldChg chg="addSp modSp mod modAnim modNotesTx">
        <pc:chgData name="Shepherd Christine" userId="77e00714-7e6c-49bf-a610-a8973b898fcd" providerId="ADAL" clId="{AFE3E1F7-E8E6-4282-A084-81656D7416F9}" dt="2026-05-27T23:57:20.600" v="356"/>
        <pc:sldMkLst>
          <pc:docMk/>
          <pc:sldMk cId="0" sldId="268"/>
        </pc:sldMkLst>
        <pc:spChg chg="mod">
          <ac:chgData name="Shepherd Christine" userId="77e00714-7e6c-49bf-a610-a8973b898fcd" providerId="ADAL" clId="{AFE3E1F7-E8E6-4282-A084-81656D7416F9}" dt="2026-05-27T23:39:31.484" v="23" actId="34135"/>
          <ac:spMkLst>
            <pc:docMk/>
            <pc:sldMk cId="0" sldId="268"/>
            <ac:spMk id="2" creationId="{00000000-0000-0000-0000-000000000000}"/>
          </ac:spMkLst>
        </pc:spChg>
        <pc:spChg chg="add mod">
          <ac:chgData name="Shepherd Christine" userId="77e00714-7e6c-49bf-a610-a8973b898fcd" providerId="ADAL" clId="{AFE3E1F7-E8E6-4282-A084-81656D7416F9}" dt="2026-05-27T23:56:02.102" v="345" actId="14100"/>
          <ac:spMkLst>
            <pc:docMk/>
            <pc:sldMk cId="0" sldId="268"/>
            <ac:spMk id="3" creationId="{F330FDD7-F237-4793-761D-8874FC966EF4}"/>
          </ac:spMkLst>
        </pc:spChg>
        <pc:spChg chg="add mod">
          <ac:chgData name="Shepherd Christine" userId="77e00714-7e6c-49bf-a610-a8973b898fcd" providerId="ADAL" clId="{AFE3E1F7-E8E6-4282-A084-81656D7416F9}" dt="2026-05-27T23:56:38.884" v="350" actId="14100"/>
          <ac:spMkLst>
            <pc:docMk/>
            <pc:sldMk cId="0" sldId="268"/>
            <ac:spMk id="5" creationId="{CC2A9ABC-73F0-E7A6-5BF9-78B2098DE82A}"/>
          </ac:spMkLst>
        </pc:spChg>
        <pc:spChg chg="add mod">
          <ac:chgData name="Shepherd Christine" userId="77e00714-7e6c-49bf-a610-a8973b898fcd" providerId="ADAL" clId="{AFE3E1F7-E8E6-4282-A084-81656D7416F9}" dt="2026-05-27T23:56:51.062" v="354" actId="14100"/>
          <ac:spMkLst>
            <pc:docMk/>
            <pc:sldMk cId="0" sldId="268"/>
            <ac:spMk id="6" creationId="{960E899A-B649-23DB-2133-88590AA5DF23}"/>
          </ac:spMkLst>
        </pc:spChg>
      </pc:sldChg>
      <pc:sldChg chg="modSp mod">
        <pc:chgData name="Shepherd Christine" userId="77e00714-7e6c-49bf-a610-a8973b898fcd" providerId="ADAL" clId="{AFE3E1F7-E8E6-4282-A084-81656D7416F9}" dt="2026-05-27T23:39:37.028" v="24" actId="34135"/>
        <pc:sldMkLst>
          <pc:docMk/>
          <pc:sldMk cId="0" sldId="269"/>
        </pc:sldMkLst>
        <pc:spChg chg="mod">
          <ac:chgData name="Shepherd Christine" userId="77e00714-7e6c-49bf-a610-a8973b898fcd" providerId="ADAL" clId="{AFE3E1F7-E8E6-4282-A084-81656D7416F9}" dt="2026-05-27T23:39:37.028" v="24" actId="34135"/>
          <ac:spMkLst>
            <pc:docMk/>
            <pc:sldMk cId="0" sldId="269"/>
            <ac:spMk id="2" creationId="{00000000-0000-0000-0000-000000000000}"/>
          </ac:spMkLst>
        </pc:spChg>
      </pc:sldChg>
      <pc:sldChg chg="modSp mod">
        <pc:chgData name="Shepherd Christine" userId="77e00714-7e6c-49bf-a610-a8973b898fcd" providerId="ADAL" clId="{AFE3E1F7-E8E6-4282-A084-81656D7416F9}" dt="2026-05-27T23:39:45.139" v="25" actId="34135"/>
        <pc:sldMkLst>
          <pc:docMk/>
          <pc:sldMk cId="0" sldId="270"/>
        </pc:sldMkLst>
        <pc:spChg chg="mod">
          <ac:chgData name="Shepherd Christine" userId="77e00714-7e6c-49bf-a610-a8973b898fcd" providerId="ADAL" clId="{AFE3E1F7-E8E6-4282-A084-81656D7416F9}" dt="2026-05-27T23:39:45.139" v="25" actId="34135"/>
          <ac:spMkLst>
            <pc:docMk/>
            <pc:sldMk cId="0" sldId="270"/>
            <ac:spMk id="2" creationId="{00000000-0000-0000-0000-000000000000}"/>
          </ac:spMkLst>
        </pc:spChg>
      </pc:sldChg>
      <pc:sldChg chg="modSp mod">
        <pc:chgData name="Shepherd Christine" userId="77e00714-7e6c-49bf-a610-a8973b898fcd" providerId="ADAL" clId="{AFE3E1F7-E8E6-4282-A084-81656D7416F9}" dt="2026-05-27T23:39:49.557" v="26" actId="34135"/>
        <pc:sldMkLst>
          <pc:docMk/>
          <pc:sldMk cId="0" sldId="271"/>
        </pc:sldMkLst>
        <pc:spChg chg="mod">
          <ac:chgData name="Shepherd Christine" userId="77e00714-7e6c-49bf-a610-a8973b898fcd" providerId="ADAL" clId="{AFE3E1F7-E8E6-4282-A084-81656D7416F9}" dt="2026-05-27T23:39:49.557" v="26" actId="34135"/>
          <ac:spMkLst>
            <pc:docMk/>
            <pc:sldMk cId="0" sldId="271"/>
            <ac:spMk id="2" creationId="{00000000-0000-0000-0000-000000000000}"/>
          </ac:spMkLst>
        </pc:spChg>
      </pc:sldChg>
      <pc:sldChg chg="modSp mod">
        <pc:chgData name="Shepherd Christine" userId="77e00714-7e6c-49bf-a610-a8973b898fcd" providerId="ADAL" clId="{AFE3E1F7-E8E6-4282-A084-81656D7416F9}" dt="2026-05-27T23:39:53.172" v="27" actId="34135"/>
        <pc:sldMkLst>
          <pc:docMk/>
          <pc:sldMk cId="0" sldId="272"/>
        </pc:sldMkLst>
        <pc:spChg chg="mod">
          <ac:chgData name="Shepherd Christine" userId="77e00714-7e6c-49bf-a610-a8973b898fcd" providerId="ADAL" clId="{AFE3E1F7-E8E6-4282-A084-81656D7416F9}" dt="2026-05-27T23:39:53.172" v="27" actId="34135"/>
          <ac:spMkLst>
            <pc:docMk/>
            <pc:sldMk cId="0" sldId="272"/>
            <ac:spMk id="2" creationId="{00000000-0000-0000-0000-000000000000}"/>
          </ac:spMkLst>
        </pc:spChg>
      </pc:sldChg>
      <pc:sldChg chg="modSp mod">
        <pc:chgData name="Shepherd Christine" userId="77e00714-7e6c-49bf-a610-a8973b898fcd" providerId="ADAL" clId="{AFE3E1F7-E8E6-4282-A084-81656D7416F9}" dt="2026-05-27T23:39:58.059" v="28" actId="34135"/>
        <pc:sldMkLst>
          <pc:docMk/>
          <pc:sldMk cId="0" sldId="273"/>
        </pc:sldMkLst>
        <pc:spChg chg="mod">
          <ac:chgData name="Shepherd Christine" userId="77e00714-7e6c-49bf-a610-a8973b898fcd" providerId="ADAL" clId="{AFE3E1F7-E8E6-4282-A084-81656D7416F9}" dt="2026-05-27T23:39:58.059" v="28" actId="34135"/>
          <ac:spMkLst>
            <pc:docMk/>
            <pc:sldMk cId="0" sldId="273"/>
            <ac:spMk id="2" creationId="{00000000-0000-0000-0000-000000000000}"/>
          </ac:spMkLst>
        </pc:spChg>
      </pc:sldChg>
      <pc:sldChg chg="modSp mod">
        <pc:chgData name="Shepherd Christine" userId="77e00714-7e6c-49bf-a610-a8973b898fcd" providerId="ADAL" clId="{AFE3E1F7-E8E6-4282-A084-81656D7416F9}" dt="2026-05-27T23:40:02.003" v="29" actId="34135"/>
        <pc:sldMkLst>
          <pc:docMk/>
          <pc:sldMk cId="0" sldId="274"/>
        </pc:sldMkLst>
        <pc:spChg chg="mod">
          <ac:chgData name="Shepherd Christine" userId="77e00714-7e6c-49bf-a610-a8973b898fcd" providerId="ADAL" clId="{AFE3E1F7-E8E6-4282-A084-81656D7416F9}" dt="2026-05-27T23:40:02.003" v="29" actId="34135"/>
          <ac:spMkLst>
            <pc:docMk/>
            <pc:sldMk cId="0" sldId="274"/>
            <ac:spMk id="2" creationId="{00000000-0000-0000-0000-000000000000}"/>
          </ac:spMkLst>
        </pc:spChg>
      </pc:sldChg>
      <pc:sldChg chg="modSp mod modNotesTx">
        <pc:chgData name="Shepherd Christine" userId="77e00714-7e6c-49bf-a610-a8973b898fcd" providerId="ADAL" clId="{AFE3E1F7-E8E6-4282-A084-81656D7416F9}" dt="2026-05-28T14:11:12.428" v="462" actId="20577"/>
        <pc:sldMkLst>
          <pc:docMk/>
          <pc:sldMk cId="0" sldId="275"/>
        </pc:sldMkLst>
        <pc:spChg chg="mod">
          <ac:chgData name="Shepherd Christine" userId="77e00714-7e6c-49bf-a610-a8973b898fcd" providerId="ADAL" clId="{AFE3E1F7-E8E6-4282-A084-81656D7416F9}" dt="2026-05-27T23:40:05.967" v="30" actId="34135"/>
          <ac:spMkLst>
            <pc:docMk/>
            <pc:sldMk cId="0" sldId="275"/>
            <ac:spMk id="2" creationId="{00000000-0000-0000-0000-000000000000}"/>
          </ac:spMkLst>
        </pc:spChg>
      </pc:sldChg>
      <pc:sldChg chg="modSp mod">
        <pc:chgData name="Shepherd Christine" userId="77e00714-7e6c-49bf-a610-a8973b898fcd" providerId="ADAL" clId="{AFE3E1F7-E8E6-4282-A084-81656D7416F9}" dt="2026-05-27T23:40:11.124" v="31" actId="34135"/>
        <pc:sldMkLst>
          <pc:docMk/>
          <pc:sldMk cId="0" sldId="276"/>
        </pc:sldMkLst>
        <pc:spChg chg="mod">
          <ac:chgData name="Shepherd Christine" userId="77e00714-7e6c-49bf-a610-a8973b898fcd" providerId="ADAL" clId="{AFE3E1F7-E8E6-4282-A084-81656D7416F9}" dt="2026-05-27T23:40:11.124" v="31" actId="34135"/>
          <ac:spMkLst>
            <pc:docMk/>
            <pc:sldMk cId="0" sldId="276"/>
            <ac:spMk id="2" creationId="{00000000-0000-0000-0000-000000000000}"/>
          </ac:spMkLst>
        </pc:spChg>
      </pc:sldChg>
      <pc:sldChg chg="modSp mod">
        <pc:chgData name="Shepherd Christine" userId="77e00714-7e6c-49bf-a610-a8973b898fcd" providerId="ADAL" clId="{AFE3E1F7-E8E6-4282-A084-81656D7416F9}" dt="2026-05-27T23:40:26.512" v="32" actId="34135"/>
        <pc:sldMkLst>
          <pc:docMk/>
          <pc:sldMk cId="0" sldId="278"/>
        </pc:sldMkLst>
        <pc:spChg chg="mod">
          <ac:chgData name="Shepherd Christine" userId="77e00714-7e6c-49bf-a610-a8973b898fcd" providerId="ADAL" clId="{AFE3E1F7-E8E6-4282-A084-81656D7416F9}" dt="2026-05-27T23:40:26.512" v="32" actId="34135"/>
          <ac:spMkLst>
            <pc:docMk/>
            <pc:sldMk cId="0" sldId="278"/>
            <ac:spMk id="2" creationId="{00000000-0000-0000-0000-000000000000}"/>
          </ac:spMkLst>
        </pc:spChg>
      </pc:sldChg>
      <pc:sldChg chg="modSp mod">
        <pc:chgData name="Shepherd Christine" userId="77e00714-7e6c-49bf-a610-a8973b898fcd" providerId="ADAL" clId="{AFE3E1F7-E8E6-4282-A084-81656D7416F9}" dt="2026-05-27T23:40:32.390" v="33" actId="34135"/>
        <pc:sldMkLst>
          <pc:docMk/>
          <pc:sldMk cId="0" sldId="279"/>
        </pc:sldMkLst>
        <pc:spChg chg="mod">
          <ac:chgData name="Shepherd Christine" userId="77e00714-7e6c-49bf-a610-a8973b898fcd" providerId="ADAL" clId="{AFE3E1F7-E8E6-4282-A084-81656D7416F9}" dt="2026-05-27T23:40:32.390" v="33" actId="34135"/>
          <ac:spMkLst>
            <pc:docMk/>
            <pc:sldMk cId="0" sldId="279"/>
            <ac:spMk id="2" creationId="{00000000-0000-0000-0000-000000000000}"/>
          </ac:spMkLst>
        </pc:spChg>
      </pc:sldChg>
      <pc:sldChg chg="modSp mod">
        <pc:chgData name="Shepherd Christine" userId="77e00714-7e6c-49bf-a610-a8973b898fcd" providerId="ADAL" clId="{AFE3E1F7-E8E6-4282-A084-81656D7416F9}" dt="2026-05-28T18:53:45.017" v="803" actId="20577"/>
        <pc:sldMkLst>
          <pc:docMk/>
          <pc:sldMk cId="0" sldId="280"/>
        </pc:sldMkLst>
        <pc:spChg chg="mod">
          <ac:chgData name="Shepherd Christine" userId="77e00714-7e6c-49bf-a610-a8973b898fcd" providerId="ADAL" clId="{AFE3E1F7-E8E6-4282-A084-81656D7416F9}" dt="2026-05-27T23:40:37.288" v="34" actId="34135"/>
          <ac:spMkLst>
            <pc:docMk/>
            <pc:sldMk cId="0" sldId="280"/>
            <ac:spMk id="2" creationId="{00000000-0000-0000-0000-000000000000}"/>
          </ac:spMkLst>
        </pc:spChg>
        <pc:spChg chg="mod">
          <ac:chgData name="Shepherd Christine" userId="77e00714-7e6c-49bf-a610-a8973b898fcd" providerId="ADAL" clId="{AFE3E1F7-E8E6-4282-A084-81656D7416F9}" dt="2026-05-28T18:53:45.017" v="803" actId="20577"/>
          <ac:spMkLst>
            <pc:docMk/>
            <pc:sldMk cId="0" sldId="280"/>
            <ac:spMk id="8" creationId="{00000000-0000-0000-0000-000000000000}"/>
          </ac:spMkLst>
        </pc:spChg>
      </pc:sldChg>
      <pc:sldChg chg="modSp mod">
        <pc:chgData name="Shepherd Christine" userId="77e00714-7e6c-49bf-a610-a8973b898fcd" providerId="ADAL" clId="{AFE3E1F7-E8E6-4282-A084-81656D7416F9}" dt="2026-05-27T23:40:44.479" v="36" actId="34135"/>
        <pc:sldMkLst>
          <pc:docMk/>
          <pc:sldMk cId="0" sldId="281"/>
        </pc:sldMkLst>
        <pc:spChg chg="mod">
          <ac:chgData name="Shepherd Christine" userId="77e00714-7e6c-49bf-a610-a8973b898fcd" providerId="ADAL" clId="{AFE3E1F7-E8E6-4282-A084-81656D7416F9}" dt="2026-05-27T23:40:44.479" v="36" actId="34135"/>
          <ac:spMkLst>
            <pc:docMk/>
            <pc:sldMk cId="0" sldId="281"/>
            <ac:spMk id="2" creationId="{00000000-0000-0000-0000-000000000000}"/>
          </ac:spMkLst>
        </pc:spChg>
      </pc:sldChg>
      <pc:sldChg chg="modSp mod">
        <pc:chgData name="Shepherd Christine" userId="77e00714-7e6c-49bf-a610-a8973b898fcd" providerId="ADAL" clId="{AFE3E1F7-E8E6-4282-A084-81656D7416F9}" dt="2026-05-27T23:40:48.678" v="37" actId="34135"/>
        <pc:sldMkLst>
          <pc:docMk/>
          <pc:sldMk cId="0" sldId="284"/>
        </pc:sldMkLst>
        <pc:spChg chg="mod">
          <ac:chgData name="Shepherd Christine" userId="77e00714-7e6c-49bf-a610-a8973b898fcd" providerId="ADAL" clId="{AFE3E1F7-E8E6-4282-A084-81656D7416F9}" dt="2026-05-27T23:40:48.678" v="37" actId="34135"/>
          <ac:spMkLst>
            <pc:docMk/>
            <pc:sldMk cId="0" sldId="284"/>
            <ac:spMk id="2" creationId="{00000000-0000-0000-0000-000000000000}"/>
          </ac:spMkLst>
        </pc:spChg>
      </pc:sldChg>
      <pc:sldChg chg="modSp mod">
        <pc:chgData name="Shepherd Christine" userId="77e00714-7e6c-49bf-a610-a8973b898fcd" providerId="ADAL" clId="{AFE3E1F7-E8E6-4282-A084-81656D7416F9}" dt="2026-05-27T23:41:02.835" v="38" actId="34135"/>
        <pc:sldMkLst>
          <pc:docMk/>
          <pc:sldMk cId="0" sldId="289"/>
        </pc:sldMkLst>
        <pc:spChg chg="mod">
          <ac:chgData name="Shepherd Christine" userId="77e00714-7e6c-49bf-a610-a8973b898fcd" providerId="ADAL" clId="{AFE3E1F7-E8E6-4282-A084-81656D7416F9}" dt="2026-05-27T23:41:02.835" v="38" actId="34135"/>
          <ac:spMkLst>
            <pc:docMk/>
            <pc:sldMk cId="0" sldId="289"/>
            <ac:spMk id="2" creationId="{00000000-0000-0000-0000-000000000000}"/>
          </ac:spMkLst>
        </pc:spChg>
      </pc:sldChg>
      <pc:sldChg chg="modSp mod">
        <pc:chgData name="Shepherd Christine" userId="77e00714-7e6c-49bf-a610-a8973b898fcd" providerId="ADAL" clId="{AFE3E1F7-E8E6-4282-A084-81656D7416F9}" dt="2026-05-27T23:41:09.465" v="39" actId="34135"/>
        <pc:sldMkLst>
          <pc:docMk/>
          <pc:sldMk cId="0" sldId="293"/>
        </pc:sldMkLst>
        <pc:spChg chg="mod">
          <ac:chgData name="Shepherd Christine" userId="77e00714-7e6c-49bf-a610-a8973b898fcd" providerId="ADAL" clId="{AFE3E1F7-E8E6-4282-A084-81656D7416F9}" dt="2026-05-27T23:41:09.465" v="39" actId="34135"/>
          <ac:spMkLst>
            <pc:docMk/>
            <pc:sldMk cId="0" sldId="293"/>
            <ac:spMk id="2" creationId="{00000000-0000-0000-0000-000000000000}"/>
          </ac:spMkLst>
        </pc:spChg>
      </pc:sldChg>
      <pc:sldChg chg="modSp mod">
        <pc:chgData name="Shepherd Christine" userId="77e00714-7e6c-49bf-a610-a8973b898fcd" providerId="ADAL" clId="{AFE3E1F7-E8E6-4282-A084-81656D7416F9}" dt="2026-05-27T23:41:14.890" v="40" actId="34135"/>
        <pc:sldMkLst>
          <pc:docMk/>
          <pc:sldMk cId="0" sldId="294"/>
        </pc:sldMkLst>
        <pc:spChg chg="mod">
          <ac:chgData name="Shepherd Christine" userId="77e00714-7e6c-49bf-a610-a8973b898fcd" providerId="ADAL" clId="{AFE3E1F7-E8E6-4282-A084-81656D7416F9}" dt="2026-05-27T23:41:14.890" v="40" actId="34135"/>
          <ac:spMkLst>
            <pc:docMk/>
            <pc:sldMk cId="0" sldId="294"/>
            <ac:spMk id="2" creationId="{00000000-0000-0000-0000-000000000000}"/>
          </ac:spMkLst>
        </pc:spChg>
      </pc:sldChg>
      <pc:sldChg chg="modSp mod">
        <pc:chgData name="Shepherd Christine" userId="77e00714-7e6c-49bf-a610-a8973b898fcd" providerId="ADAL" clId="{AFE3E1F7-E8E6-4282-A084-81656D7416F9}" dt="2026-05-27T23:41:18.798" v="41" actId="34135"/>
        <pc:sldMkLst>
          <pc:docMk/>
          <pc:sldMk cId="0" sldId="295"/>
        </pc:sldMkLst>
        <pc:spChg chg="mod">
          <ac:chgData name="Shepherd Christine" userId="77e00714-7e6c-49bf-a610-a8973b898fcd" providerId="ADAL" clId="{AFE3E1F7-E8E6-4282-A084-81656D7416F9}" dt="2026-05-27T23:41:18.798" v="41" actId="34135"/>
          <ac:spMkLst>
            <pc:docMk/>
            <pc:sldMk cId="0" sldId="295"/>
            <ac:spMk id="2" creationId="{00000000-0000-0000-0000-000000000000}"/>
          </ac:spMkLst>
        </pc:spChg>
      </pc:sldChg>
      <pc:sldChg chg="modSp mod">
        <pc:chgData name="Shepherd Christine" userId="77e00714-7e6c-49bf-a610-a8973b898fcd" providerId="ADAL" clId="{AFE3E1F7-E8E6-4282-A084-81656D7416F9}" dt="2026-05-27T23:41:45.142" v="42" actId="34135"/>
        <pc:sldMkLst>
          <pc:docMk/>
          <pc:sldMk cId="0" sldId="298"/>
        </pc:sldMkLst>
        <pc:spChg chg="mod">
          <ac:chgData name="Shepherd Christine" userId="77e00714-7e6c-49bf-a610-a8973b898fcd" providerId="ADAL" clId="{AFE3E1F7-E8E6-4282-A084-81656D7416F9}" dt="2026-05-27T23:41:45.142" v="42" actId="34135"/>
          <ac:spMkLst>
            <pc:docMk/>
            <pc:sldMk cId="0" sldId="298"/>
            <ac:spMk id="2" creationId="{00000000-0000-0000-0000-000000000000}"/>
          </ac:spMkLst>
        </pc:spChg>
      </pc:sldChg>
      <pc:sldChg chg="modSp del mod">
        <pc:chgData name="Shepherd Christine" userId="77e00714-7e6c-49bf-a610-a8973b898fcd" providerId="ADAL" clId="{AFE3E1F7-E8E6-4282-A084-81656D7416F9}" dt="2026-05-28T18:43:53.562" v="729" actId="47"/>
        <pc:sldMkLst>
          <pc:docMk/>
          <pc:sldMk cId="0" sldId="299"/>
        </pc:sldMkLst>
        <pc:spChg chg="mod">
          <ac:chgData name="Shepherd Christine" userId="77e00714-7e6c-49bf-a610-a8973b898fcd" providerId="ADAL" clId="{AFE3E1F7-E8E6-4282-A084-81656D7416F9}" dt="2026-05-27T23:41:49.245" v="43" actId="34135"/>
          <ac:spMkLst>
            <pc:docMk/>
            <pc:sldMk cId="0" sldId="299"/>
            <ac:spMk id="2" creationId="{00000000-0000-0000-0000-000000000000}"/>
          </ac:spMkLst>
        </pc:spChg>
      </pc:sldChg>
      <pc:sldChg chg="modSp del mod">
        <pc:chgData name="Shepherd Christine" userId="77e00714-7e6c-49bf-a610-a8973b898fcd" providerId="ADAL" clId="{AFE3E1F7-E8E6-4282-A084-81656D7416F9}" dt="2026-05-27T23:42:10.710" v="45" actId="47"/>
        <pc:sldMkLst>
          <pc:docMk/>
          <pc:sldMk cId="0" sldId="300"/>
        </pc:sldMkLst>
        <pc:spChg chg="mod">
          <ac:chgData name="Shepherd Christine" userId="77e00714-7e6c-49bf-a610-a8973b898fcd" providerId="ADAL" clId="{AFE3E1F7-E8E6-4282-A084-81656D7416F9}" dt="2026-05-27T23:41:54.110" v="44" actId="34135"/>
          <ac:spMkLst>
            <pc:docMk/>
            <pc:sldMk cId="0" sldId="300"/>
            <ac:spMk id="2" creationId="{00000000-0000-0000-0000-000000000000}"/>
          </ac:spMkLst>
        </pc:spChg>
      </pc:sldChg>
      <pc:sldChg chg="modSp mod modNotesTx">
        <pc:chgData name="Shepherd Christine" userId="77e00714-7e6c-49bf-a610-a8973b898fcd" providerId="ADAL" clId="{AFE3E1F7-E8E6-4282-A084-81656D7416F9}" dt="2026-05-28T18:51:12.538" v="734" actId="20577"/>
        <pc:sldMkLst>
          <pc:docMk/>
          <pc:sldMk cId="0" sldId="301"/>
        </pc:sldMkLst>
        <pc:spChg chg="mod">
          <ac:chgData name="Shepherd Christine" userId="77e00714-7e6c-49bf-a610-a8973b898fcd" providerId="ADAL" clId="{AFE3E1F7-E8E6-4282-A084-81656D7416F9}" dt="2026-05-27T23:42:21.611" v="46" actId="34135"/>
          <ac:spMkLst>
            <pc:docMk/>
            <pc:sldMk cId="0" sldId="301"/>
            <ac:spMk id="2" creationId="{00000000-0000-0000-0000-000000000000}"/>
          </ac:spMkLst>
        </pc:spChg>
        <pc:spChg chg="mod">
          <ac:chgData name="Shepherd Christine" userId="77e00714-7e6c-49bf-a610-a8973b898fcd" providerId="ADAL" clId="{AFE3E1F7-E8E6-4282-A084-81656D7416F9}" dt="2026-05-28T18:51:06.579" v="730" actId="207"/>
          <ac:spMkLst>
            <pc:docMk/>
            <pc:sldMk cId="0" sldId="301"/>
            <ac:spMk id="11" creationId="{00000000-0000-0000-0000-000000000000}"/>
          </ac:spMkLst>
        </pc:spChg>
        <pc:spChg chg="mod">
          <ac:chgData name="Shepherd Christine" userId="77e00714-7e6c-49bf-a610-a8973b898fcd" providerId="ADAL" clId="{AFE3E1F7-E8E6-4282-A084-81656D7416F9}" dt="2026-05-28T18:51:09.724" v="731" actId="207"/>
          <ac:spMkLst>
            <pc:docMk/>
            <pc:sldMk cId="0" sldId="301"/>
            <ac:spMk id="14" creationId="{00000000-0000-0000-0000-000000000000}"/>
          </ac:spMkLst>
        </pc:spChg>
      </pc:sldChg>
      <pc:sldChg chg="modSp mod">
        <pc:chgData name="Shepherd Christine" userId="77e00714-7e6c-49bf-a610-a8973b898fcd" providerId="ADAL" clId="{AFE3E1F7-E8E6-4282-A084-81656D7416F9}" dt="2026-05-27T23:42:26.527" v="47" actId="34135"/>
        <pc:sldMkLst>
          <pc:docMk/>
          <pc:sldMk cId="0" sldId="302"/>
        </pc:sldMkLst>
        <pc:spChg chg="mod">
          <ac:chgData name="Shepherd Christine" userId="77e00714-7e6c-49bf-a610-a8973b898fcd" providerId="ADAL" clId="{AFE3E1F7-E8E6-4282-A084-81656D7416F9}" dt="2026-05-27T23:42:26.527" v="47" actId="34135"/>
          <ac:spMkLst>
            <pc:docMk/>
            <pc:sldMk cId="0" sldId="302"/>
            <ac:spMk id="2" creationId="{00000000-0000-0000-0000-000000000000}"/>
          </ac:spMkLst>
        </pc:spChg>
      </pc:sldChg>
      <pc:sldChg chg="modSp mod">
        <pc:chgData name="Shepherd Christine" userId="77e00714-7e6c-49bf-a610-a8973b898fcd" providerId="ADAL" clId="{AFE3E1F7-E8E6-4282-A084-81656D7416F9}" dt="2026-05-27T23:42:30.547" v="48" actId="34135"/>
        <pc:sldMkLst>
          <pc:docMk/>
          <pc:sldMk cId="0" sldId="303"/>
        </pc:sldMkLst>
        <pc:spChg chg="mod">
          <ac:chgData name="Shepherd Christine" userId="77e00714-7e6c-49bf-a610-a8973b898fcd" providerId="ADAL" clId="{AFE3E1F7-E8E6-4282-A084-81656D7416F9}" dt="2026-05-27T23:42:30.547" v="48" actId="34135"/>
          <ac:spMkLst>
            <pc:docMk/>
            <pc:sldMk cId="0" sldId="303"/>
            <ac:spMk id="2" creationId="{00000000-0000-0000-0000-000000000000}"/>
          </ac:spMkLst>
        </pc:spChg>
      </pc:sldChg>
      <pc:sldChg chg="modSp mod">
        <pc:chgData name="Shepherd Christine" userId="77e00714-7e6c-49bf-a610-a8973b898fcd" providerId="ADAL" clId="{AFE3E1F7-E8E6-4282-A084-81656D7416F9}" dt="2026-05-27T23:42:33.884" v="49" actId="34135"/>
        <pc:sldMkLst>
          <pc:docMk/>
          <pc:sldMk cId="0" sldId="304"/>
        </pc:sldMkLst>
        <pc:spChg chg="mod">
          <ac:chgData name="Shepherd Christine" userId="77e00714-7e6c-49bf-a610-a8973b898fcd" providerId="ADAL" clId="{AFE3E1F7-E8E6-4282-A084-81656D7416F9}" dt="2026-05-27T23:42:33.884" v="49" actId="34135"/>
          <ac:spMkLst>
            <pc:docMk/>
            <pc:sldMk cId="0" sldId="304"/>
            <ac:spMk id="2" creationId="{00000000-0000-0000-0000-000000000000}"/>
          </ac:spMkLst>
        </pc:spChg>
      </pc:sldChg>
      <pc:sldChg chg="modSp mod modNotesTx">
        <pc:chgData name="Shepherd Christine" userId="77e00714-7e6c-49bf-a610-a8973b898fcd" providerId="ADAL" clId="{AFE3E1F7-E8E6-4282-A084-81656D7416F9}" dt="2026-05-28T18:51:57.516" v="740" actId="20577"/>
        <pc:sldMkLst>
          <pc:docMk/>
          <pc:sldMk cId="0" sldId="305"/>
        </pc:sldMkLst>
        <pc:spChg chg="mod">
          <ac:chgData name="Shepherd Christine" userId="77e00714-7e6c-49bf-a610-a8973b898fcd" providerId="ADAL" clId="{AFE3E1F7-E8E6-4282-A084-81656D7416F9}" dt="2026-05-27T23:42:41.688" v="51" actId="34135"/>
          <ac:spMkLst>
            <pc:docMk/>
            <pc:sldMk cId="0" sldId="305"/>
            <ac:spMk id="2" creationId="{00000000-0000-0000-0000-000000000000}"/>
          </ac:spMkLst>
        </pc:spChg>
      </pc:sldChg>
      <pc:sldChg chg="modSp mod modNotesTx">
        <pc:chgData name="Shepherd Christine" userId="77e00714-7e6c-49bf-a610-a8973b898fcd" providerId="ADAL" clId="{AFE3E1F7-E8E6-4282-A084-81656D7416F9}" dt="2026-05-28T18:51:48.713" v="737" actId="6549"/>
        <pc:sldMkLst>
          <pc:docMk/>
          <pc:sldMk cId="0" sldId="306"/>
        </pc:sldMkLst>
        <pc:spChg chg="mod">
          <ac:chgData name="Shepherd Christine" userId="77e00714-7e6c-49bf-a610-a8973b898fcd" providerId="ADAL" clId="{AFE3E1F7-E8E6-4282-A084-81656D7416F9}" dt="2026-05-27T23:42:37.939" v="50" actId="34135"/>
          <ac:spMkLst>
            <pc:docMk/>
            <pc:sldMk cId="0" sldId="306"/>
            <ac:spMk id="2" creationId="{00000000-0000-0000-0000-000000000000}"/>
          </ac:spMkLst>
        </pc:spChg>
      </pc:sldChg>
      <pc:sldChg chg="modSp mod">
        <pc:chgData name="Shepherd Christine" userId="77e00714-7e6c-49bf-a610-a8973b898fcd" providerId="ADAL" clId="{AFE3E1F7-E8E6-4282-A084-81656D7416F9}" dt="2026-05-27T23:43:02.782" v="56" actId="34135"/>
        <pc:sldMkLst>
          <pc:docMk/>
          <pc:sldMk cId="0" sldId="308"/>
        </pc:sldMkLst>
        <pc:spChg chg="mod">
          <ac:chgData name="Shepherd Christine" userId="77e00714-7e6c-49bf-a610-a8973b898fcd" providerId="ADAL" clId="{AFE3E1F7-E8E6-4282-A084-81656D7416F9}" dt="2026-05-27T23:43:02.782" v="56" actId="34135"/>
          <ac:spMkLst>
            <pc:docMk/>
            <pc:sldMk cId="0" sldId="308"/>
            <ac:spMk id="2" creationId="{00000000-0000-0000-0000-000000000000}"/>
          </ac:spMkLst>
        </pc:spChg>
      </pc:sldChg>
      <pc:sldChg chg="modNotesTx">
        <pc:chgData name="Shepherd Christine" userId="77e00714-7e6c-49bf-a610-a8973b898fcd" providerId="ADAL" clId="{AFE3E1F7-E8E6-4282-A084-81656D7416F9}" dt="2026-05-28T14:36:51.637" v="724" actId="20577"/>
        <pc:sldMkLst>
          <pc:docMk/>
          <pc:sldMk cId="786448581" sldId="311"/>
        </pc:sldMkLst>
      </pc:sldChg>
      <pc:sldChg chg="modSp add mod">
        <pc:chgData name="Shepherd Christine" userId="77e00714-7e6c-49bf-a610-a8973b898fcd" providerId="ADAL" clId="{AFE3E1F7-E8E6-4282-A084-81656D7416F9}" dt="2026-05-27T23:42:52.348" v="55" actId="403"/>
        <pc:sldMkLst>
          <pc:docMk/>
          <pc:sldMk cId="3653581237" sldId="312"/>
        </pc:sldMkLst>
        <pc:spChg chg="mod">
          <ac:chgData name="Shepherd Christine" userId="77e00714-7e6c-49bf-a610-a8973b898fcd" providerId="ADAL" clId="{AFE3E1F7-E8E6-4282-A084-81656D7416F9}" dt="2026-05-27T23:42:52.348" v="55" actId="403"/>
          <ac:spMkLst>
            <pc:docMk/>
            <pc:sldMk cId="3653581237" sldId="312"/>
            <ac:spMk id="19" creationId="{63B6C1AB-AFAE-8C9B-280F-438294191B00}"/>
          </ac:spMkLst>
        </pc:spChg>
      </pc:sldChg>
      <pc:sldChg chg="delSp add mod">
        <pc:chgData name="Shepherd Christine" userId="77e00714-7e6c-49bf-a610-a8973b898fcd" providerId="ADAL" clId="{AFE3E1F7-E8E6-4282-A084-81656D7416F9}" dt="2026-05-28T18:51:15.543" v="735" actId="478"/>
        <pc:sldMkLst>
          <pc:docMk/>
          <pc:sldMk cId="0" sldId="313"/>
        </pc:sldMkLst>
        <pc:grpChg chg="del">
          <ac:chgData name="Shepherd Christine" userId="77e00714-7e6c-49bf-a610-a8973b898fcd" providerId="ADAL" clId="{AFE3E1F7-E8E6-4282-A084-81656D7416F9}" dt="2026-05-28T18:51:15.543" v="735" actId="478"/>
          <ac:grpSpMkLst>
            <pc:docMk/>
            <pc:sldMk cId="0" sldId="313"/>
            <ac:grpSpMk id="3" creationId="{00000000-0000-0000-0000-000000000000}"/>
          </ac:grpSpMkLst>
        </pc:gr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28.05.2026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The contract between the State Public Health OHA office and the local public health or your local agency is sent separately and is known as an Intergovernmental agreement or IGA. </a:t>
            </a:r>
          </a:p>
          <a:p>
            <a:r>
              <a:rPr lang="en-US" dirty="0"/>
              <a:t>It does not come from the State WIC office but rather the LPHA or Local Public Health Authority office at OHA.</a:t>
            </a:r>
          </a:p>
          <a:p>
            <a:endParaRPr lang="en-US" dirty="0"/>
          </a:p>
          <a:p>
            <a:r>
              <a:rPr lang="en-US" dirty="0"/>
              <a:t>It is sent annually in May or June. The contract is broad and covers July 1 through June 30</a:t>
            </a:r>
          </a:p>
          <a:p>
            <a:r>
              <a:rPr lang="en-US" dirty="0"/>
              <a:t>Your local agency administrator signs and submits the IGA to the OHA office.</a:t>
            </a:r>
          </a:p>
          <a:p>
            <a:r>
              <a:rPr lang="en-US" dirty="0"/>
              <a:t>It is important to remember that WIC, FDNP, BFPC are all separate funds and will be listed separately as revenue on the IGA </a:t>
            </a:r>
          </a:p>
          <a:p>
            <a:endParaRPr lang="en-US" dirty="0"/>
          </a:p>
          <a:p>
            <a:r>
              <a:rPr lang="en-US" b="1" u="sng" dirty="0">
                <a:solidFill>
                  <a:srgbClr val="FF0000"/>
                </a:solidFill>
              </a:rPr>
              <a:t>Warning: </a:t>
            </a:r>
            <a:r>
              <a:rPr lang="en-US" dirty="0"/>
              <a:t>If completed IGAs are not submitted by the deadline, agencies will not receive their WIC funding on time. </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Grant award letters list the WIC specifics of the IGA contract. This is just a sample</a:t>
            </a:r>
          </a:p>
          <a:p>
            <a:endParaRPr lang="en-US" dirty="0"/>
          </a:p>
          <a:p>
            <a:r>
              <a:rPr lang="en-US" dirty="0"/>
              <a:t>The 1st page will list </a:t>
            </a:r>
          </a:p>
          <a:p>
            <a:r>
              <a:rPr lang="en-US" dirty="0"/>
              <a:t>The current years caseload</a:t>
            </a:r>
          </a:p>
          <a:p>
            <a:r>
              <a:rPr lang="en-US" dirty="0"/>
              <a:t>The caseload change for the upcoming fiscal year and the change in caseload </a:t>
            </a:r>
          </a:p>
          <a:p>
            <a:r>
              <a:rPr lang="en-US" dirty="0"/>
              <a:t>The contract amount for the upcoming fiscal year</a:t>
            </a:r>
          </a:p>
          <a:p>
            <a:r>
              <a:rPr lang="en-US" dirty="0"/>
              <a:t>This is where you will see the per participant rate we just talked about</a:t>
            </a:r>
          </a:p>
          <a:p>
            <a:r>
              <a:rPr lang="en-US" dirty="0"/>
              <a:t>In the contract there are specific expenditures for Nutrition Education and Breastfeeding support and promotion, and the contract will specifically say how much your agency needs to spend on Nutrition education and the specific amount required to spend on breastfeeding support and promotion. Now that amount for NE is 20% of total WIC grant and the BF support and promotion is based on a formula that is too complicated, but a specific dollar amount will be listed in your grant award letter. </a:t>
            </a:r>
          </a:p>
          <a:p>
            <a:r>
              <a:rPr lang="en-US" dirty="0"/>
              <a:t>You will also see those required spending targets for Nutrition Education and Breastfeeding support and promotion divided into the different quarters. </a:t>
            </a:r>
          </a:p>
          <a:p>
            <a:r>
              <a:rPr lang="en-US" dirty="0"/>
              <a:t>The letter will also let you know if there was an increase or decrease in your funding from the previous year.</a:t>
            </a:r>
          </a:p>
          <a:p>
            <a:endParaRPr lang="en-US" dirty="0"/>
          </a:p>
          <a:p>
            <a:r>
              <a:rPr lang="en-US" dirty="0"/>
              <a:t>12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The second page will explain Tier adjustments as I previously explained.</a:t>
            </a:r>
          </a:p>
          <a:p>
            <a:endParaRPr lang="en-US" dirty="0"/>
          </a:p>
          <a:p>
            <a:r>
              <a:rPr lang="en-US" dirty="0"/>
              <a:t>The table will list your total grant award as well as your assigned Farm direct mini grant award. </a:t>
            </a:r>
          </a:p>
          <a:p>
            <a:endParaRPr lang="en-US" dirty="0"/>
          </a:p>
          <a:p>
            <a:r>
              <a:rPr lang="en-US" dirty="0"/>
              <a:t>There will always be a table listing when the quarterly expense and revenue reports will be due. </a:t>
            </a:r>
          </a:p>
          <a:p>
            <a:endParaRPr lang="en-US" dirty="0"/>
          </a:p>
          <a:p>
            <a:r>
              <a:rPr lang="en-US" dirty="0"/>
              <a:t>14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How are funds received by local agencies</a:t>
            </a:r>
          </a:p>
          <a:p>
            <a:pPr marL="171450" indent="-171450">
              <a:buFontTx/>
              <a:buChar char="-"/>
            </a:pPr>
            <a:r>
              <a:rPr lang="en-US" dirty="0"/>
              <a:t>Agencies receive 1/12th of their total annual NSA and BFPC (if applicable) funding every month.  </a:t>
            </a:r>
          </a:p>
          <a:p>
            <a:pPr marL="0" indent="0">
              <a:buFontTx/>
              <a:buNone/>
            </a:pPr>
            <a:r>
              <a:rPr lang="en-US" dirty="0"/>
              <a:t>-   </a:t>
            </a:r>
            <a:r>
              <a:rPr lang="en-US" sz="3505" dirty="0">
                <a:solidFill>
                  <a:srgbClr val="000000"/>
                </a:solidFill>
                <a:latin typeface="Poppins"/>
                <a:ea typeface="Poppins"/>
                <a:cs typeface="Poppins"/>
                <a:sym typeface="Poppins"/>
              </a:rPr>
              <a:t>1/12</a:t>
            </a:r>
            <a:r>
              <a:rPr lang="en-US" sz="3505" baseline="30000" dirty="0">
                <a:solidFill>
                  <a:srgbClr val="000000"/>
                </a:solidFill>
                <a:latin typeface="Poppins"/>
                <a:ea typeface="Poppins"/>
                <a:cs typeface="Poppins"/>
                <a:sym typeface="Poppins"/>
              </a:rPr>
              <a:t>th</a:t>
            </a:r>
            <a:r>
              <a:rPr lang="en-US" sz="3505" dirty="0">
                <a:solidFill>
                  <a:srgbClr val="000000"/>
                </a:solidFill>
                <a:latin typeface="Poppins"/>
                <a:ea typeface="Poppins"/>
                <a:cs typeface="Poppins"/>
                <a:sym typeface="Poppins"/>
              </a:rPr>
              <a:t> of total Farm Direct funding will also be provided on the same schedule as NSA funds starting July 1</a:t>
            </a:r>
          </a:p>
          <a:p>
            <a:pPr marL="0" indent="0">
              <a:buFontTx/>
              <a:buNone/>
            </a:pPr>
            <a:endParaRPr lang="en-US" sz="3505" dirty="0">
              <a:solidFill>
                <a:srgbClr val="000000"/>
              </a:solidFill>
              <a:latin typeface="Poppins"/>
              <a:ea typeface="Poppins"/>
              <a:cs typeface="Poppins"/>
              <a:sym typeface="Poppins"/>
            </a:endParaRPr>
          </a:p>
          <a:p>
            <a:r>
              <a:rPr lang="en-US" dirty="0"/>
              <a:t>These payments are reconciled quarterly when agencies submit  Expenditure and Revenue Reports (E&amp;R) </a:t>
            </a:r>
          </a:p>
          <a:p>
            <a:r>
              <a:rPr lang="en-US" dirty="0"/>
              <a:t>There are certain situations where funds can be carried over to the next month and to understand how this works, you need to understand how WIC fiscal years work.</a:t>
            </a:r>
          </a:p>
          <a:p>
            <a:endParaRPr lang="en-US" dirty="0"/>
          </a:p>
          <a:p>
            <a:r>
              <a:rPr lang="en-US" dirty="0"/>
              <a:t>This is the same table seen on the award letter, and it shows the fiscal quarters and the due date for the expenditure and review reports.</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There are 2 types of WIC fiscal year.</a:t>
            </a:r>
          </a:p>
          <a:p>
            <a:endParaRPr lang="en-US" dirty="0"/>
          </a:p>
          <a:p>
            <a:r>
              <a:rPr lang="en-US" dirty="0"/>
              <a:t>The first type is the State Fiscal year that includes all quarters for the dates July 1 – June 30. </a:t>
            </a:r>
          </a:p>
          <a:p>
            <a:endParaRPr lang="en-US" dirty="0"/>
          </a:p>
          <a:p>
            <a:pPr marL="171450" indent="-171450">
              <a:buFontTx/>
              <a:buChar char="-"/>
            </a:pPr>
            <a:r>
              <a:rPr lang="en-US" dirty="0"/>
              <a:t>Remember WIC is run through a state agency – Oregon Health Authority, Public Health Division – and must follow their fiscal processes and rules.  </a:t>
            </a:r>
          </a:p>
          <a:p>
            <a:pPr marL="0" indent="0">
              <a:buFontTx/>
              <a:buNone/>
            </a:pPr>
            <a:endParaRPr lang="en-US" dirty="0"/>
          </a:p>
          <a:p>
            <a:pPr marL="171450" indent="-171450">
              <a:buFontTx/>
              <a:buChar char="-"/>
            </a:pPr>
            <a:r>
              <a:rPr lang="en-US" dirty="0"/>
              <a:t>The WIC grant and contract (IGA) match the state fiscal year July 1 through June 30.</a:t>
            </a:r>
          </a:p>
          <a:p>
            <a:pPr marL="0" indent="0">
              <a:buFontTx/>
              <a:buNone/>
            </a:pPr>
            <a:r>
              <a:rPr lang="en-US" dirty="0"/>
              <a:t> </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The other fiscal year we need to recognize is the Federal fiscal year. </a:t>
            </a:r>
          </a:p>
          <a:p>
            <a:r>
              <a:rPr lang="en-US" dirty="0"/>
              <a:t>WIC is funded through a federal agency – US Department of Agriculture, Food and Nutrition Services (FNS) and must spend the annual grant at the State within the federal fiscal year October 1 through September 30. </a:t>
            </a:r>
          </a:p>
          <a:p>
            <a:endParaRPr lang="en-US" dirty="0"/>
          </a:p>
          <a:p>
            <a:r>
              <a:rPr lang="en-US" sz="1200" b="0" i="0" u="none" strike="noStrike" kern="1200" baseline="0" dirty="0">
                <a:solidFill>
                  <a:schemeClr val="tx1"/>
                </a:solidFill>
                <a:latin typeface="+mn-lt"/>
                <a:ea typeface="+mn-ea"/>
                <a:cs typeface="+mn-cs"/>
              </a:rPr>
              <a:t>If you are a Tribal agency, please reference your IGA document as you will be using the </a:t>
            </a:r>
            <a:r>
              <a:rPr lang="en-US" sz="1200" b="0" i="0" u="none" strike="noStrike" kern="1200" baseline="0" dirty="0" err="1">
                <a:solidFill>
                  <a:schemeClr val="tx1"/>
                </a:solidFill>
                <a:latin typeface="+mn-lt"/>
                <a:ea typeface="+mn-ea"/>
                <a:cs typeface="+mn-cs"/>
              </a:rPr>
              <a:t>the</a:t>
            </a:r>
            <a:r>
              <a:rPr lang="en-US" sz="1200" b="0" i="0" u="none" strike="noStrike" kern="1200" baseline="0" dirty="0">
                <a:solidFill>
                  <a:schemeClr val="tx1"/>
                </a:solidFill>
                <a:latin typeface="+mn-lt"/>
                <a:ea typeface="+mn-ea"/>
                <a:cs typeface="+mn-cs"/>
              </a:rPr>
              <a:t> calendar year</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There are two 3-month (quarter) overlaps</a:t>
            </a:r>
          </a:p>
          <a:p>
            <a:r>
              <a:rPr lang="en-US" dirty="0"/>
              <a:t>The 1st quarter for the State July – Sept 30th and 4th Quarter for the Federal year July through September</a:t>
            </a:r>
          </a:p>
          <a:p>
            <a:endParaRPr lang="en-US" dirty="0"/>
          </a:p>
          <a:p>
            <a:r>
              <a:rPr lang="en-US" dirty="0"/>
              <a:t>Funds from one federal fiscal year cannot be used in the next federal fiscal year.</a:t>
            </a:r>
          </a:p>
          <a:p>
            <a:r>
              <a:rPr lang="en-US" dirty="0"/>
              <a:t>In order to close out the books for the federal fiscal year, funds from July 1 through September 30 (1st quarter) of the state fiscal year must be spent in that quarter and cannot roll-over to the next federal fiscal year.</a:t>
            </a:r>
          </a:p>
          <a:p>
            <a:endParaRPr lang="en-US" dirty="0"/>
          </a:p>
          <a:p>
            <a:r>
              <a:rPr lang="en-US" dirty="0"/>
              <a:t>To summarize: spend the dollars you receive in that 1st quarter of the State fiscal year in that 1st quarter. They cannot roll over into quarter’s 2-4. If you don’t spend them, you lose them</a:t>
            </a:r>
          </a:p>
          <a:p>
            <a:endParaRPr lang="en-US" dirty="0"/>
          </a:p>
          <a:p>
            <a:endParaRPr lang="en-US" dirty="0"/>
          </a:p>
          <a:p>
            <a:r>
              <a:rPr lang="en-US" dirty="0"/>
              <a:t>Objective 1 of this training:  Local agencies would be able to utilize all the funds that you are entitled to. It can be a little confusing but after you get past that 1st quarter you can spend funds in a way that works best for your agency across the remaining quarters. That 1st quarter is special because of that overlap problem with the State and Federal fiscal years. </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20</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The second objective of this training is to talk about the fiscal review standards and reporting requirements.</a:t>
            </a:r>
          </a:p>
          <a:p>
            <a:r>
              <a:rPr lang="en-US" dirty="0"/>
              <a:t>In other words: Quarterly E&amp;R reports. I’ll give you the high-level basics of these and part 2 will cover this more in detail. </a:t>
            </a:r>
          </a:p>
          <a:p>
            <a:endParaRPr lang="en-US" dirty="0"/>
          </a:p>
          <a:p>
            <a:r>
              <a:rPr lang="en-US" dirty="0"/>
              <a:t>These reports are due 30 days following the end of the first three quarters and 51 days after the end of the fourth quarter.</a:t>
            </a:r>
          </a:p>
          <a:p>
            <a:r>
              <a:rPr lang="en-US" dirty="0"/>
              <a:t>If any E&amp;R report has not been received by its deadline, the WIC State payment to the local agency could be delayed</a:t>
            </a:r>
          </a:p>
          <a:p>
            <a:endParaRPr lang="en-US" dirty="0"/>
          </a:p>
          <a:p>
            <a:r>
              <a:rPr lang="en-US" dirty="0"/>
              <a:t>21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sz="1200" b="0" i="0" u="none" strike="noStrike" kern="1200" baseline="0" dirty="0">
                <a:solidFill>
                  <a:schemeClr val="tx1"/>
                </a:solidFill>
                <a:latin typeface="+mn-lt"/>
                <a:ea typeface="+mn-ea"/>
                <a:cs typeface="+mn-cs"/>
              </a:rPr>
              <a:t>There are separate quarterly reports that relate to the different programs and quarters.</a:t>
            </a:r>
          </a:p>
          <a:p>
            <a:r>
              <a:rPr lang="en-US" sz="1200" b="0" i="0" u="none" strike="noStrike" kern="1200" baseline="0" dirty="0">
                <a:solidFill>
                  <a:schemeClr val="tx1"/>
                </a:solidFill>
                <a:latin typeface="+mn-lt"/>
                <a:ea typeface="+mn-ea"/>
                <a:cs typeface="+mn-cs"/>
              </a:rPr>
              <a:t>PE’s or program element numbers can help you determine which forms apply to you and which ones to use.</a:t>
            </a:r>
          </a:p>
          <a:p>
            <a:r>
              <a:rPr lang="en-US" sz="1200" b="0" i="0" u="none" strike="noStrike" kern="1200" baseline="0" dirty="0">
                <a:solidFill>
                  <a:schemeClr val="tx1"/>
                </a:solidFill>
                <a:latin typeface="+mn-lt"/>
                <a:ea typeface="+mn-ea"/>
                <a:cs typeface="+mn-cs"/>
              </a:rPr>
              <a:t>It is a Federal requirement to track funds including supplies and personnel costs separately by each grant</a:t>
            </a:r>
          </a:p>
          <a:p>
            <a:r>
              <a:rPr lang="en-US" sz="1200" b="0" i="0" u="none" strike="noStrike" kern="1200" baseline="0" dirty="0">
                <a:solidFill>
                  <a:schemeClr val="tx1"/>
                </a:solidFill>
                <a:latin typeface="+mn-lt"/>
                <a:ea typeface="+mn-ea"/>
                <a:cs typeface="+mn-cs"/>
              </a:rPr>
              <a:t>WIC, BFPC and Farm Direct.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Blue – PE 40 or local Public Health agencies. (LPHA’s)</a:t>
            </a:r>
          </a:p>
          <a:p>
            <a:r>
              <a:rPr lang="en-US" sz="1200" b="0" i="0" u="none" strike="noStrike" kern="1200" baseline="0" dirty="0">
                <a:solidFill>
                  <a:schemeClr val="tx1"/>
                </a:solidFill>
                <a:latin typeface="+mn-lt"/>
                <a:ea typeface="+mn-ea"/>
                <a:cs typeface="+mn-cs"/>
              </a:rPr>
              <a:t>PE 40-01 is for that important 1st quarter of WIC funding.</a:t>
            </a:r>
          </a:p>
          <a:p>
            <a:r>
              <a:rPr lang="en-US" sz="1200" b="0" i="0" u="none" strike="noStrike" kern="1200" baseline="0" dirty="0">
                <a:solidFill>
                  <a:schemeClr val="tx1"/>
                </a:solidFill>
                <a:latin typeface="+mn-lt"/>
                <a:ea typeface="+mn-ea"/>
                <a:cs typeface="+mn-cs"/>
              </a:rPr>
              <a:t>PE 40-02 is for WIC quarters 2-4.</a:t>
            </a:r>
          </a:p>
          <a:p>
            <a:r>
              <a:rPr lang="en-US" sz="1200" b="0" i="0" u="none" strike="noStrike" kern="1200" baseline="0" dirty="0">
                <a:solidFill>
                  <a:schemeClr val="tx1"/>
                </a:solidFill>
                <a:latin typeface="+mn-lt"/>
                <a:ea typeface="+mn-ea"/>
                <a:cs typeface="+mn-cs"/>
              </a:rPr>
              <a:t>PE 40-03 is for 1st quarter report for the BFPC program and</a:t>
            </a:r>
          </a:p>
          <a:p>
            <a:r>
              <a:rPr lang="en-US" sz="1200" b="0" i="0" u="none" strike="noStrike" kern="1200" baseline="0" dirty="0">
                <a:solidFill>
                  <a:schemeClr val="tx1"/>
                </a:solidFill>
                <a:latin typeface="+mn-lt"/>
                <a:ea typeface="+mn-ea"/>
                <a:cs typeface="+mn-cs"/>
              </a:rPr>
              <a:t>PE 40-04 for BFPC quarters 2-4</a:t>
            </a:r>
          </a:p>
          <a:p>
            <a:r>
              <a:rPr lang="en-US" sz="1200" b="0" i="0" u="none" strike="noStrike" kern="1200" baseline="0" dirty="0">
                <a:solidFill>
                  <a:schemeClr val="tx1"/>
                </a:solidFill>
                <a:latin typeface="+mn-lt"/>
                <a:ea typeface="+mn-ea"/>
                <a:cs typeface="+mn-cs"/>
              </a:rPr>
              <a:t>And PE 40-05 is for all Farm direct expenditures. We use the same report for the entire year for Farm</a:t>
            </a:r>
          </a:p>
          <a:p>
            <a:r>
              <a:rPr lang="en-US" sz="1200" b="0" i="0" u="none" strike="noStrike" kern="1200" baseline="0" dirty="0">
                <a:solidFill>
                  <a:schemeClr val="tx1"/>
                </a:solidFill>
                <a:latin typeface="+mn-lt"/>
                <a:ea typeface="+mn-ea"/>
                <a:cs typeface="+mn-cs"/>
              </a:rPr>
              <a:t>Direct.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Orange –PE 140, These are private organizations/Non-profits</a:t>
            </a:r>
          </a:p>
          <a:p>
            <a:pPr marL="171450" indent="-171450">
              <a:buFontTx/>
              <a:buChar char="-"/>
            </a:pPr>
            <a:r>
              <a:rPr lang="en-US" sz="1200" b="0" i="0" u="none" strike="noStrike" kern="1200" baseline="0" dirty="0">
                <a:solidFill>
                  <a:schemeClr val="tx1"/>
                </a:solidFill>
                <a:latin typeface="+mn-lt"/>
                <a:ea typeface="+mn-ea"/>
                <a:cs typeface="+mn-cs"/>
              </a:rPr>
              <a:t>They follow a similar pattern as the LPHA’s reporting</a:t>
            </a:r>
          </a:p>
          <a:p>
            <a:pPr marL="0" indent="0">
              <a:buFontTx/>
              <a:buNone/>
            </a:pP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Purple – PE240 are Tribal agencies</a:t>
            </a:r>
          </a:p>
          <a:p>
            <a:r>
              <a:rPr lang="en-US" sz="1200" b="0" i="0" u="none" strike="noStrike" kern="1200" baseline="0" dirty="0">
                <a:solidFill>
                  <a:schemeClr val="tx1"/>
                </a:solidFill>
                <a:latin typeface="+mn-lt"/>
                <a:ea typeface="+mn-ea"/>
                <a:cs typeface="+mn-cs"/>
              </a:rPr>
              <a:t>- We currently don’t have any tribal agencies offering the BFPC program, so those PEs are not included.</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This is an example of a revenue and expenditure report we have been talking about. </a:t>
            </a:r>
          </a:p>
          <a:p>
            <a:r>
              <a:rPr lang="en-US" dirty="0"/>
              <a:t>WIC Coordinators, this is the report that your fiscal team will complete and submit quarterly. You will likely not see or sign these but if your fiscal team has questions then you won’t be completely confused. </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Every year in late May after receiving the grant award letter, local agencies get a WIC budget projection form in excel format.</a:t>
            </a:r>
          </a:p>
          <a:p>
            <a:r>
              <a:rPr lang="en-US" dirty="0"/>
              <a:t>WIC Coordinators, work with your fiscal department to complete these. More information about the specifics will be covered in part 2 today.</a:t>
            </a:r>
          </a:p>
          <a:p>
            <a:r>
              <a:rPr lang="en-US" dirty="0"/>
              <a:t>We encourage saving a copy of the completed form to help you manage your budget through out the year.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sz="1200" b="0" i="0" u="none" strike="noStrike" kern="1200" baseline="0" dirty="0">
                <a:solidFill>
                  <a:schemeClr val="tx1"/>
                </a:solidFill>
                <a:latin typeface="+mn-lt"/>
                <a:ea typeface="+mn-ea"/>
                <a:cs typeface="+mn-cs"/>
              </a:rPr>
              <a:t>Time studies classify WIC work in four categories. The majority of WIC staff time is usually spent in nutrition education and client services. Nutrition</a:t>
            </a:r>
          </a:p>
          <a:p>
            <a:r>
              <a:rPr lang="en-US" sz="1200" b="0" i="0" u="none" strike="noStrike" kern="1200" baseline="0" dirty="0">
                <a:solidFill>
                  <a:schemeClr val="tx1"/>
                </a:solidFill>
                <a:latin typeface="+mn-lt"/>
                <a:ea typeface="+mn-ea"/>
                <a:cs typeface="+mn-cs"/>
              </a:rPr>
              <a:t>education (NE) Breastfeeding support and promotion (BF) Client services (CS) General administration and payroll (GA)</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All staff who are paid indirectly are not required to complete a time study</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Staff paid by direct cost allocation are required to complete a time study</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Time study summaries must be submitted quarterly for the months of October, January, April and July.</a:t>
            </a:r>
          </a:p>
          <a:p>
            <a:r>
              <a:rPr lang="en-US" sz="1200" b="0" i="0" u="none" strike="noStrike" kern="1200" baseline="0" dirty="0">
                <a:solidFill>
                  <a:schemeClr val="tx1"/>
                </a:solidFill>
                <a:latin typeface="+mn-lt"/>
                <a:ea typeface="+mn-ea"/>
                <a:cs typeface="+mn-cs"/>
              </a:rPr>
              <a:t>If the agency captures staff payroll by WIC categories NE, BF, CS, GA then individual time studies are not required, only the time study summary</a:t>
            </a:r>
          </a:p>
          <a:p>
            <a:r>
              <a:rPr lang="en-US" sz="1200" b="0" i="0" u="none" strike="noStrike" kern="1200" baseline="0" dirty="0">
                <a:solidFill>
                  <a:schemeClr val="tx1"/>
                </a:solidFill>
                <a:latin typeface="+mn-lt"/>
                <a:ea typeface="+mn-ea"/>
                <a:cs typeface="+mn-cs"/>
              </a:rPr>
              <a:t>would be required.</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Time studies may be used to support local agency expenses related to those 4 areas of WIC services.</a:t>
            </a:r>
          </a:p>
          <a:p>
            <a:r>
              <a:rPr lang="en-US" sz="1200" b="0" i="0" u="none" strike="noStrike" kern="1200" baseline="0" dirty="0">
                <a:solidFill>
                  <a:schemeClr val="tx1"/>
                </a:solidFill>
                <a:latin typeface="+mn-lt"/>
                <a:ea typeface="+mn-ea"/>
                <a:cs typeface="+mn-cs"/>
              </a:rPr>
              <a:t>Time should be rounded to 15-minute increments, for example If it’s 7 minutes, round down to 0 minutes; if it’s 8 minutes, round up to 15</a:t>
            </a:r>
          </a:p>
          <a:p>
            <a:r>
              <a:rPr lang="en-US" sz="1200" b="0" i="0" u="none" strike="noStrike" kern="1200" baseline="0" dirty="0">
                <a:solidFill>
                  <a:schemeClr val="tx1"/>
                </a:solidFill>
                <a:latin typeface="+mn-lt"/>
                <a:ea typeface="+mn-ea"/>
                <a:cs typeface="+mn-cs"/>
              </a:rPr>
              <a:t>minutes. If you track total minutes for the day like 6 min for each appointment, then tally those up and put that time in rather than having to round</a:t>
            </a:r>
          </a:p>
          <a:p>
            <a:r>
              <a:rPr lang="en-US" sz="1200" b="0" i="0" u="none" strike="noStrike" kern="1200" baseline="0" dirty="0">
                <a:solidFill>
                  <a:schemeClr val="tx1"/>
                </a:solidFill>
                <a:latin typeface="+mn-lt"/>
                <a:ea typeface="+mn-ea"/>
                <a:cs typeface="+mn-cs"/>
              </a:rPr>
              <a:t>down to zero and have nothing.</a:t>
            </a:r>
          </a:p>
          <a:p>
            <a:endParaRPr lang="en-US" sz="1200" b="0" i="0" u="none" strike="noStrike" kern="1200" baseline="0" dirty="0">
              <a:solidFill>
                <a:schemeClr val="tx1"/>
              </a:solidFill>
              <a:latin typeface="+mn-lt"/>
              <a:ea typeface="+mn-ea"/>
              <a:cs typeface="+mn-cs"/>
            </a:endParaRPr>
          </a:p>
          <a:p>
            <a:r>
              <a:rPr lang="en-US" sz="1200" b="1" i="0" u="sng" strike="noStrike" kern="1200" baseline="0" dirty="0">
                <a:solidFill>
                  <a:schemeClr val="tx1"/>
                </a:solidFill>
                <a:latin typeface="+mn-lt"/>
                <a:ea typeface="+mn-ea"/>
                <a:cs typeface="+mn-cs"/>
              </a:rPr>
              <a:t>Important to note only NSA allowable </a:t>
            </a:r>
            <a:r>
              <a:rPr lang="en-US" sz="1200" b="0" i="0" u="none" strike="noStrike" kern="1200" baseline="0" dirty="0">
                <a:solidFill>
                  <a:schemeClr val="tx1"/>
                </a:solidFill>
                <a:latin typeface="+mn-lt"/>
                <a:ea typeface="+mn-ea"/>
                <a:cs typeface="+mn-cs"/>
              </a:rPr>
              <a:t>WIC time should be reported on the time study. E.g. reporting car seat training time is not an allowable cost</a:t>
            </a:r>
          </a:p>
          <a:p>
            <a:r>
              <a:rPr lang="en-US" sz="1200" b="0" i="0" u="none" strike="noStrike" kern="1200" baseline="0" dirty="0">
                <a:solidFill>
                  <a:schemeClr val="tx1"/>
                </a:solidFill>
                <a:latin typeface="+mn-lt"/>
                <a:ea typeface="+mn-ea"/>
                <a:cs typeface="+mn-cs"/>
              </a:rPr>
              <a:t>and should not be reflected on the time study. If time is paid by Farm direct funds it should not be included in the NSA time study.</a:t>
            </a:r>
          </a:p>
          <a:p>
            <a:r>
              <a:rPr lang="en-US" sz="1200" b="0" i="0" u="none" strike="noStrike" kern="1200" baseline="0" dirty="0">
                <a:solidFill>
                  <a:schemeClr val="tx1"/>
                </a:solidFill>
                <a:latin typeface="+mn-lt"/>
                <a:ea typeface="+mn-ea"/>
                <a:cs typeface="+mn-cs"/>
              </a:rPr>
              <a:t>For example:</a:t>
            </a:r>
          </a:p>
          <a:p>
            <a:r>
              <a:rPr lang="en-US" sz="1200" b="0" i="0" u="none" strike="noStrike" kern="1200" baseline="0" dirty="0">
                <a:solidFill>
                  <a:schemeClr val="tx1"/>
                </a:solidFill>
                <a:latin typeface="+mn-lt"/>
                <a:ea typeface="+mn-ea"/>
                <a:cs typeface="+mn-cs"/>
              </a:rPr>
              <a:t>A full-time CPA attends a Farm Direct issuance event for an 8-hour day in July</a:t>
            </a:r>
          </a:p>
          <a:p>
            <a:r>
              <a:rPr lang="en-US" sz="1200" b="0" i="0" u="none" strike="noStrike" kern="1200" baseline="0" dirty="0">
                <a:solidFill>
                  <a:schemeClr val="tx1"/>
                </a:solidFill>
                <a:latin typeface="+mn-lt"/>
                <a:ea typeface="+mn-ea"/>
                <a:cs typeface="+mn-cs"/>
              </a:rPr>
              <a:t>The staff person would not include that day’s time on their WIC time study</a:t>
            </a:r>
          </a:p>
          <a:p>
            <a:r>
              <a:rPr lang="en-US" sz="1200" b="0" i="0" u="none" strike="noStrike" kern="1200" baseline="0" dirty="0">
                <a:solidFill>
                  <a:schemeClr val="tx1"/>
                </a:solidFill>
                <a:latin typeface="+mn-lt"/>
                <a:ea typeface="+mn-ea"/>
                <a:cs typeface="+mn-cs"/>
              </a:rPr>
              <a:t>The staff person’s time sheet for the local agency should reflect the 8 hours as being charged to Farm Direct funds</a:t>
            </a:r>
          </a:p>
          <a:p>
            <a:r>
              <a:rPr lang="en-US" sz="1200" b="0" i="0" u="none" strike="noStrike" kern="1200" baseline="0" dirty="0">
                <a:solidFill>
                  <a:schemeClr val="tx1"/>
                </a:solidFill>
                <a:latin typeface="+mn-lt"/>
                <a:ea typeface="+mn-ea"/>
                <a:cs typeface="+mn-cs"/>
              </a:rPr>
              <a:t>You will want to work with your agency’s fiscal contact to know when your Farm Direct grant has been exhausted.</a:t>
            </a:r>
          </a:p>
          <a:p>
            <a:r>
              <a:rPr lang="en-US" sz="1200" b="0" i="0" u="none" strike="noStrike" kern="1200" baseline="0" dirty="0">
                <a:solidFill>
                  <a:schemeClr val="tx1"/>
                </a:solidFill>
                <a:latin typeface="+mn-lt"/>
                <a:ea typeface="+mn-ea"/>
                <a:cs typeface="+mn-cs"/>
              </a:rPr>
              <a:t>Farm Direct activities not paid for by Farm Direct funds are captured on the time study in appropriate categories for each activity (NE, CS, GA)</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WIC coordinators</a:t>
            </a:r>
          </a:p>
          <a:p>
            <a:pPr marL="599385" lvl="1" indent="-299692" algn="l">
              <a:lnSpc>
                <a:spcPts val="2998"/>
              </a:lnSpc>
              <a:buFont typeface="Arial"/>
              <a:buChar char="•"/>
            </a:pPr>
            <a:r>
              <a:rPr lang="en-US" sz="2776" dirty="0">
                <a:solidFill>
                  <a:srgbClr val="000000"/>
                </a:solidFill>
                <a:latin typeface="Poppins"/>
                <a:ea typeface="Poppins"/>
                <a:cs typeface="Poppins"/>
                <a:sym typeface="Poppins"/>
              </a:rPr>
              <a:t>Report only WIC time </a:t>
            </a:r>
          </a:p>
          <a:p>
            <a:pPr marL="599385" lvl="1" indent="-299692" algn="l">
              <a:lnSpc>
                <a:spcPts val="2998"/>
              </a:lnSpc>
              <a:buFont typeface="Arial"/>
              <a:buChar char="•"/>
            </a:pPr>
            <a:r>
              <a:rPr lang="en-US" sz="2776" dirty="0">
                <a:solidFill>
                  <a:srgbClr val="000000"/>
                </a:solidFill>
                <a:latin typeface="Poppins"/>
                <a:ea typeface="Poppins"/>
                <a:cs typeface="Poppins"/>
                <a:sym typeface="Poppins"/>
              </a:rPr>
              <a:t>All staff that are paid for with WIC NSA funds should be listed </a:t>
            </a:r>
          </a:p>
          <a:p>
            <a:pPr marL="599385" lvl="1" indent="-299692" algn="l">
              <a:lnSpc>
                <a:spcPts val="2998"/>
              </a:lnSpc>
              <a:buFont typeface="Arial"/>
              <a:buChar char="•"/>
            </a:pPr>
            <a:r>
              <a:rPr lang="en-US" sz="2776" dirty="0">
                <a:solidFill>
                  <a:srgbClr val="000000"/>
                </a:solidFill>
                <a:latin typeface="Poppins"/>
                <a:ea typeface="Poppins"/>
                <a:cs typeface="Poppins"/>
                <a:sym typeface="Poppins"/>
              </a:rPr>
              <a:t>Even if staff worked zero hours during the time study month, they need to be reflected on the summary form</a:t>
            </a:r>
          </a:p>
          <a:p>
            <a:pPr marL="599385" lvl="1" indent="-299692" algn="l">
              <a:lnSpc>
                <a:spcPts val="2998"/>
              </a:lnSpc>
              <a:buFont typeface="Arial"/>
              <a:buChar char="•"/>
            </a:pPr>
            <a:r>
              <a:rPr lang="en-US" sz="2776" dirty="0">
                <a:solidFill>
                  <a:srgbClr val="000000"/>
                </a:solidFill>
                <a:latin typeface="Poppins"/>
                <a:ea typeface="Poppins"/>
                <a:cs typeface="Poppins"/>
                <a:sym typeface="Poppins"/>
              </a:rPr>
              <a:t>Ensure you haven’t broken any formulas that calculate the percentages when you enter the data into the form for accuracy.</a:t>
            </a:r>
          </a:p>
          <a:p>
            <a:endParaRPr lang="en-US" dirty="0"/>
          </a:p>
          <a:p>
            <a:r>
              <a:rPr lang="en-US" dirty="0"/>
              <a:t>Some agencies fiscal departments use their quarterly time study summary to develop and/or support their Quarterly Expenditure and Revenue Report. These percentages have been added to the bottom of the time study summary form based on the 4 categories. Those percentages are then applied to the total grant amount you are reporting on the Expenditure and revenue report and broken out by the percentage. This is one method that is encouraged as it is most accurate</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Avoid underspending your WIC grant. Coordinators work closely with your fiscal staff to ensure all WIC funds are properly spent and tracked. </a:t>
            </a:r>
          </a:p>
          <a:p>
            <a:endParaRPr lang="en-US" dirty="0"/>
          </a:p>
          <a:p>
            <a:r>
              <a:rPr lang="en-US" dirty="0"/>
              <a:t>Some Things to consider:</a:t>
            </a:r>
          </a:p>
          <a:p>
            <a:pPr marL="171450" indent="-171450">
              <a:buFont typeface="Arial"/>
              <a:buChar char="•"/>
            </a:pPr>
            <a:r>
              <a:rPr lang="en-US" dirty="0"/>
              <a:t>Understand different funding streams: for the WIC programs they are NSA-WIC, FDNP-Farm Direct, and BFPC- Breastfeeding/ Peer Counseling. See slide 21</a:t>
            </a:r>
            <a:endParaRPr lang="en-US" dirty="0">
              <a:ea typeface="Calibri"/>
              <a:cs typeface="Calibri"/>
            </a:endParaRPr>
          </a:p>
          <a:p>
            <a:pPr marL="171450" indent="-171450">
              <a:buFont typeface="Arial"/>
              <a:buChar char="•"/>
            </a:pPr>
            <a:r>
              <a:rPr lang="en-US" dirty="0"/>
              <a:t>Save your WIC grant award letters for accurate documentation.</a:t>
            </a:r>
            <a:endParaRPr lang="en-US" dirty="0">
              <a:ea typeface="Calibri"/>
              <a:cs typeface="Calibri"/>
            </a:endParaRPr>
          </a:p>
          <a:p>
            <a:pPr marL="171450" indent="-171450">
              <a:buFont typeface="Arial"/>
              <a:buChar char="•"/>
            </a:pPr>
            <a:r>
              <a:rPr lang="en-US" dirty="0"/>
              <a:t>Meet with fiscal staff regularly—quarterly at minimum, monthly if possible.</a:t>
            </a:r>
          </a:p>
          <a:p>
            <a:pPr marL="171450" indent="-171450">
              <a:buFont typeface="Arial"/>
              <a:buChar char="•"/>
            </a:pPr>
            <a:endParaRPr lang="en-US"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State WIC office sends out underspent notices to agencies in early February and May in hopes you can correct it at the end of the 2nd and 3rd quarters.  More info in part 2</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Do you and your fiscal staff know underspent Quarter 1 (Jul - Sept) awards cannot be carried over to Quarters 2-4 (Oct – Jun)? </a:t>
            </a:r>
          </a:p>
          <a:p>
            <a:r>
              <a:rPr lang="en-US" dirty="0"/>
              <a:t>You must spend the 1st quarter funds in the 1st quarter. Quarters 2 through 4 WIC funds must be spent between Oct 1</a:t>
            </a:r>
            <a:r>
              <a:rPr lang="en-US" baseline="30000" dirty="0"/>
              <a:t>st</a:t>
            </a:r>
            <a:r>
              <a:rPr lang="en-US" dirty="0"/>
              <a:t> and June 30th and cannot be carried over into the following fiscal year which begins July 1st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Farm Direct is not 100% federally funded.  The amount available to spend on Farm Direct vouchers varies year to year depending on how much USDA and the state legislature allocates, and how many Farm Direct voucher booklets are assigned to your agency.  </a:t>
            </a:r>
          </a:p>
          <a:p>
            <a:endParaRPr lang="en-US" dirty="0"/>
          </a:p>
          <a:p>
            <a:r>
              <a:rPr lang="en-US" dirty="0"/>
              <a:t>Local agencies will be notified via email from Maria Menor in April/May for the upcoming fiscal year for:</a:t>
            </a:r>
          </a:p>
          <a:p>
            <a:pPr marL="171450" indent="-171450">
              <a:buFont typeface="Arial" panose="020B0604020202020204" pitchFamily="34" charset="0"/>
              <a:buChar char="•"/>
            </a:pPr>
            <a:r>
              <a:rPr lang="en-US" dirty="0"/>
              <a:t>Voucher booklet allocation </a:t>
            </a:r>
          </a:p>
          <a:p>
            <a:pPr marL="171450" indent="-171450">
              <a:buFont typeface="Arial" panose="020B0604020202020204" pitchFamily="34" charset="0"/>
              <a:buChar char="•"/>
            </a:pPr>
            <a:r>
              <a:rPr lang="en-US" dirty="0"/>
              <a:t>The mini grant administrative funding to support the distribution and other farm direct expenses. </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A separate Farm Direct Quarterly E&amp;R report must be submitted each quarter. More about that in Part 2. </a:t>
            </a:r>
          </a:p>
          <a:p>
            <a:pPr marL="0" indent="0">
              <a:buFont typeface="Arial" panose="020B0604020202020204" pitchFamily="34" charset="0"/>
              <a:buNone/>
            </a:pPr>
            <a:r>
              <a:rPr lang="en-US" dirty="0"/>
              <a:t>Remember from earlier all the funding sources had different PE numbers. The Farm Direct reports will be dash 05 for reference regardless of whether it is PE 40, 140 or 240.</a:t>
            </a:r>
          </a:p>
          <a:p>
            <a:r>
              <a:rPr lang="en-US" dirty="0"/>
              <a:t>Farm Direct may also be called the WIC Farmers Market mini grant/fresh veggie funding and WIC Farmers Market administrative funds. If it has farm in the name, it is likely all farm direct. </a:t>
            </a:r>
          </a:p>
          <a:p>
            <a:endParaRPr lang="en-US" dirty="0"/>
          </a:p>
          <a:p>
            <a:r>
              <a:rPr lang="en-US" dirty="0"/>
              <a:t>Starting July 1, 2026, farm direct mini grants are authorized for the period of July 1</a:t>
            </a:r>
            <a:r>
              <a:rPr lang="en-US" baseline="30000" dirty="0"/>
              <a:t>st</a:t>
            </a:r>
            <a:r>
              <a:rPr lang="en-US" dirty="0"/>
              <a:t> through June 30</a:t>
            </a:r>
            <a:r>
              <a:rPr lang="en-US" baseline="30000" dirty="0"/>
              <a:t>th</a:t>
            </a:r>
            <a:r>
              <a:rPr lang="en-US" dirty="0"/>
              <a:t> (state fiscal year) and are paid to local agencies in 12 equal payments. This process has already begun January 1, 2026, for tribal agencies.</a:t>
            </a:r>
          </a:p>
          <a:p>
            <a:endParaRPr lang="en-US" dirty="0"/>
          </a:p>
          <a:p>
            <a:r>
              <a:rPr lang="en-US" dirty="0"/>
              <a:t>These funds can be used throughout the fiscal year, do what is easiest for you administratively to support spending the entire mini grant. </a:t>
            </a:r>
          </a:p>
          <a:p>
            <a:r>
              <a:rPr lang="en-US" dirty="0"/>
              <a:t>Farm direct funds need to be tracked separately by actual costs identified in the agency detailed Ledger. </a:t>
            </a:r>
          </a:p>
          <a:p>
            <a:r>
              <a:rPr lang="en-US" dirty="0"/>
              <a:t>Farm direct funds cannot be used to subsidize WIC funds.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Funding comes from the USDA United States Department of agriculture, through the FNS or Food and Nutrition services regional office  – it comes into the Oregon Health Authority through the Public Health Division then it goes out to your agency. </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sz="1200" b="0" i="0" u="none" strike="noStrike" kern="1200" baseline="0" dirty="0">
                <a:solidFill>
                  <a:schemeClr val="tx1"/>
                </a:solidFill>
                <a:latin typeface="+mn-lt"/>
                <a:ea typeface="+mn-ea"/>
                <a:cs typeface="+mn-cs"/>
              </a:rPr>
              <a:t>If there is a question about an </a:t>
            </a:r>
            <a:r>
              <a:rPr lang="en-US" sz="1200" b="1" i="0" u="sng" strike="noStrike" kern="1200" baseline="0" dirty="0">
                <a:solidFill>
                  <a:schemeClr val="tx1"/>
                </a:solidFill>
                <a:latin typeface="+mn-lt"/>
                <a:ea typeface="+mn-ea"/>
                <a:cs typeface="+mn-cs"/>
              </a:rPr>
              <a:t>intended purchases</a:t>
            </a:r>
            <a:r>
              <a:rPr lang="en-US" sz="1200" b="0" i="0" u="none" strike="noStrike" kern="1200" baseline="0" dirty="0">
                <a:solidFill>
                  <a:schemeClr val="tx1"/>
                </a:solidFill>
                <a:latin typeface="+mn-lt"/>
                <a:ea typeface="+mn-ea"/>
                <a:cs typeface="+mn-cs"/>
              </a:rPr>
              <a:t>, then please check with your finance and your NC</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There are a lot of rules around this</a:t>
            </a:r>
          </a:p>
          <a:p>
            <a:r>
              <a:rPr lang="en-US" sz="1200" b="1" i="0" u="sng" strike="noStrike" kern="1200" baseline="0" dirty="0">
                <a:solidFill>
                  <a:schemeClr val="tx1"/>
                </a:solidFill>
                <a:latin typeface="+mn-lt"/>
                <a:ea typeface="+mn-ea"/>
                <a:cs typeface="+mn-cs"/>
              </a:rPr>
              <a:t>Incentive/promotional </a:t>
            </a:r>
            <a:r>
              <a:rPr lang="en-US" sz="1200" b="0" i="0" u="none" strike="noStrike" kern="1200" baseline="0" dirty="0">
                <a:solidFill>
                  <a:schemeClr val="tx1"/>
                </a:solidFill>
                <a:latin typeface="+mn-lt"/>
                <a:ea typeface="+mn-ea"/>
                <a:cs typeface="+mn-cs"/>
              </a:rPr>
              <a:t>items for participant nutrition education are allowed under certain parameters.</a:t>
            </a:r>
          </a:p>
          <a:p>
            <a:r>
              <a:rPr lang="en-US" sz="1200" b="0" i="0" u="none" strike="noStrike" kern="1200" baseline="0" dirty="0">
                <a:solidFill>
                  <a:schemeClr val="tx1"/>
                </a:solidFill>
                <a:latin typeface="+mn-lt"/>
                <a:ea typeface="+mn-ea"/>
                <a:cs typeface="+mn-cs"/>
              </a:rPr>
              <a:t>See Policy 460 Program Incentive Items.</a:t>
            </a:r>
          </a:p>
          <a:p>
            <a:r>
              <a:rPr lang="en-US" sz="1200" b="0" i="0" u="none" strike="noStrike" kern="1200" baseline="0" dirty="0">
                <a:solidFill>
                  <a:schemeClr val="tx1"/>
                </a:solidFill>
                <a:latin typeface="+mn-lt"/>
                <a:ea typeface="+mn-ea"/>
                <a:cs typeface="+mn-cs"/>
              </a:rPr>
              <a:t>Contact your assigned NC with any questions</a:t>
            </a:r>
          </a:p>
          <a:p>
            <a:r>
              <a:rPr lang="en-US" sz="1200" b="0" i="0" u="none" strike="noStrike" kern="1200" baseline="0" dirty="0" err="1">
                <a:solidFill>
                  <a:schemeClr val="tx1"/>
                </a:solidFill>
                <a:latin typeface="+mn-lt"/>
                <a:ea typeface="+mn-ea"/>
                <a:cs typeface="+mn-cs"/>
              </a:rPr>
              <a:t>E.g</a:t>
            </a:r>
            <a:r>
              <a:rPr lang="en-US" sz="1200" b="0" i="0" u="none" strike="noStrike" kern="1200" baseline="0" dirty="0">
                <a:solidFill>
                  <a:schemeClr val="tx1"/>
                </a:solidFill>
                <a:latin typeface="+mn-lt"/>
                <a:ea typeface="+mn-ea"/>
                <a:cs typeface="+mn-cs"/>
              </a:rPr>
              <a:t> something that comes up a lot on fiscal reviews is say for instance a staff retires after working there for 25 years. They want</a:t>
            </a:r>
          </a:p>
          <a:p>
            <a:r>
              <a:rPr lang="en-US" sz="1200" b="0" i="0" u="none" strike="noStrike" kern="1200" baseline="0" dirty="0">
                <a:solidFill>
                  <a:schemeClr val="tx1"/>
                </a:solidFill>
                <a:latin typeface="+mn-lt"/>
                <a:ea typeface="+mn-ea"/>
                <a:cs typeface="+mn-cs"/>
              </a:rPr>
              <a:t>to purchase a $600 nice gift because they’ve done a fabulous job, and they want to say thank you for all the years of service.</a:t>
            </a:r>
          </a:p>
          <a:p>
            <a:r>
              <a:rPr lang="en-US" sz="1200" b="0" i="0" u="none" strike="noStrike" kern="1200" baseline="0" dirty="0">
                <a:solidFill>
                  <a:schemeClr val="tx1"/>
                </a:solidFill>
                <a:latin typeface="+mn-lt"/>
                <a:ea typeface="+mn-ea"/>
                <a:cs typeface="+mn-cs"/>
              </a:rPr>
              <a:t>This could be something that they could buy out of county funds or different agency funds and they would report that under the</a:t>
            </a:r>
          </a:p>
          <a:p>
            <a:r>
              <a:rPr lang="en-US" sz="1200" b="0" i="0" u="none" strike="noStrike" kern="1200" baseline="0" dirty="0">
                <a:solidFill>
                  <a:schemeClr val="tx1"/>
                </a:solidFill>
                <a:latin typeface="+mn-lt"/>
                <a:ea typeface="+mn-ea"/>
                <a:cs typeface="+mn-cs"/>
              </a:rPr>
              <a:t>non-OHA/PHD revenue to support it and the expense so that it’s not included as a WIC expense because that would be an</a:t>
            </a:r>
          </a:p>
          <a:p>
            <a:r>
              <a:rPr lang="en-US" sz="1200" b="0" i="0" u="none" strike="noStrike" kern="1200" baseline="0" dirty="0">
                <a:solidFill>
                  <a:schemeClr val="tx1"/>
                </a:solidFill>
                <a:latin typeface="+mn-lt"/>
                <a:ea typeface="+mn-ea"/>
                <a:cs typeface="+mn-cs"/>
              </a:rPr>
              <a:t>unallowable cost.</a:t>
            </a:r>
          </a:p>
          <a:p>
            <a:endParaRPr lang="en-US" sz="1200" b="0" i="0" u="none" strike="noStrike" kern="1200" baseline="0" dirty="0">
              <a:solidFill>
                <a:schemeClr val="tx1"/>
              </a:solidFill>
              <a:latin typeface="+mn-lt"/>
              <a:ea typeface="+mn-ea"/>
              <a:cs typeface="+mn-cs"/>
            </a:endParaRPr>
          </a:p>
          <a:p>
            <a:r>
              <a:rPr lang="en-US" sz="1200" b="1" i="0" u="sng" strike="noStrike" kern="1200" baseline="0" dirty="0">
                <a:solidFill>
                  <a:schemeClr val="tx1"/>
                </a:solidFill>
                <a:latin typeface="+mn-lt"/>
                <a:ea typeface="+mn-ea"/>
                <a:cs typeface="+mn-cs"/>
              </a:rPr>
              <a:t>What is a capital expenditure?</a:t>
            </a:r>
          </a:p>
          <a:p>
            <a:r>
              <a:rPr lang="en-US" sz="1200" b="0" i="0" u="none" strike="noStrike" kern="1200" baseline="0" dirty="0">
                <a:solidFill>
                  <a:schemeClr val="tx1"/>
                </a:solidFill>
                <a:latin typeface="+mn-lt"/>
                <a:ea typeface="+mn-ea"/>
                <a:cs typeface="+mn-cs"/>
              </a:rPr>
              <a:t>WIC program use of NSA funds to acquire, increase, or extend the life of agency assets. The purchased item must provide a</a:t>
            </a:r>
          </a:p>
          <a:p>
            <a:r>
              <a:rPr lang="en-US" sz="1200" b="0" i="0" u="none" strike="noStrike" kern="1200" baseline="0" dirty="0">
                <a:solidFill>
                  <a:schemeClr val="tx1"/>
                </a:solidFill>
                <a:latin typeface="+mn-lt"/>
                <a:ea typeface="+mn-ea"/>
                <a:cs typeface="+mn-cs"/>
              </a:rPr>
              <a:t>benefit for a minimum of two years and be exclusively utilized for providing WIC services, unless costs are shared with other</a:t>
            </a:r>
          </a:p>
          <a:p>
            <a:r>
              <a:rPr lang="en-US" sz="1200" b="0" i="0" u="none" strike="noStrike" kern="1200" baseline="0" dirty="0">
                <a:solidFill>
                  <a:schemeClr val="tx1"/>
                </a:solidFill>
                <a:latin typeface="+mn-lt"/>
                <a:ea typeface="+mn-ea"/>
                <a:cs typeface="+mn-cs"/>
              </a:rPr>
              <a:t>programs.</a:t>
            </a:r>
          </a:p>
          <a:p>
            <a:r>
              <a:rPr lang="en-US" sz="1200" b="0" i="0" u="none" strike="noStrike" kern="1200" baseline="0" dirty="0">
                <a:solidFill>
                  <a:schemeClr val="tx1"/>
                </a:solidFill>
                <a:latin typeface="+mn-lt"/>
                <a:ea typeface="+mn-ea"/>
                <a:cs typeface="+mn-cs"/>
              </a:rPr>
              <a:t>• Examples:</a:t>
            </a:r>
          </a:p>
          <a:p>
            <a:r>
              <a:rPr lang="en-US" sz="1200" b="0" i="0" u="none" strike="noStrike" kern="1200" baseline="0" dirty="0">
                <a:solidFill>
                  <a:schemeClr val="tx1"/>
                </a:solidFill>
                <a:latin typeface="+mn-lt"/>
                <a:ea typeface="+mn-ea"/>
                <a:cs typeface="+mn-cs"/>
              </a:rPr>
              <a:t>o All non-computer equipment: e.g.: purchasing a WIC van</a:t>
            </a:r>
          </a:p>
          <a:p>
            <a:r>
              <a:rPr lang="pt-BR" sz="1200" b="0" i="0" u="none" strike="noStrike" kern="1200" baseline="0" dirty="0">
                <a:solidFill>
                  <a:schemeClr val="tx1"/>
                </a:solidFill>
                <a:latin typeface="+mn-lt"/>
                <a:ea typeface="+mn-ea"/>
                <a:cs typeface="+mn-cs"/>
              </a:rPr>
              <a:t>o Real estate: e.g.: remodeling a clinic</a:t>
            </a:r>
          </a:p>
          <a:p>
            <a:r>
              <a:rPr lang="en-US" sz="1200" b="0" i="0" u="none" strike="noStrike" kern="1200" baseline="0" dirty="0">
                <a:solidFill>
                  <a:schemeClr val="tx1"/>
                </a:solidFill>
                <a:latin typeface="+mn-lt"/>
                <a:ea typeface="+mn-ea"/>
                <a:cs typeface="+mn-cs"/>
              </a:rPr>
              <a:t>o Computer equipment</a:t>
            </a:r>
          </a:p>
          <a:p>
            <a:r>
              <a:rPr lang="en-US" sz="1200" b="0" i="0" u="none" strike="noStrike" kern="1200" baseline="0" dirty="0">
                <a:solidFill>
                  <a:schemeClr val="tx1"/>
                </a:solidFill>
                <a:latin typeface="+mn-lt"/>
                <a:ea typeface="+mn-ea"/>
                <a:cs typeface="+mn-cs"/>
              </a:rPr>
              <a:t>The purchased item must yield a benefit of two or more years.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There are a couple of documents, on the WIC coordinators page under fiscal resources. There is a document that explains what</a:t>
            </a:r>
          </a:p>
          <a:p>
            <a:r>
              <a:rPr lang="en-US" sz="1200" b="0" i="0" u="none" strike="noStrike" kern="1200" baseline="0" dirty="0">
                <a:solidFill>
                  <a:schemeClr val="tx1"/>
                </a:solidFill>
                <a:latin typeface="+mn-lt"/>
                <a:ea typeface="+mn-ea"/>
                <a:cs typeface="+mn-cs"/>
              </a:rPr>
              <a:t>a capital expense is and then how to request approval for using your NSA funds to make a capital expenditure. Contact your</a:t>
            </a:r>
          </a:p>
          <a:p>
            <a:r>
              <a:rPr lang="en-US" sz="1200" b="0" i="0" u="none" strike="noStrike" kern="1200" baseline="0" dirty="0">
                <a:solidFill>
                  <a:schemeClr val="tx1"/>
                </a:solidFill>
                <a:latin typeface="+mn-lt"/>
                <a:ea typeface="+mn-ea"/>
                <a:cs typeface="+mn-cs"/>
              </a:rPr>
              <a:t>assigned NC for pre-approval.</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sz="1200" b="0" i="0" u="none" strike="noStrike" kern="1200" baseline="0" dirty="0">
                <a:solidFill>
                  <a:schemeClr val="tx1"/>
                </a:solidFill>
                <a:latin typeface="+mn-lt"/>
                <a:ea typeface="+mn-ea"/>
                <a:cs typeface="+mn-cs"/>
              </a:rPr>
              <a:t>A fiscal compliance review is conducted at the same time as your local agency review and is to provide assurance that the local WIC agency has an accounting system with proper internal controls</a:t>
            </a:r>
          </a:p>
          <a:p>
            <a:r>
              <a:rPr lang="en-US" sz="1200" b="0" i="0" u="none" strike="noStrike" kern="1200" baseline="0" dirty="0">
                <a:solidFill>
                  <a:schemeClr val="tx1"/>
                </a:solidFill>
                <a:latin typeface="+mn-lt"/>
                <a:ea typeface="+mn-ea"/>
                <a:cs typeface="+mn-cs"/>
              </a:rPr>
              <a:t>identify and report revenues, expenditures and equipment provided by federal and state funds through OHA.</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 period is selected for conducting the review and the accounting transactions for that period will be</a:t>
            </a:r>
          </a:p>
          <a:p>
            <a:r>
              <a:rPr lang="en-US" sz="1200" b="0" i="0" u="none" strike="noStrike" kern="1200" baseline="0" dirty="0">
                <a:solidFill>
                  <a:schemeClr val="tx1"/>
                </a:solidFill>
                <a:latin typeface="+mn-lt"/>
                <a:ea typeface="+mn-ea"/>
                <a:cs typeface="+mn-cs"/>
              </a:rPr>
              <a:t>evaluated for accuracy and compliance with applicable federal and state regulations, state WIC policies and</a:t>
            </a:r>
          </a:p>
          <a:p>
            <a:r>
              <a:rPr lang="en-US" sz="1200" b="0" i="0" u="none" strike="noStrike" kern="1200" baseline="0" dirty="0">
                <a:solidFill>
                  <a:schemeClr val="tx1"/>
                </a:solidFill>
                <a:latin typeface="+mn-lt"/>
                <a:ea typeface="+mn-ea"/>
                <a:cs typeface="+mn-cs"/>
              </a:rPr>
              <a:t>local policies and procedures.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Instances of noncompliance, material discrepancies and other irregularities are considered findings of the</a:t>
            </a:r>
          </a:p>
          <a:p>
            <a:r>
              <a:rPr lang="en-US" sz="1200" b="0" i="0" u="none" strike="noStrike" kern="1200" baseline="0" dirty="0">
                <a:solidFill>
                  <a:schemeClr val="tx1"/>
                </a:solidFill>
                <a:latin typeface="+mn-lt"/>
                <a:ea typeface="+mn-ea"/>
                <a:cs typeface="+mn-cs"/>
              </a:rPr>
              <a:t>review for which management response and corrective action is required.</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And these are the 3 different programs that will be reviewed</a:t>
            </a:r>
          </a:p>
          <a:p>
            <a:r>
              <a:rPr lang="en-US" sz="1200" b="0" i="0" u="none" strike="noStrike" kern="1200" baseline="0" dirty="0">
                <a:solidFill>
                  <a:schemeClr val="tx1"/>
                </a:solidFill>
                <a:latin typeface="+mn-lt"/>
                <a:ea typeface="+mn-ea"/>
                <a:cs typeface="+mn-cs"/>
              </a:rPr>
              <a:t>• WIC</a:t>
            </a:r>
          </a:p>
          <a:p>
            <a:r>
              <a:rPr lang="en-US" sz="1200" b="0" i="0" u="none" strike="noStrike" kern="1200" baseline="0" dirty="0">
                <a:solidFill>
                  <a:schemeClr val="tx1"/>
                </a:solidFill>
                <a:latin typeface="+mn-lt"/>
                <a:ea typeface="+mn-ea"/>
                <a:cs typeface="+mn-cs"/>
              </a:rPr>
              <a:t>• Farm Direct</a:t>
            </a:r>
          </a:p>
          <a:p>
            <a:r>
              <a:rPr lang="en-US" sz="1200" b="0" i="0" u="none" strike="noStrike" kern="1200" baseline="0" dirty="0">
                <a:solidFill>
                  <a:schemeClr val="tx1"/>
                </a:solidFill>
                <a:latin typeface="+mn-lt"/>
                <a:ea typeface="+mn-ea"/>
                <a:cs typeface="+mn-cs"/>
              </a:rPr>
              <a:t>• and Breastfeeding Peer Counseling if applicable</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State WIC will reimburse local agencies for expenses incurred for attending required/mandated training and certain meetings (e.g. OWCA). </a:t>
            </a:r>
          </a:p>
          <a:p>
            <a:endParaRPr lang="en-US" dirty="0"/>
          </a:p>
          <a:p>
            <a:r>
              <a:rPr lang="en-US" dirty="0"/>
              <a:t>State WIC uses the state guidelines regarding meal, lodging and mileage reimbursements based on federal GSA rates. Regardless of what staff are being reimbursed at the local level, when you submit for reimbursement to the State we are going to reimburse you at the State meal rate. </a:t>
            </a:r>
          </a:p>
          <a:p>
            <a:endParaRPr lang="en-US" dirty="0"/>
          </a:p>
          <a:p>
            <a:r>
              <a:rPr lang="en-US" dirty="0"/>
              <a:t>If lodging prices in the area of travel are not within the GSA rates, pre-approval from the State WIC office is needed prior to travel. Please contact your NC.</a:t>
            </a:r>
          </a:p>
          <a:p>
            <a:endParaRPr lang="en-US" dirty="0"/>
          </a:p>
          <a:p>
            <a:r>
              <a:rPr lang="en-US" dirty="0"/>
              <a:t>Reimbursement requests must be submitted to the state by the agency within 4 weeks of the last travel date.  The state reimburses the agency, not individual travelers. The individual may get their reimbursement before the agency gets their reimbursement from the State. The 4-week timeframe is important to not run into issues with the fiscal year ends (June 30th for state and September 30th for federal).</a:t>
            </a:r>
          </a:p>
          <a:p>
            <a:endParaRPr lang="en-US" dirty="0"/>
          </a:p>
          <a:p>
            <a:r>
              <a:rPr lang="en-US" dirty="0"/>
              <a:t>- Reimbursed travel expenses should not be included in the local agency Quarterly Expenditure and Revenue Report.</a:t>
            </a:r>
          </a:p>
          <a:p>
            <a:r>
              <a:rPr lang="en-US" dirty="0"/>
              <a:t>- Use the following forms and resources:</a:t>
            </a:r>
          </a:p>
          <a:p>
            <a:r>
              <a:rPr lang="en-US" dirty="0"/>
              <a:t>Policy 340 – Reimbursement for Travel</a:t>
            </a:r>
          </a:p>
          <a:p>
            <a:r>
              <a:rPr lang="en-US" dirty="0"/>
              <a:t>Travel matrix and information (e.g. per diems, mileage rate, 70mile rule)</a:t>
            </a:r>
          </a:p>
          <a:p>
            <a:r>
              <a:rPr lang="en-US" dirty="0"/>
              <a:t>In-state reimbursement form – update this link</a:t>
            </a:r>
          </a:p>
          <a:p>
            <a:r>
              <a:rPr lang="en-US" dirty="0"/>
              <a:t>Exemption request for travel expenses</a:t>
            </a:r>
          </a:p>
          <a:p>
            <a:endParaRPr lang="en-US" dirty="0"/>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3FC501-F0C8-F037-B1AD-A68C6B39E942}"/>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88F5C5A1-423E-6B39-3147-FE15117BBAE1}"/>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EB0D2A8A-73C6-60F4-3EA0-0ABA427C09F5}"/>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8AC31239-644C-1AD7-C8F9-72443E8401B4}"/>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2F732447-E13F-2CF7-BF49-D8F4FB817F2A}"/>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This is the format. Coordinators please be sure your fiscal staff receive a copy of this to avoid reporting on the E&amp;R. This is unallowable NSA cost as it is paid by another funding source. </a:t>
            </a:r>
          </a:p>
        </p:txBody>
      </p:sp>
      <p:sp>
        <p:nvSpPr>
          <p:cNvPr id="6" name="Footer Placeholder 5">
            <a:extLst>
              <a:ext uri="{FF2B5EF4-FFF2-40B4-BE49-F238E27FC236}">
                <a16:creationId xmlns:a16="http://schemas.microsoft.com/office/drawing/2014/main" id="{59E8CF17-0656-075B-4FB3-790F91D909A6}"/>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EDA926EB-E12B-C2F4-02FC-25E457A94400}"/>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2045605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What conferences does the state support?</a:t>
            </a:r>
          </a:p>
          <a:p>
            <a:r>
              <a:rPr lang="en-US" dirty="0"/>
              <a:t>NWA conferences</a:t>
            </a:r>
          </a:p>
          <a:p>
            <a:endParaRPr lang="en-US" dirty="0"/>
          </a:p>
          <a:p>
            <a:r>
              <a:rPr lang="en-US" dirty="0"/>
              <a:t>How many are eligible from each agency each biennium?</a:t>
            </a:r>
          </a:p>
          <a:p>
            <a:r>
              <a:rPr lang="en-US" dirty="0"/>
              <a:t>1 in person or up to 4 for virtual attendance</a:t>
            </a:r>
          </a:p>
          <a:p>
            <a:endParaRPr lang="en-US" dirty="0"/>
          </a:p>
          <a:p>
            <a:r>
              <a:rPr lang="en-US" dirty="0"/>
              <a:t>How often does the state support attendance?</a:t>
            </a:r>
          </a:p>
          <a:p>
            <a:r>
              <a:rPr lang="en-US" dirty="0"/>
              <a:t>One conference attendance per biennium (every 2 years) per agency. The Current biennium started July1, 2025 and will end June 30</a:t>
            </a:r>
            <a:r>
              <a:rPr lang="en-US" baseline="30000" dirty="0"/>
              <a:t>th</a:t>
            </a:r>
            <a:r>
              <a:rPr lang="en-US" dirty="0"/>
              <a:t>, 2027.</a:t>
            </a:r>
          </a:p>
          <a:p>
            <a:endParaRPr lang="en-US" dirty="0"/>
          </a:p>
          <a:p>
            <a:r>
              <a:rPr lang="en-US" dirty="0"/>
              <a:t>How can Local Agencies verify pre-approval of travel?</a:t>
            </a:r>
          </a:p>
          <a:p>
            <a:r>
              <a:rPr lang="en-US" dirty="0"/>
              <a:t>Email your assigned Nutrition Consultant to notify the State WIC office. This is to ensure this is only used once per biennium and to receive confirmation that the selected conference travel will be reimbursed. </a:t>
            </a:r>
          </a:p>
          <a:p>
            <a:endParaRPr lang="en-US" dirty="0"/>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What needs to be paid out of pocket by the person/agency?</a:t>
            </a:r>
          </a:p>
          <a:p>
            <a:r>
              <a:rPr lang="en-US" dirty="0"/>
              <a:t>The local agency must pay first and then will be reimbursed. State WIC CANNOT reimburse individuals. </a:t>
            </a:r>
          </a:p>
          <a:p>
            <a:endParaRPr lang="en-US" dirty="0"/>
          </a:p>
          <a:p>
            <a:r>
              <a:rPr lang="en-US" dirty="0"/>
              <a:t>What are allowable expenses?</a:t>
            </a:r>
          </a:p>
          <a:p>
            <a:r>
              <a:rPr lang="en-US" dirty="0"/>
              <a:t>Registration, travel costs (air, baggage, and shuttle/taxi), hotel, and per diem meals. Hotel, mileage and per diem are reimbursed at GSA rates.</a:t>
            </a:r>
          </a:p>
          <a:p>
            <a:endParaRPr lang="en-US" dirty="0"/>
          </a:p>
          <a:p>
            <a:r>
              <a:rPr lang="en-US" dirty="0"/>
              <a:t>Who does the form get submitted to?</a:t>
            </a:r>
          </a:p>
          <a:p>
            <a:r>
              <a:rPr lang="en-US" dirty="0"/>
              <a:t>Branwyn Phillips</a:t>
            </a:r>
          </a:p>
          <a:p>
            <a:endParaRPr lang="en-US" dirty="0"/>
          </a:p>
          <a:p>
            <a:r>
              <a:rPr lang="en-US" dirty="0"/>
              <a:t>What is the reimbursement process?</a:t>
            </a:r>
          </a:p>
          <a:p>
            <a:r>
              <a:rPr lang="en-US" dirty="0"/>
              <a:t>Complete the reimbursement form and submit it to Tove Larsen as soon as possible after the conference – and within 4 weeks of attendance. Significantly delayed submission may not be paid. </a:t>
            </a:r>
          </a:p>
          <a:p>
            <a:endParaRPr lang="en-US" dirty="0"/>
          </a:p>
          <a:p>
            <a:r>
              <a:rPr lang="en-US" dirty="0"/>
              <a:t> </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Additional funding in certain circumstances is available (info can be found on the WIC coordinator resource page under fiscal resources)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your agency is moving or expanding, you can apply for financial support up to $5,000 to make your space more Trauma informed. </a:t>
            </a:r>
            <a:r>
              <a:rPr lang="en-US" sz="1200" kern="1200" dirty="0">
                <a:solidFill>
                  <a:schemeClr val="tx1"/>
                </a:solidFill>
                <a:effectLst/>
                <a:latin typeface="+mn-lt"/>
                <a:ea typeface="+mn-ea"/>
                <a:cs typeface="+mn-cs"/>
              </a:rPr>
              <a:t>If an agency isn’t moving or expanding, but a trauma-informed grant is needed, please speak to your NC </a:t>
            </a:r>
            <a:r>
              <a:rPr lang="en-US" dirty="0"/>
              <a:t>to learn more about the requirements and application process and </a:t>
            </a:r>
            <a:r>
              <a:rPr lang="en-US" sz="1200" kern="1200" dirty="0">
                <a:solidFill>
                  <a:schemeClr val="tx1"/>
                </a:solidFill>
                <a:effectLst/>
                <a:latin typeface="+mn-lt"/>
                <a:ea typeface="+mn-ea"/>
                <a:cs typeface="+mn-cs"/>
              </a:rPr>
              <a:t>see if an exception can be given.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current grant process is complicated as all purchases must be made by the State office and are restricted by existing purchase agreements. To streamline this, new language has been added to the Local Agency Program Elements (PE) allowing payments to local agencies through grant adjustments twice a year. The expansion grant must remain focused on creating trauma‑informed spaces and can be used to support costs that agencies typically cannot cover. The new application will include examples of trauma‑informed care practices, along with a link to a trauma‑informed checklist to guide agencies. Applications may be submitted at any time throughout the year, but reimbursements will only occur in July and March when contract amendments are processed due to the extensive workload involved. To be included in the appropriate amendment cycle, applications are due by March 15 for a July amendment and December 15 for a March amendment. </a:t>
            </a:r>
          </a:p>
          <a:p>
            <a:r>
              <a:rPr lang="en-US" sz="1200" kern="1200" dirty="0">
                <a:solidFill>
                  <a:schemeClr val="tx1"/>
                </a:solidFill>
                <a:effectLst/>
                <a:latin typeface="+mn-lt"/>
                <a:ea typeface="+mn-ea"/>
                <a:cs typeface="+mn-cs"/>
              </a:rPr>
              <a:t>Updated applications will be available on the WIC Coordinators page beginning July 1, 2026. Please reach out to your assigned Nutrition Consultants if you have any questions.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Small agencies can apply to receive financial support for training time for a new WIC nutritionist. If you work in a small agency and you need to hire a new nutritionist that is a resource available to you. </a:t>
            </a:r>
          </a:p>
          <a:p>
            <a:endParaRPr lang="en-US" dirty="0"/>
          </a:p>
          <a:p>
            <a:r>
              <a:rPr lang="en-US" dirty="0"/>
              <a:t>Reimbursement for IBCLC (International Board-Certified Lactation Consultant) certification or recertification for qualified WIC staff is also covered.  Approval for reimbursement must be obtained by the State WIC office and your assigned NC or Korina Skaff, can facilitate this.</a:t>
            </a:r>
          </a:p>
          <a:p>
            <a:endParaRPr lang="en-US" dirty="0"/>
          </a:p>
          <a:p>
            <a:r>
              <a:rPr lang="en-US" dirty="0"/>
              <a:t>The State WIC office will sometimes offer one-time funding or mini-grants for specific projects. Reimbursement requirements will be provided when the funds are offered.</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These are the state fiscal policies referenced in this presentation.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All the fiscal policies referenced in this presentation</a:t>
            </a:r>
          </a:p>
          <a:p>
            <a:r>
              <a:rPr lang="en-US" dirty="0"/>
              <a:t>all the links are active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Link to the coordinator page that is active. </a:t>
            </a:r>
          </a:p>
          <a:p>
            <a:endParaRPr lang="en-US"/>
          </a:p>
          <a:p>
            <a:r>
              <a:rPr lang="en-US"/>
              <a:t>This is what the WIC coordinator page looks like under the fiscal overview section.</a:t>
            </a:r>
          </a:p>
          <a:p>
            <a:r>
              <a:rPr lang="en-US"/>
              <a:t>All the forms and applications referenced in this training are listed in this section.</a:t>
            </a:r>
          </a:p>
          <a:p>
            <a:endParaRPr lang="en-US"/>
          </a:p>
          <a:p>
            <a:r>
              <a:rPr lang="en-US"/>
              <a:t>45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sz="1200" b="0" i="0" u="none" strike="noStrike" kern="1200" baseline="0" dirty="0">
                <a:solidFill>
                  <a:schemeClr val="tx1"/>
                </a:solidFill>
                <a:latin typeface="+mn-lt"/>
                <a:ea typeface="+mn-ea"/>
                <a:cs typeface="+mn-cs"/>
              </a:rPr>
              <a:t>USDA distributes 4 types of funds</a:t>
            </a:r>
          </a:p>
          <a:p>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NSA (Nutrition Services and Administration) funding is used to pay for things like program administration, staffing, overhead, and paying for WIC services other than food.</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Food funding is what the State uses to pay for the WIC food benefits. Food dollars are also used by the State to purchase the breast pumps that the local agencies order.</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BFPC dollars don’t apply to most and currently only 4 agencies get these funds in OR.</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Farm Direct Dollars.</a:t>
            </a:r>
          </a:p>
          <a:p>
            <a:pPr marL="0" indent="0">
              <a:buFontTx/>
              <a:buNone/>
            </a:pP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OHA passes on the NSA, Farm direct and BF Peer Counseling dollars (if applicable) to the Local</a:t>
            </a:r>
          </a:p>
          <a:p>
            <a:r>
              <a:rPr lang="en-US" sz="1200" b="0" i="0" u="none" strike="noStrike" kern="1200" baseline="0" dirty="0">
                <a:solidFill>
                  <a:schemeClr val="tx1"/>
                </a:solidFill>
                <a:latin typeface="+mn-lt"/>
                <a:ea typeface="+mn-ea"/>
                <a:cs typeface="+mn-cs"/>
              </a:rPr>
              <a:t>agencies for their program operations.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food dollars don’t pass through to the local agency and do not come out of Local agencies NSA grant. OHA uses food funding to handle all reimbursement of vendors for food benefits.</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Your assigned state nutrition consultant can answer many questions. </a:t>
            </a:r>
          </a:p>
          <a:p>
            <a:endParaRPr lang="en-US"/>
          </a:p>
          <a:p>
            <a:r>
              <a:rPr lang="en-US"/>
              <a:t>For more specific questions, contact the state office to reach the following:</a:t>
            </a:r>
          </a:p>
          <a:p>
            <a:r>
              <a:rPr lang="en-US"/>
              <a:t>Budget questions - Fiscal Coordinator – Karen Shi</a:t>
            </a:r>
          </a:p>
          <a:p>
            <a:r>
              <a:rPr lang="en-US"/>
              <a:t>Time studies - Fiscal Analyst – Tove Larsen</a:t>
            </a:r>
          </a:p>
          <a:p>
            <a:r>
              <a:rPr lang="en-US"/>
              <a:t>Travel reimbursements - Fiscal Analyst – Tove Larsen and Branwyn Phillips </a:t>
            </a:r>
          </a:p>
          <a:p>
            <a:r>
              <a:rPr lang="en-US"/>
              <a:t>Quarterly expenditure reports - Fiscal analyst at the LPHA team of the Public Health Director’s Office</a:t>
            </a:r>
          </a:p>
          <a:p>
            <a:r>
              <a:rPr lang="en-US"/>
              <a:t>Fiscal monitoring - State Fiscal Compliance Specialist - Toni Silbernagel</a:t>
            </a:r>
          </a:p>
          <a:p>
            <a:endParaRPr lang="en-US"/>
          </a:p>
          <a:p>
            <a:r>
              <a:rPr lang="en-US"/>
              <a:t>46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7299BA-4400-39EF-862F-E810434DE5AA}"/>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93339FAD-6168-B540-E5C7-34CA743276A8}"/>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CDF18A50-CE59-024B-1BA3-E63132D7012E}"/>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076403B2-D608-AEBB-D8D5-DC933F688C03}"/>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E13CD846-AFE5-983F-1765-014B176D9118}"/>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Please let us know what you thought of this training. The link still works even if you are just reviewing the slides. All your input is valued and appreciated. </a:t>
            </a:r>
          </a:p>
          <a:p>
            <a:endParaRPr lang="en-US" dirty="0"/>
          </a:p>
        </p:txBody>
      </p:sp>
      <p:sp>
        <p:nvSpPr>
          <p:cNvPr id="6" name="Footer Placeholder 5">
            <a:extLst>
              <a:ext uri="{FF2B5EF4-FFF2-40B4-BE49-F238E27FC236}">
                <a16:creationId xmlns:a16="http://schemas.microsoft.com/office/drawing/2014/main" id="{E6FA76B7-F757-E260-FBD1-947783C9D2DA}"/>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612FB8F3-0F28-0643-CAD5-5BC4F3F0981B}"/>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8564588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Please let us know what you thought of this training. The link still works even if you are just reviewing the slides. All your input is valued and appreciated. </a:t>
            </a:r>
          </a:p>
          <a:p>
            <a:r>
              <a:rPr lang="en-US"/>
              <a:t>48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sz="1200" b="0" i="0" u="none" strike="noStrike" kern="1200" baseline="0" dirty="0">
                <a:solidFill>
                  <a:schemeClr val="tx1"/>
                </a:solidFill>
                <a:latin typeface="+mn-lt"/>
                <a:ea typeface="+mn-ea"/>
                <a:cs typeface="+mn-cs"/>
              </a:rPr>
              <a:t>The NSA and Food dollars are strictly Federal funds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Farm Direct nutrition program is a little different as the State does add some general fund to the USDA award. That means sometimes we have more money and sometimes we have less as the State looks at it every year and decides how much they will add in.</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This is the only time we will get State money otherwise all other moneys are federal dollars.</a:t>
            </a:r>
          </a:p>
          <a:p>
            <a:r>
              <a:rPr lang="en-US" sz="1200" b="0" i="0" u="none" strike="noStrike" kern="1200" baseline="0" dirty="0">
                <a:solidFill>
                  <a:schemeClr val="tx1"/>
                </a:solidFill>
                <a:latin typeface="+mn-lt"/>
                <a:ea typeface="+mn-ea"/>
                <a:cs typeface="+mn-cs"/>
              </a:rPr>
              <a:t>Some agencies, not all, get funds from different organizations to fund their operations.</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OHA also gets formula rebates. </a:t>
            </a:r>
          </a:p>
          <a:p>
            <a:endParaRPr lang="en-US" dirty="0"/>
          </a:p>
          <a:p>
            <a:r>
              <a:rPr lang="en-US" dirty="0"/>
              <a:t>Oregon is part of a consortium with several other states.</a:t>
            </a:r>
          </a:p>
          <a:p>
            <a:pPr marL="171450" indent="-171450">
              <a:buFont typeface="Arial" panose="020B0604020202020204" pitchFamily="34" charset="0"/>
              <a:buChar char="•"/>
            </a:pPr>
            <a:r>
              <a:rPr lang="en-US" dirty="0"/>
              <a:t>The group goes out for bid with the formula companies, every 5 years unless there is a contract extension, and they will tell the State how much they will provide the formula for and what the formula rebate will be.</a:t>
            </a:r>
          </a:p>
          <a:p>
            <a:pPr marL="171450" indent="-171450">
              <a:buFont typeface="Arial" panose="020B0604020202020204" pitchFamily="34" charset="0"/>
              <a:buChar char="•"/>
            </a:pPr>
            <a:r>
              <a:rPr lang="en-US" dirty="0"/>
              <a:t>The rebate is based on the amount of formula WIC issues and that participants purchase. </a:t>
            </a:r>
          </a:p>
          <a:p>
            <a:pPr marL="171450" indent="-171450">
              <a:buFont typeface="Arial" panose="020B0604020202020204" pitchFamily="34" charset="0"/>
              <a:buChar char="•"/>
            </a:pPr>
            <a:r>
              <a:rPr lang="en-US" dirty="0"/>
              <a:t>The rebate funds are part of the food dollars and not the NSA funds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How does the State determine how much NSA funds you receive.</a:t>
            </a:r>
          </a:p>
          <a:p>
            <a:endParaRPr lang="en-US" dirty="0"/>
          </a:p>
          <a:p>
            <a:r>
              <a:rPr lang="en-US" dirty="0"/>
              <a:t>One: is Assigned caseload….</a:t>
            </a:r>
          </a:p>
          <a:p>
            <a:r>
              <a:rPr lang="en-US" dirty="0"/>
              <a:t>Each agency is assigned a caseload number based on how many participants they have been serving and the need in their service area.</a:t>
            </a:r>
          </a:p>
          <a:p>
            <a:r>
              <a:rPr lang="en-US" dirty="0"/>
              <a:t>It determines your agency funding, and it is set by the state WIC office every year in April for grant funding starting July 1.</a:t>
            </a:r>
          </a:p>
          <a:p>
            <a:endParaRPr lang="en-US" dirty="0"/>
          </a:p>
          <a:p>
            <a:r>
              <a:rPr lang="en-US" dirty="0"/>
              <a:t>Two: is the per participant rate….</a:t>
            </a:r>
          </a:p>
          <a:p>
            <a:r>
              <a:rPr lang="en-US" dirty="0"/>
              <a:t>- The per participant rate is established by the state WIC office every year in April for grant funding starting July 1.</a:t>
            </a:r>
          </a:p>
          <a:p>
            <a:r>
              <a:rPr lang="en-US" dirty="0"/>
              <a:t> </a:t>
            </a:r>
          </a:p>
          <a:p>
            <a:r>
              <a:rPr lang="en-US" dirty="0"/>
              <a:t>The per participant rate and your assigned caseload determine the funding for your agency. </a:t>
            </a:r>
          </a:p>
          <a:p>
            <a:r>
              <a:rPr lang="en-US" dirty="0"/>
              <a:t>Grant funding notification letters are sent from the state WIC office to agencies in May.</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In addition to the assigned caseload and per participant rate, smaller agencies receive additional money, and this is based on caseload tiers.</a:t>
            </a:r>
          </a:p>
          <a:p>
            <a:r>
              <a:rPr lang="en-US" dirty="0"/>
              <a:t>The amount varies each year depending on federal funding.  Agencies will be notified of the amount of the tier-based funding in the WIC NSA Funding and Grant letter.  </a:t>
            </a:r>
          </a:p>
          <a:p>
            <a:r>
              <a:rPr lang="en-US" dirty="0"/>
              <a:t>These are the minimum amount agencies will receive. </a:t>
            </a:r>
          </a:p>
          <a:p>
            <a:endParaRPr lang="en-US" dirty="0"/>
          </a:p>
          <a:p>
            <a:r>
              <a:rPr lang="en-US" dirty="0"/>
              <a:t>Tier 1 agencies are the biggest agencies, and they have assigned caseloads of more than 5000 participants. Those agencies don’t receive extra money.</a:t>
            </a:r>
          </a:p>
          <a:p>
            <a:r>
              <a:rPr lang="en-US" dirty="0"/>
              <a:t>Tier 2 agencies are medium to large and receive no extra funding</a:t>
            </a:r>
          </a:p>
          <a:p>
            <a:r>
              <a:rPr lang="en-US" dirty="0"/>
              <a:t>Tier 3 agencies are medium to small and get $11,000</a:t>
            </a:r>
          </a:p>
          <a:p>
            <a:r>
              <a:rPr lang="en-US" dirty="0"/>
              <a:t>Tier4 agencies are the smallest and get an extra $16,000 tier adjustment.</a:t>
            </a:r>
          </a:p>
          <a:p>
            <a:r>
              <a:rPr lang="en-US" dirty="0"/>
              <a:t>This is based on economy of scale. The smaller agencies find it more difficult to operate and meet all State requirements, so this additional funding is allowed. </a:t>
            </a:r>
          </a:p>
          <a:p>
            <a:endParaRPr lang="en-US" dirty="0"/>
          </a:p>
          <a:p>
            <a:r>
              <a:rPr lang="en-US" dirty="0"/>
              <a:t>These tier adjustment dollars are not permanent, and it is not guaranteed that these dollar amounts will remain, but these are the current tier adjustments we are using. When you get your letter, it would mention this tier funding if you received it. </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864108" y="1687068"/>
            <a:ext cx="16555212" cy="4759452"/>
          </a:xfrm>
        </p:spPr>
        <p:txBody>
          <a:bodyPr anchor="b">
            <a:normAutofit/>
          </a:bodyPr>
          <a:lstStyle>
            <a:lvl1pPr algn="l">
              <a:defRPr sz="14222"/>
            </a:lvl1pPr>
          </a:lstStyle>
          <a:p>
            <a:r>
              <a:rPr lang="en-US"/>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864108" y="7091172"/>
            <a:ext cx="16555212" cy="2221992"/>
          </a:xfrm>
        </p:spPr>
        <p:txBody>
          <a:bodyPr>
            <a:normAutofit/>
          </a:bodyPr>
          <a:lstStyle>
            <a:lvl1pPr marL="0" indent="0" algn="l">
              <a:buNone/>
              <a:defRPr sz="4978"/>
            </a:lvl1pPr>
            <a:lvl2pPr marL="812810" indent="0" algn="ctr">
              <a:buNone/>
              <a:defRPr sz="3556"/>
            </a:lvl2pPr>
            <a:lvl3pPr marL="1625620" indent="0" algn="ctr">
              <a:buNone/>
              <a:defRPr sz="3200"/>
            </a:lvl3pPr>
            <a:lvl4pPr marL="2438430" indent="0" algn="ctr">
              <a:buNone/>
              <a:defRPr sz="2844"/>
            </a:lvl4pPr>
            <a:lvl5pPr marL="3251241" indent="0" algn="ctr">
              <a:buNone/>
              <a:defRPr sz="2844"/>
            </a:lvl5pPr>
            <a:lvl6pPr marL="4064051" indent="0" algn="ctr">
              <a:buNone/>
              <a:defRPr sz="2844"/>
            </a:lvl6pPr>
            <a:lvl7pPr marL="4876861" indent="0" algn="ctr">
              <a:buNone/>
              <a:defRPr sz="2844"/>
            </a:lvl7pPr>
            <a:lvl8pPr marL="5689671" indent="0" algn="ctr">
              <a:buNone/>
              <a:defRPr sz="2844"/>
            </a:lvl8pPr>
            <a:lvl9pPr marL="6502481" indent="0" algn="ctr">
              <a:buNone/>
              <a:defRPr sz="2844"/>
            </a:lvl9pPr>
          </a:lstStyle>
          <a:p>
            <a:r>
              <a:rPr lang="en-US"/>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864108" y="9534526"/>
            <a:ext cx="4114800" cy="547688"/>
          </a:xfrm>
        </p:spPr>
        <p:txBody>
          <a:bodyPr/>
          <a:lstStyle/>
          <a:p>
            <a:fld id="{965A7A7B-B71A-428D-833F-0F3507A6DB13}" type="datetimeFigureOut">
              <a:rPr lang="en-US" dirty="0"/>
              <a:t>5/28/2026</a:t>
            </a:fld>
            <a:endParaRPr lang="en-US"/>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13304520" y="9534526"/>
            <a:ext cx="4114800" cy="547688"/>
          </a:xfrm>
        </p:spPr>
        <p:txBody>
          <a:bodyPr/>
          <a:lstStyle/>
          <a:p>
            <a:fld id="{A65A5C87-DF58-40C8-B092-1DE63DB4547E}" type="slidenum">
              <a:rPr lang="en-US" dirty="0"/>
              <a:t>‹#›</a:t>
            </a:fld>
            <a:endParaRPr lang="en-US"/>
          </a:p>
        </p:txBody>
      </p:sp>
      <p:sp>
        <p:nvSpPr>
          <p:cNvPr id="8" name="Rectangle 7">
            <a:extLst>
              <a:ext uri="{FF2B5EF4-FFF2-40B4-BE49-F238E27FC236}">
                <a16:creationId xmlns:a16="http://schemas.microsoft.com/office/drawing/2014/main" id="{8D06CE56-3881-4ADA-8CEF-D18B02C242A3}"/>
              </a:ext>
            </a:extLst>
          </p:cNvPr>
          <p:cNvSpPr/>
          <p:nvPr/>
        </p:nvSpPr>
        <p:spPr>
          <a:xfrm rot="5400000">
            <a:off x="1286316" y="520187"/>
            <a:ext cx="219456" cy="10561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Rectangle 9">
            <a:extLst>
              <a:ext uri="{FF2B5EF4-FFF2-40B4-BE49-F238E27FC236}">
                <a16:creationId xmlns:a16="http://schemas.microsoft.com/office/drawing/2014/main" id="{79F3C543-62EC-4433-9C93-A2CD8764E9B4}"/>
              </a:ext>
            </a:extLst>
          </p:cNvPr>
          <p:cNvSpPr/>
          <p:nvPr/>
        </p:nvSpPr>
        <p:spPr>
          <a:xfrm flipV="1">
            <a:off x="867978" y="6751802"/>
            <a:ext cx="16552044" cy="27432"/>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3552872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837314" y="0"/>
            <a:ext cx="16751171" cy="3028209"/>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0" name="Rectangle 9">
            <a:extLst>
              <a:ext uri="{FF2B5EF4-FFF2-40B4-BE49-F238E27FC236}">
                <a16:creationId xmlns:a16="http://schemas.microsoft.com/office/drawing/2014/main" id="{04727B71-B4B6-4823-80A1-68C40B475118}"/>
              </a:ext>
            </a:extLst>
          </p:cNvPr>
          <p:cNvSpPr/>
          <p:nvPr/>
        </p:nvSpPr>
        <p:spPr>
          <a:xfrm>
            <a:off x="850392" y="0"/>
            <a:ext cx="16733520" cy="301752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79A6DB05-9FB5-4B07-8675-74C23D4FD89D}"/>
              </a:ext>
            </a:extLst>
          </p:cNvPr>
          <p:cNvSpPr/>
          <p:nvPr/>
        </p:nvSpPr>
        <p:spPr>
          <a:xfrm>
            <a:off x="748251" y="1181028"/>
            <a:ext cx="192024" cy="10561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673352" y="822960"/>
            <a:ext cx="15252192" cy="1769364"/>
          </a:xfrm>
        </p:spPr>
        <p:txBody>
          <a:bodyPr>
            <a:normAutofit/>
          </a:bodyPr>
          <a:lstStyle>
            <a:lvl1pPr>
              <a:defRPr sz="7111"/>
            </a:lvl1pPr>
          </a:lstStyle>
          <a:p>
            <a:r>
              <a:rPr lang="en-US"/>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673352" y="3717036"/>
            <a:ext cx="15252192" cy="55412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673352" y="9534526"/>
            <a:ext cx="4114800" cy="547688"/>
          </a:xfrm>
        </p:spPr>
        <p:txBody>
          <a:bodyPr/>
          <a:lstStyle/>
          <a:p>
            <a:fld id="{5CF65307-640F-4AE7-B0BE-50C709AD86C5}" type="datetimeFigureOut">
              <a:rPr lang="en-US" dirty="0"/>
              <a:t>5/28/2026</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12810744" y="9534526"/>
            <a:ext cx="4114800" cy="547688"/>
          </a:xfrm>
        </p:spPr>
        <p:txBody>
          <a:bodyPr/>
          <a:lstStyle/>
          <a:p>
            <a:fld id="{A65A5C87-DF58-40C8-B092-1DE63DB4547E}" type="slidenum">
              <a:rPr lang="en-US" dirty="0"/>
              <a:t>‹#›</a:t>
            </a:fld>
            <a:endParaRPr lang="en-US"/>
          </a:p>
        </p:txBody>
      </p:sp>
    </p:spTree>
    <p:extLst>
      <p:ext uri="{BB962C8B-B14F-4D97-AF65-F5344CB8AC3E}">
        <p14:creationId xmlns:p14="http://schemas.microsoft.com/office/powerpoint/2010/main" val="14056716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837315" y="7472132"/>
            <a:ext cx="16702434" cy="123444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A57D88DE-E462-4C8A-BF99-609390DFB781}"/>
              </a:ext>
            </a:extLst>
          </p:cNvPr>
          <p:cNvSpPr/>
          <p:nvPr/>
        </p:nvSpPr>
        <p:spPr>
          <a:xfrm>
            <a:off x="748251" y="7677872"/>
            <a:ext cx="219456"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836676" y="960120"/>
            <a:ext cx="16335756" cy="6172200"/>
          </a:xfrm>
        </p:spPr>
        <p:txBody>
          <a:bodyPr anchor="b">
            <a:normAutofit/>
          </a:bodyPr>
          <a:lstStyle>
            <a:lvl1pPr>
              <a:defRPr sz="11733"/>
            </a:lvl1pPr>
          </a:lstStyle>
          <a:p>
            <a:r>
              <a:rPr lang="en-US"/>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1261872" y="7653528"/>
            <a:ext cx="15910560" cy="877824"/>
          </a:xfrm>
        </p:spPr>
        <p:txBody>
          <a:bodyPr anchor="ctr">
            <a:normAutofit/>
          </a:bodyPr>
          <a:lstStyle>
            <a:lvl1pPr marL="0" indent="0">
              <a:buNone/>
              <a:defRPr sz="3556">
                <a:solidFill>
                  <a:schemeClr val="tx1"/>
                </a:solidFill>
              </a:defRPr>
            </a:lvl1pPr>
            <a:lvl2pPr marL="812810" indent="0">
              <a:buNone/>
              <a:defRPr sz="3556">
                <a:solidFill>
                  <a:schemeClr val="tx1">
                    <a:tint val="75000"/>
                  </a:schemeClr>
                </a:solidFill>
              </a:defRPr>
            </a:lvl2pPr>
            <a:lvl3pPr marL="1625620" indent="0">
              <a:buNone/>
              <a:defRPr sz="3200">
                <a:solidFill>
                  <a:schemeClr val="tx1">
                    <a:tint val="75000"/>
                  </a:schemeClr>
                </a:solidFill>
              </a:defRPr>
            </a:lvl3pPr>
            <a:lvl4pPr marL="2438430" indent="0">
              <a:buNone/>
              <a:defRPr sz="2844">
                <a:solidFill>
                  <a:schemeClr val="tx1">
                    <a:tint val="75000"/>
                  </a:schemeClr>
                </a:solidFill>
              </a:defRPr>
            </a:lvl4pPr>
            <a:lvl5pPr marL="3251241" indent="0">
              <a:buNone/>
              <a:defRPr sz="2844">
                <a:solidFill>
                  <a:schemeClr val="tx1">
                    <a:tint val="75000"/>
                  </a:schemeClr>
                </a:solidFill>
              </a:defRPr>
            </a:lvl5pPr>
            <a:lvl6pPr marL="4064051" indent="0">
              <a:buNone/>
              <a:defRPr sz="2844">
                <a:solidFill>
                  <a:schemeClr val="tx1">
                    <a:tint val="75000"/>
                  </a:schemeClr>
                </a:solidFill>
              </a:defRPr>
            </a:lvl6pPr>
            <a:lvl7pPr marL="4876861" indent="0">
              <a:buNone/>
              <a:defRPr sz="2844">
                <a:solidFill>
                  <a:schemeClr val="tx1">
                    <a:tint val="75000"/>
                  </a:schemeClr>
                </a:solidFill>
              </a:defRPr>
            </a:lvl7pPr>
            <a:lvl8pPr marL="5689671" indent="0">
              <a:buNone/>
              <a:defRPr sz="2844">
                <a:solidFill>
                  <a:schemeClr val="tx1">
                    <a:tint val="75000"/>
                  </a:schemeClr>
                </a:solidFill>
              </a:defRPr>
            </a:lvl8pPr>
            <a:lvl9pPr marL="6502481" indent="0">
              <a:buNone/>
              <a:defRPr sz="2844">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F77EA1F9-1F0F-4C65-8F6E-9729B924AAAC}" type="datetimeFigureOut">
              <a:rPr lang="en-US" dirty="0"/>
              <a:t>5/28/2026</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A65A5C87-DF58-40C8-B092-1DE63DB4547E}" type="slidenum">
              <a:rPr lang="en-US" dirty="0"/>
              <a:t>‹#›</a:t>
            </a:fld>
            <a:endParaRPr lang="en-US"/>
          </a:p>
        </p:txBody>
      </p:sp>
    </p:spTree>
    <p:extLst>
      <p:ext uri="{BB962C8B-B14F-4D97-AF65-F5344CB8AC3E}">
        <p14:creationId xmlns:p14="http://schemas.microsoft.com/office/powerpoint/2010/main" val="13977990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837314" y="0"/>
            <a:ext cx="16751171" cy="3028209"/>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sp>
      <p:sp useBgFill="1">
        <p:nvSpPr>
          <p:cNvPr id="11" name="Rectangle 10">
            <a:extLst>
              <a:ext uri="{FF2B5EF4-FFF2-40B4-BE49-F238E27FC236}">
                <a16:creationId xmlns:a16="http://schemas.microsoft.com/office/drawing/2014/main" id="{42677A9B-4D1D-4D80-912C-24570140A650}"/>
              </a:ext>
            </a:extLst>
          </p:cNvPr>
          <p:cNvSpPr/>
          <p:nvPr/>
        </p:nvSpPr>
        <p:spPr>
          <a:xfrm>
            <a:off x="850392" y="0"/>
            <a:ext cx="16733520" cy="301752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03DC8C98-510F-48C9-82B2-9E4F760A68DF}"/>
              </a:ext>
            </a:extLst>
          </p:cNvPr>
          <p:cNvSpPr/>
          <p:nvPr/>
        </p:nvSpPr>
        <p:spPr>
          <a:xfrm>
            <a:off x="748251" y="1181028"/>
            <a:ext cx="192024" cy="10561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673352" y="822960"/>
            <a:ext cx="15252192" cy="1769364"/>
          </a:xfrm>
        </p:spPr>
        <p:txBody>
          <a:bodyPr>
            <a:normAutofit/>
          </a:bodyPr>
          <a:lstStyle>
            <a:lvl1pPr>
              <a:defRPr sz="7111"/>
            </a:lvl1pPr>
          </a:lstStyle>
          <a:p>
            <a:r>
              <a:rPr lang="en-US"/>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673352" y="3717036"/>
            <a:ext cx="7406640" cy="55412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9518904" y="3717036"/>
            <a:ext cx="7406640" cy="55412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673352" y="9534526"/>
            <a:ext cx="4114800" cy="547688"/>
          </a:xfrm>
        </p:spPr>
        <p:txBody>
          <a:bodyPr/>
          <a:lstStyle/>
          <a:p>
            <a:fld id="{202278E8-5F4B-47D5-A617-8CCDF75D6A33}" type="datetimeFigureOut">
              <a:rPr lang="en-US" dirty="0"/>
              <a:t>5/28/2026</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12810744" y="9534526"/>
            <a:ext cx="4114800" cy="547688"/>
          </a:xfrm>
        </p:spPr>
        <p:txBody>
          <a:bodyPr/>
          <a:lstStyle/>
          <a:p>
            <a:fld id="{A65A5C87-DF58-40C8-B092-1DE63DB4547E}" type="slidenum">
              <a:rPr lang="en-US" dirty="0"/>
              <a:t>‹#›</a:t>
            </a:fld>
            <a:endParaRPr lang="en-US"/>
          </a:p>
        </p:txBody>
      </p:sp>
    </p:spTree>
    <p:extLst>
      <p:ext uri="{BB962C8B-B14F-4D97-AF65-F5344CB8AC3E}">
        <p14:creationId xmlns:p14="http://schemas.microsoft.com/office/powerpoint/2010/main" val="16954913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837314" y="0"/>
            <a:ext cx="16751171" cy="3028209"/>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sp>
      <p:sp useBgFill="1">
        <p:nvSpPr>
          <p:cNvPr id="13" name="Rectangle 12">
            <a:extLst>
              <a:ext uri="{FF2B5EF4-FFF2-40B4-BE49-F238E27FC236}">
                <a16:creationId xmlns:a16="http://schemas.microsoft.com/office/drawing/2014/main" id="{299500CE-917A-4D03-A7DF-71D8EBBC1537}"/>
              </a:ext>
            </a:extLst>
          </p:cNvPr>
          <p:cNvSpPr/>
          <p:nvPr/>
        </p:nvSpPr>
        <p:spPr>
          <a:xfrm>
            <a:off x="850392" y="0"/>
            <a:ext cx="16733520" cy="301752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C3D0D377-28B0-417D-886B-9483AF064975}"/>
              </a:ext>
            </a:extLst>
          </p:cNvPr>
          <p:cNvSpPr/>
          <p:nvPr/>
        </p:nvSpPr>
        <p:spPr>
          <a:xfrm>
            <a:off x="748251" y="1181028"/>
            <a:ext cx="192024" cy="10561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673352" y="822960"/>
            <a:ext cx="15252192" cy="1769364"/>
          </a:xfrm>
        </p:spPr>
        <p:txBody>
          <a:bodyPr>
            <a:normAutofit/>
          </a:bodyPr>
          <a:lstStyle>
            <a:lvl1pPr>
              <a:defRPr sz="7111"/>
            </a:lvl1pPr>
          </a:lstStyle>
          <a:p>
            <a:r>
              <a:rPr lang="en-US"/>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673352" y="3558975"/>
            <a:ext cx="7406640" cy="1235868"/>
          </a:xfrm>
        </p:spPr>
        <p:txBody>
          <a:bodyPr anchor="b"/>
          <a:lstStyle>
            <a:lvl1pPr marL="0" indent="0">
              <a:buNone/>
              <a:defRPr sz="4267" b="1" cap="none" baseline="0"/>
            </a:lvl1pPr>
            <a:lvl2pPr marL="812810" indent="0">
              <a:buNone/>
              <a:defRPr sz="3556" b="1"/>
            </a:lvl2pPr>
            <a:lvl3pPr marL="1625620" indent="0">
              <a:buNone/>
              <a:defRPr sz="3200" b="1"/>
            </a:lvl3pPr>
            <a:lvl4pPr marL="2438430" indent="0">
              <a:buNone/>
              <a:defRPr sz="2844" b="1"/>
            </a:lvl4pPr>
            <a:lvl5pPr marL="3251241" indent="0">
              <a:buNone/>
              <a:defRPr sz="2844" b="1"/>
            </a:lvl5pPr>
            <a:lvl6pPr marL="4064051" indent="0">
              <a:buNone/>
              <a:defRPr sz="2844" b="1"/>
            </a:lvl6pPr>
            <a:lvl7pPr marL="4876861" indent="0">
              <a:buNone/>
              <a:defRPr sz="2844" b="1"/>
            </a:lvl7pPr>
            <a:lvl8pPr marL="5689671" indent="0">
              <a:buNone/>
              <a:defRPr sz="2844" b="1"/>
            </a:lvl8pPr>
            <a:lvl9pPr marL="6502481" indent="0">
              <a:buNone/>
              <a:defRPr sz="2844" b="1"/>
            </a:lvl9pPr>
          </a:lstStyle>
          <a:p>
            <a:pPr lvl="0"/>
            <a:r>
              <a:rPr lang="en-US"/>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673352" y="4805532"/>
            <a:ext cx="7406640" cy="4452768"/>
          </a:xfrm>
        </p:spPr>
        <p:txBody>
          <a:bodyPr/>
          <a:lstStyle>
            <a:lvl1pPr>
              <a:defRPr sz="4267"/>
            </a:lvl1pPr>
            <a:lvl2pPr>
              <a:defRPr sz="3556"/>
            </a:lvl2pPr>
            <a:lvl3pPr>
              <a:defRPr sz="32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9518904" y="3558975"/>
            <a:ext cx="7406640" cy="1235868"/>
          </a:xfrm>
        </p:spPr>
        <p:txBody>
          <a:bodyPr anchor="b"/>
          <a:lstStyle>
            <a:lvl1pPr marL="0" indent="0">
              <a:buNone/>
              <a:defRPr sz="4267" b="1" cap="none" baseline="0"/>
            </a:lvl1pPr>
            <a:lvl2pPr marL="812810" indent="0">
              <a:buNone/>
              <a:defRPr sz="3556" b="1"/>
            </a:lvl2pPr>
            <a:lvl3pPr marL="1625620" indent="0">
              <a:buNone/>
              <a:defRPr sz="3200" b="1"/>
            </a:lvl3pPr>
            <a:lvl4pPr marL="2438430" indent="0">
              <a:buNone/>
              <a:defRPr sz="2844" b="1"/>
            </a:lvl4pPr>
            <a:lvl5pPr marL="3251241" indent="0">
              <a:buNone/>
              <a:defRPr sz="2844" b="1"/>
            </a:lvl5pPr>
            <a:lvl6pPr marL="4064051" indent="0">
              <a:buNone/>
              <a:defRPr sz="2844" b="1"/>
            </a:lvl6pPr>
            <a:lvl7pPr marL="4876861" indent="0">
              <a:buNone/>
              <a:defRPr sz="2844" b="1"/>
            </a:lvl7pPr>
            <a:lvl8pPr marL="5689671" indent="0">
              <a:buNone/>
              <a:defRPr sz="2844" b="1"/>
            </a:lvl8pPr>
            <a:lvl9pPr marL="6502481" indent="0">
              <a:buNone/>
              <a:defRPr sz="2844" b="1"/>
            </a:lvl9pPr>
          </a:lstStyle>
          <a:p>
            <a:pPr lvl="0"/>
            <a:r>
              <a:rPr lang="en-US"/>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9518904" y="4805531"/>
            <a:ext cx="7406640" cy="4452767"/>
          </a:xfrm>
        </p:spPr>
        <p:txBody>
          <a:bodyPr/>
          <a:lstStyle>
            <a:lvl1pPr>
              <a:defRPr sz="4267"/>
            </a:lvl1pPr>
            <a:lvl2pPr>
              <a:defRPr sz="3556"/>
            </a:lvl2pPr>
            <a:lvl3pPr>
              <a:defRPr sz="32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673352" y="9534526"/>
            <a:ext cx="4114800" cy="547688"/>
          </a:xfrm>
        </p:spPr>
        <p:txBody>
          <a:bodyPr/>
          <a:lstStyle/>
          <a:p>
            <a:fld id="{16AAFA52-7A21-407F-8339-40DF182D7460}" type="datetimeFigureOut">
              <a:rPr lang="en-US" dirty="0"/>
              <a:t>5/28/2026</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12810744" y="9534526"/>
            <a:ext cx="4114800" cy="547688"/>
          </a:xfrm>
        </p:spPr>
        <p:txBody>
          <a:bodyPr/>
          <a:lstStyle/>
          <a:p>
            <a:fld id="{A65A5C87-DF58-40C8-B092-1DE63DB4547E}" type="slidenum">
              <a:rPr lang="en-US" dirty="0"/>
              <a:t>‹#›</a:t>
            </a:fld>
            <a:endParaRPr lang="en-US"/>
          </a:p>
        </p:txBody>
      </p:sp>
    </p:spTree>
    <p:extLst>
      <p:ext uri="{BB962C8B-B14F-4D97-AF65-F5344CB8AC3E}">
        <p14:creationId xmlns:p14="http://schemas.microsoft.com/office/powerpoint/2010/main" val="31535895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998780" y="2300288"/>
            <a:ext cx="16375595" cy="5686425"/>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56E1D10E-1C30-41BF-8C3B-C460C9B5597B}"/>
              </a:ext>
            </a:extLst>
          </p:cNvPr>
          <p:cNvSpPr/>
          <p:nvPr/>
        </p:nvSpPr>
        <p:spPr>
          <a:xfrm>
            <a:off x="913626" y="4457697"/>
            <a:ext cx="192024" cy="1371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618488" y="2907792"/>
            <a:ext cx="15265908" cy="4485132"/>
          </a:xfrm>
        </p:spPr>
        <p:txBody>
          <a:bodyPr>
            <a:normAutofit/>
          </a:bodyPr>
          <a:lstStyle>
            <a:lvl1pPr>
              <a:defRPr sz="9600"/>
            </a:lvl1pPr>
          </a:lstStyle>
          <a:p>
            <a:r>
              <a:rPr lang="en-US"/>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96770335-1C1A-4243-9BDD-9630C417D284}" type="datetimeFigureOut">
              <a:rPr lang="en-US" dirty="0"/>
              <a:t>5/28/2026</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A65A5C87-DF58-40C8-B092-1DE63DB4547E}" type="slidenum">
              <a:rPr lang="en-US" dirty="0"/>
              <a:t>‹#›</a:t>
            </a:fld>
            <a:endParaRPr lang="en-US"/>
          </a:p>
        </p:txBody>
      </p:sp>
    </p:spTree>
    <p:extLst>
      <p:ext uri="{BB962C8B-B14F-4D97-AF65-F5344CB8AC3E}">
        <p14:creationId xmlns:p14="http://schemas.microsoft.com/office/powerpoint/2010/main" val="25467185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141513F-8EBD-4612-96F4-CC3E309609AF}" type="datetimeFigureOut">
              <a:rPr lang="en-US" dirty="0"/>
              <a:t>5/28/2026</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A65A5C87-DF58-40C8-B092-1DE63DB4547E}" type="slidenum">
              <a:rPr lang="en-US" dirty="0"/>
              <a:t>‹#›</a:t>
            </a:fld>
            <a:endParaRPr lang="en-US"/>
          </a:p>
        </p:txBody>
      </p:sp>
    </p:spTree>
    <p:extLst>
      <p:ext uri="{BB962C8B-B14F-4D97-AF65-F5344CB8AC3E}">
        <p14:creationId xmlns:p14="http://schemas.microsoft.com/office/powerpoint/2010/main" val="20403747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837315" y="1743050"/>
            <a:ext cx="5611110" cy="6965016"/>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1318F0F5-812B-472C-9408-B80F2553F5E0}"/>
              </a:ext>
            </a:extLst>
          </p:cNvPr>
          <p:cNvSpPr/>
          <p:nvPr/>
        </p:nvSpPr>
        <p:spPr>
          <a:xfrm>
            <a:off x="748251" y="2427563"/>
            <a:ext cx="219456" cy="1234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1303020" y="2564892"/>
            <a:ext cx="4649724" cy="2564892"/>
          </a:xfrm>
        </p:spPr>
        <p:txBody>
          <a:bodyPr tIns="45720" anchor="t">
            <a:normAutofit/>
          </a:bodyPr>
          <a:lstStyle>
            <a:lvl1pPr>
              <a:lnSpc>
                <a:spcPct val="100000"/>
              </a:lnSpc>
              <a:defRPr sz="6045"/>
            </a:lvl1pPr>
          </a:lstStyle>
          <a:p>
            <a:r>
              <a:rPr lang="en-US"/>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7447788" y="2564892"/>
            <a:ext cx="10094976" cy="6144768"/>
          </a:xfrm>
        </p:spPr>
        <p:txBody>
          <a:bodyPr/>
          <a:lstStyle>
            <a:lvl1pPr>
              <a:defRPr sz="4978"/>
            </a:lvl1pPr>
            <a:lvl2pPr>
              <a:defRPr sz="4267"/>
            </a:lvl2pPr>
            <a:lvl3pPr>
              <a:defRPr sz="3556"/>
            </a:lvl3pPr>
            <a:lvl4pPr>
              <a:defRPr sz="3556"/>
            </a:lvl4pPr>
            <a:lvl5pPr>
              <a:defRPr sz="3556"/>
            </a:lvl5pPr>
            <a:lvl6pPr>
              <a:defRPr sz="3556"/>
            </a:lvl6pPr>
            <a:lvl7pPr>
              <a:defRPr sz="3556"/>
            </a:lvl7pPr>
            <a:lvl8pPr>
              <a:defRPr sz="3556"/>
            </a:lvl8pPr>
            <a:lvl9pPr>
              <a:defRPr sz="355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1303020" y="5143500"/>
            <a:ext cx="4649724" cy="3099816"/>
          </a:xfrm>
        </p:spPr>
        <p:txBody>
          <a:bodyPr>
            <a:normAutofit/>
          </a:bodyPr>
          <a:lstStyle>
            <a:lvl1pPr marL="0" indent="0">
              <a:buNone/>
              <a:defRPr sz="3200"/>
            </a:lvl1pPr>
            <a:lvl2pPr marL="812810" indent="0">
              <a:buNone/>
              <a:defRPr sz="2489"/>
            </a:lvl2pPr>
            <a:lvl3pPr marL="1625620" indent="0">
              <a:buNone/>
              <a:defRPr sz="2133"/>
            </a:lvl3pPr>
            <a:lvl4pPr marL="2438430" indent="0">
              <a:buNone/>
              <a:defRPr sz="1778"/>
            </a:lvl4pPr>
            <a:lvl5pPr marL="3251241" indent="0">
              <a:buNone/>
              <a:defRPr sz="1778"/>
            </a:lvl5pPr>
            <a:lvl6pPr marL="4064051" indent="0">
              <a:buNone/>
              <a:defRPr sz="1778"/>
            </a:lvl6pPr>
            <a:lvl7pPr marL="4876861" indent="0">
              <a:buNone/>
              <a:defRPr sz="1778"/>
            </a:lvl7pPr>
            <a:lvl8pPr marL="5689671" indent="0">
              <a:buNone/>
              <a:defRPr sz="1778"/>
            </a:lvl8pPr>
            <a:lvl9pPr marL="6502481" indent="0">
              <a:buNone/>
              <a:defRPr sz="1778"/>
            </a:lvl9pPr>
          </a:lstStyle>
          <a:p>
            <a:pPr lvl="0"/>
            <a:r>
              <a:rPr lang="en-US"/>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1303020" y="9534526"/>
            <a:ext cx="4114800" cy="547688"/>
          </a:xfrm>
        </p:spPr>
        <p:txBody>
          <a:bodyPr/>
          <a:lstStyle/>
          <a:p>
            <a:fld id="{6E6483A1-31A8-47A2-AB0A-53A7803D5EBF}" type="datetimeFigureOut">
              <a:rPr lang="en-US" dirty="0"/>
              <a:t>5/28/2026</a:t>
            </a:fld>
            <a:endParaRPr lang="en-US"/>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A65A5C87-DF58-40C8-B092-1DE63DB4547E}" type="slidenum">
              <a:rPr lang="en-US" dirty="0"/>
              <a:t>‹#›</a:t>
            </a:fld>
            <a:endParaRPr lang="en-US"/>
          </a:p>
        </p:txBody>
      </p:sp>
    </p:spTree>
    <p:extLst>
      <p:ext uri="{BB962C8B-B14F-4D97-AF65-F5344CB8AC3E}">
        <p14:creationId xmlns:p14="http://schemas.microsoft.com/office/powerpoint/2010/main" val="17711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837315" y="1743050"/>
            <a:ext cx="5611110" cy="6965016"/>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3B63C338-194D-4F23-ABEC-60A7EA96F302}"/>
              </a:ext>
            </a:extLst>
          </p:cNvPr>
          <p:cNvSpPr/>
          <p:nvPr/>
        </p:nvSpPr>
        <p:spPr>
          <a:xfrm>
            <a:off x="748251" y="2427563"/>
            <a:ext cx="219456" cy="1234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1303020" y="2564892"/>
            <a:ext cx="4649724" cy="2564892"/>
          </a:xfrm>
        </p:spPr>
        <p:txBody>
          <a:bodyPr tIns="45720" anchor="t">
            <a:normAutofit/>
          </a:bodyPr>
          <a:lstStyle>
            <a:lvl1pPr>
              <a:lnSpc>
                <a:spcPct val="100000"/>
              </a:lnSpc>
              <a:defRPr sz="6045"/>
            </a:lvl1pPr>
          </a:lstStyle>
          <a:p>
            <a:r>
              <a:rPr lang="en-US"/>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noChangeAspect="1"/>
          </p:cNvSpPr>
          <p:nvPr>
            <p:ph type="pic" idx="1"/>
          </p:nvPr>
        </p:nvSpPr>
        <p:spPr>
          <a:xfrm>
            <a:off x="7447788" y="1741932"/>
            <a:ext cx="10094976" cy="6967728"/>
          </a:xfrm>
        </p:spPr>
        <p:txBody>
          <a:bodyPr anchor="t">
            <a:normAutofit/>
          </a:bodyPr>
          <a:lstStyle>
            <a:lvl1pPr marL="0" indent="0">
              <a:buNone/>
              <a:defRPr sz="4978"/>
            </a:lvl1pPr>
            <a:lvl2pPr marL="812810" indent="0">
              <a:buNone/>
              <a:defRPr sz="4978"/>
            </a:lvl2pPr>
            <a:lvl3pPr marL="1625620" indent="0">
              <a:buNone/>
              <a:defRPr sz="4267"/>
            </a:lvl3pPr>
            <a:lvl4pPr marL="2438430" indent="0">
              <a:buNone/>
              <a:defRPr sz="3556"/>
            </a:lvl4pPr>
            <a:lvl5pPr marL="3251241" indent="0">
              <a:buNone/>
              <a:defRPr sz="3556"/>
            </a:lvl5pPr>
            <a:lvl6pPr marL="4064051" indent="0">
              <a:buNone/>
              <a:defRPr sz="3556"/>
            </a:lvl6pPr>
            <a:lvl7pPr marL="4876861" indent="0">
              <a:buNone/>
              <a:defRPr sz="3556"/>
            </a:lvl7pPr>
            <a:lvl8pPr marL="5689671" indent="0">
              <a:buNone/>
              <a:defRPr sz="3556"/>
            </a:lvl8pPr>
            <a:lvl9pPr marL="6502481" indent="0">
              <a:buNone/>
              <a:defRPr sz="3556"/>
            </a:lvl9pPr>
          </a:lstStyle>
          <a:p>
            <a:endParaRPr lang="en-US"/>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1303020" y="5157216"/>
            <a:ext cx="4649724" cy="3086100"/>
          </a:xfrm>
        </p:spPr>
        <p:txBody>
          <a:bodyPr>
            <a:normAutofit/>
          </a:bodyPr>
          <a:lstStyle>
            <a:lvl1pPr marL="0" indent="0">
              <a:buNone/>
              <a:defRPr sz="3200"/>
            </a:lvl1pPr>
            <a:lvl2pPr marL="812810" indent="0">
              <a:buNone/>
              <a:defRPr sz="2489"/>
            </a:lvl2pPr>
            <a:lvl3pPr marL="1625620" indent="0">
              <a:buNone/>
              <a:defRPr sz="2133"/>
            </a:lvl3pPr>
            <a:lvl4pPr marL="2438430" indent="0">
              <a:buNone/>
              <a:defRPr sz="1778"/>
            </a:lvl4pPr>
            <a:lvl5pPr marL="3251241" indent="0">
              <a:buNone/>
              <a:defRPr sz="1778"/>
            </a:lvl5pPr>
            <a:lvl6pPr marL="4064051" indent="0">
              <a:buNone/>
              <a:defRPr sz="1778"/>
            </a:lvl6pPr>
            <a:lvl7pPr marL="4876861" indent="0">
              <a:buNone/>
              <a:defRPr sz="1778"/>
            </a:lvl7pPr>
            <a:lvl8pPr marL="5689671" indent="0">
              <a:buNone/>
              <a:defRPr sz="1778"/>
            </a:lvl8pPr>
            <a:lvl9pPr marL="6502481" indent="0">
              <a:buNone/>
              <a:defRPr sz="1778"/>
            </a:lvl9pPr>
          </a:lstStyle>
          <a:p>
            <a:pPr lvl="0"/>
            <a:r>
              <a:rPr lang="en-US"/>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1303020" y="9534526"/>
            <a:ext cx="4114800" cy="547688"/>
          </a:xfrm>
        </p:spPr>
        <p:txBody>
          <a:bodyPr/>
          <a:lstStyle/>
          <a:p>
            <a:fld id="{6D8810B9-2C7C-4CAF-99E2-617AE20BA331}" type="datetimeFigureOut">
              <a:rPr lang="en-US" dirty="0"/>
              <a:t>5/28/2026</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A65A5C87-DF58-40C8-B092-1DE63DB4547E}" type="slidenum">
              <a:rPr lang="en-US" dirty="0"/>
              <a:t>‹#›</a:t>
            </a:fld>
            <a:endParaRPr lang="en-US"/>
          </a:p>
        </p:txBody>
      </p:sp>
    </p:spTree>
    <p:extLst>
      <p:ext uri="{BB962C8B-B14F-4D97-AF65-F5344CB8AC3E}">
        <p14:creationId xmlns:p14="http://schemas.microsoft.com/office/powerpoint/2010/main" val="18952875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F248F9EB-9D34-4B41-B66C-5FAF50876D2D}" type="datetimeFigureOut">
              <a:rPr lang="en-US" dirty="0"/>
              <a:t>5/28/2026</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A65A5C87-DF58-40C8-B092-1DE63DB4547E}" type="slidenum">
              <a:rPr lang="en-US" dirty="0"/>
              <a:t>‹#›</a:t>
            </a:fld>
            <a:endParaRPr lang="en-US"/>
          </a:p>
        </p:txBody>
      </p:sp>
    </p:spTree>
    <p:extLst>
      <p:ext uri="{BB962C8B-B14F-4D97-AF65-F5344CB8AC3E}">
        <p14:creationId xmlns:p14="http://schemas.microsoft.com/office/powerpoint/2010/main" val="20582895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34489A26-CAA1-4690-8C1F-1641B1B97745}" type="datetimeFigureOut">
              <a:rPr lang="en-US" dirty="0"/>
              <a:t>5/28/2026</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A65A5C87-DF58-40C8-B092-1DE63DB4547E}" type="slidenum">
              <a:rPr lang="en-US" dirty="0"/>
              <a:t>‹#›</a:t>
            </a:fld>
            <a:endParaRPr lang="en-US"/>
          </a:p>
        </p:txBody>
      </p:sp>
    </p:spTree>
    <p:extLst>
      <p:ext uri="{BB962C8B-B14F-4D97-AF65-F5344CB8AC3E}">
        <p14:creationId xmlns:p14="http://schemas.microsoft.com/office/powerpoint/2010/main" val="154975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5/28/2026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2133">
                <a:solidFill>
                  <a:schemeClr val="tx1">
                    <a:tint val="75000"/>
                  </a:schemeClr>
                </a:solidFill>
              </a:defRPr>
            </a:lvl1pPr>
          </a:lstStyle>
          <a:p>
            <a:fld id="{37E93E0A-5177-400C-87C9-C93AF466EC49}" type="datetimeFigureOut">
              <a:rPr lang="en-US" dirty="0"/>
              <a:t>5/28/2026</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2133">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2133">
                <a:solidFill>
                  <a:schemeClr val="tx1">
                    <a:tint val="75000"/>
                  </a:schemeClr>
                </a:solidFill>
              </a:defRPr>
            </a:lvl1pPr>
          </a:lstStyle>
          <a:p>
            <a:fld id="{94917615-2DB4-4DAA-9DE3-B2B689A846E0}" type="slidenum">
              <a:rPr lang="en-US" dirty="0"/>
              <a:t>‹#›</a:t>
            </a:fld>
            <a:endParaRPr lang="en-US"/>
          </a:p>
        </p:txBody>
      </p:sp>
    </p:spTree>
    <p:extLst>
      <p:ext uri="{BB962C8B-B14F-4D97-AF65-F5344CB8AC3E}">
        <p14:creationId xmlns:p14="http://schemas.microsoft.com/office/powerpoint/2010/main" val="42340008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21.sv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svg"/><Relationship Id="rId3" Type="http://schemas.openxmlformats.org/officeDocument/2006/relationships/image" Target="../media/image3.jpeg"/><Relationship Id="rId7" Type="http://schemas.openxmlformats.org/officeDocument/2006/relationships/image" Target="../media/image29.svg"/><Relationship Id="rId12" Type="http://schemas.openxmlformats.org/officeDocument/2006/relationships/image" Target="../media/image34.svg"/><Relationship Id="rId17" Type="http://schemas.openxmlformats.org/officeDocument/2006/relationships/image" Target="../media/image39.svg"/><Relationship Id="rId2" Type="http://schemas.openxmlformats.org/officeDocument/2006/relationships/notesSlide" Target="../notesSlides/notesSlide15.xml"/><Relationship Id="rId16" Type="http://schemas.openxmlformats.org/officeDocument/2006/relationships/image" Target="../media/image38.svg"/><Relationship Id="rId1" Type="http://schemas.openxmlformats.org/officeDocument/2006/relationships/slideLayout" Target="../slideLayouts/slideLayout7.xml"/><Relationship Id="rId6" Type="http://schemas.openxmlformats.org/officeDocument/2006/relationships/image" Target="../media/image28.svg"/><Relationship Id="rId11" Type="http://schemas.openxmlformats.org/officeDocument/2006/relationships/image" Target="../media/image33.svg"/><Relationship Id="rId5" Type="http://schemas.openxmlformats.org/officeDocument/2006/relationships/image" Target="../media/image27.png"/><Relationship Id="rId15" Type="http://schemas.openxmlformats.org/officeDocument/2006/relationships/image" Target="../media/image37.sv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svg"/><Relationship Id="rId14" Type="http://schemas.openxmlformats.org/officeDocument/2006/relationships/image" Target="../media/image36.svg"/></Relationships>
</file>

<file path=ppt/slides/_rels/slide17.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svg"/><Relationship Id="rId3" Type="http://schemas.openxmlformats.org/officeDocument/2006/relationships/image" Target="../media/image3.jpeg"/><Relationship Id="rId7" Type="http://schemas.openxmlformats.org/officeDocument/2006/relationships/image" Target="../media/image29.svg"/><Relationship Id="rId12" Type="http://schemas.openxmlformats.org/officeDocument/2006/relationships/image" Target="../media/image34.svg"/><Relationship Id="rId17" Type="http://schemas.openxmlformats.org/officeDocument/2006/relationships/image" Target="../media/image39.svg"/><Relationship Id="rId2" Type="http://schemas.openxmlformats.org/officeDocument/2006/relationships/notesSlide" Target="../notesSlides/notesSlide16.xml"/><Relationship Id="rId16" Type="http://schemas.openxmlformats.org/officeDocument/2006/relationships/image" Target="../media/image38.svg"/><Relationship Id="rId1" Type="http://schemas.openxmlformats.org/officeDocument/2006/relationships/slideLayout" Target="../slideLayouts/slideLayout7.xml"/><Relationship Id="rId6" Type="http://schemas.openxmlformats.org/officeDocument/2006/relationships/image" Target="../media/image28.svg"/><Relationship Id="rId11" Type="http://schemas.openxmlformats.org/officeDocument/2006/relationships/image" Target="../media/image33.svg"/><Relationship Id="rId5" Type="http://schemas.openxmlformats.org/officeDocument/2006/relationships/image" Target="../media/image27.png"/><Relationship Id="rId15" Type="http://schemas.openxmlformats.org/officeDocument/2006/relationships/image" Target="../media/image37.svg"/><Relationship Id="rId10" Type="http://schemas.openxmlformats.org/officeDocument/2006/relationships/image" Target="../media/image32.svg"/><Relationship Id="rId4" Type="http://schemas.openxmlformats.org/officeDocument/2006/relationships/image" Target="../media/image40.png"/><Relationship Id="rId9" Type="http://schemas.openxmlformats.org/officeDocument/2006/relationships/image" Target="../media/image31.svg"/><Relationship Id="rId14" Type="http://schemas.openxmlformats.org/officeDocument/2006/relationships/image" Target="../media/image36.svg"/></Relationships>
</file>

<file path=ppt/slides/_rels/slide18.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6.svg"/><Relationship Id="rId18" Type="http://schemas.openxmlformats.org/officeDocument/2006/relationships/image" Target="../media/image40.png"/><Relationship Id="rId3" Type="http://schemas.openxmlformats.org/officeDocument/2006/relationships/image" Target="../media/image3.jpeg"/><Relationship Id="rId7" Type="http://schemas.openxmlformats.org/officeDocument/2006/relationships/image" Target="../media/image30.svg"/><Relationship Id="rId12" Type="http://schemas.openxmlformats.org/officeDocument/2006/relationships/image" Target="../media/image35.svg"/><Relationship Id="rId17" Type="http://schemas.openxmlformats.org/officeDocument/2006/relationships/image" Target="../media/image26.svg"/><Relationship Id="rId2" Type="http://schemas.openxmlformats.org/officeDocument/2006/relationships/notesSlide" Target="../notesSlides/notesSlide17.xml"/><Relationship Id="rId16" Type="http://schemas.openxmlformats.org/officeDocument/2006/relationships/image" Target="../media/image39.svg"/><Relationship Id="rId1" Type="http://schemas.openxmlformats.org/officeDocument/2006/relationships/slideLayout" Target="../slideLayouts/slideLayout7.xml"/><Relationship Id="rId6" Type="http://schemas.openxmlformats.org/officeDocument/2006/relationships/image" Target="../media/image29.svg"/><Relationship Id="rId11" Type="http://schemas.openxmlformats.org/officeDocument/2006/relationships/image" Target="../media/image34.svg"/><Relationship Id="rId5" Type="http://schemas.openxmlformats.org/officeDocument/2006/relationships/image" Target="../media/image28.svg"/><Relationship Id="rId15" Type="http://schemas.openxmlformats.org/officeDocument/2006/relationships/image" Target="../media/image38.svg"/><Relationship Id="rId10" Type="http://schemas.openxmlformats.org/officeDocument/2006/relationships/image" Target="../media/image33.svg"/><Relationship Id="rId4" Type="http://schemas.openxmlformats.org/officeDocument/2006/relationships/image" Target="../media/image27.png"/><Relationship Id="rId9" Type="http://schemas.openxmlformats.org/officeDocument/2006/relationships/image" Target="../media/image32.svg"/><Relationship Id="rId14" Type="http://schemas.openxmlformats.org/officeDocument/2006/relationships/image" Target="../media/image37.sv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svg"/><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41.svg"/><Relationship Id="rId4" Type="http://schemas.openxmlformats.org/officeDocument/2006/relationships/image" Target="../media/image11.sv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hyperlink" Target="https://www.oregon.gov/oha/PH/HEALTHYPEOPLEFAMILIES/WIC/Documents/JobAids/JA-Local-Agency-Time-Study-QAs.pdf" TargetMode="Externa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svg"/></Relationships>
</file>

<file path=ppt/slides/_rels/slide28.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3.jpeg"/><Relationship Id="rId7" Type="http://schemas.openxmlformats.org/officeDocument/2006/relationships/image" Target="../media/image51.sv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49.svg"/><Relationship Id="rId4" Type="http://schemas.openxmlformats.org/officeDocument/2006/relationships/image" Target="../media/image48.svg"/></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svg"/><Relationship Id="rId3" Type="http://schemas.openxmlformats.org/officeDocument/2006/relationships/image" Target="../media/image3.jpeg"/><Relationship Id="rId7" Type="http://schemas.openxmlformats.org/officeDocument/2006/relationships/image" Target="../media/image31.svg"/><Relationship Id="rId12" Type="http://schemas.openxmlformats.org/officeDocument/2006/relationships/image" Target="../media/image36.svg"/><Relationship Id="rId17" Type="http://schemas.openxmlformats.org/officeDocument/2006/relationships/image" Target="../media/image11.svg"/><Relationship Id="rId2" Type="http://schemas.openxmlformats.org/officeDocument/2006/relationships/notesSlide" Target="../notesSlides/notesSlide29.xml"/><Relationship Id="rId16" Type="http://schemas.openxmlformats.org/officeDocument/2006/relationships/image" Target="../media/image29.svg"/><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35.svg"/><Relationship Id="rId5" Type="http://schemas.openxmlformats.org/officeDocument/2006/relationships/image" Target="../media/image28.svg"/><Relationship Id="rId15" Type="http://schemas.openxmlformats.org/officeDocument/2006/relationships/image" Target="../media/image39.svg"/><Relationship Id="rId10" Type="http://schemas.openxmlformats.org/officeDocument/2006/relationships/image" Target="../media/image34.svg"/><Relationship Id="rId4" Type="http://schemas.openxmlformats.org/officeDocument/2006/relationships/image" Target="../media/image27.png"/><Relationship Id="rId9" Type="http://schemas.openxmlformats.org/officeDocument/2006/relationships/image" Target="../media/image33.svg"/><Relationship Id="rId14" Type="http://schemas.openxmlformats.org/officeDocument/2006/relationships/image" Target="../media/image38.svg"/></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55.svg"/><Relationship Id="rId5" Type="http://schemas.openxmlformats.org/officeDocument/2006/relationships/image" Target="../media/image54.svg"/><Relationship Id="rId4" Type="http://schemas.openxmlformats.org/officeDocument/2006/relationships/image" Target="../media/image53.svg"/></Relationships>
</file>

<file path=ppt/slides/_rels/slide33.xml.rels><?xml version="1.0" encoding="UTF-8" standalone="yes"?>
<Relationships xmlns="http://schemas.openxmlformats.org/package/2006/relationships"><Relationship Id="rId8" Type="http://schemas.openxmlformats.org/officeDocument/2006/relationships/image" Target="../media/image57.svg"/><Relationship Id="rId13" Type="http://schemas.openxmlformats.org/officeDocument/2006/relationships/image" Target="../media/image62.svg"/><Relationship Id="rId3" Type="http://schemas.openxmlformats.org/officeDocument/2006/relationships/image" Target="../media/image3.jpeg"/><Relationship Id="rId7" Type="http://schemas.openxmlformats.org/officeDocument/2006/relationships/image" Target="../media/image56.svg"/><Relationship Id="rId12" Type="http://schemas.openxmlformats.org/officeDocument/2006/relationships/image" Target="../media/image61.sv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hyperlink" Target="https://www.oregon.gov/oha/PH/HEALTHYPEOPLEFAMILIES/WIC/Documents/wic-coord/exemption-request-for-travel-expenses.pdf" TargetMode="External"/><Relationship Id="rId11" Type="http://schemas.openxmlformats.org/officeDocument/2006/relationships/image" Target="../media/image60.png"/><Relationship Id="rId5" Type="http://schemas.openxmlformats.org/officeDocument/2006/relationships/hyperlink" Target="https://www.oregon.gov/oha/PH/HEALTHYPEOPLEFAMILIES/WIC/Documents/wic-coord/Travel-Expense-Reimbursement-Form-WIC.xlsx" TargetMode="External"/><Relationship Id="rId10" Type="http://schemas.openxmlformats.org/officeDocument/2006/relationships/image" Target="../media/image59.png"/><Relationship Id="rId4" Type="http://schemas.openxmlformats.org/officeDocument/2006/relationships/hyperlink" Target="https://www.oregon.gov/oha/PH/HEALTHYPEOPLEFAMILIES/WIC/Documents/wic-coord/Travel-Matrix-Information.pdf" TargetMode="External"/><Relationship Id="rId9" Type="http://schemas.openxmlformats.org/officeDocument/2006/relationships/image" Target="../media/image58.svg"/></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66.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69.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68.svg"/><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3.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72.svg"/><Relationship Id="rId5" Type="http://schemas.openxmlformats.org/officeDocument/2006/relationships/image" Target="../media/image71.svg"/><Relationship Id="rId4" Type="http://schemas.openxmlformats.org/officeDocument/2006/relationships/image" Target="../media/image70.svg"/></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7.sv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8.xml.rels><?xml version="1.0" encoding="UTF-8" standalone="yes"?>
<Relationships xmlns="http://schemas.openxmlformats.org/package/2006/relationships"><Relationship Id="rId8" Type="http://schemas.openxmlformats.org/officeDocument/2006/relationships/hyperlink" Target="https://www.oregon.gov/oha/PH/HEALTHYPEOPLEFAMILIES/WIC/Documents/ppm/330.pdf" TargetMode="External"/><Relationship Id="rId13" Type="http://schemas.openxmlformats.org/officeDocument/2006/relationships/hyperlink" Target="https://www.oregon.gov/oha/PH/HEALTHYPEOPLEFAMILIES/WIC/Documents/ppm/460.pdf" TargetMode="External"/><Relationship Id="rId3" Type="http://schemas.openxmlformats.org/officeDocument/2006/relationships/image" Target="../media/image78.jpeg"/><Relationship Id="rId7" Type="http://schemas.openxmlformats.org/officeDocument/2006/relationships/hyperlink" Target="https://www.oregon.gov/oha/PH/HEALTHYPEOPLEFAMILIES/WIC/Documents/ppm/305.pdf" TargetMode="External"/><Relationship Id="rId12" Type="http://schemas.openxmlformats.org/officeDocument/2006/relationships/hyperlink" Target="https://www.oregon.gov/oha/PH/HEALTHYPEOPLEFAMILIES/WIC/Documents/ppm/316.pdf" TargetMode="External"/><Relationship Id="rId2" Type="http://schemas.openxmlformats.org/officeDocument/2006/relationships/notesSlide" Target="../notesSlides/notesSlide37.xml"/><Relationship Id="rId1" Type="http://schemas.openxmlformats.org/officeDocument/2006/relationships/slideLayout" Target="../slideLayouts/slideLayout18.xml"/><Relationship Id="rId6" Type="http://schemas.openxmlformats.org/officeDocument/2006/relationships/hyperlink" Target="https://www.oregon.gov/oha/PH/HEALTHYPEOPLEFAMILIES/WIC/Documents/ppm/310.pdf" TargetMode="External"/><Relationship Id="rId11" Type="http://schemas.openxmlformats.org/officeDocument/2006/relationships/hyperlink" Target="https://www.oregon.gov/oha/PH/HEALTHYPEOPLEFAMILIES/WIC/Documents/ppm/315.pdf" TargetMode="External"/><Relationship Id="rId5" Type="http://schemas.openxmlformats.org/officeDocument/2006/relationships/hyperlink" Target="https://www.oregon.gov/oha/PH/HEALTHYPEOPLEFAMILIES/WIC/Documents/ppm/300.pdf" TargetMode="External"/><Relationship Id="rId10" Type="http://schemas.openxmlformats.org/officeDocument/2006/relationships/hyperlink" Target="https://www.oregon.gov/oha/PH/HEALTHYPEOPLEFAMILIES/WIC/Documents/ppm/320.pdf" TargetMode="External"/><Relationship Id="rId4" Type="http://schemas.openxmlformats.org/officeDocument/2006/relationships/image" Target="../media/image79.svg"/><Relationship Id="rId9" Type="http://schemas.openxmlformats.org/officeDocument/2006/relationships/hyperlink" Target="https://www.oregon.gov/oha/PH/HEALTHYPEOPLEFAMILIES/WIC/Documents/ppm/325.pdf" TargetMode="External"/><Relationship Id="rId14" Type="http://schemas.openxmlformats.org/officeDocument/2006/relationships/hyperlink" Target="https://www.oregon.gov/oha/PH/HEALTHYPEOPLEFAMILIES/WIC/Documents/ppm/340.pdf"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9.sv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hyperlink" Target="https://www.ecfr.gov/current/title-2/subtitle-A/chapter-II/part-200" TargetMode="External"/><Relationship Id="rId5" Type="http://schemas.openxmlformats.org/officeDocument/2006/relationships/hyperlink" Target="https://gcc02.safelinks.protection.outlook.com/?url=https%3A%2F%2Fwww.ecfr.gov%2Fcurrent%2Ftitle-7%2Fpart-246%23p-246.3(b)&amp;data=05%7C02%7CChristine.Shepherd2%40oha.oregon.gov%7C5c4cbcb4e3dd4e259bbc08de53af4bc2%7C658e63e88d39499c8f4813adc9452f4c%7C0%7C0%7C639040209504184923%7CUnknown%7CTWFpbGZsb3d8eyJFbXB0eU1hcGkiOnRydWUsIlYiOiIwLjAuMDAwMCIsIlAiOiJXaW4zMiIsIkFOIjoiTWFpbCIsIldUIjoyfQ%3D%3D%7C0%7C%7C%7C&amp;sdata=SMSBdaloLuGj%2B7WIevIKxcAE8T10fdEoJjk5N2fSWOI%3D&amp;reserved=0" TargetMode="External"/><Relationship Id="rId4" Type="http://schemas.openxmlformats.org/officeDocument/2006/relationships/hyperlink" Target="https://gcc02.safelinks.protection.outlook.com/?url=https%3A%2F%2Fwww.ecfr.gov%2Fcurrent%2Ftitle-7%2Fpart-246%23p-246.3(b)&amp;data=05%7C02%7CChristine.Shepherd2%40oha.oregon.gov%7C5c4cbcb4e3dd4e259bbc08de53af4bc2%7C658e63e88d39499c8f4813adc9452f4c%7C0%7C0%7C639040209504161093%7CUnknown%7CTWFpbGZsb3d8eyJFbXB0eU1hcGkiOnRydWUsIlYiOiIwLjAuMDAwMCIsIlAiOiJXaW4zMiIsIkFOIjoiTWFpbCIsIldUIjoyfQ%3D%3D%7C0%7C%7C%7C&amp;sdata=dQeBtEOzCsXB6AM7HRawalFeBEnzWk%2FixBPP9Z9TiQo%3D&amp;reserved=0"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83.svg"/></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84.svg"/></Relationships>
</file>

<file path=ppt/slides/_rels/slide4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hyperlink" Target="https://forms.cloud.microsoft/g/sQRd4SgFb5"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85.gif"/></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6.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3.jpeg"/><Relationship Id="rId7" Type="http://schemas.openxmlformats.org/officeDocument/2006/relationships/image" Target="../media/image12.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11.svg"/><Relationship Id="rId4" Type="http://schemas.openxmlformats.org/officeDocument/2006/relationships/image" Target="../media/image10.sv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1.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2.svg"/><Relationship Id="rId4" Type="http://schemas.openxmlformats.org/officeDocument/2006/relationships/image" Target="../media/image13.sv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3.jpeg"/><Relationship Id="rId7" Type="http://schemas.openxmlformats.org/officeDocument/2006/relationships/image" Target="../media/image17.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6.svg"/><Relationship Id="rId4" Type="http://schemas.openxmlformats.org/officeDocument/2006/relationships/image" Target="../media/image1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a:extLst>
              <a:ext uri="{C183D7F6-B498-43B3-948B-1728B52AA6E4}">
                <adec:decorative xmlns:adec="http://schemas.microsoft.com/office/drawing/2017/decorative" val="1"/>
              </a:ext>
            </a:extLst>
          </p:cNvPr>
          <p:cNvSpPr/>
          <p:nvPr/>
        </p:nvSpPr>
        <p:spPr>
          <a:xfrm rot="-1008093">
            <a:off x="11937708" y="4127732"/>
            <a:ext cx="2500143" cy="1416748"/>
          </a:xfrm>
          <a:custGeom>
            <a:avLst/>
            <a:gdLst/>
            <a:ahLst/>
            <a:cxnLst/>
            <a:rect l="l" t="t" r="r" b="b"/>
            <a:pathLst>
              <a:path w="2500143" h="1416748">
                <a:moveTo>
                  <a:pt x="0" y="0"/>
                </a:moveTo>
                <a:lnTo>
                  <a:pt x="2500143" y="0"/>
                </a:lnTo>
                <a:lnTo>
                  <a:pt x="2500143" y="1416748"/>
                </a:lnTo>
                <a:lnTo>
                  <a:pt x="0" y="1416748"/>
                </a:lnTo>
                <a:lnTo>
                  <a:pt x="0" y="0"/>
                </a:lnTo>
                <a:close/>
              </a:path>
            </a:pathLst>
          </a:custGeom>
          <a:blipFill>
            <a:blip r:embed="rId3"/>
            <a:stretch>
              <a:fillRect/>
            </a:stretch>
          </a:blipFill>
        </p:spPr>
        <p:txBody>
          <a:bodyPr/>
          <a:lstStyle/>
          <a:p>
            <a:endParaRPr lang="en-US"/>
          </a:p>
        </p:txBody>
      </p:sp>
      <p:sp>
        <p:nvSpPr>
          <p:cNvPr id="11" name="Title 10">
            <a:extLst>
              <a:ext uri="{FF2B5EF4-FFF2-40B4-BE49-F238E27FC236}">
                <a16:creationId xmlns:a16="http://schemas.microsoft.com/office/drawing/2014/main" id="{CDC92BCF-7DD1-23AC-C4F6-312E9E0B2D4E}"/>
              </a:ext>
            </a:extLst>
          </p:cNvPr>
          <p:cNvSpPr>
            <a:spLocks noGrp="1"/>
          </p:cNvSpPr>
          <p:nvPr>
            <p:ph type="title" idx="4294967295"/>
          </p:nvPr>
        </p:nvSpPr>
        <p:spPr>
          <a:xfrm>
            <a:off x="304800" y="6536832"/>
            <a:ext cx="10210800" cy="3521990"/>
          </a:xfrm>
        </p:spPr>
        <p:txBody>
          <a:bodyPr>
            <a:normAutofit/>
          </a:bodyPr>
          <a:lstStyle/>
          <a:p>
            <a:pPr algn="l"/>
            <a:r>
              <a:rPr lang="en-US" sz="6600" dirty="0">
                <a:solidFill>
                  <a:schemeClr val="bg1"/>
                </a:solidFill>
              </a:rPr>
              <a:t>28 May 2026</a:t>
            </a:r>
            <a:br>
              <a:rPr lang="en-US" sz="6600" dirty="0">
                <a:solidFill>
                  <a:schemeClr val="bg1"/>
                </a:solidFill>
              </a:rPr>
            </a:br>
            <a:r>
              <a:rPr lang="en-US" sz="6600" dirty="0">
                <a:solidFill>
                  <a:schemeClr val="bg1"/>
                </a:solidFill>
              </a:rPr>
              <a:t>WIC FISCAL OVERVIEW</a:t>
            </a:r>
            <a:br>
              <a:rPr lang="en-US" sz="6600" dirty="0">
                <a:solidFill>
                  <a:schemeClr val="bg1"/>
                </a:solidFill>
              </a:rPr>
            </a:br>
            <a:r>
              <a:rPr lang="en-US" sz="6600" dirty="0">
                <a:solidFill>
                  <a:schemeClr val="bg1"/>
                </a:solidFill>
              </a:rPr>
              <a:t>Part 1: Fiscal 101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829" b="-9829"/>
            </a:stretch>
          </a:blipFill>
        </p:spPr>
        <p:txBody>
          <a:bodyPr/>
          <a:lstStyle/>
          <a:p>
            <a:endParaRPr lang="en-US"/>
          </a:p>
        </p:txBody>
      </p:sp>
      <p:sp>
        <p:nvSpPr>
          <p:cNvPr id="3" name="TextBox 3"/>
          <p:cNvSpPr txBox="1"/>
          <p:nvPr/>
        </p:nvSpPr>
        <p:spPr>
          <a:xfrm>
            <a:off x="3801588" y="572100"/>
            <a:ext cx="11677788" cy="901370"/>
          </a:xfrm>
          <a:prstGeom prst="rect">
            <a:avLst/>
          </a:prstGeom>
        </p:spPr>
        <p:txBody>
          <a:bodyPr lIns="0" tIns="0" rIns="0" bIns="0" rtlCol="0" anchor="t">
            <a:spAutoFit/>
          </a:bodyPr>
          <a:lstStyle/>
          <a:p>
            <a:pPr algn="l">
              <a:lnSpc>
                <a:spcPts val="6501"/>
              </a:lnSpc>
            </a:pPr>
            <a:r>
              <a:rPr lang="en-US" sz="6020">
                <a:solidFill>
                  <a:srgbClr val="000000"/>
                </a:solidFill>
                <a:latin typeface="Poppins"/>
                <a:ea typeface="Poppins"/>
                <a:cs typeface="Poppins"/>
                <a:sym typeface="Poppins"/>
              </a:rPr>
              <a:t>Caseload Tiers</a:t>
            </a:r>
          </a:p>
        </p:txBody>
      </p:sp>
      <p:grpSp>
        <p:nvGrpSpPr>
          <p:cNvPr id="4" name="Group 4"/>
          <p:cNvGrpSpPr/>
          <p:nvPr/>
        </p:nvGrpSpPr>
        <p:grpSpPr>
          <a:xfrm>
            <a:off x="1028700" y="2121461"/>
            <a:ext cx="12288853" cy="1577659"/>
            <a:chOff x="0" y="0"/>
            <a:chExt cx="16385137" cy="2103546"/>
          </a:xfrm>
        </p:grpSpPr>
        <p:sp>
          <p:nvSpPr>
            <p:cNvPr id="5" name="Freeform 5"/>
            <p:cNvSpPr/>
            <p:nvPr/>
          </p:nvSpPr>
          <p:spPr>
            <a:xfrm>
              <a:off x="0" y="0"/>
              <a:ext cx="16385137" cy="2103546"/>
            </a:xfrm>
            <a:custGeom>
              <a:avLst/>
              <a:gdLst/>
              <a:ahLst/>
              <a:cxnLst/>
              <a:rect l="l" t="t" r="r" b="b"/>
              <a:pathLst>
                <a:path w="16385137" h="2103546">
                  <a:moveTo>
                    <a:pt x="0" y="0"/>
                  </a:moveTo>
                  <a:lnTo>
                    <a:pt x="16385137" y="0"/>
                  </a:lnTo>
                  <a:lnTo>
                    <a:pt x="16385137" y="2103546"/>
                  </a:lnTo>
                  <a:lnTo>
                    <a:pt x="0" y="2103546"/>
                  </a:lnTo>
                  <a:lnTo>
                    <a:pt x="0" y="0"/>
                  </a:lnTo>
                  <a:close/>
                </a:path>
              </a:pathLst>
            </a:custGeom>
            <a:blipFill>
              <a:blip r:embed="rId4"/>
              <a:stretch>
                <a:fillRect/>
              </a:stretch>
            </a:blipFill>
          </p:spPr>
          <p:txBody>
            <a:bodyPr/>
            <a:lstStyle/>
            <a:p>
              <a:endParaRPr lang="en-US"/>
            </a:p>
          </p:txBody>
        </p:sp>
        <p:grpSp>
          <p:nvGrpSpPr>
            <p:cNvPr id="6" name="Group 6"/>
            <p:cNvGrpSpPr/>
            <p:nvPr/>
          </p:nvGrpSpPr>
          <p:grpSpPr>
            <a:xfrm>
              <a:off x="398918" y="0"/>
              <a:ext cx="14889764" cy="1911568"/>
              <a:chOff x="0" y="0"/>
              <a:chExt cx="10053340" cy="1290661"/>
            </a:xfrm>
          </p:grpSpPr>
          <p:sp>
            <p:nvSpPr>
              <p:cNvPr id="7" name="Freeform 7"/>
              <p:cNvSpPr/>
              <p:nvPr/>
            </p:nvSpPr>
            <p:spPr>
              <a:xfrm>
                <a:off x="0" y="0"/>
                <a:ext cx="10053340" cy="1290661"/>
              </a:xfrm>
              <a:custGeom>
                <a:avLst/>
                <a:gdLst/>
                <a:ahLst/>
                <a:cxnLst/>
                <a:rect l="l" t="t" r="r" b="b"/>
                <a:pathLst>
                  <a:path w="10053340" h="1290661">
                    <a:moveTo>
                      <a:pt x="0" y="0"/>
                    </a:moveTo>
                    <a:lnTo>
                      <a:pt x="10053340" y="0"/>
                    </a:lnTo>
                    <a:lnTo>
                      <a:pt x="10053340" y="1290661"/>
                    </a:lnTo>
                    <a:lnTo>
                      <a:pt x="0" y="1290661"/>
                    </a:lnTo>
                    <a:close/>
                  </a:path>
                </a:pathLst>
              </a:custGeom>
            </p:spPr>
            <p:txBody>
              <a:bodyPr/>
              <a:lstStyle/>
              <a:p>
                <a:endParaRPr lang="en-US"/>
              </a:p>
            </p:txBody>
          </p:sp>
          <p:sp>
            <p:nvSpPr>
              <p:cNvPr id="8" name="TextBox 8"/>
              <p:cNvSpPr txBox="1"/>
              <p:nvPr/>
            </p:nvSpPr>
            <p:spPr>
              <a:xfrm>
                <a:off x="0" y="9525"/>
                <a:ext cx="10053340" cy="1281136"/>
              </a:xfrm>
              <a:prstGeom prst="rect">
                <a:avLst/>
              </a:prstGeom>
            </p:spPr>
            <p:txBody>
              <a:bodyPr lIns="0" tIns="0" rIns="0" bIns="0" rtlCol="0" anchor="ctr"/>
              <a:lstStyle/>
              <a:p>
                <a:pPr algn="l">
                  <a:lnSpc>
                    <a:spcPts val="3439"/>
                  </a:lnSpc>
                </a:pPr>
                <a:r>
                  <a:rPr lang="en-US" sz="3184">
                    <a:solidFill>
                      <a:srgbClr val="FFFFFF"/>
                    </a:solidFill>
                    <a:latin typeface="Poppins"/>
                    <a:ea typeface="Poppins"/>
                    <a:cs typeface="Poppins"/>
                    <a:sym typeface="Poppins"/>
                  </a:rPr>
                  <a:t>Tier 1 – Caseload equal to or greater than 5,000			</a:t>
                </a:r>
              </a:p>
              <a:p>
                <a:pPr algn="l">
                  <a:lnSpc>
                    <a:spcPts val="3439"/>
                  </a:lnSpc>
                </a:pPr>
                <a:r>
                  <a:rPr lang="en-US" sz="3184">
                    <a:solidFill>
                      <a:srgbClr val="FFFFFF"/>
                    </a:solidFill>
                    <a:latin typeface="Poppins"/>
                    <a:ea typeface="Poppins"/>
                    <a:cs typeface="Poppins"/>
                    <a:sym typeface="Poppins"/>
                  </a:rPr>
                  <a:t>                               No additional funding	</a:t>
                </a:r>
              </a:p>
            </p:txBody>
          </p:sp>
        </p:grpSp>
      </p:grpSp>
      <p:grpSp>
        <p:nvGrpSpPr>
          <p:cNvPr id="9" name="Group 9"/>
          <p:cNvGrpSpPr/>
          <p:nvPr/>
        </p:nvGrpSpPr>
        <p:grpSpPr>
          <a:xfrm>
            <a:off x="2515823" y="4159054"/>
            <a:ext cx="12256528" cy="1573509"/>
            <a:chOff x="0" y="0"/>
            <a:chExt cx="10053340" cy="1290661"/>
          </a:xfrm>
        </p:grpSpPr>
        <p:sp>
          <p:nvSpPr>
            <p:cNvPr id="10" name="Freeform 10"/>
            <p:cNvSpPr/>
            <p:nvPr/>
          </p:nvSpPr>
          <p:spPr>
            <a:xfrm>
              <a:off x="5207" y="5207"/>
              <a:ext cx="10041382" cy="1280414"/>
            </a:xfrm>
            <a:custGeom>
              <a:avLst/>
              <a:gdLst/>
              <a:ahLst/>
              <a:cxnLst/>
              <a:rect l="l" t="t" r="r" b="b"/>
              <a:pathLst>
                <a:path w="10041382" h="1280414">
                  <a:moveTo>
                    <a:pt x="0" y="128016"/>
                  </a:moveTo>
                  <a:cubicBezTo>
                    <a:pt x="0" y="57277"/>
                    <a:pt x="67056" y="0"/>
                    <a:pt x="149860" y="0"/>
                  </a:cubicBezTo>
                  <a:lnTo>
                    <a:pt x="9891522" y="0"/>
                  </a:lnTo>
                  <a:cubicBezTo>
                    <a:pt x="9974326" y="0"/>
                    <a:pt x="10041382" y="57277"/>
                    <a:pt x="10041382" y="128016"/>
                  </a:cubicBezTo>
                  <a:lnTo>
                    <a:pt x="10041382" y="1152398"/>
                  </a:lnTo>
                  <a:cubicBezTo>
                    <a:pt x="10041382" y="1223137"/>
                    <a:pt x="9974199" y="1280414"/>
                    <a:pt x="9891522" y="1280414"/>
                  </a:cubicBezTo>
                  <a:lnTo>
                    <a:pt x="149860" y="1280414"/>
                  </a:lnTo>
                  <a:cubicBezTo>
                    <a:pt x="67056" y="1280414"/>
                    <a:pt x="0" y="1223137"/>
                    <a:pt x="0" y="1152398"/>
                  </a:cubicBezTo>
                  <a:lnTo>
                    <a:pt x="0" y="128016"/>
                  </a:lnTo>
                  <a:close/>
                </a:path>
              </a:pathLst>
            </a:custGeom>
            <a:solidFill>
              <a:srgbClr val="6B1FAD"/>
            </a:solidFill>
          </p:spPr>
          <p:txBody>
            <a:bodyPr/>
            <a:lstStyle/>
            <a:p>
              <a:endParaRPr lang="en-US"/>
            </a:p>
          </p:txBody>
        </p:sp>
        <p:sp>
          <p:nvSpPr>
            <p:cNvPr id="11" name="TextBox 11"/>
            <p:cNvSpPr txBox="1"/>
            <p:nvPr/>
          </p:nvSpPr>
          <p:spPr>
            <a:xfrm>
              <a:off x="0" y="9525"/>
              <a:ext cx="10053340" cy="1281136"/>
            </a:xfrm>
            <a:prstGeom prst="rect">
              <a:avLst/>
            </a:prstGeom>
          </p:spPr>
          <p:txBody>
            <a:bodyPr lIns="82577" tIns="82577" rIns="82577" bIns="82577" rtlCol="0" anchor="ctr"/>
            <a:lstStyle/>
            <a:p>
              <a:pPr algn="l">
                <a:lnSpc>
                  <a:spcPts val="3435"/>
                </a:lnSpc>
              </a:pPr>
              <a:r>
                <a:rPr lang="en-US" sz="3181">
                  <a:solidFill>
                    <a:srgbClr val="FFFFFF"/>
                  </a:solidFill>
                  <a:latin typeface="Poppins"/>
                  <a:ea typeface="Poppins"/>
                  <a:cs typeface="Poppins"/>
                  <a:sym typeface="Poppins"/>
                </a:rPr>
                <a:t>Tier 2 – Caseload greater than 1,500 and &lt;5,000			</a:t>
              </a:r>
            </a:p>
            <a:p>
              <a:pPr algn="l">
                <a:lnSpc>
                  <a:spcPts val="3435"/>
                </a:lnSpc>
              </a:pPr>
              <a:r>
                <a:rPr lang="en-US" sz="3181">
                  <a:solidFill>
                    <a:srgbClr val="FFFFFF"/>
                  </a:solidFill>
                  <a:latin typeface="Poppins"/>
                  <a:ea typeface="Poppins"/>
                  <a:cs typeface="Poppins"/>
                  <a:sym typeface="Poppins"/>
                </a:rPr>
                <a:t>                           No additional funding	</a:t>
              </a:r>
            </a:p>
          </p:txBody>
        </p:sp>
      </p:grpSp>
      <p:grpSp>
        <p:nvGrpSpPr>
          <p:cNvPr id="12" name="Group 12"/>
          <p:cNvGrpSpPr/>
          <p:nvPr/>
        </p:nvGrpSpPr>
        <p:grpSpPr>
          <a:xfrm>
            <a:off x="3801588" y="6189763"/>
            <a:ext cx="12256528" cy="1573509"/>
            <a:chOff x="0" y="0"/>
            <a:chExt cx="10053340" cy="1290661"/>
          </a:xfrm>
        </p:grpSpPr>
        <p:sp>
          <p:nvSpPr>
            <p:cNvPr id="13" name="Freeform 13"/>
            <p:cNvSpPr/>
            <p:nvPr/>
          </p:nvSpPr>
          <p:spPr>
            <a:xfrm>
              <a:off x="5207" y="5207"/>
              <a:ext cx="10041382" cy="1280414"/>
            </a:xfrm>
            <a:custGeom>
              <a:avLst/>
              <a:gdLst/>
              <a:ahLst/>
              <a:cxnLst/>
              <a:rect l="l" t="t" r="r" b="b"/>
              <a:pathLst>
                <a:path w="10041382" h="1280414">
                  <a:moveTo>
                    <a:pt x="0" y="128016"/>
                  </a:moveTo>
                  <a:cubicBezTo>
                    <a:pt x="0" y="57277"/>
                    <a:pt x="67056" y="0"/>
                    <a:pt x="149860" y="0"/>
                  </a:cubicBezTo>
                  <a:lnTo>
                    <a:pt x="9891522" y="0"/>
                  </a:lnTo>
                  <a:cubicBezTo>
                    <a:pt x="9974326" y="0"/>
                    <a:pt x="10041382" y="57277"/>
                    <a:pt x="10041382" y="128016"/>
                  </a:cubicBezTo>
                  <a:lnTo>
                    <a:pt x="10041382" y="1152398"/>
                  </a:lnTo>
                  <a:cubicBezTo>
                    <a:pt x="10041382" y="1223137"/>
                    <a:pt x="9974199" y="1280414"/>
                    <a:pt x="9891522" y="1280414"/>
                  </a:cubicBezTo>
                  <a:lnTo>
                    <a:pt x="149860" y="1280414"/>
                  </a:lnTo>
                  <a:cubicBezTo>
                    <a:pt x="67056" y="1280414"/>
                    <a:pt x="0" y="1223137"/>
                    <a:pt x="0" y="1152398"/>
                  </a:cubicBezTo>
                  <a:lnTo>
                    <a:pt x="0" y="128016"/>
                  </a:lnTo>
                  <a:close/>
                </a:path>
              </a:pathLst>
            </a:custGeom>
            <a:solidFill>
              <a:srgbClr val="0097B2"/>
            </a:solidFill>
          </p:spPr>
          <p:txBody>
            <a:bodyPr/>
            <a:lstStyle/>
            <a:p>
              <a:endParaRPr lang="en-US"/>
            </a:p>
          </p:txBody>
        </p:sp>
        <p:sp>
          <p:nvSpPr>
            <p:cNvPr id="14" name="TextBox 14"/>
            <p:cNvSpPr txBox="1"/>
            <p:nvPr/>
          </p:nvSpPr>
          <p:spPr>
            <a:xfrm>
              <a:off x="0" y="9525"/>
              <a:ext cx="10053340" cy="1281136"/>
            </a:xfrm>
            <a:prstGeom prst="rect">
              <a:avLst/>
            </a:prstGeom>
          </p:spPr>
          <p:txBody>
            <a:bodyPr lIns="82577" tIns="82577" rIns="82577" bIns="82577" rtlCol="0" anchor="ctr"/>
            <a:lstStyle/>
            <a:p>
              <a:pPr algn="l">
                <a:lnSpc>
                  <a:spcPts val="3435"/>
                </a:lnSpc>
              </a:pPr>
              <a:r>
                <a:rPr lang="en-US" sz="3181">
                  <a:solidFill>
                    <a:srgbClr val="FFFFFF"/>
                  </a:solidFill>
                  <a:latin typeface="Poppins"/>
                  <a:ea typeface="Poppins"/>
                  <a:cs typeface="Poppins"/>
                  <a:sym typeface="Poppins"/>
                </a:rPr>
                <a:t>Tier 3 – Caseload greater than 1,000 and ≤1,500			</a:t>
              </a:r>
            </a:p>
            <a:p>
              <a:pPr algn="l">
                <a:lnSpc>
                  <a:spcPts val="3435"/>
                </a:lnSpc>
              </a:pPr>
              <a:r>
                <a:rPr lang="en-US" sz="3181">
                  <a:solidFill>
                    <a:srgbClr val="FFFFFF"/>
                  </a:solidFill>
                  <a:latin typeface="Poppins"/>
                  <a:ea typeface="Poppins"/>
                  <a:cs typeface="Poppins"/>
                  <a:sym typeface="Poppins"/>
                </a:rPr>
                <a:t>                                  $11,000 additional funding per year</a:t>
              </a:r>
              <a:r>
                <a:rPr lang="en-US" sz="3181">
                  <a:solidFill>
                    <a:srgbClr val="000000"/>
                  </a:solidFill>
                  <a:latin typeface="Poppins"/>
                  <a:ea typeface="Poppins"/>
                  <a:cs typeface="Poppins"/>
                  <a:sym typeface="Poppins"/>
                </a:rPr>
                <a:t>	</a:t>
              </a:r>
            </a:p>
          </p:txBody>
        </p:sp>
      </p:grpSp>
      <p:sp>
        <p:nvSpPr>
          <p:cNvPr id="15" name="Freeform 15">
            <a:extLst>
              <a:ext uri="{C183D7F6-B498-43B3-948B-1728B52AA6E4}">
                <adec:decorative xmlns:adec="http://schemas.microsoft.com/office/drawing/2017/decorative" val="1"/>
              </a:ext>
            </a:extLst>
          </p:cNvPr>
          <p:cNvSpPr/>
          <p:nvPr/>
        </p:nvSpPr>
        <p:spPr>
          <a:xfrm>
            <a:off x="4858491" y="8220472"/>
            <a:ext cx="12400809" cy="1577659"/>
          </a:xfrm>
          <a:custGeom>
            <a:avLst/>
            <a:gdLst/>
            <a:ahLst/>
            <a:cxnLst/>
            <a:rect l="l" t="t" r="r" b="b"/>
            <a:pathLst>
              <a:path w="12400809" h="1577659">
                <a:moveTo>
                  <a:pt x="0" y="0"/>
                </a:moveTo>
                <a:lnTo>
                  <a:pt x="12400809" y="0"/>
                </a:lnTo>
                <a:lnTo>
                  <a:pt x="12400809" y="1577660"/>
                </a:lnTo>
                <a:lnTo>
                  <a:pt x="0" y="1577660"/>
                </a:lnTo>
                <a:lnTo>
                  <a:pt x="0" y="0"/>
                </a:lnTo>
                <a:close/>
              </a:path>
            </a:pathLst>
          </a:custGeom>
          <a:blipFill>
            <a:blip r:embed="rId5"/>
            <a:stretch>
              <a:fillRect t="-455" b="-455"/>
            </a:stretch>
          </a:blipFill>
        </p:spPr>
        <p:txBody>
          <a:bodyPr/>
          <a:lstStyle/>
          <a:p>
            <a:endParaRPr lang="en-US"/>
          </a:p>
        </p:txBody>
      </p:sp>
      <p:grpSp>
        <p:nvGrpSpPr>
          <p:cNvPr id="16" name="Group 16"/>
          <p:cNvGrpSpPr/>
          <p:nvPr/>
        </p:nvGrpSpPr>
        <p:grpSpPr>
          <a:xfrm>
            <a:off x="4970447" y="8220472"/>
            <a:ext cx="12288853" cy="1577659"/>
            <a:chOff x="0" y="0"/>
            <a:chExt cx="10053340" cy="1290661"/>
          </a:xfrm>
        </p:grpSpPr>
        <p:sp>
          <p:nvSpPr>
            <p:cNvPr id="17" name="Freeform 17"/>
            <p:cNvSpPr/>
            <p:nvPr/>
          </p:nvSpPr>
          <p:spPr>
            <a:xfrm>
              <a:off x="0" y="0"/>
              <a:ext cx="10053340" cy="1290661"/>
            </a:xfrm>
            <a:custGeom>
              <a:avLst/>
              <a:gdLst/>
              <a:ahLst/>
              <a:cxnLst/>
              <a:rect l="l" t="t" r="r" b="b"/>
              <a:pathLst>
                <a:path w="10053340" h="1290661">
                  <a:moveTo>
                    <a:pt x="0" y="0"/>
                  </a:moveTo>
                  <a:lnTo>
                    <a:pt x="10053340" y="0"/>
                  </a:lnTo>
                  <a:lnTo>
                    <a:pt x="10053340" y="1290661"/>
                  </a:lnTo>
                  <a:lnTo>
                    <a:pt x="0" y="1290661"/>
                  </a:lnTo>
                  <a:close/>
                </a:path>
              </a:pathLst>
            </a:custGeom>
            <a:ln cap="sq">
              <a:noFill/>
              <a:prstDash val="solid"/>
              <a:miter/>
            </a:ln>
          </p:spPr>
          <p:txBody>
            <a:bodyPr/>
            <a:lstStyle/>
            <a:p>
              <a:endParaRPr lang="en-US"/>
            </a:p>
          </p:txBody>
        </p:sp>
        <p:sp>
          <p:nvSpPr>
            <p:cNvPr id="18" name="TextBox 18"/>
            <p:cNvSpPr txBox="1"/>
            <p:nvPr/>
          </p:nvSpPr>
          <p:spPr>
            <a:xfrm>
              <a:off x="0" y="9525"/>
              <a:ext cx="10053340" cy="1281136"/>
            </a:xfrm>
            <a:prstGeom prst="rect">
              <a:avLst/>
            </a:prstGeom>
          </p:spPr>
          <p:txBody>
            <a:bodyPr lIns="0" tIns="0" rIns="0" bIns="0" rtlCol="0" anchor="ctr"/>
            <a:lstStyle/>
            <a:p>
              <a:pPr algn="l">
                <a:lnSpc>
                  <a:spcPts val="3439"/>
                </a:lnSpc>
              </a:pPr>
              <a:r>
                <a:rPr lang="en-US" sz="3184">
                  <a:solidFill>
                    <a:srgbClr val="FFFFFF"/>
                  </a:solidFill>
                  <a:latin typeface="Poppins"/>
                  <a:ea typeface="Poppins"/>
                  <a:cs typeface="Poppins"/>
                  <a:sym typeface="Poppins"/>
                </a:rPr>
                <a:t>Tier 4 – Caseload equal to or less than 1,000				 </a:t>
              </a:r>
            </a:p>
            <a:p>
              <a:pPr algn="l">
                <a:lnSpc>
                  <a:spcPts val="3439"/>
                </a:lnSpc>
              </a:pPr>
              <a:r>
                <a:rPr lang="en-US" sz="3184">
                  <a:solidFill>
                    <a:srgbClr val="FFFFFF"/>
                  </a:solidFill>
                  <a:latin typeface="Poppins"/>
                  <a:ea typeface="Poppins"/>
                  <a:cs typeface="Poppins"/>
                  <a:sym typeface="Poppins"/>
                </a:rPr>
                <a:t>                          $16,000 additional funding per year</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829" b="-9829"/>
            </a:stretch>
          </a:blipFill>
        </p:spPr>
        <p:txBody>
          <a:bodyPr/>
          <a:lstStyle/>
          <a:p>
            <a:endParaRPr lang="en-US"/>
          </a:p>
        </p:txBody>
      </p:sp>
      <p:grpSp>
        <p:nvGrpSpPr>
          <p:cNvPr id="3" name="Group 3"/>
          <p:cNvGrpSpPr/>
          <p:nvPr/>
        </p:nvGrpSpPr>
        <p:grpSpPr>
          <a:xfrm rot="5400000">
            <a:off x="9285645" y="943465"/>
            <a:ext cx="3513188" cy="8957729"/>
            <a:chOff x="0" y="0"/>
            <a:chExt cx="2937218" cy="7489152"/>
          </a:xfrm>
        </p:grpSpPr>
        <p:sp>
          <p:nvSpPr>
            <p:cNvPr id="4" name="Freeform 4"/>
            <p:cNvSpPr/>
            <p:nvPr/>
          </p:nvSpPr>
          <p:spPr>
            <a:xfrm>
              <a:off x="5207" y="5207"/>
              <a:ext cx="2926842" cy="7478776"/>
            </a:xfrm>
            <a:custGeom>
              <a:avLst/>
              <a:gdLst/>
              <a:ahLst/>
              <a:cxnLst/>
              <a:rect l="l" t="t" r="r" b="b"/>
              <a:pathLst>
                <a:path w="2926842" h="7478776">
                  <a:moveTo>
                    <a:pt x="487807" y="0"/>
                  </a:moveTo>
                  <a:lnTo>
                    <a:pt x="2439035" y="0"/>
                  </a:lnTo>
                  <a:cubicBezTo>
                    <a:pt x="2708402" y="0"/>
                    <a:pt x="2926842" y="218821"/>
                    <a:pt x="2926842" y="488823"/>
                  </a:cubicBezTo>
                  <a:lnTo>
                    <a:pt x="2926842" y="7478776"/>
                  </a:lnTo>
                  <a:lnTo>
                    <a:pt x="0" y="7478776"/>
                  </a:lnTo>
                  <a:lnTo>
                    <a:pt x="0" y="488823"/>
                  </a:lnTo>
                  <a:cubicBezTo>
                    <a:pt x="0" y="218821"/>
                    <a:pt x="218313" y="0"/>
                    <a:pt x="487807" y="0"/>
                  </a:cubicBezTo>
                  <a:close/>
                </a:path>
              </a:pathLst>
            </a:custGeom>
            <a:solidFill>
              <a:srgbClr val="76C4F0">
                <a:alpha val="80784"/>
              </a:srgbClr>
            </a:solidFill>
          </p:spPr>
          <p:txBody>
            <a:bodyPr/>
            <a:lstStyle/>
            <a:p>
              <a:endParaRPr lang="en-US"/>
            </a:p>
          </p:txBody>
        </p:sp>
        <p:sp>
          <p:nvSpPr>
            <p:cNvPr id="5" name="Freeform 5"/>
            <p:cNvSpPr/>
            <p:nvPr/>
          </p:nvSpPr>
          <p:spPr>
            <a:xfrm>
              <a:off x="0" y="0"/>
              <a:ext cx="2937256" cy="7489189"/>
            </a:xfrm>
            <a:custGeom>
              <a:avLst/>
              <a:gdLst/>
              <a:ahLst/>
              <a:cxnLst/>
              <a:rect l="l" t="t" r="r" b="b"/>
              <a:pathLst>
                <a:path w="2937256" h="7489189">
                  <a:moveTo>
                    <a:pt x="493014" y="0"/>
                  </a:moveTo>
                  <a:lnTo>
                    <a:pt x="2444242" y="0"/>
                  </a:lnTo>
                  <a:lnTo>
                    <a:pt x="2444242" y="5207"/>
                  </a:lnTo>
                  <a:lnTo>
                    <a:pt x="2444242" y="0"/>
                  </a:lnTo>
                  <a:cubicBezTo>
                    <a:pt x="2716530" y="0"/>
                    <a:pt x="2937256" y="221234"/>
                    <a:pt x="2937256" y="494030"/>
                  </a:cubicBezTo>
                  <a:lnTo>
                    <a:pt x="2932049" y="494030"/>
                  </a:lnTo>
                  <a:lnTo>
                    <a:pt x="2937256" y="494030"/>
                  </a:lnTo>
                  <a:lnTo>
                    <a:pt x="2937256" y="7483983"/>
                  </a:lnTo>
                  <a:cubicBezTo>
                    <a:pt x="2937256" y="7486903"/>
                    <a:pt x="2934970" y="7489189"/>
                    <a:pt x="2932049" y="7489189"/>
                  </a:cubicBezTo>
                  <a:lnTo>
                    <a:pt x="5207" y="7489189"/>
                  </a:lnTo>
                  <a:cubicBezTo>
                    <a:pt x="2286" y="7489189"/>
                    <a:pt x="0" y="7486903"/>
                    <a:pt x="0" y="7483983"/>
                  </a:cubicBezTo>
                  <a:lnTo>
                    <a:pt x="0" y="494030"/>
                  </a:lnTo>
                  <a:lnTo>
                    <a:pt x="5207" y="494030"/>
                  </a:lnTo>
                  <a:lnTo>
                    <a:pt x="0" y="494030"/>
                  </a:lnTo>
                  <a:cubicBezTo>
                    <a:pt x="0" y="221234"/>
                    <a:pt x="220726" y="0"/>
                    <a:pt x="493014" y="0"/>
                  </a:cubicBezTo>
                  <a:cubicBezTo>
                    <a:pt x="494030" y="0"/>
                    <a:pt x="494919" y="254"/>
                    <a:pt x="495808" y="762"/>
                  </a:cubicBezTo>
                  <a:lnTo>
                    <a:pt x="493014" y="5080"/>
                  </a:lnTo>
                  <a:lnTo>
                    <a:pt x="493014" y="0"/>
                  </a:lnTo>
                  <a:moveTo>
                    <a:pt x="493014" y="10414"/>
                  </a:moveTo>
                  <a:cubicBezTo>
                    <a:pt x="491998" y="10414"/>
                    <a:pt x="491109" y="10160"/>
                    <a:pt x="490220" y="9652"/>
                  </a:cubicBezTo>
                  <a:lnTo>
                    <a:pt x="493014" y="5334"/>
                  </a:lnTo>
                  <a:lnTo>
                    <a:pt x="493014" y="10414"/>
                  </a:lnTo>
                  <a:cubicBezTo>
                    <a:pt x="226441" y="10414"/>
                    <a:pt x="10414" y="226949"/>
                    <a:pt x="10414" y="494030"/>
                  </a:cubicBezTo>
                  <a:lnTo>
                    <a:pt x="10414" y="7483983"/>
                  </a:lnTo>
                  <a:lnTo>
                    <a:pt x="5207" y="7483983"/>
                  </a:lnTo>
                  <a:lnTo>
                    <a:pt x="5207" y="7478776"/>
                  </a:lnTo>
                  <a:lnTo>
                    <a:pt x="2932049" y="7478776"/>
                  </a:lnTo>
                  <a:lnTo>
                    <a:pt x="2932049" y="7483983"/>
                  </a:lnTo>
                  <a:lnTo>
                    <a:pt x="2926842" y="7483983"/>
                  </a:lnTo>
                  <a:lnTo>
                    <a:pt x="2926842" y="494030"/>
                  </a:lnTo>
                  <a:cubicBezTo>
                    <a:pt x="2926842" y="226822"/>
                    <a:pt x="2710688" y="10287"/>
                    <a:pt x="2444242" y="10287"/>
                  </a:cubicBezTo>
                  <a:lnTo>
                    <a:pt x="493014" y="10287"/>
                  </a:lnTo>
                  <a:close/>
                </a:path>
              </a:pathLst>
            </a:custGeom>
            <a:solidFill>
              <a:srgbClr val="76C4F0">
                <a:alpha val="80784"/>
              </a:srgbClr>
            </a:solidFill>
          </p:spPr>
          <p:txBody>
            <a:bodyPr/>
            <a:lstStyle/>
            <a:p>
              <a:endParaRPr lang="en-US"/>
            </a:p>
          </p:txBody>
        </p:sp>
      </p:grpSp>
      <p:grpSp>
        <p:nvGrpSpPr>
          <p:cNvPr id="6" name="Group 6"/>
          <p:cNvGrpSpPr/>
          <p:nvPr/>
        </p:nvGrpSpPr>
        <p:grpSpPr>
          <a:xfrm>
            <a:off x="6373607" y="3665735"/>
            <a:ext cx="9337265" cy="3171398"/>
            <a:chOff x="0" y="0"/>
            <a:chExt cx="7806465" cy="2651462"/>
          </a:xfrm>
        </p:grpSpPr>
        <p:sp>
          <p:nvSpPr>
            <p:cNvPr id="7" name="Freeform 7"/>
            <p:cNvSpPr/>
            <p:nvPr/>
          </p:nvSpPr>
          <p:spPr>
            <a:xfrm>
              <a:off x="0" y="0"/>
              <a:ext cx="7806465" cy="2651462"/>
            </a:xfrm>
            <a:custGeom>
              <a:avLst/>
              <a:gdLst/>
              <a:ahLst/>
              <a:cxnLst/>
              <a:rect l="l" t="t" r="r" b="b"/>
              <a:pathLst>
                <a:path w="7806465" h="2651462">
                  <a:moveTo>
                    <a:pt x="0" y="0"/>
                  </a:moveTo>
                  <a:lnTo>
                    <a:pt x="7806465" y="0"/>
                  </a:lnTo>
                  <a:lnTo>
                    <a:pt x="7806465" y="2651462"/>
                  </a:lnTo>
                  <a:lnTo>
                    <a:pt x="0" y="2651462"/>
                  </a:lnTo>
                  <a:close/>
                </a:path>
              </a:pathLst>
            </a:custGeom>
          </p:spPr>
          <p:txBody>
            <a:bodyPr/>
            <a:lstStyle/>
            <a:p>
              <a:endParaRPr lang="en-US"/>
            </a:p>
          </p:txBody>
        </p:sp>
        <p:sp>
          <p:nvSpPr>
            <p:cNvPr id="8" name="TextBox 8"/>
            <p:cNvSpPr txBox="1"/>
            <p:nvPr/>
          </p:nvSpPr>
          <p:spPr>
            <a:xfrm>
              <a:off x="0" y="-28575"/>
              <a:ext cx="7806465" cy="2680037"/>
            </a:xfrm>
            <a:prstGeom prst="rect">
              <a:avLst/>
            </a:prstGeom>
          </p:spPr>
          <p:txBody>
            <a:bodyPr lIns="0" tIns="0" rIns="0" bIns="0" rtlCol="0" anchor="ctr"/>
            <a:lstStyle/>
            <a:p>
              <a:pPr marL="923891" lvl="2" algn="l">
                <a:lnSpc>
                  <a:spcPts val="3851"/>
                </a:lnSpc>
              </a:pPr>
              <a:r>
                <a:rPr lang="en-US" sz="3209" dirty="0">
                  <a:solidFill>
                    <a:srgbClr val="000000"/>
                  </a:solidFill>
                  <a:latin typeface="Poppins"/>
                  <a:ea typeface="Poppins"/>
                  <a:cs typeface="Poppins"/>
                  <a:sym typeface="Poppins"/>
                </a:rPr>
                <a:t>Covers July 1 through June 30. </a:t>
              </a:r>
            </a:p>
            <a:p>
              <a:pPr marL="923891" lvl="2" algn="l">
                <a:lnSpc>
                  <a:spcPts val="3851"/>
                </a:lnSpc>
              </a:pPr>
              <a:endParaRPr lang="en-US" sz="3209" dirty="0">
                <a:solidFill>
                  <a:srgbClr val="000000"/>
                </a:solidFill>
                <a:latin typeface="Poppins"/>
                <a:ea typeface="Poppins"/>
                <a:cs typeface="Poppins"/>
                <a:sym typeface="Poppins"/>
              </a:endParaRPr>
            </a:p>
            <a:p>
              <a:pPr marL="923891" lvl="2" algn="l">
                <a:lnSpc>
                  <a:spcPts val="3851"/>
                </a:lnSpc>
              </a:pPr>
              <a:r>
                <a:rPr lang="en-US" sz="3209" dirty="0">
                  <a:solidFill>
                    <a:srgbClr val="000000"/>
                  </a:solidFill>
                  <a:latin typeface="Poppins"/>
                  <a:ea typeface="Poppins"/>
                  <a:cs typeface="Poppins"/>
                  <a:sym typeface="Poppins"/>
                </a:rPr>
                <a:t>If completed IGAs are not submitted by the deadline, agencies will not receive their WIC funding on time. </a:t>
              </a:r>
            </a:p>
          </p:txBody>
        </p:sp>
      </p:grpSp>
      <p:grpSp>
        <p:nvGrpSpPr>
          <p:cNvPr id="9" name="Group 9"/>
          <p:cNvGrpSpPr/>
          <p:nvPr/>
        </p:nvGrpSpPr>
        <p:grpSpPr>
          <a:xfrm>
            <a:off x="1931281" y="3438871"/>
            <a:ext cx="5085597" cy="3966916"/>
            <a:chOff x="0" y="0"/>
            <a:chExt cx="4251838" cy="3316559"/>
          </a:xfrm>
        </p:grpSpPr>
        <p:sp>
          <p:nvSpPr>
            <p:cNvPr id="10" name="Freeform 10"/>
            <p:cNvSpPr/>
            <p:nvPr/>
          </p:nvSpPr>
          <p:spPr>
            <a:xfrm>
              <a:off x="0" y="0"/>
              <a:ext cx="4251960" cy="3316732"/>
            </a:xfrm>
            <a:custGeom>
              <a:avLst/>
              <a:gdLst/>
              <a:ahLst/>
              <a:cxnLst/>
              <a:rect l="l" t="t" r="r" b="b"/>
              <a:pathLst>
                <a:path w="4251960" h="3316732">
                  <a:moveTo>
                    <a:pt x="0" y="552831"/>
                  </a:moveTo>
                  <a:cubicBezTo>
                    <a:pt x="0" y="247523"/>
                    <a:pt x="247523" y="0"/>
                    <a:pt x="552831" y="0"/>
                  </a:cubicBezTo>
                  <a:lnTo>
                    <a:pt x="3699129" y="0"/>
                  </a:lnTo>
                  <a:cubicBezTo>
                    <a:pt x="4004437" y="0"/>
                    <a:pt x="4251960" y="247523"/>
                    <a:pt x="4251960" y="552831"/>
                  </a:cubicBezTo>
                  <a:lnTo>
                    <a:pt x="4251960" y="2763901"/>
                  </a:lnTo>
                  <a:cubicBezTo>
                    <a:pt x="4251960" y="3069209"/>
                    <a:pt x="4004437" y="3316732"/>
                    <a:pt x="3699129" y="3316732"/>
                  </a:cubicBezTo>
                  <a:lnTo>
                    <a:pt x="552831" y="3316732"/>
                  </a:lnTo>
                  <a:cubicBezTo>
                    <a:pt x="247523" y="3316605"/>
                    <a:pt x="0" y="3069082"/>
                    <a:pt x="0" y="2763774"/>
                  </a:cubicBezTo>
                  <a:close/>
                </a:path>
              </a:pathLst>
            </a:custGeom>
            <a:solidFill>
              <a:srgbClr val="6B1FAD"/>
            </a:solidFill>
          </p:spPr>
          <p:txBody>
            <a:bodyPr/>
            <a:lstStyle/>
            <a:p>
              <a:endParaRPr lang="en-US"/>
            </a:p>
          </p:txBody>
        </p:sp>
      </p:grpSp>
      <p:grpSp>
        <p:nvGrpSpPr>
          <p:cNvPr id="11" name="Group 11"/>
          <p:cNvGrpSpPr/>
          <p:nvPr/>
        </p:nvGrpSpPr>
        <p:grpSpPr>
          <a:xfrm>
            <a:off x="2118736" y="4287736"/>
            <a:ext cx="4710687" cy="3592006"/>
            <a:chOff x="0" y="0"/>
            <a:chExt cx="6280916" cy="4789342"/>
          </a:xfrm>
        </p:grpSpPr>
        <p:sp>
          <p:nvSpPr>
            <p:cNvPr id="12" name="Freeform 12"/>
            <p:cNvSpPr/>
            <p:nvPr/>
          </p:nvSpPr>
          <p:spPr>
            <a:xfrm>
              <a:off x="0" y="0"/>
              <a:ext cx="6280916" cy="4789342"/>
            </a:xfrm>
            <a:custGeom>
              <a:avLst/>
              <a:gdLst/>
              <a:ahLst/>
              <a:cxnLst/>
              <a:rect l="l" t="t" r="r" b="b"/>
              <a:pathLst>
                <a:path w="6280916" h="4789342">
                  <a:moveTo>
                    <a:pt x="0" y="0"/>
                  </a:moveTo>
                  <a:lnTo>
                    <a:pt x="6280916" y="0"/>
                  </a:lnTo>
                  <a:lnTo>
                    <a:pt x="6280916" y="4789342"/>
                  </a:lnTo>
                  <a:lnTo>
                    <a:pt x="0" y="478934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3" name="Group 13"/>
            <p:cNvGrpSpPr/>
            <p:nvPr/>
          </p:nvGrpSpPr>
          <p:grpSpPr>
            <a:xfrm>
              <a:off x="0" y="0"/>
              <a:ext cx="6280916" cy="4789342"/>
              <a:chOff x="0" y="0"/>
              <a:chExt cx="3938392" cy="3003114"/>
            </a:xfrm>
          </p:grpSpPr>
          <p:sp>
            <p:nvSpPr>
              <p:cNvPr id="14" name="Freeform 14"/>
              <p:cNvSpPr/>
              <p:nvPr/>
            </p:nvSpPr>
            <p:spPr>
              <a:xfrm>
                <a:off x="0" y="0"/>
                <a:ext cx="3938393" cy="3003114"/>
              </a:xfrm>
              <a:custGeom>
                <a:avLst/>
                <a:gdLst/>
                <a:ahLst/>
                <a:cxnLst/>
                <a:rect l="l" t="t" r="r" b="b"/>
                <a:pathLst>
                  <a:path w="3938393" h="3003114">
                    <a:moveTo>
                      <a:pt x="0" y="0"/>
                    </a:moveTo>
                    <a:lnTo>
                      <a:pt x="3938393" y="0"/>
                    </a:lnTo>
                    <a:lnTo>
                      <a:pt x="3938393" y="3003114"/>
                    </a:lnTo>
                    <a:lnTo>
                      <a:pt x="0" y="3003114"/>
                    </a:lnTo>
                    <a:close/>
                  </a:path>
                </a:pathLst>
              </a:custGeom>
            </p:spPr>
            <p:txBody>
              <a:bodyPr/>
              <a:lstStyle/>
              <a:p>
                <a:endParaRPr lang="en-US"/>
              </a:p>
            </p:txBody>
          </p:sp>
          <p:sp>
            <p:nvSpPr>
              <p:cNvPr id="15" name="TextBox 15"/>
              <p:cNvSpPr txBox="1"/>
              <p:nvPr/>
            </p:nvSpPr>
            <p:spPr>
              <a:xfrm>
                <a:off x="0" y="9525"/>
                <a:ext cx="3938392" cy="2993589"/>
              </a:xfrm>
              <a:prstGeom prst="rect">
                <a:avLst/>
              </a:prstGeom>
            </p:spPr>
            <p:txBody>
              <a:bodyPr lIns="0" tIns="0" rIns="0" bIns="0" rtlCol="0" anchor="ctr"/>
              <a:lstStyle/>
              <a:p>
                <a:pPr algn="ctr">
                  <a:lnSpc>
                    <a:spcPts val="5149"/>
                  </a:lnSpc>
                </a:pPr>
                <a:r>
                  <a:rPr lang="en-US" sz="4291">
                    <a:solidFill>
                      <a:srgbClr val="FFFFFF"/>
                    </a:solidFill>
                    <a:latin typeface="Aptos"/>
                    <a:ea typeface="Aptos"/>
                    <a:cs typeface="Aptos"/>
                    <a:sym typeface="Aptos"/>
                  </a:rPr>
                  <a:t>Intergovernmental Agreement</a:t>
                </a:r>
              </a:p>
            </p:txBody>
          </p:sp>
        </p:grpSp>
      </p:grpSp>
      <p:sp>
        <p:nvSpPr>
          <p:cNvPr id="16" name="Freeform 16">
            <a:extLst>
              <a:ext uri="{C183D7F6-B498-43B3-948B-1728B52AA6E4}">
                <adec:decorative xmlns:adec="http://schemas.microsoft.com/office/drawing/2017/decorative" val="1"/>
              </a:ext>
            </a:extLst>
          </p:cNvPr>
          <p:cNvSpPr/>
          <p:nvPr/>
        </p:nvSpPr>
        <p:spPr>
          <a:xfrm>
            <a:off x="3811012" y="3928613"/>
            <a:ext cx="1326136" cy="1322820"/>
          </a:xfrm>
          <a:custGeom>
            <a:avLst/>
            <a:gdLst/>
            <a:ahLst/>
            <a:cxnLst/>
            <a:rect l="l" t="t" r="r" b="b"/>
            <a:pathLst>
              <a:path w="1326136" h="1322820">
                <a:moveTo>
                  <a:pt x="0" y="0"/>
                </a:moveTo>
                <a:lnTo>
                  <a:pt x="1326136" y="0"/>
                </a:lnTo>
                <a:lnTo>
                  <a:pt x="1326136" y="1322821"/>
                </a:lnTo>
                <a:lnTo>
                  <a:pt x="0" y="1322821"/>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TextBox 17"/>
          <p:cNvSpPr txBox="1"/>
          <p:nvPr/>
        </p:nvSpPr>
        <p:spPr>
          <a:xfrm>
            <a:off x="3986888" y="1094847"/>
            <a:ext cx="12270183" cy="901370"/>
          </a:xfrm>
          <a:prstGeom prst="rect">
            <a:avLst/>
          </a:prstGeom>
        </p:spPr>
        <p:txBody>
          <a:bodyPr lIns="0" tIns="0" rIns="0" bIns="0" rtlCol="0" anchor="t">
            <a:spAutoFit/>
          </a:bodyPr>
          <a:lstStyle/>
          <a:p>
            <a:pPr algn="l">
              <a:lnSpc>
                <a:spcPts val="6501"/>
              </a:lnSpc>
            </a:pPr>
            <a:r>
              <a:rPr lang="en-US" sz="6020">
                <a:solidFill>
                  <a:srgbClr val="000000"/>
                </a:solidFill>
                <a:latin typeface="Poppins"/>
                <a:ea typeface="Poppins"/>
                <a:cs typeface="Poppins"/>
                <a:sym typeface="Poppins"/>
              </a:rPr>
              <a:t>How do contracts work?</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829" b="-9829"/>
            </a:stretch>
          </a:blipFill>
        </p:spPr>
        <p:txBody>
          <a:bodyPr/>
          <a:lstStyle/>
          <a:p>
            <a:endParaRPr lang="en-US"/>
          </a:p>
        </p:txBody>
      </p:sp>
      <p:sp>
        <p:nvSpPr>
          <p:cNvPr id="8" name="Freeform 8"/>
          <p:cNvSpPr/>
          <p:nvPr/>
        </p:nvSpPr>
        <p:spPr>
          <a:xfrm>
            <a:off x="7089767" y="3651449"/>
            <a:ext cx="4108466" cy="2984101"/>
          </a:xfrm>
          <a:custGeom>
            <a:avLst/>
            <a:gdLst/>
            <a:ahLst/>
            <a:cxnLst/>
            <a:rect l="l" t="t" r="r" b="b"/>
            <a:pathLst>
              <a:path w="4138899" h="3006206">
                <a:moveTo>
                  <a:pt x="0" y="0"/>
                </a:moveTo>
                <a:lnTo>
                  <a:pt x="4138899" y="0"/>
                </a:lnTo>
                <a:lnTo>
                  <a:pt x="4138899" y="3006206"/>
                </a:lnTo>
                <a:lnTo>
                  <a:pt x="0" y="3006206"/>
                </a:lnTo>
                <a:close/>
              </a:path>
            </a:pathLst>
          </a:custGeom>
        </p:spPr>
        <p:txBody>
          <a:bodyPr/>
          <a:lstStyle/>
          <a:p>
            <a:endParaRPr lang="en-US"/>
          </a:p>
        </p:txBody>
      </p:sp>
      <p:sp>
        <p:nvSpPr>
          <p:cNvPr id="9" name="TextBox 9"/>
          <p:cNvSpPr txBox="1"/>
          <p:nvPr/>
        </p:nvSpPr>
        <p:spPr>
          <a:xfrm>
            <a:off x="0" y="3848100"/>
            <a:ext cx="6397633" cy="2787450"/>
          </a:xfrm>
          <a:prstGeom prst="rect">
            <a:avLst/>
          </a:prstGeom>
        </p:spPr>
        <p:txBody>
          <a:bodyPr lIns="0" tIns="0" rIns="0" bIns="0" rtlCol="0" anchor="ctr"/>
          <a:lstStyle/>
          <a:p>
            <a:pPr algn="ctr">
              <a:lnSpc>
                <a:spcPts val="6179"/>
              </a:lnSpc>
            </a:pPr>
            <a:r>
              <a:rPr lang="en-US" sz="5722" dirty="0">
                <a:solidFill>
                  <a:srgbClr val="000000"/>
                </a:solidFill>
                <a:latin typeface="Poppins"/>
                <a:ea typeface="Poppins"/>
                <a:cs typeface="Poppins"/>
                <a:sym typeface="Poppins"/>
              </a:rPr>
              <a:t>Grant award Letters</a:t>
            </a:r>
          </a:p>
        </p:txBody>
      </p:sp>
      <p:pic>
        <p:nvPicPr>
          <p:cNvPr id="11" name="Picture 10">
            <a:extLst>
              <a:ext uri="{FF2B5EF4-FFF2-40B4-BE49-F238E27FC236}">
                <a16:creationId xmlns:a16="http://schemas.microsoft.com/office/drawing/2014/main" id="{D25C48DE-8D93-FED9-F2E6-4FEC36FFD8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7200" y="59578"/>
            <a:ext cx="8081543" cy="10167841"/>
          </a:xfrm>
          <a:prstGeom prst="rect">
            <a:avLst/>
          </a:prstGeom>
        </p:spPr>
      </p:pic>
      <p:sp>
        <p:nvSpPr>
          <p:cNvPr id="4" name="Rectangle 3">
            <a:extLst>
              <a:ext uri="{FF2B5EF4-FFF2-40B4-BE49-F238E27FC236}">
                <a16:creationId xmlns:a16="http://schemas.microsoft.com/office/drawing/2014/main" id="{D8E48B6F-8B14-26AC-632E-AC2A15BA8B7E}"/>
              </a:ext>
            </a:extLst>
          </p:cNvPr>
          <p:cNvSpPr/>
          <p:nvPr/>
        </p:nvSpPr>
        <p:spPr>
          <a:xfrm>
            <a:off x="13182600" y="5143500"/>
            <a:ext cx="609600" cy="38100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C0EE97F-23A0-3805-C5D5-E60B32C601F8}"/>
              </a:ext>
            </a:extLst>
          </p:cNvPr>
          <p:cNvSpPr/>
          <p:nvPr/>
        </p:nvSpPr>
        <p:spPr>
          <a:xfrm>
            <a:off x="10234166" y="5524500"/>
            <a:ext cx="609600" cy="38100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9084CF9-B927-1468-810D-CFADA437DDE5}"/>
              </a:ext>
            </a:extLst>
          </p:cNvPr>
          <p:cNvSpPr/>
          <p:nvPr/>
        </p:nvSpPr>
        <p:spPr>
          <a:xfrm>
            <a:off x="11943618" y="5905500"/>
            <a:ext cx="609600" cy="38100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DE31B2C-6249-26AC-7432-4819545D0693}"/>
              </a:ext>
            </a:extLst>
          </p:cNvPr>
          <p:cNvSpPr/>
          <p:nvPr/>
        </p:nvSpPr>
        <p:spPr>
          <a:xfrm>
            <a:off x="10520767" y="6345301"/>
            <a:ext cx="677465" cy="38100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C991C15-6F80-1BB0-808A-8D52F87FC83C}"/>
              </a:ext>
            </a:extLst>
          </p:cNvPr>
          <p:cNvSpPr/>
          <p:nvPr/>
        </p:nvSpPr>
        <p:spPr>
          <a:xfrm>
            <a:off x="13792200" y="6726301"/>
            <a:ext cx="987433" cy="38100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9B65896-8FC5-911D-186D-F65BF4450911}"/>
              </a:ext>
            </a:extLst>
          </p:cNvPr>
          <p:cNvSpPr/>
          <p:nvPr/>
        </p:nvSpPr>
        <p:spPr>
          <a:xfrm>
            <a:off x="8839200" y="7107301"/>
            <a:ext cx="4571999" cy="931799"/>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326A44A-C030-D189-6827-9F8A205E87FF}"/>
              </a:ext>
            </a:extLst>
          </p:cNvPr>
          <p:cNvSpPr/>
          <p:nvPr/>
        </p:nvSpPr>
        <p:spPr>
          <a:xfrm>
            <a:off x="8812492" y="7928103"/>
            <a:ext cx="4571999" cy="38100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0"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829" b="-9829"/>
            </a:stretch>
          </a:blipFill>
        </p:spPr>
        <p:txBody>
          <a:bodyPr/>
          <a:lstStyle/>
          <a:p>
            <a:endParaRPr lang="en-US"/>
          </a:p>
        </p:txBody>
      </p:sp>
      <p:sp>
        <p:nvSpPr>
          <p:cNvPr id="4" name="Freeform 4"/>
          <p:cNvSpPr/>
          <p:nvPr/>
        </p:nvSpPr>
        <p:spPr>
          <a:xfrm>
            <a:off x="1028700" y="3340483"/>
            <a:ext cx="5201965" cy="2202820"/>
          </a:xfrm>
          <a:custGeom>
            <a:avLst/>
            <a:gdLst/>
            <a:ahLst/>
            <a:cxnLst/>
            <a:rect l="l" t="t" r="r" b="b"/>
            <a:pathLst>
              <a:path w="5248388" h="2222478">
                <a:moveTo>
                  <a:pt x="0" y="0"/>
                </a:moveTo>
                <a:lnTo>
                  <a:pt x="5248388" y="0"/>
                </a:lnTo>
                <a:lnTo>
                  <a:pt x="5248388" y="2222478"/>
                </a:lnTo>
                <a:lnTo>
                  <a:pt x="0" y="2222478"/>
                </a:lnTo>
                <a:close/>
              </a:path>
            </a:pathLst>
          </a:custGeom>
        </p:spPr>
        <p:txBody>
          <a:bodyPr/>
          <a:lstStyle/>
          <a:p>
            <a:endParaRPr lang="en-US"/>
          </a:p>
        </p:txBody>
      </p:sp>
      <p:pic>
        <p:nvPicPr>
          <p:cNvPr id="9" name="Picture 8">
            <a:extLst>
              <a:ext uri="{FF2B5EF4-FFF2-40B4-BE49-F238E27FC236}">
                <a16:creationId xmlns:a16="http://schemas.microsoft.com/office/drawing/2014/main" id="{E8706182-8690-59E9-2A09-0AB53C2DEB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417" y="228106"/>
            <a:ext cx="7958817" cy="9830788"/>
          </a:xfrm>
          <a:prstGeom prst="rect">
            <a:avLst/>
          </a:prstGeom>
        </p:spPr>
      </p:pic>
      <p:pic>
        <p:nvPicPr>
          <p:cNvPr id="11" name="Picture 10">
            <a:extLst>
              <a:ext uri="{FF2B5EF4-FFF2-40B4-BE49-F238E27FC236}">
                <a16:creationId xmlns:a16="http://schemas.microsoft.com/office/drawing/2014/main" id="{530AF0A1-D7D3-069A-E441-BBCCD35A32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97235" y="228107"/>
            <a:ext cx="7540973" cy="9830787"/>
          </a:xfrm>
          <a:prstGeom prst="rect">
            <a:avLst/>
          </a:prstGeom>
        </p:spPr>
      </p:pic>
      <p:sp>
        <p:nvSpPr>
          <p:cNvPr id="3" name="Rectangle 2">
            <a:extLst>
              <a:ext uri="{FF2B5EF4-FFF2-40B4-BE49-F238E27FC236}">
                <a16:creationId xmlns:a16="http://schemas.microsoft.com/office/drawing/2014/main" id="{F330FDD7-F237-4793-761D-8874FC966EF4}"/>
              </a:ext>
            </a:extLst>
          </p:cNvPr>
          <p:cNvSpPr/>
          <p:nvPr/>
        </p:nvSpPr>
        <p:spPr>
          <a:xfrm>
            <a:off x="1028701" y="5543303"/>
            <a:ext cx="2552700" cy="3112377"/>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C2A9ABC-73F0-E7A6-5BF9-78B2098DE82A}"/>
              </a:ext>
            </a:extLst>
          </p:cNvPr>
          <p:cNvSpPr/>
          <p:nvPr/>
        </p:nvSpPr>
        <p:spPr>
          <a:xfrm>
            <a:off x="2133600" y="9020673"/>
            <a:ext cx="5486400" cy="931799"/>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60E899A-B649-23DB-2133-88590AA5DF23}"/>
              </a:ext>
            </a:extLst>
          </p:cNvPr>
          <p:cNvSpPr/>
          <p:nvPr/>
        </p:nvSpPr>
        <p:spPr>
          <a:xfrm>
            <a:off x="10855106" y="495300"/>
            <a:ext cx="5070694" cy="137160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829" b="-9829"/>
            </a:stretch>
          </a:blipFill>
        </p:spPr>
        <p:txBody>
          <a:bodyPr/>
          <a:lstStyle/>
          <a:p>
            <a:endParaRPr lang="en-US"/>
          </a:p>
        </p:txBody>
      </p:sp>
      <p:grpSp>
        <p:nvGrpSpPr>
          <p:cNvPr id="3" name="Group 3"/>
          <p:cNvGrpSpPr/>
          <p:nvPr/>
        </p:nvGrpSpPr>
        <p:grpSpPr>
          <a:xfrm>
            <a:off x="375710" y="1028700"/>
            <a:ext cx="10290199" cy="1578310"/>
            <a:chOff x="0" y="0"/>
            <a:chExt cx="10366423" cy="1590001"/>
          </a:xfrm>
        </p:grpSpPr>
        <p:sp>
          <p:nvSpPr>
            <p:cNvPr id="4" name="Freeform 4"/>
            <p:cNvSpPr/>
            <p:nvPr/>
          </p:nvSpPr>
          <p:spPr>
            <a:xfrm>
              <a:off x="0" y="0"/>
              <a:ext cx="10366423" cy="1590001"/>
            </a:xfrm>
            <a:custGeom>
              <a:avLst/>
              <a:gdLst/>
              <a:ahLst/>
              <a:cxnLst/>
              <a:rect l="l" t="t" r="r" b="b"/>
              <a:pathLst>
                <a:path w="10366423" h="1590001">
                  <a:moveTo>
                    <a:pt x="0" y="0"/>
                  </a:moveTo>
                  <a:lnTo>
                    <a:pt x="10366423" y="0"/>
                  </a:lnTo>
                  <a:lnTo>
                    <a:pt x="10366423" y="1590001"/>
                  </a:lnTo>
                  <a:lnTo>
                    <a:pt x="0" y="1590001"/>
                  </a:lnTo>
                  <a:close/>
                </a:path>
              </a:pathLst>
            </a:custGeom>
          </p:spPr>
          <p:txBody>
            <a:bodyPr/>
            <a:lstStyle/>
            <a:p>
              <a:endParaRPr lang="en-US"/>
            </a:p>
          </p:txBody>
        </p:sp>
        <p:sp>
          <p:nvSpPr>
            <p:cNvPr id="5" name="TextBox 5"/>
            <p:cNvSpPr txBox="1"/>
            <p:nvPr/>
          </p:nvSpPr>
          <p:spPr>
            <a:xfrm>
              <a:off x="0" y="19050"/>
              <a:ext cx="10366423" cy="1570951"/>
            </a:xfrm>
            <a:prstGeom prst="rect">
              <a:avLst/>
            </a:prstGeom>
          </p:spPr>
          <p:txBody>
            <a:bodyPr lIns="0" tIns="0" rIns="0" bIns="0" rtlCol="0" anchor="ctr"/>
            <a:lstStyle/>
            <a:p>
              <a:pPr algn="l">
                <a:lnSpc>
                  <a:spcPts val="6289"/>
                </a:lnSpc>
              </a:pPr>
              <a:r>
                <a:rPr lang="en-US" sz="5823">
                  <a:solidFill>
                    <a:srgbClr val="000000"/>
                  </a:solidFill>
                  <a:latin typeface="Poppins"/>
                  <a:ea typeface="Poppins"/>
                  <a:cs typeface="Poppins"/>
                  <a:sym typeface="Poppins"/>
                </a:rPr>
                <a:t>How are funds received?</a:t>
              </a:r>
            </a:p>
          </p:txBody>
        </p:sp>
      </p:grpSp>
      <p:sp>
        <p:nvSpPr>
          <p:cNvPr id="6" name="TextBox 6"/>
          <p:cNvSpPr txBox="1"/>
          <p:nvPr/>
        </p:nvSpPr>
        <p:spPr>
          <a:xfrm>
            <a:off x="1028700" y="3939407"/>
            <a:ext cx="8114096" cy="4389856"/>
          </a:xfrm>
          <a:prstGeom prst="rect">
            <a:avLst/>
          </a:prstGeom>
        </p:spPr>
        <p:txBody>
          <a:bodyPr lIns="0" tIns="0" rIns="0" bIns="0" rtlCol="0" anchor="t">
            <a:spAutoFit/>
          </a:bodyPr>
          <a:lstStyle/>
          <a:p>
            <a:pPr marL="258626" lvl="1" indent="-129313" algn="l">
              <a:lnSpc>
                <a:spcPts val="3785"/>
              </a:lnSpc>
              <a:buFont typeface="Arial"/>
              <a:buChar char="•"/>
            </a:pPr>
            <a:r>
              <a:rPr lang="en-US" sz="3505" dirty="0">
                <a:solidFill>
                  <a:srgbClr val="000000"/>
                </a:solidFill>
                <a:latin typeface="Poppins"/>
                <a:ea typeface="Poppins"/>
                <a:cs typeface="Poppins"/>
                <a:sym typeface="Poppins"/>
              </a:rPr>
              <a:t>1/12ᵗʰ of total NSA and BFPC annual funding every month </a:t>
            </a:r>
          </a:p>
          <a:p>
            <a:pPr algn="l">
              <a:lnSpc>
                <a:spcPts val="3785"/>
              </a:lnSpc>
            </a:pPr>
            <a:r>
              <a:rPr lang="en-US" sz="3505" dirty="0">
                <a:solidFill>
                  <a:srgbClr val="000000"/>
                </a:solidFill>
                <a:latin typeface="Poppins"/>
                <a:ea typeface="Poppins"/>
                <a:cs typeface="Poppins"/>
                <a:sym typeface="Poppins"/>
              </a:rPr>
              <a:t> </a:t>
            </a:r>
          </a:p>
          <a:p>
            <a:pPr marL="258632" lvl="1" indent="-129316" algn="l">
              <a:lnSpc>
                <a:spcPts val="3785"/>
              </a:lnSpc>
              <a:buFont typeface="Arial"/>
              <a:buChar char="•"/>
            </a:pPr>
            <a:r>
              <a:rPr lang="en-US" sz="3505" dirty="0">
                <a:solidFill>
                  <a:srgbClr val="000000"/>
                </a:solidFill>
                <a:latin typeface="Poppins"/>
                <a:ea typeface="Poppins"/>
                <a:cs typeface="Poppins"/>
                <a:sym typeface="Poppins"/>
              </a:rPr>
              <a:t> 1/12</a:t>
            </a:r>
            <a:r>
              <a:rPr lang="en-US" sz="3505" baseline="30000" dirty="0">
                <a:solidFill>
                  <a:srgbClr val="000000"/>
                </a:solidFill>
                <a:latin typeface="Poppins"/>
                <a:ea typeface="Poppins"/>
                <a:cs typeface="Poppins"/>
                <a:sym typeface="Poppins"/>
              </a:rPr>
              <a:t>th</a:t>
            </a:r>
            <a:r>
              <a:rPr lang="en-US" sz="3505" dirty="0">
                <a:solidFill>
                  <a:srgbClr val="000000"/>
                </a:solidFill>
                <a:latin typeface="Poppins"/>
                <a:ea typeface="Poppins"/>
                <a:cs typeface="Poppins"/>
                <a:sym typeface="Poppins"/>
              </a:rPr>
              <a:t> of total Farm Direct funding will be provided on the same schedule as NSA funds starting July 1</a:t>
            </a:r>
          </a:p>
          <a:p>
            <a:pPr algn="l">
              <a:lnSpc>
                <a:spcPts val="3785"/>
              </a:lnSpc>
            </a:pPr>
            <a:endParaRPr lang="en-US" sz="3505" dirty="0">
              <a:solidFill>
                <a:srgbClr val="000000"/>
              </a:solidFill>
              <a:latin typeface="Poppins"/>
              <a:ea typeface="Poppins"/>
              <a:cs typeface="Poppins"/>
              <a:sym typeface="Poppins"/>
            </a:endParaRPr>
          </a:p>
          <a:p>
            <a:pPr marL="258632" lvl="1" indent="-129316" algn="l">
              <a:lnSpc>
                <a:spcPts val="3785"/>
              </a:lnSpc>
              <a:buFont typeface="Arial"/>
              <a:buChar char="•"/>
            </a:pPr>
            <a:r>
              <a:rPr lang="en-US" sz="3505" dirty="0">
                <a:solidFill>
                  <a:srgbClr val="000000"/>
                </a:solidFill>
                <a:latin typeface="Poppins"/>
                <a:ea typeface="Poppins"/>
                <a:cs typeface="Poppins"/>
                <a:sym typeface="Poppins"/>
              </a:rPr>
              <a:t>Payments are reconciled quarterly </a:t>
            </a:r>
          </a:p>
        </p:txBody>
      </p:sp>
      <p:graphicFrame>
        <p:nvGraphicFramePr>
          <p:cNvPr id="7" name="Table 7"/>
          <p:cNvGraphicFramePr>
            <a:graphicFrameLocks noGrp="1"/>
          </p:cNvGraphicFramePr>
          <p:nvPr>
            <p:extLst>
              <p:ext uri="{D42A27DB-BD31-4B8C-83A1-F6EECF244321}">
                <p14:modId xmlns:p14="http://schemas.microsoft.com/office/powerpoint/2010/main" val="2182122367"/>
              </p:ext>
            </p:extLst>
          </p:nvPr>
        </p:nvGraphicFramePr>
        <p:xfrm>
          <a:off x="9629010" y="1861251"/>
          <a:ext cx="8114095" cy="7861077"/>
        </p:xfrm>
        <a:graphic>
          <a:graphicData uri="http://schemas.openxmlformats.org/drawingml/2006/table">
            <a:tbl>
              <a:tblPr>
                <a:tableStyleId>{D7AC3CCA-C797-4891-BE02-D94E43425B78}</a:tableStyleId>
              </a:tblPr>
              <a:tblGrid>
                <a:gridCol w="5392759">
                  <a:extLst>
                    <a:ext uri="{9D8B030D-6E8A-4147-A177-3AD203B41FA5}">
                      <a16:colId xmlns:a16="http://schemas.microsoft.com/office/drawing/2014/main" val="20000"/>
                    </a:ext>
                  </a:extLst>
                </a:gridCol>
                <a:gridCol w="2721336">
                  <a:extLst>
                    <a:ext uri="{9D8B030D-6E8A-4147-A177-3AD203B41FA5}">
                      <a16:colId xmlns:a16="http://schemas.microsoft.com/office/drawing/2014/main" val="20001"/>
                    </a:ext>
                  </a:extLst>
                </a:gridCol>
              </a:tblGrid>
              <a:tr h="1419211">
                <a:tc>
                  <a:txBody>
                    <a:bodyPr/>
                    <a:lstStyle/>
                    <a:p>
                      <a:pPr algn="ctr">
                        <a:lnSpc>
                          <a:spcPts val="3359"/>
                        </a:lnSpc>
                        <a:defRPr/>
                      </a:pPr>
                      <a:endParaRPr lang="en-US" sz="1200" dirty="0"/>
                    </a:p>
                    <a:p>
                      <a:pPr algn="ctr">
                        <a:lnSpc>
                          <a:spcPts val="3359"/>
                        </a:lnSpc>
                      </a:pPr>
                      <a:r>
                        <a:rPr lang="en-US" sz="2800" u="sng" dirty="0">
                          <a:solidFill>
                            <a:srgbClr val="2F2E2D"/>
                          </a:solidFill>
                          <a:sym typeface="Poppins"/>
                        </a:rPr>
                        <a:t>Fiscal Quarter</a:t>
                      </a:r>
                      <a:endParaRPr lang="en-US" sz="2800" u="sng" dirty="0">
                        <a:solidFill>
                          <a:srgbClr val="2F2E2D"/>
                        </a:solidFill>
                        <a:latin typeface="Poppins"/>
                        <a:ea typeface="Poppins"/>
                        <a:cs typeface="Poppins"/>
                        <a:sym typeface="Poppins"/>
                      </a:endParaRPr>
                    </a:p>
                  </a:txBody>
                  <a:tcPr marL="142732" marR="142732" marT="142732" marB="142732" anchor="ctr">
                    <a:solidFill>
                      <a:schemeClr val="bg1"/>
                    </a:solidFill>
                  </a:tcPr>
                </a:tc>
                <a:tc>
                  <a:txBody>
                    <a:bodyPr/>
                    <a:lstStyle/>
                    <a:p>
                      <a:pPr algn="ctr">
                        <a:lnSpc>
                          <a:spcPts val="3359"/>
                        </a:lnSpc>
                        <a:defRPr/>
                      </a:pPr>
                      <a:endParaRPr lang="en-US" sz="1200"/>
                    </a:p>
                    <a:p>
                      <a:pPr algn="ctr">
                        <a:lnSpc>
                          <a:spcPts val="3359"/>
                        </a:lnSpc>
                      </a:pPr>
                      <a:r>
                        <a:rPr lang="en-US" sz="2800">
                          <a:solidFill>
                            <a:srgbClr val="2F2E2D"/>
                          </a:solidFill>
                          <a:sym typeface="Poppins"/>
                        </a:rPr>
                        <a:t>Report</a:t>
                      </a:r>
                    </a:p>
                    <a:p>
                      <a:pPr algn="ctr">
                        <a:lnSpc>
                          <a:spcPts val="3359"/>
                        </a:lnSpc>
                      </a:pPr>
                      <a:r>
                        <a:rPr lang="en-US" sz="2800" u="sng">
                          <a:solidFill>
                            <a:srgbClr val="2F2E2D"/>
                          </a:solidFill>
                          <a:sym typeface="Poppins"/>
                        </a:rPr>
                        <a:t>Due Date</a:t>
                      </a:r>
                      <a:endParaRPr lang="en-US" sz="2800" u="sng">
                        <a:solidFill>
                          <a:srgbClr val="2F2E2D"/>
                        </a:solidFill>
                        <a:latin typeface="Poppins"/>
                        <a:ea typeface="Poppins"/>
                        <a:cs typeface="Poppins"/>
                        <a:sym typeface="Poppins"/>
                      </a:endParaRPr>
                    </a:p>
                  </a:txBody>
                  <a:tcPr marL="142732" marR="142732" marT="142732" marB="142732" anchor="ctr">
                    <a:solidFill>
                      <a:schemeClr val="bg1"/>
                    </a:solidFill>
                  </a:tcPr>
                </a:tc>
                <a:extLst>
                  <a:ext uri="{0D108BD9-81ED-4DB2-BD59-A6C34878D82A}">
                    <a16:rowId xmlns:a16="http://schemas.microsoft.com/office/drawing/2014/main" val="10000"/>
                  </a:ext>
                </a:extLst>
              </a:tr>
              <a:tr h="1419211">
                <a:tc>
                  <a:txBody>
                    <a:bodyPr/>
                    <a:lstStyle/>
                    <a:p>
                      <a:pPr algn="ctr">
                        <a:lnSpc>
                          <a:spcPts val="3359"/>
                        </a:lnSpc>
                        <a:defRPr/>
                      </a:pPr>
                      <a:r>
                        <a:rPr lang="en-US" sz="2800" u="sng" dirty="0">
                          <a:solidFill>
                            <a:srgbClr val="2F2E2D"/>
                          </a:solidFill>
                          <a:sym typeface="Poppins"/>
                        </a:rPr>
                        <a:t>First</a:t>
                      </a:r>
                      <a:endParaRPr lang="en-US" sz="1200" dirty="0"/>
                    </a:p>
                    <a:p>
                      <a:pPr algn="ctr">
                        <a:lnSpc>
                          <a:spcPts val="3359"/>
                        </a:lnSpc>
                      </a:pPr>
                      <a:r>
                        <a:rPr lang="en-US" sz="2800" dirty="0">
                          <a:solidFill>
                            <a:srgbClr val="2F2E2D"/>
                          </a:solidFill>
                          <a:sym typeface="Poppins"/>
                        </a:rPr>
                        <a:t>July 1– September 30</a:t>
                      </a:r>
                      <a:endParaRPr lang="en-US" sz="2800" dirty="0">
                        <a:solidFill>
                          <a:srgbClr val="2F2E2D"/>
                        </a:solidFill>
                        <a:latin typeface="Poppins"/>
                        <a:ea typeface="Poppins"/>
                        <a:cs typeface="Poppins"/>
                        <a:sym typeface="Poppins"/>
                      </a:endParaRPr>
                    </a:p>
                  </a:txBody>
                  <a:tcPr marL="142732" marR="142732" marT="142732" marB="142732" anchor="ctr">
                    <a:solidFill>
                      <a:schemeClr val="bg1"/>
                    </a:solidFill>
                  </a:tcPr>
                </a:tc>
                <a:tc>
                  <a:txBody>
                    <a:bodyPr/>
                    <a:lstStyle/>
                    <a:p>
                      <a:pPr algn="ctr">
                        <a:lnSpc>
                          <a:spcPts val="3359"/>
                        </a:lnSpc>
                        <a:defRPr/>
                      </a:pPr>
                      <a:endParaRPr lang="en-US" sz="1200" dirty="0"/>
                    </a:p>
                    <a:p>
                      <a:pPr algn="ctr">
                        <a:lnSpc>
                          <a:spcPts val="3359"/>
                        </a:lnSpc>
                      </a:pPr>
                      <a:r>
                        <a:rPr lang="en-US" sz="2800" dirty="0">
                          <a:solidFill>
                            <a:srgbClr val="2F2E2D"/>
                          </a:solidFill>
                          <a:sym typeface="Poppins"/>
                        </a:rPr>
                        <a:t>October 30</a:t>
                      </a:r>
                    </a:p>
                    <a:p>
                      <a:pPr algn="ctr">
                        <a:lnSpc>
                          <a:spcPts val="3359"/>
                        </a:lnSpc>
                      </a:pPr>
                      <a:endParaRPr lang="en-US" sz="2800" dirty="0">
                        <a:solidFill>
                          <a:srgbClr val="2F2E2D"/>
                        </a:solidFill>
                        <a:latin typeface="Poppins"/>
                        <a:ea typeface="Poppins"/>
                        <a:cs typeface="Poppins"/>
                        <a:sym typeface="Poppins"/>
                      </a:endParaRPr>
                    </a:p>
                  </a:txBody>
                  <a:tcPr marL="142732" marR="142732" marT="142732" marB="142732" anchor="ctr">
                    <a:solidFill>
                      <a:schemeClr val="bg1"/>
                    </a:solidFill>
                  </a:tcPr>
                </a:tc>
                <a:extLst>
                  <a:ext uri="{0D108BD9-81ED-4DB2-BD59-A6C34878D82A}">
                    <a16:rowId xmlns:a16="http://schemas.microsoft.com/office/drawing/2014/main" val="10001"/>
                  </a:ext>
                </a:extLst>
              </a:tr>
              <a:tr h="1419211">
                <a:tc>
                  <a:txBody>
                    <a:bodyPr/>
                    <a:lstStyle/>
                    <a:p>
                      <a:pPr algn="ctr">
                        <a:lnSpc>
                          <a:spcPts val="3359"/>
                        </a:lnSpc>
                        <a:defRPr/>
                      </a:pPr>
                      <a:r>
                        <a:rPr lang="en-US" sz="2800" u="sng" dirty="0">
                          <a:solidFill>
                            <a:srgbClr val="2F2E2D"/>
                          </a:solidFill>
                          <a:sym typeface="Poppins"/>
                        </a:rPr>
                        <a:t>Second</a:t>
                      </a:r>
                      <a:endParaRPr lang="en-US" sz="1200" dirty="0"/>
                    </a:p>
                    <a:p>
                      <a:pPr algn="ctr">
                        <a:lnSpc>
                          <a:spcPts val="3359"/>
                        </a:lnSpc>
                      </a:pPr>
                      <a:r>
                        <a:rPr lang="en-US" sz="2800" dirty="0">
                          <a:solidFill>
                            <a:srgbClr val="2F2E2D"/>
                          </a:solidFill>
                          <a:sym typeface="Poppins"/>
                        </a:rPr>
                        <a:t>October 1 – December 31 </a:t>
                      </a:r>
                    </a:p>
                    <a:p>
                      <a:pPr algn="l">
                        <a:lnSpc>
                          <a:spcPts val="3359"/>
                        </a:lnSpc>
                      </a:pPr>
                      <a:endParaRPr lang="en-US" sz="2800" dirty="0">
                        <a:solidFill>
                          <a:srgbClr val="2F2E2D"/>
                        </a:solidFill>
                        <a:latin typeface="Poppins"/>
                        <a:ea typeface="Poppins"/>
                        <a:cs typeface="Poppins"/>
                        <a:sym typeface="Poppins"/>
                      </a:endParaRPr>
                    </a:p>
                  </a:txBody>
                  <a:tcPr marL="142732" marR="142732" marT="142732" marB="142732" anchor="ctr">
                    <a:solidFill>
                      <a:schemeClr val="bg1"/>
                    </a:solidFill>
                  </a:tcPr>
                </a:tc>
                <a:tc>
                  <a:txBody>
                    <a:bodyPr/>
                    <a:lstStyle/>
                    <a:p>
                      <a:pPr algn="ctr">
                        <a:lnSpc>
                          <a:spcPts val="3359"/>
                        </a:lnSpc>
                        <a:defRPr/>
                      </a:pPr>
                      <a:endParaRPr lang="en-US" sz="1200" dirty="0"/>
                    </a:p>
                    <a:p>
                      <a:pPr algn="ctr">
                        <a:lnSpc>
                          <a:spcPts val="3359"/>
                        </a:lnSpc>
                      </a:pPr>
                      <a:r>
                        <a:rPr lang="en-US" sz="2800" dirty="0">
                          <a:solidFill>
                            <a:srgbClr val="2F2E2D"/>
                          </a:solidFill>
                          <a:sym typeface="Poppins"/>
                        </a:rPr>
                        <a:t>January 30</a:t>
                      </a:r>
                    </a:p>
                    <a:p>
                      <a:pPr algn="ctr">
                        <a:lnSpc>
                          <a:spcPts val="3359"/>
                        </a:lnSpc>
                      </a:pPr>
                      <a:endParaRPr lang="en-US" sz="2800" dirty="0">
                        <a:solidFill>
                          <a:srgbClr val="2F2E2D"/>
                        </a:solidFill>
                        <a:latin typeface="Poppins"/>
                        <a:ea typeface="Poppins"/>
                        <a:cs typeface="Poppins"/>
                        <a:sym typeface="Poppins"/>
                      </a:endParaRPr>
                    </a:p>
                  </a:txBody>
                  <a:tcPr marL="142732" marR="142732" marT="142732" marB="142732" anchor="ctr">
                    <a:solidFill>
                      <a:schemeClr val="bg1"/>
                    </a:solidFill>
                  </a:tcPr>
                </a:tc>
                <a:extLst>
                  <a:ext uri="{0D108BD9-81ED-4DB2-BD59-A6C34878D82A}">
                    <a16:rowId xmlns:a16="http://schemas.microsoft.com/office/drawing/2014/main" val="10002"/>
                  </a:ext>
                </a:extLst>
              </a:tr>
              <a:tr h="1419211">
                <a:tc>
                  <a:txBody>
                    <a:bodyPr/>
                    <a:lstStyle/>
                    <a:p>
                      <a:pPr algn="ctr">
                        <a:lnSpc>
                          <a:spcPts val="3359"/>
                        </a:lnSpc>
                        <a:defRPr/>
                      </a:pPr>
                      <a:r>
                        <a:rPr lang="en-US" sz="2800" dirty="0">
                          <a:solidFill>
                            <a:srgbClr val="2F2E2D"/>
                          </a:solidFill>
                          <a:sym typeface="Poppins"/>
                        </a:rPr>
                        <a:t> </a:t>
                      </a:r>
                      <a:r>
                        <a:rPr lang="en-US" sz="2800" u="sng" dirty="0">
                          <a:solidFill>
                            <a:srgbClr val="2F2E2D"/>
                          </a:solidFill>
                          <a:sym typeface="Poppins"/>
                        </a:rPr>
                        <a:t>Third</a:t>
                      </a:r>
                      <a:endParaRPr lang="en-US" sz="1200" dirty="0"/>
                    </a:p>
                    <a:p>
                      <a:pPr algn="ctr">
                        <a:lnSpc>
                          <a:spcPts val="3359"/>
                        </a:lnSpc>
                      </a:pPr>
                      <a:r>
                        <a:rPr lang="en-US" sz="2800" dirty="0">
                          <a:solidFill>
                            <a:srgbClr val="2F2E2D"/>
                          </a:solidFill>
                          <a:sym typeface="Poppins"/>
                        </a:rPr>
                        <a:t>January 1 – March 31</a:t>
                      </a:r>
                    </a:p>
                    <a:p>
                      <a:pPr algn="l">
                        <a:lnSpc>
                          <a:spcPts val="3359"/>
                        </a:lnSpc>
                      </a:pPr>
                      <a:endParaRPr lang="en-US" sz="2800" dirty="0">
                        <a:solidFill>
                          <a:srgbClr val="2F2E2D"/>
                        </a:solidFill>
                        <a:latin typeface="Poppins"/>
                        <a:ea typeface="Poppins"/>
                        <a:cs typeface="Poppins"/>
                        <a:sym typeface="Poppins"/>
                      </a:endParaRPr>
                    </a:p>
                  </a:txBody>
                  <a:tcPr marL="142732" marR="142732" marT="142732" marB="142732" anchor="ctr">
                    <a:solidFill>
                      <a:schemeClr val="bg1"/>
                    </a:solidFill>
                  </a:tcPr>
                </a:tc>
                <a:tc>
                  <a:txBody>
                    <a:bodyPr/>
                    <a:lstStyle/>
                    <a:p>
                      <a:pPr algn="ctr">
                        <a:lnSpc>
                          <a:spcPts val="3359"/>
                        </a:lnSpc>
                        <a:defRPr/>
                      </a:pPr>
                      <a:endParaRPr lang="en-US" sz="1200" dirty="0"/>
                    </a:p>
                    <a:p>
                      <a:pPr algn="ctr">
                        <a:lnSpc>
                          <a:spcPts val="3359"/>
                        </a:lnSpc>
                      </a:pPr>
                      <a:r>
                        <a:rPr lang="en-US" sz="2800" dirty="0">
                          <a:solidFill>
                            <a:srgbClr val="2F2E2D"/>
                          </a:solidFill>
                          <a:sym typeface="Poppins"/>
                        </a:rPr>
                        <a:t>April 30</a:t>
                      </a:r>
                    </a:p>
                    <a:p>
                      <a:pPr algn="ctr">
                        <a:lnSpc>
                          <a:spcPts val="3359"/>
                        </a:lnSpc>
                      </a:pPr>
                      <a:endParaRPr lang="en-US" sz="2800" dirty="0">
                        <a:solidFill>
                          <a:srgbClr val="2F2E2D"/>
                        </a:solidFill>
                        <a:latin typeface="Poppins"/>
                        <a:ea typeface="Poppins"/>
                        <a:cs typeface="Poppins"/>
                        <a:sym typeface="Poppins"/>
                      </a:endParaRPr>
                    </a:p>
                  </a:txBody>
                  <a:tcPr marL="142732" marR="142732" marT="142732" marB="142732" anchor="ctr">
                    <a:solidFill>
                      <a:schemeClr val="bg1"/>
                    </a:solidFill>
                  </a:tcPr>
                </a:tc>
                <a:extLst>
                  <a:ext uri="{0D108BD9-81ED-4DB2-BD59-A6C34878D82A}">
                    <a16:rowId xmlns:a16="http://schemas.microsoft.com/office/drawing/2014/main" val="10003"/>
                  </a:ext>
                </a:extLst>
              </a:tr>
              <a:tr h="1419211">
                <a:tc>
                  <a:txBody>
                    <a:bodyPr/>
                    <a:lstStyle/>
                    <a:p>
                      <a:pPr algn="ctr">
                        <a:lnSpc>
                          <a:spcPts val="3359"/>
                        </a:lnSpc>
                        <a:defRPr/>
                      </a:pPr>
                      <a:r>
                        <a:rPr lang="en-US" sz="2800" u="sng" dirty="0">
                          <a:solidFill>
                            <a:srgbClr val="2F2E2D"/>
                          </a:solidFill>
                          <a:sym typeface="Poppins"/>
                        </a:rPr>
                        <a:t>Fourth </a:t>
                      </a:r>
                      <a:r>
                        <a:rPr lang="en-US" sz="2800" dirty="0">
                          <a:solidFill>
                            <a:srgbClr val="2F2E2D"/>
                          </a:solidFill>
                          <a:sym typeface="Poppins"/>
                        </a:rPr>
                        <a:t> </a:t>
                      </a:r>
                      <a:endParaRPr lang="en-US" sz="1200" dirty="0"/>
                    </a:p>
                    <a:p>
                      <a:pPr algn="ctr">
                        <a:lnSpc>
                          <a:spcPts val="3359"/>
                        </a:lnSpc>
                      </a:pPr>
                      <a:r>
                        <a:rPr lang="en-US" sz="2800" dirty="0">
                          <a:solidFill>
                            <a:srgbClr val="2F2E2D"/>
                          </a:solidFill>
                          <a:sym typeface="Poppins"/>
                        </a:rPr>
                        <a:t>April 1 – June 30</a:t>
                      </a:r>
                    </a:p>
                    <a:p>
                      <a:pPr algn="l">
                        <a:lnSpc>
                          <a:spcPts val="3359"/>
                        </a:lnSpc>
                      </a:pPr>
                      <a:endParaRPr lang="en-US" sz="2800" dirty="0">
                        <a:solidFill>
                          <a:srgbClr val="2F2E2D"/>
                        </a:solidFill>
                        <a:latin typeface="Poppins"/>
                        <a:ea typeface="Poppins"/>
                        <a:cs typeface="Poppins"/>
                        <a:sym typeface="Poppins"/>
                      </a:endParaRPr>
                    </a:p>
                  </a:txBody>
                  <a:tcPr marL="142732" marR="142732" marT="142732" marB="142732" anchor="ctr">
                    <a:solidFill>
                      <a:schemeClr val="bg1"/>
                    </a:solidFill>
                  </a:tcPr>
                </a:tc>
                <a:tc>
                  <a:txBody>
                    <a:bodyPr/>
                    <a:lstStyle/>
                    <a:p>
                      <a:pPr algn="ctr">
                        <a:lnSpc>
                          <a:spcPts val="3359"/>
                        </a:lnSpc>
                        <a:defRPr/>
                      </a:pPr>
                      <a:endParaRPr lang="en-US" sz="1200" dirty="0"/>
                    </a:p>
                    <a:p>
                      <a:pPr algn="ctr">
                        <a:lnSpc>
                          <a:spcPts val="3359"/>
                        </a:lnSpc>
                      </a:pPr>
                      <a:r>
                        <a:rPr lang="en-US" sz="2800" dirty="0">
                          <a:solidFill>
                            <a:srgbClr val="2F2E2D"/>
                          </a:solidFill>
                          <a:sym typeface="Poppins"/>
                        </a:rPr>
                        <a:t>August 20</a:t>
                      </a:r>
                    </a:p>
                    <a:p>
                      <a:pPr algn="ctr">
                        <a:lnSpc>
                          <a:spcPts val="3359"/>
                        </a:lnSpc>
                      </a:pPr>
                      <a:endParaRPr lang="en-US" sz="2800" dirty="0">
                        <a:solidFill>
                          <a:srgbClr val="2F2E2D"/>
                        </a:solidFill>
                        <a:latin typeface="Poppins"/>
                        <a:ea typeface="Poppins"/>
                        <a:cs typeface="Poppins"/>
                        <a:sym typeface="Poppins"/>
                      </a:endParaRPr>
                    </a:p>
                  </a:txBody>
                  <a:tcPr marL="142732" marR="142732" marT="142732" marB="142732" anchor="ctr">
                    <a:solidFill>
                      <a:schemeClr val="bg1"/>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829" b="-9829"/>
            </a:stretch>
          </a:blipFill>
        </p:spPr>
        <p:txBody>
          <a:bodyPr/>
          <a:lstStyle/>
          <a:p>
            <a:endParaRPr lang="en-US"/>
          </a:p>
        </p:txBody>
      </p:sp>
      <p:grpSp>
        <p:nvGrpSpPr>
          <p:cNvPr id="3" name="Group 3"/>
          <p:cNvGrpSpPr/>
          <p:nvPr/>
        </p:nvGrpSpPr>
        <p:grpSpPr>
          <a:xfrm>
            <a:off x="5785848" y="421625"/>
            <a:ext cx="6716303" cy="6780935"/>
            <a:chOff x="-982752" y="0"/>
            <a:chExt cx="6766053" cy="6831163"/>
          </a:xfrm>
        </p:grpSpPr>
        <p:sp>
          <p:nvSpPr>
            <p:cNvPr id="4" name="Freeform 4"/>
            <p:cNvSpPr/>
            <p:nvPr/>
          </p:nvSpPr>
          <p:spPr>
            <a:xfrm>
              <a:off x="0" y="0"/>
              <a:ext cx="4166844" cy="2008745"/>
            </a:xfrm>
            <a:custGeom>
              <a:avLst/>
              <a:gdLst/>
              <a:ahLst/>
              <a:cxnLst/>
              <a:rect l="l" t="t" r="r" b="b"/>
              <a:pathLst>
                <a:path w="4166844" h="2008745">
                  <a:moveTo>
                    <a:pt x="0" y="0"/>
                  </a:moveTo>
                  <a:lnTo>
                    <a:pt x="4166844" y="0"/>
                  </a:lnTo>
                  <a:lnTo>
                    <a:pt x="4166844" y="2008745"/>
                  </a:lnTo>
                  <a:lnTo>
                    <a:pt x="0" y="2008745"/>
                  </a:lnTo>
                  <a:close/>
                </a:path>
              </a:pathLst>
            </a:custGeom>
          </p:spPr>
          <p:txBody>
            <a:bodyPr/>
            <a:lstStyle/>
            <a:p>
              <a:endParaRPr lang="en-US"/>
            </a:p>
          </p:txBody>
        </p:sp>
        <p:sp>
          <p:nvSpPr>
            <p:cNvPr id="5" name="TextBox 5"/>
            <p:cNvSpPr txBox="1"/>
            <p:nvPr/>
          </p:nvSpPr>
          <p:spPr>
            <a:xfrm>
              <a:off x="-982752" y="3758913"/>
              <a:ext cx="6766053" cy="3072250"/>
            </a:xfrm>
            <a:prstGeom prst="rect">
              <a:avLst/>
            </a:prstGeom>
          </p:spPr>
          <p:txBody>
            <a:bodyPr lIns="0" tIns="0" rIns="0" bIns="0" rtlCol="0" anchor="ctr"/>
            <a:lstStyle/>
            <a:p>
              <a:pPr algn="l">
                <a:lnSpc>
                  <a:spcPts val="6934"/>
                </a:lnSpc>
              </a:pPr>
              <a:r>
                <a:rPr lang="en-US" sz="16600" dirty="0">
                  <a:solidFill>
                    <a:srgbClr val="000000"/>
                  </a:solidFill>
                  <a:ea typeface="Poppins"/>
                  <a:cs typeface="Poppins"/>
                  <a:sym typeface="Poppins"/>
                </a:rPr>
                <a:t>POLL 3 </a:t>
              </a: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829" b="-9829"/>
            </a:stretch>
          </a:blipFill>
        </p:spPr>
        <p:txBody>
          <a:bodyPr/>
          <a:lstStyle/>
          <a:p>
            <a:endParaRPr lang="en-US"/>
          </a:p>
        </p:txBody>
      </p:sp>
      <p:grpSp>
        <p:nvGrpSpPr>
          <p:cNvPr id="3" name="Group 3"/>
          <p:cNvGrpSpPr/>
          <p:nvPr/>
        </p:nvGrpSpPr>
        <p:grpSpPr>
          <a:xfrm>
            <a:off x="692905" y="2241382"/>
            <a:ext cx="6998230" cy="1326362"/>
            <a:chOff x="0" y="0"/>
            <a:chExt cx="1545930" cy="292997"/>
          </a:xfrm>
        </p:grpSpPr>
        <p:sp>
          <p:nvSpPr>
            <p:cNvPr id="4" name="Freeform 4"/>
            <p:cNvSpPr/>
            <p:nvPr/>
          </p:nvSpPr>
          <p:spPr>
            <a:xfrm>
              <a:off x="0" y="0"/>
              <a:ext cx="1545930" cy="292997"/>
            </a:xfrm>
            <a:custGeom>
              <a:avLst/>
              <a:gdLst/>
              <a:ahLst/>
              <a:cxnLst/>
              <a:rect l="l" t="t" r="r" b="b"/>
              <a:pathLst>
                <a:path w="1545930" h="292997">
                  <a:moveTo>
                    <a:pt x="22694" y="0"/>
                  </a:moveTo>
                  <a:lnTo>
                    <a:pt x="1523236" y="0"/>
                  </a:lnTo>
                  <a:cubicBezTo>
                    <a:pt x="1529255" y="0"/>
                    <a:pt x="1535028" y="2391"/>
                    <a:pt x="1539283" y="6647"/>
                  </a:cubicBezTo>
                  <a:cubicBezTo>
                    <a:pt x="1543539" y="10903"/>
                    <a:pt x="1545930" y="16675"/>
                    <a:pt x="1545930" y="22694"/>
                  </a:cubicBezTo>
                  <a:lnTo>
                    <a:pt x="1545930" y="270304"/>
                  </a:lnTo>
                  <a:cubicBezTo>
                    <a:pt x="1545930" y="276322"/>
                    <a:pt x="1543539" y="282095"/>
                    <a:pt x="1539283" y="286351"/>
                  </a:cubicBezTo>
                  <a:cubicBezTo>
                    <a:pt x="1535028" y="290606"/>
                    <a:pt x="1529255" y="292997"/>
                    <a:pt x="1523236" y="292997"/>
                  </a:cubicBezTo>
                  <a:lnTo>
                    <a:pt x="22694" y="292997"/>
                  </a:lnTo>
                  <a:cubicBezTo>
                    <a:pt x="16675" y="292997"/>
                    <a:pt x="10903" y="290606"/>
                    <a:pt x="6647" y="286351"/>
                  </a:cubicBezTo>
                  <a:cubicBezTo>
                    <a:pt x="2391" y="282095"/>
                    <a:pt x="0" y="276322"/>
                    <a:pt x="0" y="270304"/>
                  </a:cubicBezTo>
                  <a:lnTo>
                    <a:pt x="0" y="22694"/>
                  </a:lnTo>
                  <a:cubicBezTo>
                    <a:pt x="0" y="16675"/>
                    <a:pt x="2391" y="10903"/>
                    <a:pt x="6647" y="6647"/>
                  </a:cubicBezTo>
                  <a:cubicBezTo>
                    <a:pt x="10903" y="2391"/>
                    <a:pt x="16675" y="0"/>
                    <a:pt x="22694" y="0"/>
                  </a:cubicBezTo>
                  <a:close/>
                </a:path>
              </a:pathLst>
            </a:custGeom>
            <a:solidFill>
              <a:srgbClr val="76C4F0"/>
            </a:solidFill>
          </p:spPr>
          <p:txBody>
            <a:bodyPr/>
            <a:lstStyle/>
            <a:p>
              <a:endParaRPr lang="en-US"/>
            </a:p>
          </p:txBody>
        </p:sp>
        <p:sp>
          <p:nvSpPr>
            <p:cNvPr id="5" name="TextBox 5"/>
            <p:cNvSpPr txBox="1"/>
            <p:nvPr/>
          </p:nvSpPr>
          <p:spPr>
            <a:xfrm>
              <a:off x="0" y="9525"/>
              <a:ext cx="1545930" cy="283472"/>
            </a:xfrm>
            <a:prstGeom prst="rect">
              <a:avLst/>
            </a:prstGeom>
          </p:spPr>
          <p:txBody>
            <a:bodyPr lIns="80162" tIns="80162" rIns="80162" bIns="80162" rtlCol="0" anchor="ctr"/>
            <a:lstStyle/>
            <a:p>
              <a:pPr algn="ctr">
                <a:lnSpc>
                  <a:spcPts val="2501"/>
                </a:lnSpc>
              </a:pPr>
              <a:endParaRPr/>
            </a:p>
          </p:txBody>
        </p:sp>
      </p:grpSp>
      <p:grpSp>
        <p:nvGrpSpPr>
          <p:cNvPr id="6" name="Group 6"/>
          <p:cNvGrpSpPr/>
          <p:nvPr/>
        </p:nvGrpSpPr>
        <p:grpSpPr>
          <a:xfrm>
            <a:off x="480925" y="473540"/>
            <a:ext cx="17575147" cy="3094204"/>
            <a:chOff x="0" y="0"/>
            <a:chExt cx="14850193" cy="2614461"/>
          </a:xfrm>
        </p:grpSpPr>
        <p:sp>
          <p:nvSpPr>
            <p:cNvPr id="7" name="Freeform 7"/>
            <p:cNvSpPr/>
            <p:nvPr/>
          </p:nvSpPr>
          <p:spPr>
            <a:xfrm>
              <a:off x="0" y="0"/>
              <a:ext cx="14850193" cy="2614461"/>
            </a:xfrm>
            <a:custGeom>
              <a:avLst/>
              <a:gdLst/>
              <a:ahLst/>
              <a:cxnLst/>
              <a:rect l="l" t="t" r="r" b="b"/>
              <a:pathLst>
                <a:path w="14850193" h="2614461">
                  <a:moveTo>
                    <a:pt x="0" y="0"/>
                  </a:moveTo>
                  <a:lnTo>
                    <a:pt x="14850193" y="0"/>
                  </a:lnTo>
                  <a:lnTo>
                    <a:pt x="14850193" y="2614461"/>
                  </a:lnTo>
                  <a:lnTo>
                    <a:pt x="0" y="2614461"/>
                  </a:lnTo>
                  <a:close/>
                </a:path>
              </a:pathLst>
            </a:custGeom>
          </p:spPr>
          <p:txBody>
            <a:bodyPr/>
            <a:lstStyle/>
            <a:p>
              <a:endParaRPr lang="en-US"/>
            </a:p>
          </p:txBody>
        </p:sp>
        <p:sp>
          <p:nvSpPr>
            <p:cNvPr id="8" name="TextBox 8"/>
            <p:cNvSpPr txBox="1"/>
            <p:nvPr/>
          </p:nvSpPr>
          <p:spPr>
            <a:xfrm>
              <a:off x="0" y="9525"/>
              <a:ext cx="14850193" cy="2604936"/>
            </a:xfrm>
            <a:prstGeom prst="rect">
              <a:avLst/>
            </a:prstGeom>
          </p:spPr>
          <p:txBody>
            <a:bodyPr lIns="0" tIns="0" rIns="0" bIns="0" rtlCol="0" anchor="ctr"/>
            <a:lstStyle/>
            <a:p>
              <a:pPr algn="ctr">
                <a:lnSpc>
                  <a:spcPts val="6501"/>
                </a:lnSpc>
              </a:pPr>
              <a:r>
                <a:rPr lang="en-US" sz="6020">
                  <a:solidFill>
                    <a:srgbClr val="000000"/>
                  </a:solidFill>
                  <a:latin typeface="Poppins"/>
                  <a:ea typeface="Poppins"/>
                  <a:cs typeface="Poppins"/>
                  <a:sym typeface="Poppins"/>
                </a:rPr>
                <a:t>Understanding the 2 types of WIC fiscal years: </a:t>
              </a:r>
            </a:p>
            <a:p>
              <a:pPr algn="l">
                <a:lnSpc>
                  <a:spcPts val="5673"/>
                </a:lnSpc>
              </a:pPr>
              <a:endParaRPr lang="en-US" sz="6020">
                <a:solidFill>
                  <a:srgbClr val="000000"/>
                </a:solidFill>
                <a:latin typeface="Poppins"/>
                <a:ea typeface="Poppins"/>
                <a:cs typeface="Poppins"/>
                <a:sym typeface="Poppins"/>
              </a:endParaRPr>
            </a:p>
            <a:p>
              <a:pPr algn="l">
                <a:lnSpc>
                  <a:spcPts val="6879"/>
                </a:lnSpc>
              </a:pPr>
              <a:r>
                <a:rPr lang="en-US" sz="6369">
                  <a:solidFill>
                    <a:srgbClr val="FFFFFF"/>
                  </a:solidFill>
                  <a:latin typeface="Poppins"/>
                  <a:ea typeface="Poppins"/>
                  <a:cs typeface="Poppins"/>
                  <a:sym typeface="Poppins"/>
                </a:rPr>
                <a:t>  State Fiscal Year</a:t>
              </a:r>
            </a:p>
          </p:txBody>
        </p:sp>
      </p:grpSp>
      <p:grpSp>
        <p:nvGrpSpPr>
          <p:cNvPr id="9" name="Group 9"/>
          <p:cNvGrpSpPr/>
          <p:nvPr/>
        </p:nvGrpSpPr>
        <p:grpSpPr>
          <a:xfrm>
            <a:off x="1916741" y="6320479"/>
            <a:ext cx="12654581" cy="859696"/>
            <a:chOff x="0" y="0"/>
            <a:chExt cx="16872775" cy="1146261"/>
          </a:xfrm>
        </p:grpSpPr>
        <p:sp>
          <p:nvSpPr>
            <p:cNvPr id="10" name="Freeform 10"/>
            <p:cNvSpPr/>
            <p:nvPr/>
          </p:nvSpPr>
          <p:spPr>
            <a:xfrm>
              <a:off x="0" y="0"/>
              <a:ext cx="16872775" cy="1146261"/>
            </a:xfrm>
            <a:custGeom>
              <a:avLst/>
              <a:gdLst/>
              <a:ahLst/>
              <a:cxnLst/>
              <a:rect l="l" t="t" r="r" b="b"/>
              <a:pathLst>
                <a:path w="16872775" h="1146261">
                  <a:moveTo>
                    <a:pt x="0" y="0"/>
                  </a:moveTo>
                  <a:lnTo>
                    <a:pt x="16872775" y="0"/>
                  </a:lnTo>
                  <a:lnTo>
                    <a:pt x="16872775" y="1146261"/>
                  </a:lnTo>
                  <a:lnTo>
                    <a:pt x="0" y="1146261"/>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1" name="Group 11"/>
            <p:cNvGrpSpPr/>
            <p:nvPr/>
          </p:nvGrpSpPr>
          <p:grpSpPr>
            <a:xfrm>
              <a:off x="0" y="0"/>
              <a:ext cx="16872775" cy="1146261"/>
              <a:chOff x="0" y="0"/>
              <a:chExt cx="9503530" cy="645627"/>
            </a:xfrm>
          </p:grpSpPr>
          <p:sp>
            <p:nvSpPr>
              <p:cNvPr id="12" name="Freeform 12"/>
              <p:cNvSpPr/>
              <p:nvPr/>
            </p:nvSpPr>
            <p:spPr>
              <a:xfrm>
                <a:off x="0" y="0"/>
                <a:ext cx="9503530" cy="645627"/>
              </a:xfrm>
              <a:custGeom>
                <a:avLst/>
                <a:gdLst/>
                <a:ahLst/>
                <a:cxnLst/>
                <a:rect l="l" t="t" r="r" b="b"/>
                <a:pathLst>
                  <a:path w="9503530" h="645627">
                    <a:moveTo>
                      <a:pt x="0" y="0"/>
                    </a:moveTo>
                    <a:lnTo>
                      <a:pt x="9503530" y="0"/>
                    </a:lnTo>
                    <a:lnTo>
                      <a:pt x="9503530" y="645627"/>
                    </a:lnTo>
                    <a:lnTo>
                      <a:pt x="0" y="645627"/>
                    </a:lnTo>
                    <a:close/>
                  </a:path>
                </a:pathLst>
              </a:custGeom>
            </p:spPr>
            <p:txBody>
              <a:bodyPr/>
              <a:lstStyle/>
              <a:p>
                <a:endParaRPr lang="en-US"/>
              </a:p>
            </p:txBody>
          </p:sp>
          <p:sp>
            <p:nvSpPr>
              <p:cNvPr id="13" name="TextBox 13"/>
              <p:cNvSpPr txBox="1"/>
              <p:nvPr/>
            </p:nvSpPr>
            <p:spPr>
              <a:xfrm>
                <a:off x="0" y="0"/>
                <a:ext cx="9503530" cy="645627"/>
              </a:xfrm>
              <a:prstGeom prst="rect">
                <a:avLst/>
              </a:prstGeom>
            </p:spPr>
            <p:txBody>
              <a:bodyPr lIns="0" tIns="0" rIns="0" bIns="0" rtlCol="0" anchor="ctr"/>
              <a:lstStyle/>
              <a:p>
                <a:pPr algn="ctr">
                  <a:lnSpc>
                    <a:spcPts val="3242"/>
                  </a:lnSpc>
                </a:pPr>
                <a:r>
                  <a:rPr lang="en-US" sz="2702">
                    <a:solidFill>
                      <a:srgbClr val="000000"/>
                    </a:solidFill>
                    <a:latin typeface="Aptos"/>
                    <a:ea typeface="Aptos"/>
                    <a:cs typeface="Aptos"/>
                    <a:sym typeface="Aptos"/>
                  </a:rPr>
                  <a:t>State fiscal year – July 1 to June 30</a:t>
                </a:r>
              </a:p>
            </p:txBody>
          </p:sp>
        </p:grpSp>
      </p:grpSp>
      <p:sp>
        <p:nvSpPr>
          <p:cNvPr id="14" name="TextBox 14"/>
          <p:cNvSpPr txBox="1"/>
          <p:nvPr/>
        </p:nvSpPr>
        <p:spPr>
          <a:xfrm>
            <a:off x="8184254" y="8040050"/>
            <a:ext cx="7397208" cy="1326695"/>
          </a:xfrm>
          <a:prstGeom prst="rect">
            <a:avLst/>
          </a:prstGeom>
        </p:spPr>
        <p:txBody>
          <a:bodyPr lIns="0" tIns="0" rIns="0" bIns="0" rtlCol="0" anchor="t">
            <a:spAutoFit/>
          </a:bodyPr>
          <a:lstStyle/>
          <a:p>
            <a:pPr algn="l">
              <a:lnSpc>
                <a:spcPts val="3543"/>
              </a:lnSpc>
            </a:pPr>
            <a:r>
              <a:rPr lang="en-US" sz="2953">
                <a:solidFill>
                  <a:srgbClr val="000000"/>
                </a:solidFill>
                <a:latin typeface="Poppins"/>
                <a:ea typeface="Poppins"/>
                <a:cs typeface="Poppins"/>
                <a:sym typeface="Poppins"/>
              </a:rPr>
              <a:t>The WIC grant and contract (IGA) match the state fiscal year July 1 through June 30.</a:t>
            </a:r>
          </a:p>
        </p:txBody>
      </p:sp>
      <p:grpSp>
        <p:nvGrpSpPr>
          <p:cNvPr id="15" name="Group 15"/>
          <p:cNvGrpSpPr/>
          <p:nvPr/>
        </p:nvGrpSpPr>
        <p:grpSpPr>
          <a:xfrm>
            <a:off x="1846677" y="7953052"/>
            <a:ext cx="2229415" cy="1560518"/>
            <a:chOff x="0" y="0"/>
            <a:chExt cx="1883753" cy="1318566"/>
          </a:xfrm>
        </p:grpSpPr>
        <p:sp>
          <p:nvSpPr>
            <p:cNvPr id="16" name="Freeform 16"/>
            <p:cNvSpPr/>
            <p:nvPr/>
          </p:nvSpPr>
          <p:spPr>
            <a:xfrm>
              <a:off x="0" y="0"/>
              <a:ext cx="1883791" cy="1318641"/>
            </a:xfrm>
            <a:custGeom>
              <a:avLst/>
              <a:gdLst/>
              <a:ahLst/>
              <a:cxnLst/>
              <a:rect l="l" t="t" r="r" b="b"/>
              <a:pathLst>
                <a:path w="1883791" h="1318641">
                  <a:moveTo>
                    <a:pt x="0" y="219837"/>
                  </a:moveTo>
                  <a:cubicBezTo>
                    <a:pt x="0" y="98425"/>
                    <a:pt x="98425" y="0"/>
                    <a:pt x="219837" y="0"/>
                  </a:cubicBezTo>
                  <a:lnTo>
                    <a:pt x="1663954" y="0"/>
                  </a:lnTo>
                  <a:cubicBezTo>
                    <a:pt x="1785366" y="0"/>
                    <a:pt x="1883791" y="98425"/>
                    <a:pt x="1883791" y="219837"/>
                  </a:cubicBezTo>
                  <a:lnTo>
                    <a:pt x="1883791" y="1098804"/>
                  </a:lnTo>
                  <a:cubicBezTo>
                    <a:pt x="1883791" y="1220216"/>
                    <a:pt x="1785366" y="1318641"/>
                    <a:pt x="1663954" y="1318641"/>
                  </a:cubicBezTo>
                  <a:lnTo>
                    <a:pt x="219837" y="1318641"/>
                  </a:lnTo>
                  <a:cubicBezTo>
                    <a:pt x="98425" y="1318514"/>
                    <a:pt x="0" y="1220216"/>
                    <a:pt x="0" y="1098804"/>
                  </a:cubicBezTo>
                  <a:close/>
                </a:path>
              </a:pathLst>
            </a:custGeom>
            <a:solidFill>
              <a:srgbClr val="76C4F0"/>
            </a:solidFill>
          </p:spPr>
          <p:txBody>
            <a:bodyPr/>
            <a:lstStyle/>
            <a:p>
              <a:endParaRPr lang="en-US"/>
            </a:p>
          </p:txBody>
        </p:sp>
      </p:grpSp>
      <p:grpSp>
        <p:nvGrpSpPr>
          <p:cNvPr id="17" name="Group 17"/>
          <p:cNvGrpSpPr/>
          <p:nvPr/>
        </p:nvGrpSpPr>
        <p:grpSpPr>
          <a:xfrm>
            <a:off x="1916741" y="8023116"/>
            <a:ext cx="2089287" cy="1420390"/>
            <a:chOff x="0" y="0"/>
            <a:chExt cx="1765352" cy="1200165"/>
          </a:xfrm>
        </p:grpSpPr>
        <p:sp>
          <p:nvSpPr>
            <p:cNvPr id="18" name="Freeform 18"/>
            <p:cNvSpPr/>
            <p:nvPr/>
          </p:nvSpPr>
          <p:spPr>
            <a:xfrm>
              <a:off x="0" y="0"/>
              <a:ext cx="1765352" cy="1200165"/>
            </a:xfrm>
            <a:custGeom>
              <a:avLst/>
              <a:gdLst/>
              <a:ahLst/>
              <a:cxnLst/>
              <a:rect l="l" t="t" r="r" b="b"/>
              <a:pathLst>
                <a:path w="1765352" h="1200165">
                  <a:moveTo>
                    <a:pt x="0" y="0"/>
                  </a:moveTo>
                  <a:lnTo>
                    <a:pt x="1765352" y="0"/>
                  </a:lnTo>
                  <a:lnTo>
                    <a:pt x="1765352" y="1200165"/>
                  </a:lnTo>
                  <a:lnTo>
                    <a:pt x="0" y="1200165"/>
                  </a:lnTo>
                  <a:close/>
                </a:path>
              </a:pathLst>
            </a:custGeom>
          </p:spPr>
          <p:txBody>
            <a:bodyPr/>
            <a:lstStyle/>
            <a:p>
              <a:endParaRPr lang="en-US"/>
            </a:p>
          </p:txBody>
        </p:sp>
        <p:sp>
          <p:nvSpPr>
            <p:cNvPr id="19" name="TextBox 19"/>
            <p:cNvSpPr txBox="1"/>
            <p:nvPr/>
          </p:nvSpPr>
          <p:spPr>
            <a:xfrm>
              <a:off x="0" y="66675"/>
              <a:ext cx="1765352" cy="1133490"/>
            </a:xfrm>
            <a:prstGeom prst="rect">
              <a:avLst/>
            </a:prstGeom>
          </p:spPr>
          <p:txBody>
            <a:bodyPr lIns="0" tIns="0" rIns="0" bIns="0" rtlCol="0" anchor="ctr"/>
            <a:lstStyle/>
            <a:p>
              <a:pPr algn="ctr">
                <a:lnSpc>
                  <a:spcPts val="6670"/>
                </a:lnSpc>
              </a:pPr>
              <a:r>
                <a:rPr lang="en-US" sz="6176">
                  <a:solidFill>
                    <a:srgbClr val="FFFFFF"/>
                  </a:solidFill>
                  <a:latin typeface="Aptos"/>
                  <a:ea typeface="Aptos"/>
                  <a:cs typeface="Aptos"/>
                  <a:sym typeface="Aptos"/>
                </a:rPr>
                <a:t>OHA</a:t>
              </a:r>
            </a:p>
          </p:txBody>
        </p:sp>
      </p:grpSp>
      <p:grpSp>
        <p:nvGrpSpPr>
          <p:cNvPr id="20" name="Group 20"/>
          <p:cNvGrpSpPr/>
          <p:nvPr/>
        </p:nvGrpSpPr>
        <p:grpSpPr>
          <a:xfrm>
            <a:off x="406830" y="4938161"/>
            <a:ext cx="17723337" cy="1011766"/>
            <a:chOff x="0" y="0"/>
            <a:chExt cx="23631116" cy="1349021"/>
          </a:xfrm>
        </p:grpSpPr>
        <p:sp>
          <p:nvSpPr>
            <p:cNvPr id="21" name="Freeform 21"/>
            <p:cNvSpPr/>
            <p:nvPr/>
          </p:nvSpPr>
          <p:spPr>
            <a:xfrm>
              <a:off x="0" y="0"/>
              <a:ext cx="17699462" cy="1259573"/>
            </a:xfrm>
            <a:custGeom>
              <a:avLst/>
              <a:gdLst/>
              <a:ahLst/>
              <a:cxnLst/>
              <a:rect l="l" t="t" r="r" b="b"/>
              <a:pathLst>
                <a:path w="17699462" h="1259573">
                  <a:moveTo>
                    <a:pt x="0" y="0"/>
                  </a:moveTo>
                  <a:lnTo>
                    <a:pt x="17699462" y="0"/>
                  </a:lnTo>
                  <a:lnTo>
                    <a:pt x="17699462" y="1259573"/>
                  </a:lnTo>
                  <a:lnTo>
                    <a:pt x="0" y="1259573"/>
                  </a:lnTo>
                  <a:lnTo>
                    <a:pt x="0" y="0"/>
                  </a:lnTo>
                  <a:close/>
                </a:path>
              </a:pathLst>
            </a:custGeom>
            <a:blipFill>
              <a:blip r:embed="rId5"/>
              <a:stretch>
                <a:fillRect t="-7378" b="-7378"/>
              </a:stretch>
            </a:blipFill>
          </p:spPr>
          <p:txBody>
            <a:bodyPr/>
            <a:lstStyle/>
            <a:p>
              <a:endParaRPr lang="en-US"/>
            </a:p>
          </p:txBody>
        </p:sp>
        <p:sp>
          <p:nvSpPr>
            <p:cNvPr id="22" name="Freeform 22"/>
            <p:cNvSpPr/>
            <p:nvPr/>
          </p:nvSpPr>
          <p:spPr>
            <a:xfrm>
              <a:off x="1752956" y="413888"/>
              <a:ext cx="967536" cy="338638"/>
            </a:xfrm>
            <a:custGeom>
              <a:avLst/>
              <a:gdLst/>
              <a:ahLst/>
              <a:cxnLst/>
              <a:rect l="l" t="t" r="r" b="b"/>
              <a:pathLst>
                <a:path w="967536" h="338638">
                  <a:moveTo>
                    <a:pt x="0" y="0"/>
                  </a:moveTo>
                  <a:lnTo>
                    <a:pt x="967536" y="0"/>
                  </a:lnTo>
                  <a:lnTo>
                    <a:pt x="967536" y="338637"/>
                  </a:lnTo>
                  <a:lnTo>
                    <a:pt x="0" y="338637"/>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3" name="Freeform 23"/>
            <p:cNvSpPr/>
            <p:nvPr/>
          </p:nvSpPr>
          <p:spPr>
            <a:xfrm>
              <a:off x="246311" y="413888"/>
              <a:ext cx="1032269" cy="360004"/>
            </a:xfrm>
            <a:custGeom>
              <a:avLst/>
              <a:gdLst/>
              <a:ahLst/>
              <a:cxnLst/>
              <a:rect l="l" t="t" r="r" b="b"/>
              <a:pathLst>
                <a:path w="1032269" h="360004">
                  <a:moveTo>
                    <a:pt x="0" y="0"/>
                  </a:moveTo>
                  <a:lnTo>
                    <a:pt x="1032269" y="0"/>
                  </a:lnTo>
                  <a:lnTo>
                    <a:pt x="1032269" y="360004"/>
                  </a:lnTo>
                  <a:lnTo>
                    <a:pt x="0" y="360004"/>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4" name="Freeform 24"/>
            <p:cNvSpPr/>
            <p:nvPr/>
          </p:nvSpPr>
          <p:spPr>
            <a:xfrm>
              <a:off x="10721839" y="436593"/>
              <a:ext cx="933916" cy="372788"/>
            </a:xfrm>
            <a:custGeom>
              <a:avLst/>
              <a:gdLst/>
              <a:ahLst/>
              <a:cxnLst/>
              <a:rect l="l" t="t" r="r" b="b"/>
              <a:pathLst>
                <a:path w="933916" h="372788">
                  <a:moveTo>
                    <a:pt x="0" y="0"/>
                  </a:moveTo>
                  <a:lnTo>
                    <a:pt x="933916" y="0"/>
                  </a:lnTo>
                  <a:lnTo>
                    <a:pt x="933916" y="372788"/>
                  </a:lnTo>
                  <a:lnTo>
                    <a:pt x="0" y="372788"/>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5" name="Freeform 25"/>
            <p:cNvSpPr/>
            <p:nvPr/>
          </p:nvSpPr>
          <p:spPr>
            <a:xfrm>
              <a:off x="16494086" y="353119"/>
              <a:ext cx="1090529" cy="399406"/>
            </a:xfrm>
            <a:custGeom>
              <a:avLst/>
              <a:gdLst/>
              <a:ahLst/>
              <a:cxnLst/>
              <a:rect l="l" t="t" r="r" b="b"/>
              <a:pathLst>
                <a:path w="1090529" h="399406">
                  <a:moveTo>
                    <a:pt x="0" y="0"/>
                  </a:moveTo>
                  <a:lnTo>
                    <a:pt x="1090530" y="0"/>
                  </a:lnTo>
                  <a:lnTo>
                    <a:pt x="1090530" y="399406"/>
                  </a:lnTo>
                  <a:lnTo>
                    <a:pt x="0" y="399406"/>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6" name="Freeform 26"/>
            <p:cNvSpPr/>
            <p:nvPr/>
          </p:nvSpPr>
          <p:spPr>
            <a:xfrm>
              <a:off x="13539522" y="393266"/>
              <a:ext cx="1035715" cy="380625"/>
            </a:xfrm>
            <a:custGeom>
              <a:avLst/>
              <a:gdLst/>
              <a:ahLst/>
              <a:cxnLst/>
              <a:rect l="l" t="t" r="r" b="b"/>
              <a:pathLst>
                <a:path w="1035715" h="380625">
                  <a:moveTo>
                    <a:pt x="0" y="0"/>
                  </a:moveTo>
                  <a:lnTo>
                    <a:pt x="1035715" y="0"/>
                  </a:lnTo>
                  <a:lnTo>
                    <a:pt x="1035715" y="380626"/>
                  </a:lnTo>
                  <a:lnTo>
                    <a:pt x="0" y="380626"/>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7" name="Freeform 27"/>
            <p:cNvSpPr/>
            <p:nvPr/>
          </p:nvSpPr>
          <p:spPr>
            <a:xfrm>
              <a:off x="12127805" y="407220"/>
              <a:ext cx="940727" cy="402161"/>
            </a:xfrm>
            <a:custGeom>
              <a:avLst/>
              <a:gdLst/>
              <a:ahLst/>
              <a:cxnLst/>
              <a:rect l="l" t="t" r="r" b="b"/>
              <a:pathLst>
                <a:path w="940727" h="402161">
                  <a:moveTo>
                    <a:pt x="0" y="0"/>
                  </a:moveTo>
                  <a:lnTo>
                    <a:pt x="940727" y="0"/>
                  </a:lnTo>
                  <a:lnTo>
                    <a:pt x="940727" y="402161"/>
                  </a:lnTo>
                  <a:lnTo>
                    <a:pt x="0" y="402161"/>
                  </a:lnTo>
                  <a:lnTo>
                    <a:pt x="0" y="0"/>
                  </a:lnTo>
                  <a:close/>
                </a:path>
              </a:pathLst>
            </a:custGeom>
            <a:blipFill>
              <a:blip>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8" name="Freeform 28"/>
            <p:cNvSpPr/>
            <p:nvPr/>
          </p:nvSpPr>
          <p:spPr>
            <a:xfrm>
              <a:off x="9138864" y="407220"/>
              <a:ext cx="954988" cy="373241"/>
            </a:xfrm>
            <a:custGeom>
              <a:avLst/>
              <a:gdLst/>
              <a:ahLst/>
              <a:cxnLst/>
              <a:rect l="l" t="t" r="r" b="b"/>
              <a:pathLst>
                <a:path w="954988" h="373241">
                  <a:moveTo>
                    <a:pt x="0" y="0"/>
                  </a:moveTo>
                  <a:lnTo>
                    <a:pt x="954988" y="0"/>
                  </a:lnTo>
                  <a:lnTo>
                    <a:pt x="954988" y="373242"/>
                  </a:lnTo>
                  <a:lnTo>
                    <a:pt x="0" y="373242"/>
                  </a:lnTo>
                  <a:lnTo>
                    <a:pt x="0" y="0"/>
                  </a:lnTo>
                  <a:close/>
                </a:path>
              </a:pathLst>
            </a:custGeom>
            <a:blipFill>
              <a:blip>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9" name="Freeform 29"/>
            <p:cNvSpPr/>
            <p:nvPr/>
          </p:nvSpPr>
          <p:spPr>
            <a:xfrm>
              <a:off x="6200113" y="436593"/>
              <a:ext cx="962168" cy="373241"/>
            </a:xfrm>
            <a:custGeom>
              <a:avLst/>
              <a:gdLst/>
              <a:ahLst/>
              <a:cxnLst/>
              <a:rect l="l" t="t" r="r" b="b"/>
              <a:pathLst>
                <a:path w="962168" h="373241">
                  <a:moveTo>
                    <a:pt x="0" y="0"/>
                  </a:moveTo>
                  <a:lnTo>
                    <a:pt x="962169" y="0"/>
                  </a:lnTo>
                  <a:lnTo>
                    <a:pt x="962169" y="373241"/>
                  </a:lnTo>
                  <a:lnTo>
                    <a:pt x="0" y="373241"/>
                  </a:lnTo>
                  <a:lnTo>
                    <a:pt x="0" y="0"/>
                  </a:lnTo>
                  <a:close/>
                </a:path>
              </a:pathLst>
            </a:custGeom>
            <a:blipFill>
              <a:blip>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30" name="Freeform 30"/>
            <p:cNvSpPr/>
            <p:nvPr/>
          </p:nvSpPr>
          <p:spPr>
            <a:xfrm>
              <a:off x="4674271" y="384515"/>
              <a:ext cx="902534" cy="425319"/>
            </a:xfrm>
            <a:custGeom>
              <a:avLst/>
              <a:gdLst/>
              <a:ahLst/>
              <a:cxnLst/>
              <a:rect l="l" t="t" r="r" b="b"/>
              <a:pathLst>
                <a:path w="902534" h="425319">
                  <a:moveTo>
                    <a:pt x="0" y="0"/>
                  </a:moveTo>
                  <a:lnTo>
                    <a:pt x="902534" y="0"/>
                  </a:lnTo>
                  <a:lnTo>
                    <a:pt x="902534" y="425319"/>
                  </a:lnTo>
                  <a:lnTo>
                    <a:pt x="0" y="425319"/>
                  </a:lnTo>
                  <a:lnTo>
                    <a:pt x="0" y="0"/>
                  </a:lnTo>
                  <a:close/>
                </a:path>
              </a:pathLst>
            </a:custGeom>
            <a:blipFill>
              <a:blip>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1" name="Freeform 31"/>
            <p:cNvSpPr/>
            <p:nvPr/>
          </p:nvSpPr>
          <p:spPr>
            <a:xfrm>
              <a:off x="3195518" y="413888"/>
              <a:ext cx="1007763" cy="366574"/>
            </a:xfrm>
            <a:custGeom>
              <a:avLst/>
              <a:gdLst/>
              <a:ahLst/>
              <a:cxnLst/>
              <a:rect l="l" t="t" r="r" b="b"/>
              <a:pathLst>
                <a:path w="1007763" h="366574">
                  <a:moveTo>
                    <a:pt x="0" y="0"/>
                  </a:moveTo>
                  <a:lnTo>
                    <a:pt x="1007763" y="0"/>
                  </a:lnTo>
                  <a:lnTo>
                    <a:pt x="1007763" y="366574"/>
                  </a:lnTo>
                  <a:lnTo>
                    <a:pt x="0" y="366574"/>
                  </a:lnTo>
                  <a:lnTo>
                    <a:pt x="0" y="0"/>
                  </a:lnTo>
                  <a:close/>
                </a:path>
              </a:pathLst>
            </a:custGeom>
            <a:blipFill>
              <a:blip>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32" name="Freeform 32"/>
            <p:cNvSpPr/>
            <p:nvPr/>
          </p:nvSpPr>
          <p:spPr>
            <a:xfrm>
              <a:off x="7633272" y="436593"/>
              <a:ext cx="1082969" cy="326244"/>
            </a:xfrm>
            <a:custGeom>
              <a:avLst/>
              <a:gdLst/>
              <a:ahLst/>
              <a:cxnLst/>
              <a:rect l="l" t="t" r="r" b="b"/>
              <a:pathLst>
                <a:path w="1082969" h="326244">
                  <a:moveTo>
                    <a:pt x="0" y="0"/>
                  </a:moveTo>
                  <a:lnTo>
                    <a:pt x="1082969" y="0"/>
                  </a:lnTo>
                  <a:lnTo>
                    <a:pt x="1082969" y="326244"/>
                  </a:lnTo>
                  <a:lnTo>
                    <a:pt x="0" y="326244"/>
                  </a:lnTo>
                  <a:lnTo>
                    <a:pt x="0" y="0"/>
                  </a:lnTo>
                  <a:close/>
                </a:path>
              </a:pathLst>
            </a:custGeom>
            <a:blipFill>
              <a:blip>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33" name="Freeform 33"/>
            <p:cNvSpPr/>
            <p:nvPr/>
          </p:nvSpPr>
          <p:spPr>
            <a:xfrm>
              <a:off x="14993895" y="366424"/>
              <a:ext cx="1063941" cy="454835"/>
            </a:xfrm>
            <a:custGeom>
              <a:avLst/>
              <a:gdLst/>
              <a:ahLst/>
              <a:cxnLst/>
              <a:rect l="l" t="t" r="r" b="b"/>
              <a:pathLst>
                <a:path w="1063941" h="454835">
                  <a:moveTo>
                    <a:pt x="0" y="0"/>
                  </a:moveTo>
                  <a:lnTo>
                    <a:pt x="1063942" y="0"/>
                  </a:lnTo>
                  <a:lnTo>
                    <a:pt x="1063942" y="454834"/>
                  </a:lnTo>
                  <a:lnTo>
                    <a:pt x="0" y="454834"/>
                  </a:lnTo>
                  <a:lnTo>
                    <a:pt x="0" y="0"/>
                  </a:lnTo>
                  <a:close/>
                </a:path>
              </a:pathLst>
            </a:custGeom>
            <a:blipFill>
              <a:blip>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34" name="Freeform 34"/>
            <p:cNvSpPr/>
            <p:nvPr/>
          </p:nvSpPr>
          <p:spPr>
            <a:xfrm>
              <a:off x="17699462" y="0"/>
              <a:ext cx="5931654" cy="1349021"/>
            </a:xfrm>
            <a:custGeom>
              <a:avLst/>
              <a:gdLst/>
              <a:ahLst/>
              <a:cxnLst/>
              <a:rect l="l" t="t" r="r" b="b"/>
              <a:pathLst>
                <a:path w="5931654" h="1349021">
                  <a:moveTo>
                    <a:pt x="0" y="0"/>
                  </a:moveTo>
                  <a:lnTo>
                    <a:pt x="5931654" y="0"/>
                  </a:lnTo>
                  <a:lnTo>
                    <a:pt x="5931654" y="1349021"/>
                  </a:lnTo>
                  <a:lnTo>
                    <a:pt x="0" y="1349021"/>
                  </a:lnTo>
                  <a:lnTo>
                    <a:pt x="0" y="0"/>
                  </a:lnTo>
                  <a:close/>
                </a:path>
              </a:pathLst>
            </a:custGeom>
            <a:blipFill>
              <a:blip r:embed="rId5"/>
              <a:stretch>
                <a:fillRect t="-6889" r="-198390" b="-258"/>
              </a:stretch>
            </a:blipFill>
          </p:spPr>
          <p:txBody>
            <a:bodyPr/>
            <a:lstStyle/>
            <a:p>
              <a:endParaRPr lang="en-US"/>
            </a:p>
          </p:txBody>
        </p:sp>
        <p:sp>
          <p:nvSpPr>
            <p:cNvPr id="35" name="Freeform 35"/>
            <p:cNvSpPr/>
            <p:nvPr/>
          </p:nvSpPr>
          <p:spPr>
            <a:xfrm>
              <a:off x="19452418" y="413888"/>
              <a:ext cx="967536" cy="338638"/>
            </a:xfrm>
            <a:custGeom>
              <a:avLst/>
              <a:gdLst/>
              <a:ahLst/>
              <a:cxnLst/>
              <a:rect l="l" t="t" r="r" b="b"/>
              <a:pathLst>
                <a:path w="967536" h="338638">
                  <a:moveTo>
                    <a:pt x="0" y="0"/>
                  </a:moveTo>
                  <a:lnTo>
                    <a:pt x="967536" y="0"/>
                  </a:lnTo>
                  <a:lnTo>
                    <a:pt x="967536" y="338637"/>
                  </a:lnTo>
                  <a:lnTo>
                    <a:pt x="0" y="338637"/>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6" name="Freeform 36"/>
            <p:cNvSpPr/>
            <p:nvPr/>
          </p:nvSpPr>
          <p:spPr>
            <a:xfrm>
              <a:off x="17945773" y="413888"/>
              <a:ext cx="1032269" cy="360004"/>
            </a:xfrm>
            <a:custGeom>
              <a:avLst/>
              <a:gdLst/>
              <a:ahLst/>
              <a:cxnLst/>
              <a:rect l="l" t="t" r="r" b="b"/>
              <a:pathLst>
                <a:path w="1032269" h="360004">
                  <a:moveTo>
                    <a:pt x="0" y="0"/>
                  </a:moveTo>
                  <a:lnTo>
                    <a:pt x="1032269" y="0"/>
                  </a:lnTo>
                  <a:lnTo>
                    <a:pt x="1032269" y="360004"/>
                  </a:lnTo>
                  <a:lnTo>
                    <a:pt x="0" y="360004"/>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7" name="Freeform 37"/>
            <p:cNvSpPr/>
            <p:nvPr/>
          </p:nvSpPr>
          <p:spPr>
            <a:xfrm>
              <a:off x="22373734" y="384515"/>
              <a:ext cx="902534" cy="425319"/>
            </a:xfrm>
            <a:custGeom>
              <a:avLst/>
              <a:gdLst/>
              <a:ahLst/>
              <a:cxnLst/>
              <a:rect l="l" t="t" r="r" b="b"/>
              <a:pathLst>
                <a:path w="902534" h="425319">
                  <a:moveTo>
                    <a:pt x="0" y="0"/>
                  </a:moveTo>
                  <a:lnTo>
                    <a:pt x="902533" y="0"/>
                  </a:lnTo>
                  <a:lnTo>
                    <a:pt x="902533" y="425319"/>
                  </a:lnTo>
                  <a:lnTo>
                    <a:pt x="0" y="425319"/>
                  </a:lnTo>
                  <a:lnTo>
                    <a:pt x="0" y="0"/>
                  </a:lnTo>
                  <a:close/>
                </a:path>
              </a:pathLst>
            </a:custGeom>
            <a:blipFill>
              <a:blip>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8" name="Freeform 38"/>
            <p:cNvSpPr/>
            <p:nvPr/>
          </p:nvSpPr>
          <p:spPr>
            <a:xfrm>
              <a:off x="20894980" y="413888"/>
              <a:ext cx="1007763" cy="366574"/>
            </a:xfrm>
            <a:custGeom>
              <a:avLst/>
              <a:gdLst/>
              <a:ahLst/>
              <a:cxnLst/>
              <a:rect l="l" t="t" r="r" b="b"/>
              <a:pathLst>
                <a:path w="1007763" h="366574">
                  <a:moveTo>
                    <a:pt x="0" y="0"/>
                  </a:moveTo>
                  <a:lnTo>
                    <a:pt x="1007763" y="0"/>
                  </a:lnTo>
                  <a:lnTo>
                    <a:pt x="1007763" y="366574"/>
                  </a:lnTo>
                  <a:lnTo>
                    <a:pt x="0" y="366574"/>
                  </a:lnTo>
                  <a:lnTo>
                    <a:pt x="0" y="0"/>
                  </a:lnTo>
                  <a:close/>
                </a:path>
              </a:pathLst>
            </a:custGeom>
            <a:blipFill>
              <a:blip>
                <a:extLst>
                  <a:ext uri="{96DAC541-7B7A-43D3-8B79-37D633B846F1}">
                    <asvg:svgBlip xmlns:asvg="http://schemas.microsoft.com/office/drawing/2016/SVG/main" r:embed="rId15"/>
                  </a:ext>
                </a:extLst>
              </a:blip>
              <a:stretch>
                <a:fillRect/>
              </a:stretch>
            </a:blipFill>
          </p:spPr>
          <p:txBody>
            <a:bodyPr/>
            <a:lstStyle/>
            <a:p>
              <a:endParaRPr lang="en-US"/>
            </a:p>
          </p:txBody>
        </p:sp>
      </p:grpSp>
      <p:sp>
        <p:nvSpPr>
          <p:cNvPr id="39" name="TextBox 39"/>
          <p:cNvSpPr txBox="1"/>
          <p:nvPr/>
        </p:nvSpPr>
        <p:spPr>
          <a:xfrm>
            <a:off x="4333369" y="8475931"/>
            <a:ext cx="2622755" cy="454932"/>
          </a:xfrm>
          <a:prstGeom prst="rect">
            <a:avLst/>
          </a:prstGeom>
        </p:spPr>
        <p:txBody>
          <a:bodyPr lIns="0" tIns="0" rIns="0" bIns="0" rtlCol="0" anchor="t">
            <a:spAutoFit/>
          </a:bodyPr>
          <a:lstStyle/>
          <a:p>
            <a:pPr algn="l">
              <a:lnSpc>
                <a:spcPts val="3543"/>
              </a:lnSpc>
            </a:pPr>
            <a:r>
              <a:rPr lang="en-US" sz="2953">
                <a:solidFill>
                  <a:srgbClr val="000000"/>
                </a:solidFill>
                <a:latin typeface="Poppins"/>
                <a:ea typeface="Poppins"/>
                <a:cs typeface="Poppins"/>
                <a:sym typeface="Poppins"/>
              </a:rPr>
              <a:t>Through PHD</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829" b="-9829"/>
            </a:stretch>
          </a:blipFill>
        </p:spPr>
        <p:txBody>
          <a:bodyPr/>
          <a:lstStyle/>
          <a:p>
            <a:endParaRPr lang="en-US"/>
          </a:p>
        </p:txBody>
      </p:sp>
      <p:grpSp>
        <p:nvGrpSpPr>
          <p:cNvPr id="3" name="Group 3"/>
          <p:cNvGrpSpPr/>
          <p:nvPr/>
        </p:nvGrpSpPr>
        <p:grpSpPr>
          <a:xfrm>
            <a:off x="288696" y="2018465"/>
            <a:ext cx="7328157" cy="1370854"/>
            <a:chOff x="0" y="0"/>
            <a:chExt cx="1930050" cy="361048"/>
          </a:xfrm>
        </p:grpSpPr>
        <p:sp>
          <p:nvSpPr>
            <p:cNvPr id="4" name="Freeform 4"/>
            <p:cNvSpPr/>
            <p:nvPr/>
          </p:nvSpPr>
          <p:spPr>
            <a:xfrm>
              <a:off x="0" y="0"/>
              <a:ext cx="1930049" cy="361048"/>
            </a:xfrm>
            <a:custGeom>
              <a:avLst/>
              <a:gdLst/>
              <a:ahLst/>
              <a:cxnLst/>
              <a:rect l="l" t="t" r="r" b="b"/>
              <a:pathLst>
                <a:path w="1930049" h="361048">
                  <a:moveTo>
                    <a:pt x="18177" y="0"/>
                  </a:moveTo>
                  <a:lnTo>
                    <a:pt x="1911872" y="0"/>
                  </a:lnTo>
                  <a:cubicBezTo>
                    <a:pt x="1916693" y="0"/>
                    <a:pt x="1921316" y="1915"/>
                    <a:pt x="1924725" y="5324"/>
                  </a:cubicBezTo>
                  <a:cubicBezTo>
                    <a:pt x="1928134" y="8733"/>
                    <a:pt x="1930049" y="13356"/>
                    <a:pt x="1930049" y="18177"/>
                  </a:cubicBezTo>
                  <a:lnTo>
                    <a:pt x="1930049" y="342871"/>
                  </a:lnTo>
                  <a:cubicBezTo>
                    <a:pt x="1930049" y="347692"/>
                    <a:pt x="1928134" y="352315"/>
                    <a:pt x="1924725" y="355724"/>
                  </a:cubicBezTo>
                  <a:cubicBezTo>
                    <a:pt x="1921316" y="359133"/>
                    <a:pt x="1916693" y="361048"/>
                    <a:pt x="1911872" y="361048"/>
                  </a:cubicBezTo>
                  <a:lnTo>
                    <a:pt x="18177" y="361048"/>
                  </a:lnTo>
                  <a:cubicBezTo>
                    <a:pt x="13356" y="361048"/>
                    <a:pt x="8733" y="359133"/>
                    <a:pt x="5324" y="355724"/>
                  </a:cubicBezTo>
                  <a:cubicBezTo>
                    <a:pt x="1915" y="352315"/>
                    <a:pt x="0" y="347692"/>
                    <a:pt x="0" y="342871"/>
                  </a:cubicBezTo>
                  <a:lnTo>
                    <a:pt x="0" y="18177"/>
                  </a:lnTo>
                  <a:cubicBezTo>
                    <a:pt x="0" y="13356"/>
                    <a:pt x="1915" y="8733"/>
                    <a:pt x="5324" y="5324"/>
                  </a:cubicBezTo>
                  <a:cubicBezTo>
                    <a:pt x="8733" y="1915"/>
                    <a:pt x="13356" y="0"/>
                    <a:pt x="18177" y="0"/>
                  </a:cubicBezTo>
                  <a:close/>
                </a:path>
              </a:pathLst>
            </a:custGeom>
            <a:solidFill>
              <a:srgbClr val="E5D9FF"/>
            </a:solidFill>
          </p:spPr>
          <p:txBody>
            <a:bodyPr/>
            <a:lstStyle/>
            <a:p>
              <a:endParaRPr lang="en-US"/>
            </a:p>
          </p:txBody>
        </p:sp>
        <p:sp>
          <p:nvSpPr>
            <p:cNvPr id="5" name="TextBox 5"/>
            <p:cNvSpPr txBox="1"/>
            <p:nvPr/>
          </p:nvSpPr>
          <p:spPr>
            <a:xfrm>
              <a:off x="0" y="9525"/>
              <a:ext cx="1930050" cy="351523"/>
            </a:xfrm>
            <a:prstGeom prst="rect">
              <a:avLst/>
            </a:prstGeom>
          </p:spPr>
          <p:txBody>
            <a:bodyPr lIns="67235" tIns="67235" rIns="67235" bIns="67235" rtlCol="0" anchor="ctr"/>
            <a:lstStyle/>
            <a:p>
              <a:pPr algn="ctr">
                <a:lnSpc>
                  <a:spcPts val="2098"/>
                </a:lnSpc>
              </a:pPr>
              <a:endParaRPr/>
            </a:p>
          </p:txBody>
        </p:sp>
      </p:grpSp>
      <p:grpSp>
        <p:nvGrpSpPr>
          <p:cNvPr id="6" name="Group 6"/>
          <p:cNvGrpSpPr/>
          <p:nvPr/>
        </p:nvGrpSpPr>
        <p:grpSpPr>
          <a:xfrm>
            <a:off x="119685" y="0"/>
            <a:ext cx="17807680" cy="3819453"/>
            <a:chOff x="0" y="0"/>
            <a:chExt cx="17939589" cy="3847745"/>
          </a:xfrm>
        </p:grpSpPr>
        <p:sp>
          <p:nvSpPr>
            <p:cNvPr id="7" name="Freeform 7"/>
            <p:cNvSpPr/>
            <p:nvPr/>
          </p:nvSpPr>
          <p:spPr>
            <a:xfrm>
              <a:off x="0" y="0"/>
              <a:ext cx="17939589" cy="3847745"/>
            </a:xfrm>
            <a:custGeom>
              <a:avLst/>
              <a:gdLst/>
              <a:ahLst/>
              <a:cxnLst/>
              <a:rect l="l" t="t" r="r" b="b"/>
              <a:pathLst>
                <a:path w="17939589" h="3847745">
                  <a:moveTo>
                    <a:pt x="0" y="0"/>
                  </a:moveTo>
                  <a:lnTo>
                    <a:pt x="17939589" y="0"/>
                  </a:lnTo>
                  <a:lnTo>
                    <a:pt x="17939589" y="3847745"/>
                  </a:lnTo>
                  <a:lnTo>
                    <a:pt x="0" y="3847745"/>
                  </a:lnTo>
                  <a:close/>
                </a:path>
              </a:pathLst>
            </a:custGeom>
          </p:spPr>
          <p:txBody>
            <a:bodyPr/>
            <a:lstStyle/>
            <a:p>
              <a:endParaRPr lang="en-US"/>
            </a:p>
          </p:txBody>
        </p:sp>
        <p:sp>
          <p:nvSpPr>
            <p:cNvPr id="8" name="TextBox 8"/>
            <p:cNvSpPr txBox="1"/>
            <p:nvPr/>
          </p:nvSpPr>
          <p:spPr>
            <a:xfrm>
              <a:off x="0" y="9525"/>
              <a:ext cx="17939589" cy="3838220"/>
            </a:xfrm>
            <a:prstGeom prst="rect">
              <a:avLst/>
            </a:prstGeom>
          </p:spPr>
          <p:txBody>
            <a:bodyPr lIns="0" tIns="0" rIns="0" bIns="0" rtlCol="0" anchor="ctr"/>
            <a:lstStyle/>
            <a:p>
              <a:pPr algn="ctr">
                <a:lnSpc>
                  <a:spcPts val="6503"/>
                </a:lnSpc>
              </a:pPr>
              <a:r>
                <a:rPr lang="en-US" sz="6022">
                  <a:solidFill>
                    <a:srgbClr val="000000"/>
                  </a:solidFill>
                  <a:latin typeface="Poppins"/>
                  <a:ea typeface="Poppins"/>
                  <a:cs typeface="Poppins"/>
                  <a:sym typeface="Poppins"/>
                </a:rPr>
                <a:t>Understanding the 2 types of WIC fiscal years:</a:t>
              </a:r>
            </a:p>
            <a:p>
              <a:pPr algn="l">
                <a:lnSpc>
                  <a:spcPts val="4758"/>
                </a:lnSpc>
              </a:pPr>
              <a:endParaRPr lang="en-US" sz="6022">
                <a:solidFill>
                  <a:srgbClr val="000000"/>
                </a:solidFill>
                <a:latin typeface="Poppins"/>
                <a:ea typeface="Poppins"/>
                <a:cs typeface="Poppins"/>
                <a:sym typeface="Poppins"/>
              </a:endParaRPr>
            </a:p>
            <a:p>
              <a:pPr algn="l">
                <a:lnSpc>
                  <a:spcPts val="6501"/>
                </a:lnSpc>
              </a:pPr>
              <a:r>
                <a:rPr lang="en-US" sz="6020">
                  <a:solidFill>
                    <a:srgbClr val="6B1FAD"/>
                  </a:solidFill>
                  <a:latin typeface="Poppins"/>
                  <a:ea typeface="Poppins"/>
                  <a:cs typeface="Poppins"/>
                  <a:sym typeface="Poppins"/>
                </a:rPr>
                <a:t> Federal Fiscal Year</a:t>
              </a:r>
            </a:p>
          </p:txBody>
        </p:sp>
      </p:grpSp>
      <p:grpSp>
        <p:nvGrpSpPr>
          <p:cNvPr id="9" name="Group 9"/>
          <p:cNvGrpSpPr/>
          <p:nvPr/>
        </p:nvGrpSpPr>
        <p:grpSpPr>
          <a:xfrm>
            <a:off x="5031478" y="6720211"/>
            <a:ext cx="12895887" cy="995563"/>
            <a:chOff x="0" y="0"/>
            <a:chExt cx="17194515" cy="1327418"/>
          </a:xfrm>
        </p:grpSpPr>
        <p:sp>
          <p:nvSpPr>
            <p:cNvPr id="10" name="Freeform 10"/>
            <p:cNvSpPr/>
            <p:nvPr/>
          </p:nvSpPr>
          <p:spPr>
            <a:xfrm>
              <a:off x="423472" y="85297"/>
              <a:ext cx="16771043" cy="1156824"/>
            </a:xfrm>
            <a:custGeom>
              <a:avLst/>
              <a:gdLst/>
              <a:ahLst/>
              <a:cxnLst/>
              <a:rect l="l" t="t" r="r" b="b"/>
              <a:pathLst>
                <a:path w="16771043" h="1156824">
                  <a:moveTo>
                    <a:pt x="0" y="0"/>
                  </a:moveTo>
                  <a:lnTo>
                    <a:pt x="16771043" y="0"/>
                  </a:lnTo>
                  <a:lnTo>
                    <a:pt x="16771043" y="1156824"/>
                  </a:lnTo>
                  <a:lnTo>
                    <a:pt x="0" y="1156824"/>
                  </a:lnTo>
                  <a:lnTo>
                    <a:pt x="0" y="0"/>
                  </a:lnTo>
                  <a:close/>
                </a:path>
              </a:pathLst>
            </a:custGeom>
            <a:blipFill>
              <a:blip r:embed="rId4"/>
              <a:stretch>
                <a:fillRect/>
              </a:stretch>
            </a:blipFill>
          </p:spPr>
          <p:txBody>
            <a:bodyPr/>
            <a:lstStyle/>
            <a:p>
              <a:endParaRPr lang="en-US"/>
            </a:p>
          </p:txBody>
        </p:sp>
        <p:grpSp>
          <p:nvGrpSpPr>
            <p:cNvPr id="11" name="Group 11"/>
            <p:cNvGrpSpPr/>
            <p:nvPr/>
          </p:nvGrpSpPr>
          <p:grpSpPr>
            <a:xfrm>
              <a:off x="0" y="0"/>
              <a:ext cx="17194515" cy="1327418"/>
              <a:chOff x="0" y="0"/>
              <a:chExt cx="9383950" cy="724442"/>
            </a:xfrm>
          </p:grpSpPr>
          <p:sp>
            <p:nvSpPr>
              <p:cNvPr id="12" name="Freeform 12"/>
              <p:cNvSpPr/>
              <p:nvPr/>
            </p:nvSpPr>
            <p:spPr>
              <a:xfrm>
                <a:off x="0" y="0"/>
                <a:ext cx="9383950" cy="724442"/>
              </a:xfrm>
              <a:custGeom>
                <a:avLst/>
                <a:gdLst/>
                <a:ahLst/>
                <a:cxnLst/>
                <a:rect l="l" t="t" r="r" b="b"/>
                <a:pathLst>
                  <a:path w="9383950" h="724442">
                    <a:moveTo>
                      <a:pt x="0" y="0"/>
                    </a:moveTo>
                    <a:lnTo>
                      <a:pt x="9383950" y="0"/>
                    </a:lnTo>
                    <a:lnTo>
                      <a:pt x="9383950" y="724442"/>
                    </a:lnTo>
                    <a:lnTo>
                      <a:pt x="0" y="724442"/>
                    </a:lnTo>
                    <a:close/>
                  </a:path>
                </a:pathLst>
              </a:custGeom>
            </p:spPr>
            <p:txBody>
              <a:bodyPr/>
              <a:lstStyle/>
              <a:p>
                <a:endParaRPr lang="en-US"/>
              </a:p>
            </p:txBody>
          </p:sp>
          <p:sp>
            <p:nvSpPr>
              <p:cNvPr id="13" name="TextBox 13"/>
              <p:cNvSpPr txBox="1"/>
              <p:nvPr/>
            </p:nvSpPr>
            <p:spPr>
              <a:xfrm>
                <a:off x="0" y="0"/>
                <a:ext cx="9383950" cy="724442"/>
              </a:xfrm>
              <a:prstGeom prst="rect">
                <a:avLst/>
              </a:prstGeom>
            </p:spPr>
            <p:txBody>
              <a:bodyPr lIns="0" tIns="0" rIns="0" bIns="0" rtlCol="0" anchor="ctr"/>
              <a:lstStyle/>
              <a:p>
                <a:pPr algn="ctr">
                  <a:lnSpc>
                    <a:spcPts val="2719"/>
                  </a:lnSpc>
                </a:pPr>
                <a:r>
                  <a:rPr lang="en-US" sz="2266">
                    <a:solidFill>
                      <a:srgbClr val="000000"/>
                    </a:solidFill>
                    <a:latin typeface="Aptos"/>
                    <a:ea typeface="Aptos"/>
                    <a:cs typeface="Aptos"/>
                    <a:sym typeface="Aptos"/>
                  </a:rPr>
                  <a:t>Federal fiscal year – October 1 to September 30</a:t>
                </a:r>
              </a:p>
            </p:txBody>
          </p:sp>
        </p:grpSp>
      </p:grpSp>
      <p:sp>
        <p:nvSpPr>
          <p:cNvPr id="14" name="TextBox 14"/>
          <p:cNvSpPr txBox="1"/>
          <p:nvPr/>
        </p:nvSpPr>
        <p:spPr>
          <a:xfrm>
            <a:off x="8079674" y="8762515"/>
            <a:ext cx="7864558" cy="733425"/>
          </a:xfrm>
          <a:prstGeom prst="rect">
            <a:avLst/>
          </a:prstGeom>
        </p:spPr>
        <p:txBody>
          <a:bodyPr lIns="0" tIns="0" rIns="0" bIns="0" rtlCol="0" anchor="t">
            <a:spAutoFit/>
          </a:bodyPr>
          <a:lstStyle/>
          <a:p>
            <a:pPr algn="l">
              <a:lnSpc>
                <a:spcPts val="2840"/>
              </a:lnSpc>
            </a:pPr>
            <a:r>
              <a:rPr lang="en-US" sz="2367">
                <a:solidFill>
                  <a:srgbClr val="000000"/>
                </a:solidFill>
                <a:latin typeface="Poppins"/>
                <a:ea typeface="Poppins"/>
                <a:cs typeface="Poppins"/>
                <a:sym typeface="Poppins"/>
              </a:rPr>
              <a:t>State WIC must spend our annual grant within the federal fiscal year October 1 through September 30.</a:t>
            </a:r>
          </a:p>
        </p:txBody>
      </p:sp>
      <p:grpSp>
        <p:nvGrpSpPr>
          <p:cNvPr id="15" name="Group 15"/>
          <p:cNvGrpSpPr/>
          <p:nvPr/>
        </p:nvGrpSpPr>
        <p:grpSpPr>
          <a:xfrm>
            <a:off x="2873359" y="8363556"/>
            <a:ext cx="2158119" cy="1510614"/>
            <a:chOff x="0" y="0"/>
            <a:chExt cx="2174105" cy="1521804"/>
          </a:xfrm>
        </p:grpSpPr>
        <p:sp>
          <p:nvSpPr>
            <p:cNvPr id="16" name="Freeform 16"/>
            <p:cNvSpPr/>
            <p:nvPr/>
          </p:nvSpPr>
          <p:spPr>
            <a:xfrm>
              <a:off x="0" y="0"/>
              <a:ext cx="2174113" cy="1521841"/>
            </a:xfrm>
            <a:custGeom>
              <a:avLst/>
              <a:gdLst/>
              <a:ahLst/>
              <a:cxnLst/>
              <a:rect l="l" t="t" r="r" b="b"/>
              <a:pathLst>
                <a:path w="2174113" h="1521841">
                  <a:moveTo>
                    <a:pt x="0" y="253746"/>
                  </a:moveTo>
                  <a:cubicBezTo>
                    <a:pt x="0" y="113538"/>
                    <a:pt x="113538" y="0"/>
                    <a:pt x="253746" y="0"/>
                  </a:cubicBezTo>
                  <a:lnTo>
                    <a:pt x="1920367" y="0"/>
                  </a:lnTo>
                  <a:cubicBezTo>
                    <a:pt x="2060448" y="0"/>
                    <a:pt x="2174113" y="113538"/>
                    <a:pt x="2174113" y="253746"/>
                  </a:cubicBezTo>
                  <a:lnTo>
                    <a:pt x="2174113" y="1268095"/>
                  </a:lnTo>
                  <a:cubicBezTo>
                    <a:pt x="2174113" y="1408176"/>
                    <a:pt x="2060575" y="1521841"/>
                    <a:pt x="1920367" y="1521841"/>
                  </a:cubicBezTo>
                  <a:lnTo>
                    <a:pt x="253746" y="1521841"/>
                  </a:lnTo>
                  <a:cubicBezTo>
                    <a:pt x="113538" y="1521841"/>
                    <a:pt x="0" y="1408176"/>
                    <a:pt x="0" y="1268095"/>
                  </a:cubicBezTo>
                  <a:close/>
                </a:path>
              </a:pathLst>
            </a:custGeom>
            <a:solidFill>
              <a:srgbClr val="586EA6"/>
            </a:solidFill>
          </p:spPr>
          <p:txBody>
            <a:bodyPr/>
            <a:lstStyle/>
            <a:p>
              <a:endParaRPr lang="en-US"/>
            </a:p>
          </p:txBody>
        </p:sp>
      </p:grpSp>
      <p:grpSp>
        <p:nvGrpSpPr>
          <p:cNvPr id="17" name="Group 17"/>
          <p:cNvGrpSpPr/>
          <p:nvPr/>
        </p:nvGrpSpPr>
        <p:grpSpPr>
          <a:xfrm>
            <a:off x="2941974" y="8432171"/>
            <a:ext cx="2020888" cy="1373383"/>
            <a:chOff x="0" y="0"/>
            <a:chExt cx="2035858" cy="1383556"/>
          </a:xfrm>
        </p:grpSpPr>
        <p:sp>
          <p:nvSpPr>
            <p:cNvPr id="18" name="Freeform 18"/>
            <p:cNvSpPr/>
            <p:nvPr/>
          </p:nvSpPr>
          <p:spPr>
            <a:xfrm>
              <a:off x="0" y="0"/>
              <a:ext cx="2035858" cy="1383556"/>
            </a:xfrm>
            <a:custGeom>
              <a:avLst/>
              <a:gdLst/>
              <a:ahLst/>
              <a:cxnLst/>
              <a:rect l="l" t="t" r="r" b="b"/>
              <a:pathLst>
                <a:path w="2035858" h="1383556">
                  <a:moveTo>
                    <a:pt x="0" y="0"/>
                  </a:moveTo>
                  <a:lnTo>
                    <a:pt x="2035858" y="0"/>
                  </a:lnTo>
                  <a:lnTo>
                    <a:pt x="2035858" y="1383556"/>
                  </a:lnTo>
                  <a:lnTo>
                    <a:pt x="0" y="1383556"/>
                  </a:lnTo>
                  <a:close/>
                </a:path>
              </a:pathLst>
            </a:custGeom>
            <a:solidFill>
              <a:srgbClr val="FFFFFF">
                <a:alpha val="0"/>
              </a:srgbClr>
            </a:solidFill>
          </p:spPr>
          <p:txBody>
            <a:bodyPr/>
            <a:lstStyle/>
            <a:p>
              <a:endParaRPr lang="en-US"/>
            </a:p>
          </p:txBody>
        </p:sp>
        <p:sp>
          <p:nvSpPr>
            <p:cNvPr id="19" name="TextBox 19"/>
            <p:cNvSpPr txBox="1"/>
            <p:nvPr/>
          </p:nvSpPr>
          <p:spPr>
            <a:xfrm>
              <a:off x="0" y="47625"/>
              <a:ext cx="2035858" cy="1335931"/>
            </a:xfrm>
            <a:prstGeom prst="rect">
              <a:avLst/>
            </a:prstGeom>
          </p:spPr>
          <p:txBody>
            <a:bodyPr lIns="0" tIns="0" rIns="0" bIns="0" rtlCol="0" anchor="ctr"/>
            <a:lstStyle/>
            <a:p>
              <a:pPr algn="ctr">
                <a:lnSpc>
                  <a:spcPts val="5507"/>
                </a:lnSpc>
              </a:pPr>
              <a:r>
                <a:rPr lang="en-US" sz="5099">
                  <a:solidFill>
                    <a:srgbClr val="FFFFFF"/>
                  </a:solidFill>
                  <a:latin typeface="Aptos"/>
                  <a:ea typeface="Aptos"/>
                  <a:cs typeface="Aptos"/>
                  <a:sym typeface="Aptos"/>
                </a:rPr>
                <a:t>USDA</a:t>
              </a:r>
            </a:p>
          </p:txBody>
        </p:sp>
      </p:grpSp>
      <p:grpSp>
        <p:nvGrpSpPr>
          <p:cNvPr id="20" name="Group 20"/>
          <p:cNvGrpSpPr/>
          <p:nvPr/>
        </p:nvGrpSpPr>
        <p:grpSpPr>
          <a:xfrm>
            <a:off x="288696" y="5044991"/>
            <a:ext cx="17999304" cy="1027520"/>
            <a:chOff x="0" y="0"/>
            <a:chExt cx="23999072" cy="1370026"/>
          </a:xfrm>
        </p:grpSpPr>
        <p:sp>
          <p:nvSpPr>
            <p:cNvPr id="21" name="Freeform 21"/>
            <p:cNvSpPr/>
            <p:nvPr/>
          </p:nvSpPr>
          <p:spPr>
            <a:xfrm>
              <a:off x="0" y="0"/>
              <a:ext cx="17975057" cy="1279185"/>
            </a:xfrm>
            <a:custGeom>
              <a:avLst/>
              <a:gdLst/>
              <a:ahLst/>
              <a:cxnLst/>
              <a:rect l="l" t="t" r="r" b="b"/>
              <a:pathLst>
                <a:path w="17975057" h="1279185">
                  <a:moveTo>
                    <a:pt x="0" y="0"/>
                  </a:moveTo>
                  <a:lnTo>
                    <a:pt x="17975057" y="0"/>
                  </a:lnTo>
                  <a:lnTo>
                    <a:pt x="17975057" y="1279185"/>
                  </a:lnTo>
                  <a:lnTo>
                    <a:pt x="0" y="1279185"/>
                  </a:lnTo>
                  <a:lnTo>
                    <a:pt x="0" y="0"/>
                  </a:lnTo>
                  <a:close/>
                </a:path>
              </a:pathLst>
            </a:custGeom>
            <a:blipFill>
              <a:blip r:embed="rId5"/>
              <a:stretch>
                <a:fillRect t="-7378" b="-7378"/>
              </a:stretch>
            </a:blipFill>
          </p:spPr>
          <p:txBody>
            <a:bodyPr/>
            <a:lstStyle/>
            <a:p>
              <a:endParaRPr lang="en-US"/>
            </a:p>
          </p:txBody>
        </p:sp>
        <p:sp>
          <p:nvSpPr>
            <p:cNvPr id="22" name="Freeform 22"/>
            <p:cNvSpPr/>
            <p:nvPr/>
          </p:nvSpPr>
          <p:spPr>
            <a:xfrm>
              <a:off x="1780251" y="420332"/>
              <a:ext cx="982601" cy="343910"/>
            </a:xfrm>
            <a:custGeom>
              <a:avLst/>
              <a:gdLst/>
              <a:ahLst/>
              <a:cxnLst/>
              <a:rect l="l" t="t" r="r" b="b"/>
              <a:pathLst>
                <a:path w="982601" h="343910">
                  <a:moveTo>
                    <a:pt x="0" y="0"/>
                  </a:moveTo>
                  <a:lnTo>
                    <a:pt x="982601" y="0"/>
                  </a:lnTo>
                  <a:lnTo>
                    <a:pt x="982601" y="343911"/>
                  </a:lnTo>
                  <a:lnTo>
                    <a:pt x="0" y="34391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3" name="Freeform 23"/>
            <p:cNvSpPr/>
            <p:nvPr/>
          </p:nvSpPr>
          <p:spPr>
            <a:xfrm>
              <a:off x="250146" y="420332"/>
              <a:ext cx="1048342" cy="365609"/>
            </a:xfrm>
            <a:custGeom>
              <a:avLst/>
              <a:gdLst/>
              <a:ahLst/>
              <a:cxnLst/>
              <a:rect l="l" t="t" r="r" b="b"/>
              <a:pathLst>
                <a:path w="1048342" h="365609">
                  <a:moveTo>
                    <a:pt x="0" y="0"/>
                  </a:moveTo>
                  <a:lnTo>
                    <a:pt x="1048342" y="0"/>
                  </a:lnTo>
                  <a:lnTo>
                    <a:pt x="1048342" y="365610"/>
                  </a:lnTo>
                  <a:lnTo>
                    <a:pt x="0" y="365610"/>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4" name="Freeform 24"/>
            <p:cNvSpPr/>
            <p:nvPr/>
          </p:nvSpPr>
          <p:spPr>
            <a:xfrm>
              <a:off x="10888786" y="443391"/>
              <a:ext cx="948458" cy="378593"/>
            </a:xfrm>
            <a:custGeom>
              <a:avLst/>
              <a:gdLst/>
              <a:ahLst/>
              <a:cxnLst/>
              <a:rect l="l" t="t" r="r" b="b"/>
              <a:pathLst>
                <a:path w="948458" h="378593">
                  <a:moveTo>
                    <a:pt x="0" y="0"/>
                  </a:moveTo>
                  <a:lnTo>
                    <a:pt x="948459" y="0"/>
                  </a:lnTo>
                  <a:lnTo>
                    <a:pt x="948459" y="378593"/>
                  </a:lnTo>
                  <a:lnTo>
                    <a:pt x="0" y="378593"/>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5" name="Freeform 25"/>
            <p:cNvSpPr/>
            <p:nvPr/>
          </p:nvSpPr>
          <p:spPr>
            <a:xfrm>
              <a:off x="16750913" y="358617"/>
              <a:ext cx="1107510" cy="405625"/>
            </a:xfrm>
            <a:custGeom>
              <a:avLst/>
              <a:gdLst/>
              <a:ahLst/>
              <a:cxnLst/>
              <a:rect l="l" t="t" r="r" b="b"/>
              <a:pathLst>
                <a:path w="1107510" h="405625">
                  <a:moveTo>
                    <a:pt x="0" y="0"/>
                  </a:moveTo>
                  <a:lnTo>
                    <a:pt x="1107509" y="0"/>
                  </a:lnTo>
                  <a:lnTo>
                    <a:pt x="1107509" y="405626"/>
                  </a:lnTo>
                  <a:lnTo>
                    <a:pt x="0" y="405626"/>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6" name="Freeform 26"/>
            <p:cNvSpPr/>
            <p:nvPr/>
          </p:nvSpPr>
          <p:spPr>
            <a:xfrm>
              <a:off x="13750343" y="399390"/>
              <a:ext cx="1051842" cy="386552"/>
            </a:xfrm>
            <a:custGeom>
              <a:avLst/>
              <a:gdLst/>
              <a:ahLst/>
              <a:cxnLst/>
              <a:rect l="l" t="t" r="r" b="b"/>
              <a:pathLst>
                <a:path w="1051842" h="386552">
                  <a:moveTo>
                    <a:pt x="0" y="0"/>
                  </a:moveTo>
                  <a:lnTo>
                    <a:pt x="1051843" y="0"/>
                  </a:lnTo>
                  <a:lnTo>
                    <a:pt x="1051843" y="386552"/>
                  </a:lnTo>
                  <a:lnTo>
                    <a:pt x="0" y="386552"/>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7" name="Freeform 27"/>
            <p:cNvSpPr/>
            <p:nvPr/>
          </p:nvSpPr>
          <p:spPr>
            <a:xfrm>
              <a:off x="12316644" y="413561"/>
              <a:ext cx="955375" cy="408423"/>
            </a:xfrm>
            <a:custGeom>
              <a:avLst/>
              <a:gdLst/>
              <a:ahLst/>
              <a:cxnLst/>
              <a:rect l="l" t="t" r="r" b="b"/>
              <a:pathLst>
                <a:path w="955375" h="408423">
                  <a:moveTo>
                    <a:pt x="0" y="0"/>
                  </a:moveTo>
                  <a:lnTo>
                    <a:pt x="955375" y="0"/>
                  </a:lnTo>
                  <a:lnTo>
                    <a:pt x="955375" y="408423"/>
                  </a:lnTo>
                  <a:lnTo>
                    <a:pt x="0" y="408423"/>
                  </a:lnTo>
                  <a:lnTo>
                    <a:pt x="0" y="0"/>
                  </a:lnTo>
                  <a:close/>
                </a:path>
              </a:pathLst>
            </a:custGeom>
            <a:blipFill>
              <a:blip>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8" name="Freeform 28"/>
            <p:cNvSpPr/>
            <p:nvPr/>
          </p:nvSpPr>
          <p:spPr>
            <a:xfrm>
              <a:off x="9281163" y="413561"/>
              <a:ext cx="969858" cy="379053"/>
            </a:xfrm>
            <a:custGeom>
              <a:avLst/>
              <a:gdLst/>
              <a:ahLst/>
              <a:cxnLst/>
              <a:rect l="l" t="t" r="r" b="b"/>
              <a:pathLst>
                <a:path w="969858" h="379053">
                  <a:moveTo>
                    <a:pt x="0" y="0"/>
                  </a:moveTo>
                  <a:lnTo>
                    <a:pt x="969858" y="0"/>
                  </a:lnTo>
                  <a:lnTo>
                    <a:pt x="969858" y="379053"/>
                  </a:lnTo>
                  <a:lnTo>
                    <a:pt x="0" y="379053"/>
                  </a:lnTo>
                  <a:lnTo>
                    <a:pt x="0" y="0"/>
                  </a:lnTo>
                  <a:close/>
                </a:path>
              </a:pathLst>
            </a:custGeom>
            <a:blipFill>
              <a:blip>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9" name="Freeform 29"/>
            <p:cNvSpPr/>
            <p:nvPr/>
          </p:nvSpPr>
          <p:spPr>
            <a:xfrm>
              <a:off x="6296654" y="443391"/>
              <a:ext cx="977150" cy="379053"/>
            </a:xfrm>
            <a:custGeom>
              <a:avLst/>
              <a:gdLst/>
              <a:ahLst/>
              <a:cxnLst/>
              <a:rect l="l" t="t" r="r" b="b"/>
              <a:pathLst>
                <a:path w="977150" h="379053">
                  <a:moveTo>
                    <a:pt x="0" y="0"/>
                  </a:moveTo>
                  <a:lnTo>
                    <a:pt x="977150" y="0"/>
                  </a:lnTo>
                  <a:lnTo>
                    <a:pt x="977150" y="379053"/>
                  </a:lnTo>
                  <a:lnTo>
                    <a:pt x="0" y="379053"/>
                  </a:lnTo>
                  <a:lnTo>
                    <a:pt x="0" y="0"/>
                  </a:lnTo>
                  <a:close/>
                </a:path>
              </a:pathLst>
            </a:custGeom>
            <a:blipFill>
              <a:blip>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30" name="Freeform 30"/>
            <p:cNvSpPr/>
            <p:nvPr/>
          </p:nvSpPr>
          <p:spPr>
            <a:xfrm>
              <a:off x="4747053" y="390502"/>
              <a:ext cx="916587" cy="431942"/>
            </a:xfrm>
            <a:custGeom>
              <a:avLst/>
              <a:gdLst/>
              <a:ahLst/>
              <a:cxnLst/>
              <a:rect l="l" t="t" r="r" b="b"/>
              <a:pathLst>
                <a:path w="916587" h="431942">
                  <a:moveTo>
                    <a:pt x="0" y="0"/>
                  </a:moveTo>
                  <a:lnTo>
                    <a:pt x="916587" y="0"/>
                  </a:lnTo>
                  <a:lnTo>
                    <a:pt x="916587" y="431942"/>
                  </a:lnTo>
                  <a:lnTo>
                    <a:pt x="0" y="431942"/>
                  </a:lnTo>
                  <a:lnTo>
                    <a:pt x="0" y="0"/>
                  </a:lnTo>
                  <a:close/>
                </a:path>
              </a:pathLst>
            </a:custGeom>
            <a:blipFill>
              <a:blip>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1" name="Freeform 31"/>
            <p:cNvSpPr/>
            <p:nvPr/>
          </p:nvSpPr>
          <p:spPr>
            <a:xfrm>
              <a:off x="3245275" y="420332"/>
              <a:ext cx="1023455" cy="372282"/>
            </a:xfrm>
            <a:custGeom>
              <a:avLst/>
              <a:gdLst/>
              <a:ahLst/>
              <a:cxnLst/>
              <a:rect l="l" t="t" r="r" b="b"/>
              <a:pathLst>
                <a:path w="1023455" h="372282">
                  <a:moveTo>
                    <a:pt x="0" y="0"/>
                  </a:moveTo>
                  <a:lnTo>
                    <a:pt x="1023454" y="0"/>
                  </a:lnTo>
                  <a:lnTo>
                    <a:pt x="1023454" y="372282"/>
                  </a:lnTo>
                  <a:lnTo>
                    <a:pt x="0" y="372282"/>
                  </a:lnTo>
                  <a:lnTo>
                    <a:pt x="0" y="0"/>
                  </a:lnTo>
                  <a:close/>
                </a:path>
              </a:pathLst>
            </a:custGeom>
            <a:blipFill>
              <a:blip>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32" name="Freeform 32"/>
            <p:cNvSpPr/>
            <p:nvPr/>
          </p:nvSpPr>
          <p:spPr>
            <a:xfrm>
              <a:off x="7752128" y="443391"/>
              <a:ext cx="1099832" cy="331324"/>
            </a:xfrm>
            <a:custGeom>
              <a:avLst/>
              <a:gdLst/>
              <a:ahLst/>
              <a:cxnLst/>
              <a:rect l="l" t="t" r="r" b="b"/>
              <a:pathLst>
                <a:path w="1099832" h="331324">
                  <a:moveTo>
                    <a:pt x="0" y="0"/>
                  </a:moveTo>
                  <a:lnTo>
                    <a:pt x="1099832" y="0"/>
                  </a:lnTo>
                  <a:lnTo>
                    <a:pt x="1099832" y="331324"/>
                  </a:lnTo>
                  <a:lnTo>
                    <a:pt x="0" y="331324"/>
                  </a:lnTo>
                  <a:lnTo>
                    <a:pt x="0" y="0"/>
                  </a:lnTo>
                  <a:close/>
                </a:path>
              </a:pathLst>
            </a:custGeom>
            <a:blipFill>
              <a:blip>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33" name="Freeform 33"/>
            <p:cNvSpPr/>
            <p:nvPr/>
          </p:nvSpPr>
          <p:spPr>
            <a:xfrm>
              <a:off x="15227362" y="372129"/>
              <a:ext cx="1080508" cy="461917"/>
            </a:xfrm>
            <a:custGeom>
              <a:avLst/>
              <a:gdLst/>
              <a:ahLst/>
              <a:cxnLst/>
              <a:rect l="l" t="t" r="r" b="b"/>
              <a:pathLst>
                <a:path w="1080508" h="461917">
                  <a:moveTo>
                    <a:pt x="0" y="0"/>
                  </a:moveTo>
                  <a:lnTo>
                    <a:pt x="1080508" y="0"/>
                  </a:lnTo>
                  <a:lnTo>
                    <a:pt x="1080508" y="461917"/>
                  </a:lnTo>
                  <a:lnTo>
                    <a:pt x="0" y="461917"/>
                  </a:lnTo>
                  <a:lnTo>
                    <a:pt x="0" y="0"/>
                  </a:lnTo>
                  <a:close/>
                </a:path>
              </a:pathLst>
            </a:custGeom>
            <a:blipFill>
              <a:blip>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34" name="Freeform 34"/>
            <p:cNvSpPr/>
            <p:nvPr/>
          </p:nvSpPr>
          <p:spPr>
            <a:xfrm>
              <a:off x="17975057" y="0"/>
              <a:ext cx="6024015" cy="1370026"/>
            </a:xfrm>
            <a:custGeom>
              <a:avLst/>
              <a:gdLst/>
              <a:ahLst/>
              <a:cxnLst/>
              <a:rect l="l" t="t" r="r" b="b"/>
              <a:pathLst>
                <a:path w="6024015" h="1370026">
                  <a:moveTo>
                    <a:pt x="0" y="0"/>
                  </a:moveTo>
                  <a:lnTo>
                    <a:pt x="6024015" y="0"/>
                  </a:lnTo>
                  <a:lnTo>
                    <a:pt x="6024015" y="1370026"/>
                  </a:lnTo>
                  <a:lnTo>
                    <a:pt x="0" y="1370026"/>
                  </a:lnTo>
                  <a:lnTo>
                    <a:pt x="0" y="0"/>
                  </a:lnTo>
                  <a:close/>
                </a:path>
              </a:pathLst>
            </a:custGeom>
            <a:blipFill>
              <a:blip r:embed="rId5"/>
              <a:stretch>
                <a:fillRect t="-6889" r="-198390" b="-258"/>
              </a:stretch>
            </a:blipFill>
          </p:spPr>
          <p:txBody>
            <a:bodyPr/>
            <a:lstStyle/>
            <a:p>
              <a:endParaRPr lang="en-US"/>
            </a:p>
          </p:txBody>
        </p:sp>
        <p:sp>
          <p:nvSpPr>
            <p:cNvPr id="35" name="Freeform 35"/>
            <p:cNvSpPr/>
            <p:nvPr/>
          </p:nvSpPr>
          <p:spPr>
            <a:xfrm>
              <a:off x="19755308" y="420332"/>
              <a:ext cx="982601" cy="343910"/>
            </a:xfrm>
            <a:custGeom>
              <a:avLst/>
              <a:gdLst/>
              <a:ahLst/>
              <a:cxnLst/>
              <a:rect l="l" t="t" r="r" b="b"/>
              <a:pathLst>
                <a:path w="982601" h="343910">
                  <a:moveTo>
                    <a:pt x="0" y="0"/>
                  </a:moveTo>
                  <a:lnTo>
                    <a:pt x="982602" y="0"/>
                  </a:lnTo>
                  <a:lnTo>
                    <a:pt x="982602" y="343911"/>
                  </a:lnTo>
                  <a:lnTo>
                    <a:pt x="0" y="34391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6" name="Freeform 36"/>
            <p:cNvSpPr/>
            <p:nvPr/>
          </p:nvSpPr>
          <p:spPr>
            <a:xfrm>
              <a:off x="18225204" y="420332"/>
              <a:ext cx="1048342" cy="365609"/>
            </a:xfrm>
            <a:custGeom>
              <a:avLst/>
              <a:gdLst/>
              <a:ahLst/>
              <a:cxnLst/>
              <a:rect l="l" t="t" r="r" b="b"/>
              <a:pathLst>
                <a:path w="1048342" h="365609">
                  <a:moveTo>
                    <a:pt x="0" y="0"/>
                  </a:moveTo>
                  <a:lnTo>
                    <a:pt x="1048342" y="0"/>
                  </a:lnTo>
                  <a:lnTo>
                    <a:pt x="1048342" y="365610"/>
                  </a:lnTo>
                  <a:lnTo>
                    <a:pt x="0" y="365610"/>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7" name="Freeform 37"/>
            <p:cNvSpPr/>
            <p:nvPr/>
          </p:nvSpPr>
          <p:spPr>
            <a:xfrm>
              <a:off x="22722111" y="390502"/>
              <a:ext cx="916587" cy="431942"/>
            </a:xfrm>
            <a:custGeom>
              <a:avLst/>
              <a:gdLst/>
              <a:ahLst/>
              <a:cxnLst/>
              <a:rect l="l" t="t" r="r" b="b"/>
              <a:pathLst>
                <a:path w="916587" h="431942">
                  <a:moveTo>
                    <a:pt x="0" y="0"/>
                  </a:moveTo>
                  <a:lnTo>
                    <a:pt x="916587" y="0"/>
                  </a:lnTo>
                  <a:lnTo>
                    <a:pt x="916587" y="431942"/>
                  </a:lnTo>
                  <a:lnTo>
                    <a:pt x="0" y="431942"/>
                  </a:lnTo>
                  <a:lnTo>
                    <a:pt x="0" y="0"/>
                  </a:lnTo>
                  <a:close/>
                </a:path>
              </a:pathLst>
            </a:custGeom>
            <a:blipFill>
              <a:blip>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8" name="Freeform 38"/>
            <p:cNvSpPr/>
            <p:nvPr/>
          </p:nvSpPr>
          <p:spPr>
            <a:xfrm>
              <a:off x="21220332" y="420332"/>
              <a:ext cx="1023455" cy="372282"/>
            </a:xfrm>
            <a:custGeom>
              <a:avLst/>
              <a:gdLst/>
              <a:ahLst/>
              <a:cxnLst/>
              <a:rect l="l" t="t" r="r" b="b"/>
              <a:pathLst>
                <a:path w="1023455" h="372282">
                  <a:moveTo>
                    <a:pt x="0" y="0"/>
                  </a:moveTo>
                  <a:lnTo>
                    <a:pt x="1023455" y="0"/>
                  </a:lnTo>
                  <a:lnTo>
                    <a:pt x="1023455" y="372282"/>
                  </a:lnTo>
                  <a:lnTo>
                    <a:pt x="0" y="372282"/>
                  </a:lnTo>
                  <a:lnTo>
                    <a:pt x="0" y="0"/>
                  </a:lnTo>
                  <a:close/>
                </a:path>
              </a:pathLst>
            </a:custGeom>
            <a:blipFill>
              <a:blip>
                <a:extLst>
                  <a:ext uri="{96DAC541-7B7A-43D3-8B79-37D633B846F1}">
                    <asvg:svgBlip xmlns:asvg="http://schemas.microsoft.com/office/drawing/2016/SVG/main" r:embed="rId15"/>
                  </a:ext>
                </a:extLst>
              </a:blip>
              <a:stretch>
                <a:fillRect/>
              </a:stretch>
            </a:blipFill>
          </p:spPr>
          <p:txBody>
            <a:bodyPr/>
            <a:lstStyle/>
            <a:p>
              <a:endParaRPr lang="en-US"/>
            </a:p>
          </p:txBody>
        </p:sp>
      </p:grpSp>
      <p:sp>
        <p:nvSpPr>
          <p:cNvPr id="39" name="TextBox 39"/>
          <p:cNvSpPr txBox="1"/>
          <p:nvPr/>
        </p:nvSpPr>
        <p:spPr>
          <a:xfrm>
            <a:off x="5145018" y="8762515"/>
            <a:ext cx="2821117" cy="733425"/>
          </a:xfrm>
          <a:prstGeom prst="rect">
            <a:avLst/>
          </a:prstGeom>
        </p:spPr>
        <p:txBody>
          <a:bodyPr lIns="0" tIns="0" rIns="0" bIns="0" rtlCol="0" anchor="t">
            <a:spAutoFit/>
          </a:bodyPr>
          <a:lstStyle/>
          <a:p>
            <a:pPr algn="l">
              <a:lnSpc>
                <a:spcPts val="2823"/>
              </a:lnSpc>
            </a:pPr>
            <a:r>
              <a:rPr lang="en-US" sz="2353">
                <a:solidFill>
                  <a:srgbClr val="000000"/>
                </a:solidFill>
                <a:latin typeface="Poppins"/>
                <a:ea typeface="Poppins"/>
                <a:cs typeface="Poppins"/>
                <a:sym typeface="Poppins"/>
              </a:rPr>
              <a:t>Through FNS regional office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829" b="-9829"/>
            </a:stretch>
          </a:blipFill>
        </p:spPr>
        <p:txBody>
          <a:bodyPr/>
          <a:lstStyle/>
          <a:p>
            <a:endParaRPr lang="en-US"/>
          </a:p>
        </p:txBody>
      </p:sp>
      <p:grpSp>
        <p:nvGrpSpPr>
          <p:cNvPr id="3" name="Group 3"/>
          <p:cNvGrpSpPr/>
          <p:nvPr/>
        </p:nvGrpSpPr>
        <p:grpSpPr>
          <a:xfrm>
            <a:off x="754073" y="2158181"/>
            <a:ext cx="8178407" cy="1269529"/>
            <a:chOff x="0" y="0"/>
            <a:chExt cx="2153984" cy="334362"/>
          </a:xfrm>
        </p:grpSpPr>
        <p:sp>
          <p:nvSpPr>
            <p:cNvPr id="4" name="Freeform 4"/>
            <p:cNvSpPr/>
            <p:nvPr/>
          </p:nvSpPr>
          <p:spPr>
            <a:xfrm>
              <a:off x="0" y="0"/>
              <a:ext cx="2153984" cy="334362"/>
            </a:xfrm>
            <a:custGeom>
              <a:avLst/>
              <a:gdLst/>
              <a:ahLst/>
              <a:cxnLst/>
              <a:rect l="l" t="t" r="r" b="b"/>
              <a:pathLst>
                <a:path w="2153984" h="334362">
                  <a:moveTo>
                    <a:pt x="16288" y="0"/>
                  </a:moveTo>
                  <a:lnTo>
                    <a:pt x="2137696" y="0"/>
                  </a:lnTo>
                  <a:cubicBezTo>
                    <a:pt x="2142016" y="0"/>
                    <a:pt x="2146159" y="1716"/>
                    <a:pt x="2149213" y="4771"/>
                  </a:cubicBezTo>
                  <a:cubicBezTo>
                    <a:pt x="2152268" y="7825"/>
                    <a:pt x="2153984" y="11968"/>
                    <a:pt x="2153984" y="16288"/>
                  </a:cubicBezTo>
                  <a:lnTo>
                    <a:pt x="2153984" y="318074"/>
                  </a:lnTo>
                  <a:cubicBezTo>
                    <a:pt x="2153984" y="322394"/>
                    <a:pt x="2152268" y="326537"/>
                    <a:pt x="2149213" y="329591"/>
                  </a:cubicBezTo>
                  <a:cubicBezTo>
                    <a:pt x="2146159" y="332646"/>
                    <a:pt x="2142016" y="334362"/>
                    <a:pt x="2137696" y="334362"/>
                  </a:cubicBezTo>
                  <a:lnTo>
                    <a:pt x="16288" y="334362"/>
                  </a:lnTo>
                  <a:cubicBezTo>
                    <a:pt x="11968" y="334362"/>
                    <a:pt x="7825" y="332646"/>
                    <a:pt x="4771" y="329591"/>
                  </a:cubicBezTo>
                  <a:cubicBezTo>
                    <a:pt x="1716" y="326537"/>
                    <a:pt x="0" y="322394"/>
                    <a:pt x="0" y="318074"/>
                  </a:cubicBezTo>
                  <a:lnTo>
                    <a:pt x="0" y="16288"/>
                  </a:lnTo>
                  <a:cubicBezTo>
                    <a:pt x="0" y="11968"/>
                    <a:pt x="1716" y="7825"/>
                    <a:pt x="4771" y="4771"/>
                  </a:cubicBezTo>
                  <a:cubicBezTo>
                    <a:pt x="7825" y="1716"/>
                    <a:pt x="11968" y="0"/>
                    <a:pt x="16288" y="0"/>
                  </a:cubicBezTo>
                  <a:close/>
                </a:path>
              </a:pathLst>
            </a:custGeom>
            <a:solidFill>
              <a:srgbClr val="FF5757"/>
            </a:solidFill>
          </p:spPr>
          <p:txBody>
            <a:bodyPr/>
            <a:lstStyle/>
            <a:p>
              <a:endParaRPr lang="en-US"/>
            </a:p>
          </p:txBody>
        </p:sp>
        <p:sp>
          <p:nvSpPr>
            <p:cNvPr id="5" name="TextBox 5"/>
            <p:cNvSpPr txBox="1"/>
            <p:nvPr/>
          </p:nvSpPr>
          <p:spPr>
            <a:xfrm>
              <a:off x="0" y="9525"/>
              <a:ext cx="2153984" cy="324837"/>
            </a:xfrm>
            <a:prstGeom prst="rect">
              <a:avLst/>
            </a:prstGeom>
          </p:spPr>
          <p:txBody>
            <a:bodyPr lIns="67235" tIns="67235" rIns="67235" bIns="67235" rtlCol="0" anchor="ctr"/>
            <a:lstStyle/>
            <a:p>
              <a:pPr algn="ctr">
                <a:lnSpc>
                  <a:spcPts val="2098"/>
                </a:lnSpc>
              </a:pPr>
              <a:endParaRPr/>
            </a:p>
          </p:txBody>
        </p:sp>
      </p:grpSp>
      <p:grpSp>
        <p:nvGrpSpPr>
          <p:cNvPr id="6" name="Group 6"/>
          <p:cNvGrpSpPr/>
          <p:nvPr/>
        </p:nvGrpSpPr>
        <p:grpSpPr>
          <a:xfrm>
            <a:off x="-281604" y="295705"/>
            <a:ext cx="18187445" cy="3132005"/>
            <a:chOff x="0" y="0"/>
            <a:chExt cx="18322167" cy="3155205"/>
          </a:xfrm>
        </p:grpSpPr>
        <p:sp>
          <p:nvSpPr>
            <p:cNvPr id="7" name="Freeform 7"/>
            <p:cNvSpPr/>
            <p:nvPr/>
          </p:nvSpPr>
          <p:spPr>
            <a:xfrm>
              <a:off x="0" y="0"/>
              <a:ext cx="18322167" cy="3155205"/>
            </a:xfrm>
            <a:custGeom>
              <a:avLst/>
              <a:gdLst/>
              <a:ahLst/>
              <a:cxnLst/>
              <a:rect l="l" t="t" r="r" b="b"/>
              <a:pathLst>
                <a:path w="18322167" h="3155205">
                  <a:moveTo>
                    <a:pt x="0" y="0"/>
                  </a:moveTo>
                  <a:lnTo>
                    <a:pt x="18322167" y="0"/>
                  </a:lnTo>
                  <a:lnTo>
                    <a:pt x="18322167" y="3155205"/>
                  </a:lnTo>
                  <a:lnTo>
                    <a:pt x="0" y="3155205"/>
                  </a:lnTo>
                  <a:close/>
                </a:path>
              </a:pathLst>
            </a:custGeom>
          </p:spPr>
          <p:txBody>
            <a:bodyPr/>
            <a:lstStyle/>
            <a:p>
              <a:endParaRPr lang="en-US"/>
            </a:p>
          </p:txBody>
        </p:sp>
        <p:sp>
          <p:nvSpPr>
            <p:cNvPr id="8" name="TextBox 8"/>
            <p:cNvSpPr txBox="1"/>
            <p:nvPr/>
          </p:nvSpPr>
          <p:spPr>
            <a:xfrm>
              <a:off x="0" y="9525"/>
              <a:ext cx="18322167" cy="3145680"/>
            </a:xfrm>
            <a:prstGeom prst="rect">
              <a:avLst/>
            </a:prstGeom>
          </p:spPr>
          <p:txBody>
            <a:bodyPr lIns="0" tIns="0" rIns="0" bIns="0" rtlCol="0" anchor="ctr"/>
            <a:lstStyle/>
            <a:p>
              <a:pPr algn="ctr">
                <a:lnSpc>
                  <a:spcPts val="6503"/>
                </a:lnSpc>
              </a:pPr>
              <a:r>
                <a:rPr lang="en-US" sz="6022">
                  <a:solidFill>
                    <a:srgbClr val="000000"/>
                  </a:solidFill>
                  <a:latin typeface="Poppins"/>
                  <a:ea typeface="Poppins"/>
                  <a:cs typeface="Poppins"/>
                  <a:sym typeface="Poppins"/>
                </a:rPr>
                <a:t>Understanding the 2 types of WIC fiscal years:</a:t>
              </a:r>
            </a:p>
            <a:p>
              <a:pPr algn="l">
                <a:lnSpc>
                  <a:spcPts val="6503"/>
                </a:lnSpc>
              </a:pPr>
              <a:r>
                <a:rPr lang="en-US" sz="6022">
                  <a:solidFill>
                    <a:srgbClr val="FFFFFF"/>
                  </a:solidFill>
                  <a:latin typeface="Poppins"/>
                  <a:ea typeface="Poppins"/>
                  <a:cs typeface="Poppins"/>
                  <a:sym typeface="Poppins"/>
                </a:rPr>
                <a:t>  </a:t>
              </a:r>
            </a:p>
            <a:p>
              <a:pPr algn="l">
                <a:lnSpc>
                  <a:spcPts val="6503"/>
                </a:lnSpc>
              </a:pPr>
              <a:r>
                <a:rPr lang="en-US" sz="6022">
                  <a:solidFill>
                    <a:srgbClr val="FFFFFF"/>
                  </a:solidFill>
                  <a:latin typeface="Poppins"/>
                  <a:ea typeface="Poppins"/>
                  <a:cs typeface="Poppins"/>
                  <a:sym typeface="Poppins"/>
                </a:rPr>
                <a:t>       Fiscal Year Overlap</a:t>
              </a:r>
            </a:p>
          </p:txBody>
        </p:sp>
      </p:grpSp>
      <p:grpSp>
        <p:nvGrpSpPr>
          <p:cNvPr id="9" name="Group 9"/>
          <p:cNvGrpSpPr/>
          <p:nvPr/>
        </p:nvGrpSpPr>
        <p:grpSpPr>
          <a:xfrm>
            <a:off x="546311" y="5018583"/>
            <a:ext cx="17509255" cy="999544"/>
            <a:chOff x="0" y="0"/>
            <a:chExt cx="23345673" cy="1332726"/>
          </a:xfrm>
        </p:grpSpPr>
        <p:sp>
          <p:nvSpPr>
            <p:cNvPr id="10" name="Freeform 10"/>
            <p:cNvSpPr/>
            <p:nvPr/>
          </p:nvSpPr>
          <p:spPr>
            <a:xfrm>
              <a:off x="0" y="0"/>
              <a:ext cx="17485668" cy="1244358"/>
            </a:xfrm>
            <a:custGeom>
              <a:avLst/>
              <a:gdLst/>
              <a:ahLst/>
              <a:cxnLst/>
              <a:rect l="l" t="t" r="r" b="b"/>
              <a:pathLst>
                <a:path w="17485668" h="1244358">
                  <a:moveTo>
                    <a:pt x="0" y="0"/>
                  </a:moveTo>
                  <a:lnTo>
                    <a:pt x="17485668" y="0"/>
                  </a:lnTo>
                  <a:lnTo>
                    <a:pt x="17485668" y="1244358"/>
                  </a:lnTo>
                  <a:lnTo>
                    <a:pt x="0" y="1244358"/>
                  </a:lnTo>
                  <a:lnTo>
                    <a:pt x="0" y="0"/>
                  </a:lnTo>
                  <a:close/>
                </a:path>
              </a:pathLst>
            </a:custGeom>
            <a:blipFill>
              <a:blip r:embed="rId4"/>
              <a:stretch>
                <a:fillRect t="-7378" b="-7378"/>
              </a:stretch>
            </a:blipFill>
          </p:spPr>
          <p:txBody>
            <a:bodyPr/>
            <a:lstStyle/>
            <a:p>
              <a:endParaRPr lang="en-US"/>
            </a:p>
          </p:txBody>
        </p:sp>
        <p:sp>
          <p:nvSpPr>
            <p:cNvPr id="11" name="Freeform 11"/>
            <p:cNvSpPr/>
            <p:nvPr/>
          </p:nvSpPr>
          <p:spPr>
            <a:xfrm>
              <a:off x="1731782" y="408888"/>
              <a:ext cx="955849" cy="334547"/>
            </a:xfrm>
            <a:custGeom>
              <a:avLst/>
              <a:gdLst/>
              <a:ahLst/>
              <a:cxnLst/>
              <a:rect l="l" t="t" r="r" b="b"/>
              <a:pathLst>
                <a:path w="955849" h="334547">
                  <a:moveTo>
                    <a:pt x="0" y="0"/>
                  </a:moveTo>
                  <a:lnTo>
                    <a:pt x="955849" y="0"/>
                  </a:lnTo>
                  <a:lnTo>
                    <a:pt x="955849" y="334547"/>
                  </a:lnTo>
                  <a:lnTo>
                    <a:pt x="0" y="334547"/>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a:off x="243336" y="408888"/>
              <a:ext cx="1019800" cy="355655"/>
            </a:xfrm>
            <a:custGeom>
              <a:avLst/>
              <a:gdLst/>
              <a:ahLst/>
              <a:cxnLst/>
              <a:rect l="l" t="t" r="r" b="b"/>
              <a:pathLst>
                <a:path w="1019800" h="355655">
                  <a:moveTo>
                    <a:pt x="0" y="0"/>
                  </a:moveTo>
                  <a:lnTo>
                    <a:pt x="1019800" y="0"/>
                  </a:lnTo>
                  <a:lnTo>
                    <a:pt x="1019800" y="355656"/>
                  </a:lnTo>
                  <a:lnTo>
                    <a:pt x="0" y="355656"/>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Freeform 13"/>
            <p:cNvSpPr/>
            <p:nvPr/>
          </p:nvSpPr>
          <p:spPr>
            <a:xfrm>
              <a:off x="10592328" y="431319"/>
              <a:ext cx="922636" cy="368285"/>
            </a:xfrm>
            <a:custGeom>
              <a:avLst/>
              <a:gdLst/>
              <a:ahLst/>
              <a:cxnLst/>
              <a:rect l="l" t="t" r="r" b="b"/>
              <a:pathLst>
                <a:path w="922636" h="368285">
                  <a:moveTo>
                    <a:pt x="0" y="0"/>
                  </a:moveTo>
                  <a:lnTo>
                    <a:pt x="922636" y="0"/>
                  </a:lnTo>
                  <a:lnTo>
                    <a:pt x="922636" y="368286"/>
                  </a:lnTo>
                  <a:lnTo>
                    <a:pt x="0" y="368286"/>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4" name="Freeform 14"/>
            <p:cNvSpPr/>
            <p:nvPr/>
          </p:nvSpPr>
          <p:spPr>
            <a:xfrm>
              <a:off x="16294852" y="348854"/>
              <a:ext cx="1077357" cy="394582"/>
            </a:xfrm>
            <a:custGeom>
              <a:avLst/>
              <a:gdLst/>
              <a:ahLst/>
              <a:cxnLst/>
              <a:rect l="l" t="t" r="r" b="b"/>
              <a:pathLst>
                <a:path w="1077357" h="394582">
                  <a:moveTo>
                    <a:pt x="0" y="0"/>
                  </a:moveTo>
                  <a:lnTo>
                    <a:pt x="1077357" y="0"/>
                  </a:lnTo>
                  <a:lnTo>
                    <a:pt x="1077357" y="394581"/>
                  </a:lnTo>
                  <a:lnTo>
                    <a:pt x="0" y="394581"/>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5" name="Freeform 15"/>
            <p:cNvSpPr/>
            <p:nvPr/>
          </p:nvSpPr>
          <p:spPr>
            <a:xfrm>
              <a:off x="13375976" y="388516"/>
              <a:ext cx="1023205" cy="376028"/>
            </a:xfrm>
            <a:custGeom>
              <a:avLst/>
              <a:gdLst/>
              <a:ahLst/>
              <a:cxnLst/>
              <a:rect l="l" t="t" r="r" b="b"/>
              <a:pathLst>
                <a:path w="1023205" h="376028">
                  <a:moveTo>
                    <a:pt x="0" y="0"/>
                  </a:moveTo>
                  <a:lnTo>
                    <a:pt x="1023205" y="0"/>
                  </a:lnTo>
                  <a:lnTo>
                    <a:pt x="1023205" y="376028"/>
                  </a:lnTo>
                  <a:lnTo>
                    <a:pt x="0" y="376028"/>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6" name="Freeform 16"/>
            <p:cNvSpPr/>
            <p:nvPr/>
          </p:nvSpPr>
          <p:spPr>
            <a:xfrm>
              <a:off x="11981311" y="402302"/>
              <a:ext cx="929364" cy="397303"/>
            </a:xfrm>
            <a:custGeom>
              <a:avLst/>
              <a:gdLst/>
              <a:ahLst/>
              <a:cxnLst/>
              <a:rect l="l" t="t" r="r" b="b"/>
              <a:pathLst>
                <a:path w="929364" h="397303">
                  <a:moveTo>
                    <a:pt x="0" y="0"/>
                  </a:moveTo>
                  <a:lnTo>
                    <a:pt x="929364" y="0"/>
                  </a:lnTo>
                  <a:lnTo>
                    <a:pt x="929364" y="397303"/>
                  </a:lnTo>
                  <a:lnTo>
                    <a:pt x="0" y="397303"/>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7" name="Freeform 17"/>
            <p:cNvSpPr/>
            <p:nvPr/>
          </p:nvSpPr>
          <p:spPr>
            <a:xfrm>
              <a:off x="9028474" y="402302"/>
              <a:ext cx="943453" cy="368733"/>
            </a:xfrm>
            <a:custGeom>
              <a:avLst/>
              <a:gdLst/>
              <a:ahLst/>
              <a:cxnLst/>
              <a:rect l="l" t="t" r="r" b="b"/>
              <a:pathLst>
                <a:path w="943453" h="368733">
                  <a:moveTo>
                    <a:pt x="0" y="0"/>
                  </a:moveTo>
                  <a:lnTo>
                    <a:pt x="943453" y="0"/>
                  </a:lnTo>
                  <a:lnTo>
                    <a:pt x="943453" y="368732"/>
                  </a:lnTo>
                  <a:lnTo>
                    <a:pt x="0" y="368732"/>
                  </a:lnTo>
                  <a:lnTo>
                    <a:pt x="0" y="0"/>
                  </a:lnTo>
                  <a:close/>
                </a:path>
              </a:pathLst>
            </a:custGeom>
            <a:blipFill>
              <a:blip>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8" name="Freeform 18"/>
            <p:cNvSpPr/>
            <p:nvPr/>
          </p:nvSpPr>
          <p:spPr>
            <a:xfrm>
              <a:off x="6125221" y="431319"/>
              <a:ext cx="950546" cy="368733"/>
            </a:xfrm>
            <a:custGeom>
              <a:avLst/>
              <a:gdLst/>
              <a:ahLst/>
              <a:cxnLst/>
              <a:rect l="l" t="t" r="r" b="b"/>
              <a:pathLst>
                <a:path w="950546" h="368733">
                  <a:moveTo>
                    <a:pt x="0" y="0"/>
                  </a:moveTo>
                  <a:lnTo>
                    <a:pt x="950546" y="0"/>
                  </a:lnTo>
                  <a:lnTo>
                    <a:pt x="950546" y="368733"/>
                  </a:lnTo>
                  <a:lnTo>
                    <a:pt x="0" y="368733"/>
                  </a:lnTo>
                  <a:lnTo>
                    <a:pt x="0" y="0"/>
                  </a:lnTo>
                  <a:close/>
                </a:path>
              </a:pathLst>
            </a:custGeom>
            <a:blipFill>
              <a:blip>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9" name="Freeform 19"/>
            <p:cNvSpPr/>
            <p:nvPr/>
          </p:nvSpPr>
          <p:spPr>
            <a:xfrm>
              <a:off x="4617810" y="379871"/>
              <a:ext cx="891632" cy="420181"/>
            </a:xfrm>
            <a:custGeom>
              <a:avLst/>
              <a:gdLst/>
              <a:ahLst/>
              <a:cxnLst/>
              <a:rect l="l" t="t" r="r" b="b"/>
              <a:pathLst>
                <a:path w="891632" h="420181">
                  <a:moveTo>
                    <a:pt x="0" y="0"/>
                  </a:moveTo>
                  <a:lnTo>
                    <a:pt x="891632" y="0"/>
                  </a:lnTo>
                  <a:lnTo>
                    <a:pt x="891632" y="420181"/>
                  </a:lnTo>
                  <a:lnTo>
                    <a:pt x="0" y="420181"/>
                  </a:lnTo>
                  <a:lnTo>
                    <a:pt x="0" y="0"/>
                  </a:lnTo>
                  <a:close/>
                </a:path>
              </a:pathLst>
            </a:custGeom>
            <a:blipFill>
              <a:blip>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0" name="Freeform 20"/>
            <p:cNvSpPr/>
            <p:nvPr/>
          </p:nvSpPr>
          <p:spPr>
            <a:xfrm>
              <a:off x="3156919" y="408888"/>
              <a:ext cx="995590" cy="362146"/>
            </a:xfrm>
            <a:custGeom>
              <a:avLst/>
              <a:gdLst/>
              <a:ahLst/>
              <a:cxnLst/>
              <a:rect l="l" t="t" r="r" b="b"/>
              <a:pathLst>
                <a:path w="995590" h="362146">
                  <a:moveTo>
                    <a:pt x="0" y="0"/>
                  </a:moveTo>
                  <a:lnTo>
                    <a:pt x="995590" y="0"/>
                  </a:lnTo>
                  <a:lnTo>
                    <a:pt x="995590" y="362146"/>
                  </a:lnTo>
                  <a:lnTo>
                    <a:pt x="0" y="362146"/>
                  </a:lnTo>
                  <a:lnTo>
                    <a:pt x="0" y="0"/>
                  </a:lnTo>
                  <a:close/>
                </a:path>
              </a:pathLst>
            </a:custGeom>
            <a:blipFill>
              <a:blip>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 name="Freeform 21"/>
            <p:cNvSpPr/>
            <p:nvPr/>
          </p:nvSpPr>
          <p:spPr>
            <a:xfrm>
              <a:off x="7541068" y="431319"/>
              <a:ext cx="1069888" cy="322304"/>
            </a:xfrm>
            <a:custGeom>
              <a:avLst/>
              <a:gdLst/>
              <a:ahLst/>
              <a:cxnLst/>
              <a:rect l="l" t="t" r="r" b="b"/>
              <a:pathLst>
                <a:path w="1069888" h="322304">
                  <a:moveTo>
                    <a:pt x="0" y="0"/>
                  </a:moveTo>
                  <a:lnTo>
                    <a:pt x="1069888" y="0"/>
                  </a:lnTo>
                  <a:lnTo>
                    <a:pt x="1069888" y="322304"/>
                  </a:lnTo>
                  <a:lnTo>
                    <a:pt x="0" y="322304"/>
                  </a:lnTo>
                  <a:lnTo>
                    <a:pt x="0" y="0"/>
                  </a:lnTo>
                  <a:close/>
                </a:path>
              </a:pathLst>
            </a:custGeom>
            <a:blipFill>
              <a:blip>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2" name="Freeform 22"/>
            <p:cNvSpPr/>
            <p:nvPr/>
          </p:nvSpPr>
          <p:spPr>
            <a:xfrm>
              <a:off x="14812782" y="361997"/>
              <a:ext cx="1051090" cy="449341"/>
            </a:xfrm>
            <a:custGeom>
              <a:avLst/>
              <a:gdLst/>
              <a:ahLst/>
              <a:cxnLst/>
              <a:rect l="l" t="t" r="r" b="b"/>
              <a:pathLst>
                <a:path w="1051090" h="449341">
                  <a:moveTo>
                    <a:pt x="0" y="0"/>
                  </a:moveTo>
                  <a:lnTo>
                    <a:pt x="1051090" y="0"/>
                  </a:lnTo>
                  <a:lnTo>
                    <a:pt x="1051090" y="449341"/>
                  </a:lnTo>
                  <a:lnTo>
                    <a:pt x="0" y="449341"/>
                  </a:lnTo>
                  <a:lnTo>
                    <a:pt x="0" y="0"/>
                  </a:lnTo>
                  <a:close/>
                </a:path>
              </a:pathLst>
            </a:custGeom>
            <a:blipFill>
              <a:blip>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23" name="Freeform 23"/>
            <p:cNvSpPr/>
            <p:nvPr/>
          </p:nvSpPr>
          <p:spPr>
            <a:xfrm>
              <a:off x="17485668" y="0"/>
              <a:ext cx="5860005" cy="1332726"/>
            </a:xfrm>
            <a:custGeom>
              <a:avLst/>
              <a:gdLst/>
              <a:ahLst/>
              <a:cxnLst/>
              <a:rect l="l" t="t" r="r" b="b"/>
              <a:pathLst>
                <a:path w="5860005" h="1332726">
                  <a:moveTo>
                    <a:pt x="0" y="0"/>
                  </a:moveTo>
                  <a:lnTo>
                    <a:pt x="5860005" y="0"/>
                  </a:lnTo>
                  <a:lnTo>
                    <a:pt x="5860005" y="1332726"/>
                  </a:lnTo>
                  <a:lnTo>
                    <a:pt x="0" y="1332726"/>
                  </a:lnTo>
                  <a:lnTo>
                    <a:pt x="0" y="0"/>
                  </a:lnTo>
                  <a:close/>
                </a:path>
              </a:pathLst>
            </a:custGeom>
            <a:blipFill>
              <a:blip r:embed="rId4"/>
              <a:stretch>
                <a:fillRect t="-6889" r="-198390" b="-258"/>
              </a:stretch>
            </a:blipFill>
          </p:spPr>
          <p:txBody>
            <a:bodyPr/>
            <a:lstStyle/>
            <a:p>
              <a:endParaRPr lang="en-US"/>
            </a:p>
          </p:txBody>
        </p:sp>
        <p:sp>
          <p:nvSpPr>
            <p:cNvPr id="24" name="Freeform 24"/>
            <p:cNvSpPr/>
            <p:nvPr/>
          </p:nvSpPr>
          <p:spPr>
            <a:xfrm>
              <a:off x="19217450" y="408888"/>
              <a:ext cx="955849" cy="334547"/>
            </a:xfrm>
            <a:custGeom>
              <a:avLst/>
              <a:gdLst/>
              <a:ahLst/>
              <a:cxnLst/>
              <a:rect l="l" t="t" r="r" b="b"/>
              <a:pathLst>
                <a:path w="955849" h="334547">
                  <a:moveTo>
                    <a:pt x="0" y="0"/>
                  </a:moveTo>
                  <a:lnTo>
                    <a:pt x="955849" y="0"/>
                  </a:lnTo>
                  <a:lnTo>
                    <a:pt x="955849" y="334547"/>
                  </a:lnTo>
                  <a:lnTo>
                    <a:pt x="0" y="334547"/>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5" name="Freeform 25"/>
            <p:cNvSpPr/>
            <p:nvPr/>
          </p:nvSpPr>
          <p:spPr>
            <a:xfrm>
              <a:off x="17729004" y="408888"/>
              <a:ext cx="1019800" cy="355655"/>
            </a:xfrm>
            <a:custGeom>
              <a:avLst/>
              <a:gdLst/>
              <a:ahLst/>
              <a:cxnLst/>
              <a:rect l="l" t="t" r="r" b="b"/>
              <a:pathLst>
                <a:path w="1019800" h="355655">
                  <a:moveTo>
                    <a:pt x="0" y="0"/>
                  </a:moveTo>
                  <a:lnTo>
                    <a:pt x="1019800" y="0"/>
                  </a:lnTo>
                  <a:lnTo>
                    <a:pt x="1019800" y="355656"/>
                  </a:lnTo>
                  <a:lnTo>
                    <a:pt x="0" y="355656"/>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6" name="Freeform 26"/>
            <p:cNvSpPr/>
            <p:nvPr/>
          </p:nvSpPr>
          <p:spPr>
            <a:xfrm>
              <a:off x="22103478" y="379871"/>
              <a:ext cx="891632" cy="420181"/>
            </a:xfrm>
            <a:custGeom>
              <a:avLst/>
              <a:gdLst/>
              <a:ahLst/>
              <a:cxnLst/>
              <a:rect l="l" t="t" r="r" b="b"/>
              <a:pathLst>
                <a:path w="891632" h="420181">
                  <a:moveTo>
                    <a:pt x="0" y="0"/>
                  </a:moveTo>
                  <a:lnTo>
                    <a:pt x="891632" y="0"/>
                  </a:lnTo>
                  <a:lnTo>
                    <a:pt x="891632" y="420181"/>
                  </a:lnTo>
                  <a:lnTo>
                    <a:pt x="0" y="420181"/>
                  </a:lnTo>
                  <a:lnTo>
                    <a:pt x="0" y="0"/>
                  </a:lnTo>
                  <a:close/>
                </a:path>
              </a:pathLst>
            </a:custGeom>
            <a:blipFill>
              <a:blip>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7" name="Freeform 27"/>
            <p:cNvSpPr/>
            <p:nvPr/>
          </p:nvSpPr>
          <p:spPr>
            <a:xfrm>
              <a:off x="20642587" y="408888"/>
              <a:ext cx="995590" cy="362146"/>
            </a:xfrm>
            <a:custGeom>
              <a:avLst/>
              <a:gdLst/>
              <a:ahLst/>
              <a:cxnLst/>
              <a:rect l="l" t="t" r="r" b="b"/>
              <a:pathLst>
                <a:path w="995590" h="362146">
                  <a:moveTo>
                    <a:pt x="0" y="0"/>
                  </a:moveTo>
                  <a:lnTo>
                    <a:pt x="995590" y="0"/>
                  </a:lnTo>
                  <a:lnTo>
                    <a:pt x="995590" y="362146"/>
                  </a:lnTo>
                  <a:lnTo>
                    <a:pt x="0" y="362146"/>
                  </a:lnTo>
                  <a:lnTo>
                    <a:pt x="0" y="0"/>
                  </a:lnTo>
                  <a:close/>
                </a:path>
              </a:pathLst>
            </a:custGeom>
            <a:blipFill>
              <a:blip>
                <a:extLst>
                  <a:ext uri="{96DAC541-7B7A-43D3-8B79-37D633B846F1}">
                    <asvg:svgBlip xmlns:asvg="http://schemas.microsoft.com/office/drawing/2016/SVG/main" r:embed="rId14"/>
                  </a:ext>
                </a:extLst>
              </a:blip>
              <a:stretch>
                <a:fillRect/>
              </a:stretch>
            </a:blipFill>
          </p:spPr>
          <p:txBody>
            <a:bodyPr/>
            <a:lstStyle/>
            <a:p>
              <a:endParaRPr lang="en-US"/>
            </a:p>
          </p:txBody>
        </p:sp>
      </p:grpSp>
      <p:grpSp>
        <p:nvGrpSpPr>
          <p:cNvPr id="28" name="Group 28"/>
          <p:cNvGrpSpPr/>
          <p:nvPr/>
        </p:nvGrpSpPr>
        <p:grpSpPr>
          <a:xfrm>
            <a:off x="14905301" y="6452358"/>
            <a:ext cx="3000541" cy="1148318"/>
            <a:chOff x="0" y="0"/>
            <a:chExt cx="790266" cy="302438"/>
          </a:xfrm>
        </p:grpSpPr>
        <p:sp>
          <p:nvSpPr>
            <p:cNvPr id="29" name="Freeform 29"/>
            <p:cNvSpPr/>
            <p:nvPr/>
          </p:nvSpPr>
          <p:spPr>
            <a:xfrm>
              <a:off x="0" y="0"/>
              <a:ext cx="790266" cy="302438"/>
            </a:xfrm>
            <a:custGeom>
              <a:avLst/>
              <a:gdLst/>
              <a:ahLst/>
              <a:cxnLst/>
              <a:rect l="l" t="t" r="r" b="b"/>
              <a:pathLst>
                <a:path w="790266" h="302438">
                  <a:moveTo>
                    <a:pt x="44394" y="0"/>
                  </a:moveTo>
                  <a:lnTo>
                    <a:pt x="745872" y="0"/>
                  </a:lnTo>
                  <a:cubicBezTo>
                    <a:pt x="770390" y="0"/>
                    <a:pt x="790266" y="19876"/>
                    <a:pt x="790266" y="44394"/>
                  </a:cubicBezTo>
                  <a:lnTo>
                    <a:pt x="790266" y="258044"/>
                  </a:lnTo>
                  <a:cubicBezTo>
                    <a:pt x="790266" y="282562"/>
                    <a:pt x="770390" y="302438"/>
                    <a:pt x="745872" y="302438"/>
                  </a:cubicBezTo>
                  <a:lnTo>
                    <a:pt x="44394" y="302438"/>
                  </a:lnTo>
                  <a:cubicBezTo>
                    <a:pt x="32620" y="302438"/>
                    <a:pt x="21328" y="297761"/>
                    <a:pt x="13003" y="289435"/>
                  </a:cubicBezTo>
                  <a:cubicBezTo>
                    <a:pt x="4677" y="281109"/>
                    <a:pt x="0" y="269818"/>
                    <a:pt x="0" y="258044"/>
                  </a:cubicBezTo>
                  <a:lnTo>
                    <a:pt x="0" y="44394"/>
                  </a:lnTo>
                  <a:cubicBezTo>
                    <a:pt x="0" y="19876"/>
                    <a:pt x="19876" y="0"/>
                    <a:pt x="44394" y="0"/>
                  </a:cubicBezTo>
                  <a:close/>
                </a:path>
              </a:pathLst>
            </a:custGeom>
            <a:solidFill>
              <a:srgbClr val="FF5757"/>
            </a:solidFill>
          </p:spPr>
          <p:txBody>
            <a:bodyPr/>
            <a:lstStyle/>
            <a:p>
              <a:endParaRPr lang="en-US"/>
            </a:p>
          </p:txBody>
        </p:sp>
        <p:sp>
          <p:nvSpPr>
            <p:cNvPr id="30" name="TextBox 30"/>
            <p:cNvSpPr txBox="1"/>
            <p:nvPr/>
          </p:nvSpPr>
          <p:spPr>
            <a:xfrm>
              <a:off x="0" y="9525"/>
              <a:ext cx="790266" cy="292913"/>
            </a:xfrm>
            <a:prstGeom prst="rect">
              <a:avLst/>
            </a:prstGeom>
          </p:spPr>
          <p:txBody>
            <a:bodyPr lIns="67235" tIns="67235" rIns="67235" bIns="67235" rtlCol="0" anchor="ctr"/>
            <a:lstStyle/>
            <a:p>
              <a:pPr algn="ctr">
                <a:lnSpc>
                  <a:spcPts val="2098"/>
                </a:lnSpc>
              </a:pPr>
              <a:endParaRPr/>
            </a:p>
          </p:txBody>
        </p:sp>
      </p:grpSp>
      <p:sp>
        <p:nvSpPr>
          <p:cNvPr id="31" name="TextBox 31"/>
          <p:cNvSpPr txBox="1"/>
          <p:nvPr/>
        </p:nvSpPr>
        <p:spPr>
          <a:xfrm>
            <a:off x="15157302" y="6586233"/>
            <a:ext cx="2540283" cy="866775"/>
          </a:xfrm>
          <a:prstGeom prst="rect">
            <a:avLst/>
          </a:prstGeom>
        </p:spPr>
        <p:txBody>
          <a:bodyPr lIns="0" tIns="0" rIns="0" bIns="0" rtlCol="0" anchor="t">
            <a:spAutoFit/>
          </a:bodyPr>
          <a:lstStyle/>
          <a:p>
            <a:pPr algn="ctr">
              <a:lnSpc>
                <a:spcPts val="3320"/>
              </a:lnSpc>
            </a:pPr>
            <a:r>
              <a:rPr lang="en-US" sz="2767">
                <a:solidFill>
                  <a:srgbClr val="FFFFFF"/>
                </a:solidFill>
                <a:latin typeface="Poppins"/>
                <a:ea typeface="Poppins"/>
                <a:cs typeface="Poppins"/>
                <a:sym typeface="Poppins"/>
              </a:rPr>
              <a:t>Federal Overlap</a:t>
            </a:r>
          </a:p>
        </p:txBody>
      </p:sp>
      <p:grpSp>
        <p:nvGrpSpPr>
          <p:cNvPr id="32" name="Group 32"/>
          <p:cNvGrpSpPr/>
          <p:nvPr/>
        </p:nvGrpSpPr>
        <p:grpSpPr>
          <a:xfrm>
            <a:off x="1813108" y="7665079"/>
            <a:ext cx="3249421" cy="1065358"/>
            <a:chOff x="0" y="0"/>
            <a:chExt cx="855815" cy="280588"/>
          </a:xfrm>
        </p:grpSpPr>
        <p:sp>
          <p:nvSpPr>
            <p:cNvPr id="33" name="Freeform 33"/>
            <p:cNvSpPr/>
            <p:nvPr/>
          </p:nvSpPr>
          <p:spPr>
            <a:xfrm>
              <a:off x="0" y="0"/>
              <a:ext cx="855815" cy="280588"/>
            </a:xfrm>
            <a:custGeom>
              <a:avLst/>
              <a:gdLst/>
              <a:ahLst/>
              <a:cxnLst/>
              <a:rect l="l" t="t" r="r" b="b"/>
              <a:pathLst>
                <a:path w="855815" h="280588">
                  <a:moveTo>
                    <a:pt x="40994" y="0"/>
                  </a:moveTo>
                  <a:lnTo>
                    <a:pt x="814821" y="0"/>
                  </a:lnTo>
                  <a:cubicBezTo>
                    <a:pt x="825693" y="0"/>
                    <a:pt x="836120" y="4319"/>
                    <a:pt x="843808" y="12007"/>
                  </a:cubicBezTo>
                  <a:cubicBezTo>
                    <a:pt x="851496" y="19695"/>
                    <a:pt x="855815" y="30122"/>
                    <a:pt x="855815" y="40994"/>
                  </a:cubicBezTo>
                  <a:lnTo>
                    <a:pt x="855815" y="239594"/>
                  </a:lnTo>
                  <a:cubicBezTo>
                    <a:pt x="855815" y="250467"/>
                    <a:pt x="851496" y="260893"/>
                    <a:pt x="843808" y="268581"/>
                  </a:cubicBezTo>
                  <a:cubicBezTo>
                    <a:pt x="836120" y="276269"/>
                    <a:pt x="825693" y="280588"/>
                    <a:pt x="814821" y="280588"/>
                  </a:cubicBezTo>
                  <a:lnTo>
                    <a:pt x="40994" y="280588"/>
                  </a:lnTo>
                  <a:cubicBezTo>
                    <a:pt x="30122" y="280588"/>
                    <a:pt x="19695" y="276269"/>
                    <a:pt x="12007" y="268581"/>
                  </a:cubicBezTo>
                  <a:cubicBezTo>
                    <a:pt x="4319" y="260893"/>
                    <a:pt x="0" y="250467"/>
                    <a:pt x="0" y="239594"/>
                  </a:cubicBezTo>
                  <a:lnTo>
                    <a:pt x="0" y="40994"/>
                  </a:lnTo>
                  <a:cubicBezTo>
                    <a:pt x="0" y="30122"/>
                    <a:pt x="4319" y="19695"/>
                    <a:pt x="12007" y="12007"/>
                  </a:cubicBezTo>
                  <a:cubicBezTo>
                    <a:pt x="19695" y="4319"/>
                    <a:pt x="30122" y="0"/>
                    <a:pt x="40994" y="0"/>
                  </a:cubicBezTo>
                  <a:close/>
                </a:path>
              </a:pathLst>
            </a:custGeom>
            <a:solidFill>
              <a:srgbClr val="FF5757"/>
            </a:solidFill>
          </p:spPr>
          <p:txBody>
            <a:bodyPr/>
            <a:lstStyle/>
            <a:p>
              <a:endParaRPr lang="en-US"/>
            </a:p>
          </p:txBody>
        </p:sp>
        <p:sp>
          <p:nvSpPr>
            <p:cNvPr id="34" name="TextBox 34"/>
            <p:cNvSpPr txBox="1"/>
            <p:nvPr/>
          </p:nvSpPr>
          <p:spPr>
            <a:xfrm>
              <a:off x="0" y="9525"/>
              <a:ext cx="855815" cy="271063"/>
            </a:xfrm>
            <a:prstGeom prst="rect">
              <a:avLst/>
            </a:prstGeom>
          </p:spPr>
          <p:txBody>
            <a:bodyPr lIns="67235" tIns="67235" rIns="67235" bIns="67235" rtlCol="0" anchor="ctr"/>
            <a:lstStyle/>
            <a:p>
              <a:pPr algn="ctr">
                <a:lnSpc>
                  <a:spcPts val="2098"/>
                </a:lnSpc>
              </a:pPr>
              <a:endParaRPr/>
            </a:p>
          </p:txBody>
        </p:sp>
      </p:grpSp>
      <p:sp>
        <p:nvSpPr>
          <p:cNvPr id="35" name="TextBox 35"/>
          <p:cNvSpPr txBox="1"/>
          <p:nvPr/>
        </p:nvSpPr>
        <p:spPr>
          <a:xfrm>
            <a:off x="2032359" y="7959634"/>
            <a:ext cx="2810918" cy="447675"/>
          </a:xfrm>
          <a:prstGeom prst="rect">
            <a:avLst/>
          </a:prstGeom>
        </p:spPr>
        <p:txBody>
          <a:bodyPr lIns="0" tIns="0" rIns="0" bIns="0" rtlCol="0" anchor="t">
            <a:spAutoFit/>
          </a:bodyPr>
          <a:lstStyle/>
          <a:p>
            <a:pPr algn="ctr">
              <a:lnSpc>
                <a:spcPts val="3320"/>
              </a:lnSpc>
            </a:pPr>
            <a:r>
              <a:rPr lang="en-US" sz="2767">
                <a:solidFill>
                  <a:srgbClr val="FFFFFF"/>
                </a:solidFill>
                <a:latin typeface="Poppins"/>
                <a:ea typeface="Poppins"/>
                <a:cs typeface="Poppins"/>
                <a:sym typeface="Poppins"/>
              </a:rPr>
              <a:t>State Overlap</a:t>
            </a:r>
          </a:p>
        </p:txBody>
      </p:sp>
      <p:grpSp>
        <p:nvGrpSpPr>
          <p:cNvPr id="36" name="Group 36"/>
          <p:cNvGrpSpPr/>
          <p:nvPr/>
        </p:nvGrpSpPr>
        <p:grpSpPr>
          <a:xfrm>
            <a:off x="2093867" y="6348611"/>
            <a:ext cx="12480000" cy="847835"/>
            <a:chOff x="0" y="0"/>
            <a:chExt cx="16640000" cy="1130447"/>
          </a:xfrm>
        </p:grpSpPr>
        <p:sp>
          <p:nvSpPr>
            <p:cNvPr id="37" name="Freeform 37"/>
            <p:cNvSpPr/>
            <p:nvPr/>
          </p:nvSpPr>
          <p:spPr>
            <a:xfrm>
              <a:off x="0" y="0"/>
              <a:ext cx="16640000" cy="1130447"/>
            </a:xfrm>
            <a:custGeom>
              <a:avLst/>
              <a:gdLst/>
              <a:ahLst/>
              <a:cxnLst/>
              <a:rect l="l" t="t" r="r" b="b"/>
              <a:pathLst>
                <a:path w="16640000" h="1130447">
                  <a:moveTo>
                    <a:pt x="0" y="0"/>
                  </a:moveTo>
                  <a:lnTo>
                    <a:pt x="16640000" y="0"/>
                  </a:lnTo>
                  <a:lnTo>
                    <a:pt x="16640000" y="1130447"/>
                  </a:lnTo>
                  <a:lnTo>
                    <a:pt x="0" y="1130447"/>
                  </a:lnTo>
                  <a:lnTo>
                    <a:pt x="0" y="0"/>
                  </a:lnTo>
                  <a:close/>
                </a:path>
              </a:pathLst>
            </a:custGeom>
            <a:blipFill>
              <a:blip>
                <a:extLst>
                  <a:ext uri="{96DAC541-7B7A-43D3-8B79-37D633B846F1}">
                    <asvg:svgBlip xmlns:asvg="http://schemas.microsoft.com/office/drawing/2016/SVG/main" r:embed="rId17"/>
                  </a:ext>
                </a:extLst>
              </a:blip>
              <a:stretch>
                <a:fillRect/>
              </a:stretch>
            </a:blipFill>
          </p:spPr>
          <p:txBody>
            <a:bodyPr/>
            <a:lstStyle/>
            <a:p>
              <a:endParaRPr lang="en-US"/>
            </a:p>
          </p:txBody>
        </p:sp>
        <p:grpSp>
          <p:nvGrpSpPr>
            <p:cNvPr id="38" name="Group 38"/>
            <p:cNvGrpSpPr/>
            <p:nvPr/>
          </p:nvGrpSpPr>
          <p:grpSpPr>
            <a:xfrm>
              <a:off x="0" y="0"/>
              <a:ext cx="16640000" cy="1130447"/>
              <a:chOff x="0" y="0"/>
              <a:chExt cx="9503530" cy="645627"/>
            </a:xfrm>
          </p:grpSpPr>
          <p:sp>
            <p:nvSpPr>
              <p:cNvPr id="39" name="Freeform 39"/>
              <p:cNvSpPr/>
              <p:nvPr/>
            </p:nvSpPr>
            <p:spPr>
              <a:xfrm>
                <a:off x="0" y="0"/>
                <a:ext cx="9503530" cy="645627"/>
              </a:xfrm>
              <a:custGeom>
                <a:avLst/>
                <a:gdLst/>
                <a:ahLst/>
                <a:cxnLst/>
                <a:rect l="l" t="t" r="r" b="b"/>
                <a:pathLst>
                  <a:path w="9503530" h="645627">
                    <a:moveTo>
                      <a:pt x="0" y="0"/>
                    </a:moveTo>
                    <a:lnTo>
                      <a:pt x="9503530" y="0"/>
                    </a:lnTo>
                    <a:lnTo>
                      <a:pt x="9503530" y="645627"/>
                    </a:lnTo>
                    <a:lnTo>
                      <a:pt x="0" y="645627"/>
                    </a:lnTo>
                    <a:close/>
                  </a:path>
                </a:pathLst>
              </a:custGeom>
            </p:spPr>
            <p:txBody>
              <a:bodyPr/>
              <a:lstStyle/>
              <a:p>
                <a:endParaRPr lang="en-US"/>
              </a:p>
            </p:txBody>
          </p:sp>
          <p:sp>
            <p:nvSpPr>
              <p:cNvPr id="40" name="TextBox 40"/>
              <p:cNvSpPr txBox="1"/>
              <p:nvPr/>
            </p:nvSpPr>
            <p:spPr>
              <a:xfrm>
                <a:off x="0" y="0"/>
                <a:ext cx="9503530" cy="645627"/>
              </a:xfrm>
              <a:prstGeom prst="rect">
                <a:avLst/>
              </a:prstGeom>
            </p:spPr>
            <p:txBody>
              <a:bodyPr lIns="0" tIns="0" rIns="0" bIns="0" rtlCol="0" anchor="ctr"/>
              <a:lstStyle/>
              <a:p>
                <a:pPr algn="ctr">
                  <a:lnSpc>
                    <a:spcPts val="2719"/>
                  </a:lnSpc>
                </a:pPr>
                <a:r>
                  <a:rPr lang="en-US" sz="2266">
                    <a:solidFill>
                      <a:srgbClr val="000000"/>
                    </a:solidFill>
                    <a:latin typeface="Aptos"/>
                    <a:ea typeface="Aptos"/>
                    <a:cs typeface="Aptos"/>
                    <a:sym typeface="Aptos"/>
                  </a:rPr>
                  <a:t>State fiscal year – July 1 to June 30</a:t>
                </a:r>
              </a:p>
            </p:txBody>
          </p:sp>
        </p:grpSp>
      </p:grpSp>
      <p:grpSp>
        <p:nvGrpSpPr>
          <p:cNvPr id="41" name="Group 41"/>
          <p:cNvGrpSpPr/>
          <p:nvPr/>
        </p:nvGrpSpPr>
        <p:grpSpPr>
          <a:xfrm>
            <a:off x="4921033" y="7867033"/>
            <a:ext cx="12776551" cy="986351"/>
            <a:chOff x="0" y="0"/>
            <a:chExt cx="17035402" cy="1315134"/>
          </a:xfrm>
        </p:grpSpPr>
        <p:sp>
          <p:nvSpPr>
            <p:cNvPr id="42" name="Freeform 42"/>
            <p:cNvSpPr/>
            <p:nvPr/>
          </p:nvSpPr>
          <p:spPr>
            <a:xfrm>
              <a:off x="419554" y="84508"/>
              <a:ext cx="16615848" cy="1146119"/>
            </a:xfrm>
            <a:custGeom>
              <a:avLst/>
              <a:gdLst/>
              <a:ahLst/>
              <a:cxnLst/>
              <a:rect l="l" t="t" r="r" b="b"/>
              <a:pathLst>
                <a:path w="16615848" h="1146119">
                  <a:moveTo>
                    <a:pt x="0" y="0"/>
                  </a:moveTo>
                  <a:lnTo>
                    <a:pt x="16615848" y="0"/>
                  </a:lnTo>
                  <a:lnTo>
                    <a:pt x="16615848" y="1146119"/>
                  </a:lnTo>
                  <a:lnTo>
                    <a:pt x="0" y="1146119"/>
                  </a:lnTo>
                  <a:lnTo>
                    <a:pt x="0" y="0"/>
                  </a:lnTo>
                  <a:close/>
                </a:path>
              </a:pathLst>
            </a:custGeom>
            <a:blipFill>
              <a:blip r:embed="rId18"/>
              <a:stretch>
                <a:fillRect/>
              </a:stretch>
            </a:blipFill>
          </p:spPr>
          <p:txBody>
            <a:bodyPr/>
            <a:lstStyle/>
            <a:p>
              <a:endParaRPr lang="en-US"/>
            </a:p>
          </p:txBody>
        </p:sp>
        <p:grpSp>
          <p:nvGrpSpPr>
            <p:cNvPr id="43" name="Group 43"/>
            <p:cNvGrpSpPr/>
            <p:nvPr/>
          </p:nvGrpSpPr>
          <p:grpSpPr>
            <a:xfrm>
              <a:off x="0" y="0"/>
              <a:ext cx="17035402" cy="1315134"/>
              <a:chOff x="0" y="0"/>
              <a:chExt cx="9383950" cy="724442"/>
            </a:xfrm>
          </p:grpSpPr>
          <p:sp>
            <p:nvSpPr>
              <p:cNvPr id="44" name="Freeform 44"/>
              <p:cNvSpPr/>
              <p:nvPr/>
            </p:nvSpPr>
            <p:spPr>
              <a:xfrm>
                <a:off x="0" y="0"/>
                <a:ext cx="9383950" cy="724442"/>
              </a:xfrm>
              <a:custGeom>
                <a:avLst/>
                <a:gdLst/>
                <a:ahLst/>
                <a:cxnLst/>
                <a:rect l="l" t="t" r="r" b="b"/>
                <a:pathLst>
                  <a:path w="9383950" h="724442">
                    <a:moveTo>
                      <a:pt x="0" y="0"/>
                    </a:moveTo>
                    <a:lnTo>
                      <a:pt x="9383950" y="0"/>
                    </a:lnTo>
                    <a:lnTo>
                      <a:pt x="9383950" y="724442"/>
                    </a:lnTo>
                    <a:lnTo>
                      <a:pt x="0" y="724442"/>
                    </a:lnTo>
                    <a:close/>
                  </a:path>
                </a:pathLst>
              </a:custGeom>
            </p:spPr>
            <p:txBody>
              <a:bodyPr/>
              <a:lstStyle/>
              <a:p>
                <a:endParaRPr lang="en-US"/>
              </a:p>
            </p:txBody>
          </p:sp>
          <p:sp>
            <p:nvSpPr>
              <p:cNvPr id="45" name="TextBox 45"/>
              <p:cNvSpPr txBox="1"/>
              <p:nvPr/>
            </p:nvSpPr>
            <p:spPr>
              <a:xfrm>
                <a:off x="0" y="0"/>
                <a:ext cx="9383950" cy="724442"/>
              </a:xfrm>
              <a:prstGeom prst="rect">
                <a:avLst/>
              </a:prstGeom>
            </p:spPr>
            <p:txBody>
              <a:bodyPr lIns="0" tIns="0" rIns="0" bIns="0" rtlCol="0" anchor="ctr"/>
              <a:lstStyle/>
              <a:p>
                <a:pPr algn="ctr">
                  <a:lnSpc>
                    <a:spcPts val="2719"/>
                  </a:lnSpc>
                </a:pPr>
                <a:r>
                  <a:rPr lang="en-US" sz="2266">
                    <a:solidFill>
                      <a:srgbClr val="000000"/>
                    </a:solidFill>
                    <a:latin typeface="Aptos"/>
                    <a:ea typeface="Aptos"/>
                    <a:cs typeface="Aptos"/>
                    <a:sym typeface="Aptos"/>
                  </a:rPr>
                  <a:t>Federal fiscal year – October 1 to September 30</a:t>
                </a:r>
              </a:p>
            </p:txBody>
          </p:sp>
        </p:gr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829" b="-9829"/>
            </a:stretch>
          </a:blipFill>
        </p:spPr>
        <p:txBody>
          <a:bodyPr/>
          <a:lstStyle/>
          <a:p>
            <a:endParaRPr lang="en-US"/>
          </a:p>
        </p:txBody>
      </p:sp>
      <p:grpSp>
        <p:nvGrpSpPr>
          <p:cNvPr id="3" name="Group 3"/>
          <p:cNvGrpSpPr/>
          <p:nvPr/>
        </p:nvGrpSpPr>
        <p:grpSpPr>
          <a:xfrm>
            <a:off x="6096000" y="421625"/>
            <a:ext cx="9078504" cy="6780935"/>
            <a:chOff x="-670302" y="0"/>
            <a:chExt cx="9145752" cy="6831163"/>
          </a:xfrm>
        </p:grpSpPr>
        <p:sp>
          <p:nvSpPr>
            <p:cNvPr id="4" name="Freeform 4"/>
            <p:cNvSpPr/>
            <p:nvPr/>
          </p:nvSpPr>
          <p:spPr>
            <a:xfrm>
              <a:off x="0" y="0"/>
              <a:ext cx="4166844" cy="2008745"/>
            </a:xfrm>
            <a:custGeom>
              <a:avLst/>
              <a:gdLst/>
              <a:ahLst/>
              <a:cxnLst/>
              <a:rect l="l" t="t" r="r" b="b"/>
              <a:pathLst>
                <a:path w="4166844" h="2008745">
                  <a:moveTo>
                    <a:pt x="0" y="0"/>
                  </a:moveTo>
                  <a:lnTo>
                    <a:pt x="4166844" y="0"/>
                  </a:lnTo>
                  <a:lnTo>
                    <a:pt x="4166844" y="2008745"/>
                  </a:lnTo>
                  <a:lnTo>
                    <a:pt x="0" y="2008745"/>
                  </a:lnTo>
                  <a:close/>
                </a:path>
              </a:pathLst>
            </a:custGeom>
          </p:spPr>
          <p:txBody>
            <a:bodyPr/>
            <a:lstStyle/>
            <a:p>
              <a:endParaRPr lang="en-US"/>
            </a:p>
          </p:txBody>
        </p:sp>
        <p:sp>
          <p:nvSpPr>
            <p:cNvPr id="5" name="TextBox 5"/>
            <p:cNvSpPr txBox="1"/>
            <p:nvPr/>
          </p:nvSpPr>
          <p:spPr>
            <a:xfrm>
              <a:off x="-670302" y="3605385"/>
              <a:ext cx="9145752" cy="3225778"/>
            </a:xfrm>
            <a:prstGeom prst="rect">
              <a:avLst/>
            </a:prstGeom>
          </p:spPr>
          <p:txBody>
            <a:bodyPr lIns="0" tIns="0" rIns="0" bIns="0" rtlCol="0" anchor="ctr"/>
            <a:lstStyle/>
            <a:p>
              <a:pPr algn="l">
                <a:lnSpc>
                  <a:spcPts val="6934"/>
                </a:lnSpc>
              </a:pPr>
              <a:r>
                <a:rPr lang="en-US" sz="16600" dirty="0">
                  <a:solidFill>
                    <a:srgbClr val="000000"/>
                  </a:solidFill>
                  <a:ea typeface="Poppins"/>
                  <a:cs typeface="Poppins"/>
                  <a:sym typeface="Poppins"/>
                </a:rPr>
                <a:t>POLL 4 </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829" b="-9829"/>
            </a:stretch>
          </a:blipFill>
        </p:spPr>
        <p:txBody>
          <a:bodyPr/>
          <a:lstStyle/>
          <a:p>
            <a:endParaRPr lang="en-US"/>
          </a:p>
        </p:txBody>
      </p:sp>
      <p:sp>
        <p:nvSpPr>
          <p:cNvPr id="4" name="Freeform 4">
            <a:extLst>
              <a:ext uri="{C183D7F6-B498-43B3-948B-1728B52AA6E4}">
                <adec:decorative xmlns:adec="http://schemas.microsoft.com/office/drawing/2017/decorative" val="1"/>
              </a:ext>
            </a:extLst>
          </p:cNvPr>
          <p:cNvSpPr/>
          <p:nvPr/>
        </p:nvSpPr>
        <p:spPr>
          <a:xfrm>
            <a:off x="4084325" y="641576"/>
            <a:ext cx="11218711" cy="1594852"/>
          </a:xfrm>
          <a:custGeom>
            <a:avLst/>
            <a:gdLst/>
            <a:ahLst/>
            <a:cxnLst/>
            <a:rect l="l" t="t" r="r" b="b"/>
            <a:pathLst>
              <a:path w="10588239" h="1505224">
                <a:moveTo>
                  <a:pt x="0" y="0"/>
                </a:moveTo>
                <a:lnTo>
                  <a:pt x="10588239" y="0"/>
                </a:lnTo>
                <a:lnTo>
                  <a:pt x="10588239" y="1505224"/>
                </a:lnTo>
                <a:lnTo>
                  <a:pt x="0" y="1505224"/>
                </a:lnTo>
                <a:close/>
              </a:path>
            </a:pathLst>
          </a:custGeom>
        </p:spPr>
        <p:txBody>
          <a:bodyPr/>
          <a:lstStyle/>
          <a:p>
            <a:endParaRPr lang="en-US"/>
          </a:p>
        </p:txBody>
      </p:sp>
      <p:sp>
        <p:nvSpPr>
          <p:cNvPr id="27" name="Title 26">
            <a:extLst>
              <a:ext uri="{FF2B5EF4-FFF2-40B4-BE49-F238E27FC236}">
                <a16:creationId xmlns:a16="http://schemas.microsoft.com/office/drawing/2014/main" id="{C342F07B-B436-8187-7129-74A176424C49}"/>
              </a:ext>
            </a:extLst>
          </p:cNvPr>
          <p:cNvSpPr>
            <a:spLocks noGrp="1"/>
          </p:cNvSpPr>
          <p:nvPr>
            <p:ph type="title" idx="4294967295"/>
          </p:nvPr>
        </p:nvSpPr>
        <p:spPr>
          <a:xfrm>
            <a:off x="1083080" y="532893"/>
            <a:ext cx="17221200" cy="1961790"/>
          </a:xfrm>
        </p:spPr>
        <p:txBody>
          <a:bodyPr>
            <a:normAutofit/>
          </a:bodyPr>
          <a:lstStyle/>
          <a:p>
            <a:pPr lvl="0">
              <a:lnSpc>
                <a:spcPts val="6943"/>
              </a:lnSpc>
              <a:spcBef>
                <a:spcPts val="0"/>
              </a:spcBef>
            </a:pPr>
            <a:r>
              <a:rPr lang="en-US" sz="6429" dirty="0">
                <a:solidFill>
                  <a:srgbClr val="000000"/>
                </a:solidFill>
                <a:latin typeface="Poppins"/>
                <a:ea typeface="Poppins"/>
                <a:cs typeface="Poppins"/>
                <a:sym typeface="Poppins"/>
              </a:rPr>
              <a:t>Objectives for this training</a:t>
            </a:r>
            <a:br>
              <a:rPr lang="en-US" sz="6429" dirty="0">
                <a:solidFill>
                  <a:srgbClr val="000000"/>
                </a:solidFill>
                <a:latin typeface="Poppins"/>
                <a:ea typeface="Poppins"/>
                <a:cs typeface="Poppins"/>
                <a:sym typeface="Poppins"/>
              </a:rPr>
            </a:br>
            <a:endParaRPr lang="en-US" dirty="0"/>
          </a:p>
        </p:txBody>
      </p:sp>
      <p:grpSp>
        <p:nvGrpSpPr>
          <p:cNvPr id="6" name="Group 6" descr="Box with an image of an invoice and the words: Be able to utilize the WIC grant award effectively to maximize impact"/>
          <p:cNvGrpSpPr/>
          <p:nvPr/>
        </p:nvGrpSpPr>
        <p:grpSpPr>
          <a:xfrm>
            <a:off x="3552976" y="2494010"/>
            <a:ext cx="11760272" cy="2044653"/>
            <a:chOff x="0" y="0"/>
            <a:chExt cx="11099365" cy="1929747"/>
          </a:xfrm>
        </p:grpSpPr>
        <p:sp>
          <p:nvSpPr>
            <p:cNvPr id="7" name="Freeform 7"/>
            <p:cNvSpPr/>
            <p:nvPr/>
          </p:nvSpPr>
          <p:spPr>
            <a:xfrm>
              <a:off x="1270" y="1270"/>
              <a:ext cx="11096752" cy="1927098"/>
            </a:xfrm>
            <a:custGeom>
              <a:avLst/>
              <a:gdLst/>
              <a:ahLst/>
              <a:cxnLst/>
              <a:rect l="l" t="t" r="r" b="b"/>
              <a:pathLst>
                <a:path w="11096752" h="1927098">
                  <a:moveTo>
                    <a:pt x="0" y="192786"/>
                  </a:moveTo>
                  <a:cubicBezTo>
                    <a:pt x="0" y="86360"/>
                    <a:pt x="86360" y="0"/>
                    <a:pt x="192913" y="0"/>
                  </a:cubicBezTo>
                  <a:lnTo>
                    <a:pt x="10903839" y="0"/>
                  </a:lnTo>
                  <a:cubicBezTo>
                    <a:pt x="11010392" y="0"/>
                    <a:pt x="11096752" y="86233"/>
                    <a:pt x="11096752" y="192659"/>
                  </a:cubicBezTo>
                  <a:lnTo>
                    <a:pt x="11096752" y="1734439"/>
                  </a:lnTo>
                  <a:cubicBezTo>
                    <a:pt x="11096752" y="1840865"/>
                    <a:pt x="11010392" y="1927098"/>
                    <a:pt x="10903839" y="1927098"/>
                  </a:cubicBezTo>
                  <a:lnTo>
                    <a:pt x="192913" y="1927098"/>
                  </a:lnTo>
                  <a:cubicBezTo>
                    <a:pt x="86360" y="1927225"/>
                    <a:pt x="0" y="1840865"/>
                    <a:pt x="0" y="1734439"/>
                  </a:cubicBezTo>
                  <a:close/>
                </a:path>
              </a:pathLst>
            </a:custGeom>
            <a:solidFill>
              <a:srgbClr val="76C4F0"/>
            </a:solidFill>
          </p:spPr>
          <p:txBody>
            <a:bodyPr/>
            <a:lstStyle/>
            <a:p>
              <a:endParaRPr lang="en-US"/>
            </a:p>
          </p:txBody>
        </p:sp>
        <p:sp>
          <p:nvSpPr>
            <p:cNvPr id="8" name="Freeform 8"/>
            <p:cNvSpPr/>
            <p:nvPr/>
          </p:nvSpPr>
          <p:spPr>
            <a:xfrm>
              <a:off x="0" y="0"/>
              <a:ext cx="11099292" cy="1929892"/>
            </a:xfrm>
            <a:custGeom>
              <a:avLst/>
              <a:gdLst/>
              <a:ahLst/>
              <a:cxnLst/>
              <a:rect l="l" t="t" r="r" b="b"/>
              <a:pathLst>
                <a:path w="11099292" h="1929892">
                  <a:moveTo>
                    <a:pt x="0" y="194056"/>
                  </a:moveTo>
                  <a:cubicBezTo>
                    <a:pt x="0" y="86868"/>
                    <a:pt x="86995" y="0"/>
                    <a:pt x="194183" y="0"/>
                  </a:cubicBezTo>
                  <a:lnTo>
                    <a:pt x="10905109" y="0"/>
                  </a:lnTo>
                  <a:lnTo>
                    <a:pt x="10905109" y="1270"/>
                  </a:lnTo>
                  <a:lnTo>
                    <a:pt x="10905109" y="0"/>
                  </a:lnTo>
                  <a:cubicBezTo>
                    <a:pt x="11012424" y="0"/>
                    <a:pt x="11099292" y="86868"/>
                    <a:pt x="11099292" y="194056"/>
                  </a:cubicBezTo>
                  <a:lnTo>
                    <a:pt x="11098022" y="194056"/>
                  </a:lnTo>
                  <a:lnTo>
                    <a:pt x="11099292" y="194056"/>
                  </a:lnTo>
                  <a:lnTo>
                    <a:pt x="11099292" y="1735836"/>
                  </a:lnTo>
                  <a:lnTo>
                    <a:pt x="11098022" y="1735836"/>
                  </a:lnTo>
                  <a:lnTo>
                    <a:pt x="11099292" y="1735836"/>
                  </a:lnTo>
                  <a:cubicBezTo>
                    <a:pt x="11099292" y="1843024"/>
                    <a:pt x="11012297" y="1929892"/>
                    <a:pt x="10905109" y="1929892"/>
                  </a:cubicBezTo>
                  <a:lnTo>
                    <a:pt x="10905109" y="1928622"/>
                  </a:lnTo>
                  <a:lnTo>
                    <a:pt x="10905109" y="1929892"/>
                  </a:lnTo>
                  <a:lnTo>
                    <a:pt x="194183" y="1929892"/>
                  </a:lnTo>
                  <a:lnTo>
                    <a:pt x="194183" y="1928622"/>
                  </a:lnTo>
                  <a:lnTo>
                    <a:pt x="194183" y="1929892"/>
                  </a:lnTo>
                  <a:cubicBezTo>
                    <a:pt x="86995" y="1929765"/>
                    <a:pt x="0" y="1842897"/>
                    <a:pt x="0" y="1735709"/>
                  </a:cubicBezTo>
                  <a:lnTo>
                    <a:pt x="0" y="194056"/>
                  </a:lnTo>
                  <a:lnTo>
                    <a:pt x="1270" y="194056"/>
                  </a:lnTo>
                  <a:lnTo>
                    <a:pt x="0" y="194056"/>
                  </a:lnTo>
                  <a:moveTo>
                    <a:pt x="2540" y="194056"/>
                  </a:moveTo>
                  <a:lnTo>
                    <a:pt x="2540" y="1735836"/>
                  </a:lnTo>
                  <a:lnTo>
                    <a:pt x="1270" y="1735836"/>
                  </a:lnTo>
                  <a:lnTo>
                    <a:pt x="2540" y="1735836"/>
                  </a:lnTo>
                  <a:cubicBezTo>
                    <a:pt x="2540" y="1841500"/>
                    <a:pt x="88392" y="1927225"/>
                    <a:pt x="194183" y="1927225"/>
                  </a:cubicBezTo>
                  <a:lnTo>
                    <a:pt x="10905109" y="1927225"/>
                  </a:lnTo>
                  <a:cubicBezTo>
                    <a:pt x="11010900" y="1927225"/>
                    <a:pt x="11096752" y="1841500"/>
                    <a:pt x="11096752" y="1735836"/>
                  </a:cubicBezTo>
                  <a:lnTo>
                    <a:pt x="11096752" y="194056"/>
                  </a:lnTo>
                  <a:cubicBezTo>
                    <a:pt x="11096752" y="88265"/>
                    <a:pt x="11011027" y="2540"/>
                    <a:pt x="10905109" y="2540"/>
                  </a:cubicBezTo>
                  <a:lnTo>
                    <a:pt x="194183" y="2540"/>
                  </a:lnTo>
                  <a:lnTo>
                    <a:pt x="194183" y="1270"/>
                  </a:lnTo>
                  <a:lnTo>
                    <a:pt x="194183" y="2540"/>
                  </a:lnTo>
                  <a:cubicBezTo>
                    <a:pt x="88392" y="2540"/>
                    <a:pt x="2540" y="88265"/>
                    <a:pt x="2540" y="194056"/>
                  </a:cubicBezTo>
                  <a:close/>
                </a:path>
              </a:pathLst>
            </a:custGeom>
            <a:solidFill>
              <a:srgbClr val="F2F2F2"/>
            </a:solidFill>
          </p:spPr>
          <p:txBody>
            <a:bodyPr/>
            <a:lstStyle/>
            <a:p>
              <a:endParaRPr lang="en-US"/>
            </a:p>
          </p:txBody>
        </p:sp>
      </p:grpSp>
      <p:grpSp>
        <p:nvGrpSpPr>
          <p:cNvPr id="9" name="Group 9">
            <a:extLst>
              <a:ext uri="{C183D7F6-B498-43B3-948B-1728B52AA6E4}">
                <adec:decorative xmlns:adec="http://schemas.microsoft.com/office/drawing/2017/decorative" val="1"/>
              </a:ext>
            </a:extLst>
          </p:cNvPr>
          <p:cNvGrpSpPr/>
          <p:nvPr/>
        </p:nvGrpSpPr>
        <p:grpSpPr>
          <a:xfrm>
            <a:off x="5644597" y="2489895"/>
            <a:ext cx="9930822" cy="2052883"/>
            <a:chOff x="0" y="0"/>
            <a:chExt cx="9372727" cy="1937515"/>
          </a:xfrm>
        </p:grpSpPr>
        <p:sp>
          <p:nvSpPr>
            <p:cNvPr id="10" name="Freeform 10"/>
            <p:cNvSpPr/>
            <p:nvPr/>
          </p:nvSpPr>
          <p:spPr>
            <a:xfrm>
              <a:off x="0" y="0"/>
              <a:ext cx="9372727" cy="1937514"/>
            </a:xfrm>
            <a:custGeom>
              <a:avLst/>
              <a:gdLst/>
              <a:ahLst/>
              <a:cxnLst/>
              <a:rect l="l" t="t" r="r" b="b"/>
              <a:pathLst>
                <a:path w="9372727" h="1937514">
                  <a:moveTo>
                    <a:pt x="0" y="0"/>
                  </a:moveTo>
                  <a:lnTo>
                    <a:pt x="9372727" y="0"/>
                  </a:lnTo>
                  <a:lnTo>
                    <a:pt x="9372727" y="1937514"/>
                  </a:lnTo>
                  <a:lnTo>
                    <a:pt x="0" y="1937514"/>
                  </a:lnTo>
                  <a:close/>
                </a:path>
              </a:pathLst>
            </a:custGeom>
          </p:spPr>
          <p:txBody>
            <a:bodyPr/>
            <a:lstStyle/>
            <a:p>
              <a:endParaRPr lang="en-US"/>
            </a:p>
          </p:txBody>
        </p:sp>
        <p:sp>
          <p:nvSpPr>
            <p:cNvPr id="11" name="TextBox 11"/>
            <p:cNvSpPr txBox="1"/>
            <p:nvPr/>
          </p:nvSpPr>
          <p:spPr>
            <a:xfrm>
              <a:off x="0" y="-28575"/>
              <a:ext cx="9372727" cy="1966090"/>
            </a:xfrm>
            <a:prstGeom prst="rect">
              <a:avLst/>
            </a:prstGeom>
          </p:spPr>
          <p:txBody>
            <a:bodyPr lIns="0" tIns="0" rIns="0" bIns="0" rtlCol="0" anchor="ctr"/>
            <a:lstStyle/>
            <a:p>
              <a:pPr algn="l">
                <a:lnSpc>
                  <a:spcPts val="2903"/>
                </a:lnSpc>
              </a:pPr>
              <a:r>
                <a:rPr lang="en-US" sz="2419" dirty="0">
                  <a:solidFill>
                    <a:srgbClr val="000000"/>
                  </a:solidFill>
                  <a:latin typeface="Poppins"/>
                  <a:ea typeface="Poppins"/>
                  <a:cs typeface="Poppins"/>
                  <a:sym typeface="Poppins"/>
                </a:rPr>
                <a:t>Be able to utilize the WIC grant award effectively to maximize impact</a:t>
              </a:r>
            </a:p>
          </p:txBody>
        </p:sp>
      </p:grpSp>
      <p:grpSp>
        <p:nvGrpSpPr>
          <p:cNvPr id="12" name="Group 12" descr="A Box with an image of an open hand juggling a cog, a light bulb, and a coin Understand the fiscal review standards and reporting requirements.&#10;"/>
          <p:cNvGrpSpPr/>
          <p:nvPr/>
        </p:nvGrpSpPr>
        <p:grpSpPr>
          <a:xfrm>
            <a:off x="3552976" y="5046397"/>
            <a:ext cx="11760272" cy="2044653"/>
            <a:chOff x="0" y="0"/>
            <a:chExt cx="11099365" cy="1929747"/>
          </a:xfrm>
        </p:grpSpPr>
        <p:sp>
          <p:nvSpPr>
            <p:cNvPr id="13" name="Freeform 13"/>
            <p:cNvSpPr/>
            <p:nvPr/>
          </p:nvSpPr>
          <p:spPr>
            <a:xfrm>
              <a:off x="1270" y="1270"/>
              <a:ext cx="11096752" cy="1927098"/>
            </a:xfrm>
            <a:custGeom>
              <a:avLst/>
              <a:gdLst/>
              <a:ahLst/>
              <a:cxnLst/>
              <a:rect l="l" t="t" r="r" b="b"/>
              <a:pathLst>
                <a:path w="11096752" h="1927098">
                  <a:moveTo>
                    <a:pt x="0" y="192786"/>
                  </a:moveTo>
                  <a:cubicBezTo>
                    <a:pt x="0" y="86360"/>
                    <a:pt x="86360" y="0"/>
                    <a:pt x="192913" y="0"/>
                  </a:cubicBezTo>
                  <a:lnTo>
                    <a:pt x="10903839" y="0"/>
                  </a:lnTo>
                  <a:cubicBezTo>
                    <a:pt x="11010392" y="0"/>
                    <a:pt x="11096752" y="86233"/>
                    <a:pt x="11096752" y="192659"/>
                  </a:cubicBezTo>
                  <a:lnTo>
                    <a:pt x="11096752" y="1734439"/>
                  </a:lnTo>
                  <a:cubicBezTo>
                    <a:pt x="11096752" y="1840865"/>
                    <a:pt x="11010392" y="1927098"/>
                    <a:pt x="10903839" y="1927098"/>
                  </a:cubicBezTo>
                  <a:lnTo>
                    <a:pt x="192913" y="1927098"/>
                  </a:lnTo>
                  <a:cubicBezTo>
                    <a:pt x="86360" y="1927225"/>
                    <a:pt x="0" y="1840865"/>
                    <a:pt x="0" y="1734439"/>
                  </a:cubicBezTo>
                  <a:close/>
                </a:path>
              </a:pathLst>
            </a:custGeom>
            <a:solidFill>
              <a:srgbClr val="76C4F0"/>
            </a:solidFill>
          </p:spPr>
          <p:txBody>
            <a:bodyPr/>
            <a:lstStyle/>
            <a:p>
              <a:endParaRPr lang="en-US"/>
            </a:p>
          </p:txBody>
        </p:sp>
        <p:sp>
          <p:nvSpPr>
            <p:cNvPr id="14" name="Freeform 14"/>
            <p:cNvSpPr/>
            <p:nvPr/>
          </p:nvSpPr>
          <p:spPr>
            <a:xfrm>
              <a:off x="0" y="0"/>
              <a:ext cx="11099292" cy="1929892"/>
            </a:xfrm>
            <a:custGeom>
              <a:avLst/>
              <a:gdLst/>
              <a:ahLst/>
              <a:cxnLst/>
              <a:rect l="l" t="t" r="r" b="b"/>
              <a:pathLst>
                <a:path w="11099292" h="1929892">
                  <a:moveTo>
                    <a:pt x="0" y="194056"/>
                  </a:moveTo>
                  <a:cubicBezTo>
                    <a:pt x="0" y="86868"/>
                    <a:pt x="86995" y="0"/>
                    <a:pt x="194183" y="0"/>
                  </a:cubicBezTo>
                  <a:lnTo>
                    <a:pt x="10905109" y="0"/>
                  </a:lnTo>
                  <a:lnTo>
                    <a:pt x="10905109" y="1270"/>
                  </a:lnTo>
                  <a:lnTo>
                    <a:pt x="10905109" y="0"/>
                  </a:lnTo>
                  <a:cubicBezTo>
                    <a:pt x="11012424" y="0"/>
                    <a:pt x="11099292" y="86868"/>
                    <a:pt x="11099292" y="194056"/>
                  </a:cubicBezTo>
                  <a:lnTo>
                    <a:pt x="11098022" y="194056"/>
                  </a:lnTo>
                  <a:lnTo>
                    <a:pt x="11099292" y="194056"/>
                  </a:lnTo>
                  <a:lnTo>
                    <a:pt x="11099292" y="1735836"/>
                  </a:lnTo>
                  <a:lnTo>
                    <a:pt x="11098022" y="1735836"/>
                  </a:lnTo>
                  <a:lnTo>
                    <a:pt x="11099292" y="1735836"/>
                  </a:lnTo>
                  <a:cubicBezTo>
                    <a:pt x="11099292" y="1843024"/>
                    <a:pt x="11012297" y="1929892"/>
                    <a:pt x="10905109" y="1929892"/>
                  </a:cubicBezTo>
                  <a:lnTo>
                    <a:pt x="10905109" y="1928622"/>
                  </a:lnTo>
                  <a:lnTo>
                    <a:pt x="10905109" y="1929892"/>
                  </a:lnTo>
                  <a:lnTo>
                    <a:pt x="194183" y="1929892"/>
                  </a:lnTo>
                  <a:lnTo>
                    <a:pt x="194183" y="1928622"/>
                  </a:lnTo>
                  <a:lnTo>
                    <a:pt x="194183" y="1929892"/>
                  </a:lnTo>
                  <a:cubicBezTo>
                    <a:pt x="86995" y="1929765"/>
                    <a:pt x="0" y="1842897"/>
                    <a:pt x="0" y="1735709"/>
                  </a:cubicBezTo>
                  <a:lnTo>
                    <a:pt x="0" y="194056"/>
                  </a:lnTo>
                  <a:lnTo>
                    <a:pt x="1270" y="194056"/>
                  </a:lnTo>
                  <a:lnTo>
                    <a:pt x="0" y="194056"/>
                  </a:lnTo>
                  <a:moveTo>
                    <a:pt x="2540" y="194056"/>
                  </a:moveTo>
                  <a:lnTo>
                    <a:pt x="2540" y="1735836"/>
                  </a:lnTo>
                  <a:lnTo>
                    <a:pt x="1270" y="1735836"/>
                  </a:lnTo>
                  <a:lnTo>
                    <a:pt x="2540" y="1735836"/>
                  </a:lnTo>
                  <a:cubicBezTo>
                    <a:pt x="2540" y="1841500"/>
                    <a:pt x="88392" y="1927225"/>
                    <a:pt x="194183" y="1927225"/>
                  </a:cubicBezTo>
                  <a:lnTo>
                    <a:pt x="10905109" y="1927225"/>
                  </a:lnTo>
                  <a:cubicBezTo>
                    <a:pt x="11010900" y="1927225"/>
                    <a:pt x="11096752" y="1841500"/>
                    <a:pt x="11096752" y="1735836"/>
                  </a:cubicBezTo>
                  <a:lnTo>
                    <a:pt x="11096752" y="194056"/>
                  </a:lnTo>
                  <a:cubicBezTo>
                    <a:pt x="11096752" y="88265"/>
                    <a:pt x="11011027" y="2540"/>
                    <a:pt x="10905109" y="2540"/>
                  </a:cubicBezTo>
                  <a:lnTo>
                    <a:pt x="194183" y="2540"/>
                  </a:lnTo>
                  <a:lnTo>
                    <a:pt x="194183" y="1270"/>
                  </a:lnTo>
                  <a:lnTo>
                    <a:pt x="194183" y="2540"/>
                  </a:lnTo>
                  <a:cubicBezTo>
                    <a:pt x="88392" y="2540"/>
                    <a:pt x="2540" y="88265"/>
                    <a:pt x="2540" y="194056"/>
                  </a:cubicBezTo>
                  <a:close/>
                </a:path>
              </a:pathLst>
            </a:custGeom>
            <a:solidFill>
              <a:srgbClr val="F2F2F2"/>
            </a:solidFill>
          </p:spPr>
          <p:txBody>
            <a:bodyPr/>
            <a:lstStyle/>
            <a:p>
              <a:endParaRPr lang="en-US"/>
            </a:p>
          </p:txBody>
        </p:sp>
      </p:grpSp>
      <p:grpSp>
        <p:nvGrpSpPr>
          <p:cNvPr id="15" name="Group 15">
            <a:extLst>
              <a:ext uri="{C183D7F6-B498-43B3-948B-1728B52AA6E4}">
                <adec:decorative xmlns:adec="http://schemas.microsoft.com/office/drawing/2017/decorative" val="1"/>
              </a:ext>
            </a:extLst>
          </p:cNvPr>
          <p:cNvGrpSpPr/>
          <p:nvPr/>
        </p:nvGrpSpPr>
        <p:grpSpPr>
          <a:xfrm>
            <a:off x="5744414" y="5042282"/>
            <a:ext cx="9731189" cy="2052883"/>
            <a:chOff x="0" y="0"/>
            <a:chExt cx="9184313" cy="1937515"/>
          </a:xfrm>
        </p:grpSpPr>
        <p:sp>
          <p:nvSpPr>
            <p:cNvPr id="16" name="Freeform 16"/>
            <p:cNvSpPr/>
            <p:nvPr/>
          </p:nvSpPr>
          <p:spPr>
            <a:xfrm>
              <a:off x="0" y="0"/>
              <a:ext cx="9184313" cy="1937514"/>
            </a:xfrm>
            <a:custGeom>
              <a:avLst/>
              <a:gdLst/>
              <a:ahLst/>
              <a:cxnLst/>
              <a:rect l="l" t="t" r="r" b="b"/>
              <a:pathLst>
                <a:path w="9184313" h="1937514">
                  <a:moveTo>
                    <a:pt x="0" y="0"/>
                  </a:moveTo>
                  <a:lnTo>
                    <a:pt x="9184313" y="0"/>
                  </a:lnTo>
                  <a:lnTo>
                    <a:pt x="9184313" y="1937514"/>
                  </a:lnTo>
                  <a:lnTo>
                    <a:pt x="0" y="1937514"/>
                  </a:lnTo>
                  <a:close/>
                </a:path>
              </a:pathLst>
            </a:custGeom>
          </p:spPr>
          <p:txBody>
            <a:bodyPr/>
            <a:lstStyle/>
            <a:p>
              <a:endParaRPr lang="en-US"/>
            </a:p>
          </p:txBody>
        </p:sp>
        <p:sp>
          <p:nvSpPr>
            <p:cNvPr id="17" name="TextBox 17"/>
            <p:cNvSpPr txBox="1"/>
            <p:nvPr/>
          </p:nvSpPr>
          <p:spPr>
            <a:xfrm>
              <a:off x="0" y="-28575"/>
              <a:ext cx="9184313" cy="1966090"/>
            </a:xfrm>
            <a:prstGeom prst="rect">
              <a:avLst/>
            </a:prstGeom>
          </p:spPr>
          <p:txBody>
            <a:bodyPr lIns="0" tIns="0" rIns="0" bIns="0" rtlCol="0" anchor="ctr"/>
            <a:lstStyle/>
            <a:p>
              <a:pPr algn="l">
                <a:lnSpc>
                  <a:spcPts val="2903"/>
                </a:lnSpc>
              </a:pPr>
              <a:r>
                <a:rPr lang="en-US" sz="2419" dirty="0">
                  <a:solidFill>
                    <a:srgbClr val="000000"/>
                  </a:solidFill>
                  <a:latin typeface="Poppins"/>
                  <a:ea typeface="Poppins"/>
                  <a:cs typeface="Poppins"/>
                  <a:sym typeface="Poppins"/>
                </a:rPr>
                <a:t>Understand the fiscal review standards and reporting requirements.</a:t>
              </a:r>
            </a:p>
          </p:txBody>
        </p:sp>
      </p:grpSp>
      <p:grpSp>
        <p:nvGrpSpPr>
          <p:cNvPr id="18" name="Group 18" descr="A box that includes a cartoon image of a person surrounded by a clock, a laptop computer, a colleague, and a document and it reads: Know where to get technical assistance and answers to questions.&#10;"/>
          <p:cNvGrpSpPr/>
          <p:nvPr/>
        </p:nvGrpSpPr>
        <p:grpSpPr>
          <a:xfrm>
            <a:off x="3552976" y="7598786"/>
            <a:ext cx="11760272" cy="2044653"/>
            <a:chOff x="0" y="0"/>
            <a:chExt cx="11099365" cy="1929747"/>
          </a:xfrm>
        </p:grpSpPr>
        <p:sp>
          <p:nvSpPr>
            <p:cNvPr id="19" name="Freeform 19"/>
            <p:cNvSpPr/>
            <p:nvPr/>
          </p:nvSpPr>
          <p:spPr>
            <a:xfrm>
              <a:off x="1270" y="1270"/>
              <a:ext cx="11096752" cy="1927098"/>
            </a:xfrm>
            <a:custGeom>
              <a:avLst/>
              <a:gdLst/>
              <a:ahLst/>
              <a:cxnLst/>
              <a:rect l="l" t="t" r="r" b="b"/>
              <a:pathLst>
                <a:path w="11096752" h="1927098">
                  <a:moveTo>
                    <a:pt x="0" y="192786"/>
                  </a:moveTo>
                  <a:cubicBezTo>
                    <a:pt x="0" y="86360"/>
                    <a:pt x="86360" y="0"/>
                    <a:pt x="192913" y="0"/>
                  </a:cubicBezTo>
                  <a:lnTo>
                    <a:pt x="10903839" y="0"/>
                  </a:lnTo>
                  <a:cubicBezTo>
                    <a:pt x="11010392" y="0"/>
                    <a:pt x="11096752" y="86233"/>
                    <a:pt x="11096752" y="192659"/>
                  </a:cubicBezTo>
                  <a:lnTo>
                    <a:pt x="11096752" y="1734439"/>
                  </a:lnTo>
                  <a:cubicBezTo>
                    <a:pt x="11096752" y="1840865"/>
                    <a:pt x="11010392" y="1927098"/>
                    <a:pt x="10903839" y="1927098"/>
                  </a:cubicBezTo>
                  <a:lnTo>
                    <a:pt x="192913" y="1927098"/>
                  </a:lnTo>
                  <a:cubicBezTo>
                    <a:pt x="86360" y="1927225"/>
                    <a:pt x="0" y="1840865"/>
                    <a:pt x="0" y="1734439"/>
                  </a:cubicBezTo>
                  <a:close/>
                </a:path>
              </a:pathLst>
            </a:custGeom>
            <a:solidFill>
              <a:srgbClr val="76C4F0"/>
            </a:solidFill>
          </p:spPr>
          <p:txBody>
            <a:bodyPr/>
            <a:lstStyle/>
            <a:p>
              <a:endParaRPr lang="en-US"/>
            </a:p>
          </p:txBody>
        </p:sp>
        <p:sp>
          <p:nvSpPr>
            <p:cNvPr id="20" name="Freeform 20"/>
            <p:cNvSpPr/>
            <p:nvPr/>
          </p:nvSpPr>
          <p:spPr>
            <a:xfrm>
              <a:off x="0" y="0"/>
              <a:ext cx="11099292" cy="1929892"/>
            </a:xfrm>
            <a:custGeom>
              <a:avLst/>
              <a:gdLst/>
              <a:ahLst/>
              <a:cxnLst/>
              <a:rect l="l" t="t" r="r" b="b"/>
              <a:pathLst>
                <a:path w="11099292" h="1929892">
                  <a:moveTo>
                    <a:pt x="0" y="194056"/>
                  </a:moveTo>
                  <a:cubicBezTo>
                    <a:pt x="0" y="86868"/>
                    <a:pt x="86995" y="0"/>
                    <a:pt x="194183" y="0"/>
                  </a:cubicBezTo>
                  <a:lnTo>
                    <a:pt x="10905109" y="0"/>
                  </a:lnTo>
                  <a:lnTo>
                    <a:pt x="10905109" y="1270"/>
                  </a:lnTo>
                  <a:lnTo>
                    <a:pt x="10905109" y="0"/>
                  </a:lnTo>
                  <a:cubicBezTo>
                    <a:pt x="11012424" y="0"/>
                    <a:pt x="11099292" y="86868"/>
                    <a:pt x="11099292" y="194056"/>
                  </a:cubicBezTo>
                  <a:lnTo>
                    <a:pt x="11098022" y="194056"/>
                  </a:lnTo>
                  <a:lnTo>
                    <a:pt x="11099292" y="194056"/>
                  </a:lnTo>
                  <a:lnTo>
                    <a:pt x="11099292" y="1735836"/>
                  </a:lnTo>
                  <a:lnTo>
                    <a:pt x="11098022" y="1735836"/>
                  </a:lnTo>
                  <a:lnTo>
                    <a:pt x="11099292" y="1735836"/>
                  </a:lnTo>
                  <a:cubicBezTo>
                    <a:pt x="11099292" y="1843024"/>
                    <a:pt x="11012297" y="1929892"/>
                    <a:pt x="10905109" y="1929892"/>
                  </a:cubicBezTo>
                  <a:lnTo>
                    <a:pt x="10905109" y="1928622"/>
                  </a:lnTo>
                  <a:lnTo>
                    <a:pt x="10905109" y="1929892"/>
                  </a:lnTo>
                  <a:lnTo>
                    <a:pt x="194183" y="1929892"/>
                  </a:lnTo>
                  <a:lnTo>
                    <a:pt x="194183" y="1928622"/>
                  </a:lnTo>
                  <a:lnTo>
                    <a:pt x="194183" y="1929892"/>
                  </a:lnTo>
                  <a:cubicBezTo>
                    <a:pt x="86995" y="1929765"/>
                    <a:pt x="0" y="1842897"/>
                    <a:pt x="0" y="1735709"/>
                  </a:cubicBezTo>
                  <a:lnTo>
                    <a:pt x="0" y="194056"/>
                  </a:lnTo>
                  <a:lnTo>
                    <a:pt x="1270" y="194056"/>
                  </a:lnTo>
                  <a:lnTo>
                    <a:pt x="0" y="194056"/>
                  </a:lnTo>
                  <a:moveTo>
                    <a:pt x="2540" y="194056"/>
                  </a:moveTo>
                  <a:lnTo>
                    <a:pt x="2540" y="1735836"/>
                  </a:lnTo>
                  <a:lnTo>
                    <a:pt x="1270" y="1735836"/>
                  </a:lnTo>
                  <a:lnTo>
                    <a:pt x="2540" y="1735836"/>
                  </a:lnTo>
                  <a:cubicBezTo>
                    <a:pt x="2540" y="1841500"/>
                    <a:pt x="88392" y="1927225"/>
                    <a:pt x="194183" y="1927225"/>
                  </a:cubicBezTo>
                  <a:lnTo>
                    <a:pt x="10905109" y="1927225"/>
                  </a:lnTo>
                  <a:cubicBezTo>
                    <a:pt x="11010900" y="1927225"/>
                    <a:pt x="11096752" y="1841500"/>
                    <a:pt x="11096752" y="1735836"/>
                  </a:cubicBezTo>
                  <a:lnTo>
                    <a:pt x="11096752" y="194056"/>
                  </a:lnTo>
                  <a:cubicBezTo>
                    <a:pt x="11096752" y="88265"/>
                    <a:pt x="11011027" y="2540"/>
                    <a:pt x="10905109" y="2540"/>
                  </a:cubicBezTo>
                  <a:lnTo>
                    <a:pt x="194183" y="2540"/>
                  </a:lnTo>
                  <a:lnTo>
                    <a:pt x="194183" y="1270"/>
                  </a:lnTo>
                  <a:lnTo>
                    <a:pt x="194183" y="2540"/>
                  </a:lnTo>
                  <a:cubicBezTo>
                    <a:pt x="88392" y="2540"/>
                    <a:pt x="2540" y="88265"/>
                    <a:pt x="2540" y="194056"/>
                  </a:cubicBezTo>
                  <a:close/>
                </a:path>
              </a:pathLst>
            </a:custGeom>
            <a:solidFill>
              <a:srgbClr val="F2F2F2"/>
            </a:solidFill>
          </p:spPr>
          <p:txBody>
            <a:bodyPr/>
            <a:lstStyle/>
            <a:p>
              <a:endParaRPr lang="en-US"/>
            </a:p>
          </p:txBody>
        </p:sp>
      </p:grpSp>
      <p:grpSp>
        <p:nvGrpSpPr>
          <p:cNvPr id="21" name="Group 21">
            <a:extLst>
              <a:ext uri="{C183D7F6-B498-43B3-948B-1728B52AA6E4}">
                <adec:decorative xmlns:adec="http://schemas.microsoft.com/office/drawing/2017/decorative" val="1"/>
              </a:ext>
            </a:extLst>
          </p:cNvPr>
          <p:cNvGrpSpPr/>
          <p:nvPr/>
        </p:nvGrpSpPr>
        <p:grpSpPr>
          <a:xfrm>
            <a:off x="5777858" y="7594671"/>
            <a:ext cx="9664300" cy="2052883"/>
            <a:chOff x="0" y="0"/>
            <a:chExt cx="9121183" cy="1937515"/>
          </a:xfrm>
        </p:grpSpPr>
        <p:sp>
          <p:nvSpPr>
            <p:cNvPr id="22" name="Freeform 22"/>
            <p:cNvSpPr/>
            <p:nvPr/>
          </p:nvSpPr>
          <p:spPr>
            <a:xfrm>
              <a:off x="0" y="0"/>
              <a:ext cx="9121183" cy="1937514"/>
            </a:xfrm>
            <a:custGeom>
              <a:avLst/>
              <a:gdLst/>
              <a:ahLst/>
              <a:cxnLst/>
              <a:rect l="l" t="t" r="r" b="b"/>
              <a:pathLst>
                <a:path w="9121183" h="1937514">
                  <a:moveTo>
                    <a:pt x="0" y="0"/>
                  </a:moveTo>
                  <a:lnTo>
                    <a:pt x="9121183" y="0"/>
                  </a:lnTo>
                  <a:lnTo>
                    <a:pt x="9121183" y="1937514"/>
                  </a:lnTo>
                  <a:lnTo>
                    <a:pt x="0" y="1937514"/>
                  </a:lnTo>
                  <a:close/>
                </a:path>
              </a:pathLst>
            </a:custGeom>
          </p:spPr>
          <p:txBody>
            <a:bodyPr/>
            <a:lstStyle/>
            <a:p>
              <a:endParaRPr lang="en-US"/>
            </a:p>
          </p:txBody>
        </p:sp>
        <p:sp>
          <p:nvSpPr>
            <p:cNvPr id="23" name="TextBox 23"/>
            <p:cNvSpPr txBox="1"/>
            <p:nvPr/>
          </p:nvSpPr>
          <p:spPr>
            <a:xfrm>
              <a:off x="0" y="-28575"/>
              <a:ext cx="9121183" cy="1966090"/>
            </a:xfrm>
            <a:prstGeom prst="rect">
              <a:avLst/>
            </a:prstGeom>
          </p:spPr>
          <p:txBody>
            <a:bodyPr lIns="0" tIns="0" rIns="0" bIns="0" rtlCol="0" anchor="ctr"/>
            <a:lstStyle/>
            <a:p>
              <a:pPr algn="l">
                <a:lnSpc>
                  <a:spcPts val="2903"/>
                </a:lnSpc>
              </a:pPr>
              <a:r>
                <a:rPr lang="en-US" sz="2419" dirty="0">
                  <a:solidFill>
                    <a:srgbClr val="000000"/>
                  </a:solidFill>
                  <a:latin typeface="Poppins"/>
                  <a:ea typeface="Poppins"/>
                  <a:cs typeface="Poppins"/>
                  <a:sym typeface="Poppins"/>
                </a:rPr>
                <a:t>Know where to get technical assistance and answers to questions.</a:t>
              </a:r>
            </a:p>
          </p:txBody>
        </p:sp>
      </p:grpSp>
      <p:sp>
        <p:nvSpPr>
          <p:cNvPr id="24" name="Freeform 24">
            <a:extLst>
              <a:ext uri="{C183D7F6-B498-43B3-948B-1728B52AA6E4}">
                <adec:decorative xmlns:adec="http://schemas.microsoft.com/office/drawing/2017/decorative" val="1"/>
              </a:ext>
            </a:extLst>
          </p:cNvPr>
          <p:cNvSpPr/>
          <p:nvPr/>
        </p:nvSpPr>
        <p:spPr>
          <a:xfrm>
            <a:off x="3915086" y="2870191"/>
            <a:ext cx="1292290" cy="1292290"/>
          </a:xfrm>
          <a:custGeom>
            <a:avLst/>
            <a:gdLst/>
            <a:ahLst/>
            <a:cxnLst/>
            <a:rect l="l" t="t" r="r" b="b"/>
            <a:pathLst>
              <a:path w="1292290" h="1292290">
                <a:moveTo>
                  <a:pt x="0" y="0"/>
                </a:moveTo>
                <a:lnTo>
                  <a:pt x="1292290" y="0"/>
                </a:lnTo>
                <a:lnTo>
                  <a:pt x="1292290" y="1292290"/>
                </a:lnTo>
                <a:lnTo>
                  <a:pt x="0" y="129229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5" name="Freeform 25">
            <a:extLst>
              <a:ext uri="{C183D7F6-B498-43B3-948B-1728B52AA6E4}">
                <adec:decorative xmlns:adec="http://schemas.microsoft.com/office/drawing/2017/decorative" val="1"/>
              </a:ext>
            </a:extLst>
          </p:cNvPr>
          <p:cNvSpPr/>
          <p:nvPr/>
        </p:nvSpPr>
        <p:spPr>
          <a:xfrm>
            <a:off x="4084325" y="8135249"/>
            <a:ext cx="1123051" cy="1123051"/>
          </a:xfrm>
          <a:custGeom>
            <a:avLst/>
            <a:gdLst/>
            <a:ahLst/>
            <a:cxnLst/>
            <a:rect l="l" t="t" r="r" b="b"/>
            <a:pathLst>
              <a:path w="1123051" h="1123051">
                <a:moveTo>
                  <a:pt x="0" y="0"/>
                </a:moveTo>
                <a:lnTo>
                  <a:pt x="1123051" y="0"/>
                </a:lnTo>
                <a:lnTo>
                  <a:pt x="1123051" y="1123051"/>
                </a:lnTo>
                <a:lnTo>
                  <a:pt x="0" y="1123051"/>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6" name="Freeform 26">
            <a:extLst>
              <a:ext uri="{C183D7F6-B498-43B3-948B-1728B52AA6E4}">
                <adec:decorative xmlns:adec="http://schemas.microsoft.com/office/drawing/2017/decorative" val="1"/>
              </a:ext>
            </a:extLst>
          </p:cNvPr>
          <p:cNvSpPr/>
          <p:nvPr/>
        </p:nvSpPr>
        <p:spPr>
          <a:xfrm>
            <a:off x="4084325" y="5513279"/>
            <a:ext cx="1188118" cy="1110890"/>
          </a:xfrm>
          <a:custGeom>
            <a:avLst/>
            <a:gdLst/>
            <a:ahLst/>
            <a:cxnLst/>
            <a:rect l="l" t="t" r="r" b="b"/>
            <a:pathLst>
              <a:path w="1188118" h="1110890">
                <a:moveTo>
                  <a:pt x="0" y="0"/>
                </a:moveTo>
                <a:lnTo>
                  <a:pt x="1188118" y="0"/>
                </a:lnTo>
                <a:lnTo>
                  <a:pt x="1188118" y="1110890"/>
                </a:lnTo>
                <a:lnTo>
                  <a:pt x="0" y="1110890"/>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829" b="-9829"/>
            </a:stretch>
          </a:blipFill>
        </p:spPr>
        <p:txBody>
          <a:bodyPr/>
          <a:lstStyle/>
          <a:p>
            <a:endParaRPr lang="en-US"/>
          </a:p>
        </p:txBody>
      </p:sp>
      <p:grpSp>
        <p:nvGrpSpPr>
          <p:cNvPr id="3" name="Group 3"/>
          <p:cNvGrpSpPr/>
          <p:nvPr/>
        </p:nvGrpSpPr>
        <p:grpSpPr>
          <a:xfrm>
            <a:off x="4016889" y="464008"/>
            <a:ext cx="10763298" cy="2413325"/>
            <a:chOff x="0" y="0"/>
            <a:chExt cx="10843026" cy="2431201"/>
          </a:xfrm>
        </p:grpSpPr>
        <p:sp>
          <p:nvSpPr>
            <p:cNvPr id="4" name="Freeform 4"/>
            <p:cNvSpPr/>
            <p:nvPr/>
          </p:nvSpPr>
          <p:spPr>
            <a:xfrm>
              <a:off x="0" y="0"/>
              <a:ext cx="10843026" cy="2431201"/>
            </a:xfrm>
            <a:custGeom>
              <a:avLst/>
              <a:gdLst/>
              <a:ahLst/>
              <a:cxnLst/>
              <a:rect l="l" t="t" r="r" b="b"/>
              <a:pathLst>
                <a:path w="10843026" h="2431201">
                  <a:moveTo>
                    <a:pt x="0" y="0"/>
                  </a:moveTo>
                  <a:lnTo>
                    <a:pt x="10843026" y="0"/>
                  </a:lnTo>
                  <a:lnTo>
                    <a:pt x="10843026" y="2431201"/>
                  </a:lnTo>
                  <a:lnTo>
                    <a:pt x="0" y="2431201"/>
                  </a:lnTo>
                  <a:close/>
                </a:path>
              </a:pathLst>
            </a:custGeom>
          </p:spPr>
          <p:txBody>
            <a:bodyPr/>
            <a:lstStyle/>
            <a:p>
              <a:endParaRPr lang="en-US"/>
            </a:p>
          </p:txBody>
        </p:sp>
        <p:sp>
          <p:nvSpPr>
            <p:cNvPr id="5" name="TextBox 5"/>
            <p:cNvSpPr txBox="1"/>
            <p:nvPr/>
          </p:nvSpPr>
          <p:spPr>
            <a:xfrm>
              <a:off x="0" y="9525"/>
              <a:ext cx="10843026" cy="2421676"/>
            </a:xfrm>
            <a:prstGeom prst="rect">
              <a:avLst/>
            </a:prstGeom>
          </p:spPr>
          <p:txBody>
            <a:bodyPr lIns="0" tIns="0" rIns="0" bIns="0" rtlCol="0" anchor="ctr"/>
            <a:lstStyle/>
            <a:p>
              <a:pPr algn="ctr">
                <a:lnSpc>
                  <a:spcPts val="6503"/>
                </a:lnSpc>
              </a:pPr>
              <a:r>
                <a:rPr lang="en-US" sz="6022">
                  <a:solidFill>
                    <a:srgbClr val="000000"/>
                  </a:solidFill>
                  <a:latin typeface="Poppins"/>
                  <a:ea typeface="Poppins"/>
                  <a:cs typeface="Poppins"/>
                  <a:sym typeface="Poppins"/>
                </a:rPr>
                <a:t>Quarterly Expenditure and Revenue (E&amp;R) Reports </a:t>
              </a:r>
            </a:p>
          </p:txBody>
        </p:sp>
      </p:grpSp>
      <p:grpSp>
        <p:nvGrpSpPr>
          <p:cNvPr id="6" name="Group 6"/>
          <p:cNvGrpSpPr/>
          <p:nvPr/>
        </p:nvGrpSpPr>
        <p:grpSpPr>
          <a:xfrm>
            <a:off x="1087610" y="3124982"/>
            <a:ext cx="16107998" cy="6712788"/>
            <a:chOff x="0" y="0"/>
            <a:chExt cx="21477330" cy="8950383"/>
          </a:xfrm>
        </p:grpSpPr>
        <p:grpSp>
          <p:nvGrpSpPr>
            <p:cNvPr id="7" name="Group 7"/>
            <p:cNvGrpSpPr/>
            <p:nvPr/>
          </p:nvGrpSpPr>
          <p:grpSpPr>
            <a:xfrm>
              <a:off x="0" y="2710340"/>
              <a:ext cx="1710742" cy="1084485"/>
              <a:chOff x="0" y="0"/>
              <a:chExt cx="1024315" cy="649340"/>
            </a:xfrm>
          </p:grpSpPr>
          <p:sp>
            <p:nvSpPr>
              <p:cNvPr id="8" name="Freeform 8"/>
              <p:cNvSpPr/>
              <p:nvPr/>
            </p:nvSpPr>
            <p:spPr>
              <a:xfrm>
                <a:off x="7747" y="7747"/>
                <a:ext cx="1008761" cy="633857"/>
              </a:xfrm>
              <a:custGeom>
                <a:avLst/>
                <a:gdLst/>
                <a:ahLst/>
                <a:cxnLst/>
                <a:rect l="l" t="t" r="r" b="b"/>
                <a:pathLst>
                  <a:path w="1008761" h="633857">
                    <a:moveTo>
                      <a:pt x="0" y="528193"/>
                    </a:moveTo>
                    <a:lnTo>
                      <a:pt x="0" y="105664"/>
                    </a:lnTo>
                    <a:cubicBezTo>
                      <a:pt x="0" y="47371"/>
                      <a:pt x="47371" y="0"/>
                      <a:pt x="105664" y="0"/>
                    </a:cubicBezTo>
                    <a:lnTo>
                      <a:pt x="1008761" y="0"/>
                    </a:lnTo>
                    <a:lnTo>
                      <a:pt x="1008761" y="633857"/>
                    </a:lnTo>
                    <a:lnTo>
                      <a:pt x="105664" y="633857"/>
                    </a:lnTo>
                    <a:cubicBezTo>
                      <a:pt x="47371" y="633857"/>
                      <a:pt x="0" y="586486"/>
                      <a:pt x="0" y="528193"/>
                    </a:cubicBezTo>
                    <a:close/>
                  </a:path>
                </a:pathLst>
              </a:custGeom>
              <a:solidFill>
                <a:srgbClr val="B4B4B4"/>
              </a:solidFill>
            </p:spPr>
            <p:txBody>
              <a:bodyPr/>
              <a:lstStyle/>
              <a:p>
                <a:endParaRPr lang="en-US"/>
              </a:p>
            </p:txBody>
          </p:sp>
          <p:sp>
            <p:nvSpPr>
              <p:cNvPr id="9" name="Freeform 9"/>
              <p:cNvSpPr/>
              <p:nvPr/>
            </p:nvSpPr>
            <p:spPr>
              <a:xfrm>
                <a:off x="0" y="0"/>
                <a:ext cx="1024255" cy="649351"/>
              </a:xfrm>
              <a:custGeom>
                <a:avLst/>
                <a:gdLst/>
                <a:ahLst/>
                <a:cxnLst/>
                <a:rect l="l" t="t" r="r" b="b"/>
                <a:pathLst>
                  <a:path w="1024255" h="649351">
                    <a:moveTo>
                      <a:pt x="0" y="535940"/>
                    </a:moveTo>
                    <a:lnTo>
                      <a:pt x="0" y="113411"/>
                    </a:lnTo>
                    <a:lnTo>
                      <a:pt x="7747" y="113411"/>
                    </a:lnTo>
                    <a:lnTo>
                      <a:pt x="0" y="113411"/>
                    </a:lnTo>
                    <a:cubicBezTo>
                      <a:pt x="0" y="50800"/>
                      <a:pt x="50800" y="0"/>
                      <a:pt x="113411" y="0"/>
                    </a:cubicBezTo>
                    <a:lnTo>
                      <a:pt x="113411" y="7747"/>
                    </a:lnTo>
                    <a:lnTo>
                      <a:pt x="113411" y="0"/>
                    </a:lnTo>
                    <a:lnTo>
                      <a:pt x="1016508" y="0"/>
                    </a:lnTo>
                    <a:lnTo>
                      <a:pt x="1016508" y="7747"/>
                    </a:lnTo>
                    <a:lnTo>
                      <a:pt x="1016508" y="0"/>
                    </a:lnTo>
                    <a:cubicBezTo>
                      <a:pt x="1020826" y="0"/>
                      <a:pt x="1024255" y="3429"/>
                      <a:pt x="1024255" y="7747"/>
                    </a:cubicBezTo>
                    <a:lnTo>
                      <a:pt x="1024255" y="641604"/>
                    </a:lnTo>
                    <a:lnTo>
                      <a:pt x="1016508" y="641604"/>
                    </a:lnTo>
                    <a:lnTo>
                      <a:pt x="1016508" y="633857"/>
                    </a:lnTo>
                    <a:lnTo>
                      <a:pt x="1016508" y="641604"/>
                    </a:lnTo>
                    <a:lnTo>
                      <a:pt x="1016508" y="649351"/>
                    </a:lnTo>
                    <a:lnTo>
                      <a:pt x="113411" y="649351"/>
                    </a:lnTo>
                    <a:lnTo>
                      <a:pt x="113411" y="641604"/>
                    </a:lnTo>
                    <a:lnTo>
                      <a:pt x="113411" y="649351"/>
                    </a:lnTo>
                    <a:cubicBezTo>
                      <a:pt x="50800" y="649351"/>
                      <a:pt x="0" y="598551"/>
                      <a:pt x="0" y="535940"/>
                    </a:cubicBezTo>
                    <a:lnTo>
                      <a:pt x="7747" y="535940"/>
                    </a:lnTo>
                    <a:lnTo>
                      <a:pt x="0" y="535940"/>
                    </a:lnTo>
                    <a:moveTo>
                      <a:pt x="15494" y="535940"/>
                    </a:moveTo>
                    <a:cubicBezTo>
                      <a:pt x="15494" y="590042"/>
                      <a:pt x="59309" y="633857"/>
                      <a:pt x="113411" y="633857"/>
                    </a:cubicBezTo>
                    <a:lnTo>
                      <a:pt x="1016508" y="633857"/>
                    </a:lnTo>
                    <a:cubicBezTo>
                      <a:pt x="1020826" y="633857"/>
                      <a:pt x="1024255" y="637286"/>
                      <a:pt x="1024255" y="641604"/>
                    </a:cubicBezTo>
                    <a:cubicBezTo>
                      <a:pt x="1024255" y="645922"/>
                      <a:pt x="1020826" y="649351"/>
                      <a:pt x="1016508" y="649351"/>
                    </a:cubicBezTo>
                    <a:cubicBezTo>
                      <a:pt x="1012190" y="649351"/>
                      <a:pt x="1008761" y="645922"/>
                      <a:pt x="1008761" y="641604"/>
                    </a:cubicBezTo>
                    <a:lnTo>
                      <a:pt x="1008761" y="7747"/>
                    </a:lnTo>
                    <a:lnTo>
                      <a:pt x="1016508" y="7747"/>
                    </a:lnTo>
                    <a:lnTo>
                      <a:pt x="1016508" y="15494"/>
                    </a:lnTo>
                    <a:lnTo>
                      <a:pt x="113411" y="15494"/>
                    </a:lnTo>
                    <a:cubicBezTo>
                      <a:pt x="59309" y="15494"/>
                      <a:pt x="15494" y="59309"/>
                      <a:pt x="15494" y="113411"/>
                    </a:cubicBezTo>
                    <a:lnTo>
                      <a:pt x="15494" y="535940"/>
                    </a:lnTo>
                    <a:close/>
                  </a:path>
                </a:pathLst>
              </a:custGeom>
              <a:solidFill>
                <a:srgbClr val="B4B4B4"/>
              </a:solidFill>
            </p:spPr>
            <p:txBody>
              <a:bodyPr/>
              <a:lstStyle/>
              <a:p>
                <a:endParaRPr lang="en-US"/>
              </a:p>
            </p:txBody>
          </p:sp>
          <p:sp>
            <p:nvSpPr>
              <p:cNvPr id="10" name="TextBox 10"/>
              <p:cNvSpPr txBox="1"/>
              <p:nvPr/>
            </p:nvSpPr>
            <p:spPr>
              <a:xfrm>
                <a:off x="0" y="9525"/>
                <a:ext cx="1024315" cy="639815"/>
              </a:xfrm>
              <a:prstGeom prst="rect">
                <a:avLst/>
              </a:prstGeom>
            </p:spPr>
            <p:txBody>
              <a:bodyPr lIns="84843" tIns="84843" rIns="84843" bIns="84843" rtlCol="0" anchor="ctr"/>
              <a:lstStyle/>
              <a:p>
                <a:pPr algn="ctr">
                  <a:lnSpc>
                    <a:spcPts val="1985"/>
                  </a:lnSpc>
                </a:pPr>
                <a:r>
                  <a:rPr lang="en-US" sz="1838">
                    <a:solidFill>
                      <a:srgbClr val="000000"/>
                    </a:solidFill>
                    <a:latin typeface="Poppins"/>
                    <a:ea typeface="Poppins"/>
                    <a:cs typeface="Poppins"/>
                    <a:sym typeface="Poppins"/>
                  </a:rPr>
                  <a:t>Jul</a:t>
                </a:r>
              </a:p>
            </p:txBody>
          </p:sp>
        </p:grpSp>
        <p:grpSp>
          <p:nvGrpSpPr>
            <p:cNvPr id="11" name="Group 11"/>
            <p:cNvGrpSpPr/>
            <p:nvPr/>
          </p:nvGrpSpPr>
          <p:grpSpPr>
            <a:xfrm>
              <a:off x="1684798" y="2710340"/>
              <a:ext cx="1710742" cy="1084485"/>
              <a:chOff x="0" y="0"/>
              <a:chExt cx="1024315" cy="649340"/>
            </a:xfrm>
          </p:grpSpPr>
          <p:sp>
            <p:nvSpPr>
              <p:cNvPr id="12" name="Freeform 12"/>
              <p:cNvSpPr/>
              <p:nvPr/>
            </p:nvSpPr>
            <p:spPr>
              <a:xfrm>
                <a:off x="7747" y="7747"/>
                <a:ext cx="1008761" cy="633857"/>
              </a:xfrm>
              <a:custGeom>
                <a:avLst/>
                <a:gdLst/>
                <a:ahLst/>
                <a:cxnLst/>
                <a:rect l="l" t="t" r="r" b="b"/>
                <a:pathLst>
                  <a:path w="1008761" h="633857">
                    <a:moveTo>
                      <a:pt x="0" y="0"/>
                    </a:moveTo>
                    <a:lnTo>
                      <a:pt x="1008761" y="0"/>
                    </a:lnTo>
                    <a:lnTo>
                      <a:pt x="1008761" y="633857"/>
                    </a:lnTo>
                    <a:lnTo>
                      <a:pt x="0" y="633857"/>
                    </a:lnTo>
                    <a:lnTo>
                      <a:pt x="0" y="0"/>
                    </a:lnTo>
                    <a:close/>
                  </a:path>
                </a:pathLst>
              </a:custGeom>
              <a:solidFill>
                <a:srgbClr val="76C4F0"/>
              </a:solidFill>
            </p:spPr>
            <p:txBody>
              <a:bodyPr/>
              <a:lstStyle/>
              <a:p>
                <a:endParaRPr lang="en-US"/>
              </a:p>
            </p:txBody>
          </p:sp>
          <p:sp>
            <p:nvSpPr>
              <p:cNvPr id="13" name="Freeform 13"/>
              <p:cNvSpPr/>
              <p:nvPr/>
            </p:nvSpPr>
            <p:spPr>
              <a:xfrm>
                <a:off x="0" y="0"/>
                <a:ext cx="1024255" cy="649351"/>
              </a:xfrm>
              <a:custGeom>
                <a:avLst/>
                <a:gdLst/>
                <a:ahLst/>
                <a:cxnLst/>
                <a:rect l="l" t="t" r="r" b="b"/>
                <a:pathLst>
                  <a:path w="1024255" h="649351">
                    <a:moveTo>
                      <a:pt x="7747" y="0"/>
                    </a:moveTo>
                    <a:lnTo>
                      <a:pt x="1016508" y="0"/>
                    </a:lnTo>
                    <a:cubicBezTo>
                      <a:pt x="1020826" y="0"/>
                      <a:pt x="1024255" y="3429"/>
                      <a:pt x="1024255" y="7747"/>
                    </a:cubicBezTo>
                    <a:lnTo>
                      <a:pt x="1024255" y="641604"/>
                    </a:lnTo>
                    <a:cubicBezTo>
                      <a:pt x="1024255" y="645922"/>
                      <a:pt x="1020826" y="649351"/>
                      <a:pt x="1016508" y="649351"/>
                    </a:cubicBezTo>
                    <a:lnTo>
                      <a:pt x="7747" y="649351"/>
                    </a:lnTo>
                    <a:cubicBezTo>
                      <a:pt x="3429" y="649351"/>
                      <a:pt x="0" y="645922"/>
                      <a:pt x="0" y="641604"/>
                    </a:cubicBezTo>
                    <a:lnTo>
                      <a:pt x="0" y="7747"/>
                    </a:lnTo>
                    <a:cubicBezTo>
                      <a:pt x="0" y="3429"/>
                      <a:pt x="3429" y="0"/>
                      <a:pt x="7747" y="0"/>
                    </a:cubicBezTo>
                    <a:moveTo>
                      <a:pt x="7747" y="15494"/>
                    </a:moveTo>
                    <a:lnTo>
                      <a:pt x="7747" y="7747"/>
                    </a:lnTo>
                    <a:lnTo>
                      <a:pt x="15494" y="7747"/>
                    </a:lnTo>
                    <a:lnTo>
                      <a:pt x="15494" y="641604"/>
                    </a:lnTo>
                    <a:lnTo>
                      <a:pt x="7747" y="641604"/>
                    </a:lnTo>
                    <a:lnTo>
                      <a:pt x="7747" y="633857"/>
                    </a:lnTo>
                    <a:lnTo>
                      <a:pt x="1016508" y="633857"/>
                    </a:lnTo>
                    <a:lnTo>
                      <a:pt x="1016508" y="641604"/>
                    </a:lnTo>
                    <a:lnTo>
                      <a:pt x="1008761" y="641604"/>
                    </a:lnTo>
                    <a:lnTo>
                      <a:pt x="1008761" y="7747"/>
                    </a:lnTo>
                    <a:lnTo>
                      <a:pt x="1016508" y="7747"/>
                    </a:lnTo>
                    <a:lnTo>
                      <a:pt x="1016508" y="15494"/>
                    </a:lnTo>
                    <a:lnTo>
                      <a:pt x="7747" y="15494"/>
                    </a:lnTo>
                    <a:close/>
                  </a:path>
                </a:pathLst>
              </a:custGeom>
              <a:solidFill>
                <a:srgbClr val="76C4F0"/>
              </a:solidFill>
            </p:spPr>
            <p:txBody>
              <a:bodyPr/>
              <a:lstStyle/>
              <a:p>
                <a:endParaRPr lang="en-US"/>
              </a:p>
            </p:txBody>
          </p:sp>
          <p:sp>
            <p:nvSpPr>
              <p:cNvPr id="14" name="TextBox 14"/>
              <p:cNvSpPr txBox="1"/>
              <p:nvPr/>
            </p:nvSpPr>
            <p:spPr>
              <a:xfrm>
                <a:off x="0" y="9525"/>
                <a:ext cx="1024315" cy="639815"/>
              </a:xfrm>
              <a:prstGeom prst="rect">
                <a:avLst/>
              </a:prstGeom>
            </p:spPr>
            <p:txBody>
              <a:bodyPr lIns="84843" tIns="84843" rIns="84843" bIns="84843" rtlCol="0" anchor="ctr"/>
              <a:lstStyle/>
              <a:p>
                <a:pPr algn="ctr">
                  <a:lnSpc>
                    <a:spcPts val="1985"/>
                  </a:lnSpc>
                </a:pPr>
                <a:r>
                  <a:rPr lang="en-US" sz="1838">
                    <a:solidFill>
                      <a:srgbClr val="000000"/>
                    </a:solidFill>
                    <a:latin typeface="Poppins"/>
                    <a:ea typeface="Poppins"/>
                    <a:cs typeface="Poppins"/>
                    <a:sym typeface="Poppins"/>
                  </a:rPr>
                  <a:t>Aug</a:t>
                </a:r>
              </a:p>
            </p:txBody>
          </p:sp>
        </p:grpSp>
        <p:grpSp>
          <p:nvGrpSpPr>
            <p:cNvPr id="15" name="Group 15"/>
            <p:cNvGrpSpPr/>
            <p:nvPr/>
          </p:nvGrpSpPr>
          <p:grpSpPr>
            <a:xfrm>
              <a:off x="3369596" y="2710340"/>
              <a:ext cx="1710742" cy="1084485"/>
              <a:chOff x="0" y="0"/>
              <a:chExt cx="1024315" cy="649340"/>
            </a:xfrm>
          </p:grpSpPr>
          <p:sp>
            <p:nvSpPr>
              <p:cNvPr id="16" name="Freeform 16"/>
              <p:cNvSpPr/>
              <p:nvPr/>
            </p:nvSpPr>
            <p:spPr>
              <a:xfrm>
                <a:off x="7747" y="7747"/>
                <a:ext cx="1008761" cy="633857"/>
              </a:xfrm>
              <a:custGeom>
                <a:avLst/>
                <a:gdLst/>
                <a:ahLst/>
                <a:cxnLst/>
                <a:rect l="l" t="t" r="r" b="b"/>
                <a:pathLst>
                  <a:path w="1008761" h="633857">
                    <a:moveTo>
                      <a:pt x="0" y="0"/>
                    </a:moveTo>
                    <a:lnTo>
                      <a:pt x="1008761" y="0"/>
                    </a:lnTo>
                    <a:lnTo>
                      <a:pt x="1008761" y="633857"/>
                    </a:lnTo>
                    <a:lnTo>
                      <a:pt x="0" y="633857"/>
                    </a:lnTo>
                    <a:lnTo>
                      <a:pt x="0" y="0"/>
                    </a:lnTo>
                    <a:close/>
                  </a:path>
                </a:pathLst>
              </a:custGeom>
              <a:solidFill>
                <a:srgbClr val="D7EE92"/>
              </a:solidFill>
            </p:spPr>
            <p:txBody>
              <a:bodyPr/>
              <a:lstStyle/>
              <a:p>
                <a:endParaRPr lang="en-US"/>
              </a:p>
            </p:txBody>
          </p:sp>
          <p:sp>
            <p:nvSpPr>
              <p:cNvPr id="17" name="Freeform 17"/>
              <p:cNvSpPr/>
              <p:nvPr/>
            </p:nvSpPr>
            <p:spPr>
              <a:xfrm>
                <a:off x="0" y="0"/>
                <a:ext cx="1024255" cy="649351"/>
              </a:xfrm>
              <a:custGeom>
                <a:avLst/>
                <a:gdLst/>
                <a:ahLst/>
                <a:cxnLst/>
                <a:rect l="l" t="t" r="r" b="b"/>
                <a:pathLst>
                  <a:path w="1024255" h="649351">
                    <a:moveTo>
                      <a:pt x="7747" y="0"/>
                    </a:moveTo>
                    <a:lnTo>
                      <a:pt x="1016508" y="0"/>
                    </a:lnTo>
                    <a:cubicBezTo>
                      <a:pt x="1020826" y="0"/>
                      <a:pt x="1024255" y="3429"/>
                      <a:pt x="1024255" y="7747"/>
                    </a:cubicBezTo>
                    <a:lnTo>
                      <a:pt x="1024255" y="641604"/>
                    </a:lnTo>
                    <a:cubicBezTo>
                      <a:pt x="1024255" y="645922"/>
                      <a:pt x="1020826" y="649351"/>
                      <a:pt x="1016508" y="649351"/>
                    </a:cubicBezTo>
                    <a:lnTo>
                      <a:pt x="7747" y="649351"/>
                    </a:lnTo>
                    <a:cubicBezTo>
                      <a:pt x="3429" y="649351"/>
                      <a:pt x="0" y="645922"/>
                      <a:pt x="0" y="641604"/>
                    </a:cubicBezTo>
                    <a:lnTo>
                      <a:pt x="0" y="7747"/>
                    </a:lnTo>
                    <a:cubicBezTo>
                      <a:pt x="0" y="3429"/>
                      <a:pt x="3429" y="0"/>
                      <a:pt x="7747" y="0"/>
                    </a:cubicBezTo>
                    <a:moveTo>
                      <a:pt x="7747" y="15494"/>
                    </a:moveTo>
                    <a:lnTo>
                      <a:pt x="7747" y="7747"/>
                    </a:lnTo>
                    <a:lnTo>
                      <a:pt x="15494" y="7747"/>
                    </a:lnTo>
                    <a:lnTo>
                      <a:pt x="15494" y="641604"/>
                    </a:lnTo>
                    <a:lnTo>
                      <a:pt x="7747" y="641604"/>
                    </a:lnTo>
                    <a:lnTo>
                      <a:pt x="7747" y="633857"/>
                    </a:lnTo>
                    <a:lnTo>
                      <a:pt x="1016508" y="633857"/>
                    </a:lnTo>
                    <a:lnTo>
                      <a:pt x="1016508" y="641604"/>
                    </a:lnTo>
                    <a:lnTo>
                      <a:pt x="1008761" y="641604"/>
                    </a:lnTo>
                    <a:lnTo>
                      <a:pt x="1008761" y="7747"/>
                    </a:lnTo>
                    <a:lnTo>
                      <a:pt x="1016508" y="7747"/>
                    </a:lnTo>
                    <a:lnTo>
                      <a:pt x="1016508" y="15494"/>
                    </a:lnTo>
                    <a:lnTo>
                      <a:pt x="7747" y="15494"/>
                    </a:lnTo>
                    <a:close/>
                  </a:path>
                </a:pathLst>
              </a:custGeom>
              <a:solidFill>
                <a:srgbClr val="D7EE92"/>
              </a:solidFill>
            </p:spPr>
            <p:txBody>
              <a:bodyPr/>
              <a:lstStyle/>
              <a:p>
                <a:endParaRPr lang="en-US"/>
              </a:p>
            </p:txBody>
          </p:sp>
          <p:sp>
            <p:nvSpPr>
              <p:cNvPr id="18" name="TextBox 18"/>
              <p:cNvSpPr txBox="1"/>
              <p:nvPr/>
            </p:nvSpPr>
            <p:spPr>
              <a:xfrm>
                <a:off x="0" y="9525"/>
                <a:ext cx="1024315" cy="639815"/>
              </a:xfrm>
              <a:prstGeom prst="rect">
                <a:avLst/>
              </a:prstGeom>
            </p:spPr>
            <p:txBody>
              <a:bodyPr lIns="84843" tIns="84843" rIns="84843" bIns="84843" rtlCol="0" anchor="ctr"/>
              <a:lstStyle/>
              <a:p>
                <a:pPr algn="ctr">
                  <a:lnSpc>
                    <a:spcPts val="1985"/>
                  </a:lnSpc>
                </a:pPr>
                <a:r>
                  <a:rPr lang="en-US" sz="1838">
                    <a:solidFill>
                      <a:srgbClr val="000000"/>
                    </a:solidFill>
                    <a:latin typeface="Poppins"/>
                    <a:ea typeface="Poppins"/>
                    <a:cs typeface="Poppins"/>
                    <a:sym typeface="Poppins"/>
                  </a:rPr>
                  <a:t>Sept</a:t>
                </a:r>
              </a:p>
            </p:txBody>
          </p:sp>
        </p:grpSp>
        <p:grpSp>
          <p:nvGrpSpPr>
            <p:cNvPr id="19" name="Group 19"/>
            <p:cNvGrpSpPr/>
            <p:nvPr/>
          </p:nvGrpSpPr>
          <p:grpSpPr>
            <a:xfrm>
              <a:off x="5500257" y="2710340"/>
              <a:ext cx="1710742" cy="1084485"/>
              <a:chOff x="0" y="0"/>
              <a:chExt cx="1024315" cy="649340"/>
            </a:xfrm>
          </p:grpSpPr>
          <p:sp>
            <p:nvSpPr>
              <p:cNvPr id="20" name="Freeform 20"/>
              <p:cNvSpPr/>
              <p:nvPr/>
            </p:nvSpPr>
            <p:spPr>
              <a:xfrm>
                <a:off x="7747" y="7747"/>
                <a:ext cx="1008761" cy="633857"/>
              </a:xfrm>
              <a:custGeom>
                <a:avLst/>
                <a:gdLst/>
                <a:ahLst/>
                <a:cxnLst/>
                <a:rect l="l" t="t" r="r" b="b"/>
                <a:pathLst>
                  <a:path w="1008761" h="633857">
                    <a:moveTo>
                      <a:pt x="0" y="0"/>
                    </a:moveTo>
                    <a:lnTo>
                      <a:pt x="1008761" y="0"/>
                    </a:lnTo>
                    <a:lnTo>
                      <a:pt x="1008761" y="633857"/>
                    </a:lnTo>
                    <a:lnTo>
                      <a:pt x="0" y="633857"/>
                    </a:lnTo>
                    <a:lnTo>
                      <a:pt x="0" y="0"/>
                    </a:lnTo>
                    <a:close/>
                  </a:path>
                </a:pathLst>
              </a:custGeom>
              <a:solidFill>
                <a:srgbClr val="76C4F0"/>
              </a:solidFill>
            </p:spPr>
            <p:txBody>
              <a:bodyPr/>
              <a:lstStyle/>
              <a:p>
                <a:endParaRPr lang="en-US"/>
              </a:p>
            </p:txBody>
          </p:sp>
          <p:sp>
            <p:nvSpPr>
              <p:cNvPr id="21" name="Freeform 21"/>
              <p:cNvSpPr/>
              <p:nvPr/>
            </p:nvSpPr>
            <p:spPr>
              <a:xfrm>
                <a:off x="0" y="0"/>
                <a:ext cx="1024255" cy="649351"/>
              </a:xfrm>
              <a:custGeom>
                <a:avLst/>
                <a:gdLst/>
                <a:ahLst/>
                <a:cxnLst/>
                <a:rect l="l" t="t" r="r" b="b"/>
                <a:pathLst>
                  <a:path w="1024255" h="649351">
                    <a:moveTo>
                      <a:pt x="7747" y="0"/>
                    </a:moveTo>
                    <a:lnTo>
                      <a:pt x="1016508" y="0"/>
                    </a:lnTo>
                    <a:cubicBezTo>
                      <a:pt x="1020826" y="0"/>
                      <a:pt x="1024255" y="3429"/>
                      <a:pt x="1024255" y="7747"/>
                    </a:cubicBezTo>
                    <a:lnTo>
                      <a:pt x="1024255" y="641604"/>
                    </a:lnTo>
                    <a:cubicBezTo>
                      <a:pt x="1024255" y="645922"/>
                      <a:pt x="1020826" y="649351"/>
                      <a:pt x="1016508" y="649351"/>
                    </a:cubicBezTo>
                    <a:lnTo>
                      <a:pt x="7747" y="649351"/>
                    </a:lnTo>
                    <a:cubicBezTo>
                      <a:pt x="3429" y="649351"/>
                      <a:pt x="0" y="645922"/>
                      <a:pt x="0" y="641604"/>
                    </a:cubicBezTo>
                    <a:lnTo>
                      <a:pt x="0" y="7747"/>
                    </a:lnTo>
                    <a:cubicBezTo>
                      <a:pt x="0" y="3429"/>
                      <a:pt x="3429" y="0"/>
                      <a:pt x="7747" y="0"/>
                    </a:cubicBezTo>
                    <a:moveTo>
                      <a:pt x="7747" y="15494"/>
                    </a:moveTo>
                    <a:lnTo>
                      <a:pt x="7747" y="7747"/>
                    </a:lnTo>
                    <a:lnTo>
                      <a:pt x="15494" y="7747"/>
                    </a:lnTo>
                    <a:lnTo>
                      <a:pt x="15494" y="641604"/>
                    </a:lnTo>
                    <a:lnTo>
                      <a:pt x="7747" y="641604"/>
                    </a:lnTo>
                    <a:lnTo>
                      <a:pt x="7747" y="633857"/>
                    </a:lnTo>
                    <a:lnTo>
                      <a:pt x="1016508" y="633857"/>
                    </a:lnTo>
                    <a:lnTo>
                      <a:pt x="1016508" y="641604"/>
                    </a:lnTo>
                    <a:lnTo>
                      <a:pt x="1008761" y="641604"/>
                    </a:lnTo>
                    <a:lnTo>
                      <a:pt x="1008761" y="7747"/>
                    </a:lnTo>
                    <a:lnTo>
                      <a:pt x="1016508" y="7747"/>
                    </a:lnTo>
                    <a:lnTo>
                      <a:pt x="1016508" y="15494"/>
                    </a:lnTo>
                    <a:lnTo>
                      <a:pt x="7747" y="15494"/>
                    </a:lnTo>
                    <a:close/>
                  </a:path>
                </a:pathLst>
              </a:custGeom>
              <a:solidFill>
                <a:srgbClr val="76C4F0"/>
              </a:solidFill>
            </p:spPr>
            <p:txBody>
              <a:bodyPr/>
              <a:lstStyle/>
              <a:p>
                <a:endParaRPr lang="en-US"/>
              </a:p>
            </p:txBody>
          </p:sp>
          <p:sp>
            <p:nvSpPr>
              <p:cNvPr id="22" name="TextBox 22"/>
              <p:cNvSpPr txBox="1"/>
              <p:nvPr/>
            </p:nvSpPr>
            <p:spPr>
              <a:xfrm>
                <a:off x="0" y="9525"/>
                <a:ext cx="1024315" cy="639815"/>
              </a:xfrm>
              <a:prstGeom prst="rect">
                <a:avLst/>
              </a:prstGeom>
            </p:spPr>
            <p:txBody>
              <a:bodyPr lIns="84843" tIns="84843" rIns="84843" bIns="84843" rtlCol="0" anchor="ctr"/>
              <a:lstStyle/>
              <a:p>
                <a:pPr algn="ctr">
                  <a:lnSpc>
                    <a:spcPts val="1985"/>
                  </a:lnSpc>
                </a:pPr>
                <a:r>
                  <a:rPr lang="en-US" sz="1838">
                    <a:solidFill>
                      <a:srgbClr val="000000"/>
                    </a:solidFill>
                    <a:latin typeface="Poppins"/>
                    <a:ea typeface="Poppins"/>
                    <a:cs typeface="Poppins"/>
                    <a:sym typeface="Poppins"/>
                  </a:rPr>
                  <a:t>Oct</a:t>
                </a:r>
              </a:p>
            </p:txBody>
          </p:sp>
        </p:grpSp>
        <p:grpSp>
          <p:nvGrpSpPr>
            <p:cNvPr id="23" name="Group 23"/>
            <p:cNvGrpSpPr/>
            <p:nvPr/>
          </p:nvGrpSpPr>
          <p:grpSpPr>
            <a:xfrm>
              <a:off x="7185056" y="2710340"/>
              <a:ext cx="1710742" cy="1084485"/>
              <a:chOff x="0" y="0"/>
              <a:chExt cx="1024315" cy="649340"/>
            </a:xfrm>
          </p:grpSpPr>
          <p:sp>
            <p:nvSpPr>
              <p:cNvPr id="24" name="Freeform 24"/>
              <p:cNvSpPr/>
              <p:nvPr/>
            </p:nvSpPr>
            <p:spPr>
              <a:xfrm>
                <a:off x="7747" y="7747"/>
                <a:ext cx="1008761" cy="633857"/>
              </a:xfrm>
              <a:custGeom>
                <a:avLst/>
                <a:gdLst/>
                <a:ahLst/>
                <a:cxnLst/>
                <a:rect l="l" t="t" r="r" b="b"/>
                <a:pathLst>
                  <a:path w="1008761" h="633857">
                    <a:moveTo>
                      <a:pt x="0" y="0"/>
                    </a:moveTo>
                    <a:lnTo>
                      <a:pt x="1008761" y="0"/>
                    </a:lnTo>
                    <a:lnTo>
                      <a:pt x="1008761" y="633857"/>
                    </a:lnTo>
                    <a:lnTo>
                      <a:pt x="0" y="633857"/>
                    </a:lnTo>
                    <a:lnTo>
                      <a:pt x="0" y="0"/>
                    </a:lnTo>
                    <a:close/>
                  </a:path>
                </a:pathLst>
              </a:custGeom>
              <a:solidFill>
                <a:srgbClr val="88C62B"/>
              </a:solidFill>
            </p:spPr>
            <p:txBody>
              <a:bodyPr/>
              <a:lstStyle/>
              <a:p>
                <a:endParaRPr lang="en-US"/>
              </a:p>
            </p:txBody>
          </p:sp>
          <p:sp>
            <p:nvSpPr>
              <p:cNvPr id="25" name="Freeform 25"/>
              <p:cNvSpPr/>
              <p:nvPr/>
            </p:nvSpPr>
            <p:spPr>
              <a:xfrm>
                <a:off x="0" y="0"/>
                <a:ext cx="1024255" cy="649351"/>
              </a:xfrm>
              <a:custGeom>
                <a:avLst/>
                <a:gdLst/>
                <a:ahLst/>
                <a:cxnLst/>
                <a:rect l="l" t="t" r="r" b="b"/>
                <a:pathLst>
                  <a:path w="1024255" h="649351">
                    <a:moveTo>
                      <a:pt x="7747" y="0"/>
                    </a:moveTo>
                    <a:lnTo>
                      <a:pt x="1016508" y="0"/>
                    </a:lnTo>
                    <a:cubicBezTo>
                      <a:pt x="1020826" y="0"/>
                      <a:pt x="1024255" y="3429"/>
                      <a:pt x="1024255" y="7747"/>
                    </a:cubicBezTo>
                    <a:lnTo>
                      <a:pt x="1024255" y="641604"/>
                    </a:lnTo>
                    <a:cubicBezTo>
                      <a:pt x="1024255" y="645922"/>
                      <a:pt x="1020826" y="649351"/>
                      <a:pt x="1016508" y="649351"/>
                    </a:cubicBezTo>
                    <a:lnTo>
                      <a:pt x="7747" y="649351"/>
                    </a:lnTo>
                    <a:cubicBezTo>
                      <a:pt x="3429" y="649351"/>
                      <a:pt x="0" y="645922"/>
                      <a:pt x="0" y="641604"/>
                    </a:cubicBezTo>
                    <a:lnTo>
                      <a:pt x="0" y="7747"/>
                    </a:lnTo>
                    <a:cubicBezTo>
                      <a:pt x="0" y="3429"/>
                      <a:pt x="3429" y="0"/>
                      <a:pt x="7747" y="0"/>
                    </a:cubicBezTo>
                    <a:moveTo>
                      <a:pt x="7747" y="15494"/>
                    </a:moveTo>
                    <a:lnTo>
                      <a:pt x="7747" y="7747"/>
                    </a:lnTo>
                    <a:lnTo>
                      <a:pt x="15494" y="7747"/>
                    </a:lnTo>
                    <a:lnTo>
                      <a:pt x="15494" y="641604"/>
                    </a:lnTo>
                    <a:lnTo>
                      <a:pt x="7747" y="641604"/>
                    </a:lnTo>
                    <a:lnTo>
                      <a:pt x="7747" y="633857"/>
                    </a:lnTo>
                    <a:lnTo>
                      <a:pt x="1016508" y="633857"/>
                    </a:lnTo>
                    <a:lnTo>
                      <a:pt x="1016508" y="641604"/>
                    </a:lnTo>
                    <a:lnTo>
                      <a:pt x="1008761" y="641604"/>
                    </a:lnTo>
                    <a:lnTo>
                      <a:pt x="1008761" y="7747"/>
                    </a:lnTo>
                    <a:lnTo>
                      <a:pt x="1016508" y="7747"/>
                    </a:lnTo>
                    <a:lnTo>
                      <a:pt x="1016508" y="15494"/>
                    </a:lnTo>
                    <a:lnTo>
                      <a:pt x="7747" y="15494"/>
                    </a:lnTo>
                    <a:close/>
                  </a:path>
                </a:pathLst>
              </a:custGeom>
              <a:solidFill>
                <a:srgbClr val="88C62B"/>
              </a:solidFill>
            </p:spPr>
            <p:txBody>
              <a:bodyPr/>
              <a:lstStyle/>
              <a:p>
                <a:endParaRPr lang="en-US"/>
              </a:p>
            </p:txBody>
          </p:sp>
          <p:sp>
            <p:nvSpPr>
              <p:cNvPr id="26" name="TextBox 26"/>
              <p:cNvSpPr txBox="1"/>
              <p:nvPr/>
            </p:nvSpPr>
            <p:spPr>
              <a:xfrm>
                <a:off x="0" y="9525"/>
                <a:ext cx="1024315" cy="639815"/>
              </a:xfrm>
              <a:prstGeom prst="rect">
                <a:avLst/>
              </a:prstGeom>
            </p:spPr>
            <p:txBody>
              <a:bodyPr lIns="84843" tIns="84843" rIns="84843" bIns="84843" rtlCol="0" anchor="ctr"/>
              <a:lstStyle/>
              <a:p>
                <a:pPr algn="ctr">
                  <a:lnSpc>
                    <a:spcPts val="1985"/>
                  </a:lnSpc>
                </a:pPr>
                <a:r>
                  <a:rPr lang="en-US" sz="1838">
                    <a:solidFill>
                      <a:srgbClr val="000000"/>
                    </a:solidFill>
                    <a:latin typeface="Poppins"/>
                    <a:ea typeface="Poppins"/>
                    <a:cs typeface="Poppins"/>
                    <a:sym typeface="Poppins"/>
                  </a:rPr>
                  <a:t>Nov</a:t>
                </a:r>
              </a:p>
            </p:txBody>
          </p:sp>
        </p:grpSp>
        <p:grpSp>
          <p:nvGrpSpPr>
            <p:cNvPr id="27" name="Group 27"/>
            <p:cNvGrpSpPr/>
            <p:nvPr/>
          </p:nvGrpSpPr>
          <p:grpSpPr>
            <a:xfrm>
              <a:off x="8869854" y="2710340"/>
              <a:ext cx="1710742" cy="1084485"/>
              <a:chOff x="0" y="0"/>
              <a:chExt cx="1024315" cy="649340"/>
            </a:xfrm>
          </p:grpSpPr>
          <p:sp>
            <p:nvSpPr>
              <p:cNvPr id="28" name="Freeform 28"/>
              <p:cNvSpPr/>
              <p:nvPr/>
            </p:nvSpPr>
            <p:spPr>
              <a:xfrm>
                <a:off x="7747" y="7747"/>
                <a:ext cx="1008761" cy="633857"/>
              </a:xfrm>
              <a:custGeom>
                <a:avLst/>
                <a:gdLst/>
                <a:ahLst/>
                <a:cxnLst/>
                <a:rect l="l" t="t" r="r" b="b"/>
                <a:pathLst>
                  <a:path w="1008761" h="633857">
                    <a:moveTo>
                      <a:pt x="0" y="0"/>
                    </a:moveTo>
                    <a:lnTo>
                      <a:pt x="1008761" y="0"/>
                    </a:lnTo>
                    <a:lnTo>
                      <a:pt x="1008761" y="633857"/>
                    </a:lnTo>
                    <a:lnTo>
                      <a:pt x="0" y="633857"/>
                    </a:lnTo>
                    <a:lnTo>
                      <a:pt x="0" y="0"/>
                    </a:lnTo>
                    <a:close/>
                  </a:path>
                </a:pathLst>
              </a:custGeom>
              <a:solidFill>
                <a:srgbClr val="B4B4B4"/>
              </a:solidFill>
            </p:spPr>
            <p:txBody>
              <a:bodyPr/>
              <a:lstStyle/>
              <a:p>
                <a:endParaRPr lang="en-US"/>
              </a:p>
            </p:txBody>
          </p:sp>
          <p:sp>
            <p:nvSpPr>
              <p:cNvPr id="29" name="Freeform 29"/>
              <p:cNvSpPr/>
              <p:nvPr/>
            </p:nvSpPr>
            <p:spPr>
              <a:xfrm>
                <a:off x="0" y="0"/>
                <a:ext cx="1024255" cy="649351"/>
              </a:xfrm>
              <a:custGeom>
                <a:avLst/>
                <a:gdLst/>
                <a:ahLst/>
                <a:cxnLst/>
                <a:rect l="l" t="t" r="r" b="b"/>
                <a:pathLst>
                  <a:path w="1024255" h="649351">
                    <a:moveTo>
                      <a:pt x="7747" y="0"/>
                    </a:moveTo>
                    <a:lnTo>
                      <a:pt x="1016508" y="0"/>
                    </a:lnTo>
                    <a:cubicBezTo>
                      <a:pt x="1020826" y="0"/>
                      <a:pt x="1024255" y="3429"/>
                      <a:pt x="1024255" y="7747"/>
                    </a:cubicBezTo>
                    <a:lnTo>
                      <a:pt x="1024255" y="641604"/>
                    </a:lnTo>
                    <a:cubicBezTo>
                      <a:pt x="1024255" y="645922"/>
                      <a:pt x="1020826" y="649351"/>
                      <a:pt x="1016508" y="649351"/>
                    </a:cubicBezTo>
                    <a:lnTo>
                      <a:pt x="7747" y="649351"/>
                    </a:lnTo>
                    <a:cubicBezTo>
                      <a:pt x="3429" y="649351"/>
                      <a:pt x="0" y="645922"/>
                      <a:pt x="0" y="641604"/>
                    </a:cubicBezTo>
                    <a:lnTo>
                      <a:pt x="0" y="7747"/>
                    </a:lnTo>
                    <a:cubicBezTo>
                      <a:pt x="0" y="3429"/>
                      <a:pt x="3429" y="0"/>
                      <a:pt x="7747" y="0"/>
                    </a:cubicBezTo>
                    <a:moveTo>
                      <a:pt x="7747" y="15494"/>
                    </a:moveTo>
                    <a:lnTo>
                      <a:pt x="7747" y="7747"/>
                    </a:lnTo>
                    <a:lnTo>
                      <a:pt x="15494" y="7747"/>
                    </a:lnTo>
                    <a:lnTo>
                      <a:pt x="15494" y="641604"/>
                    </a:lnTo>
                    <a:lnTo>
                      <a:pt x="7747" y="641604"/>
                    </a:lnTo>
                    <a:lnTo>
                      <a:pt x="7747" y="633857"/>
                    </a:lnTo>
                    <a:lnTo>
                      <a:pt x="1016508" y="633857"/>
                    </a:lnTo>
                    <a:lnTo>
                      <a:pt x="1016508" y="641604"/>
                    </a:lnTo>
                    <a:lnTo>
                      <a:pt x="1008761" y="641604"/>
                    </a:lnTo>
                    <a:lnTo>
                      <a:pt x="1008761" y="7747"/>
                    </a:lnTo>
                    <a:lnTo>
                      <a:pt x="1016508" y="7747"/>
                    </a:lnTo>
                    <a:lnTo>
                      <a:pt x="1016508" y="15494"/>
                    </a:lnTo>
                    <a:lnTo>
                      <a:pt x="7747" y="15494"/>
                    </a:lnTo>
                    <a:close/>
                  </a:path>
                </a:pathLst>
              </a:custGeom>
              <a:solidFill>
                <a:srgbClr val="B4B4B4"/>
              </a:solidFill>
            </p:spPr>
            <p:txBody>
              <a:bodyPr/>
              <a:lstStyle/>
              <a:p>
                <a:endParaRPr lang="en-US"/>
              </a:p>
            </p:txBody>
          </p:sp>
          <p:sp>
            <p:nvSpPr>
              <p:cNvPr id="30" name="TextBox 30"/>
              <p:cNvSpPr txBox="1"/>
              <p:nvPr/>
            </p:nvSpPr>
            <p:spPr>
              <a:xfrm>
                <a:off x="0" y="9525"/>
                <a:ext cx="1024315" cy="639815"/>
              </a:xfrm>
              <a:prstGeom prst="rect">
                <a:avLst/>
              </a:prstGeom>
            </p:spPr>
            <p:txBody>
              <a:bodyPr lIns="84843" tIns="84843" rIns="84843" bIns="84843" rtlCol="0" anchor="ctr"/>
              <a:lstStyle/>
              <a:p>
                <a:pPr algn="ctr">
                  <a:lnSpc>
                    <a:spcPts val="1985"/>
                  </a:lnSpc>
                </a:pPr>
                <a:r>
                  <a:rPr lang="en-US" sz="1838">
                    <a:solidFill>
                      <a:srgbClr val="000000"/>
                    </a:solidFill>
                    <a:latin typeface="Poppins"/>
                    <a:ea typeface="Poppins"/>
                    <a:cs typeface="Poppins"/>
                    <a:sym typeface="Poppins"/>
                  </a:rPr>
                  <a:t>Dec</a:t>
                </a:r>
              </a:p>
            </p:txBody>
          </p:sp>
        </p:grpSp>
        <p:grpSp>
          <p:nvGrpSpPr>
            <p:cNvPr id="31" name="Group 31"/>
            <p:cNvGrpSpPr/>
            <p:nvPr/>
          </p:nvGrpSpPr>
          <p:grpSpPr>
            <a:xfrm>
              <a:off x="11000514" y="2710340"/>
              <a:ext cx="1710742" cy="1084485"/>
              <a:chOff x="0" y="0"/>
              <a:chExt cx="1024315" cy="649340"/>
            </a:xfrm>
          </p:grpSpPr>
          <p:sp>
            <p:nvSpPr>
              <p:cNvPr id="32" name="Freeform 32"/>
              <p:cNvSpPr/>
              <p:nvPr/>
            </p:nvSpPr>
            <p:spPr>
              <a:xfrm>
                <a:off x="7747" y="7747"/>
                <a:ext cx="1008761" cy="633857"/>
              </a:xfrm>
              <a:custGeom>
                <a:avLst/>
                <a:gdLst/>
                <a:ahLst/>
                <a:cxnLst/>
                <a:rect l="l" t="t" r="r" b="b"/>
                <a:pathLst>
                  <a:path w="1008761" h="633857">
                    <a:moveTo>
                      <a:pt x="0" y="0"/>
                    </a:moveTo>
                    <a:lnTo>
                      <a:pt x="1008761" y="0"/>
                    </a:lnTo>
                    <a:lnTo>
                      <a:pt x="1008761" y="633857"/>
                    </a:lnTo>
                    <a:lnTo>
                      <a:pt x="0" y="633857"/>
                    </a:lnTo>
                    <a:lnTo>
                      <a:pt x="0" y="0"/>
                    </a:lnTo>
                    <a:close/>
                  </a:path>
                </a:pathLst>
              </a:custGeom>
              <a:solidFill>
                <a:srgbClr val="76C4F0"/>
              </a:solidFill>
            </p:spPr>
            <p:txBody>
              <a:bodyPr/>
              <a:lstStyle/>
              <a:p>
                <a:endParaRPr lang="en-US"/>
              </a:p>
            </p:txBody>
          </p:sp>
          <p:sp>
            <p:nvSpPr>
              <p:cNvPr id="33" name="Freeform 33"/>
              <p:cNvSpPr/>
              <p:nvPr/>
            </p:nvSpPr>
            <p:spPr>
              <a:xfrm>
                <a:off x="0" y="0"/>
                <a:ext cx="1024255" cy="649351"/>
              </a:xfrm>
              <a:custGeom>
                <a:avLst/>
                <a:gdLst/>
                <a:ahLst/>
                <a:cxnLst/>
                <a:rect l="l" t="t" r="r" b="b"/>
                <a:pathLst>
                  <a:path w="1024255" h="649351">
                    <a:moveTo>
                      <a:pt x="7747" y="0"/>
                    </a:moveTo>
                    <a:lnTo>
                      <a:pt x="1016508" y="0"/>
                    </a:lnTo>
                    <a:cubicBezTo>
                      <a:pt x="1020826" y="0"/>
                      <a:pt x="1024255" y="3429"/>
                      <a:pt x="1024255" y="7747"/>
                    </a:cubicBezTo>
                    <a:lnTo>
                      <a:pt x="1024255" y="641604"/>
                    </a:lnTo>
                    <a:cubicBezTo>
                      <a:pt x="1024255" y="645922"/>
                      <a:pt x="1020826" y="649351"/>
                      <a:pt x="1016508" y="649351"/>
                    </a:cubicBezTo>
                    <a:lnTo>
                      <a:pt x="7747" y="649351"/>
                    </a:lnTo>
                    <a:cubicBezTo>
                      <a:pt x="3429" y="649351"/>
                      <a:pt x="0" y="645922"/>
                      <a:pt x="0" y="641604"/>
                    </a:cubicBezTo>
                    <a:lnTo>
                      <a:pt x="0" y="7747"/>
                    </a:lnTo>
                    <a:cubicBezTo>
                      <a:pt x="0" y="3429"/>
                      <a:pt x="3429" y="0"/>
                      <a:pt x="7747" y="0"/>
                    </a:cubicBezTo>
                    <a:moveTo>
                      <a:pt x="7747" y="15494"/>
                    </a:moveTo>
                    <a:lnTo>
                      <a:pt x="7747" y="7747"/>
                    </a:lnTo>
                    <a:lnTo>
                      <a:pt x="15494" y="7747"/>
                    </a:lnTo>
                    <a:lnTo>
                      <a:pt x="15494" y="641604"/>
                    </a:lnTo>
                    <a:lnTo>
                      <a:pt x="7747" y="641604"/>
                    </a:lnTo>
                    <a:lnTo>
                      <a:pt x="7747" y="633857"/>
                    </a:lnTo>
                    <a:lnTo>
                      <a:pt x="1016508" y="633857"/>
                    </a:lnTo>
                    <a:lnTo>
                      <a:pt x="1016508" y="641604"/>
                    </a:lnTo>
                    <a:lnTo>
                      <a:pt x="1008761" y="641604"/>
                    </a:lnTo>
                    <a:lnTo>
                      <a:pt x="1008761" y="7747"/>
                    </a:lnTo>
                    <a:lnTo>
                      <a:pt x="1016508" y="7747"/>
                    </a:lnTo>
                    <a:lnTo>
                      <a:pt x="1016508" y="15494"/>
                    </a:lnTo>
                    <a:lnTo>
                      <a:pt x="7747" y="15494"/>
                    </a:lnTo>
                    <a:close/>
                  </a:path>
                </a:pathLst>
              </a:custGeom>
              <a:solidFill>
                <a:srgbClr val="76C4F0"/>
              </a:solidFill>
            </p:spPr>
            <p:txBody>
              <a:bodyPr/>
              <a:lstStyle/>
              <a:p>
                <a:endParaRPr lang="en-US"/>
              </a:p>
            </p:txBody>
          </p:sp>
          <p:sp>
            <p:nvSpPr>
              <p:cNvPr id="34" name="TextBox 34"/>
              <p:cNvSpPr txBox="1"/>
              <p:nvPr/>
            </p:nvSpPr>
            <p:spPr>
              <a:xfrm>
                <a:off x="0" y="9525"/>
                <a:ext cx="1024315" cy="639815"/>
              </a:xfrm>
              <a:prstGeom prst="rect">
                <a:avLst/>
              </a:prstGeom>
            </p:spPr>
            <p:txBody>
              <a:bodyPr lIns="84843" tIns="84843" rIns="84843" bIns="84843" rtlCol="0" anchor="ctr"/>
              <a:lstStyle/>
              <a:p>
                <a:pPr algn="ctr">
                  <a:lnSpc>
                    <a:spcPts val="1985"/>
                  </a:lnSpc>
                </a:pPr>
                <a:r>
                  <a:rPr lang="en-US" sz="1838">
                    <a:solidFill>
                      <a:srgbClr val="000000"/>
                    </a:solidFill>
                    <a:latin typeface="Poppins"/>
                    <a:ea typeface="Poppins"/>
                    <a:cs typeface="Poppins"/>
                    <a:sym typeface="Poppins"/>
                  </a:rPr>
                  <a:t>Jan</a:t>
                </a:r>
              </a:p>
            </p:txBody>
          </p:sp>
        </p:grpSp>
        <p:grpSp>
          <p:nvGrpSpPr>
            <p:cNvPr id="35" name="Group 35"/>
            <p:cNvGrpSpPr/>
            <p:nvPr/>
          </p:nvGrpSpPr>
          <p:grpSpPr>
            <a:xfrm>
              <a:off x="12685311" y="2710340"/>
              <a:ext cx="1710742" cy="1084485"/>
              <a:chOff x="0" y="0"/>
              <a:chExt cx="1024315" cy="649340"/>
            </a:xfrm>
          </p:grpSpPr>
          <p:sp>
            <p:nvSpPr>
              <p:cNvPr id="36" name="Freeform 36"/>
              <p:cNvSpPr/>
              <p:nvPr/>
            </p:nvSpPr>
            <p:spPr>
              <a:xfrm>
                <a:off x="7747" y="7747"/>
                <a:ext cx="1008761" cy="633857"/>
              </a:xfrm>
              <a:custGeom>
                <a:avLst/>
                <a:gdLst/>
                <a:ahLst/>
                <a:cxnLst/>
                <a:rect l="l" t="t" r="r" b="b"/>
                <a:pathLst>
                  <a:path w="1008761" h="633857">
                    <a:moveTo>
                      <a:pt x="0" y="0"/>
                    </a:moveTo>
                    <a:lnTo>
                      <a:pt x="1008761" y="0"/>
                    </a:lnTo>
                    <a:lnTo>
                      <a:pt x="1008761" y="633857"/>
                    </a:lnTo>
                    <a:lnTo>
                      <a:pt x="0" y="633857"/>
                    </a:lnTo>
                    <a:lnTo>
                      <a:pt x="0" y="0"/>
                    </a:lnTo>
                    <a:close/>
                  </a:path>
                </a:pathLst>
              </a:custGeom>
              <a:solidFill>
                <a:srgbClr val="D7EE92"/>
              </a:solidFill>
            </p:spPr>
            <p:txBody>
              <a:bodyPr/>
              <a:lstStyle/>
              <a:p>
                <a:endParaRPr lang="en-US"/>
              </a:p>
            </p:txBody>
          </p:sp>
          <p:sp>
            <p:nvSpPr>
              <p:cNvPr id="37" name="Freeform 37"/>
              <p:cNvSpPr/>
              <p:nvPr/>
            </p:nvSpPr>
            <p:spPr>
              <a:xfrm>
                <a:off x="0" y="0"/>
                <a:ext cx="1024255" cy="649351"/>
              </a:xfrm>
              <a:custGeom>
                <a:avLst/>
                <a:gdLst/>
                <a:ahLst/>
                <a:cxnLst/>
                <a:rect l="l" t="t" r="r" b="b"/>
                <a:pathLst>
                  <a:path w="1024255" h="649351">
                    <a:moveTo>
                      <a:pt x="7747" y="0"/>
                    </a:moveTo>
                    <a:lnTo>
                      <a:pt x="1016508" y="0"/>
                    </a:lnTo>
                    <a:cubicBezTo>
                      <a:pt x="1020826" y="0"/>
                      <a:pt x="1024255" y="3429"/>
                      <a:pt x="1024255" y="7747"/>
                    </a:cubicBezTo>
                    <a:lnTo>
                      <a:pt x="1024255" y="641604"/>
                    </a:lnTo>
                    <a:cubicBezTo>
                      <a:pt x="1024255" y="645922"/>
                      <a:pt x="1020826" y="649351"/>
                      <a:pt x="1016508" y="649351"/>
                    </a:cubicBezTo>
                    <a:lnTo>
                      <a:pt x="7747" y="649351"/>
                    </a:lnTo>
                    <a:cubicBezTo>
                      <a:pt x="3429" y="649351"/>
                      <a:pt x="0" y="645922"/>
                      <a:pt x="0" y="641604"/>
                    </a:cubicBezTo>
                    <a:lnTo>
                      <a:pt x="0" y="7747"/>
                    </a:lnTo>
                    <a:cubicBezTo>
                      <a:pt x="0" y="3429"/>
                      <a:pt x="3429" y="0"/>
                      <a:pt x="7747" y="0"/>
                    </a:cubicBezTo>
                    <a:moveTo>
                      <a:pt x="7747" y="15494"/>
                    </a:moveTo>
                    <a:lnTo>
                      <a:pt x="7747" y="7747"/>
                    </a:lnTo>
                    <a:lnTo>
                      <a:pt x="15494" y="7747"/>
                    </a:lnTo>
                    <a:lnTo>
                      <a:pt x="15494" y="641604"/>
                    </a:lnTo>
                    <a:lnTo>
                      <a:pt x="7747" y="641604"/>
                    </a:lnTo>
                    <a:lnTo>
                      <a:pt x="7747" y="633857"/>
                    </a:lnTo>
                    <a:lnTo>
                      <a:pt x="1016508" y="633857"/>
                    </a:lnTo>
                    <a:lnTo>
                      <a:pt x="1016508" y="641604"/>
                    </a:lnTo>
                    <a:lnTo>
                      <a:pt x="1008761" y="641604"/>
                    </a:lnTo>
                    <a:lnTo>
                      <a:pt x="1008761" y="7747"/>
                    </a:lnTo>
                    <a:lnTo>
                      <a:pt x="1016508" y="7747"/>
                    </a:lnTo>
                    <a:lnTo>
                      <a:pt x="1016508" y="15494"/>
                    </a:lnTo>
                    <a:lnTo>
                      <a:pt x="7747" y="15494"/>
                    </a:lnTo>
                    <a:close/>
                  </a:path>
                </a:pathLst>
              </a:custGeom>
              <a:solidFill>
                <a:srgbClr val="D7EE92"/>
              </a:solidFill>
            </p:spPr>
            <p:txBody>
              <a:bodyPr/>
              <a:lstStyle/>
              <a:p>
                <a:endParaRPr lang="en-US"/>
              </a:p>
            </p:txBody>
          </p:sp>
          <p:sp>
            <p:nvSpPr>
              <p:cNvPr id="38" name="TextBox 38"/>
              <p:cNvSpPr txBox="1"/>
              <p:nvPr/>
            </p:nvSpPr>
            <p:spPr>
              <a:xfrm>
                <a:off x="0" y="9525"/>
                <a:ext cx="1024315" cy="639815"/>
              </a:xfrm>
              <a:prstGeom prst="rect">
                <a:avLst/>
              </a:prstGeom>
            </p:spPr>
            <p:txBody>
              <a:bodyPr lIns="84843" tIns="84843" rIns="84843" bIns="84843" rtlCol="0" anchor="ctr"/>
              <a:lstStyle/>
              <a:p>
                <a:pPr algn="ctr">
                  <a:lnSpc>
                    <a:spcPts val="1985"/>
                  </a:lnSpc>
                </a:pPr>
                <a:r>
                  <a:rPr lang="en-US" sz="1838">
                    <a:solidFill>
                      <a:srgbClr val="000000"/>
                    </a:solidFill>
                    <a:latin typeface="Poppins"/>
                    <a:ea typeface="Poppins"/>
                    <a:cs typeface="Poppins"/>
                    <a:sym typeface="Poppins"/>
                  </a:rPr>
                  <a:t>Feb</a:t>
                </a:r>
              </a:p>
            </p:txBody>
          </p:sp>
        </p:grpSp>
        <p:grpSp>
          <p:nvGrpSpPr>
            <p:cNvPr id="39" name="Group 39"/>
            <p:cNvGrpSpPr/>
            <p:nvPr/>
          </p:nvGrpSpPr>
          <p:grpSpPr>
            <a:xfrm>
              <a:off x="14370109" y="2710340"/>
              <a:ext cx="1710742" cy="1084485"/>
              <a:chOff x="0" y="0"/>
              <a:chExt cx="1024315" cy="649340"/>
            </a:xfrm>
          </p:grpSpPr>
          <p:sp>
            <p:nvSpPr>
              <p:cNvPr id="40" name="Freeform 40"/>
              <p:cNvSpPr/>
              <p:nvPr/>
            </p:nvSpPr>
            <p:spPr>
              <a:xfrm>
                <a:off x="7747" y="7747"/>
                <a:ext cx="1008761" cy="633857"/>
              </a:xfrm>
              <a:custGeom>
                <a:avLst/>
                <a:gdLst/>
                <a:ahLst/>
                <a:cxnLst/>
                <a:rect l="l" t="t" r="r" b="b"/>
                <a:pathLst>
                  <a:path w="1008761" h="633857">
                    <a:moveTo>
                      <a:pt x="0" y="0"/>
                    </a:moveTo>
                    <a:lnTo>
                      <a:pt x="1008761" y="0"/>
                    </a:lnTo>
                    <a:lnTo>
                      <a:pt x="1008761" y="633857"/>
                    </a:lnTo>
                    <a:lnTo>
                      <a:pt x="0" y="633857"/>
                    </a:lnTo>
                    <a:lnTo>
                      <a:pt x="0" y="0"/>
                    </a:lnTo>
                    <a:close/>
                  </a:path>
                </a:pathLst>
              </a:custGeom>
              <a:solidFill>
                <a:srgbClr val="76C4F0"/>
              </a:solidFill>
            </p:spPr>
            <p:txBody>
              <a:bodyPr/>
              <a:lstStyle/>
              <a:p>
                <a:endParaRPr lang="en-US"/>
              </a:p>
            </p:txBody>
          </p:sp>
          <p:sp>
            <p:nvSpPr>
              <p:cNvPr id="41" name="Freeform 41"/>
              <p:cNvSpPr/>
              <p:nvPr/>
            </p:nvSpPr>
            <p:spPr>
              <a:xfrm>
                <a:off x="0" y="0"/>
                <a:ext cx="1024255" cy="649351"/>
              </a:xfrm>
              <a:custGeom>
                <a:avLst/>
                <a:gdLst/>
                <a:ahLst/>
                <a:cxnLst/>
                <a:rect l="l" t="t" r="r" b="b"/>
                <a:pathLst>
                  <a:path w="1024255" h="649351">
                    <a:moveTo>
                      <a:pt x="7747" y="0"/>
                    </a:moveTo>
                    <a:lnTo>
                      <a:pt x="1016508" y="0"/>
                    </a:lnTo>
                    <a:cubicBezTo>
                      <a:pt x="1020826" y="0"/>
                      <a:pt x="1024255" y="3429"/>
                      <a:pt x="1024255" y="7747"/>
                    </a:cubicBezTo>
                    <a:lnTo>
                      <a:pt x="1024255" y="641604"/>
                    </a:lnTo>
                    <a:cubicBezTo>
                      <a:pt x="1024255" y="645922"/>
                      <a:pt x="1020826" y="649351"/>
                      <a:pt x="1016508" y="649351"/>
                    </a:cubicBezTo>
                    <a:lnTo>
                      <a:pt x="7747" y="649351"/>
                    </a:lnTo>
                    <a:cubicBezTo>
                      <a:pt x="3429" y="649351"/>
                      <a:pt x="0" y="645922"/>
                      <a:pt x="0" y="641604"/>
                    </a:cubicBezTo>
                    <a:lnTo>
                      <a:pt x="0" y="7747"/>
                    </a:lnTo>
                    <a:cubicBezTo>
                      <a:pt x="0" y="3429"/>
                      <a:pt x="3429" y="0"/>
                      <a:pt x="7747" y="0"/>
                    </a:cubicBezTo>
                    <a:moveTo>
                      <a:pt x="7747" y="15494"/>
                    </a:moveTo>
                    <a:lnTo>
                      <a:pt x="7747" y="7747"/>
                    </a:lnTo>
                    <a:lnTo>
                      <a:pt x="15494" y="7747"/>
                    </a:lnTo>
                    <a:lnTo>
                      <a:pt x="15494" y="641604"/>
                    </a:lnTo>
                    <a:lnTo>
                      <a:pt x="7747" y="641604"/>
                    </a:lnTo>
                    <a:lnTo>
                      <a:pt x="7747" y="633857"/>
                    </a:lnTo>
                    <a:lnTo>
                      <a:pt x="1016508" y="633857"/>
                    </a:lnTo>
                    <a:lnTo>
                      <a:pt x="1016508" y="641604"/>
                    </a:lnTo>
                    <a:lnTo>
                      <a:pt x="1008761" y="641604"/>
                    </a:lnTo>
                    <a:lnTo>
                      <a:pt x="1008761" y="7747"/>
                    </a:lnTo>
                    <a:lnTo>
                      <a:pt x="1016508" y="7747"/>
                    </a:lnTo>
                    <a:lnTo>
                      <a:pt x="1016508" y="15494"/>
                    </a:lnTo>
                    <a:lnTo>
                      <a:pt x="7747" y="15494"/>
                    </a:lnTo>
                    <a:close/>
                  </a:path>
                </a:pathLst>
              </a:custGeom>
              <a:solidFill>
                <a:srgbClr val="76C4F0"/>
              </a:solidFill>
            </p:spPr>
            <p:txBody>
              <a:bodyPr/>
              <a:lstStyle/>
              <a:p>
                <a:endParaRPr lang="en-US"/>
              </a:p>
            </p:txBody>
          </p:sp>
          <p:sp>
            <p:nvSpPr>
              <p:cNvPr id="42" name="TextBox 42"/>
              <p:cNvSpPr txBox="1"/>
              <p:nvPr/>
            </p:nvSpPr>
            <p:spPr>
              <a:xfrm>
                <a:off x="0" y="9525"/>
                <a:ext cx="1024315" cy="639815"/>
              </a:xfrm>
              <a:prstGeom prst="rect">
                <a:avLst/>
              </a:prstGeom>
            </p:spPr>
            <p:txBody>
              <a:bodyPr lIns="84843" tIns="84843" rIns="84843" bIns="84843" rtlCol="0" anchor="ctr"/>
              <a:lstStyle/>
              <a:p>
                <a:pPr algn="ctr">
                  <a:lnSpc>
                    <a:spcPts val="1985"/>
                  </a:lnSpc>
                </a:pPr>
                <a:r>
                  <a:rPr lang="en-US" sz="1838">
                    <a:solidFill>
                      <a:srgbClr val="000000"/>
                    </a:solidFill>
                    <a:latin typeface="Poppins"/>
                    <a:ea typeface="Poppins"/>
                    <a:cs typeface="Poppins"/>
                    <a:sym typeface="Poppins"/>
                  </a:rPr>
                  <a:t>Mar</a:t>
                </a:r>
              </a:p>
            </p:txBody>
          </p:sp>
        </p:grpSp>
        <p:grpSp>
          <p:nvGrpSpPr>
            <p:cNvPr id="43" name="Group 43"/>
            <p:cNvGrpSpPr/>
            <p:nvPr/>
          </p:nvGrpSpPr>
          <p:grpSpPr>
            <a:xfrm>
              <a:off x="16396992" y="2710340"/>
              <a:ext cx="1710742" cy="1084485"/>
              <a:chOff x="0" y="0"/>
              <a:chExt cx="1024315" cy="649340"/>
            </a:xfrm>
          </p:grpSpPr>
          <p:sp>
            <p:nvSpPr>
              <p:cNvPr id="44" name="Freeform 44"/>
              <p:cNvSpPr/>
              <p:nvPr/>
            </p:nvSpPr>
            <p:spPr>
              <a:xfrm>
                <a:off x="7747" y="7747"/>
                <a:ext cx="1008761" cy="633857"/>
              </a:xfrm>
              <a:custGeom>
                <a:avLst/>
                <a:gdLst/>
                <a:ahLst/>
                <a:cxnLst/>
                <a:rect l="l" t="t" r="r" b="b"/>
                <a:pathLst>
                  <a:path w="1008761" h="633857">
                    <a:moveTo>
                      <a:pt x="0" y="0"/>
                    </a:moveTo>
                    <a:lnTo>
                      <a:pt x="1008761" y="0"/>
                    </a:lnTo>
                    <a:lnTo>
                      <a:pt x="1008761" y="633857"/>
                    </a:lnTo>
                    <a:lnTo>
                      <a:pt x="0" y="633857"/>
                    </a:lnTo>
                    <a:lnTo>
                      <a:pt x="0" y="0"/>
                    </a:lnTo>
                    <a:close/>
                  </a:path>
                </a:pathLst>
              </a:custGeom>
              <a:solidFill>
                <a:srgbClr val="88C62B"/>
              </a:solidFill>
            </p:spPr>
            <p:txBody>
              <a:bodyPr/>
              <a:lstStyle/>
              <a:p>
                <a:endParaRPr lang="en-US"/>
              </a:p>
            </p:txBody>
          </p:sp>
          <p:sp>
            <p:nvSpPr>
              <p:cNvPr id="45" name="Freeform 45"/>
              <p:cNvSpPr/>
              <p:nvPr/>
            </p:nvSpPr>
            <p:spPr>
              <a:xfrm>
                <a:off x="0" y="0"/>
                <a:ext cx="1024255" cy="649351"/>
              </a:xfrm>
              <a:custGeom>
                <a:avLst/>
                <a:gdLst/>
                <a:ahLst/>
                <a:cxnLst/>
                <a:rect l="l" t="t" r="r" b="b"/>
                <a:pathLst>
                  <a:path w="1024255" h="649351">
                    <a:moveTo>
                      <a:pt x="7747" y="0"/>
                    </a:moveTo>
                    <a:lnTo>
                      <a:pt x="1016508" y="0"/>
                    </a:lnTo>
                    <a:cubicBezTo>
                      <a:pt x="1020826" y="0"/>
                      <a:pt x="1024255" y="3429"/>
                      <a:pt x="1024255" y="7747"/>
                    </a:cubicBezTo>
                    <a:lnTo>
                      <a:pt x="1024255" y="641604"/>
                    </a:lnTo>
                    <a:cubicBezTo>
                      <a:pt x="1024255" y="645922"/>
                      <a:pt x="1020826" y="649351"/>
                      <a:pt x="1016508" y="649351"/>
                    </a:cubicBezTo>
                    <a:lnTo>
                      <a:pt x="7747" y="649351"/>
                    </a:lnTo>
                    <a:cubicBezTo>
                      <a:pt x="3429" y="649351"/>
                      <a:pt x="0" y="645922"/>
                      <a:pt x="0" y="641604"/>
                    </a:cubicBezTo>
                    <a:lnTo>
                      <a:pt x="0" y="7747"/>
                    </a:lnTo>
                    <a:cubicBezTo>
                      <a:pt x="0" y="3429"/>
                      <a:pt x="3429" y="0"/>
                      <a:pt x="7747" y="0"/>
                    </a:cubicBezTo>
                    <a:moveTo>
                      <a:pt x="7747" y="15494"/>
                    </a:moveTo>
                    <a:lnTo>
                      <a:pt x="7747" y="7747"/>
                    </a:lnTo>
                    <a:lnTo>
                      <a:pt x="15494" y="7747"/>
                    </a:lnTo>
                    <a:lnTo>
                      <a:pt x="15494" y="641604"/>
                    </a:lnTo>
                    <a:lnTo>
                      <a:pt x="7747" y="641604"/>
                    </a:lnTo>
                    <a:lnTo>
                      <a:pt x="7747" y="633857"/>
                    </a:lnTo>
                    <a:lnTo>
                      <a:pt x="1016508" y="633857"/>
                    </a:lnTo>
                    <a:lnTo>
                      <a:pt x="1016508" y="641604"/>
                    </a:lnTo>
                    <a:lnTo>
                      <a:pt x="1008761" y="641604"/>
                    </a:lnTo>
                    <a:lnTo>
                      <a:pt x="1008761" y="7747"/>
                    </a:lnTo>
                    <a:lnTo>
                      <a:pt x="1016508" y="7747"/>
                    </a:lnTo>
                    <a:lnTo>
                      <a:pt x="1016508" y="15494"/>
                    </a:lnTo>
                    <a:lnTo>
                      <a:pt x="7747" y="15494"/>
                    </a:lnTo>
                    <a:close/>
                  </a:path>
                </a:pathLst>
              </a:custGeom>
              <a:solidFill>
                <a:srgbClr val="88C62B"/>
              </a:solidFill>
            </p:spPr>
            <p:txBody>
              <a:bodyPr/>
              <a:lstStyle/>
              <a:p>
                <a:endParaRPr lang="en-US"/>
              </a:p>
            </p:txBody>
          </p:sp>
          <p:sp>
            <p:nvSpPr>
              <p:cNvPr id="46" name="TextBox 46"/>
              <p:cNvSpPr txBox="1"/>
              <p:nvPr/>
            </p:nvSpPr>
            <p:spPr>
              <a:xfrm>
                <a:off x="0" y="9525"/>
                <a:ext cx="1024315" cy="639815"/>
              </a:xfrm>
              <a:prstGeom prst="rect">
                <a:avLst/>
              </a:prstGeom>
            </p:spPr>
            <p:txBody>
              <a:bodyPr lIns="84843" tIns="84843" rIns="84843" bIns="84843" rtlCol="0" anchor="ctr"/>
              <a:lstStyle/>
              <a:p>
                <a:pPr algn="ctr">
                  <a:lnSpc>
                    <a:spcPts val="1985"/>
                  </a:lnSpc>
                </a:pPr>
                <a:r>
                  <a:rPr lang="en-US" sz="1838">
                    <a:solidFill>
                      <a:srgbClr val="000000"/>
                    </a:solidFill>
                    <a:latin typeface="Poppins"/>
                    <a:ea typeface="Poppins"/>
                    <a:cs typeface="Poppins"/>
                    <a:sym typeface="Poppins"/>
                  </a:rPr>
                  <a:t>Apr</a:t>
                </a:r>
              </a:p>
            </p:txBody>
          </p:sp>
        </p:grpSp>
        <p:grpSp>
          <p:nvGrpSpPr>
            <p:cNvPr id="47" name="Group 47"/>
            <p:cNvGrpSpPr/>
            <p:nvPr/>
          </p:nvGrpSpPr>
          <p:grpSpPr>
            <a:xfrm>
              <a:off x="18081790" y="2710340"/>
              <a:ext cx="1710742" cy="1084485"/>
              <a:chOff x="0" y="0"/>
              <a:chExt cx="1024315" cy="649340"/>
            </a:xfrm>
          </p:grpSpPr>
          <p:sp>
            <p:nvSpPr>
              <p:cNvPr id="48" name="Freeform 48"/>
              <p:cNvSpPr/>
              <p:nvPr/>
            </p:nvSpPr>
            <p:spPr>
              <a:xfrm>
                <a:off x="7747" y="7747"/>
                <a:ext cx="1008761" cy="633857"/>
              </a:xfrm>
              <a:custGeom>
                <a:avLst/>
                <a:gdLst/>
                <a:ahLst/>
                <a:cxnLst/>
                <a:rect l="l" t="t" r="r" b="b"/>
                <a:pathLst>
                  <a:path w="1008761" h="633857">
                    <a:moveTo>
                      <a:pt x="0" y="0"/>
                    </a:moveTo>
                    <a:lnTo>
                      <a:pt x="1008761" y="0"/>
                    </a:lnTo>
                    <a:lnTo>
                      <a:pt x="1008761" y="633857"/>
                    </a:lnTo>
                    <a:lnTo>
                      <a:pt x="0" y="633857"/>
                    </a:lnTo>
                    <a:lnTo>
                      <a:pt x="0" y="0"/>
                    </a:lnTo>
                    <a:close/>
                  </a:path>
                </a:pathLst>
              </a:custGeom>
              <a:solidFill>
                <a:srgbClr val="B4B4B4"/>
              </a:solidFill>
            </p:spPr>
            <p:txBody>
              <a:bodyPr/>
              <a:lstStyle/>
              <a:p>
                <a:endParaRPr lang="en-US"/>
              </a:p>
            </p:txBody>
          </p:sp>
          <p:sp>
            <p:nvSpPr>
              <p:cNvPr id="49" name="Freeform 49"/>
              <p:cNvSpPr/>
              <p:nvPr/>
            </p:nvSpPr>
            <p:spPr>
              <a:xfrm>
                <a:off x="0" y="0"/>
                <a:ext cx="1024255" cy="649351"/>
              </a:xfrm>
              <a:custGeom>
                <a:avLst/>
                <a:gdLst/>
                <a:ahLst/>
                <a:cxnLst/>
                <a:rect l="l" t="t" r="r" b="b"/>
                <a:pathLst>
                  <a:path w="1024255" h="649351">
                    <a:moveTo>
                      <a:pt x="7747" y="0"/>
                    </a:moveTo>
                    <a:lnTo>
                      <a:pt x="1016508" y="0"/>
                    </a:lnTo>
                    <a:cubicBezTo>
                      <a:pt x="1020826" y="0"/>
                      <a:pt x="1024255" y="3429"/>
                      <a:pt x="1024255" y="7747"/>
                    </a:cubicBezTo>
                    <a:lnTo>
                      <a:pt x="1024255" y="641604"/>
                    </a:lnTo>
                    <a:cubicBezTo>
                      <a:pt x="1024255" y="645922"/>
                      <a:pt x="1020826" y="649351"/>
                      <a:pt x="1016508" y="649351"/>
                    </a:cubicBezTo>
                    <a:lnTo>
                      <a:pt x="7747" y="649351"/>
                    </a:lnTo>
                    <a:cubicBezTo>
                      <a:pt x="3429" y="649351"/>
                      <a:pt x="0" y="645922"/>
                      <a:pt x="0" y="641604"/>
                    </a:cubicBezTo>
                    <a:lnTo>
                      <a:pt x="0" y="7747"/>
                    </a:lnTo>
                    <a:cubicBezTo>
                      <a:pt x="0" y="3429"/>
                      <a:pt x="3429" y="0"/>
                      <a:pt x="7747" y="0"/>
                    </a:cubicBezTo>
                    <a:moveTo>
                      <a:pt x="7747" y="15494"/>
                    </a:moveTo>
                    <a:lnTo>
                      <a:pt x="7747" y="7747"/>
                    </a:lnTo>
                    <a:lnTo>
                      <a:pt x="15494" y="7747"/>
                    </a:lnTo>
                    <a:lnTo>
                      <a:pt x="15494" y="641604"/>
                    </a:lnTo>
                    <a:lnTo>
                      <a:pt x="7747" y="641604"/>
                    </a:lnTo>
                    <a:lnTo>
                      <a:pt x="7747" y="633857"/>
                    </a:lnTo>
                    <a:lnTo>
                      <a:pt x="1016508" y="633857"/>
                    </a:lnTo>
                    <a:lnTo>
                      <a:pt x="1016508" y="641604"/>
                    </a:lnTo>
                    <a:lnTo>
                      <a:pt x="1008761" y="641604"/>
                    </a:lnTo>
                    <a:lnTo>
                      <a:pt x="1008761" y="7747"/>
                    </a:lnTo>
                    <a:lnTo>
                      <a:pt x="1016508" y="7747"/>
                    </a:lnTo>
                    <a:lnTo>
                      <a:pt x="1016508" y="15494"/>
                    </a:lnTo>
                    <a:lnTo>
                      <a:pt x="7747" y="15494"/>
                    </a:lnTo>
                    <a:close/>
                  </a:path>
                </a:pathLst>
              </a:custGeom>
              <a:solidFill>
                <a:srgbClr val="B4B4B4"/>
              </a:solidFill>
            </p:spPr>
            <p:txBody>
              <a:bodyPr/>
              <a:lstStyle/>
              <a:p>
                <a:endParaRPr lang="en-US"/>
              </a:p>
            </p:txBody>
          </p:sp>
          <p:sp>
            <p:nvSpPr>
              <p:cNvPr id="50" name="TextBox 50"/>
              <p:cNvSpPr txBox="1"/>
              <p:nvPr/>
            </p:nvSpPr>
            <p:spPr>
              <a:xfrm>
                <a:off x="0" y="9525"/>
                <a:ext cx="1024315" cy="639815"/>
              </a:xfrm>
              <a:prstGeom prst="rect">
                <a:avLst/>
              </a:prstGeom>
            </p:spPr>
            <p:txBody>
              <a:bodyPr lIns="84843" tIns="84843" rIns="84843" bIns="84843" rtlCol="0" anchor="ctr"/>
              <a:lstStyle/>
              <a:p>
                <a:pPr algn="ctr">
                  <a:lnSpc>
                    <a:spcPts val="1985"/>
                  </a:lnSpc>
                </a:pPr>
                <a:r>
                  <a:rPr lang="en-US" sz="1838">
                    <a:solidFill>
                      <a:srgbClr val="000000"/>
                    </a:solidFill>
                    <a:latin typeface="Poppins"/>
                    <a:ea typeface="Poppins"/>
                    <a:cs typeface="Poppins"/>
                    <a:sym typeface="Poppins"/>
                  </a:rPr>
                  <a:t>May</a:t>
                </a:r>
              </a:p>
            </p:txBody>
          </p:sp>
        </p:grpSp>
        <p:grpSp>
          <p:nvGrpSpPr>
            <p:cNvPr id="51" name="Group 51"/>
            <p:cNvGrpSpPr/>
            <p:nvPr/>
          </p:nvGrpSpPr>
          <p:grpSpPr>
            <a:xfrm>
              <a:off x="19766588" y="2710340"/>
              <a:ext cx="1710742" cy="1084485"/>
              <a:chOff x="0" y="0"/>
              <a:chExt cx="1024315" cy="649340"/>
            </a:xfrm>
          </p:grpSpPr>
          <p:sp>
            <p:nvSpPr>
              <p:cNvPr id="52" name="Freeform 52"/>
              <p:cNvSpPr/>
              <p:nvPr/>
            </p:nvSpPr>
            <p:spPr>
              <a:xfrm>
                <a:off x="7747" y="7747"/>
                <a:ext cx="1008888" cy="633857"/>
              </a:xfrm>
              <a:custGeom>
                <a:avLst/>
                <a:gdLst/>
                <a:ahLst/>
                <a:cxnLst/>
                <a:rect l="l" t="t" r="r" b="b"/>
                <a:pathLst>
                  <a:path w="1008888" h="633857">
                    <a:moveTo>
                      <a:pt x="1008761" y="105664"/>
                    </a:moveTo>
                    <a:lnTo>
                      <a:pt x="1008761" y="528193"/>
                    </a:lnTo>
                    <a:cubicBezTo>
                      <a:pt x="1008761" y="586486"/>
                      <a:pt x="961517" y="633857"/>
                      <a:pt x="903097" y="633857"/>
                    </a:cubicBezTo>
                    <a:lnTo>
                      <a:pt x="0" y="633857"/>
                    </a:lnTo>
                    <a:lnTo>
                      <a:pt x="0" y="0"/>
                    </a:lnTo>
                    <a:lnTo>
                      <a:pt x="903224" y="0"/>
                    </a:lnTo>
                    <a:cubicBezTo>
                      <a:pt x="961517" y="0"/>
                      <a:pt x="1008888" y="47244"/>
                      <a:pt x="1008888" y="105664"/>
                    </a:cubicBezTo>
                    <a:close/>
                  </a:path>
                </a:pathLst>
              </a:custGeom>
              <a:solidFill>
                <a:srgbClr val="76C4F0"/>
              </a:solidFill>
            </p:spPr>
            <p:txBody>
              <a:bodyPr/>
              <a:lstStyle/>
              <a:p>
                <a:endParaRPr lang="en-US"/>
              </a:p>
            </p:txBody>
          </p:sp>
          <p:sp>
            <p:nvSpPr>
              <p:cNvPr id="53" name="Freeform 53"/>
              <p:cNvSpPr/>
              <p:nvPr/>
            </p:nvSpPr>
            <p:spPr>
              <a:xfrm>
                <a:off x="0" y="0"/>
                <a:ext cx="1024382" cy="649351"/>
              </a:xfrm>
              <a:custGeom>
                <a:avLst/>
                <a:gdLst/>
                <a:ahLst/>
                <a:cxnLst/>
                <a:rect l="l" t="t" r="r" b="b"/>
                <a:pathLst>
                  <a:path w="1024382" h="649351">
                    <a:moveTo>
                      <a:pt x="1024255" y="113411"/>
                    </a:moveTo>
                    <a:lnTo>
                      <a:pt x="1024255" y="535940"/>
                    </a:lnTo>
                    <a:lnTo>
                      <a:pt x="1016508" y="535940"/>
                    </a:lnTo>
                    <a:lnTo>
                      <a:pt x="1024255" y="535940"/>
                    </a:lnTo>
                    <a:cubicBezTo>
                      <a:pt x="1024255" y="598551"/>
                      <a:pt x="973455" y="649351"/>
                      <a:pt x="910844" y="649351"/>
                    </a:cubicBezTo>
                    <a:lnTo>
                      <a:pt x="910844" y="641604"/>
                    </a:lnTo>
                    <a:lnTo>
                      <a:pt x="910844" y="649351"/>
                    </a:lnTo>
                    <a:lnTo>
                      <a:pt x="7747" y="649351"/>
                    </a:lnTo>
                    <a:lnTo>
                      <a:pt x="7747" y="641604"/>
                    </a:lnTo>
                    <a:lnTo>
                      <a:pt x="7747" y="633857"/>
                    </a:lnTo>
                    <a:lnTo>
                      <a:pt x="7747" y="641604"/>
                    </a:lnTo>
                    <a:lnTo>
                      <a:pt x="0" y="641604"/>
                    </a:lnTo>
                    <a:lnTo>
                      <a:pt x="0" y="7747"/>
                    </a:lnTo>
                    <a:cubicBezTo>
                      <a:pt x="0" y="3429"/>
                      <a:pt x="3429" y="0"/>
                      <a:pt x="7747" y="0"/>
                    </a:cubicBezTo>
                    <a:lnTo>
                      <a:pt x="7747" y="7747"/>
                    </a:lnTo>
                    <a:lnTo>
                      <a:pt x="7747" y="0"/>
                    </a:lnTo>
                    <a:lnTo>
                      <a:pt x="910971" y="0"/>
                    </a:lnTo>
                    <a:lnTo>
                      <a:pt x="910971" y="7747"/>
                    </a:lnTo>
                    <a:lnTo>
                      <a:pt x="910971" y="0"/>
                    </a:lnTo>
                    <a:cubicBezTo>
                      <a:pt x="973582" y="0"/>
                      <a:pt x="1024382" y="50800"/>
                      <a:pt x="1024382" y="113411"/>
                    </a:cubicBezTo>
                    <a:lnTo>
                      <a:pt x="1016635" y="113411"/>
                    </a:lnTo>
                    <a:lnTo>
                      <a:pt x="1024382" y="113411"/>
                    </a:lnTo>
                    <a:moveTo>
                      <a:pt x="1008888" y="113411"/>
                    </a:moveTo>
                    <a:cubicBezTo>
                      <a:pt x="1008888" y="59309"/>
                      <a:pt x="965073" y="15494"/>
                      <a:pt x="910971" y="15494"/>
                    </a:cubicBezTo>
                    <a:lnTo>
                      <a:pt x="7747" y="15494"/>
                    </a:lnTo>
                    <a:lnTo>
                      <a:pt x="7747" y="7747"/>
                    </a:lnTo>
                    <a:lnTo>
                      <a:pt x="15494" y="7747"/>
                    </a:lnTo>
                    <a:lnTo>
                      <a:pt x="15494" y="641604"/>
                    </a:lnTo>
                    <a:cubicBezTo>
                      <a:pt x="15494" y="645922"/>
                      <a:pt x="12065" y="649351"/>
                      <a:pt x="7747" y="649351"/>
                    </a:cubicBezTo>
                    <a:cubicBezTo>
                      <a:pt x="3429" y="649351"/>
                      <a:pt x="0" y="645922"/>
                      <a:pt x="0" y="641604"/>
                    </a:cubicBezTo>
                    <a:cubicBezTo>
                      <a:pt x="0" y="637286"/>
                      <a:pt x="3429" y="633857"/>
                      <a:pt x="7747" y="633857"/>
                    </a:cubicBezTo>
                    <a:lnTo>
                      <a:pt x="910971" y="633857"/>
                    </a:lnTo>
                    <a:cubicBezTo>
                      <a:pt x="965073" y="633857"/>
                      <a:pt x="1008888" y="590042"/>
                      <a:pt x="1008888" y="535940"/>
                    </a:cubicBezTo>
                    <a:lnTo>
                      <a:pt x="1008888" y="113411"/>
                    </a:lnTo>
                    <a:close/>
                  </a:path>
                </a:pathLst>
              </a:custGeom>
              <a:solidFill>
                <a:srgbClr val="76C4F0"/>
              </a:solidFill>
            </p:spPr>
            <p:txBody>
              <a:bodyPr/>
              <a:lstStyle/>
              <a:p>
                <a:endParaRPr lang="en-US"/>
              </a:p>
            </p:txBody>
          </p:sp>
          <p:sp>
            <p:nvSpPr>
              <p:cNvPr id="54" name="TextBox 54"/>
              <p:cNvSpPr txBox="1"/>
              <p:nvPr/>
            </p:nvSpPr>
            <p:spPr>
              <a:xfrm>
                <a:off x="0" y="9525"/>
                <a:ext cx="1024315" cy="639815"/>
              </a:xfrm>
              <a:prstGeom prst="rect">
                <a:avLst/>
              </a:prstGeom>
            </p:spPr>
            <p:txBody>
              <a:bodyPr lIns="84843" tIns="84843" rIns="84843" bIns="84843" rtlCol="0" anchor="ctr"/>
              <a:lstStyle/>
              <a:p>
                <a:pPr algn="ctr">
                  <a:lnSpc>
                    <a:spcPts val="1985"/>
                  </a:lnSpc>
                </a:pPr>
                <a:r>
                  <a:rPr lang="en-US" sz="1838">
                    <a:solidFill>
                      <a:srgbClr val="000000"/>
                    </a:solidFill>
                    <a:latin typeface="Poppins"/>
                    <a:ea typeface="Poppins"/>
                    <a:cs typeface="Poppins"/>
                    <a:sym typeface="Poppins"/>
                  </a:rPr>
                  <a:t>Jun</a:t>
                </a:r>
              </a:p>
            </p:txBody>
          </p:sp>
        </p:grpSp>
        <p:grpSp>
          <p:nvGrpSpPr>
            <p:cNvPr id="55" name="Group 55"/>
            <p:cNvGrpSpPr/>
            <p:nvPr/>
          </p:nvGrpSpPr>
          <p:grpSpPr>
            <a:xfrm>
              <a:off x="16063418" y="6936633"/>
              <a:ext cx="3578579" cy="2013751"/>
              <a:chOff x="0" y="0"/>
              <a:chExt cx="1691657" cy="951935"/>
            </a:xfrm>
          </p:grpSpPr>
          <p:sp>
            <p:nvSpPr>
              <p:cNvPr id="56" name="Freeform 56"/>
              <p:cNvSpPr/>
              <p:nvPr/>
            </p:nvSpPr>
            <p:spPr>
              <a:xfrm>
                <a:off x="5207" y="11131"/>
                <a:ext cx="1681226" cy="929819"/>
              </a:xfrm>
              <a:custGeom>
                <a:avLst/>
                <a:gdLst/>
                <a:ahLst/>
                <a:cxnLst/>
                <a:rect l="l" t="t" r="r" b="b"/>
                <a:pathLst>
                  <a:path w="1681226" h="929819">
                    <a:moveTo>
                      <a:pt x="0" y="0"/>
                    </a:moveTo>
                    <a:lnTo>
                      <a:pt x="1681226" y="0"/>
                    </a:lnTo>
                    <a:lnTo>
                      <a:pt x="1681226" y="929819"/>
                    </a:lnTo>
                    <a:lnTo>
                      <a:pt x="0" y="929819"/>
                    </a:lnTo>
                    <a:lnTo>
                      <a:pt x="0" y="0"/>
                    </a:lnTo>
                    <a:close/>
                  </a:path>
                </a:pathLst>
              </a:custGeom>
              <a:solidFill>
                <a:srgbClr val="C1DBE5"/>
              </a:solidFill>
            </p:spPr>
            <p:txBody>
              <a:bodyPr/>
              <a:lstStyle/>
              <a:p>
                <a:endParaRPr lang="en-US"/>
              </a:p>
            </p:txBody>
          </p:sp>
          <p:sp>
            <p:nvSpPr>
              <p:cNvPr id="57" name="TextBox 57"/>
              <p:cNvSpPr txBox="1"/>
              <p:nvPr/>
            </p:nvSpPr>
            <p:spPr>
              <a:xfrm>
                <a:off x="0" y="9525"/>
                <a:ext cx="1691657" cy="942410"/>
              </a:xfrm>
              <a:prstGeom prst="rect">
                <a:avLst/>
              </a:prstGeom>
            </p:spPr>
            <p:txBody>
              <a:bodyPr lIns="107464" tIns="107464" rIns="107464" bIns="107464" rtlCol="0" anchor="t"/>
              <a:lstStyle/>
              <a:p>
                <a:pPr algn="ctr">
                  <a:lnSpc>
                    <a:spcPts val="2813"/>
                  </a:lnSpc>
                </a:pPr>
                <a:r>
                  <a:rPr lang="en-US" sz="2605">
                    <a:solidFill>
                      <a:srgbClr val="000000"/>
                    </a:solidFill>
                    <a:latin typeface="Poppins"/>
                    <a:ea typeface="Poppins"/>
                    <a:cs typeface="Poppins"/>
                    <a:sym typeface="Poppins"/>
                  </a:rPr>
                  <a:t>3rd Quarter report due </a:t>
                </a:r>
              </a:p>
              <a:p>
                <a:pPr algn="ctr">
                  <a:lnSpc>
                    <a:spcPts val="2813"/>
                  </a:lnSpc>
                </a:pPr>
                <a:r>
                  <a:rPr lang="en-US" sz="2605">
                    <a:solidFill>
                      <a:srgbClr val="000000"/>
                    </a:solidFill>
                    <a:latin typeface="Poppins"/>
                    <a:ea typeface="Poppins"/>
                    <a:cs typeface="Poppins"/>
                    <a:sym typeface="Poppins"/>
                  </a:rPr>
                  <a:t>Apr 30</a:t>
                </a:r>
              </a:p>
            </p:txBody>
          </p:sp>
        </p:grpSp>
        <p:grpSp>
          <p:nvGrpSpPr>
            <p:cNvPr id="58" name="Group 58"/>
            <p:cNvGrpSpPr/>
            <p:nvPr/>
          </p:nvGrpSpPr>
          <p:grpSpPr>
            <a:xfrm>
              <a:off x="12039633" y="0"/>
              <a:ext cx="2825293" cy="968514"/>
              <a:chOff x="0" y="0"/>
              <a:chExt cx="1691657" cy="579902"/>
            </a:xfrm>
          </p:grpSpPr>
          <p:sp>
            <p:nvSpPr>
              <p:cNvPr id="59" name="Freeform 59"/>
              <p:cNvSpPr/>
              <p:nvPr/>
            </p:nvSpPr>
            <p:spPr>
              <a:xfrm>
                <a:off x="5207" y="6781"/>
                <a:ext cx="1681226" cy="566430"/>
              </a:xfrm>
              <a:custGeom>
                <a:avLst/>
                <a:gdLst/>
                <a:ahLst/>
                <a:cxnLst/>
                <a:rect l="l" t="t" r="r" b="b"/>
                <a:pathLst>
                  <a:path w="1681226" h="566430">
                    <a:moveTo>
                      <a:pt x="0" y="0"/>
                    </a:moveTo>
                    <a:lnTo>
                      <a:pt x="1681226" y="0"/>
                    </a:lnTo>
                    <a:lnTo>
                      <a:pt x="1681226" y="566429"/>
                    </a:lnTo>
                    <a:lnTo>
                      <a:pt x="0" y="566429"/>
                    </a:lnTo>
                    <a:lnTo>
                      <a:pt x="0" y="0"/>
                    </a:lnTo>
                    <a:close/>
                  </a:path>
                </a:pathLst>
              </a:custGeom>
              <a:solidFill>
                <a:srgbClr val="000000"/>
              </a:solidFill>
            </p:spPr>
            <p:txBody>
              <a:bodyPr/>
              <a:lstStyle/>
              <a:p>
                <a:endParaRPr lang="en-US"/>
              </a:p>
            </p:txBody>
          </p:sp>
          <p:sp>
            <p:nvSpPr>
              <p:cNvPr id="60" name="TextBox 60"/>
              <p:cNvSpPr txBox="1"/>
              <p:nvPr/>
            </p:nvSpPr>
            <p:spPr>
              <a:xfrm>
                <a:off x="0" y="0"/>
                <a:ext cx="1691657" cy="579902"/>
              </a:xfrm>
              <a:prstGeom prst="rect">
                <a:avLst/>
              </a:prstGeom>
            </p:spPr>
            <p:txBody>
              <a:bodyPr lIns="84843" tIns="84843" rIns="84843" bIns="84843" rtlCol="0" anchor="t"/>
              <a:lstStyle/>
              <a:p>
                <a:pPr algn="ctr">
                  <a:lnSpc>
                    <a:spcPts val="2647"/>
                  </a:lnSpc>
                </a:pPr>
                <a:r>
                  <a:rPr lang="en-US" sz="2451">
                    <a:solidFill>
                      <a:srgbClr val="FFFFFF"/>
                    </a:solidFill>
                    <a:latin typeface="Poppins"/>
                    <a:ea typeface="Poppins"/>
                    <a:cs typeface="Poppins"/>
                    <a:sym typeface="Poppins"/>
                  </a:rPr>
                  <a:t>3rd Quarter </a:t>
                </a:r>
              </a:p>
            </p:txBody>
          </p:sp>
        </p:grpSp>
        <p:grpSp>
          <p:nvGrpSpPr>
            <p:cNvPr id="61" name="Group 61"/>
            <p:cNvGrpSpPr/>
            <p:nvPr/>
          </p:nvGrpSpPr>
          <p:grpSpPr>
            <a:xfrm>
              <a:off x="17332333" y="0"/>
              <a:ext cx="2825293" cy="968514"/>
              <a:chOff x="0" y="0"/>
              <a:chExt cx="1691657" cy="579902"/>
            </a:xfrm>
          </p:grpSpPr>
          <p:sp>
            <p:nvSpPr>
              <p:cNvPr id="62" name="Freeform 62"/>
              <p:cNvSpPr/>
              <p:nvPr/>
            </p:nvSpPr>
            <p:spPr>
              <a:xfrm>
                <a:off x="5207" y="6781"/>
                <a:ext cx="1681226" cy="566430"/>
              </a:xfrm>
              <a:custGeom>
                <a:avLst/>
                <a:gdLst/>
                <a:ahLst/>
                <a:cxnLst/>
                <a:rect l="l" t="t" r="r" b="b"/>
                <a:pathLst>
                  <a:path w="1681226" h="566430">
                    <a:moveTo>
                      <a:pt x="0" y="0"/>
                    </a:moveTo>
                    <a:lnTo>
                      <a:pt x="1681226" y="0"/>
                    </a:lnTo>
                    <a:lnTo>
                      <a:pt x="1681226" y="566429"/>
                    </a:lnTo>
                    <a:lnTo>
                      <a:pt x="0" y="566429"/>
                    </a:lnTo>
                    <a:lnTo>
                      <a:pt x="0" y="0"/>
                    </a:lnTo>
                    <a:close/>
                  </a:path>
                </a:pathLst>
              </a:custGeom>
              <a:solidFill>
                <a:srgbClr val="231F20"/>
              </a:solidFill>
            </p:spPr>
            <p:txBody>
              <a:bodyPr/>
              <a:lstStyle/>
              <a:p>
                <a:endParaRPr lang="en-US"/>
              </a:p>
            </p:txBody>
          </p:sp>
          <p:sp>
            <p:nvSpPr>
              <p:cNvPr id="63" name="TextBox 63"/>
              <p:cNvSpPr txBox="1"/>
              <p:nvPr/>
            </p:nvSpPr>
            <p:spPr>
              <a:xfrm>
                <a:off x="0" y="0"/>
                <a:ext cx="1691657" cy="579902"/>
              </a:xfrm>
              <a:prstGeom prst="rect">
                <a:avLst/>
              </a:prstGeom>
            </p:spPr>
            <p:txBody>
              <a:bodyPr lIns="84843" tIns="84843" rIns="84843" bIns="84843" rtlCol="0" anchor="t"/>
              <a:lstStyle/>
              <a:p>
                <a:pPr algn="ctr">
                  <a:lnSpc>
                    <a:spcPts val="2647"/>
                  </a:lnSpc>
                </a:pPr>
                <a:r>
                  <a:rPr lang="en-US" sz="2451">
                    <a:solidFill>
                      <a:srgbClr val="FFFFFF"/>
                    </a:solidFill>
                    <a:latin typeface="Poppins"/>
                    <a:ea typeface="Poppins"/>
                    <a:cs typeface="Poppins"/>
                    <a:sym typeface="Poppins"/>
                  </a:rPr>
                  <a:t>4th Quarter </a:t>
                </a:r>
              </a:p>
            </p:txBody>
          </p:sp>
        </p:grpSp>
        <p:grpSp>
          <p:nvGrpSpPr>
            <p:cNvPr id="64" name="Group 64"/>
            <p:cNvGrpSpPr/>
            <p:nvPr/>
          </p:nvGrpSpPr>
          <p:grpSpPr>
            <a:xfrm>
              <a:off x="1142897" y="0"/>
              <a:ext cx="2825293" cy="968514"/>
              <a:chOff x="0" y="0"/>
              <a:chExt cx="1691657" cy="579902"/>
            </a:xfrm>
          </p:grpSpPr>
          <p:sp>
            <p:nvSpPr>
              <p:cNvPr id="65" name="Freeform 65"/>
              <p:cNvSpPr/>
              <p:nvPr/>
            </p:nvSpPr>
            <p:spPr>
              <a:xfrm>
                <a:off x="5207" y="6781"/>
                <a:ext cx="1681226" cy="566430"/>
              </a:xfrm>
              <a:custGeom>
                <a:avLst/>
                <a:gdLst/>
                <a:ahLst/>
                <a:cxnLst/>
                <a:rect l="l" t="t" r="r" b="b"/>
                <a:pathLst>
                  <a:path w="1681226" h="566430">
                    <a:moveTo>
                      <a:pt x="0" y="0"/>
                    </a:moveTo>
                    <a:lnTo>
                      <a:pt x="1681226" y="0"/>
                    </a:lnTo>
                    <a:lnTo>
                      <a:pt x="1681226" y="566429"/>
                    </a:lnTo>
                    <a:lnTo>
                      <a:pt x="0" y="566429"/>
                    </a:lnTo>
                    <a:lnTo>
                      <a:pt x="0" y="0"/>
                    </a:lnTo>
                    <a:close/>
                  </a:path>
                </a:pathLst>
              </a:custGeom>
              <a:solidFill>
                <a:srgbClr val="000000"/>
              </a:solidFill>
            </p:spPr>
            <p:txBody>
              <a:bodyPr/>
              <a:lstStyle/>
              <a:p>
                <a:endParaRPr lang="en-US"/>
              </a:p>
            </p:txBody>
          </p:sp>
          <p:sp>
            <p:nvSpPr>
              <p:cNvPr id="66" name="TextBox 66"/>
              <p:cNvSpPr txBox="1"/>
              <p:nvPr/>
            </p:nvSpPr>
            <p:spPr>
              <a:xfrm>
                <a:off x="0" y="0"/>
                <a:ext cx="1691657" cy="579902"/>
              </a:xfrm>
              <a:prstGeom prst="rect">
                <a:avLst/>
              </a:prstGeom>
            </p:spPr>
            <p:txBody>
              <a:bodyPr lIns="84843" tIns="84843" rIns="84843" bIns="84843" rtlCol="0" anchor="t"/>
              <a:lstStyle/>
              <a:p>
                <a:pPr algn="ctr">
                  <a:lnSpc>
                    <a:spcPts val="2647"/>
                  </a:lnSpc>
                </a:pPr>
                <a:r>
                  <a:rPr lang="en-US" sz="2451">
                    <a:solidFill>
                      <a:srgbClr val="FFFFFF"/>
                    </a:solidFill>
                    <a:latin typeface="Poppins"/>
                    <a:ea typeface="Poppins"/>
                    <a:cs typeface="Poppins"/>
                    <a:sym typeface="Poppins"/>
                  </a:rPr>
                  <a:t>1st Quarter </a:t>
                </a:r>
              </a:p>
            </p:txBody>
          </p:sp>
        </p:grpSp>
        <p:grpSp>
          <p:nvGrpSpPr>
            <p:cNvPr id="67" name="Group 67"/>
            <p:cNvGrpSpPr/>
            <p:nvPr/>
          </p:nvGrpSpPr>
          <p:grpSpPr>
            <a:xfrm>
              <a:off x="6435597" y="0"/>
              <a:ext cx="2825293" cy="968514"/>
              <a:chOff x="0" y="0"/>
              <a:chExt cx="1691657" cy="579902"/>
            </a:xfrm>
          </p:grpSpPr>
          <p:sp>
            <p:nvSpPr>
              <p:cNvPr id="68" name="Freeform 68"/>
              <p:cNvSpPr/>
              <p:nvPr/>
            </p:nvSpPr>
            <p:spPr>
              <a:xfrm>
                <a:off x="5207" y="6781"/>
                <a:ext cx="1681226" cy="566430"/>
              </a:xfrm>
              <a:custGeom>
                <a:avLst/>
                <a:gdLst/>
                <a:ahLst/>
                <a:cxnLst/>
                <a:rect l="l" t="t" r="r" b="b"/>
                <a:pathLst>
                  <a:path w="1681226" h="566430">
                    <a:moveTo>
                      <a:pt x="0" y="0"/>
                    </a:moveTo>
                    <a:lnTo>
                      <a:pt x="1681226" y="0"/>
                    </a:lnTo>
                    <a:lnTo>
                      <a:pt x="1681226" y="566429"/>
                    </a:lnTo>
                    <a:lnTo>
                      <a:pt x="0" y="566429"/>
                    </a:lnTo>
                    <a:lnTo>
                      <a:pt x="0" y="0"/>
                    </a:lnTo>
                    <a:close/>
                  </a:path>
                </a:pathLst>
              </a:custGeom>
              <a:solidFill>
                <a:srgbClr val="000000"/>
              </a:solidFill>
            </p:spPr>
            <p:txBody>
              <a:bodyPr/>
              <a:lstStyle/>
              <a:p>
                <a:endParaRPr lang="en-US"/>
              </a:p>
            </p:txBody>
          </p:sp>
          <p:sp>
            <p:nvSpPr>
              <p:cNvPr id="69" name="TextBox 69"/>
              <p:cNvSpPr txBox="1"/>
              <p:nvPr/>
            </p:nvSpPr>
            <p:spPr>
              <a:xfrm>
                <a:off x="0" y="0"/>
                <a:ext cx="1691657" cy="579902"/>
              </a:xfrm>
              <a:prstGeom prst="rect">
                <a:avLst/>
              </a:prstGeom>
            </p:spPr>
            <p:txBody>
              <a:bodyPr lIns="84843" tIns="84843" rIns="84843" bIns="84843" rtlCol="0" anchor="t"/>
              <a:lstStyle/>
              <a:p>
                <a:pPr algn="ctr">
                  <a:lnSpc>
                    <a:spcPts val="2647"/>
                  </a:lnSpc>
                </a:pPr>
                <a:r>
                  <a:rPr lang="en-US" sz="2451">
                    <a:solidFill>
                      <a:srgbClr val="FFFFFF"/>
                    </a:solidFill>
                    <a:latin typeface="Poppins"/>
                    <a:ea typeface="Poppins"/>
                    <a:cs typeface="Poppins"/>
                    <a:sym typeface="Poppins"/>
                  </a:rPr>
                  <a:t>2nd Quarter </a:t>
                </a:r>
              </a:p>
            </p:txBody>
          </p:sp>
        </p:grpSp>
        <p:sp>
          <p:nvSpPr>
            <p:cNvPr id="70" name="Freeform 70"/>
            <p:cNvSpPr/>
            <p:nvPr/>
          </p:nvSpPr>
          <p:spPr>
            <a:xfrm rot="6179163">
              <a:off x="1300115" y="5047024"/>
              <a:ext cx="2436333" cy="670356"/>
            </a:xfrm>
            <a:custGeom>
              <a:avLst/>
              <a:gdLst/>
              <a:ahLst/>
              <a:cxnLst/>
              <a:rect l="l" t="t" r="r" b="b"/>
              <a:pathLst>
                <a:path w="2436333" h="670356">
                  <a:moveTo>
                    <a:pt x="0" y="0"/>
                  </a:moveTo>
                  <a:lnTo>
                    <a:pt x="2436333" y="0"/>
                  </a:lnTo>
                  <a:lnTo>
                    <a:pt x="2436333" y="670356"/>
                  </a:lnTo>
                  <a:lnTo>
                    <a:pt x="0" y="670356"/>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1" name="Freeform 71"/>
            <p:cNvSpPr/>
            <p:nvPr/>
          </p:nvSpPr>
          <p:spPr>
            <a:xfrm rot="6179163">
              <a:off x="16034197" y="5047024"/>
              <a:ext cx="2436333" cy="670356"/>
            </a:xfrm>
            <a:custGeom>
              <a:avLst/>
              <a:gdLst/>
              <a:ahLst/>
              <a:cxnLst/>
              <a:rect l="l" t="t" r="r" b="b"/>
              <a:pathLst>
                <a:path w="2436333" h="670356">
                  <a:moveTo>
                    <a:pt x="0" y="0"/>
                  </a:moveTo>
                  <a:lnTo>
                    <a:pt x="2436333" y="0"/>
                  </a:lnTo>
                  <a:lnTo>
                    <a:pt x="2436333" y="670356"/>
                  </a:lnTo>
                  <a:lnTo>
                    <a:pt x="0" y="670356"/>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2" name="Freeform 72"/>
            <p:cNvSpPr/>
            <p:nvPr/>
          </p:nvSpPr>
          <p:spPr>
            <a:xfrm rot="6179163">
              <a:off x="10637718" y="5047024"/>
              <a:ext cx="2436333" cy="670356"/>
            </a:xfrm>
            <a:custGeom>
              <a:avLst/>
              <a:gdLst/>
              <a:ahLst/>
              <a:cxnLst/>
              <a:rect l="l" t="t" r="r" b="b"/>
              <a:pathLst>
                <a:path w="2436333" h="670356">
                  <a:moveTo>
                    <a:pt x="0" y="0"/>
                  </a:moveTo>
                  <a:lnTo>
                    <a:pt x="2436333" y="0"/>
                  </a:lnTo>
                  <a:lnTo>
                    <a:pt x="2436333" y="670356"/>
                  </a:lnTo>
                  <a:lnTo>
                    <a:pt x="0" y="670356"/>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3" name="Freeform 73"/>
            <p:cNvSpPr/>
            <p:nvPr/>
          </p:nvSpPr>
          <p:spPr>
            <a:xfrm rot="6179163">
              <a:off x="5137461" y="5047024"/>
              <a:ext cx="2436333" cy="670356"/>
            </a:xfrm>
            <a:custGeom>
              <a:avLst/>
              <a:gdLst/>
              <a:ahLst/>
              <a:cxnLst/>
              <a:rect l="l" t="t" r="r" b="b"/>
              <a:pathLst>
                <a:path w="2436333" h="670356">
                  <a:moveTo>
                    <a:pt x="0" y="0"/>
                  </a:moveTo>
                  <a:lnTo>
                    <a:pt x="2436334" y="0"/>
                  </a:lnTo>
                  <a:lnTo>
                    <a:pt x="2436334" y="670356"/>
                  </a:lnTo>
                  <a:lnTo>
                    <a:pt x="0" y="670356"/>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4" name="Freeform 74"/>
            <p:cNvSpPr/>
            <p:nvPr/>
          </p:nvSpPr>
          <p:spPr>
            <a:xfrm rot="830243">
              <a:off x="1334961" y="1167973"/>
              <a:ext cx="2366641" cy="1761319"/>
            </a:xfrm>
            <a:custGeom>
              <a:avLst/>
              <a:gdLst/>
              <a:ahLst/>
              <a:cxnLst/>
              <a:rect l="l" t="t" r="r" b="b"/>
              <a:pathLst>
                <a:path w="2366641" h="1761319">
                  <a:moveTo>
                    <a:pt x="0" y="0"/>
                  </a:moveTo>
                  <a:lnTo>
                    <a:pt x="2366641" y="0"/>
                  </a:lnTo>
                  <a:lnTo>
                    <a:pt x="2366641" y="1761319"/>
                  </a:lnTo>
                  <a:lnTo>
                    <a:pt x="0" y="1761319"/>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5" name="Freeform 75"/>
            <p:cNvSpPr/>
            <p:nvPr/>
          </p:nvSpPr>
          <p:spPr>
            <a:xfrm rot="830243">
              <a:off x="6930419" y="1167973"/>
              <a:ext cx="2366641" cy="1761319"/>
            </a:xfrm>
            <a:custGeom>
              <a:avLst/>
              <a:gdLst/>
              <a:ahLst/>
              <a:cxnLst/>
              <a:rect l="l" t="t" r="r" b="b"/>
              <a:pathLst>
                <a:path w="2366641" h="1761319">
                  <a:moveTo>
                    <a:pt x="0" y="0"/>
                  </a:moveTo>
                  <a:lnTo>
                    <a:pt x="2366641" y="0"/>
                  </a:lnTo>
                  <a:lnTo>
                    <a:pt x="2366641" y="1761319"/>
                  </a:lnTo>
                  <a:lnTo>
                    <a:pt x="0" y="1761319"/>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6" name="Freeform 76"/>
            <p:cNvSpPr/>
            <p:nvPr/>
          </p:nvSpPr>
          <p:spPr>
            <a:xfrm rot="830243">
              <a:off x="12411314" y="1238694"/>
              <a:ext cx="2366641" cy="1761319"/>
            </a:xfrm>
            <a:custGeom>
              <a:avLst/>
              <a:gdLst/>
              <a:ahLst/>
              <a:cxnLst/>
              <a:rect l="l" t="t" r="r" b="b"/>
              <a:pathLst>
                <a:path w="2366641" h="1761319">
                  <a:moveTo>
                    <a:pt x="0" y="0"/>
                  </a:moveTo>
                  <a:lnTo>
                    <a:pt x="2366641" y="0"/>
                  </a:lnTo>
                  <a:lnTo>
                    <a:pt x="2366641" y="1761319"/>
                  </a:lnTo>
                  <a:lnTo>
                    <a:pt x="0" y="1761319"/>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7" name="Freeform 77"/>
            <p:cNvSpPr/>
            <p:nvPr/>
          </p:nvSpPr>
          <p:spPr>
            <a:xfrm rot="830243">
              <a:off x="17720673" y="1167973"/>
              <a:ext cx="2366641" cy="1761319"/>
            </a:xfrm>
            <a:custGeom>
              <a:avLst/>
              <a:gdLst/>
              <a:ahLst/>
              <a:cxnLst/>
              <a:rect l="l" t="t" r="r" b="b"/>
              <a:pathLst>
                <a:path w="2366641" h="1761319">
                  <a:moveTo>
                    <a:pt x="0" y="0"/>
                  </a:moveTo>
                  <a:lnTo>
                    <a:pt x="2366641" y="0"/>
                  </a:lnTo>
                  <a:lnTo>
                    <a:pt x="2366641" y="1761319"/>
                  </a:lnTo>
                  <a:lnTo>
                    <a:pt x="0" y="1761319"/>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78" name="Group 78"/>
            <p:cNvGrpSpPr/>
            <p:nvPr/>
          </p:nvGrpSpPr>
          <p:grpSpPr>
            <a:xfrm>
              <a:off x="5500257" y="6936633"/>
              <a:ext cx="3578579" cy="2013751"/>
              <a:chOff x="0" y="0"/>
              <a:chExt cx="1691657" cy="951935"/>
            </a:xfrm>
          </p:grpSpPr>
          <p:sp>
            <p:nvSpPr>
              <p:cNvPr id="79" name="Freeform 79"/>
              <p:cNvSpPr/>
              <p:nvPr/>
            </p:nvSpPr>
            <p:spPr>
              <a:xfrm>
                <a:off x="5207" y="11131"/>
                <a:ext cx="1681226" cy="929819"/>
              </a:xfrm>
              <a:custGeom>
                <a:avLst/>
                <a:gdLst/>
                <a:ahLst/>
                <a:cxnLst/>
                <a:rect l="l" t="t" r="r" b="b"/>
                <a:pathLst>
                  <a:path w="1681226" h="929819">
                    <a:moveTo>
                      <a:pt x="0" y="0"/>
                    </a:moveTo>
                    <a:lnTo>
                      <a:pt x="1681226" y="0"/>
                    </a:lnTo>
                    <a:lnTo>
                      <a:pt x="1681226" y="929819"/>
                    </a:lnTo>
                    <a:lnTo>
                      <a:pt x="0" y="929819"/>
                    </a:lnTo>
                    <a:lnTo>
                      <a:pt x="0" y="0"/>
                    </a:lnTo>
                    <a:close/>
                  </a:path>
                </a:pathLst>
              </a:custGeom>
              <a:solidFill>
                <a:srgbClr val="C1DBE5"/>
              </a:solidFill>
            </p:spPr>
            <p:txBody>
              <a:bodyPr/>
              <a:lstStyle/>
              <a:p>
                <a:endParaRPr lang="en-US"/>
              </a:p>
            </p:txBody>
          </p:sp>
          <p:sp>
            <p:nvSpPr>
              <p:cNvPr id="80" name="TextBox 80"/>
              <p:cNvSpPr txBox="1"/>
              <p:nvPr/>
            </p:nvSpPr>
            <p:spPr>
              <a:xfrm>
                <a:off x="0" y="9525"/>
                <a:ext cx="1691657" cy="942410"/>
              </a:xfrm>
              <a:prstGeom prst="rect">
                <a:avLst/>
              </a:prstGeom>
            </p:spPr>
            <p:txBody>
              <a:bodyPr lIns="107464" tIns="107464" rIns="107464" bIns="107464" rtlCol="0" anchor="t"/>
              <a:lstStyle/>
              <a:p>
                <a:pPr algn="ctr">
                  <a:lnSpc>
                    <a:spcPts val="2813"/>
                  </a:lnSpc>
                </a:pPr>
                <a:r>
                  <a:rPr lang="en-US" sz="2605">
                    <a:solidFill>
                      <a:srgbClr val="000000"/>
                    </a:solidFill>
                    <a:latin typeface="Poppins"/>
                    <a:ea typeface="Poppins"/>
                    <a:cs typeface="Poppins"/>
                    <a:sym typeface="Poppins"/>
                  </a:rPr>
                  <a:t>1st Quarter report due </a:t>
                </a:r>
              </a:p>
              <a:p>
                <a:pPr algn="ctr">
                  <a:lnSpc>
                    <a:spcPts val="2813"/>
                  </a:lnSpc>
                </a:pPr>
                <a:r>
                  <a:rPr lang="en-US" sz="2605">
                    <a:solidFill>
                      <a:srgbClr val="000000"/>
                    </a:solidFill>
                    <a:latin typeface="Poppins"/>
                    <a:ea typeface="Poppins"/>
                    <a:cs typeface="Poppins"/>
                    <a:sym typeface="Poppins"/>
                  </a:rPr>
                  <a:t>Oct 30</a:t>
                </a:r>
              </a:p>
            </p:txBody>
          </p:sp>
        </p:grpSp>
        <p:grpSp>
          <p:nvGrpSpPr>
            <p:cNvPr id="81" name="Group 81"/>
            <p:cNvGrpSpPr/>
            <p:nvPr/>
          </p:nvGrpSpPr>
          <p:grpSpPr>
            <a:xfrm>
              <a:off x="855371" y="6936633"/>
              <a:ext cx="3578579" cy="2013751"/>
              <a:chOff x="0" y="0"/>
              <a:chExt cx="1691657" cy="951935"/>
            </a:xfrm>
          </p:grpSpPr>
          <p:sp>
            <p:nvSpPr>
              <p:cNvPr id="82" name="Freeform 82"/>
              <p:cNvSpPr/>
              <p:nvPr/>
            </p:nvSpPr>
            <p:spPr>
              <a:xfrm>
                <a:off x="5207" y="11131"/>
                <a:ext cx="1681226" cy="929819"/>
              </a:xfrm>
              <a:custGeom>
                <a:avLst/>
                <a:gdLst/>
                <a:ahLst/>
                <a:cxnLst/>
                <a:rect l="l" t="t" r="r" b="b"/>
                <a:pathLst>
                  <a:path w="1681226" h="929819">
                    <a:moveTo>
                      <a:pt x="0" y="0"/>
                    </a:moveTo>
                    <a:lnTo>
                      <a:pt x="1681226" y="0"/>
                    </a:lnTo>
                    <a:lnTo>
                      <a:pt x="1681226" y="929819"/>
                    </a:lnTo>
                    <a:lnTo>
                      <a:pt x="0" y="929819"/>
                    </a:lnTo>
                    <a:lnTo>
                      <a:pt x="0" y="0"/>
                    </a:lnTo>
                    <a:close/>
                  </a:path>
                </a:pathLst>
              </a:custGeom>
              <a:solidFill>
                <a:srgbClr val="C1DBE5"/>
              </a:solidFill>
            </p:spPr>
            <p:txBody>
              <a:bodyPr/>
              <a:lstStyle/>
              <a:p>
                <a:endParaRPr lang="en-US"/>
              </a:p>
            </p:txBody>
          </p:sp>
          <p:sp>
            <p:nvSpPr>
              <p:cNvPr id="83" name="TextBox 83"/>
              <p:cNvSpPr txBox="1"/>
              <p:nvPr/>
            </p:nvSpPr>
            <p:spPr>
              <a:xfrm>
                <a:off x="0" y="9525"/>
                <a:ext cx="1691657" cy="942410"/>
              </a:xfrm>
              <a:prstGeom prst="rect">
                <a:avLst/>
              </a:prstGeom>
            </p:spPr>
            <p:txBody>
              <a:bodyPr lIns="107464" tIns="107464" rIns="107464" bIns="107464" rtlCol="0" anchor="t"/>
              <a:lstStyle/>
              <a:p>
                <a:pPr algn="ctr">
                  <a:lnSpc>
                    <a:spcPts val="2813"/>
                  </a:lnSpc>
                </a:pPr>
                <a:r>
                  <a:rPr lang="en-US" sz="2605">
                    <a:solidFill>
                      <a:srgbClr val="000000"/>
                    </a:solidFill>
                    <a:latin typeface="Poppins"/>
                    <a:ea typeface="Poppins"/>
                    <a:cs typeface="Poppins"/>
                    <a:sym typeface="Poppins"/>
                  </a:rPr>
                  <a:t>4th Quarter report due </a:t>
                </a:r>
              </a:p>
              <a:p>
                <a:pPr algn="ctr">
                  <a:lnSpc>
                    <a:spcPts val="2813"/>
                  </a:lnSpc>
                </a:pPr>
                <a:r>
                  <a:rPr lang="en-US" sz="2605">
                    <a:solidFill>
                      <a:srgbClr val="000000"/>
                    </a:solidFill>
                    <a:latin typeface="Poppins"/>
                    <a:ea typeface="Poppins"/>
                    <a:cs typeface="Poppins"/>
                    <a:sym typeface="Poppins"/>
                  </a:rPr>
                  <a:t>Aug 20</a:t>
                </a:r>
              </a:p>
            </p:txBody>
          </p:sp>
        </p:grpSp>
        <p:grpSp>
          <p:nvGrpSpPr>
            <p:cNvPr id="84" name="Group 84"/>
            <p:cNvGrpSpPr/>
            <p:nvPr/>
          </p:nvGrpSpPr>
          <p:grpSpPr>
            <a:xfrm>
              <a:off x="10817475" y="6936633"/>
              <a:ext cx="3578579" cy="2013666"/>
              <a:chOff x="0" y="0"/>
              <a:chExt cx="1691657" cy="951895"/>
            </a:xfrm>
          </p:grpSpPr>
          <p:sp>
            <p:nvSpPr>
              <p:cNvPr id="85" name="Freeform 85"/>
              <p:cNvSpPr/>
              <p:nvPr/>
            </p:nvSpPr>
            <p:spPr>
              <a:xfrm>
                <a:off x="5207" y="11130"/>
                <a:ext cx="1681226" cy="929780"/>
              </a:xfrm>
              <a:custGeom>
                <a:avLst/>
                <a:gdLst/>
                <a:ahLst/>
                <a:cxnLst/>
                <a:rect l="l" t="t" r="r" b="b"/>
                <a:pathLst>
                  <a:path w="1681226" h="929780">
                    <a:moveTo>
                      <a:pt x="0" y="0"/>
                    </a:moveTo>
                    <a:lnTo>
                      <a:pt x="1681226" y="0"/>
                    </a:lnTo>
                    <a:lnTo>
                      <a:pt x="1681226" y="929780"/>
                    </a:lnTo>
                    <a:lnTo>
                      <a:pt x="0" y="929780"/>
                    </a:lnTo>
                    <a:lnTo>
                      <a:pt x="0" y="0"/>
                    </a:lnTo>
                    <a:close/>
                  </a:path>
                </a:pathLst>
              </a:custGeom>
              <a:solidFill>
                <a:srgbClr val="C1DBE5"/>
              </a:solidFill>
            </p:spPr>
            <p:txBody>
              <a:bodyPr/>
              <a:lstStyle/>
              <a:p>
                <a:endParaRPr lang="en-US"/>
              </a:p>
            </p:txBody>
          </p:sp>
          <p:sp>
            <p:nvSpPr>
              <p:cNvPr id="86" name="TextBox 86"/>
              <p:cNvSpPr txBox="1"/>
              <p:nvPr/>
            </p:nvSpPr>
            <p:spPr>
              <a:xfrm>
                <a:off x="0" y="9525"/>
                <a:ext cx="1691657" cy="942370"/>
              </a:xfrm>
              <a:prstGeom prst="rect">
                <a:avLst/>
              </a:prstGeom>
            </p:spPr>
            <p:txBody>
              <a:bodyPr lIns="107464" tIns="107464" rIns="107464" bIns="107464" rtlCol="0" anchor="t"/>
              <a:lstStyle/>
              <a:p>
                <a:pPr algn="ctr">
                  <a:lnSpc>
                    <a:spcPts val="2813"/>
                  </a:lnSpc>
                </a:pPr>
                <a:r>
                  <a:rPr lang="en-US" sz="2605">
                    <a:solidFill>
                      <a:srgbClr val="000000"/>
                    </a:solidFill>
                    <a:latin typeface="Poppins"/>
                    <a:ea typeface="Poppins"/>
                    <a:cs typeface="Poppins"/>
                    <a:sym typeface="Poppins"/>
                  </a:rPr>
                  <a:t>2nd Quarter report due </a:t>
                </a:r>
              </a:p>
              <a:p>
                <a:pPr algn="ctr">
                  <a:lnSpc>
                    <a:spcPts val="2813"/>
                  </a:lnSpc>
                </a:pPr>
                <a:r>
                  <a:rPr lang="en-US" sz="2605">
                    <a:solidFill>
                      <a:srgbClr val="000000"/>
                    </a:solidFill>
                    <a:latin typeface="Poppins"/>
                    <a:ea typeface="Poppins"/>
                    <a:cs typeface="Poppins"/>
                    <a:sym typeface="Poppins"/>
                  </a:rPr>
                  <a:t>Jan 30</a:t>
                </a:r>
              </a:p>
            </p:txBody>
          </p:sp>
        </p:gr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829" b="-9829"/>
            </a:stretch>
          </a:blipFill>
        </p:spPr>
        <p:txBody>
          <a:bodyPr/>
          <a:lstStyle/>
          <a:p>
            <a:endParaRPr lang="en-US"/>
          </a:p>
        </p:txBody>
      </p:sp>
      <p:grpSp>
        <p:nvGrpSpPr>
          <p:cNvPr id="3" name="Group 3"/>
          <p:cNvGrpSpPr/>
          <p:nvPr/>
        </p:nvGrpSpPr>
        <p:grpSpPr>
          <a:xfrm>
            <a:off x="12183854" y="3779135"/>
            <a:ext cx="5575842" cy="2728730"/>
            <a:chOff x="0" y="0"/>
            <a:chExt cx="5617144" cy="2748943"/>
          </a:xfrm>
        </p:grpSpPr>
        <p:sp>
          <p:nvSpPr>
            <p:cNvPr id="4" name="Freeform 4"/>
            <p:cNvSpPr/>
            <p:nvPr/>
          </p:nvSpPr>
          <p:spPr>
            <a:xfrm>
              <a:off x="0" y="0"/>
              <a:ext cx="5617145" cy="2748943"/>
            </a:xfrm>
            <a:custGeom>
              <a:avLst/>
              <a:gdLst/>
              <a:ahLst/>
              <a:cxnLst/>
              <a:rect l="l" t="t" r="r" b="b"/>
              <a:pathLst>
                <a:path w="5617145" h="2748943">
                  <a:moveTo>
                    <a:pt x="0" y="0"/>
                  </a:moveTo>
                  <a:lnTo>
                    <a:pt x="5617145" y="0"/>
                  </a:lnTo>
                  <a:lnTo>
                    <a:pt x="5617145" y="2748943"/>
                  </a:lnTo>
                  <a:lnTo>
                    <a:pt x="0" y="2748943"/>
                  </a:lnTo>
                  <a:close/>
                </a:path>
              </a:pathLst>
            </a:custGeom>
          </p:spPr>
          <p:txBody>
            <a:bodyPr/>
            <a:lstStyle/>
            <a:p>
              <a:endParaRPr lang="en-US"/>
            </a:p>
          </p:txBody>
        </p:sp>
        <p:sp>
          <p:nvSpPr>
            <p:cNvPr id="5" name="TextBox 5"/>
            <p:cNvSpPr txBox="1"/>
            <p:nvPr/>
          </p:nvSpPr>
          <p:spPr>
            <a:xfrm>
              <a:off x="0" y="9525"/>
              <a:ext cx="5617144" cy="2739418"/>
            </a:xfrm>
            <a:prstGeom prst="rect">
              <a:avLst/>
            </a:prstGeom>
          </p:spPr>
          <p:txBody>
            <a:bodyPr lIns="0" tIns="0" rIns="0" bIns="0" rtlCol="0" anchor="ctr"/>
            <a:lstStyle/>
            <a:p>
              <a:pPr algn="ctr">
                <a:lnSpc>
                  <a:spcPts val="5646"/>
                </a:lnSpc>
              </a:pPr>
              <a:r>
                <a:rPr lang="en-US" sz="5227">
                  <a:solidFill>
                    <a:srgbClr val="000000"/>
                  </a:solidFill>
                  <a:latin typeface="Poppins"/>
                  <a:ea typeface="Poppins"/>
                  <a:cs typeface="Poppins"/>
                  <a:sym typeface="Poppins"/>
                </a:rPr>
                <a:t>Program Element (PE) Numbers in WIC</a:t>
              </a:r>
            </a:p>
          </p:txBody>
        </p:sp>
      </p:grpSp>
      <p:grpSp>
        <p:nvGrpSpPr>
          <p:cNvPr id="6" name="Group 6"/>
          <p:cNvGrpSpPr/>
          <p:nvPr/>
        </p:nvGrpSpPr>
        <p:grpSpPr>
          <a:xfrm>
            <a:off x="414179" y="207358"/>
            <a:ext cx="11205849" cy="10264776"/>
            <a:chOff x="0" y="0"/>
            <a:chExt cx="14941132" cy="13686369"/>
          </a:xfrm>
        </p:grpSpPr>
        <p:grpSp>
          <p:nvGrpSpPr>
            <p:cNvPr id="7" name="Group 7"/>
            <p:cNvGrpSpPr/>
            <p:nvPr/>
          </p:nvGrpSpPr>
          <p:grpSpPr>
            <a:xfrm>
              <a:off x="0" y="0"/>
              <a:ext cx="4727833" cy="2107317"/>
              <a:chOff x="0" y="0"/>
              <a:chExt cx="3242714" cy="1445361"/>
            </a:xfrm>
          </p:grpSpPr>
          <p:sp>
            <p:nvSpPr>
              <p:cNvPr id="8" name="Freeform 8"/>
              <p:cNvSpPr/>
              <p:nvPr/>
            </p:nvSpPr>
            <p:spPr>
              <a:xfrm>
                <a:off x="7747" y="8018"/>
                <a:ext cx="3227197" cy="1429290"/>
              </a:xfrm>
              <a:custGeom>
                <a:avLst/>
                <a:gdLst/>
                <a:ahLst/>
                <a:cxnLst/>
                <a:rect l="l" t="t" r="r" b="b"/>
                <a:pathLst>
                  <a:path w="3227197" h="1429290">
                    <a:moveTo>
                      <a:pt x="0" y="143008"/>
                    </a:moveTo>
                    <a:cubicBezTo>
                      <a:pt x="0" y="64012"/>
                      <a:pt x="62230" y="0"/>
                      <a:pt x="139065" y="0"/>
                    </a:cubicBezTo>
                    <a:lnTo>
                      <a:pt x="3088259" y="0"/>
                    </a:lnTo>
                    <a:cubicBezTo>
                      <a:pt x="3164967" y="0"/>
                      <a:pt x="3227197" y="64012"/>
                      <a:pt x="3227197" y="142876"/>
                    </a:cubicBezTo>
                    <a:lnTo>
                      <a:pt x="3227197" y="1286414"/>
                    </a:lnTo>
                    <a:cubicBezTo>
                      <a:pt x="3227197" y="1365410"/>
                      <a:pt x="3164967" y="1429290"/>
                      <a:pt x="3088259" y="1429290"/>
                    </a:cubicBezTo>
                    <a:lnTo>
                      <a:pt x="139065" y="1429290"/>
                    </a:lnTo>
                    <a:cubicBezTo>
                      <a:pt x="62230" y="1429290"/>
                      <a:pt x="0" y="1365279"/>
                      <a:pt x="0" y="1286414"/>
                    </a:cubicBezTo>
                    <a:close/>
                  </a:path>
                </a:pathLst>
              </a:custGeom>
              <a:solidFill>
                <a:srgbClr val="4A9BC6"/>
              </a:solidFill>
            </p:spPr>
            <p:txBody>
              <a:bodyPr/>
              <a:lstStyle/>
              <a:p>
                <a:endParaRPr lang="en-US"/>
              </a:p>
            </p:txBody>
          </p:sp>
          <p:sp>
            <p:nvSpPr>
              <p:cNvPr id="9" name="Freeform 9"/>
              <p:cNvSpPr/>
              <p:nvPr/>
            </p:nvSpPr>
            <p:spPr>
              <a:xfrm>
                <a:off x="0" y="0"/>
                <a:ext cx="3242818" cy="1445455"/>
              </a:xfrm>
              <a:custGeom>
                <a:avLst/>
                <a:gdLst/>
                <a:ahLst/>
                <a:cxnLst/>
                <a:rect l="l" t="t" r="r" b="b"/>
                <a:pathLst>
                  <a:path w="3242818" h="1445455">
                    <a:moveTo>
                      <a:pt x="0" y="151026"/>
                    </a:moveTo>
                    <a:cubicBezTo>
                      <a:pt x="0" y="67561"/>
                      <a:pt x="65786" y="0"/>
                      <a:pt x="146812" y="0"/>
                    </a:cubicBezTo>
                    <a:lnTo>
                      <a:pt x="3096006" y="0"/>
                    </a:lnTo>
                    <a:lnTo>
                      <a:pt x="3096006" y="8018"/>
                    </a:lnTo>
                    <a:lnTo>
                      <a:pt x="3096006" y="0"/>
                    </a:lnTo>
                    <a:cubicBezTo>
                      <a:pt x="3177032" y="0"/>
                      <a:pt x="3242818" y="67561"/>
                      <a:pt x="3242818" y="151026"/>
                    </a:cubicBezTo>
                    <a:lnTo>
                      <a:pt x="3235071" y="151026"/>
                    </a:lnTo>
                    <a:lnTo>
                      <a:pt x="3242818" y="151026"/>
                    </a:lnTo>
                    <a:lnTo>
                      <a:pt x="3242818" y="1294432"/>
                    </a:lnTo>
                    <a:lnTo>
                      <a:pt x="3235071" y="1294432"/>
                    </a:lnTo>
                    <a:lnTo>
                      <a:pt x="3242818" y="1294432"/>
                    </a:lnTo>
                    <a:cubicBezTo>
                      <a:pt x="3242818" y="1377897"/>
                      <a:pt x="3177032" y="1445455"/>
                      <a:pt x="3096006" y="1445455"/>
                    </a:cubicBezTo>
                    <a:lnTo>
                      <a:pt x="3096006" y="1437440"/>
                    </a:lnTo>
                    <a:lnTo>
                      <a:pt x="3096006" y="1445455"/>
                    </a:lnTo>
                    <a:lnTo>
                      <a:pt x="146812" y="1445455"/>
                    </a:lnTo>
                    <a:lnTo>
                      <a:pt x="146812" y="1437440"/>
                    </a:lnTo>
                    <a:lnTo>
                      <a:pt x="146812" y="1445455"/>
                    </a:lnTo>
                    <a:cubicBezTo>
                      <a:pt x="65786" y="1445326"/>
                      <a:pt x="0" y="1377766"/>
                      <a:pt x="0" y="1294432"/>
                    </a:cubicBezTo>
                    <a:lnTo>
                      <a:pt x="0" y="151026"/>
                    </a:lnTo>
                    <a:lnTo>
                      <a:pt x="7747" y="151026"/>
                    </a:lnTo>
                    <a:lnTo>
                      <a:pt x="0" y="151026"/>
                    </a:lnTo>
                    <a:moveTo>
                      <a:pt x="15494" y="151026"/>
                    </a:moveTo>
                    <a:lnTo>
                      <a:pt x="15494" y="1294432"/>
                    </a:lnTo>
                    <a:lnTo>
                      <a:pt x="7747" y="1294432"/>
                    </a:lnTo>
                    <a:lnTo>
                      <a:pt x="15494" y="1294432"/>
                    </a:lnTo>
                    <a:cubicBezTo>
                      <a:pt x="15494" y="1368828"/>
                      <a:pt x="74168" y="1429290"/>
                      <a:pt x="146685" y="1429290"/>
                    </a:cubicBezTo>
                    <a:lnTo>
                      <a:pt x="3096006" y="1429290"/>
                    </a:lnTo>
                    <a:cubicBezTo>
                      <a:pt x="3168523" y="1429290"/>
                      <a:pt x="3227197" y="1368828"/>
                      <a:pt x="3227197" y="1294432"/>
                    </a:cubicBezTo>
                    <a:lnTo>
                      <a:pt x="3227197" y="151026"/>
                    </a:lnTo>
                    <a:cubicBezTo>
                      <a:pt x="3227197" y="76630"/>
                      <a:pt x="3168523" y="16167"/>
                      <a:pt x="3096006" y="16167"/>
                    </a:cubicBezTo>
                    <a:lnTo>
                      <a:pt x="146812" y="16167"/>
                    </a:lnTo>
                    <a:lnTo>
                      <a:pt x="146812" y="8018"/>
                    </a:lnTo>
                    <a:lnTo>
                      <a:pt x="146812" y="16036"/>
                    </a:lnTo>
                    <a:cubicBezTo>
                      <a:pt x="74295" y="16036"/>
                      <a:pt x="15621" y="76499"/>
                      <a:pt x="15621" y="150894"/>
                    </a:cubicBezTo>
                    <a:close/>
                  </a:path>
                </a:pathLst>
              </a:custGeom>
              <a:solidFill>
                <a:srgbClr val="76C4F0"/>
              </a:solidFill>
            </p:spPr>
            <p:txBody>
              <a:bodyPr/>
              <a:lstStyle/>
              <a:p>
                <a:endParaRPr lang="en-US"/>
              </a:p>
            </p:txBody>
          </p:sp>
        </p:grpSp>
        <p:grpSp>
          <p:nvGrpSpPr>
            <p:cNvPr id="10" name="Group 10"/>
            <p:cNvGrpSpPr/>
            <p:nvPr/>
          </p:nvGrpSpPr>
          <p:grpSpPr>
            <a:xfrm>
              <a:off x="58972" y="22196"/>
              <a:ext cx="4609889" cy="2062925"/>
              <a:chOff x="0" y="0"/>
              <a:chExt cx="3161819" cy="1414914"/>
            </a:xfrm>
          </p:grpSpPr>
          <p:sp>
            <p:nvSpPr>
              <p:cNvPr id="11" name="Freeform 11"/>
              <p:cNvSpPr/>
              <p:nvPr/>
            </p:nvSpPr>
            <p:spPr>
              <a:xfrm>
                <a:off x="0" y="0"/>
                <a:ext cx="3161819" cy="1414914"/>
              </a:xfrm>
              <a:custGeom>
                <a:avLst/>
                <a:gdLst/>
                <a:ahLst/>
                <a:cxnLst/>
                <a:rect l="l" t="t" r="r" b="b"/>
                <a:pathLst>
                  <a:path w="3161819" h="1414914">
                    <a:moveTo>
                      <a:pt x="0" y="0"/>
                    </a:moveTo>
                    <a:lnTo>
                      <a:pt x="3161819" y="0"/>
                    </a:lnTo>
                    <a:lnTo>
                      <a:pt x="3161819" y="1414914"/>
                    </a:lnTo>
                    <a:lnTo>
                      <a:pt x="0" y="1414914"/>
                    </a:lnTo>
                    <a:close/>
                  </a:path>
                </a:pathLst>
              </a:custGeom>
            </p:spPr>
            <p:txBody>
              <a:bodyPr/>
              <a:lstStyle/>
              <a:p>
                <a:endParaRPr lang="en-US"/>
              </a:p>
            </p:txBody>
          </p:sp>
          <p:sp>
            <p:nvSpPr>
              <p:cNvPr id="12" name="TextBox 12"/>
              <p:cNvSpPr txBox="1"/>
              <p:nvPr/>
            </p:nvSpPr>
            <p:spPr>
              <a:xfrm>
                <a:off x="0" y="9525"/>
                <a:ext cx="3161819" cy="1405389"/>
              </a:xfrm>
              <a:prstGeom prst="rect">
                <a:avLst/>
              </a:prstGeom>
            </p:spPr>
            <p:txBody>
              <a:bodyPr lIns="0" tIns="0" rIns="0" bIns="0" rtlCol="0" anchor="ctr"/>
              <a:lstStyle/>
              <a:p>
                <a:pPr algn="ctr">
                  <a:lnSpc>
                    <a:spcPts val="3846"/>
                  </a:lnSpc>
                </a:pPr>
                <a:r>
                  <a:rPr lang="en-US" sz="3561">
                    <a:solidFill>
                      <a:srgbClr val="FFFFFF"/>
                    </a:solidFill>
                    <a:latin typeface="Poppins"/>
                    <a:ea typeface="Poppins"/>
                    <a:cs typeface="Poppins"/>
                    <a:sym typeface="Poppins"/>
                  </a:rPr>
                  <a:t>Public Health</a:t>
                </a:r>
              </a:p>
              <a:p>
                <a:pPr algn="ctr">
                  <a:lnSpc>
                    <a:spcPts val="3846"/>
                  </a:lnSpc>
                </a:pPr>
                <a:r>
                  <a:rPr lang="en-US" sz="3561">
                    <a:solidFill>
                      <a:srgbClr val="FFFFFF"/>
                    </a:solidFill>
                    <a:latin typeface="Poppins"/>
                    <a:ea typeface="Poppins"/>
                    <a:cs typeface="Poppins"/>
                    <a:sym typeface="Poppins"/>
                  </a:rPr>
                  <a:t>PE 40 </a:t>
                </a:r>
              </a:p>
            </p:txBody>
          </p:sp>
        </p:grpSp>
        <p:grpSp>
          <p:nvGrpSpPr>
            <p:cNvPr id="13" name="Group 13"/>
            <p:cNvGrpSpPr/>
            <p:nvPr/>
          </p:nvGrpSpPr>
          <p:grpSpPr>
            <a:xfrm>
              <a:off x="429821" y="2110254"/>
              <a:ext cx="3727860" cy="1889175"/>
              <a:chOff x="0" y="0"/>
              <a:chExt cx="2556855" cy="1295743"/>
            </a:xfrm>
          </p:grpSpPr>
          <p:sp>
            <p:nvSpPr>
              <p:cNvPr id="14" name="Freeform 14"/>
              <p:cNvSpPr/>
              <p:nvPr/>
            </p:nvSpPr>
            <p:spPr>
              <a:xfrm>
                <a:off x="9184" y="8018"/>
                <a:ext cx="2538491" cy="1279579"/>
              </a:xfrm>
              <a:custGeom>
                <a:avLst/>
                <a:gdLst/>
                <a:ahLst/>
                <a:cxnLst/>
                <a:rect l="l" t="t" r="r" b="b"/>
                <a:pathLst>
                  <a:path w="2538491" h="1279579">
                    <a:moveTo>
                      <a:pt x="0" y="128024"/>
                    </a:moveTo>
                    <a:cubicBezTo>
                      <a:pt x="0" y="57308"/>
                      <a:pt x="65947" y="0"/>
                      <a:pt x="147401" y="0"/>
                    </a:cubicBezTo>
                    <a:lnTo>
                      <a:pt x="2391090" y="0"/>
                    </a:lnTo>
                    <a:cubicBezTo>
                      <a:pt x="2472394" y="0"/>
                      <a:pt x="2538492" y="57308"/>
                      <a:pt x="2538492" y="127892"/>
                    </a:cubicBezTo>
                    <a:lnTo>
                      <a:pt x="2538492" y="1151687"/>
                    </a:lnTo>
                    <a:cubicBezTo>
                      <a:pt x="2538492" y="1222402"/>
                      <a:pt x="2472545" y="1279579"/>
                      <a:pt x="2391090" y="1279579"/>
                    </a:cubicBezTo>
                    <a:lnTo>
                      <a:pt x="147401" y="1279579"/>
                    </a:lnTo>
                    <a:cubicBezTo>
                      <a:pt x="66097" y="1279579"/>
                      <a:pt x="0" y="1222271"/>
                      <a:pt x="0" y="1151687"/>
                    </a:cubicBezTo>
                    <a:close/>
                  </a:path>
                </a:pathLst>
              </a:custGeom>
              <a:solidFill>
                <a:srgbClr val="76C4F0">
                  <a:alpha val="80784"/>
                </a:srgbClr>
              </a:solidFill>
            </p:spPr>
            <p:txBody>
              <a:bodyPr/>
              <a:lstStyle/>
              <a:p>
                <a:endParaRPr lang="en-US"/>
              </a:p>
            </p:txBody>
          </p:sp>
          <p:sp>
            <p:nvSpPr>
              <p:cNvPr id="15" name="Freeform 15"/>
              <p:cNvSpPr/>
              <p:nvPr/>
            </p:nvSpPr>
            <p:spPr>
              <a:xfrm>
                <a:off x="0" y="0"/>
                <a:ext cx="2556855" cy="1295743"/>
              </a:xfrm>
              <a:custGeom>
                <a:avLst/>
                <a:gdLst/>
                <a:ahLst/>
                <a:cxnLst/>
                <a:rect l="l" t="t" r="r" b="b"/>
                <a:pathLst>
                  <a:path w="2556855" h="1295743">
                    <a:moveTo>
                      <a:pt x="0" y="136042"/>
                    </a:moveTo>
                    <a:cubicBezTo>
                      <a:pt x="0" y="60857"/>
                      <a:pt x="70162" y="0"/>
                      <a:pt x="156585" y="0"/>
                    </a:cubicBezTo>
                    <a:lnTo>
                      <a:pt x="2400274" y="0"/>
                    </a:lnTo>
                    <a:lnTo>
                      <a:pt x="2400274" y="8018"/>
                    </a:lnTo>
                    <a:lnTo>
                      <a:pt x="2400274" y="0"/>
                    </a:lnTo>
                    <a:cubicBezTo>
                      <a:pt x="2486698" y="0"/>
                      <a:pt x="2556855" y="60857"/>
                      <a:pt x="2556855" y="136042"/>
                    </a:cubicBezTo>
                    <a:lnTo>
                      <a:pt x="2547676" y="136042"/>
                    </a:lnTo>
                    <a:lnTo>
                      <a:pt x="2556855" y="136042"/>
                    </a:lnTo>
                    <a:lnTo>
                      <a:pt x="2556855" y="1159705"/>
                    </a:lnTo>
                    <a:lnTo>
                      <a:pt x="2547676" y="1159705"/>
                    </a:lnTo>
                    <a:lnTo>
                      <a:pt x="2556855" y="1159705"/>
                    </a:lnTo>
                    <a:cubicBezTo>
                      <a:pt x="2556855" y="1234889"/>
                      <a:pt x="2486698" y="1295743"/>
                      <a:pt x="2400274" y="1295743"/>
                    </a:cubicBezTo>
                    <a:lnTo>
                      <a:pt x="2400274" y="1287728"/>
                    </a:lnTo>
                    <a:lnTo>
                      <a:pt x="2400274" y="1295743"/>
                    </a:lnTo>
                    <a:lnTo>
                      <a:pt x="156585" y="1295743"/>
                    </a:lnTo>
                    <a:lnTo>
                      <a:pt x="156585" y="1287728"/>
                    </a:lnTo>
                    <a:lnTo>
                      <a:pt x="156585" y="1295743"/>
                    </a:lnTo>
                    <a:cubicBezTo>
                      <a:pt x="70162" y="1295615"/>
                      <a:pt x="0" y="1234758"/>
                      <a:pt x="0" y="1159705"/>
                    </a:cubicBezTo>
                    <a:lnTo>
                      <a:pt x="0" y="136042"/>
                    </a:lnTo>
                    <a:lnTo>
                      <a:pt x="9184" y="136042"/>
                    </a:lnTo>
                    <a:lnTo>
                      <a:pt x="0" y="136042"/>
                    </a:lnTo>
                    <a:moveTo>
                      <a:pt x="18369" y="136042"/>
                    </a:moveTo>
                    <a:lnTo>
                      <a:pt x="18369" y="1159705"/>
                    </a:lnTo>
                    <a:lnTo>
                      <a:pt x="9184" y="1159705"/>
                    </a:lnTo>
                    <a:lnTo>
                      <a:pt x="18369" y="1159705"/>
                    </a:lnTo>
                    <a:cubicBezTo>
                      <a:pt x="18369" y="1225951"/>
                      <a:pt x="80099" y="1279579"/>
                      <a:pt x="156435" y="1279579"/>
                    </a:cubicBezTo>
                    <a:lnTo>
                      <a:pt x="2400274" y="1279579"/>
                    </a:lnTo>
                    <a:cubicBezTo>
                      <a:pt x="2476610" y="1279579"/>
                      <a:pt x="2538341" y="1225820"/>
                      <a:pt x="2538341" y="1159705"/>
                    </a:cubicBezTo>
                    <a:lnTo>
                      <a:pt x="2538341" y="136042"/>
                    </a:lnTo>
                    <a:cubicBezTo>
                      <a:pt x="2538341" y="69795"/>
                      <a:pt x="2476610" y="16167"/>
                      <a:pt x="2400274" y="16167"/>
                    </a:cubicBezTo>
                    <a:lnTo>
                      <a:pt x="156585" y="16167"/>
                    </a:lnTo>
                    <a:lnTo>
                      <a:pt x="156585" y="8018"/>
                    </a:lnTo>
                    <a:lnTo>
                      <a:pt x="156585" y="16036"/>
                    </a:lnTo>
                    <a:cubicBezTo>
                      <a:pt x="80250" y="16036"/>
                      <a:pt x="18519" y="69795"/>
                      <a:pt x="18519" y="135910"/>
                    </a:cubicBezTo>
                    <a:close/>
                  </a:path>
                </a:pathLst>
              </a:custGeom>
              <a:solidFill>
                <a:srgbClr val="F2F2F2"/>
              </a:solidFill>
            </p:spPr>
            <p:txBody>
              <a:bodyPr/>
              <a:lstStyle/>
              <a:p>
                <a:endParaRPr lang="en-US"/>
              </a:p>
            </p:txBody>
          </p:sp>
        </p:grpSp>
        <p:grpSp>
          <p:nvGrpSpPr>
            <p:cNvPr id="16" name="Group 16"/>
            <p:cNvGrpSpPr/>
            <p:nvPr/>
          </p:nvGrpSpPr>
          <p:grpSpPr>
            <a:xfrm>
              <a:off x="538373" y="2039258"/>
              <a:ext cx="3510721" cy="2031009"/>
              <a:chOff x="0" y="0"/>
              <a:chExt cx="2407924" cy="1393023"/>
            </a:xfrm>
          </p:grpSpPr>
          <p:sp>
            <p:nvSpPr>
              <p:cNvPr id="17" name="Freeform 17"/>
              <p:cNvSpPr/>
              <p:nvPr/>
            </p:nvSpPr>
            <p:spPr>
              <a:xfrm>
                <a:off x="0" y="0"/>
                <a:ext cx="2407924" cy="1393023"/>
              </a:xfrm>
              <a:custGeom>
                <a:avLst/>
                <a:gdLst/>
                <a:ahLst/>
                <a:cxnLst/>
                <a:rect l="l" t="t" r="r" b="b"/>
                <a:pathLst>
                  <a:path w="2407924" h="1393023">
                    <a:moveTo>
                      <a:pt x="0" y="0"/>
                    </a:moveTo>
                    <a:lnTo>
                      <a:pt x="2407924" y="0"/>
                    </a:lnTo>
                    <a:lnTo>
                      <a:pt x="2407924" y="1393023"/>
                    </a:lnTo>
                    <a:lnTo>
                      <a:pt x="0" y="1393023"/>
                    </a:lnTo>
                    <a:close/>
                  </a:path>
                </a:pathLst>
              </a:custGeom>
            </p:spPr>
            <p:txBody>
              <a:bodyPr/>
              <a:lstStyle/>
              <a:p>
                <a:endParaRPr lang="en-US"/>
              </a:p>
            </p:txBody>
          </p:sp>
          <p:sp>
            <p:nvSpPr>
              <p:cNvPr id="18" name="TextBox 18"/>
              <p:cNvSpPr txBox="1"/>
              <p:nvPr/>
            </p:nvSpPr>
            <p:spPr>
              <a:xfrm>
                <a:off x="0" y="9525"/>
                <a:ext cx="2407924" cy="1383498"/>
              </a:xfrm>
              <a:prstGeom prst="rect">
                <a:avLst/>
              </a:prstGeom>
            </p:spPr>
            <p:txBody>
              <a:bodyPr lIns="0" tIns="0" rIns="0" bIns="0" rtlCol="0" anchor="ctr"/>
              <a:lstStyle/>
              <a:p>
                <a:pPr algn="ctr">
                  <a:lnSpc>
                    <a:spcPts val="2185"/>
                  </a:lnSpc>
                </a:pPr>
                <a:r>
                  <a:rPr lang="en-US" sz="2023" dirty="0">
                    <a:solidFill>
                      <a:srgbClr val="FFFFFF"/>
                    </a:solidFill>
                    <a:latin typeface="Poppins"/>
                    <a:ea typeface="Poppins"/>
                    <a:cs typeface="Poppins"/>
                    <a:sym typeface="Poppins"/>
                  </a:rPr>
                  <a:t>PE40-01</a:t>
                </a:r>
              </a:p>
              <a:p>
                <a:pPr algn="ctr">
                  <a:lnSpc>
                    <a:spcPts val="2185"/>
                  </a:lnSpc>
                </a:pPr>
                <a:endParaRPr lang="en-US" sz="2023" dirty="0">
                  <a:solidFill>
                    <a:srgbClr val="FFFFFF"/>
                  </a:solidFill>
                  <a:latin typeface="Poppins"/>
                  <a:ea typeface="Poppins"/>
                  <a:cs typeface="Poppins"/>
                  <a:sym typeface="Poppins"/>
                </a:endParaRPr>
              </a:p>
              <a:p>
                <a:pPr algn="ctr">
                  <a:lnSpc>
                    <a:spcPts val="2185"/>
                  </a:lnSpc>
                </a:pPr>
                <a:r>
                  <a:rPr lang="en-US" sz="2023" dirty="0">
                    <a:solidFill>
                      <a:srgbClr val="FFFFFF"/>
                    </a:solidFill>
                    <a:latin typeface="Poppins"/>
                    <a:ea typeface="Poppins"/>
                    <a:cs typeface="Poppins"/>
                    <a:sym typeface="Poppins"/>
                  </a:rPr>
                  <a:t> WIC NSA: </a:t>
                </a:r>
              </a:p>
              <a:p>
                <a:pPr algn="ctr">
                  <a:lnSpc>
                    <a:spcPts val="2185"/>
                  </a:lnSpc>
                </a:pPr>
                <a:r>
                  <a:rPr lang="en-US" sz="2023" dirty="0">
                    <a:solidFill>
                      <a:srgbClr val="FFFFFF"/>
                    </a:solidFill>
                    <a:latin typeface="Poppins"/>
                    <a:ea typeface="Poppins"/>
                    <a:cs typeface="Poppins"/>
                    <a:sym typeface="Poppins"/>
                  </a:rPr>
                  <a:t>July – September</a:t>
                </a:r>
              </a:p>
            </p:txBody>
          </p:sp>
        </p:grpSp>
        <p:grpSp>
          <p:nvGrpSpPr>
            <p:cNvPr id="19" name="Group 19"/>
            <p:cNvGrpSpPr/>
            <p:nvPr/>
          </p:nvGrpSpPr>
          <p:grpSpPr>
            <a:xfrm>
              <a:off x="477895" y="4459559"/>
              <a:ext cx="3727824" cy="1889018"/>
              <a:chOff x="0" y="0"/>
              <a:chExt cx="2556830" cy="1295635"/>
            </a:xfrm>
          </p:grpSpPr>
          <p:sp>
            <p:nvSpPr>
              <p:cNvPr id="20" name="Freeform 20"/>
              <p:cNvSpPr/>
              <p:nvPr/>
            </p:nvSpPr>
            <p:spPr>
              <a:xfrm>
                <a:off x="9184" y="8018"/>
                <a:ext cx="2538491" cy="1279579"/>
              </a:xfrm>
              <a:custGeom>
                <a:avLst/>
                <a:gdLst/>
                <a:ahLst/>
                <a:cxnLst/>
                <a:rect l="l" t="t" r="r" b="b"/>
                <a:pathLst>
                  <a:path w="2538491" h="1279579">
                    <a:moveTo>
                      <a:pt x="0" y="128024"/>
                    </a:moveTo>
                    <a:cubicBezTo>
                      <a:pt x="0" y="57308"/>
                      <a:pt x="65947" y="0"/>
                      <a:pt x="147401" y="0"/>
                    </a:cubicBezTo>
                    <a:lnTo>
                      <a:pt x="2391090" y="0"/>
                    </a:lnTo>
                    <a:cubicBezTo>
                      <a:pt x="2472394" y="0"/>
                      <a:pt x="2538492" y="57308"/>
                      <a:pt x="2538492" y="127892"/>
                    </a:cubicBezTo>
                    <a:lnTo>
                      <a:pt x="2538492" y="1151687"/>
                    </a:lnTo>
                    <a:cubicBezTo>
                      <a:pt x="2538492" y="1222402"/>
                      <a:pt x="2472545" y="1279579"/>
                      <a:pt x="2391090" y="1279579"/>
                    </a:cubicBezTo>
                    <a:lnTo>
                      <a:pt x="147401" y="1279579"/>
                    </a:lnTo>
                    <a:cubicBezTo>
                      <a:pt x="66097" y="1279579"/>
                      <a:pt x="0" y="1222271"/>
                      <a:pt x="0" y="1151687"/>
                    </a:cubicBezTo>
                    <a:close/>
                  </a:path>
                </a:pathLst>
              </a:custGeom>
              <a:solidFill>
                <a:srgbClr val="76C4F0">
                  <a:alpha val="80784"/>
                </a:srgbClr>
              </a:solidFill>
            </p:spPr>
            <p:txBody>
              <a:bodyPr/>
              <a:lstStyle/>
              <a:p>
                <a:endParaRPr lang="en-US" dirty="0"/>
              </a:p>
            </p:txBody>
          </p:sp>
          <p:sp>
            <p:nvSpPr>
              <p:cNvPr id="21" name="Freeform 21"/>
              <p:cNvSpPr/>
              <p:nvPr/>
            </p:nvSpPr>
            <p:spPr>
              <a:xfrm>
                <a:off x="0" y="0"/>
                <a:ext cx="2556855" cy="1295743"/>
              </a:xfrm>
              <a:custGeom>
                <a:avLst/>
                <a:gdLst/>
                <a:ahLst/>
                <a:cxnLst/>
                <a:rect l="l" t="t" r="r" b="b"/>
                <a:pathLst>
                  <a:path w="2556855" h="1295743">
                    <a:moveTo>
                      <a:pt x="0" y="136042"/>
                    </a:moveTo>
                    <a:cubicBezTo>
                      <a:pt x="0" y="60857"/>
                      <a:pt x="70162" y="0"/>
                      <a:pt x="156585" y="0"/>
                    </a:cubicBezTo>
                    <a:lnTo>
                      <a:pt x="2400274" y="0"/>
                    </a:lnTo>
                    <a:lnTo>
                      <a:pt x="2400274" y="8018"/>
                    </a:lnTo>
                    <a:lnTo>
                      <a:pt x="2400274" y="0"/>
                    </a:lnTo>
                    <a:cubicBezTo>
                      <a:pt x="2486698" y="0"/>
                      <a:pt x="2556855" y="60857"/>
                      <a:pt x="2556855" y="136042"/>
                    </a:cubicBezTo>
                    <a:lnTo>
                      <a:pt x="2547676" y="136042"/>
                    </a:lnTo>
                    <a:lnTo>
                      <a:pt x="2556855" y="136042"/>
                    </a:lnTo>
                    <a:lnTo>
                      <a:pt x="2556855" y="1159705"/>
                    </a:lnTo>
                    <a:lnTo>
                      <a:pt x="2547676" y="1159705"/>
                    </a:lnTo>
                    <a:lnTo>
                      <a:pt x="2556855" y="1159705"/>
                    </a:lnTo>
                    <a:cubicBezTo>
                      <a:pt x="2556855" y="1234889"/>
                      <a:pt x="2486698" y="1295743"/>
                      <a:pt x="2400274" y="1295743"/>
                    </a:cubicBezTo>
                    <a:lnTo>
                      <a:pt x="2400274" y="1287728"/>
                    </a:lnTo>
                    <a:lnTo>
                      <a:pt x="2400274" y="1295743"/>
                    </a:lnTo>
                    <a:lnTo>
                      <a:pt x="156585" y="1295743"/>
                    </a:lnTo>
                    <a:lnTo>
                      <a:pt x="156585" y="1287728"/>
                    </a:lnTo>
                    <a:lnTo>
                      <a:pt x="156585" y="1295743"/>
                    </a:lnTo>
                    <a:cubicBezTo>
                      <a:pt x="70162" y="1295615"/>
                      <a:pt x="0" y="1234758"/>
                      <a:pt x="0" y="1159705"/>
                    </a:cubicBezTo>
                    <a:lnTo>
                      <a:pt x="0" y="136042"/>
                    </a:lnTo>
                    <a:lnTo>
                      <a:pt x="9184" y="136042"/>
                    </a:lnTo>
                    <a:lnTo>
                      <a:pt x="0" y="136042"/>
                    </a:lnTo>
                    <a:moveTo>
                      <a:pt x="18369" y="136042"/>
                    </a:moveTo>
                    <a:lnTo>
                      <a:pt x="18369" y="1159705"/>
                    </a:lnTo>
                    <a:lnTo>
                      <a:pt x="9184" y="1159705"/>
                    </a:lnTo>
                    <a:lnTo>
                      <a:pt x="18369" y="1159705"/>
                    </a:lnTo>
                    <a:cubicBezTo>
                      <a:pt x="18369" y="1225951"/>
                      <a:pt x="80099" y="1279579"/>
                      <a:pt x="156435" y="1279579"/>
                    </a:cubicBezTo>
                    <a:lnTo>
                      <a:pt x="2400274" y="1279579"/>
                    </a:lnTo>
                    <a:cubicBezTo>
                      <a:pt x="2476610" y="1279579"/>
                      <a:pt x="2538341" y="1225820"/>
                      <a:pt x="2538341" y="1159705"/>
                    </a:cubicBezTo>
                    <a:lnTo>
                      <a:pt x="2538341" y="136042"/>
                    </a:lnTo>
                    <a:cubicBezTo>
                      <a:pt x="2538341" y="69795"/>
                      <a:pt x="2476610" y="16167"/>
                      <a:pt x="2400274" y="16167"/>
                    </a:cubicBezTo>
                    <a:lnTo>
                      <a:pt x="156585" y="16167"/>
                    </a:lnTo>
                    <a:lnTo>
                      <a:pt x="156585" y="8018"/>
                    </a:lnTo>
                    <a:lnTo>
                      <a:pt x="156585" y="16036"/>
                    </a:lnTo>
                    <a:cubicBezTo>
                      <a:pt x="80250" y="16036"/>
                      <a:pt x="18519" y="69795"/>
                      <a:pt x="18519" y="135910"/>
                    </a:cubicBezTo>
                    <a:close/>
                  </a:path>
                </a:pathLst>
              </a:custGeom>
              <a:solidFill>
                <a:srgbClr val="F2F2F2"/>
              </a:solidFill>
            </p:spPr>
            <p:txBody>
              <a:bodyPr/>
              <a:lstStyle/>
              <a:p>
                <a:endParaRPr lang="en-US"/>
              </a:p>
            </p:txBody>
          </p:sp>
        </p:grpSp>
        <p:grpSp>
          <p:nvGrpSpPr>
            <p:cNvPr id="22" name="Group 22"/>
            <p:cNvGrpSpPr/>
            <p:nvPr/>
          </p:nvGrpSpPr>
          <p:grpSpPr>
            <a:xfrm>
              <a:off x="554191" y="4382550"/>
              <a:ext cx="3347958" cy="1940570"/>
              <a:chOff x="0" y="0"/>
              <a:chExt cx="2296289" cy="1330993"/>
            </a:xfrm>
          </p:grpSpPr>
          <p:sp>
            <p:nvSpPr>
              <p:cNvPr id="23" name="Freeform 23"/>
              <p:cNvSpPr/>
              <p:nvPr/>
            </p:nvSpPr>
            <p:spPr>
              <a:xfrm>
                <a:off x="0" y="0"/>
                <a:ext cx="2296289" cy="1330993"/>
              </a:xfrm>
              <a:custGeom>
                <a:avLst/>
                <a:gdLst/>
                <a:ahLst/>
                <a:cxnLst/>
                <a:rect l="l" t="t" r="r" b="b"/>
                <a:pathLst>
                  <a:path w="2296289" h="1330993">
                    <a:moveTo>
                      <a:pt x="0" y="0"/>
                    </a:moveTo>
                    <a:lnTo>
                      <a:pt x="2296289" y="0"/>
                    </a:lnTo>
                    <a:lnTo>
                      <a:pt x="2296289" y="1330993"/>
                    </a:lnTo>
                    <a:lnTo>
                      <a:pt x="0" y="1330993"/>
                    </a:lnTo>
                    <a:close/>
                  </a:path>
                </a:pathLst>
              </a:custGeom>
            </p:spPr>
            <p:txBody>
              <a:bodyPr/>
              <a:lstStyle/>
              <a:p>
                <a:endParaRPr lang="en-US"/>
              </a:p>
            </p:txBody>
          </p:sp>
          <p:sp>
            <p:nvSpPr>
              <p:cNvPr id="24" name="TextBox 24"/>
              <p:cNvSpPr txBox="1"/>
              <p:nvPr/>
            </p:nvSpPr>
            <p:spPr>
              <a:xfrm>
                <a:off x="0" y="9525"/>
                <a:ext cx="2296289" cy="1321468"/>
              </a:xfrm>
              <a:prstGeom prst="rect">
                <a:avLst/>
              </a:prstGeom>
            </p:spPr>
            <p:txBody>
              <a:bodyPr lIns="0" tIns="0" rIns="0" bIns="0" rtlCol="0" anchor="ctr"/>
              <a:lstStyle/>
              <a:p>
                <a:pPr algn="ctr">
                  <a:lnSpc>
                    <a:spcPts val="2098"/>
                  </a:lnSpc>
                </a:pPr>
                <a:r>
                  <a:rPr lang="en-US" sz="1942" dirty="0">
                    <a:solidFill>
                      <a:srgbClr val="FFFFFF"/>
                    </a:solidFill>
                    <a:latin typeface="Poppins"/>
                    <a:ea typeface="Poppins"/>
                    <a:cs typeface="Poppins"/>
                    <a:sym typeface="Poppins"/>
                  </a:rPr>
                  <a:t>PE40-02</a:t>
                </a:r>
              </a:p>
              <a:p>
                <a:pPr algn="ctr">
                  <a:lnSpc>
                    <a:spcPts val="2098"/>
                  </a:lnSpc>
                </a:pPr>
                <a:endParaRPr lang="en-US" sz="1942" dirty="0">
                  <a:solidFill>
                    <a:srgbClr val="FFFFFF"/>
                  </a:solidFill>
                  <a:latin typeface="Poppins"/>
                  <a:ea typeface="Poppins"/>
                  <a:cs typeface="Poppins"/>
                  <a:sym typeface="Poppins"/>
                </a:endParaRPr>
              </a:p>
              <a:p>
                <a:pPr algn="ctr">
                  <a:lnSpc>
                    <a:spcPts val="2098"/>
                  </a:lnSpc>
                </a:pPr>
                <a:r>
                  <a:rPr lang="en-US" sz="1942" dirty="0">
                    <a:solidFill>
                      <a:srgbClr val="FFFFFF"/>
                    </a:solidFill>
                    <a:latin typeface="Poppins"/>
                    <a:ea typeface="Poppins"/>
                    <a:cs typeface="Poppins"/>
                    <a:sym typeface="Poppins"/>
                  </a:rPr>
                  <a:t>WIC NSA:</a:t>
                </a:r>
              </a:p>
              <a:p>
                <a:pPr algn="ctr">
                  <a:lnSpc>
                    <a:spcPts val="2098"/>
                  </a:lnSpc>
                </a:pPr>
                <a:r>
                  <a:rPr lang="en-US" sz="1942" dirty="0">
                    <a:solidFill>
                      <a:srgbClr val="FFFFFF"/>
                    </a:solidFill>
                    <a:latin typeface="Poppins"/>
                    <a:ea typeface="Poppins"/>
                    <a:cs typeface="Poppins"/>
                    <a:sym typeface="Poppins"/>
                  </a:rPr>
                  <a:t>October - June</a:t>
                </a:r>
              </a:p>
            </p:txBody>
          </p:sp>
        </p:grpSp>
        <p:grpSp>
          <p:nvGrpSpPr>
            <p:cNvPr id="25" name="Group 25"/>
            <p:cNvGrpSpPr/>
            <p:nvPr/>
          </p:nvGrpSpPr>
          <p:grpSpPr>
            <a:xfrm>
              <a:off x="461919" y="6783408"/>
              <a:ext cx="3727824" cy="1889018"/>
              <a:chOff x="0" y="0"/>
              <a:chExt cx="2556830" cy="1295635"/>
            </a:xfrm>
          </p:grpSpPr>
          <p:sp>
            <p:nvSpPr>
              <p:cNvPr id="26" name="Freeform 26"/>
              <p:cNvSpPr/>
              <p:nvPr/>
            </p:nvSpPr>
            <p:spPr>
              <a:xfrm>
                <a:off x="9184" y="8018"/>
                <a:ext cx="2538491" cy="1279579"/>
              </a:xfrm>
              <a:custGeom>
                <a:avLst/>
                <a:gdLst/>
                <a:ahLst/>
                <a:cxnLst/>
                <a:rect l="l" t="t" r="r" b="b"/>
                <a:pathLst>
                  <a:path w="2538491" h="1279579">
                    <a:moveTo>
                      <a:pt x="0" y="128024"/>
                    </a:moveTo>
                    <a:cubicBezTo>
                      <a:pt x="0" y="57308"/>
                      <a:pt x="65947" y="0"/>
                      <a:pt x="147401" y="0"/>
                    </a:cubicBezTo>
                    <a:lnTo>
                      <a:pt x="2391090" y="0"/>
                    </a:lnTo>
                    <a:cubicBezTo>
                      <a:pt x="2472394" y="0"/>
                      <a:pt x="2538492" y="57308"/>
                      <a:pt x="2538492" y="127892"/>
                    </a:cubicBezTo>
                    <a:lnTo>
                      <a:pt x="2538492" y="1151687"/>
                    </a:lnTo>
                    <a:cubicBezTo>
                      <a:pt x="2538492" y="1222402"/>
                      <a:pt x="2472545" y="1279579"/>
                      <a:pt x="2391090" y="1279579"/>
                    </a:cubicBezTo>
                    <a:lnTo>
                      <a:pt x="147401" y="1279579"/>
                    </a:lnTo>
                    <a:cubicBezTo>
                      <a:pt x="66097" y="1279579"/>
                      <a:pt x="0" y="1222271"/>
                      <a:pt x="0" y="1151687"/>
                    </a:cubicBezTo>
                    <a:close/>
                  </a:path>
                </a:pathLst>
              </a:custGeom>
              <a:solidFill>
                <a:srgbClr val="76C4F0">
                  <a:alpha val="80784"/>
                </a:srgbClr>
              </a:solidFill>
            </p:spPr>
            <p:txBody>
              <a:bodyPr/>
              <a:lstStyle/>
              <a:p>
                <a:endParaRPr lang="en-US"/>
              </a:p>
            </p:txBody>
          </p:sp>
          <p:sp>
            <p:nvSpPr>
              <p:cNvPr id="27" name="Freeform 27"/>
              <p:cNvSpPr/>
              <p:nvPr/>
            </p:nvSpPr>
            <p:spPr>
              <a:xfrm>
                <a:off x="0" y="0"/>
                <a:ext cx="2556855" cy="1295743"/>
              </a:xfrm>
              <a:custGeom>
                <a:avLst/>
                <a:gdLst/>
                <a:ahLst/>
                <a:cxnLst/>
                <a:rect l="l" t="t" r="r" b="b"/>
                <a:pathLst>
                  <a:path w="2556855" h="1295743">
                    <a:moveTo>
                      <a:pt x="0" y="136042"/>
                    </a:moveTo>
                    <a:cubicBezTo>
                      <a:pt x="0" y="60857"/>
                      <a:pt x="70162" y="0"/>
                      <a:pt x="156585" y="0"/>
                    </a:cubicBezTo>
                    <a:lnTo>
                      <a:pt x="2400274" y="0"/>
                    </a:lnTo>
                    <a:lnTo>
                      <a:pt x="2400274" y="8018"/>
                    </a:lnTo>
                    <a:lnTo>
                      <a:pt x="2400274" y="0"/>
                    </a:lnTo>
                    <a:cubicBezTo>
                      <a:pt x="2486698" y="0"/>
                      <a:pt x="2556855" y="60857"/>
                      <a:pt x="2556855" y="136042"/>
                    </a:cubicBezTo>
                    <a:lnTo>
                      <a:pt x="2547676" y="136042"/>
                    </a:lnTo>
                    <a:lnTo>
                      <a:pt x="2556855" y="136042"/>
                    </a:lnTo>
                    <a:lnTo>
                      <a:pt x="2556855" y="1159705"/>
                    </a:lnTo>
                    <a:lnTo>
                      <a:pt x="2547676" y="1159705"/>
                    </a:lnTo>
                    <a:lnTo>
                      <a:pt x="2556855" y="1159705"/>
                    </a:lnTo>
                    <a:cubicBezTo>
                      <a:pt x="2556855" y="1234889"/>
                      <a:pt x="2486698" y="1295743"/>
                      <a:pt x="2400274" y="1295743"/>
                    </a:cubicBezTo>
                    <a:lnTo>
                      <a:pt x="2400274" y="1287728"/>
                    </a:lnTo>
                    <a:lnTo>
                      <a:pt x="2400274" y="1295743"/>
                    </a:lnTo>
                    <a:lnTo>
                      <a:pt x="156585" y="1295743"/>
                    </a:lnTo>
                    <a:lnTo>
                      <a:pt x="156585" y="1287728"/>
                    </a:lnTo>
                    <a:lnTo>
                      <a:pt x="156585" y="1295743"/>
                    </a:lnTo>
                    <a:cubicBezTo>
                      <a:pt x="70162" y="1295615"/>
                      <a:pt x="0" y="1234758"/>
                      <a:pt x="0" y="1159705"/>
                    </a:cubicBezTo>
                    <a:lnTo>
                      <a:pt x="0" y="136042"/>
                    </a:lnTo>
                    <a:lnTo>
                      <a:pt x="9184" y="136042"/>
                    </a:lnTo>
                    <a:lnTo>
                      <a:pt x="0" y="136042"/>
                    </a:lnTo>
                    <a:moveTo>
                      <a:pt x="18369" y="136042"/>
                    </a:moveTo>
                    <a:lnTo>
                      <a:pt x="18369" y="1159705"/>
                    </a:lnTo>
                    <a:lnTo>
                      <a:pt x="9184" y="1159705"/>
                    </a:lnTo>
                    <a:lnTo>
                      <a:pt x="18369" y="1159705"/>
                    </a:lnTo>
                    <a:cubicBezTo>
                      <a:pt x="18369" y="1225951"/>
                      <a:pt x="80099" y="1279579"/>
                      <a:pt x="156435" y="1279579"/>
                    </a:cubicBezTo>
                    <a:lnTo>
                      <a:pt x="2400274" y="1279579"/>
                    </a:lnTo>
                    <a:cubicBezTo>
                      <a:pt x="2476610" y="1279579"/>
                      <a:pt x="2538341" y="1225820"/>
                      <a:pt x="2538341" y="1159705"/>
                    </a:cubicBezTo>
                    <a:lnTo>
                      <a:pt x="2538341" y="136042"/>
                    </a:lnTo>
                    <a:cubicBezTo>
                      <a:pt x="2538341" y="69795"/>
                      <a:pt x="2476610" y="16167"/>
                      <a:pt x="2400274" y="16167"/>
                    </a:cubicBezTo>
                    <a:lnTo>
                      <a:pt x="156585" y="16167"/>
                    </a:lnTo>
                    <a:lnTo>
                      <a:pt x="156585" y="8018"/>
                    </a:lnTo>
                    <a:lnTo>
                      <a:pt x="156585" y="16036"/>
                    </a:lnTo>
                    <a:cubicBezTo>
                      <a:pt x="80250" y="16036"/>
                      <a:pt x="18519" y="69795"/>
                      <a:pt x="18519" y="135910"/>
                    </a:cubicBezTo>
                    <a:close/>
                  </a:path>
                </a:pathLst>
              </a:custGeom>
              <a:solidFill>
                <a:srgbClr val="F2F2F2"/>
              </a:solidFill>
            </p:spPr>
            <p:txBody>
              <a:bodyPr/>
              <a:lstStyle/>
              <a:p>
                <a:endParaRPr lang="en-US"/>
              </a:p>
            </p:txBody>
          </p:sp>
        </p:grpSp>
        <p:grpSp>
          <p:nvGrpSpPr>
            <p:cNvPr id="28" name="Group 28"/>
            <p:cNvGrpSpPr/>
            <p:nvPr/>
          </p:nvGrpSpPr>
          <p:grpSpPr>
            <a:xfrm>
              <a:off x="609836" y="6731855"/>
              <a:ext cx="3463941" cy="1940570"/>
              <a:chOff x="0" y="0"/>
              <a:chExt cx="2375839" cy="1330993"/>
            </a:xfrm>
          </p:grpSpPr>
          <p:sp>
            <p:nvSpPr>
              <p:cNvPr id="29" name="Freeform 29"/>
              <p:cNvSpPr/>
              <p:nvPr/>
            </p:nvSpPr>
            <p:spPr>
              <a:xfrm>
                <a:off x="0" y="0"/>
                <a:ext cx="2375839" cy="1330993"/>
              </a:xfrm>
              <a:custGeom>
                <a:avLst/>
                <a:gdLst/>
                <a:ahLst/>
                <a:cxnLst/>
                <a:rect l="l" t="t" r="r" b="b"/>
                <a:pathLst>
                  <a:path w="2375839" h="1330993">
                    <a:moveTo>
                      <a:pt x="0" y="0"/>
                    </a:moveTo>
                    <a:lnTo>
                      <a:pt x="2375839" y="0"/>
                    </a:lnTo>
                    <a:lnTo>
                      <a:pt x="2375839" y="1330993"/>
                    </a:lnTo>
                    <a:lnTo>
                      <a:pt x="0" y="1330993"/>
                    </a:lnTo>
                    <a:close/>
                  </a:path>
                </a:pathLst>
              </a:custGeom>
            </p:spPr>
            <p:txBody>
              <a:bodyPr/>
              <a:lstStyle/>
              <a:p>
                <a:endParaRPr lang="en-US"/>
              </a:p>
            </p:txBody>
          </p:sp>
          <p:sp>
            <p:nvSpPr>
              <p:cNvPr id="30" name="TextBox 30"/>
              <p:cNvSpPr txBox="1"/>
              <p:nvPr/>
            </p:nvSpPr>
            <p:spPr>
              <a:xfrm>
                <a:off x="0" y="9525"/>
                <a:ext cx="2375839" cy="1321468"/>
              </a:xfrm>
              <a:prstGeom prst="rect">
                <a:avLst/>
              </a:prstGeom>
            </p:spPr>
            <p:txBody>
              <a:bodyPr lIns="0" tIns="0" rIns="0" bIns="0" rtlCol="0" anchor="ctr"/>
              <a:lstStyle/>
              <a:p>
                <a:pPr algn="ctr">
                  <a:lnSpc>
                    <a:spcPts val="2098"/>
                  </a:lnSpc>
                </a:pPr>
                <a:r>
                  <a:rPr lang="en-US" sz="1942" dirty="0">
                    <a:solidFill>
                      <a:srgbClr val="FFFFFF"/>
                    </a:solidFill>
                    <a:latin typeface="Poppins"/>
                    <a:ea typeface="Poppins"/>
                    <a:cs typeface="Poppins"/>
                    <a:sym typeface="Poppins"/>
                  </a:rPr>
                  <a:t>PE40-03</a:t>
                </a:r>
              </a:p>
              <a:p>
                <a:pPr algn="ctr">
                  <a:lnSpc>
                    <a:spcPts val="2098"/>
                  </a:lnSpc>
                </a:pPr>
                <a:endParaRPr lang="en-US" sz="1942" dirty="0">
                  <a:solidFill>
                    <a:srgbClr val="FFFFFF"/>
                  </a:solidFill>
                  <a:latin typeface="Poppins"/>
                  <a:ea typeface="Poppins"/>
                  <a:cs typeface="Poppins"/>
                  <a:sym typeface="Poppins"/>
                </a:endParaRPr>
              </a:p>
              <a:p>
                <a:pPr algn="ctr">
                  <a:lnSpc>
                    <a:spcPts val="2098"/>
                  </a:lnSpc>
                </a:pPr>
                <a:r>
                  <a:rPr lang="en-US" sz="1942" dirty="0">
                    <a:solidFill>
                      <a:srgbClr val="FFFFFF"/>
                    </a:solidFill>
                    <a:latin typeface="Poppins"/>
                    <a:ea typeface="Poppins"/>
                    <a:cs typeface="Poppins"/>
                    <a:sym typeface="Poppins"/>
                  </a:rPr>
                  <a:t>BFPC:</a:t>
                </a:r>
              </a:p>
              <a:p>
                <a:pPr algn="ctr">
                  <a:lnSpc>
                    <a:spcPts val="2098"/>
                  </a:lnSpc>
                </a:pPr>
                <a:r>
                  <a:rPr lang="en-US" sz="1942" dirty="0">
                    <a:solidFill>
                      <a:srgbClr val="FFFFFF"/>
                    </a:solidFill>
                    <a:latin typeface="Poppins"/>
                    <a:ea typeface="Poppins"/>
                    <a:cs typeface="Poppins"/>
                    <a:sym typeface="Poppins"/>
                  </a:rPr>
                  <a:t>July - September</a:t>
                </a:r>
              </a:p>
            </p:txBody>
          </p:sp>
        </p:grpSp>
        <p:grpSp>
          <p:nvGrpSpPr>
            <p:cNvPr id="31" name="Group 31"/>
            <p:cNvGrpSpPr/>
            <p:nvPr/>
          </p:nvGrpSpPr>
          <p:grpSpPr>
            <a:xfrm>
              <a:off x="429821" y="9055704"/>
              <a:ext cx="3727824" cy="1889018"/>
              <a:chOff x="0" y="0"/>
              <a:chExt cx="2556830" cy="1295635"/>
            </a:xfrm>
          </p:grpSpPr>
          <p:sp>
            <p:nvSpPr>
              <p:cNvPr id="32" name="Freeform 32"/>
              <p:cNvSpPr/>
              <p:nvPr/>
            </p:nvSpPr>
            <p:spPr>
              <a:xfrm>
                <a:off x="9184" y="8018"/>
                <a:ext cx="2538491" cy="1279579"/>
              </a:xfrm>
              <a:custGeom>
                <a:avLst/>
                <a:gdLst/>
                <a:ahLst/>
                <a:cxnLst/>
                <a:rect l="l" t="t" r="r" b="b"/>
                <a:pathLst>
                  <a:path w="2538491" h="1279579">
                    <a:moveTo>
                      <a:pt x="0" y="128024"/>
                    </a:moveTo>
                    <a:cubicBezTo>
                      <a:pt x="0" y="57308"/>
                      <a:pt x="65947" y="0"/>
                      <a:pt x="147401" y="0"/>
                    </a:cubicBezTo>
                    <a:lnTo>
                      <a:pt x="2391090" y="0"/>
                    </a:lnTo>
                    <a:cubicBezTo>
                      <a:pt x="2472394" y="0"/>
                      <a:pt x="2538492" y="57308"/>
                      <a:pt x="2538492" y="127892"/>
                    </a:cubicBezTo>
                    <a:lnTo>
                      <a:pt x="2538492" y="1151687"/>
                    </a:lnTo>
                    <a:cubicBezTo>
                      <a:pt x="2538492" y="1222402"/>
                      <a:pt x="2472545" y="1279579"/>
                      <a:pt x="2391090" y="1279579"/>
                    </a:cubicBezTo>
                    <a:lnTo>
                      <a:pt x="147401" y="1279579"/>
                    </a:lnTo>
                    <a:cubicBezTo>
                      <a:pt x="66097" y="1279579"/>
                      <a:pt x="0" y="1222271"/>
                      <a:pt x="0" y="1151687"/>
                    </a:cubicBezTo>
                    <a:close/>
                  </a:path>
                </a:pathLst>
              </a:custGeom>
              <a:solidFill>
                <a:srgbClr val="76C4F0">
                  <a:alpha val="80784"/>
                </a:srgbClr>
              </a:solidFill>
            </p:spPr>
            <p:txBody>
              <a:bodyPr/>
              <a:lstStyle/>
              <a:p>
                <a:endParaRPr lang="en-US"/>
              </a:p>
            </p:txBody>
          </p:sp>
          <p:sp>
            <p:nvSpPr>
              <p:cNvPr id="33" name="Freeform 33"/>
              <p:cNvSpPr/>
              <p:nvPr/>
            </p:nvSpPr>
            <p:spPr>
              <a:xfrm>
                <a:off x="0" y="0"/>
                <a:ext cx="2556855" cy="1295743"/>
              </a:xfrm>
              <a:custGeom>
                <a:avLst/>
                <a:gdLst/>
                <a:ahLst/>
                <a:cxnLst/>
                <a:rect l="l" t="t" r="r" b="b"/>
                <a:pathLst>
                  <a:path w="2556855" h="1295743">
                    <a:moveTo>
                      <a:pt x="0" y="136042"/>
                    </a:moveTo>
                    <a:cubicBezTo>
                      <a:pt x="0" y="60857"/>
                      <a:pt x="70162" y="0"/>
                      <a:pt x="156585" y="0"/>
                    </a:cubicBezTo>
                    <a:lnTo>
                      <a:pt x="2400274" y="0"/>
                    </a:lnTo>
                    <a:lnTo>
                      <a:pt x="2400274" y="8018"/>
                    </a:lnTo>
                    <a:lnTo>
                      <a:pt x="2400274" y="0"/>
                    </a:lnTo>
                    <a:cubicBezTo>
                      <a:pt x="2486698" y="0"/>
                      <a:pt x="2556855" y="60857"/>
                      <a:pt x="2556855" y="136042"/>
                    </a:cubicBezTo>
                    <a:lnTo>
                      <a:pt x="2547676" y="136042"/>
                    </a:lnTo>
                    <a:lnTo>
                      <a:pt x="2556855" y="136042"/>
                    </a:lnTo>
                    <a:lnTo>
                      <a:pt x="2556855" y="1159705"/>
                    </a:lnTo>
                    <a:lnTo>
                      <a:pt x="2547676" y="1159705"/>
                    </a:lnTo>
                    <a:lnTo>
                      <a:pt x="2556855" y="1159705"/>
                    </a:lnTo>
                    <a:cubicBezTo>
                      <a:pt x="2556855" y="1234889"/>
                      <a:pt x="2486698" y="1295743"/>
                      <a:pt x="2400274" y="1295743"/>
                    </a:cubicBezTo>
                    <a:lnTo>
                      <a:pt x="2400274" y="1287728"/>
                    </a:lnTo>
                    <a:lnTo>
                      <a:pt x="2400274" y="1295743"/>
                    </a:lnTo>
                    <a:lnTo>
                      <a:pt x="156585" y="1295743"/>
                    </a:lnTo>
                    <a:lnTo>
                      <a:pt x="156585" y="1287728"/>
                    </a:lnTo>
                    <a:lnTo>
                      <a:pt x="156585" y="1295743"/>
                    </a:lnTo>
                    <a:cubicBezTo>
                      <a:pt x="70162" y="1295615"/>
                      <a:pt x="0" y="1234758"/>
                      <a:pt x="0" y="1159705"/>
                    </a:cubicBezTo>
                    <a:lnTo>
                      <a:pt x="0" y="136042"/>
                    </a:lnTo>
                    <a:lnTo>
                      <a:pt x="9184" y="136042"/>
                    </a:lnTo>
                    <a:lnTo>
                      <a:pt x="0" y="136042"/>
                    </a:lnTo>
                    <a:moveTo>
                      <a:pt x="18369" y="136042"/>
                    </a:moveTo>
                    <a:lnTo>
                      <a:pt x="18369" y="1159705"/>
                    </a:lnTo>
                    <a:lnTo>
                      <a:pt x="9184" y="1159705"/>
                    </a:lnTo>
                    <a:lnTo>
                      <a:pt x="18369" y="1159705"/>
                    </a:lnTo>
                    <a:cubicBezTo>
                      <a:pt x="18369" y="1225951"/>
                      <a:pt x="80099" y="1279579"/>
                      <a:pt x="156435" y="1279579"/>
                    </a:cubicBezTo>
                    <a:lnTo>
                      <a:pt x="2400274" y="1279579"/>
                    </a:lnTo>
                    <a:cubicBezTo>
                      <a:pt x="2476610" y="1279579"/>
                      <a:pt x="2538341" y="1225820"/>
                      <a:pt x="2538341" y="1159705"/>
                    </a:cubicBezTo>
                    <a:lnTo>
                      <a:pt x="2538341" y="136042"/>
                    </a:lnTo>
                    <a:cubicBezTo>
                      <a:pt x="2538341" y="69795"/>
                      <a:pt x="2476610" y="16167"/>
                      <a:pt x="2400274" y="16167"/>
                    </a:cubicBezTo>
                    <a:lnTo>
                      <a:pt x="156585" y="16167"/>
                    </a:lnTo>
                    <a:lnTo>
                      <a:pt x="156585" y="8018"/>
                    </a:lnTo>
                    <a:lnTo>
                      <a:pt x="156585" y="16036"/>
                    </a:lnTo>
                    <a:cubicBezTo>
                      <a:pt x="80250" y="16036"/>
                      <a:pt x="18519" y="69795"/>
                      <a:pt x="18519" y="135910"/>
                    </a:cubicBezTo>
                    <a:close/>
                  </a:path>
                </a:pathLst>
              </a:custGeom>
              <a:solidFill>
                <a:srgbClr val="F2F2F2"/>
              </a:solidFill>
            </p:spPr>
            <p:txBody>
              <a:bodyPr/>
              <a:lstStyle/>
              <a:p>
                <a:endParaRPr lang="en-US"/>
              </a:p>
            </p:txBody>
          </p:sp>
        </p:grpSp>
        <p:grpSp>
          <p:nvGrpSpPr>
            <p:cNvPr id="34" name="Group 34"/>
            <p:cNvGrpSpPr/>
            <p:nvPr/>
          </p:nvGrpSpPr>
          <p:grpSpPr>
            <a:xfrm>
              <a:off x="609836" y="9060916"/>
              <a:ext cx="3216728" cy="1940570"/>
              <a:chOff x="0" y="0"/>
              <a:chExt cx="2206281" cy="1330993"/>
            </a:xfrm>
          </p:grpSpPr>
          <p:sp>
            <p:nvSpPr>
              <p:cNvPr id="35" name="Freeform 35"/>
              <p:cNvSpPr/>
              <p:nvPr/>
            </p:nvSpPr>
            <p:spPr>
              <a:xfrm>
                <a:off x="0" y="0"/>
                <a:ext cx="2206281" cy="1330993"/>
              </a:xfrm>
              <a:custGeom>
                <a:avLst/>
                <a:gdLst/>
                <a:ahLst/>
                <a:cxnLst/>
                <a:rect l="l" t="t" r="r" b="b"/>
                <a:pathLst>
                  <a:path w="2206281" h="1330993">
                    <a:moveTo>
                      <a:pt x="0" y="0"/>
                    </a:moveTo>
                    <a:lnTo>
                      <a:pt x="2206281" y="0"/>
                    </a:lnTo>
                    <a:lnTo>
                      <a:pt x="2206281" y="1330993"/>
                    </a:lnTo>
                    <a:lnTo>
                      <a:pt x="0" y="1330993"/>
                    </a:lnTo>
                    <a:close/>
                  </a:path>
                </a:pathLst>
              </a:custGeom>
            </p:spPr>
            <p:txBody>
              <a:bodyPr/>
              <a:lstStyle/>
              <a:p>
                <a:endParaRPr lang="en-US"/>
              </a:p>
            </p:txBody>
          </p:sp>
          <p:sp>
            <p:nvSpPr>
              <p:cNvPr id="36" name="TextBox 36"/>
              <p:cNvSpPr txBox="1"/>
              <p:nvPr/>
            </p:nvSpPr>
            <p:spPr>
              <a:xfrm>
                <a:off x="0" y="9525"/>
                <a:ext cx="2206281" cy="1321468"/>
              </a:xfrm>
              <a:prstGeom prst="rect">
                <a:avLst/>
              </a:prstGeom>
            </p:spPr>
            <p:txBody>
              <a:bodyPr lIns="0" tIns="0" rIns="0" bIns="0" rtlCol="0" anchor="ctr"/>
              <a:lstStyle/>
              <a:p>
                <a:pPr algn="ctr">
                  <a:lnSpc>
                    <a:spcPts val="2098"/>
                  </a:lnSpc>
                </a:pPr>
                <a:r>
                  <a:rPr lang="en-US" sz="1942" dirty="0">
                    <a:solidFill>
                      <a:srgbClr val="FFFFFF"/>
                    </a:solidFill>
                    <a:latin typeface="Poppins"/>
                    <a:ea typeface="Poppins"/>
                    <a:cs typeface="Poppins"/>
                    <a:sym typeface="Poppins"/>
                  </a:rPr>
                  <a:t>PE40-04</a:t>
                </a:r>
              </a:p>
              <a:p>
                <a:pPr algn="ctr">
                  <a:lnSpc>
                    <a:spcPts val="2098"/>
                  </a:lnSpc>
                </a:pPr>
                <a:endParaRPr lang="en-US" sz="1942" dirty="0">
                  <a:solidFill>
                    <a:srgbClr val="FFFFFF"/>
                  </a:solidFill>
                  <a:latin typeface="Poppins"/>
                  <a:ea typeface="Poppins"/>
                  <a:cs typeface="Poppins"/>
                  <a:sym typeface="Poppins"/>
                </a:endParaRPr>
              </a:p>
              <a:p>
                <a:pPr algn="ctr">
                  <a:lnSpc>
                    <a:spcPts val="2098"/>
                  </a:lnSpc>
                </a:pPr>
                <a:r>
                  <a:rPr lang="en-US" sz="1942" dirty="0">
                    <a:solidFill>
                      <a:srgbClr val="FFFFFF"/>
                    </a:solidFill>
                    <a:latin typeface="Poppins"/>
                    <a:ea typeface="Poppins"/>
                    <a:cs typeface="Poppins"/>
                    <a:sym typeface="Poppins"/>
                  </a:rPr>
                  <a:t>BFPC: </a:t>
                </a:r>
              </a:p>
              <a:p>
                <a:pPr algn="ctr">
                  <a:lnSpc>
                    <a:spcPts val="2098"/>
                  </a:lnSpc>
                </a:pPr>
                <a:r>
                  <a:rPr lang="en-US" sz="1942" dirty="0">
                    <a:solidFill>
                      <a:srgbClr val="FFFFFF"/>
                    </a:solidFill>
                    <a:latin typeface="Poppins"/>
                    <a:ea typeface="Poppins"/>
                    <a:cs typeface="Poppins"/>
                    <a:sym typeface="Poppins"/>
                  </a:rPr>
                  <a:t>October - June</a:t>
                </a:r>
              </a:p>
            </p:txBody>
          </p:sp>
        </p:grpSp>
        <p:grpSp>
          <p:nvGrpSpPr>
            <p:cNvPr id="37" name="Group 37"/>
            <p:cNvGrpSpPr/>
            <p:nvPr/>
          </p:nvGrpSpPr>
          <p:grpSpPr>
            <a:xfrm>
              <a:off x="429821" y="11433737"/>
              <a:ext cx="3727824" cy="1889018"/>
              <a:chOff x="0" y="0"/>
              <a:chExt cx="2556830" cy="1295635"/>
            </a:xfrm>
          </p:grpSpPr>
          <p:sp>
            <p:nvSpPr>
              <p:cNvPr id="38" name="Freeform 38"/>
              <p:cNvSpPr/>
              <p:nvPr/>
            </p:nvSpPr>
            <p:spPr>
              <a:xfrm>
                <a:off x="9184" y="8018"/>
                <a:ext cx="2538491" cy="1279579"/>
              </a:xfrm>
              <a:custGeom>
                <a:avLst/>
                <a:gdLst/>
                <a:ahLst/>
                <a:cxnLst/>
                <a:rect l="l" t="t" r="r" b="b"/>
                <a:pathLst>
                  <a:path w="2538491" h="1279579">
                    <a:moveTo>
                      <a:pt x="0" y="128024"/>
                    </a:moveTo>
                    <a:cubicBezTo>
                      <a:pt x="0" y="57308"/>
                      <a:pt x="65947" y="0"/>
                      <a:pt x="147401" y="0"/>
                    </a:cubicBezTo>
                    <a:lnTo>
                      <a:pt x="2391090" y="0"/>
                    </a:lnTo>
                    <a:cubicBezTo>
                      <a:pt x="2472394" y="0"/>
                      <a:pt x="2538492" y="57308"/>
                      <a:pt x="2538492" y="127892"/>
                    </a:cubicBezTo>
                    <a:lnTo>
                      <a:pt x="2538492" y="1151687"/>
                    </a:lnTo>
                    <a:cubicBezTo>
                      <a:pt x="2538492" y="1222402"/>
                      <a:pt x="2472545" y="1279579"/>
                      <a:pt x="2391090" y="1279579"/>
                    </a:cubicBezTo>
                    <a:lnTo>
                      <a:pt x="147401" y="1279579"/>
                    </a:lnTo>
                    <a:cubicBezTo>
                      <a:pt x="66097" y="1279579"/>
                      <a:pt x="0" y="1222271"/>
                      <a:pt x="0" y="1151687"/>
                    </a:cubicBezTo>
                    <a:close/>
                  </a:path>
                </a:pathLst>
              </a:custGeom>
              <a:solidFill>
                <a:srgbClr val="76C4F0">
                  <a:alpha val="80784"/>
                </a:srgbClr>
              </a:solidFill>
            </p:spPr>
            <p:txBody>
              <a:bodyPr/>
              <a:lstStyle/>
              <a:p>
                <a:endParaRPr lang="en-US"/>
              </a:p>
            </p:txBody>
          </p:sp>
          <p:sp>
            <p:nvSpPr>
              <p:cNvPr id="39" name="Freeform 39"/>
              <p:cNvSpPr/>
              <p:nvPr/>
            </p:nvSpPr>
            <p:spPr>
              <a:xfrm>
                <a:off x="0" y="0"/>
                <a:ext cx="2556855" cy="1295743"/>
              </a:xfrm>
              <a:custGeom>
                <a:avLst/>
                <a:gdLst/>
                <a:ahLst/>
                <a:cxnLst/>
                <a:rect l="l" t="t" r="r" b="b"/>
                <a:pathLst>
                  <a:path w="2556855" h="1295743">
                    <a:moveTo>
                      <a:pt x="0" y="136042"/>
                    </a:moveTo>
                    <a:cubicBezTo>
                      <a:pt x="0" y="60857"/>
                      <a:pt x="70162" y="0"/>
                      <a:pt x="156585" y="0"/>
                    </a:cubicBezTo>
                    <a:lnTo>
                      <a:pt x="2400274" y="0"/>
                    </a:lnTo>
                    <a:lnTo>
                      <a:pt x="2400274" y="8018"/>
                    </a:lnTo>
                    <a:lnTo>
                      <a:pt x="2400274" y="0"/>
                    </a:lnTo>
                    <a:cubicBezTo>
                      <a:pt x="2486698" y="0"/>
                      <a:pt x="2556855" y="60857"/>
                      <a:pt x="2556855" y="136042"/>
                    </a:cubicBezTo>
                    <a:lnTo>
                      <a:pt x="2547676" y="136042"/>
                    </a:lnTo>
                    <a:lnTo>
                      <a:pt x="2556855" y="136042"/>
                    </a:lnTo>
                    <a:lnTo>
                      <a:pt x="2556855" y="1159705"/>
                    </a:lnTo>
                    <a:lnTo>
                      <a:pt x="2547676" y="1159705"/>
                    </a:lnTo>
                    <a:lnTo>
                      <a:pt x="2556855" y="1159705"/>
                    </a:lnTo>
                    <a:cubicBezTo>
                      <a:pt x="2556855" y="1234889"/>
                      <a:pt x="2486698" y="1295743"/>
                      <a:pt x="2400274" y="1295743"/>
                    </a:cubicBezTo>
                    <a:lnTo>
                      <a:pt x="2400274" y="1287728"/>
                    </a:lnTo>
                    <a:lnTo>
                      <a:pt x="2400274" y="1295743"/>
                    </a:lnTo>
                    <a:lnTo>
                      <a:pt x="156585" y="1295743"/>
                    </a:lnTo>
                    <a:lnTo>
                      <a:pt x="156585" y="1287728"/>
                    </a:lnTo>
                    <a:lnTo>
                      <a:pt x="156585" y="1295743"/>
                    </a:lnTo>
                    <a:cubicBezTo>
                      <a:pt x="70162" y="1295615"/>
                      <a:pt x="0" y="1234758"/>
                      <a:pt x="0" y="1159705"/>
                    </a:cubicBezTo>
                    <a:lnTo>
                      <a:pt x="0" y="136042"/>
                    </a:lnTo>
                    <a:lnTo>
                      <a:pt x="9184" y="136042"/>
                    </a:lnTo>
                    <a:lnTo>
                      <a:pt x="0" y="136042"/>
                    </a:lnTo>
                    <a:moveTo>
                      <a:pt x="18369" y="136042"/>
                    </a:moveTo>
                    <a:lnTo>
                      <a:pt x="18369" y="1159705"/>
                    </a:lnTo>
                    <a:lnTo>
                      <a:pt x="9184" y="1159705"/>
                    </a:lnTo>
                    <a:lnTo>
                      <a:pt x="18369" y="1159705"/>
                    </a:lnTo>
                    <a:cubicBezTo>
                      <a:pt x="18369" y="1225951"/>
                      <a:pt x="80099" y="1279579"/>
                      <a:pt x="156435" y="1279579"/>
                    </a:cubicBezTo>
                    <a:lnTo>
                      <a:pt x="2400274" y="1279579"/>
                    </a:lnTo>
                    <a:cubicBezTo>
                      <a:pt x="2476610" y="1279579"/>
                      <a:pt x="2538341" y="1225820"/>
                      <a:pt x="2538341" y="1159705"/>
                    </a:cubicBezTo>
                    <a:lnTo>
                      <a:pt x="2538341" y="136042"/>
                    </a:lnTo>
                    <a:cubicBezTo>
                      <a:pt x="2538341" y="69795"/>
                      <a:pt x="2476610" y="16167"/>
                      <a:pt x="2400274" y="16167"/>
                    </a:cubicBezTo>
                    <a:lnTo>
                      <a:pt x="156585" y="16167"/>
                    </a:lnTo>
                    <a:lnTo>
                      <a:pt x="156585" y="8018"/>
                    </a:lnTo>
                    <a:lnTo>
                      <a:pt x="156585" y="16036"/>
                    </a:lnTo>
                    <a:cubicBezTo>
                      <a:pt x="80250" y="16036"/>
                      <a:pt x="18519" y="69795"/>
                      <a:pt x="18519" y="135910"/>
                    </a:cubicBezTo>
                    <a:close/>
                  </a:path>
                </a:pathLst>
              </a:custGeom>
              <a:solidFill>
                <a:srgbClr val="F2F2F2"/>
              </a:solidFill>
            </p:spPr>
            <p:txBody>
              <a:bodyPr/>
              <a:lstStyle/>
              <a:p>
                <a:endParaRPr lang="en-US"/>
              </a:p>
            </p:txBody>
          </p:sp>
        </p:grpSp>
        <p:grpSp>
          <p:nvGrpSpPr>
            <p:cNvPr id="40" name="Group 40"/>
            <p:cNvGrpSpPr/>
            <p:nvPr/>
          </p:nvGrpSpPr>
          <p:grpSpPr>
            <a:xfrm>
              <a:off x="461919" y="11382185"/>
              <a:ext cx="3440230" cy="1940570"/>
              <a:chOff x="0" y="0"/>
              <a:chExt cx="2359576" cy="1330993"/>
            </a:xfrm>
          </p:grpSpPr>
          <p:sp>
            <p:nvSpPr>
              <p:cNvPr id="41" name="Freeform 41"/>
              <p:cNvSpPr/>
              <p:nvPr/>
            </p:nvSpPr>
            <p:spPr>
              <a:xfrm>
                <a:off x="0" y="0"/>
                <a:ext cx="2359576" cy="1330993"/>
              </a:xfrm>
              <a:custGeom>
                <a:avLst/>
                <a:gdLst/>
                <a:ahLst/>
                <a:cxnLst/>
                <a:rect l="l" t="t" r="r" b="b"/>
                <a:pathLst>
                  <a:path w="2359576" h="1330993">
                    <a:moveTo>
                      <a:pt x="0" y="0"/>
                    </a:moveTo>
                    <a:lnTo>
                      <a:pt x="2359576" y="0"/>
                    </a:lnTo>
                    <a:lnTo>
                      <a:pt x="2359576" y="1330993"/>
                    </a:lnTo>
                    <a:lnTo>
                      <a:pt x="0" y="1330993"/>
                    </a:lnTo>
                    <a:close/>
                  </a:path>
                </a:pathLst>
              </a:custGeom>
            </p:spPr>
            <p:txBody>
              <a:bodyPr/>
              <a:lstStyle/>
              <a:p>
                <a:endParaRPr lang="en-US"/>
              </a:p>
            </p:txBody>
          </p:sp>
          <p:sp>
            <p:nvSpPr>
              <p:cNvPr id="42" name="TextBox 42"/>
              <p:cNvSpPr txBox="1"/>
              <p:nvPr/>
            </p:nvSpPr>
            <p:spPr>
              <a:xfrm>
                <a:off x="0" y="9525"/>
                <a:ext cx="2359576" cy="1321468"/>
              </a:xfrm>
              <a:prstGeom prst="rect">
                <a:avLst/>
              </a:prstGeom>
            </p:spPr>
            <p:txBody>
              <a:bodyPr lIns="0" tIns="0" rIns="0" bIns="0" rtlCol="0" anchor="ctr"/>
              <a:lstStyle/>
              <a:p>
                <a:pPr algn="ctr">
                  <a:lnSpc>
                    <a:spcPts val="2098"/>
                  </a:lnSpc>
                </a:pPr>
                <a:r>
                  <a:rPr lang="en-US" sz="1942" dirty="0">
                    <a:solidFill>
                      <a:srgbClr val="FFFFFF"/>
                    </a:solidFill>
                    <a:latin typeface="Poppins"/>
                    <a:ea typeface="Poppins"/>
                    <a:cs typeface="Poppins"/>
                    <a:sym typeface="Poppins"/>
                  </a:rPr>
                  <a:t>PE40-05</a:t>
                </a:r>
              </a:p>
              <a:p>
                <a:pPr algn="ctr">
                  <a:lnSpc>
                    <a:spcPts val="2098"/>
                  </a:lnSpc>
                </a:pPr>
                <a:endParaRPr lang="en-US" sz="1942" dirty="0">
                  <a:solidFill>
                    <a:srgbClr val="FFFFFF"/>
                  </a:solidFill>
                  <a:latin typeface="Poppins"/>
                  <a:ea typeface="Poppins"/>
                  <a:cs typeface="Poppins"/>
                  <a:sym typeface="Poppins"/>
                </a:endParaRPr>
              </a:p>
              <a:p>
                <a:pPr algn="ctr">
                  <a:lnSpc>
                    <a:spcPts val="2098"/>
                  </a:lnSpc>
                </a:pPr>
                <a:r>
                  <a:rPr lang="en-US" sz="1942" dirty="0">
                    <a:solidFill>
                      <a:srgbClr val="FFFFFF"/>
                    </a:solidFill>
                    <a:latin typeface="Poppins"/>
                    <a:ea typeface="Poppins"/>
                    <a:cs typeface="Poppins"/>
                    <a:sym typeface="Poppins"/>
                  </a:rPr>
                  <a:t>WIC Farmers Market</a:t>
                </a:r>
              </a:p>
            </p:txBody>
          </p:sp>
        </p:grpSp>
        <p:grpSp>
          <p:nvGrpSpPr>
            <p:cNvPr id="43" name="Group 43"/>
            <p:cNvGrpSpPr/>
            <p:nvPr/>
          </p:nvGrpSpPr>
          <p:grpSpPr>
            <a:xfrm>
              <a:off x="5268839" y="67817"/>
              <a:ext cx="4558346" cy="2099822"/>
              <a:chOff x="0" y="0"/>
              <a:chExt cx="3031614" cy="1396526"/>
            </a:xfrm>
          </p:grpSpPr>
          <p:sp>
            <p:nvSpPr>
              <p:cNvPr id="44" name="Freeform 44"/>
              <p:cNvSpPr/>
              <p:nvPr/>
            </p:nvSpPr>
            <p:spPr>
              <a:xfrm>
                <a:off x="7243" y="7747"/>
                <a:ext cx="3017107" cy="1380998"/>
              </a:xfrm>
              <a:custGeom>
                <a:avLst/>
                <a:gdLst/>
                <a:ahLst/>
                <a:cxnLst/>
                <a:rect l="l" t="t" r="r" b="b"/>
                <a:pathLst>
                  <a:path w="3017107" h="1380998">
                    <a:moveTo>
                      <a:pt x="0" y="138176"/>
                    </a:moveTo>
                    <a:cubicBezTo>
                      <a:pt x="0" y="61849"/>
                      <a:pt x="58179" y="0"/>
                      <a:pt x="130012" y="0"/>
                    </a:cubicBezTo>
                    <a:lnTo>
                      <a:pt x="2887213" y="0"/>
                    </a:lnTo>
                    <a:cubicBezTo>
                      <a:pt x="2958927" y="0"/>
                      <a:pt x="3017106" y="61849"/>
                      <a:pt x="3017106" y="138049"/>
                    </a:cubicBezTo>
                    <a:lnTo>
                      <a:pt x="3017106" y="1242949"/>
                    </a:lnTo>
                    <a:cubicBezTo>
                      <a:pt x="3017106" y="1319276"/>
                      <a:pt x="2958927" y="1380998"/>
                      <a:pt x="2887213" y="1380998"/>
                    </a:cubicBezTo>
                    <a:lnTo>
                      <a:pt x="130012" y="1380998"/>
                    </a:lnTo>
                    <a:cubicBezTo>
                      <a:pt x="58179" y="1380998"/>
                      <a:pt x="0" y="1319149"/>
                      <a:pt x="0" y="1242949"/>
                    </a:cubicBezTo>
                    <a:close/>
                  </a:path>
                </a:pathLst>
              </a:custGeom>
              <a:solidFill>
                <a:srgbClr val="F38D35"/>
              </a:solidFill>
            </p:spPr>
            <p:txBody>
              <a:bodyPr/>
              <a:lstStyle/>
              <a:p>
                <a:endParaRPr lang="en-US"/>
              </a:p>
            </p:txBody>
          </p:sp>
          <p:sp>
            <p:nvSpPr>
              <p:cNvPr id="45" name="Freeform 45"/>
              <p:cNvSpPr/>
              <p:nvPr/>
            </p:nvSpPr>
            <p:spPr>
              <a:xfrm>
                <a:off x="0" y="0"/>
                <a:ext cx="3031717" cy="1396619"/>
              </a:xfrm>
              <a:custGeom>
                <a:avLst/>
                <a:gdLst/>
                <a:ahLst/>
                <a:cxnLst/>
                <a:rect l="l" t="t" r="r" b="b"/>
                <a:pathLst>
                  <a:path w="3031717" h="1396619">
                    <a:moveTo>
                      <a:pt x="0" y="145923"/>
                    </a:moveTo>
                    <a:cubicBezTo>
                      <a:pt x="0" y="65278"/>
                      <a:pt x="61503" y="0"/>
                      <a:pt x="137255" y="0"/>
                    </a:cubicBezTo>
                    <a:lnTo>
                      <a:pt x="2894456" y="0"/>
                    </a:lnTo>
                    <a:lnTo>
                      <a:pt x="2894456" y="7747"/>
                    </a:lnTo>
                    <a:lnTo>
                      <a:pt x="2894456" y="0"/>
                    </a:lnTo>
                    <a:cubicBezTo>
                      <a:pt x="2970207" y="0"/>
                      <a:pt x="3031717" y="65278"/>
                      <a:pt x="3031717" y="145923"/>
                    </a:cubicBezTo>
                    <a:lnTo>
                      <a:pt x="3024468" y="145923"/>
                    </a:lnTo>
                    <a:lnTo>
                      <a:pt x="3031717" y="145923"/>
                    </a:lnTo>
                    <a:lnTo>
                      <a:pt x="3031717" y="1250696"/>
                    </a:lnTo>
                    <a:lnTo>
                      <a:pt x="3024468" y="1250696"/>
                    </a:lnTo>
                    <a:lnTo>
                      <a:pt x="3031717" y="1250696"/>
                    </a:lnTo>
                    <a:cubicBezTo>
                      <a:pt x="3031717" y="1331341"/>
                      <a:pt x="2970207" y="1396619"/>
                      <a:pt x="2894456" y="1396619"/>
                    </a:cubicBezTo>
                    <a:lnTo>
                      <a:pt x="2894456" y="1388872"/>
                    </a:lnTo>
                    <a:lnTo>
                      <a:pt x="2894456" y="1396619"/>
                    </a:lnTo>
                    <a:lnTo>
                      <a:pt x="137255" y="1396619"/>
                    </a:lnTo>
                    <a:lnTo>
                      <a:pt x="137255" y="1388872"/>
                    </a:lnTo>
                    <a:lnTo>
                      <a:pt x="137255" y="1396619"/>
                    </a:lnTo>
                    <a:cubicBezTo>
                      <a:pt x="61503" y="1396492"/>
                      <a:pt x="0" y="1331214"/>
                      <a:pt x="0" y="1250696"/>
                    </a:cubicBezTo>
                    <a:lnTo>
                      <a:pt x="0" y="145923"/>
                    </a:lnTo>
                    <a:lnTo>
                      <a:pt x="7243" y="145923"/>
                    </a:lnTo>
                    <a:lnTo>
                      <a:pt x="0" y="145923"/>
                    </a:lnTo>
                    <a:moveTo>
                      <a:pt x="14485" y="145923"/>
                    </a:moveTo>
                    <a:lnTo>
                      <a:pt x="14485" y="1250696"/>
                    </a:lnTo>
                    <a:lnTo>
                      <a:pt x="7243" y="1250696"/>
                    </a:lnTo>
                    <a:lnTo>
                      <a:pt x="14485" y="1250696"/>
                    </a:lnTo>
                    <a:cubicBezTo>
                      <a:pt x="14485" y="1322578"/>
                      <a:pt x="69340" y="1380998"/>
                      <a:pt x="137136" y="1380998"/>
                    </a:cubicBezTo>
                    <a:lnTo>
                      <a:pt x="2894456" y="1380998"/>
                    </a:lnTo>
                    <a:cubicBezTo>
                      <a:pt x="2962252" y="1380998"/>
                      <a:pt x="3017107" y="1322578"/>
                      <a:pt x="3017107" y="1250696"/>
                    </a:cubicBezTo>
                    <a:lnTo>
                      <a:pt x="3017107" y="145923"/>
                    </a:lnTo>
                    <a:cubicBezTo>
                      <a:pt x="3017107" y="74041"/>
                      <a:pt x="2962252" y="15621"/>
                      <a:pt x="2894456" y="15621"/>
                    </a:cubicBezTo>
                    <a:lnTo>
                      <a:pt x="137255" y="15621"/>
                    </a:lnTo>
                    <a:lnTo>
                      <a:pt x="137255" y="7747"/>
                    </a:lnTo>
                    <a:lnTo>
                      <a:pt x="137255" y="15494"/>
                    </a:lnTo>
                    <a:cubicBezTo>
                      <a:pt x="69458" y="15494"/>
                      <a:pt x="14604" y="73914"/>
                      <a:pt x="14604" y="145796"/>
                    </a:cubicBezTo>
                    <a:close/>
                  </a:path>
                </a:pathLst>
              </a:custGeom>
              <a:solidFill>
                <a:srgbClr val="F38D35"/>
              </a:solidFill>
            </p:spPr>
            <p:txBody>
              <a:bodyPr/>
              <a:lstStyle/>
              <a:p>
                <a:endParaRPr lang="en-US"/>
              </a:p>
            </p:txBody>
          </p:sp>
        </p:grpSp>
        <p:grpSp>
          <p:nvGrpSpPr>
            <p:cNvPr id="46" name="Group 46"/>
            <p:cNvGrpSpPr/>
            <p:nvPr/>
          </p:nvGrpSpPr>
          <p:grpSpPr>
            <a:xfrm>
              <a:off x="5268839" y="0"/>
              <a:ext cx="4719404" cy="2235456"/>
              <a:chOff x="0" y="0"/>
              <a:chExt cx="3138728" cy="1486732"/>
            </a:xfrm>
          </p:grpSpPr>
          <p:sp>
            <p:nvSpPr>
              <p:cNvPr id="47" name="Freeform 47"/>
              <p:cNvSpPr/>
              <p:nvPr/>
            </p:nvSpPr>
            <p:spPr>
              <a:xfrm>
                <a:off x="0" y="0"/>
                <a:ext cx="3138728" cy="1486732"/>
              </a:xfrm>
              <a:custGeom>
                <a:avLst/>
                <a:gdLst/>
                <a:ahLst/>
                <a:cxnLst/>
                <a:rect l="l" t="t" r="r" b="b"/>
                <a:pathLst>
                  <a:path w="3138728" h="1486732">
                    <a:moveTo>
                      <a:pt x="0" y="0"/>
                    </a:moveTo>
                    <a:lnTo>
                      <a:pt x="3138728" y="0"/>
                    </a:lnTo>
                    <a:lnTo>
                      <a:pt x="3138728" y="1486732"/>
                    </a:lnTo>
                    <a:lnTo>
                      <a:pt x="0" y="1486732"/>
                    </a:lnTo>
                    <a:close/>
                  </a:path>
                </a:pathLst>
              </a:custGeom>
              <a:solidFill>
                <a:srgbClr val="F38D35">
                  <a:alpha val="0"/>
                </a:srgbClr>
              </a:solidFill>
            </p:spPr>
            <p:txBody>
              <a:bodyPr/>
              <a:lstStyle/>
              <a:p>
                <a:endParaRPr lang="en-US"/>
              </a:p>
            </p:txBody>
          </p:sp>
          <p:sp>
            <p:nvSpPr>
              <p:cNvPr id="48" name="TextBox 48"/>
              <p:cNvSpPr txBox="1"/>
              <p:nvPr/>
            </p:nvSpPr>
            <p:spPr>
              <a:xfrm>
                <a:off x="0" y="9525"/>
                <a:ext cx="3138728" cy="1477207"/>
              </a:xfrm>
              <a:prstGeom prst="rect">
                <a:avLst/>
              </a:prstGeom>
            </p:spPr>
            <p:txBody>
              <a:bodyPr lIns="0" tIns="0" rIns="0" bIns="0" rtlCol="0" anchor="ctr"/>
              <a:lstStyle/>
              <a:p>
                <a:pPr algn="ctr">
                  <a:lnSpc>
                    <a:spcPts val="3846"/>
                  </a:lnSpc>
                </a:pPr>
                <a:r>
                  <a:rPr lang="en-US" sz="3561">
                    <a:solidFill>
                      <a:srgbClr val="FFFFFF"/>
                    </a:solidFill>
                    <a:latin typeface="Poppins"/>
                    <a:ea typeface="Poppins"/>
                    <a:cs typeface="Poppins"/>
                    <a:sym typeface="Poppins"/>
                  </a:rPr>
                  <a:t>Private</a:t>
                </a:r>
              </a:p>
              <a:p>
                <a:pPr algn="ctr">
                  <a:lnSpc>
                    <a:spcPts val="3846"/>
                  </a:lnSpc>
                </a:pPr>
                <a:r>
                  <a:rPr lang="en-US" sz="3561">
                    <a:solidFill>
                      <a:srgbClr val="FFFFFF"/>
                    </a:solidFill>
                    <a:latin typeface="Poppins"/>
                    <a:ea typeface="Poppins"/>
                    <a:cs typeface="Poppins"/>
                    <a:sym typeface="Poppins"/>
                  </a:rPr>
                  <a:t>PE 140 </a:t>
                </a:r>
              </a:p>
            </p:txBody>
          </p:sp>
        </p:grpSp>
        <p:grpSp>
          <p:nvGrpSpPr>
            <p:cNvPr id="49" name="Group 49"/>
            <p:cNvGrpSpPr/>
            <p:nvPr/>
          </p:nvGrpSpPr>
          <p:grpSpPr>
            <a:xfrm>
              <a:off x="5727745" y="2112738"/>
              <a:ext cx="3594186" cy="1882299"/>
              <a:chOff x="0" y="0"/>
              <a:chExt cx="2390381" cy="1251858"/>
            </a:xfrm>
          </p:grpSpPr>
          <p:sp>
            <p:nvSpPr>
              <p:cNvPr id="50" name="Freeform 50"/>
              <p:cNvSpPr/>
              <p:nvPr/>
            </p:nvSpPr>
            <p:spPr>
              <a:xfrm>
                <a:off x="8586" y="7747"/>
                <a:ext cx="2373235" cy="1236345"/>
              </a:xfrm>
              <a:custGeom>
                <a:avLst/>
                <a:gdLst/>
                <a:ahLst/>
                <a:cxnLst/>
                <a:rect l="l" t="t" r="r" b="b"/>
                <a:pathLst>
                  <a:path w="2373235" h="1236345">
                    <a:moveTo>
                      <a:pt x="0" y="123698"/>
                    </a:moveTo>
                    <a:cubicBezTo>
                      <a:pt x="0" y="55372"/>
                      <a:pt x="61654" y="0"/>
                      <a:pt x="137806" y="0"/>
                    </a:cubicBezTo>
                    <a:lnTo>
                      <a:pt x="2235431" y="0"/>
                    </a:lnTo>
                    <a:cubicBezTo>
                      <a:pt x="2311442" y="0"/>
                      <a:pt x="2373236" y="55372"/>
                      <a:pt x="2373236" y="123571"/>
                    </a:cubicBezTo>
                    <a:lnTo>
                      <a:pt x="2373236" y="1112774"/>
                    </a:lnTo>
                    <a:cubicBezTo>
                      <a:pt x="2373236" y="1181100"/>
                      <a:pt x="2311583" y="1236345"/>
                      <a:pt x="2235431" y="1236345"/>
                    </a:cubicBezTo>
                    <a:lnTo>
                      <a:pt x="137806" y="1236345"/>
                    </a:lnTo>
                    <a:cubicBezTo>
                      <a:pt x="61795" y="1236345"/>
                      <a:pt x="0" y="1180973"/>
                      <a:pt x="0" y="1112774"/>
                    </a:cubicBezTo>
                    <a:close/>
                  </a:path>
                </a:pathLst>
              </a:custGeom>
              <a:solidFill>
                <a:srgbClr val="F38D35">
                  <a:alpha val="80784"/>
                </a:srgbClr>
              </a:solidFill>
            </p:spPr>
            <p:txBody>
              <a:bodyPr/>
              <a:lstStyle/>
              <a:p>
                <a:endParaRPr lang="en-US"/>
              </a:p>
            </p:txBody>
          </p:sp>
          <p:sp>
            <p:nvSpPr>
              <p:cNvPr id="51" name="Freeform 51"/>
              <p:cNvSpPr/>
              <p:nvPr/>
            </p:nvSpPr>
            <p:spPr>
              <a:xfrm>
                <a:off x="0" y="0"/>
                <a:ext cx="2390406" cy="1251966"/>
              </a:xfrm>
              <a:custGeom>
                <a:avLst/>
                <a:gdLst/>
                <a:ahLst/>
                <a:cxnLst/>
                <a:rect l="l" t="t" r="r" b="b"/>
                <a:pathLst>
                  <a:path w="2390406" h="1251966">
                    <a:moveTo>
                      <a:pt x="0" y="131445"/>
                    </a:moveTo>
                    <a:cubicBezTo>
                      <a:pt x="0" y="58801"/>
                      <a:pt x="65595" y="0"/>
                      <a:pt x="146392" y="0"/>
                    </a:cubicBezTo>
                    <a:lnTo>
                      <a:pt x="2244017" y="0"/>
                    </a:lnTo>
                    <a:lnTo>
                      <a:pt x="2244017" y="7747"/>
                    </a:lnTo>
                    <a:lnTo>
                      <a:pt x="2244017" y="0"/>
                    </a:lnTo>
                    <a:cubicBezTo>
                      <a:pt x="2324814" y="0"/>
                      <a:pt x="2390406" y="58801"/>
                      <a:pt x="2390406" y="131445"/>
                    </a:cubicBezTo>
                    <a:lnTo>
                      <a:pt x="2381822" y="131445"/>
                    </a:lnTo>
                    <a:lnTo>
                      <a:pt x="2390406" y="131445"/>
                    </a:lnTo>
                    <a:lnTo>
                      <a:pt x="2390406" y="1120521"/>
                    </a:lnTo>
                    <a:lnTo>
                      <a:pt x="2381822" y="1120521"/>
                    </a:lnTo>
                    <a:lnTo>
                      <a:pt x="2390406" y="1120521"/>
                    </a:lnTo>
                    <a:cubicBezTo>
                      <a:pt x="2390406" y="1193165"/>
                      <a:pt x="2324814" y="1251966"/>
                      <a:pt x="2244017" y="1251966"/>
                    </a:cubicBezTo>
                    <a:lnTo>
                      <a:pt x="2244017" y="1244219"/>
                    </a:lnTo>
                    <a:lnTo>
                      <a:pt x="2244017" y="1251966"/>
                    </a:lnTo>
                    <a:lnTo>
                      <a:pt x="146392" y="1251966"/>
                    </a:lnTo>
                    <a:lnTo>
                      <a:pt x="146392" y="1244219"/>
                    </a:lnTo>
                    <a:lnTo>
                      <a:pt x="146392" y="1251966"/>
                    </a:lnTo>
                    <a:cubicBezTo>
                      <a:pt x="65595" y="1251839"/>
                      <a:pt x="0" y="1193038"/>
                      <a:pt x="0" y="1120521"/>
                    </a:cubicBezTo>
                    <a:lnTo>
                      <a:pt x="0" y="131445"/>
                    </a:lnTo>
                    <a:lnTo>
                      <a:pt x="8586" y="131445"/>
                    </a:lnTo>
                    <a:lnTo>
                      <a:pt x="0" y="131445"/>
                    </a:lnTo>
                    <a:moveTo>
                      <a:pt x="17173" y="131445"/>
                    </a:moveTo>
                    <a:lnTo>
                      <a:pt x="17173" y="1120521"/>
                    </a:lnTo>
                    <a:lnTo>
                      <a:pt x="8586" y="1120521"/>
                    </a:lnTo>
                    <a:lnTo>
                      <a:pt x="17173" y="1120521"/>
                    </a:lnTo>
                    <a:cubicBezTo>
                      <a:pt x="17173" y="1184529"/>
                      <a:pt x="74885" y="1236345"/>
                      <a:pt x="146251" y="1236345"/>
                    </a:cubicBezTo>
                    <a:lnTo>
                      <a:pt x="2244017" y="1236345"/>
                    </a:lnTo>
                    <a:cubicBezTo>
                      <a:pt x="2315383" y="1236345"/>
                      <a:pt x="2373095" y="1184402"/>
                      <a:pt x="2373095" y="1120521"/>
                    </a:cubicBezTo>
                    <a:lnTo>
                      <a:pt x="2373095" y="131445"/>
                    </a:lnTo>
                    <a:cubicBezTo>
                      <a:pt x="2373095" y="67437"/>
                      <a:pt x="2315383" y="15621"/>
                      <a:pt x="2244017" y="15621"/>
                    </a:cubicBezTo>
                    <a:lnTo>
                      <a:pt x="146392" y="15621"/>
                    </a:lnTo>
                    <a:lnTo>
                      <a:pt x="146392" y="7747"/>
                    </a:lnTo>
                    <a:lnTo>
                      <a:pt x="146392" y="15494"/>
                    </a:lnTo>
                    <a:cubicBezTo>
                      <a:pt x="75026" y="15494"/>
                      <a:pt x="17314" y="67437"/>
                      <a:pt x="17314" y="131318"/>
                    </a:cubicBezTo>
                    <a:close/>
                  </a:path>
                </a:pathLst>
              </a:custGeom>
              <a:solidFill>
                <a:srgbClr val="F2F2F2"/>
              </a:solidFill>
            </p:spPr>
            <p:txBody>
              <a:bodyPr/>
              <a:lstStyle/>
              <a:p>
                <a:endParaRPr lang="en-US"/>
              </a:p>
            </p:txBody>
          </p:sp>
        </p:grpSp>
        <p:grpSp>
          <p:nvGrpSpPr>
            <p:cNvPr id="52" name="Group 52"/>
            <p:cNvGrpSpPr/>
            <p:nvPr/>
          </p:nvGrpSpPr>
          <p:grpSpPr>
            <a:xfrm>
              <a:off x="5832405" y="2041995"/>
              <a:ext cx="3384866" cy="2443892"/>
              <a:chOff x="0" y="0"/>
              <a:chExt cx="2251168" cy="1625356"/>
            </a:xfrm>
          </p:grpSpPr>
          <p:sp>
            <p:nvSpPr>
              <p:cNvPr id="53" name="Freeform 53"/>
              <p:cNvSpPr/>
              <p:nvPr/>
            </p:nvSpPr>
            <p:spPr>
              <a:xfrm>
                <a:off x="0" y="0"/>
                <a:ext cx="2251168" cy="1625356"/>
              </a:xfrm>
              <a:custGeom>
                <a:avLst/>
                <a:gdLst/>
                <a:ahLst/>
                <a:cxnLst/>
                <a:rect l="l" t="t" r="r" b="b"/>
                <a:pathLst>
                  <a:path w="2251168" h="1625356">
                    <a:moveTo>
                      <a:pt x="0" y="0"/>
                    </a:moveTo>
                    <a:lnTo>
                      <a:pt x="2251168" y="0"/>
                    </a:lnTo>
                    <a:lnTo>
                      <a:pt x="2251168" y="1625356"/>
                    </a:lnTo>
                    <a:lnTo>
                      <a:pt x="0" y="1625356"/>
                    </a:lnTo>
                    <a:close/>
                  </a:path>
                </a:pathLst>
              </a:custGeom>
            </p:spPr>
            <p:txBody>
              <a:bodyPr/>
              <a:lstStyle/>
              <a:p>
                <a:endParaRPr lang="en-US"/>
              </a:p>
            </p:txBody>
          </p:sp>
          <p:sp>
            <p:nvSpPr>
              <p:cNvPr id="54" name="TextBox 54"/>
              <p:cNvSpPr txBox="1"/>
              <p:nvPr/>
            </p:nvSpPr>
            <p:spPr>
              <a:xfrm>
                <a:off x="0" y="9525"/>
                <a:ext cx="2251168" cy="1615831"/>
              </a:xfrm>
              <a:prstGeom prst="rect">
                <a:avLst/>
              </a:prstGeom>
            </p:spPr>
            <p:txBody>
              <a:bodyPr lIns="0" tIns="0" rIns="0" bIns="0" rtlCol="0" anchor="ctr"/>
              <a:lstStyle/>
              <a:p>
                <a:pPr algn="ctr">
                  <a:lnSpc>
                    <a:spcPts val="2185"/>
                  </a:lnSpc>
                </a:pPr>
                <a:r>
                  <a:rPr lang="en-US" sz="2023">
                    <a:solidFill>
                      <a:srgbClr val="FFFFFF"/>
                    </a:solidFill>
                    <a:latin typeface="Poppins"/>
                    <a:ea typeface="Poppins"/>
                    <a:cs typeface="Poppins"/>
                    <a:sym typeface="Poppins"/>
                  </a:rPr>
                  <a:t>PE140-01</a:t>
                </a:r>
              </a:p>
              <a:p>
                <a:pPr algn="ctr">
                  <a:lnSpc>
                    <a:spcPts val="2185"/>
                  </a:lnSpc>
                </a:pPr>
                <a:endParaRPr lang="en-US" sz="2023">
                  <a:solidFill>
                    <a:srgbClr val="FFFFFF"/>
                  </a:solidFill>
                  <a:latin typeface="Poppins"/>
                  <a:ea typeface="Poppins"/>
                  <a:cs typeface="Poppins"/>
                  <a:sym typeface="Poppins"/>
                </a:endParaRPr>
              </a:p>
              <a:p>
                <a:pPr algn="ctr">
                  <a:lnSpc>
                    <a:spcPts val="2185"/>
                  </a:lnSpc>
                </a:pPr>
                <a:r>
                  <a:rPr lang="en-US" sz="2023">
                    <a:solidFill>
                      <a:srgbClr val="FFFFFF"/>
                    </a:solidFill>
                    <a:latin typeface="Poppins"/>
                    <a:ea typeface="Poppins"/>
                    <a:cs typeface="Poppins"/>
                    <a:sym typeface="Poppins"/>
                  </a:rPr>
                  <a:t>Private WIC NSA: July – September</a:t>
                </a:r>
              </a:p>
              <a:p>
                <a:pPr algn="ctr">
                  <a:lnSpc>
                    <a:spcPts val="2185"/>
                  </a:lnSpc>
                </a:pPr>
                <a:endParaRPr lang="en-US" sz="2023">
                  <a:solidFill>
                    <a:srgbClr val="FFFFFF"/>
                  </a:solidFill>
                  <a:latin typeface="Poppins"/>
                  <a:ea typeface="Poppins"/>
                  <a:cs typeface="Poppins"/>
                  <a:sym typeface="Poppins"/>
                </a:endParaRPr>
              </a:p>
            </p:txBody>
          </p:sp>
        </p:grpSp>
        <p:grpSp>
          <p:nvGrpSpPr>
            <p:cNvPr id="55" name="Group 55"/>
            <p:cNvGrpSpPr/>
            <p:nvPr/>
          </p:nvGrpSpPr>
          <p:grpSpPr>
            <a:xfrm>
              <a:off x="5774094" y="4453687"/>
              <a:ext cx="3594186" cy="1882299"/>
              <a:chOff x="0" y="0"/>
              <a:chExt cx="2390381" cy="1251858"/>
            </a:xfrm>
          </p:grpSpPr>
          <p:sp>
            <p:nvSpPr>
              <p:cNvPr id="56" name="Freeform 56"/>
              <p:cNvSpPr/>
              <p:nvPr/>
            </p:nvSpPr>
            <p:spPr>
              <a:xfrm>
                <a:off x="8586" y="7747"/>
                <a:ext cx="2373235" cy="1236345"/>
              </a:xfrm>
              <a:custGeom>
                <a:avLst/>
                <a:gdLst/>
                <a:ahLst/>
                <a:cxnLst/>
                <a:rect l="l" t="t" r="r" b="b"/>
                <a:pathLst>
                  <a:path w="2373235" h="1236345">
                    <a:moveTo>
                      <a:pt x="0" y="123698"/>
                    </a:moveTo>
                    <a:cubicBezTo>
                      <a:pt x="0" y="55372"/>
                      <a:pt x="61654" y="0"/>
                      <a:pt x="137806" y="0"/>
                    </a:cubicBezTo>
                    <a:lnTo>
                      <a:pt x="2235431" y="0"/>
                    </a:lnTo>
                    <a:cubicBezTo>
                      <a:pt x="2311442" y="0"/>
                      <a:pt x="2373236" y="55372"/>
                      <a:pt x="2373236" y="123571"/>
                    </a:cubicBezTo>
                    <a:lnTo>
                      <a:pt x="2373236" y="1112774"/>
                    </a:lnTo>
                    <a:cubicBezTo>
                      <a:pt x="2373236" y="1181100"/>
                      <a:pt x="2311583" y="1236345"/>
                      <a:pt x="2235431" y="1236345"/>
                    </a:cubicBezTo>
                    <a:lnTo>
                      <a:pt x="137806" y="1236345"/>
                    </a:lnTo>
                    <a:cubicBezTo>
                      <a:pt x="61795" y="1236345"/>
                      <a:pt x="0" y="1180973"/>
                      <a:pt x="0" y="1112774"/>
                    </a:cubicBezTo>
                    <a:close/>
                  </a:path>
                </a:pathLst>
              </a:custGeom>
              <a:solidFill>
                <a:srgbClr val="F38D35">
                  <a:alpha val="80784"/>
                </a:srgbClr>
              </a:solidFill>
            </p:spPr>
            <p:txBody>
              <a:bodyPr/>
              <a:lstStyle/>
              <a:p>
                <a:endParaRPr lang="en-US"/>
              </a:p>
            </p:txBody>
          </p:sp>
          <p:sp>
            <p:nvSpPr>
              <p:cNvPr id="57" name="Freeform 57"/>
              <p:cNvSpPr/>
              <p:nvPr/>
            </p:nvSpPr>
            <p:spPr>
              <a:xfrm>
                <a:off x="0" y="0"/>
                <a:ext cx="2390406" cy="1251966"/>
              </a:xfrm>
              <a:custGeom>
                <a:avLst/>
                <a:gdLst/>
                <a:ahLst/>
                <a:cxnLst/>
                <a:rect l="l" t="t" r="r" b="b"/>
                <a:pathLst>
                  <a:path w="2390406" h="1251966">
                    <a:moveTo>
                      <a:pt x="0" y="131445"/>
                    </a:moveTo>
                    <a:cubicBezTo>
                      <a:pt x="0" y="58801"/>
                      <a:pt x="65595" y="0"/>
                      <a:pt x="146392" y="0"/>
                    </a:cubicBezTo>
                    <a:lnTo>
                      <a:pt x="2244017" y="0"/>
                    </a:lnTo>
                    <a:lnTo>
                      <a:pt x="2244017" y="7747"/>
                    </a:lnTo>
                    <a:lnTo>
                      <a:pt x="2244017" y="0"/>
                    </a:lnTo>
                    <a:cubicBezTo>
                      <a:pt x="2324814" y="0"/>
                      <a:pt x="2390406" y="58801"/>
                      <a:pt x="2390406" y="131445"/>
                    </a:cubicBezTo>
                    <a:lnTo>
                      <a:pt x="2381822" y="131445"/>
                    </a:lnTo>
                    <a:lnTo>
                      <a:pt x="2390406" y="131445"/>
                    </a:lnTo>
                    <a:lnTo>
                      <a:pt x="2390406" y="1120521"/>
                    </a:lnTo>
                    <a:lnTo>
                      <a:pt x="2381822" y="1120521"/>
                    </a:lnTo>
                    <a:lnTo>
                      <a:pt x="2390406" y="1120521"/>
                    </a:lnTo>
                    <a:cubicBezTo>
                      <a:pt x="2390406" y="1193165"/>
                      <a:pt x="2324814" y="1251966"/>
                      <a:pt x="2244017" y="1251966"/>
                    </a:cubicBezTo>
                    <a:lnTo>
                      <a:pt x="2244017" y="1244219"/>
                    </a:lnTo>
                    <a:lnTo>
                      <a:pt x="2244017" y="1251966"/>
                    </a:lnTo>
                    <a:lnTo>
                      <a:pt x="146392" y="1251966"/>
                    </a:lnTo>
                    <a:lnTo>
                      <a:pt x="146392" y="1244219"/>
                    </a:lnTo>
                    <a:lnTo>
                      <a:pt x="146392" y="1251966"/>
                    </a:lnTo>
                    <a:cubicBezTo>
                      <a:pt x="65595" y="1251839"/>
                      <a:pt x="0" y="1193038"/>
                      <a:pt x="0" y="1120521"/>
                    </a:cubicBezTo>
                    <a:lnTo>
                      <a:pt x="0" y="131445"/>
                    </a:lnTo>
                    <a:lnTo>
                      <a:pt x="8586" y="131445"/>
                    </a:lnTo>
                    <a:lnTo>
                      <a:pt x="0" y="131445"/>
                    </a:lnTo>
                    <a:moveTo>
                      <a:pt x="17173" y="131445"/>
                    </a:moveTo>
                    <a:lnTo>
                      <a:pt x="17173" y="1120521"/>
                    </a:lnTo>
                    <a:lnTo>
                      <a:pt x="8586" y="1120521"/>
                    </a:lnTo>
                    <a:lnTo>
                      <a:pt x="17173" y="1120521"/>
                    </a:lnTo>
                    <a:cubicBezTo>
                      <a:pt x="17173" y="1184529"/>
                      <a:pt x="74885" y="1236345"/>
                      <a:pt x="146251" y="1236345"/>
                    </a:cubicBezTo>
                    <a:lnTo>
                      <a:pt x="2244017" y="1236345"/>
                    </a:lnTo>
                    <a:cubicBezTo>
                      <a:pt x="2315383" y="1236345"/>
                      <a:pt x="2373095" y="1184402"/>
                      <a:pt x="2373095" y="1120521"/>
                    </a:cubicBezTo>
                    <a:lnTo>
                      <a:pt x="2373095" y="131445"/>
                    </a:lnTo>
                    <a:cubicBezTo>
                      <a:pt x="2373095" y="67437"/>
                      <a:pt x="2315383" y="15621"/>
                      <a:pt x="2244017" y="15621"/>
                    </a:cubicBezTo>
                    <a:lnTo>
                      <a:pt x="146392" y="15621"/>
                    </a:lnTo>
                    <a:lnTo>
                      <a:pt x="146392" y="7747"/>
                    </a:lnTo>
                    <a:lnTo>
                      <a:pt x="146392" y="15494"/>
                    </a:lnTo>
                    <a:cubicBezTo>
                      <a:pt x="75026" y="15494"/>
                      <a:pt x="17314" y="67437"/>
                      <a:pt x="17314" y="131318"/>
                    </a:cubicBezTo>
                    <a:close/>
                  </a:path>
                </a:pathLst>
              </a:custGeom>
              <a:solidFill>
                <a:srgbClr val="F2F2F2"/>
              </a:solidFill>
            </p:spPr>
            <p:txBody>
              <a:bodyPr/>
              <a:lstStyle/>
              <a:p>
                <a:endParaRPr lang="en-US"/>
              </a:p>
            </p:txBody>
          </p:sp>
        </p:grpSp>
        <p:grpSp>
          <p:nvGrpSpPr>
            <p:cNvPr id="58" name="Group 58"/>
            <p:cNvGrpSpPr/>
            <p:nvPr/>
          </p:nvGrpSpPr>
          <p:grpSpPr>
            <a:xfrm>
              <a:off x="5847655" y="4376953"/>
              <a:ext cx="3227938" cy="2334679"/>
              <a:chOff x="0" y="0"/>
              <a:chExt cx="2146801" cy="1552722"/>
            </a:xfrm>
          </p:grpSpPr>
          <p:sp>
            <p:nvSpPr>
              <p:cNvPr id="59" name="Freeform 59"/>
              <p:cNvSpPr/>
              <p:nvPr/>
            </p:nvSpPr>
            <p:spPr>
              <a:xfrm>
                <a:off x="0" y="0"/>
                <a:ext cx="2146801" cy="1552722"/>
              </a:xfrm>
              <a:custGeom>
                <a:avLst/>
                <a:gdLst/>
                <a:ahLst/>
                <a:cxnLst/>
                <a:rect l="l" t="t" r="r" b="b"/>
                <a:pathLst>
                  <a:path w="2146801" h="1552722">
                    <a:moveTo>
                      <a:pt x="0" y="0"/>
                    </a:moveTo>
                    <a:lnTo>
                      <a:pt x="2146801" y="0"/>
                    </a:lnTo>
                    <a:lnTo>
                      <a:pt x="2146801" y="1552722"/>
                    </a:lnTo>
                    <a:lnTo>
                      <a:pt x="0" y="1552722"/>
                    </a:lnTo>
                    <a:close/>
                  </a:path>
                </a:pathLst>
              </a:custGeom>
            </p:spPr>
            <p:txBody>
              <a:bodyPr/>
              <a:lstStyle/>
              <a:p>
                <a:endParaRPr lang="en-US"/>
              </a:p>
            </p:txBody>
          </p:sp>
          <p:sp>
            <p:nvSpPr>
              <p:cNvPr id="60" name="TextBox 60"/>
              <p:cNvSpPr txBox="1"/>
              <p:nvPr/>
            </p:nvSpPr>
            <p:spPr>
              <a:xfrm>
                <a:off x="0" y="9525"/>
                <a:ext cx="2146801" cy="1543197"/>
              </a:xfrm>
              <a:prstGeom prst="rect">
                <a:avLst/>
              </a:prstGeom>
            </p:spPr>
            <p:txBody>
              <a:bodyPr lIns="0" tIns="0" rIns="0" bIns="0" rtlCol="0" anchor="ctr"/>
              <a:lstStyle/>
              <a:p>
                <a:pPr algn="ctr">
                  <a:lnSpc>
                    <a:spcPts val="2098"/>
                  </a:lnSpc>
                </a:pPr>
                <a:r>
                  <a:rPr lang="en-US" sz="1942">
                    <a:solidFill>
                      <a:srgbClr val="FFFFFF"/>
                    </a:solidFill>
                    <a:latin typeface="Poppins"/>
                    <a:ea typeface="Poppins"/>
                    <a:cs typeface="Poppins"/>
                    <a:sym typeface="Poppins"/>
                  </a:rPr>
                  <a:t>PE140-02</a:t>
                </a:r>
              </a:p>
              <a:p>
                <a:pPr algn="ctr">
                  <a:lnSpc>
                    <a:spcPts val="2098"/>
                  </a:lnSpc>
                </a:pPr>
                <a:endParaRPr lang="en-US" sz="1942">
                  <a:solidFill>
                    <a:srgbClr val="FFFFFF"/>
                  </a:solidFill>
                  <a:latin typeface="Poppins"/>
                  <a:ea typeface="Poppins"/>
                  <a:cs typeface="Poppins"/>
                  <a:sym typeface="Poppins"/>
                </a:endParaRPr>
              </a:p>
              <a:p>
                <a:pPr algn="ctr">
                  <a:lnSpc>
                    <a:spcPts val="2098"/>
                  </a:lnSpc>
                </a:pPr>
                <a:r>
                  <a:rPr lang="en-US" sz="1942">
                    <a:solidFill>
                      <a:srgbClr val="FFFFFF"/>
                    </a:solidFill>
                    <a:latin typeface="Poppins"/>
                    <a:ea typeface="Poppins"/>
                    <a:cs typeface="Poppins"/>
                    <a:sym typeface="Poppins"/>
                  </a:rPr>
                  <a:t>Private WIC NSA: October - June</a:t>
                </a:r>
              </a:p>
              <a:p>
                <a:pPr algn="ctr">
                  <a:lnSpc>
                    <a:spcPts val="2098"/>
                  </a:lnSpc>
                </a:pPr>
                <a:endParaRPr lang="en-US" sz="1942">
                  <a:solidFill>
                    <a:srgbClr val="FFFFFF"/>
                  </a:solidFill>
                  <a:latin typeface="Poppins"/>
                  <a:ea typeface="Poppins"/>
                  <a:cs typeface="Poppins"/>
                  <a:sym typeface="Poppins"/>
                </a:endParaRPr>
              </a:p>
            </p:txBody>
          </p:sp>
        </p:grpSp>
        <p:grpSp>
          <p:nvGrpSpPr>
            <p:cNvPr id="61" name="Group 61"/>
            <p:cNvGrpSpPr/>
            <p:nvPr/>
          </p:nvGrpSpPr>
          <p:grpSpPr>
            <a:xfrm>
              <a:off x="5758691" y="6769271"/>
              <a:ext cx="3594186" cy="1882299"/>
              <a:chOff x="0" y="0"/>
              <a:chExt cx="2390381" cy="1251858"/>
            </a:xfrm>
          </p:grpSpPr>
          <p:sp>
            <p:nvSpPr>
              <p:cNvPr id="62" name="Freeform 62"/>
              <p:cNvSpPr/>
              <p:nvPr/>
            </p:nvSpPr>
            <p:spPr>
              <a:xfrm>
                <a:off x="8586" y="7747"/>
                <a:ext cx="2373235" cy="1236345"/>
              </a:xfrm>
              <a:custGeom>
                <a:avLst/>
                <a:gdLst/>
                <a:ahLst/>
                <a:cxnLst/>
                <a:rect l="l" t="t" r="r" b="b"/>
                <a:pathLst>
                  <a:path w="2373235" h="1236345">
                    <a:moveTo>
                      <a:pt x="0" y="123698"/>
                    </a:moveTo>
                    <a:cubicBezTo>
                      <a:pt x="0" y="55372"/>
                      <a:pt x="61654" y="0"/>
                      <a:pt x="137806" y="0"/>
                    </a:cubicBezTo>
                    <a:lnTo>
                      <a:pt x="2235431" y="0"/>
                    </a:lnTo>
                    <a:cubicBezTo>
                      <a:pt x="2311442" y="0"/>
                      <a:pt x="2373236" y="55372"/>
                      <a:pt x="2373236" y="123571"/>
                    </a:cubicBezTo>
                    <a:lnTo>
                      <a:pt x="2373236" y="1112774"/>
                    </a:lnTo>
                    <a:cubicBezTo>
                      <a:pt x="2373236" y="1181100"/>
                      <a:pt x="2311583" y="1236345"/>
                      <a:pt x="2235431" y="1236345"/>
                    </a:cubicBezTo>
                    <a:lnTo>
                      <a:pt x="137806" y="1236345"/>
                    </a:lnTo>
                    <a:cubicBezTo>
                      <a:pt x="61795" y="1236345"/>
                      <a:pt x="0" y="1180973"/>
                      <a:pt x="0" y="1112774"/>
                    </a:cubicBezTo>
                    <a:close/>
                  </a:path>
                </a:pathLst>
              </a:custGeom>
              <a:solidFill>
                <a:srgbClr val="F38D35">
                  <a:alpha val="80784"/>
                </a:srgbClr>
              </a:solidFill>
            </p:spPr>
            <p:txBody>
              <a:bodyPr/>
              <a:lstStyle/>
              <a:p>
                <a:endParaRPr lang="en-US"/>
              </a:p>
            </p:txBody>
          </p:sp>
          <p:sp>
            <p:nvSpPr>
              <p:cNvPr id="63" name="Freeform 63"/>
              <p:cNvSpPr/>
              <p:nvPr/>
            </p:nvSpPr>
            <p:spPr>
              <a:xfrm>
                <a:off x="0" y="0"/>
                <a:ext cx="2390406" cy="1251966"/>
              </a:xfrm>
              <a:custGeom>
                <a:avLst/>
                <a:gdLst/>
                <a:ahLst/>
                <a:cxnLst/>
                <a:rect l="l" t="t" r="r" b="b"/>
                <a:pathLst>
                  <a:path w="2390406" h="1251966">
                    <a:moveTo>
                      <a:pt x="0" y="131445"/>
                    </a:moveTo>
                    <a:cubicBezTo>
                      <a:pt x="0" y="58801"/>
                      <a:pt x="65595" y="0"/>
                      <a:pt x="146392" y="0"/>
                    </a:cubicBezTo>
                    <a:lnTo>
                      <a:pt x="2244017" y="0"/>
                    </a:lnTo>
                    <a:lnTo>
                      <a:pt x="2244017" y="7747"/>
                    </a:lnTo>
                    <a:lnTo>
                      <a:pt x="2244017" y="0"/>
                    </a:lnTo>
                    <a:cubicBezTo>
                      <a:pt x="2324814" y="0"/>
                      <a:pt x="2390406" y="58801"/>
                      <a:pt x="2390406" y="131445"/>
                    </a:cubicBezTo>
                    <a:lnTo>
                      <a:pt x="2381822" y="131445"/>
                    </a:lnTo>
                    <a:lnTo>
                      <a:pt x="2390406" y="131445"/>
                    </a:lnTo>
                    <a:lnTo>
                      <a:pt x="2390406" y="1120521"/>
                    </a:lnTo>
                    <a:lnTo>
                      <a:pt x="2381822" y="1120521"/>
                    </a:lnTo>
                    <a:lnTo>
                      <a:pt x="2390406" y="1120521"/>
                    </a:lnTo>
                    <a:cubicBezTo>
                      <a:pt x="2390406" y="1193165"/>
                      <a:pt x="2324814" y="1251966"/>
                      <a:pt x="2244017" y="1251966"/>
                    </a:cubicBezTo>
                    <a:lnTo>
                      <a:pt x="2244017" y="1244219"/>
                    </a:lnTo>
                    <a:lnTo>
                      <a:pt x="2244017" y="1251966"/>
                    </a:lnTo>
                    <a:lnTo>
                      <a:pt x="146392" y="1251966"/>
                    </a:lnTo>
                    <a:lnTo>
                      <a:pt x="146392" y="1244219"/>
                    </a:lnTo>
                    <a:lnTo>
                      <a:pt x="146392" y="1251966"/>
                    </a:lnTo>
                    <a:cubicBezTo>
                      <a:pt x="65595" y="1251839"/>
                      <a:pt x="0" y="1193038"/>
                      <a:pt x="0" y="1120521"/>
                    </a:cubicBezTo>
                    <a:lnTo>
                      <a:pt x="0" y="131445"/>
                    </a:lnTo>
                    <a:lnTo>
                      <a:pt x="8586" y="131445"/>
                    </a:lnTo>
                    <a:lnTo>
                      <a:pt x="0" y="131445"/>
                    </a:lnTo>
                    <a:moveTo>
                      <a:pt x="17173" y="131445"/>
                    </a:moveTo>
                    <a:lnTo>
                      <a:pt x="17173" y="1120521"/>
                    </a:lnTo>
                    <a:lnTo>
                      <a:pt x="8586" y="1120521"/>
                    </a:lnTo>
                    <a:lnTo>
                      <a:pt x="17173" y="1120521"/>
                    </a:lnTo>
                    <a:cubicBezTo>
                      <a:pt x="17173" y="1184529"/>
                      <a:pt x="74885" y="1236345"/>
                      <a:pt x="146251" y="1236345"/>
                    </a:cubicBezTo>
                    <a:lnTo>
                      <a:pt x="2244017" y="1236345"/>
                    </a:lnTo>
                    <a:cubicBezTo>
                      <a:pt x="2315383" y="1236345"/>
                      <a:pt x="2373095" y="1184402"/>
                      <a:pt x="2373095" y="1120521"/>
                    </a:cubicBezTo>
                    <a:lnTo>
                      <a:pt x="2373095" y="131445"/>
                    </a:lnTo>
                    <a:cubicBezTo>
                      <a:pt x="2373095" y="67437"/>
                      <a:pt x="2315383" y="15621"/>
                      <a:pt x="2244017" y="15621"/>
                    </a:cubicBezTo>
                    <a:lnTo>
                      <a:pt x="146392" y="15621"/>
                    </a:lnTo>
                    <a:lnTo>
                      <a:pt x="146392" y="7747"/>
                    </a:lnTo>
                    <a:lnTo>
                      <a:pt x="146392" y="15494"/>
                    </a:lnTo>
                    <a:cubicBezTo>
                      <a:pt x="75026" y="15494"/>
                      <a:pt x="17314" y="67437"/>
                      <a:pt x="17314" y="131318"/>
                    </a:cubicBezTo>
                    <a:close/>
                  </a:path>
                </a:pathLst>
              </a:custGeom>
              <a:solidFill>
                <a:srgbClr val="F2F2F2"/>
              </a:solidFill>
            </p:spPr>
            <p:txBody>
              <a:bodyPr/>
              <a:lstStyle/>
              <a:p>
                <a:endParaRPr lang="en-US"/>
              </a:p>
            </p:txBody>
          </p:sp>
        </p:grpSp>
        <p:grpSp>
          <p:nvGrpSpPr>
            <p:cNvPr id="64" name="Group 64"/>
            <p:cNvGrpSpPr/>
            <p:nvPr/>
          </p:nvGrpSpPr>
          <p:grpSpPr>
            <a:xfrm>
              <a:off x="5901306" y="6717902"/>
              <a:ext cx="3339763" cy="2334679"/>
              <a:chOff x="0" y="0"/>
              <a:chExt cx="2221172" cy="1552722"/>
            </a:xfrm>
          </p:grpSpPr>
          <p:sp>
            <p:nvSpPr>
              <p:cNvPr id="65" name="Freeform 65"/>
              <p:cNvSpPr/>
              <p:nvPr/>
            </p:nvSpPr>
            <p:spPr>
              <a:xfrm>
                <a:off x="0" y="0"/>
                <a:ext cx="2221172" cy="1552722"/>
              </a:xfrm>
              <a:custGeom>
                <a:avLst/>
                <a:gdLst/>
                <a:ahLst/>
                <a:cxnLst/>
                <a:rect l="l" t="t" r="r" b="b"/>
                <a:pathLst>
                  <a:path w="2221172" h="1552722">
                    <a:moveTo>
                      <a:pt x="0" y="0"/>
                    </a:moveTo>
                    <a:lnTo>
                      <a:pt x="2221172" y="0"/>
                    </a:lnTo>
                    <a:lnTo>
                      <a:pt x="2221172" y="1552722"/>
                    </a:lnTo>
                    <a:lnTo>
                      <a:pt x="0" y="1552722"/>
                    </a:lnTo>
                    <a:close/>
                  </a:path>
                </a:pathLst>
              </a:custGeom>
            </p:spPr>
            <p:txBody>
              <a:bodyPr/>
              <a:lstStyle/>
              <a:p>
                <a:endParaRPr lang="en-US"/>
              </a:p>
            </p:txBody>
          </p:sp>
          <p:sp>
            <p:nvSpPr>
              <p:cNvPr id="66" name="TextBox 66"/>
              <p:cNvSpPr txBox="1"/>
              <p:nvPr/>
            </p:nvSpPr>
            <p:spPr>
              <a:xfrm>
                <a:off x="0" y="9525"/>
                <a:ext cx="2221172" cy="1543197"/>
              </a:xfrm>
              <a:prstGeom prst="rect">
                <a:avLst/>
              </a:prstGeom>
            </p:spPr>
            <p:txBody>
              <a:bodyPr lIns="0" tIns="0" rIns="0" bIns="0" rtlCol="0" anchor="ctr"/>
              <a:lstStyle/>
              <a:p>
                <a:pPr algn="ctr">
                  <a:lnSpc>
                    <a:spcPts val="2098"/>
                  </a:lnSpc>
                </a:pPr>
                <a:r>
                  <a:rPr lang="en-US" sz="1942">
                    <a:solidFill>
                      <a:srgbClr val="FFFFFF"/>
                    </a:solidFill>
                    <a:latin typeface="Poppins"/>
                    <a:ea typeface="Poppins"/>
                    <a:cs typeface="Poppins"/>
                    <a:sym typeface="Poppins"/>
                  </a:rPr>
                  <a:t>PE140-03</a:t>
                </a:r>
              </a:p>
              <a:p>
                <a:pPr algn="ctr">
                  <a:lnSpc>
                    <a:spcPts val="2098"/>
                  </a:lnSpc>
                </a:pPr>
                <a:endParaRPr lang="en-US" sz="1942">
                  <a:solidFill>
                    <a:srgbClr val="FFFFFF"/>
                  </a:solidFill>
                  <a:latin typeface="Poppins"/>
                  <a:ea typeface="Poppins"/>
                  <a:cs typeface="Poppins"/>
                  <a:sym typeface="Poppins"/>
                </a:endParaRPr>
              </a:p>
              <a:p>
                <a:pPr algn="ctr">
                  <a:lnSpc>
                    <a:spcPts val="2098"/>
                  </a:lnSpc>
                </a:pPr>
                <a:r>
                  <a:rPr lang="en-US" sz="1942">
                    <a:solidFill>
                      <a:srgbClr val="FFFFFF"/>
                    </a:solidFill>
                    <a:latin typeface="Poppins"/>
                    <a:ea typeface="Poppins"/>
                    <a:cs typeface="Poppins"/>
                    <a:sym typeface="Poppins"/>
                  </a:rPr>
                  <a:t>Private BFPC: </a:t>
                </a:r>
              </a:p>
              <a:p>
                <a:pPr algn="ctr">
                  <a:lnSpc>
                    <a:spcPts val="2098"/>
                  </a:lnSpc>
                </a:pPr>
                <a:r>
                  <a:rPr lang="en-US" sz="1942">
                    <a:solidFill>
                      <a:srgbClr val="FFFFFF"/>
                    </a:solidFill>
                    <a:latin typeface="Poppins"/>
                    <a:ea typeface="Poppins"/>
                    <a:cs typeface="Poppins"/>
                    <a:sym typeface="Poppins"/>
                  </a:rPr>
                  <a:t>July - September</a:t>
                </a:r>
              </a:p>
              <a:p>
                <a:pPr algn="ctr">
                  <a:lnSpc>
                    <a:spcPts val="2098"/>
                  </a:lnSpc>
                </a:pPr>
                <a:endParaRPr lang="en-US" sz="1942">
                  <a:solidFill>
                    <a:srgbClr val="FFFFFF"/>
                  </a:solidFill>
                  <a:latin typeface="Poppins"/>
                  <a:ea typeface="Poppins"/>
                  <a:cs typeface="Poppins"/>
                  <a:sym typeface="Poppins"/>
                </a:endParaRPr>
              </a:p>
            </p:txBody>
          </p:sp>
        </p:grpSp>
        <p:grpSp>
          <p:nvGrpSpPr>
            <p:cNvPr id="67" name="Group 67"/>
            <p:cNvGrpSpPr/>
            <p:nvPr/>
          </p:nvGrpSpPr>
          <p:grpSpPr>
            <a:xfrm>
              <a:off x="5727745" y="9033485"/>
              <a:ext cx="3594186" cy="1882299"/>
              <a:chOff x="0" y="0"/>
              <a:chExt cx="2390381" cy="1251858"/>
            </a:xfrm>
          </p:grpSpPr>
          <p:sp>
            <p:nvSpPr>
              <p:cNvPr id="68" name="Freeform 68"/>
              <p:cNvSpPr/>
              <p:nvPr/>
            </p:nvSpPr>
            <p:spPr>
              <a:xfrm>
                <a:off x="8586" y="7747"/>
                <a:ext cx="2373235" cy="1236345"/>
              </a:xfrm>
              <a:custGeom>
                <a:avLst/>
                <a:gdLst/>
                <a:ahLst/>
                <a:cxnLst/>
                <a:rect l="l" t="t" r="r" b="b"/>
                <a:pathLst>
                  <a:path w="2373235" h="1236345">
                    <a:moveTo>
                      <a:pt x="0" y="123698"/>
                    </a:moveTo>
                    <a:cubicBezTo>
                      <a:pt x="0" y="55372"/>
                      <a:pt x="61654" y="0"/>
                      <a:pt x="137806" y="0"/>
                    </a:cubicBezTo>
                    <a:lnTo>
                      <a:pt x="2235431" y="0"/>
                    </a:lnTo>
                    <a:cubicBezTo>
                      <a:pt x="2311442" y="0"/>
                      <a:pt x="2373236" y="55372"/>
                      <a:pt x="2373236" y="123571"/>
                    </a:cubicBezTo>
                    <a:lnTo>
                      <a:pt x="2373236" y="1112774"/>
                    </a:lnTo>
                    <a:cubicBezTo>
                      <a:pt x="2373236" y="1181100"/>
                      <a:pt x="2311583" y="1236345"/>
                      <a:pt x="2235431" y="1236345"/>
                    </a:cubicBezTo>
                    <a:lnTo>
                      <a:pt x="137806" y="1236345"/>
                    </a:lnTo>
                    <a:cubicBezTo>
                      <a:pt x="61795" y="1236345"/>
                      <a:pt x="0" y="1180973"/>
                      <a:pt x="0" y="1112774"/>
                    </a:cubicBezTo>
                    <a:close/>
                  </a:path>
                </a:pathLst>
              </a:custGeom>
              <a:solidFill>
                <a:srgbClr val="F38D35">
                  <a:alpha val="80784"/>
                </a:srgbClr>
              </a:solidFill>
            </p:spPr>
            <p:txBody>
              <a:bodyPr/>
              <a:lstStyle/>
              <a:p>
                <a:endParaRPr lang="en-US"/>
              </a:p>
            </p:txBody>
          </p:sp>
          <p:sp>
            <p:nvSpPr>
              <p:cNvPr id="69" name="Freeform 69"/>
              <p:cNvSpPr/>
              <p:nvPr/>
            </p:nvSpPr>
            <p:spPr>
              <a:xfrm>
                <a:off x="0" y="0"/>
                <a:ext cx="2390406" cy="1251966"/>
              </a:xfrm>
              <a:custGeom>
                <a:avLst/>
                <a:gdLst/>
                <a:ahLst/>
                <a:cxnLst/>
                <a:rect l="l" t="t" r="r" b="b"/>
                <a:pathLst>
                  <a:path w="2390406" h="1251966">
                    <a:moveTo>
                      <a:pt x="0" y="131445"/>
                    </a:moveTo>
                    <a:cubicBezTo>
                      <a:pt x="0" y="58801"/>
                      <a:pt x="65595" y="0"/>
                      <a:pt x="146392" y="0"/>
                    </a:cubicBezTo>
                    <a:lnTo>
                      <a:pt x="2244017" y="0"/>
                    </a:lnTo>
                    <a:lnTo>
                      <a:pt x="2244017" y="7747"/>
                    </a:lnTo>
                    <a:lnTo>
                      <a:pt x="2244017" y="0"/>
                    </a:lnTo>
                    <a:cubicBezTo>
                      <a:pt x="2324814" y="0"/>
                      <a:pt x="2390406" y="58801"/>
                      <a:pt x="2390406" y="131445"/>
                    </a:cubicBezTo>
                    <a:lnTo>
                      <a:pt x="2381822" y="131445"/>
                    </a:lnTo>
                    <a:lnTo>
                      <a:pt x="2390406" y="131445"/>
                    </a:lnTo>
                    <a:lnTo>
                      <a:pt x="2390406" y="1120521"/>
                    </a:lnTo>
                    <a:lnTo>
                      <a:pt x="2381822" y="1120521"/>
                    </a:lnTo>
                    <a:lnTo>
                      <a:pt x="2390406" y="1120521"/>
                    </a:lnTo>
                    <a:cubicBezTo>
                      <a:pt x="2390406" y="1193165"/>
                      <a:pt x="2324814" y="1251966"/>
                      <a:pt x="2244017" y="1251966"/>
                    </a:cubicBezTo>
                    <a:lnTo>
                      <a:pt x="2244017" y="1244219"/>
                    </a:lnTo>
                    <a:lnTo>
                      <a:pt x="2244017" y="1251966"/>
                    </a:lnTo>
                    <a:lnTo>
                      <a:pt x="146392" y="1251966"/>
                    </a:lnTo>
                    <a:lnTo>
                      <a:pt x="146392" y="1244219"/>
                    </a:lnTo>
                    <a:lnTo>
                      <a:pt x="146392" y="1251966"/>
                    </a:lnTo>
                    <a:cubicBezTo>
                      <a:pt x="65595" y="1251839"/>
                      <a:pt x="0" y="1193038"/>
                      <a:pt x="0" y="1120521"/>
                    </a:cubicBezTo>
                    <a:lnTo>
                      <a:pt x="0" y="131445"/>
                    </a:lnTo>
                    <a:lnTo>
                      <a:pt x="8586" y="131445"/>
                    </a:lnTo>
                    <a:lnTo>
                      <a:pt x="0" y="131445"/>
                    </a:lnTo>
                    <a:moveTo>
                      <a:pt x="17173" y="131445"/>
                    </a:moveTo>
                    <a:lnTo>
                      <a:pt x="17173" y="1120521"/>
                    </a:lnTo>
                    <a:lnTo>
                      <a:pt x="8586" y="1120521"/>
                    </a:lnTo>
                    <a:lnTo>
                      <a:pt x="17173" y="1120521"/>
                    </a:lnTo>
                    <a:cubicBezTo>
                      <a:pt x="17173" y="1184529"/>
                      <a:pt x="74885" y="1236345"/>
                      <a:pt x="146251" y="1236345"/>
                    </a:cubicBezTo>
                    <a:lnTo>
                      <a:pt x="2244017" y="1236345"/>
                    </a:lnTo>
                    <a:cubicBezTo>
                      <a:pt x="2315383" y="1236345"/>
                      <a:pt x="2373095" y="1184402"/>
                      <a:pt x="2373095" y="1120521"/>
                    </a:cubicBezTo>
                    <a:lnTo>
                      <a:pt x="2373095" y="131445"/>
                    </a:lnTo>
                    <a:cubicBezTo>
                      <a:pt x="2373095" y="67437"/>
                      <a:pt x="2315383" y="15621"/>
                      <a:pt x="2244017" y="15621"/>
                    </a:cubicBezTo>
                    <a:lnTo>
                      <a:pt x="146392" y="15621"/>
                    </a:lnTo>
                    <a:lnTo>
                      <a:pt x="146392" y="7747"/>
                    </a:lnTo>
                    <a:lnTo>
                      <a:pt x="146392" y="15494"/>
                    </a:lnTo>
                    <a:cubicBezTo>
                      <a:pt x="75026" y="15494"/>
                      <a:pt x="17314" y="67437"/>
                      <a:pt x="17314" y="131318"/>
                    </a:cubicBezTo>
                    <a:close/>
                  </a:path>
                </a:pathLst>
              </a:custGeom>
              <a:solidFill>
                <a:srgbClr val="F2F2F2"/>
              </a:solidFill>
            </p:spPr>
            <p:txBody>
              <a:bodyPr/>
              <a:lstStyle/>
              <a:p>
                <a:endParaRPr lang="en-US"/>
              </a:p>
            </p:txBody>
          </p:sp>
        </p:grpSp>
        <p:grpSp>
          <p:nvGrpSpPr>
            <p:cNvPr id="70" name="Group 70"/>
            <p:cNvGrpSpPr/>
            <p:nvPr/>
          </p:nvGrpSpPr>
          <p:grpSpPr>
            <a:xfrm>
              <a:off x="5901306" y="9038678"/>
              <a:ext cx="3101412" cy="2334679"/>
              <a:chOff x="0" y="0"/>
              <a:chExt cx="2062652" cy="1552722"/>
            </a:xfrm>
          </p:grpSpPr>
          <p:sp>
            <p:nvSpPr>
              <p:cNvPr id="71" name="Freeform 71"/>
              <p:cNvSpPr/>
              <p:nvPr/>
            </p:nvSpPr>
            <p:spPr>
              <a:xfrm>
                <a:off x="0" y="0"/>
                <a:ext cx="2062652" cy="1552722"/>
              </a:xfrm>
              <a:custGeom>
                <a:avLst/>
                <a:gdLst/>
                <a:ahLst/>
                <a:cxnLst/>
                <a:rect l="l" t="t" r="r" b="b"/>
                <a:pathLst>
                  <a:path w="2062652" h="1552722">
                    <a:moveTo>
                      <a:pt x="0" y="0"/>
                    </a:moveTo>
                    <a:lnTo>
                      <a:pt x="2062652" y="0"/>
                    </a:lnTo>
                    <a:lnTo>
                      <a:pt x="2062652" y="1552722"/>
                    </a:lnTo>
                    <a:lnTo>
                      <a:pt x="0" y="1552722"/>
                    </a:lnTo>
                    <a:close/>
                  </a:path>
                </a:pathLst>
              </a:custGeom>
            </p:spPr>
            <p:txBody>
              <a:bodyPr/>
              <a:lstStyle/>
              <a:p>
                <a:endParaRPr lang="en-US"/>
              </a:p>
            </p:txBody>
          </p:sp>
          <p:sp>
            <p:nvSpPr>
              <p:cNvPr id="72" name="TextBox 72"/>
              <p:cNvSpPr txBox="1"/>
              <p:nvPr/>
            </p:nvSpPr>
            <p:spPr>
              <a:xfrm>
                <a:off x="0" y="9525"/>
                <a:ext cx="2062652" cy="1543197"/>
              </a:xfrm>
              <a:prstGeom prst="rect">
                <a:avLst/>
              </a:prstGeom>
            </p:spPr>
            <p:txBody>
              <a:bodyPr lIns="0" tIns="0" rIns="0" bIns="0" rtlCol="0" anchor="ctr"/>
              <a:lstStyle/>
              <a:p>
                <a:pPr algn="ctr">
                  <a:lnSpc>
                    <a:spcPts val="2098"/>
                  </a:lnSpc>
                </a:pPr>
                <a:r>
                  <a:rPr lang="en-US" sz="1942">
                    <a:solidFill>
                      <a:srgbClr val="FFFFFF"/>
                    </a:solidFill>
                    <a:latin typeface="Poppins"/>
                    <a:ea typeface="Poppins"/>
                    <a:cs typeface="Poppins"/>
                    <a:sym typeface="Poppins"/>
                  </a:rPr>
                  <a:t>PE140-04</a:t>
                </a:r>
              </a:p>
              <a:p>
                <a:pPr algn="ctr">
                  <a:lnSpc>
                    <a:spcPts val="2098"/>
                  </a:lnSpc>
                </a:pPr>
                <a:endParaRPr lang="en-US" sz="1942">
                  <a:solidFill>
                    <a:srgbClr val="FFFFFF"/>
                  </a:solidFill>
                  <a:latin typeface="Poppins"/>
                  <a:ea typeface="Poppins"/>
                  <a:cs typeface="Poppins"/>
                  <a:sym typeface="Poppins"/>
                </a:endParaRPr>
              </a:p>
              <a:p>
                <a:pPr algn="ctr">
                  <a:lnSpc>
                    <a:spcPts val="2098"/>
                  </a:lnSpc>
                </a:pPr>
                <a:r>
                  <a:rPr lang="en-US" sz="1942">
                    <a:solidFill>
                      <a:srgbClr val="FFFFFF"/>
                    </a:solidFill>
                    <a:latin typeface="Poppins"/>
                    <a:ea typeface="Poppins"/>
                    <a:cs typeface="Poppins"/>
                    <a:sym typeface="Poppins"/>
                  </a:rPr>
                  <a:t>Private BFPC: October - June</a:t>
                </a:r>
              </a:p>
              <a:p>
                <a:pPr algn="ctr">
                  <a:lnSpc>
                    <a:spcPts val="2098"/>
                  </a:lnSpc>
                </a:pPr>
                <a:endParaRPr lang="en-US" sz="1942">
                  <a:solidFill>
                    <a:srgbClr val="FFFFFF"/>
                  </a:solidFill>
                  <a:latin typeface="Poppins"/>
                  <a:ea typeface="Poppins"/>
                  <a:cs typeface="Poppins"/>
                  <a:sym typeface="Poppins"/>
                </a:endParaRPr>
              </a:p>
            </p:txBody>
          </p:sp>
        </p:grpSp>
        <p:grpSp>
          <p:nvGrpSpPr>
            <p:cNvPr id="73" name="Group 73"/>
            <p:cNvGrpSpPr/>
            <p:nvPr/>
          </p:nvGrpSpPr>
          <p:grpSpPr>
            <a:xfrm>
              <a:off x="5727745" y="11403060"/>
              <a:ext cx="3594186" cy="1882299"/>
              <a:chOff x="0" y="0"/>
              <a:chExt cx="2390381" cy="1251858"/>
            </a:xfrm>
          </p:grpSpPr>
          <p:sp>
            <p:nvSpPr>
              <p:cNvPr id="74" name="Freeform 74"/>
              <p:cNvSpPr/>
              <p:nvPr/>
            </p:nvSpPr>
            <p:spPr>
              <a:xfrm>
                <a:off x="8586" y="7747"/>
                <a:ext cx="2373235" cy="1236345"/>
              </a:xfrm>
              <a:custGeom>
                <a:avLst/>
                <a:gdLst/>
                <a:ahLst/>
                <a:cxnLst/>
                <a:rect l="l" t="t" r="r" b="b"/>
                <a:pathLst>
                  <a:path w="2373235" h="1236345">
                    <a:moveTo>
                      <a:pt x="0" y="123698"/>
                    </a:moveTo>
                    <a:cubicBezTo>
                      <a:pt x="0" y="55372"/>
                      <a:pt x="61654" y="0"/>
                      <a:pt x="137806" y="0"/>
                    </a:cubicBezTo>
                    <a:lnTo>
                      <a:pt x="2235431" y="0"/>
                    </a:lnTo>
                    <a:cubicBezTo>
                      <a:pt x="2311442" y="0"/>
                      <a:pt x="2373236" y="55372"/>
                      <a:pt x="2373236" y="123571"/>
                    </a:cubicBezTo>
                    <a:lnTo>
                      <a:pt x="2373236" y="1112774"/>
                    </a:lnTo>
                    <a:cubicBezTo>
                      <a:pt x="2373236" y="1181100"/>
                      <a:pt x="2311583" y="1236345"/>
                      <a:pt x="2235431" y="1236345"/>
                    </a:cubicBezTo>
                    <a:lnTo>
                      <a:pt x="137806" y="1236345"/>
                    </a:lnTo>
                    <a:cubicBezTo>
                      <a:pt x="61795" y="1236345"/>
                      <a:pt x="0" y="1180973"/>
                      <a:pt x="0" y="1112774"/>
                    </a:cubicBezTo>
                    <a:close/>
                  </a:path>
                </a:pathLst>
              </a:custGeom>
              <a:solidFill>
                <a:srgbClr val="F38D35">
                  <a:alpha val="80784"/>
                </a:srgbClr>
              </a:solidFill>
            </p:spPr>
            <p:txBody>
              <a:bodyPr/>
              <a:lstStyle/>
              <a:p>
                <a:endParaRPr lang="en-US"/>
              </a:p>
            </p:txBody>
          </p:sp>
          <p:sp>
            <p:nvSpPr>
              <p:cNvPr id="75" name="Freeform 75"/>
              <p:cNvSpPr/>
              <p:nvPr/>
            </p:nvSpPr>
            <p:spPr>
              <a:xfrm>
                <a:off x="0" y="0"/>
                <a:ext cx="2390406" cy="1251966"/>
              </a:xfrm>
              <a:custGeom>
                <a:avLst/>
                <a:gdLst/>
                <a:ahLst/>
                <a:cxnLst/>
                <a:rect l="l" t="t" r="r" b="b"/>
                <a:pathLst>
                  <a:path w="2390406" h="1251966">
                    <a:moveTo>
                      <a:pt x="0" y="131445"/>
                    </a:moveTo>
                    <a:cubicBezTo>
                      <a:pt x="0" y="58801"/>
                      <a:pt x="65595" y="0"/>
                      <a:pt x="146392" y="0"/>
                    </a:cubicBezTo>
                    <a:lnTo>
                      <a:pt x="2244017" y="0"/>
                    </a:lnTo>
                    <a:lnTo>
                      <a:pt x="2244017" y="7747"/>
                    </a:lnTo>
                    <a:lnTo>
                      <a:pt x="2244017" y="0"/>
                    </a:lnTo>
                    <a:cubicBezTo>
                      <a:pt x="2324814" y="0"/>
                      <a:pt x="2390406" y="58801"/>
                      <a:pt x="2390406" y="131445"/>
                    </a:cubicBezTo>
                    <a:lnTo>
                      <a:pt x="2381822" y="131445"/>
                    </a:lnTo>
                    <a:lnTo>
                      <a:pt x="2390406" y="131445"/>
                    </a:lnTo>
                    <a:lnTo>
                      <a:pt x="2390406" y="1120521"/>
                    </a:lnTo>
                    <a:lnTo>
                      <a:pt x="2381822" y="1120521"/>
                    </a:lnTo>
                    <a:lnTo>
                      <a:pt x="2390406" y="1120521"/>
                    </a:lnTo>
                    <a:cubicBezTo>
                      <a:pt x="2390406" y="1193165"/>
                      <a:pt x="2324814" y="1251966"/>
                      <a:pt x="2244017" y="1251966"/>
                    </a:cubicBezTo>
                    <a:lnTo>
                      <a:pt x="2244017" y="1244219"/>
                    </a:lnTo>
                    <a:lnTo>
                      <a:pt x="2244017" y="1251966"/>
                    </a:lnTo>
                    <a:lnTo>
                      <a:pt x="146392" y="1251966"/>
                    </a:lnTo>
                    <a:lnTo>
                      <a:pt x="146392" y="1244219"/>
                    </a:lnTo>
                    <a:lnTo>
                      <a:pt x="146392" y="1251966"/>
                    </a:lnTo>
                    <a:cubicBezTo>
                      <a:pt x="65595" y="1251839"/>
                      <a:pt x="0" y="1193038"/>
                      <a:pt x="0" y="1120521"/>
                    </a:cubicBezTo>
                    <a:lnTo>
                      <a:pt x="0" y="131445"/>
                    </a:lnTo>
                    <a:lnTo>
                      <a:pt x="8586" y="131445"/>
                    </a:lnTo>
                    <a:lnTo>
                      <a:pt x="0" y="131445"/>
                    </a:lnTo>
                    <a:moveTo>
                      <a:pt x="17173" y="131445"/>
                    </a:moveTo>
                    <a:lnTo>
                      <a:pt x="17173" y="1120521"/>
                    </a:lnTo>
                    <a:lnTo>
                      <a:pt x="8586" y="1120521"/>
                    </a:lnTo>
                    <a:lnTo>
                      <a:pt x="17173" y="1120521"/>
                    </a:lnTo>
                    <a:cubicBezTo>
                      <a:pt x="17173" y="1184529"/>
                      <a:pt x="74885" y="1236345"/>
                      <a:pt x="146251" y="1236345"/>
                    </a:cubicBezTo>
                    <a:lnTo>
                      <a:pt x="2244017" y="1236345"/>
                    </a:lnTo>
                    <a:cubicBezTo>
                      <a:pt x="2315383" y="1236345"/>
                      <a:pt x="2373095" y="1184402"/>
                      <a:pt x="2373095" y="1120521"/>
                    </a:cubicBezTo>
                    <a:lnTo>
                      <a:pt x="2373095" y="131445"/>
                    </a:lnTo>
                    <a:cubicBezTo>
                      <a:pt x="2373095" y="67437"/>
                      <a:pt x="2315383" y="15621"/>
                      <a:pt x="2244017" y="15621"/>
                    </a:cubicBezTo>
                    <a:lnTo>
                      <a:pt x="146392" y="15621"/>
                    </a:lnTo>
                    <a:lnTo>
                      <a:pt x="146392" y="7747"/>
                    </a:lnTo>
                    <a:lnTo>
                      <a:pt x="146392" y="15494"/>
                    </a:lnTo>
                    <a:cubicBezTo>
                      <a:pt x="75026" y="15494"/>
                      <a:pt x="17314" y="67437"/>
                      <a:pt x="17314" y="131318"/>
                    </a:cubicBezTo>
                    <a:close/>
                  </a:path>
                </a:pathLst>
              </a:custGeom>
              <a:solidFill>
                <a:srgbClr val="F2F2F2"/>
              </a:solidFill>
            </p:spPr>
            <p:txBody>
              <a:bodyPr/>
              <a:lstStyle/>
              <a:p>
                <a:endParaRPr lang="en-US"/>
              </a:p>
            </p:txBody>
          </p:sp>
        </p:grpSp>
        <p:grpSp>
          <p:nvGrpSpPr>
            <p:cNvPr id="76" name="Group 76"/>
            <p:cNvGrpSpPr/>
            <p:nvPr/>
          </p:nvGrpSpPr>
          <p:grpSpPr>
            <a:xfrm>
              <a:off x="5758691" y="11351690"/>
              <a:ext cx="3316902" cy="2334679"/>
              <a:chOff x="0" y="0"/>
              <a:chExt cx="2205968" cy="1552722"/>
            </a:xfrm>
          </p:grpSpPr>
          <p:sp>
            <p:nvSpPr>
              <p:cNvPr id="77" name="Freeform 77"/>
              <p:cNvSpPr/>
              <p:nvPr/>
            </p:nvSpPr>
            <p:spPr>
              <a:xfrm>
                <a:off x="0" y="0"/>
                <a:ext cx="2205968" cy="1552722"/>
              </a:xfrm>
              <a:custGeom>
                <a:avLst/>
                <a:gdLst/>
                <a:ahLst/>
                <a:cxnLst/>
                <a:rect l="l" t="t" r="r" b="b"/>
                <a:pathLst>
                  <a:path w="2205968" h="1552722">
                    <a:moveTo>
                      <a:pt x="0" y="0"/>
                    </a:moveTo>
                    <a:lnTo>
                      <a:pt x="2205968" y="0"/>
                    </a:lnTo>
                    <a:lnTo>
                      <a:pt x="2205968" y="1552722"/>
                    </a:lnTo>
                    <a:lnTo>
                      <a:pt x="0" y="1552722"/>
                    </a:lnTo>
                    <a:close/>
                  </a:path>
                </a:pathLst>
              </a:custGeom>
            </p:spPr>
            <p:txBody>
              <a:bodyPr/>
              <a:lstStyle/>
              <a:p>
                <a:endParaRPr lang="en-US"/>
              </a:p>
            </p:txBody>
          </p:sp>
          <p:sp>
            <p:nvSpPr>
              <p:cNvPr id="78" name="TextBox 78"/>
              <p:cNvSpPr txBox="1"/>
              <p:nvPr/>
            </p:nvSpPr>
            <p:spPr>
              <a:xfrm>
                <a:off x="0" y="9525"/>
                <a:ext cx="2205968" cy="1543197"/>
              </a:xfrm>
              <a:prstGeom prst="rect">
                <a:avLst/>
              </a:prstGeom>
            </p:spPr>
            <p:txBody>
              <a:bodyPr lIns="0" tIns="0" rIns="0" bIns="0" rtlCol="0" anchor="ctr"/>
              <a:lstStyle/>
              <a:p>
                <a:pPr algn="ctr">
                  <a:lnSpc>
                    <a:spcPts val="2098"/>
                  </a:lnSpc>
                </a:pPr>
                <a:r>
                  <a:rPr lang="en-US" sz="1942">
                    <a:solidFill>
                      <a:srgbClr val="FFFFFF"/>
                    </a:solidFill>
                    <a:latin typeface="Poppins"/>
                    <a:ea typeface="Poppins"/>
                    <a:cs typeface="Poppins"/>
                    <a:sym typeface="Poppins"/>
                  </a:rPr>
                  <a:t>PE140-05</a:t>
                </a:r>
              </a:p>
              <a:p>
                <a:pPr algn="ctr">
                  <a:lnSpc>
                    <a:spcPts val="2098"/>
                  </a:lnSpc>
                </a:pPr>
                <a:endParaRPr lang="en-US" sz="1942">
                  <a:solidFill>
                    <a:srgbClr val="FFFFFF"/>
                  </a:solidFill>
                  <a:latin typeface="Poppins"/>
                  <a:ea typeface="Poppins"/>
                  <a:cs typeface="Poppins"/>
                  <a:sym typeface="Poppins"/>
                </a:endParaRPr>
              </a:p>
              <a:p>
                <a:pPr algn="ctr">
                  <a:lnSpc>
                    <a:spcPts val="2098"/>
                  </a:lnSpc>
                </a:pPr>
                <a:r>
                  <a:rPr lang="en-US" sz="1942">
                    <a:solidFill>
                      <a:srgbClr val="FFFFFF"/>
                    </a:solidFill>
                    <a:latin typeface="Poppins"/>
                    <a:ea typeface="Poppins"/>
                    <a:cs typeface="Poppins"/>
                    <a:sym typeface="Poppins"/>
                  </a:rPr>
                  <a:t>Private Farmers Market</a:t>
                </a:r>
              </a:p>
              <a:p>
                <a:pPr algn="ctr">
                  <a:lnSpc>
                    <a:spcPts val="2098"/>
                  </a:lnSpc>
                </a:pPr>
                <a:endParaRPr lang="en-US" sz="1942">
                  <a:solidFill>
                    <a:srgbClr val="FFFFFF"/>
                  </a:solidFill>
                  <a:latin typeface="Poppins"/>
                  <a:ea typeface="Poppins"/>
                  <a:cs typeface="Poppins"/>
                  <a:sym typeface="Poppins"/>
                </a:endParaRPr>
              </a:p>
            </p:txBody>
          </p:sp>
        </p:grpSp>
        <p:grpSp>
          <p:nvGrpSpPr>
            <p:cNvPr id="79" name="Group 79"/>
            <p:cNvGrpSpPr/>
            <p:nvPr/>
          </p:nvGrpSpPr>
          <p:grpSpPr>
            <a:xfrm>
              <a:off x="10216843" y="125156"/>
              <a:ext cx="4724289" cy="1986009"/>
              <a:chOff x="0" y="0"/>
              <a:chExt cx="3322035" cy="1396526"/>
            </a:xfrm>
          </p:grpSpPr>
          <p:sp>
            <p:nvSpPr>
              <p:cNvPr id="80" name="Freeform 80"/>
              <p:cNvSpPr/>
              <p:nvPr/>
            </p:nvSpPr>
            <p:spPr>
              <a:xfrm>
                <a:off x="7747" y="6481"/>
                <a:ext cx="3306445" cy="1383558"/>
              </a:xfrm>
              <a:custGeom>
                <a:avLst/>
                <a:gdLst/>
                <a:ahLst/>
                <a:cxnLst/>
                <a:rect l="l" t="t" r="r" b="b"/>
                <a:pathLst>
                  <a:path w="3306445" h="1383558">
                    <a:moveTo>
                      <a:pt x="0" y="138324"/>
                    </a:moveTo>
                    <a:cubicBezTo>
                      <a:pt x="0" y="61937"/>
                      <a:pt x="74422" y="0"/>
                      <a:pt x="166243" y="0"/>
                    </a:cubicBezTo>
                    <a:lnTo>
                      <a:pt x="3140329" y="0"/>
                    </a:lnTo>
                    <a:cubicBezTo>
                      <a:pt x="3232150" y="0"/>
                      <a:pt x="3306445" y="61937"/>
                      <a:pt x="3306445" y="138324"/>
                    </a:cubicBezTo>
                    <a:lnTo>
                      <a:pt x="3306445" y="1245234"/>
                    </a:lnTo>
                    <a:cubicBezTo>
                      <a:pt x="3306445" y="1321620"/>
                      <a:pt x="3232023" y="1383558"/>
                      <a:pt x="3140329" y="1383558"/>
                    </a:cubicBezTo>
                    <a:lnTo>
                      <a:pt x="166243" y="1383558"/>
                    </a:lnTo>
                    <a:cubicBezTo>
                      <a:pt x="74422" y="1383558"/>
                      <a:pt x="127" y="1321620"/>
                      <a:pt x="127" y="1245234"/>
                    </a:cubicBezTo>
                    <a:close/>
                  </a:path>
                </a:pathLst>
              </a:custGeom>
              <a:solidFill>
                <a:srgbClr val="8C52FF"/>
              </a:solidFill>
            </p:spPr>
            <p:txBody>
              <a:bodyPr/>
              <a:lstStyle/>
              <a:p>
                <a:endParaRPr lang="en-US"/>
              </a:p>
            </p:txBody>
          </p:sp>
          <p:sp>
            <p:nvSpPr>
              <p:cNvPr id="81" name="Freeform 81"/>
              <p:cNvSpPr/>
              <p:nvPr/>
            </p:nvSpPr>
            <p:spPr>
              <a:xfrm>
                <a:off x="0" y="0"/>
                <a:ext cx="3322066" cy="1396520"/>
              </a:xfrm>
              <a:custGeom>
                <a:avLst/>
                <a:gdLst/>
                <a:ahLst/>
                <a:cxnLst/>
                <a:rect l="l" t="t" r="r" b="b"/>
                <a:pathLst>
                  <a:path w="3322066" h="1396520">
                    <a:moveTo>
                      <a:pt x="0" y="144805"/>
                    </a:moveTo>
                    <a:cubicBezTo>
                      <a:pt x="0" y="64806"/>
                      <a:pt x="77851" y="0"/>
                      <a:pt x="173990" y="0"/>
                    </a:cubicBezTo>
                    <a:lnTo>
                      <a:pt x="3148076" y="0"/>
                    </a:lnTo>
                    <a:lnTo>
                      <a:pt x="3148076" y="6481"/>
                    </a:lnTo>
                    <a:lnTo>
                      <a:pt x="3148076" y="0"/>
                    </a:lnTo>
                    <a:cubicBezTo>
                      <a:pt x="3244088" y="0"/>
                      <a:pt x="3322066" y="64806"/>
                      <a:pt x="3322066" y="144805"/>
                    </a:cubicBezTo>
                    <a:lnTo>
                      <a:pt x="3314319" y="144805"/>
                    </a:lnTo>
                    <a:lnTo>
                      <a:pt x="3322066" y="144805"/>
                    </a:lnTo>
                    <a:lnTo>
                      <a:pt x="3322066" y="1251715"/>
                    </a:lnTo>
                    <a:lnTo>
                      <a:pt x="3314319" y="1251715"/>
                    </a:lnTo>
                    <a:lnTo>
                      <a:pt x="3322066" y="1251715"/>
                    </a:lnTo>
                    <a:cubicBezTo>
                      <a:pt x="3322066" y="1331713"/>
                      <a:pt x="3244215" y="1396520"/>
                      <a:pt x="3148076" y="1396520"/>
                    </a:cubicBezTo>
                    <a:lnTo>
                      <a:pt x="3148076" y="1390039"/>
                    </a:lnTo>
                    <a:lnTo>
                      <a:pt x="3148076" y="1396520"/>
                    </a:lnTo>
                    <a:lnTo>
                      <a:pt x="173990" y="1396520"/>
                    </a:lnTo>
                    <a:lnTo>
                      <a:pt x="173990" y="1390039"/>
                    </a:lnTo>
                    <a:lnTo>
                      <a:pt x="173990" y="1396520"/>
                    </a:lnTo>
                    <a:cubicBezTo>
                      <a:pt x="77978" y="1396520"/>
                      <a:pt x="0" y="1331713"/>
                      <a:pt x="0" y="1251715"/>
                    </a:cubicBezTo>
                    <a:lnTo>
                      <a:pt x="0" y="144805"/>
                    </a:lnTo>
                    <a:lnTo>
                      <a:pt x="7747" y="144805"/>
                    </a:lnTo>
                    <a:lnTo>
                      <a:pt x="0" y="144805"/>
                    </a:lnTo>
                    <a:moveTo>
                      <a:pt x="15494" y="144805"/>
                    </a:moveTo>
                    <a:lnTo>
                      <a:pt x="15494" y="1251715"/>
                    </a:lnTo>
                    <a:lnTo>
                      <a:pt x="7747" y="1251715"/>
                    </a:lnTo>
                    <a:lnTo>
                      <a:pt x="15494" y="1251715"/>
                    </a:lnTo>
                    <a:cubicBezTo>
                      <a:pt x="15494" y="1324489"/>
                      <a:pt x="86360" y="1383558"/>
                      <a:pt x="173863" y="1383558"/>
                    </a:cubicBezTo>
                    <a:lnTo>
                      <a:pt x="3148076" y="1383558"/>
                    </a:lnTo>
                    <a:cubicBezTo>
                      <a:pt x="3235579" y="1383558"/>
                      <a:pt x="3306445" y="1324489"/>
                      <a:pt x="3306445" y="1251715"/>
                    </a:cubicBezTo>
                    <a:lnTo>
                      <a:pt x="3306445" y="144805"/>
                    </a:lnTo>
                    <a:cubicBezTo>
                      <a:pt x="3306445" y="72030"/>
                      <a:pt x="3235579" y="12961"/>
                      <a:pt x="3148076" y="12961"/>
                    </a:cubicBezTo>
                    <a:lnTo>
                      <a:pt x="173990" y="12961"/>
                    </a:lnTo>
                    <a:lnTo>
                      <a:pt x="173990" y="6481"/>
                    </a:lnTo>
                    <a:lnTo>
                      <a:pt x="173990" y="12961"/>
                    </a:lnTo>
                    <a:cubicBezTo>
                      <a:pt x="86360" y="12961"/>
                      <a:pt x="15494" y="72030"/>
                      <a:pt x="15494" y="144805"/>
                    </a:cubicBezTo>
                    <a:close/>
                  </a:path>
                </a:pathLst>
              </a:custGeom>
              <a:solidFill>
                <a:srgbClr val="8C52FF"/>
              </a:solidFill>
            </p:spPr>
            <p:txBody>
              <a:bodyPr/>
              <a:lstStyle/>
              <a:p>
                <a:endParaRPr lang="en-US"/>
              </a:p>
            </p:txBody>
          </p:sp>
        </p:grpSp>
        <p:grpSp>
          <p:nvGrpSpPr>
            <p:cNvPr id="82" name="Group 82"/>
            <p:cNvGrpSpPr/>
            <p:nvPr/>
          </p:nvGrpSpPr>
          <p:grpSpPr>
            <a:xfrm>
              <a:off x="10285731" y="0"/>
              <a:ext cx="4586514" cy="2236322"/>
              <a:chOff x="0" y="0"/>
              <a:chExt cx="3225154" cy="1572541"/>
            </a:xfrm>
          </p:grpSpPr>
          <p:sp>
            <p:nvSpPr>
              <p:cNvPr id="83" name="Freeform 83"/>
              <p:cNvSpPr/>
              <p:nvPr/>
            </p:nvSpPr>
            <p:spPr>
              <a:xfrm>
                <a:off x="0" y="0"/>
                <a:ext cx="3225154" cy="1572541"/>
              </a:xfrm>
              <a:custGeom>
                <a:avLst/>
                <a:gdLst/>
                <a:ahLst/>
                <a:cxnLst/>
                <a:rect l="l" t="t" r="r" b="b"/>
                <a:pathLst>
                  <a:path w="3225154" h="1572541">
                    <a:moveTo>
                      <a:pt x="0" y="0"/>
                    </a:moveTo>
                    <a:lnTo>
                      <a:pt x="3225154" y="0"/>
                    </a:lnTo>
                    <a:lnTo>
                      <a:pt x="3225154" y="1572541"/>
                    </a:lnTo>
                    <a:lnTo>
                      <a:pt x="0" y="1572541"/>
                    </a:lnTo>
                    <a:close/>
                  </a:path>
                </a:pathLst>
              </a:custGeom>
            </p:spPr>
            <p:txBody>
              <a:bodyPr/>
              <a:lstStyle/>
              <a:p>
                <a:endParaRPr lang="en-US"/>
              </a:p>
            </p:txBody>
          </p:sp>
          <p:sp>
            <p:nvSpPr>
              <p:cNvPr id="84" name="TextBox 84"/>
              <p:cNvSpPr txBox="1"/>
              <p:nvPr/>
            </p:nvSpPr>
            <p:spPr>
              <a:xfrm>
                <a:off x="0" y="0"/>
                <a:ext cx="3225154" cy="1572541"/>
              </a:xfrm>
              <a:prstGeom prst="rect">
                <a:avLst/>
              </a:prstGeom>
            </p:spPr>
            <p:txBody>
              <a:bodyPr lIns="0" tIns="0" rIns="0" bIns="0" rtlCol="0" anchor="ctr"/>
              <a:lstStyle/>
              <a:p>
                <a:pPr algn="ctr"/>
                <a:r>
                  <a:rPr lang="en-US" sz="2752" dirty="0">
                    <a:solidFill>
                      <a:srgbClr val="FFFFFF"/>
                    </a:solidFill>
                    <a:latin typeface="Poppins"/>
                    <a:ea typeface="Poppins"/>
                    <a:cs typeface="Poppins"/>
                    <a:sym typeface="Poppins"/>
                  </a:rPr>
                  <a:t>Tribal Agencies</a:t>
                </a:r>
              </a:p>
              <a:p>
                <a:pPr algn="ctr"/>
                <a:r>
                  <a:rPr lang="en-US" sz="2752" dirty="0">
                    <a:solidFill>
                      <a:srgbClr val="FFFFFF"/>
                    </a:solidFill>
                    <a:latin typeface="Poppins"/>
                    <a:ea typeface="Poppins"/>
                    <a:cs typeface="Poppins"/>
                    <a:sym typeface="Poppins"/>
                  </a:rPr>
                  <a:t>PE 240 </a:t>
                </a:r>
              </a:p>
            </p:txBody>
          </p:sp>
        </p:grpSp>
        <p:grpSp>
          <p:nvGrpSpPr>
            <p:cNvPr id="85" name="Group 85"/>
            <p:cNvGrpSpPr/>
            <p:nvPr/>
          </p:nvGrpSpPr>
          <p:grpSpPr>
            <a:xfrm>
              <a:off x="10916399" y="2151476"/>
              <a:ext cx="3636086" cy="2085942"/>
              <a:chOff x="0" y="0"/>
              <a:chExt cx="2556830" cy="1466797"/>
            </a:xfrm>
          </p:grpSpPr>
          <p:sp>
            <p:nvSpPr>
              <p:cNvPr id="86" name="Freeform 86"/>
              <p:cNvSpPr/>
              <p:nvPr/>
            </p:nvSpPr>
            <p:spPr>
              <a:xfrm>
                <a:off x="9184" y="9077"/>
                <a:ext cx="2538491" cy="1448620"/>
              </a:xfrm>
              <a:custGeom>
                <a:avLst/>
                <a:gdLst/>
                <a:ahLst/>
                <a:cxnLst/>
                <a:rect l="l" t="t" r="r" b="b"/>
                <a:pathLst>
                  <a:path w="2538491" h="1448620">
                    <a:moveTo>
                      <a:pt x="0" y="144937"/>
                    </a:moveTo>
                    <a:cubicBezTo>
                      <a:pt x="0" y="64879"/>
                      <a:pt x="65947" y="0"/>
                      <a:pt x="147401" y="0"/>
                    </a:cubicBezTo>
                    <a:lnTo>
                      <a:pt x="2391090" y="0"/>
                    </a:lnTo>
                    <a:cubicBezTo>
                      <a:pt x="2472394" y="0"/>
                      <a:pt x="2538492" y="64879"/>
                      <a:pt x="2538492" y="144788"/>
                    </a:cubicBezTo>
                    <a:lnTo>
                      <a:pt x="2538492" y="1303833"/>
                    </a:lnTo>
                    <a:cubicBezTo>
                      <a:pt x="2538492" y="1383890"/>
                      <a:pt x="2472545" y="1448620"/>
                      <a:pt x="2391090" y="1448620"/>
                    </a:cubicBezTo>
                    <a:lnTo>
                      <a:pt x="147401" y="1448620"/>
                    </a:lnTo>
                    <a:cubicBezTo>
                      <a:pt x="66097" y="1448620"/>
                      <a:pt x="0" y="1383741"/>
                      <a:pt x="0" y="1303833"/>
                    </a:cubicBezTo>
                    <a:close/>
                  </a:path>
                </a:pathLst>
              </a:custGeom>
              <a:solidFill>
                <a:srgbClr val="8C52FF">
                  <a:alpha val="80784"/>
                </a:srgbClr>
              </a:solidFill>
            </p:spPr>
            <p:txBody>
              <a:bodyPr/>
              <a:lstStyle/>
              <a:p>
                <a:endParaRPr lang="en-US"/>
              </a:p>
            </p:txBody>
          </p:sp>
          <p:sp>
            <p:nvSpPr>
              <p:cNvPr id="87" name="Freeform 87"/>
              <p:cNvSpPr/>
              <p:nvPr/>
            </p:nvSpPr>
            <p:spPr>
              <a:xfrm>
                <a:off x="0" y="0"/>
                <a:ext cx="2556855" cy="1466905"/>
              </a:xfrm>
              <a:custGeom>
                <a:avLst/>
                <a:gdLst/>
                <a:ahLst/>
                <a:cxnLst/>
                <a:rect l="l" t="t" r="r" b="b"/>
                <a:pathLst>
                  <a:path w="2556855" h="1466905">
                    <a:moveTo>
                      <a:pt x="0" y="154014"/>
                    </a:moveTo>
                    <a:cubicBezTo>
                      <a:pt x="0" y="68897"/>
                      <a:pt x="70162" y="0"/>
                      <a:pt x="156585" y="0"/>
                    </a:cubicBezTo>
                    <a:lnTo>
                      <a:pt x="2400274" y="0"/>
                    </a:lnTo>
                    <a:lnTo>
                      <a:pt x="2400274" y="9077"/>
                    </a:lnTo>
                    <a:lnTo>
                      <a:pt x="2400274" y="0"/>
                    </a:lnTo>
                    <a:cubicBezTo>
                      <a:pt x="2486698" y="0"/>
                      <a:pt x="2556855" y="68897"/>
                      <a:pt x="2556855" y="154014"/>
                    </a:cubicBezTo>
                    <a:lnTo>
                      <a:pt x="2547676" y="154014"/>
                    </a:lnTo>
                    <a:lnTo>
                      <a:pt x="2556855" y="154014"/>
                    </a:lnTo>
                    <a:lnTo>
                      <a:pt x="2556855" y="1312910"/>
                    </a:lnTo>
                    <a:lnTo>
                      <a:pt x="2547676" y="1312910"/>
                    </a:lnTo>
                    <a:lnTo>
                      <a:pt x="2556855" y="1312910"/>
                    </a:lnTo>
                    <a:cubicBezTo>
                      <a:pt x="2556855" y="1398026"/>
                      <a:pt x="2486698" y="1466905"/>
                      <a:pt x="2400274" y="1466905"/>
                    </a:cubicBezTo>
                    <a:lnTo>
                      <a:pt x="2400274" y="1457846"/>
                    </a:lnTo>
                    <a:lnTo>
                      <a:pt x="2400274" y="1466905"/>
                    </a:lnTo>
                    <a:lnTo>
                      <a:pt x="156585" y="1466905"/>
                    </a:lnTo>
                    <a:lnTo>
                      <a:pt x="156585" y="1457846"/>
                    </a:lnTo>
                    <a:lnTo>
                      <a:pt x="156585" y="1466905"/>
                    </a:lnTo>
                    <a:cubicBezTo>
                      <a:pt x="70162" y="1466774"/>
                      <a:pt x="0" y="1397878"/>
                      <a:pt x="0" y="1312910"/>
                    </a:cubicBezTo>
                    <a:lnTo>
                      <a:pt x="0" y="154014"/>
                    </a:lnTo>
                    <a:lnTo>
                      <a:pt x="9184" y="154014"/>
                    </a:lnTo>
                    <a:lnTo>
                      <a:pt x="0" y="154014"/>
                    </a:lnTo>
                    <a:moveTo>
                      <a:pt x="18369" y="154014"/>
                    </a:moveTo>
                    <a:lnTo>
                      <a:pt x="18369" y="1312910"/>
                    </a:lnTo>
                    <a:lnTo>
                      <a:pt x="9184" y="1312910"/>
                    </a:lnTo>
                    <a:lnTo>
                      <a:pt x="18369" y="1312910"/>
                    </a:lnTo>
                    <a:cubicBezTo>
                      <a:pt x="18369" y="1387908"/>
                      <a:pt x="80099" y="1448620"/>
                      <a:pt x="156435" y="1448620"/>
                    </a:cubicBezTo>
                    <a:lnTo>
                      <a:pt x="2400274" y="1448620"/>
                    </a:lnTo>
                    <a:cubicBezTo>
                      <a:pt x="2476610" y="1448620"/>
                      <a:pt x="2538341" y="1387759"/>
                      <a:pt x="2538341" y="1312910"/>
                    </a:cubicBezTo>
                    <a:lnTo>
                      <a:pt x="2538341" y="154014"/>
                    </a:lnTo>
                    <a:cubicBezTo>
                      <a:pt x="2538341" y="79016"/>
                      <a:pt x="2476610" y="18303"/>
                      <a:pt x="2400274" y="18303"/>
                    </a:cubicBezTo>
                    <a:lnTo>
                      <a:pt x="156585" y="18303"/>
                    </a:lnTo>
                    <a:lnTo>
                      <a:pt x="156585" y="9077"/>
                    </a:lnTo>
                    <a:lnTo>
                      <a:pt x="156585" y="18154"/>
                    </a:lnTo>
                    <a:cubicBezTo>
                      <a:pt x="80250" y="18154"/>
                      <a:pt x="18519" y="79016"/>
                      <a:pt x="18519" y="153865"/>
                    </a:cubicBezTo>
                    <a:close/>
                  </a:path>
                </a:pathLst>
              </a:custGeom>
              <a:solidFill>
                <a:srgbClr val="F2F2F2"/>
              </a:solidFill>
            </p:spPr>
            <p:txBody>
              <a:bodyPr/>
              <a:lstStyle/>
              <a:p>
                <a:endParaRPr lang="en-US"/>
              </a:p>
            </p:txBody>
          </p:sp>
        </p:grpSp>
        <p:grpSp>
          <p:nvGrpSpPr>
            <p:cNvPr id="88" name="Group 88"/>
            <p:cNvGrpSpPr/>
            <p:nvPr/>
          </p:nvGrpSpPr>
          <p:grpSpPr>
            <a:xfrm>
              <a:off x="11022279" y="2151476"/>
              <a:ext cx="3424326" cy="2416558"/>
              <a:chOff x="0" y="0"/>
              <a:chExt cx="2407924" cy="1699280"/>
            </a:xfrm>
          </p:grpSpPr>
          <p:sp>
            <p:nvSpPr>
              <p:cNvPr id="89" name="Freeform 89"/>
              <p:cNvSpPr/>
              <p:nvPr/>
            </p:nvSpPr>
            <p:spPr>
              <a:xfrm>
                <a:off x="0" y="0"/>
                <a:ext cx="2407924" cy="1699280"/>
              </a:xfrm>
              <a:custGeom>
                <a:avLst/>
                <a:gdLst/>
                <a:ahLst/>
                <a:cxnLst/>
                <a:rect l="l" t="t" r="r" b="b"/>
                <a:pathLst>
                  <a:path w="2407924" h="1699280">
                    <a:moveTo>
                      <a:pt x="0" y="0"/>
                    </a:moveTo>
                    <a:lnTo>
                      <a:pt x="2407924" y="0"/>
                    </a:lnTo>
                    <a:lnTo>
                      <a:pt x="2407924" y="1699280"/>
                    </a:lnTo>
                    <a:lnTo>
                      <a:pt x="0" y="1699280"/>
                    </a:lnTo>
                    <a:close/>
                  </a:path>
                </a:pathLst>
              </a:custGeom>
            </p:spPr>
            <p:txBody>
              <a:bodyPr/>
              <a:lstStyle/>
              <a:p>
                <a:endParaRPr lang="en-US"/>
              </a:p>
            </p:txBody>
          </p:sp>
          <p:sp>
            <p:nvSpPr>
              <p:cNvPr id="90" name="TextBox 90"/>
              <p:cNvSpPr txBox="1"/>
              <p:nvPr/>
            </p:nvSpPr>
            <p:spPr>
              <a:xfrm>
                <a:off x="0" y="9525"/>
                <a:ext cx="2407924" cy="1689755"/>
              </a:xfrm>
              <a:prstGeom prst="rect">
                <a:avLst/>
              </a:prstGeom>
            </p:spPr>
            <p:txBody>
              <a:bodyPr lIns="0" tIns="0" rIns="0" bIns="0" rtlCol="0" anchor="ctr"/>
              <a:lstStyle/>
              <a:p>
                <a:pPr algn="ctr">
                  <a:lnSpc>
                    <a:spcPts val="2185"/>
                  </a:lnSpc>
                </a:pPr>
                <a:r>
                  <a:rPr lang="en-US" sz="2023">
                    <a:solidFill>
                      <a:srgbClr val="FFFFFF"/>
                    </a:solidFill>
                    <a:latin typeface="Poppins"/>
                    <a:ea typeface="Poppins"/>
                    <a:cs typeface="Poppins"/>
                    <a:sym typeface="Poppins"/>
                  </a:rPr>
                  <a:t>PE240-01</a:t>
                </a:r>
              </a:p>
              <a:p>
                <a:pPr algn="ctr">
                  <a:lnSpc>
                    <a:spcPts val="2185"/>
                  </a:lnSpc>
                </a:pPr>
                <a:endParaRPr lang="en-US" sz="2023">
                  <a:solidFill>
                    <a:srgbClr val="FFFFFF"/>
                  </a:solidFill>
                  <a:latin typeface="Poppins"/>
                  <a:ea typeface="Poppins"/>
                  <a:cs typeface="Poppins"/>
                  <a:sym typeface="Poppins"/>
                </a:endParaRPr>
              </a:p>
              <a:p>
                <a:pPr algn="ctr">
                  <a:lnSpc>
                    <a:spcPts val="2185"/>
                  </a:lnSpc>
                </a:pPr>
                <a:r>
                  <a:rPr lang="en-US" sz="2023">
                    <a:solidFill>
                      <a:srgbClr val="FFFFFF"/>
                    </a:solidFill>
                    <a:latin typeface="Poppins"/>
                    <a:ea typeface="Poppins"/>
                    <a:cs typeface="Poppins"/>
                    <a:sym typeface="Poppins"/>
                  </a:rPr>
                  <a:t>Tribal WIC NSA: January 1 - September 30th</a:t>
                </a:r>
              </a:p>
              <a:p>
                <a:pPr algn="ctr">
                  <a:lnSpc>
                    <a:spcPts val="2185"/>
                  </a:lnSpc>
                </a:pPr>
                <a:endParaRPr lang="en-US" sz="2023">
                  <a:solidFill>
                    <a:srgbClr val="FFFFFF"/>
                  </a:solidFill>
                  <a:latin typeface="Poppins"/>
                  <a:ea typeface="Poppins"/>
                  <a:cs typeface="Poppins"/>
                  <a:sym typeface="Poppins"/>
                </a:endParaRPr>
              </a:p>
            </p:txBody>
          </p:sp>
        </p:grpSp>
        <p:grpSp>
          <p:nvGrpSpPr>
            <p:cNvPr id="91" name="Group 91"/>
            <p:cNvGrpSpPr/>
            <p:nvPr/>
          </p:nvGrpSpPr>
          <p:grpSpPr>
            <a:xfrm>
              <a:off x="11006580" y="4762369"/>
              <a:ext cx="3636086" cy="1998272"/>
              <a:chOff x="0" y="0"/>
              <a:chExt cx="2556830" cy="1405149"/>
            </a:xfrm>
          </p:grpSpPr>
          <p:sp>
            <p:nvSpPr>
              <p:cNvPr id="92" name="Freeform 92"/>
              <p:cNvSpPr/>
              <p:nvPr/>
            </p:nvSpPr>
            <p:spPr>
              <a:xfrm>
                <a:off x="9184" y="8696"/>
                <a:ext cx="2538491" cy="1387736"/>
              </a:xfrm>
              <a:custGeom>
                <a:avLst/>
                <a:gdLst/>
                <a:ahLst/>
                <a:cxnLst/>
                <a:rect l="l" t="t" r="r" b="b"/>
                <a:pathLst>
                  <a:path w="2538491" h="1387736">
                    <a:moveTo>
                      <a:pt x="0" y="138844"/>
                    </a:moveTo>
                    <a:cubicBezTo>
                      <a:pt x="0" y="62152"/>
                      <a:pt x="65947" y="0"/>
                      <a:pt x="147401" y="0"/>
                    </a:cubicBezTo>
                    <a:lnTo>
                      <a:pt x="2391090" y="0"/>
                    </a:lnTo>
                    <a:cubicBezTo>
                      <a:pt x="2472394" y="0"/>
                      <a:pt x="2538492" y="62152"/>
                      <a:pt x="2538492" y="138702"/>
                    </a:cubicBezTo>
                    <a:lnTo>
                      <a:pt x="2538492" y="1249033"/>
                    </a:lnTo>
                    <a:cubicBezTo>
                      <a:pt x="2538492" y="1325726"/>
                      <a:pt x="2472545" y="1387736"/>
                      <a:pt x="2391090" y="1387736"/>
                    </a:cubicBezTo>
                    <a:lnTo>
                      <a:pt x="147401" y="1387736"/>
                    </a:lnTo>
                    <a:cubicBezTo>
                      <a:pt x="66097" y="1387736"/>
                      <a:pt x="0" y="1325583"/>
                      <a:pt x="0" y="1249033"/>
                    </a:cubicBezTo>
                    <a:close/>
                  </a:path>
                </a:pathLst>
              </a:custGeom>
              <a:solidFill>
                <a:srgbClr val="8C52FF">
                  <a:alpha val="80784"/>
                </a:srgbClr>
              </a:solidFill>
            </p:spPr>
            <p:txBody>
              <a:bodyPr/>
              <a:lstStyle/>
              <a:p>
                <a:endParaRPr lang="en-US"/>
              </a:p>
            </p:txBody>
          </p:sp>
          <p:sp>
            <p:nvSpPr>
              <p:cNvPr id="93" name="Freeform 93"/>
              <p:cNvSpPr/>
              <p:nvPr/>
            </p:nvSpPr>
            <p:spPr>
              <a:xfrm>
                <a:off x="0" y="0"/>
                <a:ext cx="2556855" cy="1405256"/>
              </a:xfrm>
              <a:custGeom>
                <a:avLst/>
                <a:gdLst/>
                <a:ahLst/>
                <a:cxnLst/>
                <a:rect l="l" t="t" r="r" b="b"/>
                <a:pathLst>
                  <a:path w="2556855" h="1405256">
                    <a:moveTo>
                      <a:pt x="0" y="147540"/>
                    </a:moveTo>
                    <a:cubicBezTo>
                      <a:pt x="0" y="66001"/>
                      <a:pt x="70162" y="0"/>
                      <a:pt x="156585" y="0"/>
                    </a:cubicBezTo>
                    <a:lnTo>
                      <a:pt x="2400274" y="0"/>
                    </a:lnTo>
                    <a:lnTo>
                      <a:pt x="2400274" y="8696"/>
                    </a:lnTo>
                    <a:lnTo>
                      <a:pt x="2400274" y="0"/>
                    </a:lnTo>
                    <a:cubicBezTo>
                      <a:pt x="2486698" y="0"/>
                      <a:pt x="2556855" y="66001"/>
                      <a:pt x="2556855" y="147540"/>
                    </a:cubicBezTo>
                    <a:lnTo>
                      <a:pt x="2547676" y="147540"/>
                    </a:lnTo>
                    <a:lnTo>
                      <a:pt x="2556855" y="147540"/>
                    </a:lnTo>
                    <a:lnTo>
                      <a:pt x="2556855" y="1257729"/>
                    </a:lnTo>
                    <a:lnTo>
                      <a:pt x="2547676" y="1257729"/>
                    </a:lnTo>
                    <a:lnTo>
                      <a:pt x="2556855" y="1257729"/>
                    </a:lnTo>
                    <a:cubicBezTo>
                      <a:pt x="2556855" y="1339269"/>
                      <a:pt x="2486698" y="1405256"/>
                      <a:pt x="2400274" y="1405256"/>
                    </a:cubicBezTo>
                    <a:lnTo>
                      <a:pt x="2400274" y="1396574"/>
                    </a:lnTo>
                    <a:lnTo>
                      <a:pt x="2400274" y="1405256"/>
                    </a:lnTo>
                    <a:lnTo>
                      <a:pt x="156585" y="1405256"/>
                    </a:lnTo>
                    <a:lnTo>
                      <a:pt x="156585" y="1396574"/>
                    </a:lnTo>
                    <a:lnTo>
                      <a:pt x="156585" y="1405256"/>
                    </a:lnTo>
                    <a:cubicBezTo>
                      <a:pt x="70162" y="1405127"/>
                      <a:pt x="0" y="1339126"/>
                      <a:pt x="0" y="1257729"/>
                    </a:cubicBezTo>
                    <a:lnTo>
                      <a:pt x="0" y="147540"/>
                    </a:lnTo>
                    <a:lnTo>
                      <a:pt x="9184" y="147540"/>
                    </a:lnTo>
                    <a:lnTo>
                      <a:pt x="0" y="147540"/>
                    </a:lnTo>
                    <a:moveTo>
                      <a:pt x="18369" y="147540"/>
                    </a:moveTo>
                    <a:lnTo>
                      <a:pt x="18369" y="1257729"/>
                    </a:lnTo>
                    <a:lnTo>
                      <a:pt x="9184" y="1257729"/>
                    </a:lnTo>
                    <a:lnTo>
                      <a:pt x="18369" y="1257729"/>
                    </a:lnTo>
                    <a:cubicBezTo>
                      <a:pt x="18369" y="1329575"/>
                      <a:pt x="80099" y="1387736"/>
                      <a:pt x="156435" y="1387736"/>
                    </a:cubicBezTo>
                    <a:lnTo>
                      <a:pt x="2400274" y="1387736"/>
                    </a:lnTo>
                    <a:cubicBezTo>
                      <a:pt x="2476610" y="1387736"/>
                      <a:pt x="2538341" y="1329433"/>
                      <a:pt x="2538341" y="1257729"/>
                    </a:cubicBezTo>
                    <a:lnTo>
                      <a:pt x="2538341" y="147540"/>
                    </a:lnTo>
                    <a:cubicBezTo>
                      <a:pt x="2538341" y="75695"/>
                      <a:pt x="2476610" y="17534"/>
                      <a:pt x="2400274" y="17534"/>
                    </a:cubicBezTo>
                    <a:lnTo>
                      <a:pt x="156585" y="17534"/>
                    </a:lnTo>
                    <a:lnTo>
                      <a:pt x="156585" y="8696"/>
                    </a:lnTo>
                    <a:lnTo>
                      <a:pt x="156585" y="17391"/>
                    </a:lnTo>
                    <a:cubicBezTo>
                      <a:pt x="80250" y="17391"/>
                      <a:pt x="18519" y="75695"/>
                      <a:pt x="18519" y="147398"/>
                    </a:cubicBezTo>
                    <a:close/>
                  </a:path>
                </a:pathLst>
              </a:custGeom>
              <a:solidFill>
                <a:srgbClr val="F2F2F2"/>
              </a:solidFill>
            </p:spPr>
            <p:txBody>
              <a:bodyPr/>
              <a:lstStyle/>
              <a:p>
                <a:endParaRPr lang="en-US"/>
              </a:p>
            </p:txBody>
          </p:sp>
        </p:grpSp>
        <p:grpSp>
          <p:nvGrpSpPr>
            <p:cNvPr id="94" name="Group 94"/>
            <p:cNvGrpSpPr/>
            <p:nvPr/>
          </p:nvGrpSpPr>
          <p:grpSpPr>
            <a:xfrm>
              <a:off x="11117240" y="4762369"/>
              <a:ext cx="3265568" cy="2401143"/>
              <a:chOff x="0" y="0"/>
              <a:chExt cx="2296289" cy="1688440"/>
            </a:xfrm>
          </p:grpSpPr>
          <p:sp>
            <p:nvSpPr>
              <p:cNvPr id="95" name="Freeform 95"/>
              <p:cNvSpPr/>
              <p:nvPr/>
            </p:nvSpPr>
            <p:spPr>
              <a:xfrm>
                <a:off x="0" y="0"/>
                <a:ext cx="2296289" cy="1688440"/>
              </a:xfrm>
              <a:custGeom>
                <a:avLst/>
                <a:gdLst/>
                <a:ahLst/>
                <a:cxnLst/>
                <a:rect l="l" t="t" r="r" b="b"/>
                <a:pathLst>
                  <a:path w="2296289" h="1688440">
                    <a:moveTo>
                      <a:pt x="0" y="0"/>
                    </a:moveTo>
                    <a:lnTo>
                      <a:pt x="2296289" y="0"/>
                    </a:lnTo>
                    <a:lnTo>
                      <a:pt x="2296289" y="1688440"/>
                    </a:lnTo>
                    <a:lnTo>
                      <a:pt x="0" y="1688440"/>
                    </a:lnTo>
                    <a:close/>
                  </a:path>
                </a:pathLst>
              </a:custGeom>
            </p:spPr>
            <p:txBody>
              <a:bodyPr/>
              <a:lstStyle/>
              <a:p>
                <a:endParaRPr lang="en-US"/>
              </a:p>
            </p:txBody>
          </p:sp>
          <p:sp>
            <p:nvSpPr>
              <p:cNvPr id="96" name="TextBox 96"/>
              <p:cNvSpPr txBox="1"/>
              <p:nvPr/>
            </p:nvSpPr>
            <p:spPr>
              <a:xfrm>
                <a:off x="0" y="9525"/>
                <a:ext cx="2296289" cy="1678915"/>
              </a:xfrm>
              <a:prstGeom prst="rect">
                <a:avLst/>
              </a:prstGeom>
            </p:spPr>
            <p:txBody>
              <a:bodyPr lIns="0" tIns="0" rIns="0" bIns="0" rtlCol="0" anchor="ctr"/>
              <a:lstStyle/>
              <a:p>
                <a:pPr algn="ctr">
                  <a:lnSpc>
                    <a:spcPts val="2098"/>
                  </a:lnSpc>
                </a:pPr>
                <a:r>
                  <a:rPr lang="en-US" sz="1942">
                    <a:solidFill>
                      <a:srgbClr val="FFFFFF"/>
                    </a:solidFill>
                    <a:latin typeface="Poppins"/>
                    <a:ea typeface="Poppins"/>
                    <a:cs typeface="Poppins"/>
                    <a:sym typeface="Poppins"/>
                  </a:rPr>
                  <a:t>PE240-02</a:t>
                </a:r>
              </a:p>
              <a:p>
                <a:pPr algn="ctr">
                  <a:lnSpc>
                    <a:spcPts val="2098"/>
                  </a:lnSpc>
                </a:pPr>
                <a:endParaRPr lang="en-US" sz="1942">
                  <a:solidFill>
                    <a:srgbClr val="FFFFFF"/>
                  </a:solidFill>
                  <a:latin typeface="Poppins"/>
                  <a:ea typeface="Poppins"/>
                  <a:cs typeface="Poppins"/>
                  <a:sym typeface="Poppins"/>
                </a:endParaRPr>
              </a:p>
              <a:p>
                <a:pPr algn="ctr">
                  <a:lnSpc>
                    <a:spcPts val="2098"/>
                  </a:lnSpc>
                </a:pPr>
                <a:r>
                  <a:rPr lang="en-US" sz="1942">
                    <a:solidFill>
                      <a:srgbClr val="FFFFFF"/>
                    </a:solidFill>
                    <a:latin typeface="Poppins"/>
                    <a:ea typeface="Poppins"/>
                    <a:cs typeface="Poppins"/>
                    <a:sym typeface="Poppins"/>
                  </a:rPr>
                  <a:t>Tribal WIC NSA: October 1 - December 30th</a:t>
                </a:r>
              </a:p>
              <a:p>
                <a:pPr algn="ctr">
                  <a:lnSpc>
                    <a:spcPts val="2098"/>
                  </a:lnSpc>
                </a:pPr>
                <a:endParaRPr lang="en-US" sz="1942">
                  <a:solidFill>
                    <a:srgbClr val="FFFFFF"/>
                  </a:solidFill>
                  <a:latin typeface="Poppins"/>
                  <a:ea typeface="Poppins"/>
                  <a:cs typeface="Poppins"/>
                  <a:sym typeface="Poppins"/>
                </a:endParaRPr>
              </a:p>
            </p:txBody>
          </p:sp>
        </p:grpSp>
        <p:grpSp>
          <p:nvGrpSpPr>
            <p:cNvPr id="97" name="Group 97"/>
            <p:cNvGrpSpPr/>
            <p:nvPr/>
          </p:nvGrpSpPr>
          <p:grpSpPr>
            <a:xfrm>
              <a:off x="11006400" y="7253209"/>
              <a:ext cx="3636086" cy="1780276"/>
              <a:chOff x="0" y="0"/>
              <a:chExt cx="2556830" cy="1251858"/>
            </a:xfrm>
          </p:grpSpPr>
          <p:sp>
            <p:nvSpPr>
              <p:cNvPr id="98" name="Freeform 98"/>
              <p:cNvSpPr/>
              <p:nvPr/>
            </p:nvSpPr>
            <p:spPr>
              <a:xfrm>
                <a:off x="9184" y="7747"/>
                <a:ext cx="2538491" cy="1236345"/>
              </a:xfrm>
              <a:custGeom>
                <a:avLst/>
                <a:gdLst/>
                <a:ahLst/>
                <a:cxnLst/>
                <a:rect l="l" t="t" r="r" b="b"/>
                <a:pathLst>
                  <a:path w="2538491" h="1236345">
                    <a:moveTo>
                      <a:pt x="0" y="123698"/>
                    </a:moveTo>
                    <a:cubicBezTo>
                      <a:pt x="0" y="55372"/>
                      <a:pt x="65947" y="0"/>
                      <a:pt x="147401" y="0"/>
                    </a:cubicBezTo>
                    <a:lnTo>
                      <a:pt x="2391090" y="0"/>
                    </a:lnTo>
                    <a:cubicBezTo>
                      <a:pt x="2472394" y="0"/>
                      <a:pt x="2538492" y="55372"/>
                      <a:pt x="2538492" y="123571"/>
                    </a:cubicBezTo>
                    <a:lnTo>
                      <a:pt x="2538492" y="1112774"/>
                    </a:lnTo>
                    <a:cubicBezTo>
                      <a:pt x="2538492" y="1181100"/>
                      <a:pt x="2472545" y="1236345"/>
                      <a:pt x="2391090" y="1236345"/>
                    </a:cubicBezTo>
                    <a:lnTo>
                      <a:pt x="147401" y="1236345"/>
                    </a:lnTo>
                    <a:cubicBezTo>
                      <a:pt x="66097" y="1236345"/>
                      <a:pt x="0" y="1180973"/>
                      <a:pt x="0" y="1112774"/>
                    </a:cubicBezTo>
                    <a:close/>
                  </a:path>
                </a:pathLst>
              </a:custGeom>
              <a:solidFill>
                <a:srgbClr val="8C52FF">
                  <a:alpha val="80784"/>
                </a:srgbClr>
              </a:solidFill>
            </p:spPr>
            <p:txBody>
              <a:bodyPr/>
              <a:lstStyle/>
              <a:p>
                <a:endParaRPr lang="en-US"/>
              </a:p>
            </p:txBody>
          </p:sp>
          <p:sp>
            <p:nvSpPr>
              <p:cNvPr id="99" name="Freeform 99"/>
              <p:cNvSpPr/>
              <p:nvPr/>
            </p:nvSpPr>
            <p:spPr>
              <a:xfrm>
                <a:off x="0" y="0"/>
                <a:ext cx="2556855" cy="1251966"/>
              </a:xfrm>
              <a:custGeom>
                <a:avLst/>
                <a:gdLst/>
                <a:ahLst/>
                <a:cxnLst/>
                <a:rect l="l" t="t" r="r" b="b"/>
                <a:pathLst>
                  <a:path w="2556855" h="1251966">
                    <a:moveTo>
                      <a:pt x="0" y="131445"/>
                    </a:moveTo>
                    <a:cubicBezTo>
                      <a:pt x="0" y="58801"/>
                      <a:pt x="70162" y="0"/>
                      <a:pt x="156585" y="0"/>
                    </a:cubicBezTo>
                    <a:lnTo>
                      <a:pt x="2400274" y="0"/>
                    </a:lnTo>
                    <a:lnTo>
                      <a:pt x="2400274" y="7747"/>
                    </a:lnTo>
                    <a:lnTo>
                      <a:pt x="2400274" y="0"/>
                    </a:lnTo>
                    <a:cubicBezTo>
                      <a:pt x="2486698" y="0"/>
                      <a:pt x="2556855" y="58801"/>
                      <a:pt x="2556855" y="131445"/>
                    </a:cubicBezTo>
                    <a:lnTo>
                      <a:pt x="2547676" y="131445"/>
                    </a:lnTo>
                    <a:lnTo>
                      <a:pt x="2556855" y="131445"/>
                    </a:lnTo>
                    <a:lnTo>
                      <a:pt x="2556855" y="1120521"/>
                    </a:lnTo>
                    <a:lnTo>
                      <a:pt x="2547676" y="1120521"/>
                    </a:lnTo>
                    <a:lnTo>
                      <a:pt x="2556855" y="1120521"/>
                    </a:lnTo>
                    <a:cubicBezTo>
                      <a:pt x="2556855" y="1193165"/>
                      <a:pt x="2486698" y="1251966"/>
                      <a:pt x="2400274" y="1251966"/>
                    </a:cubicBezTo>
                    <a:lnTo>
                      <a:pt x="2400274" y="1244219"/>
                    </a:lnTo>
                    <a:lnTo>
                      <a:pt x="2400274" y="1251966"/>
                    </a:lnTo>
                    <a:lnTo>
                      <a:pt x="156585" y="1251966"/>
                    </a:lnTo>
                    <a:lnTo>
                      <a:pt x="156585" y="1244219"/>
                    </a:lnTo>
                    <a:lnTo>
                      <a:pt x="156585" y="1251966"/>
                    </a:lnTo>
                    <a:cubicBezTo>
                      <a:pt x="70162" y="1251839"/>
                      <a:pt x="0" y="1193038"/>
                      <a:pt x="0" y="1120521"/>
                    </a:cubicBezTo>
                    <a:lnTo>
                      <a:pt x="0" y="131445"/>
                    </a:lnTo>
                    <a:lnTo>
                      <a:pt x="9184" y="131445"/>
                    </a:lnTo>
                    <a:lnTo>
                      <a:pt x="0" y="131445"/>
                    </a:lnTo>
                    <a:moveTo>
                      <a:pt x="18369" y="131445"/>
                    </a:moveTo>
                    <a:lnTo>
                      <a:pt x="18369" y="1120521"/>
                    </a:lnTo>
                    <a:lnTo>
                      <a:pt x="9184" y="1120521"/>
                    </a:lnTo>
                    <a:lnTo>
                      <a:pt x="18369" y="1120521"/>
                    </a:lnTo>
                    <a:cubicBezTo>
                      <a:pt x="18369" y="1184529"/>
                      <a:pt x="80099" y="1236345"/>
                      <a:pt x="156435" y="1236345"/>
                    </a:cubicBezTo>
                    <a:lnTo>
                      <a:pt x="2400274" y="1236345"/>
                    </a:lnTo>
                    <a:cubicBezTo>
                      <a:pt x="2476610" y="1236345"/>
                      <a:pt x="2538341" y="1184402"/>
                      <a:pt x="2538341" y="1120521"/>
                    </a:cubicBezTo>
                    <a:lnTo>
                      <a:pt x="2538341" y="131445"/>
                    </a:lnTo>
                    <a:cubicBezTo>
                      <a:pt x="2538341" y="67437"/>
                      <a:pt x="2476610" y="15621"/>
                      <a:pt x="2400274" y="15621"/>
                    </a:cubicBezTo>
                    <a:lnTo>
                      <a:pt x="156585" y="15621"/>
                    </a:lnTo>
                    <a:lnTo>
                      <a:pt x="156585" y="7747"/>
                    </a:lnTo>
                    <a:lnTo>
                      <a:pt x="156585" y="15494"/>
                    </a:lnTo>
                    <a:cubicBezTo>
                      <a:pt x="80250" y="15494"/>
                      <a:pt x="18519" y="67437"/>
                      <a:pt x="18519" y="131318"/>
                    </a:cubicBezTo>
                    <a:close/>
                  </a:path>
                </a:pathLst>
              </a:custGeom>
              <a:solidFill>
                <a:srgbClr val="F2F2F2"/>
              </a:solidFill>
            </p:spPr>
            <p:txBody>
              <a:bodyPr/>
              <a:lstStyle/>
              <a:p>
                <a:endParaRPr lang="en-US"/>
              </a:p>
            </p:txBody>
          </p:sp>
        </p:grpSp>
        <p:grpSp>
          <p:nvGrpSpPr>
            <p:cNvPr id="100" name="Group 100"/>
            <p:cNvGrpSpPr/>
            <p:nvPr/>
          </p:nvGrpSpPr>
          <p:grpSpPr>
            <a:xfrm>
              <a:off x="11060676" y="7253209"/>
              <a:ext cx="3378698" cy="2208137"/>
              <a:chOff x="0" y="0"/>
              <a:chExt cx="2375839" cy="1552722"/>
            </a:xfrm>
          </p:grpSpPr>
          <p:sp>
            <p:nvSpPr>
              <p:cNvPr id="101" name="Freeform 101"/>
              <p:cNvSpPr/>
              <p:nvPr/>
            </p:nvSpPr>
            <p:spPr>
              <a:xfrm>
                <a:off x="0" y="0"/>
                <a:ext cx="2375839" cy="1552722"/>
              </a:xfrm>
              <a:custGeom>
                <a:avLst/>
                <a:gdLst/>
                <a:ahLst/>
                <a:cxnLst/>
                <a:rect l="l" t="t" r="r" b="b"/>
                <a:pathLst>
                  <a:path w="2375839" h="1552722">
                    <a:moveTo>
                      <a:pt x="0" y="0"/>
                    </a:moveTo>
                    <a:lnTo>
                      <a:pt x="2375839" y="0"/>
                    </a:lnTo>
                    <a:lnTo>
                      <a:pt x="2375839" y="1552722"/>
                    </a:lnTo>
                    <a:lnTo>
                      <a:pt x="0" y="1552722"/>
                    </a:lnTo>
                    <a:close/>
                  </a:path>
                </a:pathLst>
              </a:custGeom>
            </p:spPr>
            <p:txBody>
              <a:bodyPr/>
              <a:lstStyle/>
              <a:p>
                <a:endParaRPr lang="en-US"/>
              </a:p>
            </p:txBody>
          </p:sp>
          <p:sp>
            <p:nvSpPr>
              <p:cNvPr id="102" name="TextBox 102"/>
              <p:cNvSpPr txBox="1"/>
              <p:nvPr/>
            </p:nvSpPr>
            <p:spPr>
              <a:xfrm>
                <a:off x="0" y="9525"/>
                <a:ext cx="2375839" cy="1543197"/>
              </a:xfrm>
              <a:prstGeom prst="rect">
                <a:avLst/>
              </a:prstGeom>
            </p:spPr>
            <p:txBody>
              <a:bodyPr lIns="0" tIns="0" rIns="0" bIns="0" rtlCol="0" anchor="ctr"/>
              <a:lstStyle/>
              <a:p>
                <a:pPr algn="ctr">
                  <a:lnSpc>
                    <a:spcPts val="2098"/>
                  </a:lnSpc>
                </a:pPr>
                <a:r>
                  <a:rPr lang="en-US" sz="1942">
                    <a:solidFill>
                      <a:srgbClr val="FFFFFF"/>
                    </a:solidFill>
                    <a:latin typeface="Poppins"/>
                    <a:ea typeface="Poppins"/>
                    <a:cs typeface="Poppins"/>
                    <a:sym typeface="Poppins"/>
                  </a:rPr>
                  <a:t>PE240-05</a:t>
                </a:r>
              </a:p>
              <a:p>
                <a:pPr algn="ctr">
                  <a:lnSpc>
                    <a:spcPts val="2098"/>
                  </a:lnSpc>
                </a:pPr>
                <a:endParaRPr lang="en-US" sz="1942">
                  <a:solidFill>
                    <a:srgbClr val="FFFFFF"/>
                  </a:solidFill>
                  <a:latin typeface="Poppins"/>
                  <a:ea typeface="Poppins"/>
                  <a:cs typeface="Poppins"/>
                  <a:sym typeface="Poppins"/>
                </a:endParaRPr>
              </a:p>
              <a:p>
                <a:pPr algn="ctr">
                  <a:lnSpc>
                    <a:spcPts val="2098"/>
                  </a:lnSpc>
                </a:pPr>
                <a:r>
                  <a:rPr lang="en-US" sz="1942">
                    <a:solidFill>
                      <a:srgbClr val="FFFFFF"/>
                    </a:solidFill>
                    <a:latin typeface="Poppins"/>
                    <a:ea typeface="Poppins"/>
                    <a:cs typeface="Poppins"/>
                    <a:sym typeface="Poppins"/>
                  </a:rPr>
                  <a:t>Tribal WIC</a:t>
                </a:r>
              </a:p>
              <a:p>
                <a:pPr algn="ctr">
                  <a:lnSpc>
                    <a:spcPts val="2098"/>
                  </a:lnSpc>
                </a:pPr>
                <a:r>
                  <a:rPr lang="en-US" sz="1942">
                    <a:solidFill>
                      <a:srgbClr val="FFFFFF"/>
                    </a:solidFill>
                    <a:latin typeface="Poppins"/>
                    <a:ea typeface="Poppins"/>
                    <a:cs typeface="Poppins"/>
                    <a:sym typeface="Poppins"/>
                  </a:rPr>
                  <a:t> Farmers Market</a:t>
                </a:r>
              </a:p>
              <a:p>
                <a:pPr algn="ctr">
                  <a:lnSpc>
                    <a:spcPts val="2098"/>
                  </a:lnSpc>
                </a:pPr>
                <a:endParaRPr lang="en-US" sz="1942">
                  <a:solidFill>
                    <a:srgbClr val="FFFFFF"/>
                  </a:solidFill>
                  <a:latin typeface="Poppins"/>
                  <a:ea typeface="Poppins"/>
                  <a:cs typeface="Poppins"/>
                  <a:sym typeface="Poppins"/>
                </a:endParaRPr>
              </a:p>
            </p:txBody>
          </p:sp>
        </p:gr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829" b="-9829"/>
            </a:stretch>
          </a:blipFill>
        </p:spPr>
        <p:txBody>
          <a:bodyPr/>
          <a:lstStyle/>
          <a:p>
            <a:endParaRPr lang="en-US"/>
          </a:p>
        </p:txBody>
      </p:sp>
      <p:sp>
        <p:nvSpPr>
          <p:cNvPr id="5" name="TextBox 5"/>
          <p:cNvSpPr txBox="1"/>
          <p:nvPr/>
        </p:nvSpPr>
        <p:spPr>
          <a:xfrm>
            <a:off x="238611" y="4229100"/>
            <a:ext cx="5781010" cy="1158522"/>
          </a:xfrm>
          <a:prstGeom prst="rect">
            <a:avLst/>
          </a:prstGeom>
        </p:spPr>
        <p:txBody>
          <a:bodyPr wrap="square" lIns="0" tIns="0" rIns="0" bIns="0" rtlCol="0" anchor="t">
            <a:spAutoFit/>
          </a:bodyPr>
          <a:lstStyle/>
          <a:p>
            <a:pPr algn="ctr">
              <a:lnSpc>
                <a:spcPts val="4471"/>
              </a:lnSpc>
              <a:spcBef>
                <a:spcPct val="0"/>
              </a:spcBef>
            </a:pPr>
            <a:r>
              <a:rPr lang="en-US" sz="4140" dirty="0">
                <a:solidFill>
                  <a:srgbClr val="000000"/>
                </a:solidFill>
                <a:latin typeface="Poppins"/>
                <a:ea typeface="Poppins"/>
                <a:cs typeface="Poppins"/>
                <a:sym typeface="Poppins"/>
              </a:rPr>
              <a:t>Example of a Revenue &amp; Expenditure report </a:t>
            </a:r>
          </a:p>
        </p:txBody>
      </p:sp>
      <p:pic>
        <p:nvPicPr>
          <p:cNvPr id="13" name="Picture 12">
            <a:extLst>
              <a:ext uri="{FF2B5EF4-FFF2-40B4-BE49-F238E27FC236}">
                <a16:creationId xmlns:a16="http://schemas.microsoft.com/office/drawing/2014/main" id="{C5244B1E-B87B-2DEF-E4F5-56B2ABB10DE6}"/>
              </a:ext>
            </a:extLst>
          </p:cNvPr>
          <p:cNvPicPr>
            <a:picLocks noChangeAspect="1"/>
          </p:cNvPicPr>
          <p:nvPr/>
        </p:nvPicPr>
        <p:blipFill>
          <a:blip r:embed="rId4"/>
          <a:stretch>
            <a:fillRect/>
          </a:stretch>
        </p:blipFill>
        <p:spPr>
          <a:xfrm>
            <a:off x="6019621" y="247664"/>
            <a:ext cx="12029768" cy="9791672"/>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829" b="-9829"/>
            </a:stretch>
          </a:blipFill>
        </p:spPr>
        <p:txBody>
          <a:bodyPr/>
          <a:lstStyle/>
          <a:p>
            <a:endParaRPr lang="en-US"/>
          </a:p>
        </p:txBody>
      </p:sp>
      <p:grpSp>
        <p:nvGrpSpPr>
          <p:cNvPr id="3" name="Group 3"/>
          <p:cNvGrpSpPr>
            <a:grpSpLocks noChangeAspect="1"/>
          </p:cNvGrpSpPr>
          <p:nvPr/>
        </p:nvGrpSpPr>
        <p:grpSpPr>
          <a:xfrm>
            <a:off x="619432" y="107706"/>
            <a:ext cx="8839200" cy="10071587"/>
            <a:chOff x="0" y="0"/>
            <a:chExt cx="6223058" cy="7090695"/>
          </a:xfrm>
        </p:grpSpPr>
        <p:sp>
          <p:nvSpPr>
            <p:cNvPr id="4" name="Freeform 4" descr="Graphical user interface, application  AI-generated content may be incorrect."/>
            <p:cNvSpPr/>
            <p:nvPr/>
          </p:nvSpPr>
          <p:spPr>
            <a:xfrm>
              <a:off x="0" y="0"/>
              <a:ext cx="6223000" cy="7090664"/>
            </a:xfrm>
            <a:custGeom>
              <a:avLst/>
              <a:gdLst/>
              <a:ahLst/>
              <a:cxnLst/>
              <a:rect l="l" t="t" r="r" b="b"/>
              <a:pathLst>
                <a:path w="6223000" h="7090664">
                  <a:moveTo>
                    <a:pt x="0" y="0"/>
                  </a:moveTo>
                  <a:lnTo>
                    <a:pt x="6223000" y="0"/>
                  </a:lnTo>
                  <a:lnTo>
                    <a:pt x="6223000" y="7090664"/>
                  </a:lnTo>
                  <a:lnTo>
                    <a:pt x="0" y="7090664"/>
                  </a:lnTo>
                  <a:lnTo>
                    <a:pt x="0" y="0"/>
                  </a:lnTo>
                  <a:close/>
                </a:path>
              </a:pathLst>
            </a:custGeom>
            <a:blipFill>
              <a:blip r:embed="rId4"/>
              <a:stretch>
                <a:fillRect l="-120195" t="-18556" r="-83159" b="-25653"/>
              </a:stretch>
            </a:blipFill>
          </p:spPr>
          <p:txBody>
            <a:bodyPr/>
            <a:lstStyle/>
            <a:p>
              <a:endParaRPr lang="en-US"/>
            </a:p>
          </p:txBody>
        </p:sp>
      </p:grpSp>
      <p:grpSp>
        <p:nvGrpSpPr>
          <p:cNvPr id="5" name="Group 5"/>
          <p:cNvGrpSpPr/>
          <p:nvPr/>
        </p:nvGrpSpPr>
        <p:grpSpPr>
          <a:xfrm>
            <a:off x="12115800" y="3768243"/>
            <a:ext cx="5569974" cy="1303803"/>
            <a:chOff x="0" y="0"/>
            <a:chExt cx="8774144" cy="2009122"/>
          </a:xfrm>
        </p:grpSpPr>
        <p:sp>
          <p:nvSpPr>
            <p:cNvPr id="6" name="Freeform 6"/>
            <p:cNvSpPr/>
            <p:nvPr/>
          </p:nvSpPr>
          <p:spPr>
            <a:xfrm>
              <a:off x="0" y="0"/>
              <a:ext cx="8774144" cy="2009122"/>
            </a:xfrm>
            <a:custGeom>
              <a:avLst/>
              <a:gdLst/>
              <a:ahLst/>
              <a:cxnLst/>
              <a:rect l="l" t="t" r="r" b="b"/>
              <a:pathLst>
                <a:path w="8774144" h="2009122">
                  <a:moveTo>
                    <a:pt x="0" y="0"/>
                  </a:moveTo>
                  <a:lnTo>
                    <a:pt x="8774144" y="0"/>
                  </a:lnTo>
                  <a:lnTo>
                    <a:pt x="8774144" y="2009122"/>
                  </a:lnTo>
                  <a:lnTo>
                    <a:pt x="0" y="2009122"/>
                  </a:lnTo>
                  <a:close/>
                </a:path>
              </a:pathLst>
            </a:custGeom>
          </p:spPr>
          <p:txBody>
            <a:bodyPr/>
            <a:lstStyle/>
            <a:p>
              <a:endParaRPr lang="en-US"/>
            </a:p>
          </p:txBody>
        </p:sp>
        <p:sp>
          <p:nvSpPr>
            <p:cNvPr id="7" name="TextBox 7"/>
            <p:cNvSpPr txBox="1"/>
            <p:nvPr/>
          </p:nvSpPr>
          <p:spPr>
            <a:xfrm>
              <a:off x="0" y="9525"/>
              <a:ext cx="8774144" cy="1999597"/>
            </a:xfrm>
            <a:prstGeom prst="rect">
              <a:avLst/>
            </a:prstGeom>
          </p:spPr>
          <p:txBody>
            <a:bodyPr lIns="0" tIns="0" rIns="0" bIns="0" rtlCol="0" anchor="ctr"/>
            <a:lstStyle/>
            <a:p>
              <a:pPr algn="ctr">
                <a:lnSpc>
                  <a:spcPts val="6503"/>
                </a:lnSpc>
              </a:pPr>
              <a:r>
                <a:rPr lang="en-US" sz="6022" dirty="0">
                  <a:solidFill>
                    <a:srgbClr val="000000"/>
                  </a:solidFill>
                  <a:latin typeface="Poppins"/>
                  <a:ea typeface="Poppins"/>
                  <a:cs typeface="Poppins"/>
                  <a:sym typeface="Poppins"/>
                </a:rPr>
                <a:t>Annual Budget forms </a:t>
              </a: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829" b="-9829"/>
            </a:stretch>
          </a:blipFill>
        </p:spPr>
        <p:txBody>
          <a:bodyPr/>
          <a:lstStyle/>
          <a:p>
            <a:endParaRPr lang="en-US" dirty="0"/>
          </a:p>
        </p:txBody>
      </p:sp>
      <p:grpSp>
        <p:nvGrpSpPr>
          <p:cNvPr id="3" name="Group 3"/>
          <p:cNvGrpSpPr/>
          <p:nvPr/>
        </p:nvGrpSpPr>
        <p:grpSpPr>
          <a:xfrm>
            <a:off x="8934064" y="169761"/>
            <a:ext cx="8598906" cy="9207876"/>
            <a:chOff x="0" y="0"/>
            <a:chExt cx="1957508" cy="2096138"/>
          </a:xfrm>
        </p:grpSpPr>
        <p:sp>
          <p:nvSpPr>
            <p:cNvPr id="4" name="Freeform 4"/>
            <p:cNvSpPr/>
            <p:nvPr/>
          </p:nvSpPr>
          <p:spPr>
            <a:xfrm>
              <a:off x="0" y="0"/>
              <a:ext cx="1957508" cy="2096138"/>
            </a:xfrm>
            <a:custGeom>
              <a:avLst/>
              <a:gdLst/>
              <a:ahLst/>
              <a:cxnLst/>
              <a:rect l="l" t="t" r="r" b="b"/>
              <a:pathLst>
                <a:path w="1957508" h="2096138">
                  <a:moveTo>
                    <a:pt x="0" y="0"/>
                  </a:moveTo>
                  <a:lnTo>
                    <a:pt x="1957508" y="0"/>
                  </a:lnTo>
                  <a:lnTo>
                    <a:pt x="1957508" y="2096138"/>
                  </a:lnTo>
                  <a:lnTo>
                    <a:pt x="0" y="2096138"/>
                  </a:lnTo>
                  <a:close/>
                </a:path>
              </a:pathLst>
            </a:custGeom>
            <a:solidFill>
              <a:srgbClr val="A2CD3B"/>
            </a:solidFill>
          </p:spPr>
          <p:txBody>
            <a:bodyPr/>
            <a:lstStyle/>
            <a:p>
              <a:endParaRPr lang="en-US"/>
            </a:p>
          </p:txBody>
        </p:sp>
        <p:sp>
          <p:nvSpPr>
            <p:cNvPr id="5" name="TextBox 5"/>
            <p:cNvSpPr txBox="1"/>
            <p:nvPr/>
          </p:nvSpPr>
          <p:spPr>
            <a:xfrm>
              <a:off x="0" y="0"/>
              <a:ext cx="1957508" cy="2096138"/>
            </a:xfrm>
            <a:prstGeom prst="rect">
              <a:avLst/>
            </a:prstGeom>
          </p:spPr>
          <p:txBody>
            <a:bodyPr lIns="77788" tIns="77788" rIns="77788" bIns="77788" rtlCol="0" anchor="ctr"/>
            <a:lstStyle/>
            <a:p>
              <a:pPr algn="ctr">
                <a:lnSpc>
                  <a:spcPts val="2427"/>
                </a:lnSpc>
              </a:pPr>
              <a:endParaRPr/>
            </a:p>
          </p:txBody>
        </p:sp>
      </p:grpSp>
      <p:grpSp>
        <p:nvGrpSpPr>
          <p:cNvPr id="6" name="Group 6"/>
          <p:cNvGrpSpPr/>
          <p:nvPr/>
        </p:nvGrpSpPr>
        <p:grpSpPr>
          <a:xfrm>
            <a:off x="1273568" y="188112"/>
            <a:ext cx="6512528" cy="1838456"/>
            <a:chOff x="0" y="0"/>
            <a:chExt cx="5670761" cy="1600829"/>
          </a:xfrm>
        </p:grpSpPr>
        <p:sp>
          <p:nvSpPr>
            <p:cNvPr id="7" name="Freeform 7"/>
            <p:cNvSpPr/>
            <p:nvPr/>
          </p:nvSpPr>
          <p:spPr>
            <a:xfrm>
              <a:off x="0" y="0"/>
              <a:ext cx="5670761" cy="1600829"/>
            </a:xfrm>
            <a:custGeom>
              <a:avLst/>
              <a:gdLst/>
              <a:ahLst/>
              <a:cxnLst/>
              <a:rect l="l" t="t" r="r" b="b"/>
              <a:pathLst>
                <a:path w="5670761" h="1600829">
                  <a:moveTo>
                    <a:pt x="0" y="0"/>
                  </a:moveTo>
                  <a:lnTo>
                    <a:pt x="5670761" y="0"/>
                  </a:lnTo>
                  <a:lnTo>
                    <a:pt x="5670761" y="1600829"/>
                  </a:lnTo>
                  <a:lnTo>
                    <a:pt x="0" y="1600829"/>
                  </a:lnTo>
                  <a:close/>
                </a:path>
              </a:pathLst>
            </a:custGeom>
          </p:spPr>
          <p:txBody>
            <a:bodyPr/>
            <a:lstStyle/>
            <a:p>
              <a:endParaRPr lang="en-US"/>
            </a:p>
          </p:txBody>
        </p:sp>
        <p:sp>
          <p:nvSpPr>
            <p:cNvPr id="8" name="TextBox 8"/>
            <p:cNvSpPr txBox="1"/>
            <p:nvPr/>
          </p:nvSpPr>
          <p:spPr>
            <a:xfrm>
              <a:off x="0" y="19050"/>
              <a:ext cx="5670761" cy="1581779"/>
            </a:xfrm>
            <a:prstGeom prst="rect">
              <a:avLst/>
            </a:prstGeom>
          </p:spPr>
          <p:txBody>
            <a:bodyPr lIns="0" tIns="0" rIns="0" bIns="0" rtlCol="0" anchor="ctr"/>
            <a:lstStyle/>
            <a:p>
              <a:pPr algn="l">
                <a:lnSpc>
                  <a:spcPts val="7526"/>
                </a:lnSpc>
              </a:pPr>
              <a:r>
                <a:rPr lang="en-US" sz="6968">
                  <a:solidFill>
                    <a:srgbClr val="000000"/>
                  </a:solidFill>
                  <a:latin typeface="Poppins"/>
                  <a:ea typeface="Poppins"/>
                  <a:cs typeface="Poppins"/>
                  <a:sym typeface="Poppins"/>
                </a:rPr>
                <a:t>Time Studies</a:t>
              </a:r>
            </a:p>
          </p:txBody>
        </p:sp>
      </p:grpSp>
      <p:grpSp>
        <p:nvGrpSpPr>
          <p:cNvPr id="9" name="Group 9"/>
          <p:cNvGrpSpPr>
            <a:grpSpLocks noChangeAspect="1"/>
          </p:cNvGrpSpPr>
          <p:nvPr/>
        </p:nvGrpSpPr>
        <p:grpSpPr>
          <a:xfrm>
            <a:off x="9116746" y="434267"/>
            <a:ext cx="8917161" cy="9115318"/>
            <a:chOff x="0" y="0"/>
            <a:chExt cx="6733100" cy="6882724"/>
          </a:xfrm>
        </p:grpSpPr>
        <p:sp>
          <p:nvSpPr>
            <p:cNvPr id="10" name="Freeform 10"/>
            <p:cNvSpPr/>
            <p:nvPr/>
          </p:nvSpPr>
          <p:spPr>
            <a:xfrm>
              <a:off x="0" y="0"/>
              <a:ext cx="6733159" cy="6882765"/>
            </a:xfrm>
            <a:custGeom>
              <a:avLst/>
              <a:gdLst/>
              <a:ahLst/>
              <a:cxnLst/>
              <a:rect l="l" t="t" r="r" b="b"/>
              <a:pathLst>
                <a:path w="6733159" h="6882765">
                  <a:moveTo>
                    <a:pt x="0" y="0"/>
                  </a:moveTo>
                  <a:lnTo>
                    <a:pt x="6733159" y="0"/>
                  </a:lnTo>
                  <a:lnTo>
                    <a:pt x="6733159" y="6882765"/>
                  </a:lnTo>
                  <a:lnTo>
                    <a:pt x="0" y="6882765"/>
                  </a:lnTo>
                  <a:lnTo>
                    <a:pt x="0" y="0"/>
                  </a:lnTo>
                  <a:close/>
                </a:path>
              </a:pathLst>
            </a:custGeom>
            <a:blipFill>
              <a:blip r:embed="rId4"/>
              <a:stretch>
                <a:fillRect/>
              </a:stretch>
            </a:blipFill>
          </p:spPr>
          <p:txBody>
            <a:bodyPr/>
            <a:lstStyle/>
            <a:p>
              <a:endParaRPr lang="en-US"/>
            </a:p>
          </p:txBody>
        </p:sp>
      </p:grpSp>
      <p:grpSp>
        <p:nvGrpSpPr>
          <p:cNvPr id="11" name="Group 11"/>
          <p:cNvGrpSpPr/>
          <p:nvPr/>
        </p:nvGrpSpPr>
        <p:grpSpPr>
          <a:xfrm>
            <a:off x="1273568" y="2553303"/>
            <a:ext cx="6043967" cy="1917799"/>
            <a:chOff x="0" y="0"/>
            <a:chExt cx="5262763" cy="1669917"/>
          </a:xfrm>
        </p:grpSpPr>
        <p:sp>
          <p:nvSpPr>
            <p:cNvPr id="12" name="Freeform 12"/>
            <p:cNvSpPr/>
            <p:nvPr/>
          </p:nvSpPr>
          <p:spPr>
            <a:xfrm>
              <a:off x="7747" y="7747"/>
              <a:ext cx="5247259" cy="1654302"/>
            </a:xfrm>
            <a:custGeom>
              <a:avLst/>
              <a:gdLst/>
              <a:ahLst/>
              <a:cxnLst/>
              <a:rect l="l" t="t" r="r" b="b"/>
              <a:pathLst>
                <a:path w="5247259" h="1654302">
                  <a:moveTo>
                    <a:pt x="0" y="275717"/>
                  </a:moveTo>
                  <a:cubicBezTo>
                    <a:pt x="0" y="123444"/>
                    <a:pt x="124206" y="0"/>
                    <a:pt x="277495" y="0"/>
                  </a:cubicBezTo>
                  <a:lnTo>
                    <a:pt x="4969764" y="0"/>
                  </a:lnTo>
                  <a:cubicBezTo>
                    <a:pt x="5123053" y="0"/>
                    <a:pt x="5247259" y="123444"/>
                    <a:pt x="5247259" y="275717"/>
                  </a:cubicBezTo>
                  <a:lnTo>
                    <a:pt x="5247259" y="1378585"/>
                  </a:lnTo>
                  <a:cubicBezTo>
                    <a:pt x="5247259" y="1530858"/>
                    <a:pt x="5123053" y="1654302"/>
                    <a:pt x="4969764" y="1654302"/>
                  </a:cubicBezTo>
                  <a:lnTo>
                    <a:pt x="277495" y="1654302"/>
                  </a:lnTo>
                  <a:cubicBezTo>
                    <a:pt x="124206" y="1654302"/>
                    <a:pt x="0" y="1530858"/>
                    <a:pt x="0" y="1378585"/>
                  </a:cubicBezTo>
                  <a:close/>
                </a:path>
              </a:pathLst>
            </a:custGeom>
            <a:solidFill>
              <a:srgbClr val="FFBD59"/>
            </a:solidFill>
          </p:spPr>
          <p:txBody>
            <a:bodyPr/>
            <a:lstStyle/>
            <a:p>
              <a:endParaRPr lang="en-US"/>
            </a:p>
          </p:txBody>
        </p:sp>
        <p:sp>
          <p:nvSpPr>
            <p:cNvPr id="13" name="Freeform 13"/>
            <p:cNvSpPr/>
            <p:nvPr/>
          </p:nvSpPr>
          <p:spPr>
            <a:xfrm>
              <a:off x="0" y="0"/>
              <a:ext cx="5262753" cy="1669796"/>
            </a:xfrm>
            <a:custGeom>
              <a:avLst/>
              <a:gdLst/>
              <a:ahLst/>
              <a:cxnLst/>
              <a:rect l="l" t="t" r="r" b="b"/>
              <a:pathLst>
                <a:path w="5262753" h="1669796">
                  <a:moveTo>
                    <a:pt x="0" y="283464"/>
                  </a:moveTo>
                  <a:cubicBezTo>
                    <a:pt x="0" y="126873"/>
                    <a:pt x="127762" y="0"/>
                    <a:pt x="285242" y="0"/>
                  </a:cubicBezTo>
                  <a:lnTo>
                    <a:pt x="4977511" y="0"/>
                  </a:lnTo>
                  <a:lnTo>
                    <a:pt x="4977511" y="7747"/>
                  </a:lnTo>
                  <a:lnTo>
                    <a:pt x="4977511" y="0"/>
                  </a:lnTo>
                  <a:cubicBezTo>
                    <a:pt x="5134991" y="0"/>
                    <a:pt x="5262753" y="126873"/>
                    <a:pt x="5262753" y="283464"/>
                  </a:cubicBezTo>
                  <a:lnTo>
                    <a:pt x="5255006" y="283464"/>
                  </a:lnTo>
                  <a:lnTo>
                    <a:pt x="5262753" y="283464"/>
                  </a:lnTo>
                  <a:lnTo>
                    <a:pt x="5262753" y="1386332"/>
                  </a:lnTo>
                  <a:lnTo>
                    <a:pt x="5255006" y="1386332"/>
                  </a:lnTo>
                  <a:lnTo>
                    <a:pt x="5262753" y="1386332"/>
                  </a:lnTo>
                  <a:cubicBezTo>
                    <a:pt x="5262753" y="1542923"/>
                    <a:pt x="5134991" y="1669796"/>
                    <a:pt x="4977511" y="1669796"/>
                  </a:cubicBezTo>
                  <a:lnTo>
                    <a:pt x="4977511" y="1662049"/>
                  </a:lnTo>
                  <a:lnTo>
                    <a:pt x="4977511" y="1669796"/>
                  </a:lnTo>
                  <a:lnTo>
                    <a:pt x="285242" y="1669796"/>
                  </a:lnTo>
                  <a:lnTo>
                    <a:pt x="285242" y="1662049"/>
                  </a:lnTo>
                  <a:lnTo>
                    <a:pt x="285242" y="1669796"/>
                  </a:lnTo>
                  <a:cubicBezTo>
                    <a:pt x="127762" y="1669923"/>
                    <a:pt x="0" y="1543050"/>
                    <a:pt x="0" y="1386459"/>
                  </a:cubicBezTo>
                  <a:lnTo>
                    <a:pt x="0" y="283464"/>
                  </a:lnTo>
                  <a:lnTo>
                    <a:pt x="7747" y="283464"/>
                  </a:lnTo>
                  <a:lnTo>
                    <a:pt x="0" y="283464"/>
                  </a:lnTo>
                  <a:moveTo>
                    <a:pt x="15494" y="283464"/>
                  </a:moveTo>
                  <a:lnTo>
                    <a:pt x="15494" y="1386332"/>
                  </a:lnTo>
                  <a:lnTo>
                    <a:pt x="7747" y="1386332"/>
                  </a:lnTo>
                  <a:lnTo>
                    <a:pt x="15494" y="1386332"/>
                  </a:lnTo>
                  <a:cubicBezTo>
                    <a:pt x="15494" y="1534287"/>
                    <a:pt x="136271" y="1654302"/>
                    <a:pt x="285242" y="1654302"/>
                  </a:cubicBezTo>
                  <a:lnTo>
                    <a:pt x="4977511" y="1654302"/>
                  </a:lnTo>
                  <a:cubicBezTo>
                    <a:pt x="5126482" y="1654302"/>
                    <a:pt x="5247259" y="1534287"/>
                    <a:pt x="5247259" y="1386332"/>
                  </a:cubicBezTo>
                  <a:lnTo>
                    <a:pt x="5247259" y="283464"/>
                  </a:lnTo>
                  <a:cubicBezTo>
                    <a:pt x="5247259" y="135509"/>
                    <a:pt x="5126482" y="15494"/>
                    <a:pt x="4977511" y="15494"/>
                  </a:cubicBezTo>
                  <a:lnTo>
                    <a:pt x="285242" y="15494"/>
                  </a:lnTo>
                  <a:lnTo>
                    <a:pt x="285242" y="7747"/>
                  </a:lnTo>
                  <a:lnTo>
                    <a:pt x="285242" y="15494"/>
                  </a:lnTo>
                  <a:cubicBezTo>
                    <a:pt x="136271" y="15494"/>
                    <a:pt x="15494" y="135509"/>
                    <a:pt x="15494" y="283464"/>
                  </a:cubicBezTo>
                  <a:close/>
                </a:path>
              </a:pathLst>
            </a:custGeom>
            <a:solidFill>
              <a:srgbClr val="F2F2F2"/>
            </a:solidFill>
          </p:spPr>
          <p:txBody>
            <a:bodyPr/>
            <a:lstStyle/>
            <a:p>
              <a:endParaRPr lang="en-US"/>
            </a:p>
          </p:txBody>
        </p:sp>
      </p:grpSp>
      <p:grpSp>
        <p:nvGrpSpPr>
          <p:cNvPr id="14" name="Group 14"/>
          <p:cNvGrpSpPr/>
          <p:nvPr/>
        </p:nvGrpSpPr>
        <p:grpSpPr>
          <a:xfrm>
            <a:off x="1600597" y="2623438"/>
            <a:ext cx="5858470" cy="1818494"/>
            <a:chOff x="0" y="0"/>
            <a:chExt cx="5101243" cy="1583447"/>
          </a:xfrm>
        </p:grpSpPr>
        <p:sp>
          <p:nvSpPr>
            <p:cNvPr id="15" name="Freeform 15"/>
            <p:cNvSpPr/>
            <p:nvPr/>
          </p:nvSpPr>
          <p:spPr>
            <a:xfrm>
              <a:off x="0" y="0"/>
              <a:ext cx="5101243" cy="1583447"/>
            </a:xfrm>
            <a:custGeom>
              <a:avLst/>
              <a:gdLst/>
              <a:ahLst/>
              <a:cxnLst/>
              <a:rect l="l" t="t" r="r" b="b"/>
              <a:pathLst>
                <a:path w="5101243" h="1583447">
                  <a:moveTo>
                    <a:pt x="0" y="0"/>
                  </a:moveTo>
                  <a:lnTo>
                    <a:pt x="5101243" y="0"/>
                  </a:lnTo>
                  <a:lnTo>
                    <a:pt x="5101243" y="1583447"/>
                  </a:lnTo>
                  <a:lnTo>
                    <a:pt x="0" y="1583447"/>
                  </a:lnTo>
                  <a:close/>
                </a:path>
              </a:pathLst>
            </a:custGeom>
          </p:spPr>
          <p:txBody>
            <a:bodyPr/>
            <a:lstStyle/>
            <a:p>
              <a:endParaRPr lang="en-US"/>
            </a:p>
          </p:txBody>
        </p:sp>
        <p:sp>
          <p:nvSpPr>
            <p:cNvPr id="16" name="TextBox 16"/>
            <p:cNvSpPr txBox="1"/>
            <p:nvPr/>
          </p:nvSpPr>
          <p:spPr>
            <a:xfrm>
              <a:off x="0" y="9525"/>
              <a:ext cx="5101243" cy="1573922"/>
            </a:xfrm>
            <a:prstGeom prst="rect">
              <a:avLst/>
            </a:prstGeom>
          </p:spPr>
          <p:txBody>
            <a:bodyPr lIns="0" tIns="0" rIns="0" bIns="0" rtlCol="0" anchor="ctr"/>
            <a:lstStyle/>
            <a:p>
              <a:pPr algn="l">
                <a:lnSpc>
                  <a:spcPts val="5158"/>
                </a:lnSpc>
              </a:pPr>
              <a:r>
                <a:rPr lang="en-US" sz="4776">
                  <a:solidFill>
                    <a:srgbClr val="000000"/>
                  </a:solidFill>
                  <a:latin typeface="Poppins"/>
                  <a:ea typeface="Poppins"/>
                  <a:cs typeface="Poppins"/>
                  <a:sym typeface="Poppins"/>
                </a:rPr>
                <a:t>WIC staff work in four categories</a:t>
              </a:r>
            </a:p>
          </p:txBody>
        </p:sp>
      </p:grpSp>
      <p:grpSp>
        <p:nvGrpSpPr>
          <p:cNvPr id="17" name="Group 17"/>
          <p:cNvGrpSpPr/>
          <p:nvPr/>
        </p:nvGrpSpPr>
        <p:grpSpPr>
          <a:xfrm>
            <a:off x="1273568" y="4719050"/>
            <a:ext cx="6043967" cy="1917799"/>
            <a:chOff x="0" y="0"/>
            <a:chExt cx="5262763" cy="1669917"/>
          </a:xfrm>
        </p:grpSpPr>
        <p:sp>
          <p:nvSpPr>
            <p:cNvPr id="18" name="Freeform 18"/>
            <p:cNvSpPr/>
            <p:nvPr/>
          </p:nvSpPr>
          <p:spPr>
            <a:xfrm>
              <a:off x="7747" y="7747"/>
              <a:ext cx="5247259" cy="1654302"/>
            </a:xfrm>
            <a:custGeom>
              <a:avLst/>
              <a:gdLst/>
              <a:ahLst/>
              <a:cxnLst/>
              <a:rect l="l" t="t" r="r" b="b"/>
              <a:pathLst>
                <a:path w="5247259" h="1654302">
                  <a:moveTo>
                    <a:pt x="0" y="275717"/>
                  </a:moveTo>
                  <a:cubicBezTo>
                    <a:pt x="0" y="123444"/>
                    <a:pt x="124206" y="0"/>
                    <a:pt x="277495" y="0"/>
                  </a:cubicBezTo>
                  <a:lnTo>
                    <a:pt x="4969764" y="0"/>
                  </a:lnTo>
                  <a:cubicBezTo>
                    <a:pt x="5123053" y="0"/>
                    <a:pt x="5247259" y="123444"/>
                    <a:pt x="5247259" y="275717"/>
                  </a:cubicBezTo>
                  <a:lnTo>
                    <a:pt x="5247259" y="1378585"/>
                  </a:lnTo>
                  <a:cubicBezTo>
                    <a:pt x="5247259" y="1530858"/>
                    <a:pt x="5123053" y="1654302"/>
                    <a:pt x="4969764" y="1654302"/>
                  </a:cubicBezTo>
                  <a:lnTo>
                    <a:pt x="277495" y="1654302"/>
                  </a:lnTo>
                  <a:cubicBezTo>
                    <a:pt x="124206" y="1654302"/>
                    <a:pt x="0" y="1530858"/>
                    <a:pt x="0" y="1378585"/>
                  </a:cubicBezTo>
                  <a:close/>
                </a:path>
              </a:pathLst>
            </a:custGeom>
            <a:solidFill>
              <a:srgbClr val="88C62B"/>
            </a:solidFill>
          </p:spPr>
          <p:txBody>
            <a:bodyPr/>
            <a:lstStyle/>
            <a:p>
              <a:endParaRPr lang="en-US"/>
            </a:p>
          </p:txBody>
        </p:sp>
        <p:sp>
          <p:nvSpPr>
            <p:cNvPr id="19" name="Freeform 19"/>
            <p:cNvSpPr/>
            <p:nvPr/>
          </p:nvSpPr>
          <p:spPr>
            <a:xfrm>
              <a:off x="0" y="0"/>
              <a:ext cx="5262753" cy="1669796"/>
            </a:xfrm>
            <a:custGeom>
              <a:avLst/>
              <a:gdLst/>
              <a:ahLst/>
              <a:cxnLst/>
              <a:rect l="l" t="t" r="r" b="b"/>
              <a:pathLst>
                <a:path w="5262753" h="1669796">
                  <a:moveTo>
                    <a:pt x="0" y="283464"/>
                  </a:moveTo>
                  <a:cubicBezTo>
                    <a:pt x="0" y="126873"/>
                    <a:pt x="127762" y="0"/>
                    <a:pt x="285242" y="0"/>
                  </a:cubicBezTo>
                  <a:lnTo>
                    <a:pt x="4977511" y="0"/>
                  </a:lnTo>
                  <a:lnTo>
                    <a:pt x="4977511" y="7747"/>
                  </a:lnTo>
                  <a:lnTo>
                    <a:pt x="4977511" y="0"/>
                  </a:lnTo>
                  <a:cubicBezTo>
                    <a:pt x="5134991" y="0"/>
                    <a:pt x="5262753" y="126873"/>
                    <a:pt x="5262753" y="283464"/>
                  </a:cubicBezTo>
                  <a:lnTo>
                    <a:pt x="5255006" y="283464"/>
                  </a:lnTo>
                  <a:lnTo>
                    <a:pt x="5262753" y="283464"/>
                  </a:lnTo>
                  <a:lnTo>
                    <a:pt x="5262753" y="1386332"/>
                  </a:lnTo>
                  <a:lnTo>
                    <a:pt x="5255006" y="1386332"/>
                  </a:lnTo>
                  <a:lnTo>
                    <a:pt x="5262753" y="1386332"/>
                  </a:lnTo>
                  <a:cubicBezTo>
                    <a:pt x="5262753" y="1542923"/>
                    <a:pt x="5134991" y="1669796"/>
                    <a:pt x="4977511" y="1669796"/>
                  </a:cubicBezTo>
                  <a:lnTo>
                    <a:pt x="4977511" y="1662049"/>
                  </a:lnTo>
                  <a:lnTo>
                    <a:pt x="4977511" y="1669796"/>
                  </a:lnTo>
                  <a:lnTo>
                    <a:pt x="285242" y="1669796"/>
                  </a:lnTo>
                  <a:lnTo>
                    <a:pt x="285242" y="1662049"/>
                  </a:lnTo>
                  <a:lnTo>
                    <a:pt x="285242" y="1669796"/>
                  </a:lnTo>
                  <a:cubicBezTo>
                    <a:pt x="127762" y="1669923"/>
                    <a:pt x="0" y="1543050"/>
                    <a:pt x="0" y="1386459"/>
                  </a:cubicBezTo>
                  <a:lnTo>
                    <a:pt x="0" y="283464"/>
                  </a:lnTo>
                  <a:lnTo>
                    <a:pt x="7747" y="283464"/>
                  </a:lnTo>
                  <a:lnTo>
                    <a:pt x="0" y="283464"/>
                  </a:lnTo>
                  <a:moveTo>
                    <a:pt x="15494" y="283464"/>
                  </a:moveTo>
                  <a:lnTo>
                    <a:pt x="15494" y="1386332"/>
                  </a:lnTo>
                  <a:lnTo>
                    <a:pt x="7747" y="1386332"/>
                  </a:lnTo>
                  <a:lnTo>
                    <a:pt x="15494" y="1386332"/>
                  </a:lnTo>
                  <a:cubicBezTo>
                    <a:pt x="15494" y="1534287"/>
                    <a:pt x="136271" y="1654302"/>
                    <a:pt x="285242" y="1654302"/>
                  </a:cubicBezTo>
                  <a:lnTo>
                    <a:pt x="4977511" y="1654302"/>
                  </a:lnTo>
                  <a:cubicBezTo>
                    <a:pt x="5126482" y="1654302"/>
                    <a:pt x="5247259" y="1534287"/>
                    <a:pt x="5247259" y="1386332"/>
                  </a:cubicBezTo>
                  <a:lnTo>
                    <a:pt x="5247259" y="283464"/>
                  </a:lnTo>
                  <a:cubicBezTo>
                    <a:pt x="5247259" y="135509"/>
                    <a:pt x="5126482" y="15494"/>
                    <a:pt x="4977511" y="15494"/>
                  </a:cubicBezTo>
                  <a:lnTo>
                    <a:pt x="285242" y="15494"/>
                  </a:lnTo>
                  <a:lnTo>
                    <a:pt x="285242" y="7747"/>
                  </a:lnTo>
                  <a:lnTo>
                    <a:pt x="285242" y="15494"/>
                  </a:lnTo>
                  <a:cubicBezTo>
                    <a:pt x="136271" y="15494"/>
                    <a:pt x="15494" y="135509"/>
                    <a:pt x="15494" y="283464"/>
                  </a:cubicBezTo>
                  <a:close/>
                </a:path>
              </a:pathLst>
            </a:custGeom>
            <a:solidFill>
              <a:srgbClr val="F2F2F2"/>
            </a:solidFill>
          </p:spPr>
          <p:txBody>
            <a:bodyPr/>
            <a:lstStyle/>
            <a:p>
              <a:endParaRPr lang="en-US"/>
            </a:p>
          </p:txBody>
        </p:sp>
      </p:grpSp>
      <p:grpSp>
        <p:nvGrpSpPr>
          <p:cNvPr id="20" name="Group 20"/>
          <p:cNvGrpSpPr/>
          <p:nvPr/>
        </p:nvGrpSpPr>
        <p:grpSpPr>
          <a:xfrm>
            <a:off x="1273568" y="4766649"/>
            <a:ext cx="5858470" cy="1818494"/>
            <a:chOff x="0" y="0"/>
            <a:chExt cx="5101243" cy="1583447"/>
          </a:xfrm>
        </p:grpSpPr>
        <p:sp>
          <p:nvSpPr>
            <p:cNvPr id="21" name="Freeform 21"/>
            <p:cNvSpPr/>
            <p:nvPr/>
          </p:nvSpPr>
          <p:spPr>
            <a:xfrm>
              <a:off x="0" y="0"/>
              <a:ext cx="5101243" cy="1583447"/>
            </a:xfrm>
            <a:custGeom>
              <a:avLst/>
              <a:gdLst/>
              <a:ahLst/>
              <a:cxnLst/>
              <a:rect l="l" t="t" r="r" b="b"/>
              <a:pathLst>
                <a:path w="5101243" h="1583447">
                  <a:moveTo>
                    <a:pt x="0" y="0"/>
                  </a:moveTo>
                  <a:lnTo>
                    <a:pt x="5101243" y="0"/>
                  </a:lnTo>
                  <a:lnTo>
                    <a:pt x="5101243" y="1583447"/>
                  </a:lnTo>
                  <a:lnTo>
                    <a:pt x="0" y="1583447"/>
                  </a:lnTo>
                  <a:close/>
                </a:path>
              </a:pathLst>
            </a:custGeom>
          </p:spPr>
          <p:txBody>
            <a:bodyPr/>
            <a:lstStyle/>
            <a:p>
              <a:endParaRPr lang="en-US"/>
            </a:p>
          </p:txBody>
        </p:sp>
        <p:sp>
          <p:nvSpPr>
            <p:cNvPr id="22" name="TextBox 22"/>
            <p:cNvSpPr txBox="1"/>
            <p:nvPr/>
          </p:nvSpPr>
          <p:spPr>
            <a:xfrm>
              <a:off x="0" y="9525"/>
              <a:ext cx="5101243" cy="1573922"/>
            </a:xfrm>
            <a:prstGeom prst="rect">
              <a:avLst/>
            </a:prstGeom>
          </p:spPr>
          <p:txBody>
            <a:bodyPr lIns="0" tIns="0" rIns="0" bIns="0" rtlCol="0" anchor="ctr"/>
            <a:lstStyle/>
            <a:p>
              <a:pPr algn="ctr">
                <a:lnSpc>
                  <a:spcPts val="5158"/>
                </a:lnSpc>
              </a:pPr>
              <a:r>
                <a:rPr lang="en-US" sz="4776">
                  <a:solidFill>
                    <a:srgbClr val="000000"/>
                  </a:solidFill>
                  <a:latin typeface="Poppins"/>
                  <a:ea typeface="Poppins"/>
                  <a:cs typeface="Poppins"/>
                  <a:sym typeface="Poppins"/>
                </a:rPr>
                <a:t>Individual time study</a:t>
              </a:r>
            </a:p>
          </p:txBody>
        </p:sp>
      </p:grpSp>
      <p:grpSp>
        <p:nvGrpSpPr>
          <p:cNvPr id="23" name="Group 23"/>
          <p:cNvGrpSpPr/>
          <p:nvPr/>
        </p:nvGrpSpPr>
        <p:grpSpPr>
          <a:xfrm>
            <a:off x="1273568" y="6880690"/>
            <a:ext cx="6043967" cy="1917799"/>
            <a:chOff x="0" y="0"/>
            <a:chExt cx="5262763" cy="1669917"/>
          </a:xfrm>
        </p:grpSpPr>
        <p:sp>
          <p:nvSpPr>
            <p:cNvPr id="24" name="Freeform 24"/>
            <p:cNvSpPr/>
            <p:nvPr/>
          </p:nvSpPr>
          <p:spPr>
            <a:xfrm>
              <a:off x="7747" y="7747"/>
              <a:ext cx="5247259" cy="1654302"/>
            </a:xfrm>
            <a:custGeom>
              <a:avLst/>
              <a:gdLst/>
              <a:ahLst/>
              <a:cxnLst/>
              <a:rect l="l" t="t" r="r" b="b"/>
              <a:pathLst>
                <a:path w="5247259" h="1654302">
                  <a:moveTo>
                    <a:pt x="0" y="275717"/>
                  </a:moveTo>
                  <a:cubicBezTo>
                    <a:pt x="0" y="123444"/>
                    <a:pt x="124206" y="0"/>
                    <a:pt x="277495" y="0"/>
                  </a:cubicBezTo>
                  <a:lnTo>
                    <a:pt x="4969764" y="0"/>
                  </a:lnTo>
                  <a:cubicBezTo>
                    <a:pt x="5123053" y="0"/>
                    <a:pt x="5247259" y="123444"/>
                    <a:pt x="5247259" y="275717"/>
                  </a:cubicBezTo>
                  <a:lnTo>
                    <a:pt x="5247259" y="1378585"/>
                  </a:lnTo>
                  <a:cubicBezTo>
                    <a:pt x="5247259" y="1530858"/>
                    <a:pt x="5123053" y="1654302"/>
                    <a:pt x="4969764" y="1654302"/>
                  </a:cubicBezTo>
                  <a:lnTo>
                    <a:pt x="277495" y="1654302"/>
                  </a:lnTo>
                  <a:cubicBezTo>
                    <a:pt x="124206" y="1654302"/>
                    <a:pt x="0" y="1530858"/>
                    <a:pt x="0" y="1378585"/>
                  </a:cubicBezTo>
                  <a:close/>
                </a:path>
              </a:pathLst>
            </a:custGeom>
            <a:solidFill>
              <a:srgbClr val="76C4F0"/>
            </a:solidFill>
          </p:spPr>
          <p:txBody>
            <a:bodyPr/>
            <a:lstStyle/>
            <a:p>
              <a:endParaRPr lang="en-US"/>
            </a:p>
          </p:txBody>
        </p:sp>
        <p:sp>
          <p:nvSpPr>
            <p:cNvPr id="25" name="Freeform 25"/>
            <p:cNvSpPr/>
            <p:nvPr/>
          </p:nvSpPr>
          <p:spPr>
            <a:xfrm>
              <a:off x="0" y="0"/>
              <a:ext cx="5262753" cy="1669796"/>
            </a:xfrm>
            <a:custGeom>
              <a:avLst/>
              <a:gdLst/>
              <a:ahLst/>
              <a:cxnLst/>
              <a:rect l="l" t="t" r="r" b="b"/>
              <a:pathLst>
                <a:path w="5262753" h="1669796">
                  <a:moveTo>
                    <a:pt x="0" y="283464"/>
                  </a:moveTo>
                  <a:cubicBezTo>
                    <a:pt x="0" y="126873"/>
                    <a:pt x="127762" y="0"/>
                    <a:pt x="285242" y="0"/>
                  </a:cubicBezTo>
                  <a:lnTo>
                    <a:pt x="4977511" y="0"/>
                  </a:lnTo>
                  <a:lnTo>
                    <a:pt x="4977511" y="7747"/>
                  </a:lnTo>
                  <a:lnTo>
                    <a:pt x="4977511" y="0"/>
                  </a:lnTo>
                  <a:cubicBezTo>
                    <a:pt x="5134991" y="0"/>
                    <a:pt x="5262753" y="126873"/>
                    <a:pt x="5262753" y="283464"/>
                  </a:cubicBezTo>
                  <a:lnTo>
                    <a:pt x="5255006" y="283464"/>
                  </a:lnTo>
                  <a:lnTo>
                    <a:pt x="5262753" y="283464"/>
                  </a:lnTo>
                  <a:lnTo>
                    <a:pt x="5262753" y="1386332"/>
                  </a:lnTo>
                  <a:lnTo>
                    <a:pt x="5255006" y="1386332"/>
                  </a:lnTo>
                  <a:lnTo>
                    <a:pt x="5262753" y="1386332"/>
                  </a:lnTo>
                  <a:cubicBezTo>
                    <a:pt x="5262753" y="1542923"/>
                    <a:pt x="5134991" y="1669796"/>
                    <a:pt x="4977511" y="1669796"/>
                  </a:cubicBezTo>
                  <a:lnTo>
                    <a:pt x="4977511" y="1662049"/>
                  </a:lnTo>
                  <a:lnTo>
                    <a:pt x="4977511" y="1669796"/>
                  </a:lnTo>
                  <a:lnTo>
                    <a:pt x="285242" y="1669796"/>
                  </a:lnTo>
                  <a:lnTo>
                    <a:pt x="285242" y="1662049"/>
                  </a:lnTo>
                  <a:lnTo>
                    <a:pt x="285242" y="1669796"/>
                  </a:lnTo>
                  <a:cubicBezTo>
                    <a:pt x="127762" y="1669923"/>
                    <a:pt x="0" y="1543050"/>
                    <a:pt x="0" y="1386459"/>
                  </a:cubicBezTo>
                  <a:lnTo>
                    <a:pt x="0" y="283464"/>
                  </a:lnTo>
                  <a:lnTo>
                    <a:pt x="7747" y="283464"/>
                  </a:lnTo>
                  <a:lnTo>
                    <a:pt x="0" y="283464"/>
                  </a:lnTo>
                  <a:moveTo>
                    <a:pt x="15494" y="283464"/>
                  </a:moveTo>
                  <a:lnTo>
                    <a:pt x="15494" y="1386332"/>
                  </a:lnTo>
                  <a:lnTo>
                    <a:pt x="7747" y="1386332"/>
                  </a:lnTo>
                  <a:lnTo>
                    <a:pt x="15494" y="1386332"/>
                  </a:lnTo>
                  <a:cubicBezTo>
                    <a:pt x="15494" y="1534287"/>
                    <a:pt x="136271" y="1654302"/>
                    <a:pt x="285242" y="1654302"/>
                  </a:cubicBezTo>
                  <a:lnTo>
                    <a:pt x="4977511" y="1654302"/>
                  </a:lnTo>
                  <a:cubicBezTo>
                    <a:pt x="5126482" y="1654302"/>
                    <a:pt x="5247259" y="1534287"/>
                    <a:pt x="5247259" y="1386332"/>
                  </a:cubicBezTo>
                  <a:lnTo>
                    <a:pt x="5247259" y="283464"/>
                  </a:lnTo>
                  <a:cubicBezTo>
                    <a:pt x="5247259" y="135509"/>
                    <a:pt x="5126482" y="15494"/>
                    <a:pt x="4977511" y="15494"/>
                  </a:cubicBezTo>
                  <a:lnTo>
                    <a:pt x="285242" y="15494"/>
                  </a:lnTo>
                  <a:lnTo>
                    <a:pt x="285242" y="7747"/>
                  </a:lnTo>
                  <a:lnTo>
                    <a:pt x="285242" y="15494"/>
                  </a:lnTo>
                  <a:cubicBezTo>
                    <a:pt x="136271" y="15494"/>
                    <a:pt x="15494" y="135509"/>
                    <a:pt x="15494" y="283464"/>
                  </a:cubicBezTo>
                  <a:close/>
                </a:path>
              </a:pathLst>
            </a:custGeom>
            <a:solidFill>
              <a:srgbClr val="F2F2F2"/>
            </a:solidFill>
          </p:spPr>
          <p:txBody>
            <a:bodyPr/>
            <a:lstStyle/>
            <a:p>
              <a:endParaRPr lang="en-US"/>
            </a:p>
          </p:txBody>
        </p:sp>
      </p:grpSp>
      <p:grpSp>
        <p:nvGrpSpPr>
          <p:cNvPr id="26" name="Group 26"/>
          <p:cNvGrpSpPr/>
          <p:nvPr/>
        </p:nvGrpSpPr>
        <p:grpSpPr>
          <a:xfrm>
            <a:off x="1366316" y="6928553"/>
            <a:ext cx="5858470" cy="1818494"/>
            <a:chOff x="0" y="0"/>
            <a:chExt cx="5101243" cy="1583447"/>
          </a:xfrm>
        </p:grpSpPr>
        <p:sp>
          <p:nvSpPr>
            <p:cNvPr id="27" name="Freeform 27"/>
            <p:cNvSpPr/>
            <p:nvPr/>
          </p:nvSpPr>
          <p:spPr>
            <a:xfrm>
              <a:off x="0" y="0"/>
              <a:ext cx="5101243" cy="1583447"/>
            </a:xfrm>
            <a:custGeom>
              <a:avLst/>
              <a:gdLst/>
              <a:ahLst/>
              <a:cxnLst/>
              <a:rect l="l" t="t" r="r" b="b"/>
              <a:pathLst>
                <a:path w="5101243" h="1583447">
                  <a:moveTo>
                    <a:pt x="0" y="0"/>
                  </a:moveTo>
                  <a:lnTo>
                    <a:pt x="5101243" y="0"/>
                  </a:lnTo>
                  <a:lnTo>
                    <a:pt x="5101243" y="1583447"/>
                  </a:lnTo>
                  <a:lnTo>
                    <a:pt x="0" y="1583447"/>
                  </a:lnTo>
                  <a:close/>
                </a:path>
              </a:pathLst>
            </a:custGeom>
          </p:spPr>
          <p:txBody>
            <a:bodyPr/>
            <a:lstStyle/>
            <a:p>
              <a:endParaRPr lang="en-US"/>
            </a:p>
          </p:txBody>
        </p:sp>
        <p:sp>
          <p:nvSpPr>
            <p:cNvPr id="28" name="TextBox 28"/>
            <p:cNvSpPr txBox="1"/>
            <p:nvPr/>
          </p:nvSpPr>
          <p:spPr>
            <a:xfrm>
              <a:off x="0" y="9525"/>
              <a:ext cx="5101243" cy="1573922"/>
            </a:xfrm>
            <a:prstGeom prst="rect">
              <a:avLst/>
            </a:prstGeom>
          </p:spPr>
          <p:txBody>
            <a:bodyPr lIns="0" tIns="0" rIns="0" bIns="0" rtlCol="0" anchor="ctr"/>
            <a:lstStyle/>
            <a:p>
              <a:pPr algn="ctr">
                <a:lnSpc>
                  <a:spcPts val="5158"/>
                </a:lnSpc>
              </a:pPr>
              <a:r>
                <a:rPr lang="en-US" sz="4776" dirty="0">
                  <a:solidFill>
                    <a:srgbClr val="000000"/>
                  </a:solidFill>
                  <a:latin typeface="Poppins"/>
                  <a:ea typeface="Poppins"/>
                  <a:cs typeface="Poppins"/>
                  <a:sym typeface="Poppins"/>
                </a:rPr>
                <a:t>Time study summaries </a:t>
              </a:r>
            </a:p>
          </p:txBody>
        </p:sp>
      </p:grpSp>
      <p:grpSp>
        <p:nvGrpSpPr>
          <p:cNvPr id="29" name="Group 29"/>
          <p:cNvGrpSpPr/>
          <p:nvPr/>
        </p:nvGrpSpPr>
        <p:grpSpPr>
          <a:xfrm>
            <a:off x="11381262" y="1260726"/>
            <a:ext cx="3900219" cy="7843322"/>
            <a:chOff x="0" y="0"/>
            <a:chExt cx="2888715" cy="5809191"/>
          </a:xfrm>
        </p:grpSpPr>
        <p:sp>
          <p:nvSpPr>
            <p:cNvPr id="30" name="Freeform 30"/>
            <p:cNvSpPr/>
            <p:nvPr/>
          </p:nvSpPr>
          <p:spPr>
            <a:xfrm>
              <a:off x="0" y="0"/>
              <a:ext cx="2888719" cy="5809211"/>
            </a:xfrm>
            <a:custGeom>
              <a:avLst/>
              <a:gdLst/>
              <a:ahLst/>
              <a:cxnLst/>
              <a:rect l="l" t="t" r="r" b="b"/>
              <a:pathLst>
                <a:path w="2888719" h="5809211">
                  <a:moveTo>
                    <a:pt x="15831" y="0"/>
                  </a:moveTo>
                  <a:lnTo>
                    <a:pt x="2872888" y="0"/>
                  </a:lnTo>
                  <a:cubicBezTo>
                    <a:pt x="2881712" y="0"/>
                    <a:pt x="2888719" y="7060"/>
                    <a:pt x="2888719" y="15660"/>
                  </a:cubicBezTo>
                  <a:lnTo>
                    <a:pt x="2888719" y="5793551"/>
                  </a:lnTo>
                  <a:cubicBezTo>
                    <a:pt x="2888719" y="5802279"/>
                    <a:pt x="2881582" y="5809211"/>
                    <a:pt x="2872888" y="5809211"/>
                  </a:cubicBezTo>
                  <a:lnTo>
                    <a:pt x="15831" y="5809211"/>
                  </a:lnTo>
                  <a:cubicBezTo>
                    <a:pt x="7007" y="5809211"/>
                    <a:pt x="0" y="5802151"/>
                    <a:pt x="0" y="5793551"/>
                  </a:cubicBezTo>
                  <a:lnTo>
                    <a:pt x="0" y="15660"/>
                  </a:lnTo>
                  <a:cubicBezTo>
                    <a:pt x="0" y="7060"/>
                    <a:pt x="7137" y="0"/>
                    <a:pt x="15831" y="0"/>
                  </a:cubicBezTo>
                  <a:moveTo>
                    <a:pt x="15831" y="31448"/>
                  </a:moveTo>
                  <a:lnTo>
                    <a:pt x="15831" y="15660"/>
                  </a:lnTo>
                  <a:lnTo>
                    <a:pt x="31791" y="15660"/>
                  </a:lnTo>
                  <a:lnTo>
                    <a:pt x="31791" y="5793551"/>
                  </a:lnTo>
                  <a:lnTo>
                    <a:pt x="15831" y="5793551"/>
                  </a:lnTo>
                  <a:lnTo>
                    <a:pt x="15831" y="5777892"/>
                  </a:lnTo>
                  <a:lnTo>
                    <a:pt x="2872888" y="5777892"/>
                  </a:lnTo>
                  <a:lnTo>
                    <a:pt x="2872888" y="5793551"/>
                  </a:lnTo>
                  <a:lnTo>
                    <a:pt x="2857057" y="5793551"/>
                  </a:lnTo>
                  <a:lnTo>
                    <a:pt x="2857057" y="15660"/>
                  </a:lnTo>
                  <a:lnTo>
                    <a:pt x="2872888" y="15660"/>
                  </a:lnTo>
                  <a:lnTo>
                    <a:pt x="2872888" y="31448"/>
                  </a:lnTo>
                  <a:lnTo>
                    <a:pt x="15831" y="31448"/>
                  </a:lnTo>
                  <a:close/>
                </a:path>
              </a:pathLst>
            </a:custGeom>
            <a:solidFill>
              <a:srgbClr val="FF5757"/>
            </a:solidFill>
          </p:spPr>
          <p:txBody>
            <a:bodyPr/>
            <a:lstStyle/>
            <a:p>
              <a:endParaRPr lang="en-US"/>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829" b="-9829"/>
            </a:stretch>
          </a:blipFill>
        </p:spPr>
        <p:txBody>
          <a:bodyPr/>
          <a:lstStyle/>
          <a:p>
            <a:endParaRPr lang="en-US"/>
          </a:p>
        </p:txBody>
      </p:sp>
      <p:grpSp>
        <p:nvGrpSpPr>
          <p:cNvPr id="3" name="Group 3"/>
          <p:cNvGrpSpPr>
            <a:grpSpLocks noChangeAspect="1"/>
          </p:cNvGrpSpPr>
          <p:nvPr/>
        </p:nvGrpSpPr>
        <p:grpSpPr>
          <a:xfrm>
            <a:off x="8618362" y="156225"/>
            <a:ext cx="9460834" cy="9768225"/>
            <a:chOff x="0" y="0"/>
            <a:chExt cx="6522270" cy="6734184"/>
          </a:xfrm>
        </p:grpSpPr>
        <p:sp>
          <p:nvSpPr>
            <p:cNvPr id="4" name="Freeform 4"/>
            <p:cNvSpPr/>
            <p:nvPr/>
          </p:nvSpPr>
          <p:spPr>
            <a:xfrm>
              <a:off x="0" y="0"/>
              <a:ext cx="6522212" cy="6734175"/>
            </a:xfrm>
            <a:custGeom>
              <a:avLst/>
              <a:gdLst/>
              <a:ahLst/>
              <a:cxnLst/>
              <a:rect l="l" t="t" r="r" b="b"/>
              <a:pathLst>
                <a:path w="6522212" h="6734175">
                  <a:moveTo>
                    <a:pt x="0" y="0"/>
                  </a:moveTo>
                  <a:lnTo>
                    <a:pt x="6522212" y="0"/>
                  </a:lnTo>
                  <a:lnTo>
                    <a:pt x="6522212" y="6734175"/>
                  </a:lnTo>
                  <a:lnTo>
                    <a:pt x="0" y="6734175"/>
                  </a:lnTo>
                  <a:lnTo>
                    <a:pt x="0" y="0"/>
                  </a:lnTo>
                  <a:close/>
                </a:path>
              </a:pathLst>
            </a:custGeom>
            <a:blipFill>
              <a:blip r:embed="rId4"/>
              <a:stretch>
                <a:fillRect r="-958" b="-958"/>
              </a:stretch>
            </a:blipFill>
          </p:spPr>
          <p:txBody>
            <a:bodyPr/>
            <a:lstStyle/>
            <a:p>
              <a:endParaRPr lang="en-US"/>
            </a:p>
          </p:txBody>
        </p:sp>
      </p:grpSp>
      <p:grpSp>
        <p:nvGrpSpPr>
          <p:cNvPr id="5" name="Group 5"/>
          <p:cNvGrpSpPr/>
          <p:nvPr/>
        </p:nvGrpSpPr>
        <p:grpSpPr>
          <a:xfrm>
            <a:off x="10812122" y="9258300"/>
            <a:ext cx="4723110" cy="666149"/>
            <a:chOff x="0" y="0"/>
            <a:chExt cx="3732994" cy="526503"/>
          </a:xfrm>
        </p:grpSpPr>
        <p:sp>
          <p:nvSpPr>
            <p:cNvPr id="6" name="Freeform 6"/>
            <p:cNvSpPr/>
            <p:nvPr/>
          </p:nvSpPr>
          <p:spPr>
            <a:xfrm>
              <a:off x="0" y="0"/>
              <a:ext cx="3732879" cy="526385"/>
            </a:xfrm>
            <a:custGeom>
              <a:avLst/>
              <a:gdLst/>
              <a:ahLst/>
              <a:cxnLst/>
              <a:rect l="l" t="t" r="r" b="b"/>
              <a:pathLst>
                <a:path w="3732879" h="526385">
                  <a:moveTo>
                    <a:pt x="18900" y="0"/>
                  </a:moveTo>
                  <a:lnTo>
                    <a:pt x="3713979" y="0"/>
                  </a:lnTo>
                  <a:cubicBezTo>
                    <a:pt x="3724513" y="0"/>
                    <a:pt x="3732879" y="8609"/>
                    <a:pt x="3732879" y="19096"/>
                  </a:cubicBezTo>
                  <a:lnTo>
                    <a:pt x="3732879" y="507287"/>
                  </a:lnTo>
                  <a:cubicBezTo>
                    <a:pt x="3732879" y="517931"/>
                    <a:pt x="3724358" y="526383"/>
                    <a:pt x="3713979" y="526383"/>
                  </a:cubicBezTo>
                  <a:lnTo>
                    <a:pt x="18900" y="526383"/>
                  </a:lnTo>
                  <a:cubicBezTo>
                    <a:pt x="8520" y="526533"/>
                    <a:pt x="0" y="517931"/>
                    <a:pt x="0" y="507287"/>
                  </a:cubicBezTo>
                  <a:lnTo>
                    <a:pt x="0" y="19096"/>
                  </a:lnTo>
                  <a:cubicBezTo>
                    <a:pt x="0" y="8609"/>
                    <a:pt x="8520" y="0"/>
                    <a:pt x="18900" y="0"/>
                  </a:cubicBezTo>
                  <a:moveTo>
                    <a:pt x="18900" y="38348"/>
                  </a:moveTo>
                  <a:lnTo>
                    <a:pt x="18900" y="19096"/>
                  </a:lnTo>
                  <a:lnTo>
                    <a:pt x="37955" y="19096"/>
                  </a:lnTo>
                  <a:lnTo>
                    <a:pt x="37955" y="507287"/>
                  </a:lnTo>
                  <a:lnTo>
                    <a:pt x="18900" y="507287"/>
                  </a:lnTo>
                  <a:lnTo>
                    <a:pt x="18900" y="488192"/>
                  </a:lnTo>
                  <a:lnTo>
                    <a:pt x="3713979" y="488192"/>
                  </a:lnTo>
                  <a:lnTo>
                    <a:pt x="3713979" y="507287"/>
                  </a:lnTo>
                  <a:lnTo>
                    <a:pt x="3695079" y="507287"/>
                  </a:lnTo>
                  <a:lnTo>
                    <a:pt x="3695079" y="19096"/>
                  </a:lnTo>
                  <a:lnTo>
                    <a:pt x="3713979" y="19096"/>
                  </a:lnTo>
                  <a:lnTo>
                    <a:pt x="3713979" y="38348"/>
                  </a:lnTo>
                  <a:lnTo>
                    <a:pt x="18900" y="38348"/>
                  </a:lnTo>
                  <a:close/>
                </a:path>
              </a:pathLst>
            </a:custGeom>
            <a:solidFill>
              <a:srgbClr val="FF5757"/>
            </a:solidFill>
          </p:spPr>
          <p:txBody>
            <a:bodyPr/>
            <a:lstStyle/>
            <a:p>
              <a:endParaRPr lang="en-US"/>
            </a:p>
          </p:txBody>
        </p:sp>
      </p:grpSp>
      <p:sp>
        <p:nvSpPr>
          <p:cNvPr id="7" name="TextBox 7"/>
          <p:cNvSpPr txBox="1"/>
          <p:nvPr/>
        </p:nvSpPr>
        <p:spPr>
          <a:xfrm>
            <a:off x="533406" y="557790"/>
            <a:ext cx="7760627" cy="1358600"/>
          </a:xfrm>
          <a:prstGeom prst="rect">
            <a:avLst/>
          </a:prstGeom>
        </p:spPr>
        <p:txBody>
          <a:bodyPr lIns="0" tIns="0" rIns="0" bIns="0" rtlCol="0" anchor="t">
            <a:spAutoFit/>
          </a:bodyPr>
          <a:lstStyle/>
          <a:p>
            <a:pPr algn="ctr">
              <a:lnSpc>
                <a:spcPts val="5158"/>
              </a:lnSpc>
              <a:spcBef>
                <a:spcPct val="0"/>
              </a:spcBef>
            </a:pPr>
            <a:r>
              <a:rPr lang="en-US" sz="4776">
                <a:solidFill>
                  <a:srgbClr val="000000"/>
                </a:solidFill>
                <a:latin typeface="Poppins"/>
                <a:ea typeface="Poppins"/>
                <a:cs typeface="Poppins"/>
                <a:sym typeface="Poppins"/>
              </a:rPr>
              <a:t>Time Study Summary Reporting</a:t>
            </a:r>
          </a:p>
        </p:txBody>
      </p:sp>
      <p:sp>
        <p:nvSpPr>
          <p:cNvPr id="8" name="TextBox 8"/>
          <p:cNvSpPr txBox="1"/>
          <p:nvPr/>
        </p:nvSpPr>
        <p:spPr>
          <a:xfrm>
            <a:off x="533406" y="3091468"/>
            <a:ext cx="7760627" cy="4620111"/>
          </a:xfrm>
          <a:prstGeom prst="rect">
            <a:avLst/>
          </a:prstGeom>
        </p:spPr>
        <p:txBody>
          <a:bodyPr lIns="0" tIns="0" rIns="0" bIns="0" rtlCol="0" anchor="t">
            <a:spAutoFit/>
          </a:bodyPr>
          <a:lstStyle/>
          <a:p>
            <a:pPr marL="599385" lvl="1" indent="-299692" algn="l">
              <a:lnSpc>
                <a:spcPts val="2998"/>
              </a:lnSpc>
              <a:buFont typeface="Arial"/>
              <a:buChar char="•"/>
            </a:pPr>
            <a:r>
              <a:rPr lang="en-US" sz="2776" dirty="0">
                <a:solidFill>
                  <a:srgbClr val="000000"/>
                </a:solidFill>
                <a:latin typeface="Poppins"/>
                <a:ea typeface="Poppins"/>
                <a:cs typeface="Poppins"/>
                <a:sym typeface="Poppins"/>
              </a:rPr>
              <a:t>Report only WIC time </a:t>
            </a:r>
          </a:p>
          <a:p>
            <a:pPr marL="299693" lvl="1" algn="l">
              <a:lnSpc>
                <a:spcPts val="2998"/>
              </a:lnSpc>
            </a:pPr>
            <a:endParaRPr lang="en-US" sz="2776" dirty="0">
              <a:solidFill>
                <a:srgbClr val="000000"/>
              </a:solidFill>
              <a:latin typeface="Poppins"/>
              <a:ea typeface="Poppins"/>
              <a:cs typeface="Poppins"/>
              <a:sym typeface="Poppins"/>
            </a:endParaRPr>
          </a:p>
          <a:p>
            <a:pPr marL="599385" lvl="1" indent="-299692" algn="l">
              <a:lnSpc>
                <a:spcPts val="2998"/>
              </a:lnSpc>
              <a:buFont typeface="Arial"/>
              <a:buChar char="•"/>
            </a:pPr>
            <a:r>
              <a:rPr lang="en-US" sz="2776" dirty="0">
                <a:solidFill>
                  <a:srgbClr val="000000"/>
                </a:solidFill>
                <a:latin typeface="Poppins"/>
                <a:ea typeface="Poppins"/>
                <a:cs typeface="Poppins"/>
                <a:sym typeface="Poppins"/>
              </a:rPr>
              <a:t>All staff that are paid for with WIC NSA funds should be listed </a:t>
            </a:r>
          </a:p>
          <a:p>
            <a:pPr marL="599385" lvl="1" indent="-299692" algn="l">
              <a:lnSpc>
                <a:spcPts val="2998"/>
              </a:lnSpc>
              <a:buFont typeface="Arial"/>
              <a:buChar char="•"/>
            </a:pPr>
            <a:endParaRPr lang="en-US" sz="2776" dirty="0">
              <a:solidFill>
                <a:srgbClr val="000000"/>
              </a:solidFill>
              <a:latin typeface="Poppins"/>
              <a:ea typeface="Poppins"/>
              <a:cs typeface="Poppins"/>
              <a:sym typeface="Poppins"/>
            </a:endParaRPr>
          </a:p>
          <a:p>
            <a:pPr marL="599385" lvl="1" indent="-299692" algn="l">
              <a:lnSpc>
                <a:spcPts val="2998"/>
              </a:lnSpc>
              <a:buFont typeface="Arial"/>
              <a:buChar char="•"/>
            </a:pPr>
            <a:r>
              <a:rPr lang="en-US" sz="2776" dirty="0">
                <a:solidFill>
                  <a:srgbClr val="000000"/>
                </a:solidFill>
                <a:latin typeface="Poppins"/>
                <a:ea typeface="Poppins"/>
                <a:cs typeface="Poppins"/>
                <a:sym typeface="Poppins"/>
              </a:rPr>
              <a:t>Even if staff worked zero hours during the time study month, they need to be reflected on the summary form</a:t>
            </a:r>
          </a:p>
          <a:p>
            <a:pPr marL="599385" lvl="1" indent="-299692" algn="l">
              <a:lnSpc>
                <a:spcPts val="2998"/>
              </a:lnSpc>
              <a:buFont typeface="Arial"/>
              <a:buChar char="•"/>
            </a:pPr>
            <a:endParaRPr lang="en-US" sz="2776" dirty="0">
              <a:solidFill>
                <a:srgbClr val="000000"/>
              </a:solidFill>
              <a:latin typeface="Poppins"/>
              <a:ea typeface="Poppins"/>
              <a:cs typeface="Poppins"/>
              <a:sym typeface="Poppins"/>
            </a:endParaRPr>
          </a:p>
          <a:p>
            <a:pPr marL="599385" lvl="1" indent="-299692" algn="l">
              <a:lnSpc>
                <a:spcPts val="2998"/>
              </a:lnSpc>
              <a:buFont typeface="Arial"/>
              <a:buChar char="•"/>
            </a:pPr>
            <a:r>
              <a:rPr lang="en-US" sz="2776" dirty="0">
                <a:solidFill>
                  <a:srgbClr val="000000"/>
                </a:solidFill>
                <a:latin typeface="Poppins"/>
                <a:ea typeface="Poppins"/>
                <a:cs typeface="Poppins"/>
                <a:sym typeface="Poppins"/>
              </a:rPr>
              <a:t>Please see the </a:t>
            </a:r>
            <a:r>
              <a:rPr lang="en-US" sz="2776" dirty="0">
                <a:solidFill>
                  <a:srgbClr val="000000"/>
                </a:solidFill>
                <a:latin typeface="Poppins"/>
                <a:ea typeface="Poppins"/>
                <a:cs typeface="Poppins"/>
                <a:sym typeface="Poppins"/>
                <a:hlinkClick r:id="rId5"/>
              </a:rPr>
              <a:t>FAQ document </a:t>
            </a:r>
            <a:r>
              <a:rPr lang="en-US" sz="2776" dirty="0">
                <a:solidFill>
                  <a:srgbClr val="000000"/>
                </a:solidFill>
                <a:latin typeface="Poppins"/>
                <a:ea typeface="Poppins"/>
                <a:cs typeface="Poppins"/>
                <a:sym typeface="Poppins"/>
              </a:rPr>
              <a:t>for more information </a:t>
            </a:r>
          </a:p>
          <a:p>
            <a:pPr marL="299693" lvl="1" algn="l">
              <a:lnSpc>
                <a:spcPts val="2998"/>
              </a:lnSpc>
            </a:pPr>
            <a:endParaRPr lang="en-US" sz="2776" dirty="0">
              <a:solidFill>
                <a:srgbClr val="000000"/>
              </a:solidFill>
              <a:latin typeface="Poppins"/>
              <a:ea typeface="Poppins"/>
              <a:cs typeface="Poppins"/>
              <a:sym typeface="Poppin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829" b="-9829"/>
            </a:stretch>
          </a:blipFill>
        </p:spPr>
        <p:txBody>
          <a:bodyPr/>
          <a:lstStyle/>
          <a:p>
            <a:endParaRPr lang="en-US"/>
          </a:p>
        </p:txBody>
      </p:sp>
      <p:grpSp>
        <p:nvGrpSpPr>
          <p:cNvPr id="3" name="Group 3"/>
          <p:cNvGrpSpPr/>
          <p:nvPr/>
        </p:nvGrpSpPr>
        <p:grpSpPr>
          <a:xfrm>
            <a:off x="6934200" y="2743200"/>
            <a:ext cx="7543800" cy="4800600"/>
            <a:chOff x="0" y="0"/>
            <a:chExt cx="4166844" cy="2008745"/>
          </a:xfrm>
        </p:grpSpPr>
        <p:sp>
          <p:nvSpPr>
            <p:cNvPr id="4" name="Freeform 4"/>
            <p:cNvSpPr/>
            <p:nvPr/>
          </p:nvSpPr>
          <p:spPr>
            <a:xfrm>
              <a:off x="0" y="0"/>
              <a:ext cx="4166844" cy="2008745"/>
            </a:xfrm>
            <a:custGeom>
              <a:avLst/>
              <a:gdLst/>
              <a:ahLst/>
              <a:cxnLst/>
              <a:rect l="l" t="t" r="r" b="b"/>
              <a:pathLst>
                <a:path w="4166844" h="2008745">
                  <a:moveTo>
                    <a:pt x="0" y="0"/>
                  </a:moveTo>
                  <a:lnTo>
                    <a:pt x="4166844" y="0"/>
                  </a:lnTo>
                  <a:lnTo>
                    <a:pt x="4166844" y="2008745"/>
                  </a:lnTo>
                  <a:lnTo>
                    <a:pt x="0" y="2008745"/>
                  </a:lnTo>
                  <a:close/>
                </a:path>
              </a:pathLst>
            </a:custGeom>
          </p:spPr>
          <p:txBody>
            <a:bodyPr/>
            <a:lstStyle/>
            <a:p>
              <a:endParaRPr lang="en-US"/>
            </a:p>
          </p:txBody>
        </p:sp>
        <p:sp>
          <p:nvSpPr>
            <p:cNvPr id="5" name="TextBox 5"/>
            <p:cNvSpPr txBox="1"/>
            <p:nvPr/>
          </p:nvSpPr>
          <p:spPr>
            <a:xfrm>
              <a:off x="0" y="9525"/>
              <a:ext cx="4166844" cy="1999220"/>
            </a:xfrm>
            <a:prstGeom prst="rect">
              <a:avLst/>
            </a:prstGeom>
          </p:spPr>
          <p:txBody>
            <a:bodyPr lIns="0" tIns="0" rIns="0" bIns="0" rtlCol="0" anchor="ctr"/>
            <a:lstStyle/>
            <a:p>
              <a:pPr algn="l">
                <a:lnSpc>
                  <a:spcPts val="6934"/>
                </a:lnSpc>
              </a:pPr>
              <a:r>
                <a:rPr lang="en-US" sz="16600" dirty="0">
                  <a:solidFill>
                    <a:srgbClr val="000000"/>
                  </a:solidFill>
                  <a:ea typeface="Poppins"/>
                  <a:cs typeface="Poppins"/>
                  <a:sym typeface="Poppins"/>
                </a:rPr>
                <a:t>POLL 5</a:t>
              </a: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829" b="-9829"/>
            </a:stretch>
          </a:blipFill>
        </p:spPr>
        <p:txBody>
          <a:bodyPr/>
          <a:lstStyle/>
          <a:p>
            <a:endParaRPr lang="en-US"/>
          </a:p>
        </p:txBody>
      </p:sp>
      <p:grpSp>
        <p:nvGrpSpPr>
          <p:cNvPr id="3" name="Group 3"/>
          <p:cNvGrpSpPr/>
          <p:nvPr/>
        </p:nvGrpSpPr>
        <p:grpSpPr>
          <a:xfrm>
            <a:off x="2399267" y="482567"/>
            <a:ext cx="14740324" cy="1578310"/>
            <a:chOff x="0" y="0"/>
            <a:chExt cx="14849512" cy="1590001"/>
          </a:xfrm>
        </p:grpSpPr>
        <p:sp>
          <p:nvSpPr>
            <p:cNvPr id="4" name="Freeform 4"/>
            <p:cNvSpPr/>
            <p:nvPr/>
          </p:nvSpPr>
          <p:spPr>
            <a:xfrm>
              <a:off x="0" y="0"/>
              <a:ext cx="14849512" cy="1590001"/>
            </a:xfrm>
            <a:custGeom>
              <a:avLst/>
              <a:gdLst/>
              <a:ahLst/>
              <a:cxnLst/>
              <a:rect l="l" t="t" r="r" b="b"/>
              <a:pathLst>
                <a:path w="14849512" h="1590001">
                  <a:moveTo>
                    <a:pt x="0" y="0"/>
                  </a:moveTo>
                  <a:lnTo>
                    <a:pt x="14849512" y="0"/>
                  </a:lnTo>
                  <a:lnTo>
                    <a:pt x="14849512" y="1590001"/>
                  </a:lnTo>
                  <a:lnTo>
                    <a:pt x="0" y="1590001"/>
                  </a:lnTo>
                  <a:close/>
                </a:path>
              </a:pathLst>
            </a:custGeom>
          </p:spPr>
          <p:txBody>
            <a:bodyPr/>
            <a:lstStyle/>
            <a:p>
              <a:endParaRPr lang="en-US"/>
            </a:p>
          </p:txBody>
        </p:sp>
        <p:sp>
          <p:nvSpPr>
            <p:cNvPr id="5" name="TextBox 5"/>
            <p:cNvSpPr txBox="1"/>
            <p:nvPr/>
          </p:nvSpPr>
          <p:spPr>
            <a:xfrm>
              <a:off x="0" y="9525"/>
              <a:ext cx="14849512" cy="1580476"/>
            </a:xfrm>
            <a:prstGeom prst="rect">
              <a:avLst/>
            </a:prstGeom>
          </p:spPr>
          <p:txBody>
            <a:bodyPr lIns="0" tIns="0" rIns="0" bIns="0" rtlCol="0" anchor="ctr"/>
            <a:lstStyle/>
            <a:p>
              <a:pPr algn="l">
                <a:lnSpc>
                  <a:spcPts val="6501"/>
                </a:lnSpc>
              </a:pPr>
              <a:r>
                <a:rPr lang="en-US" sz="6020">
                  <a:solidFill>
                    <a:srgbClr val="000000"/>
                  </a:solidFill>
                  <a:latin typeface="Poppins"/>
                  <a:ea typeface="Poppins"/>
                  <a:cs typeface="Poppins"/>
                  <a:sym typeface="Poppins"/>
                </a:rPr>
                <a:t>Avoid underspending your WIC grant</a:t>
              </a:r>
            </a:p>
          </p:txBody>
        </p:sp>
      </p:grpSp>
      <p:grpSp>
        <p:nvGrpSpPr>
          <p:cNvPr id="6" name="Group 6"/>
          <p:cNvGrpSpPr/>
          <p:nvPr/>
        </p:nvGrpSpPr>
        <p:grpSpPr>
          <a:xfrm>
            <a:off x="916890" y="3706100"/>
            <a:ext cx="2177412" cy="2177412"/>
            <a:chOff x="0" y="0"/>
            <a:chExt cx="1616398" cy="1616398"/>
          </a:xfrm>
        </p:grpSpPr>
        <p:sp>
          <p:nvSpPr>
            <p:cNvPr id="7" name="Freeform 7"/>
            <p:cNvSpPr/>
            <p:nvPr/>
          </p:nvSpPr>
          <p:spPr>
            <a:xfrm>
              <a:off x="0" y="0"/>
              <a:ext cx="1616456" cy="1616456"/>
            </a:xfrm>
            <a:custGeom>
              <a:avLst/>
              <a:gdLst/>
              <a:ahLst/>
              <a:cxnLst/>
              <a:rect l="l" t="t" r="r" b="b"/>
              <a:pathLst>
                <a:path w="1616456" h="1616456">
                  <a:moveTo>
                    <a:pt x="0" y="808228"/>
                  </a:moveTo>
                  <a:cubicBezTo>
                    <a:pt x="0" y="361823"/>
                    <a:pt x="361823" y="0"/>
                    <a:pt x="808228" y="0"/>
                  </a:cubicBezTo>
                  <a:cubicBezTo>
                    <a:pt x="1254633" y="0"/>
                    <a:pt x="1616456" y="361823"/>
                    <a:pt x="1616456" y="808228"/>
                  </a:cubicBezTo>
                  <a:cubicBezTo>
                    <a:pt x="1616456" y="1254633"/>
                    <a:pt x="1254633" y="1616456"/>
                    <a:pt x="808228" y="1616456"/>
                  </a:cubicBezTo>
                  <a:cubicBezTo>
                    <a:pt x="361823" y="1616456"/>
                    <a:pt x="0" y="1254506"/>
                    <a:pt x="0" y="808228"/>
                  </a:cubicBezTo>
                  <a:close/>
                </a:path>
              </a:pathLst>
            </a:custGeom>
            <a:solidFill>
              <a:srgbClr val="FFBD59"/>
            </a:solidFill>
          </p:spPr>
          <p:txBody>
            <a:bodyPr/>
            <a:lstStyle/>
            <a:p>
              <a:endParaRPr lang="en-US"/>
            </a:p>
          </p:txBody>
        </p:sp>
      </p:grpSp>
      <p:grpSp>
        <p:nvGrpSpPr>
          <p:cNvPr id="8" name="Group 8"/>
          <p:cNvGrpSpPr/>
          <p:nvPr/>
        </p:nvGrpSpPr>
        <p:grpSpPr>
          <a:xfrm>
            <a:off x="3602930" y="3699124"/>
            <a:ext cx="5146424" cy="2191363"/>
            <a:chOff x="0" y="0"/>
            <a:chExt cx="3820438" cy="1626755"/>
          </a:xfrm>
        </p:grpSpPr>
        <p:sp>
          <p:nvSpPr>
            <p:cNvPr id="9" name="Freeform 9"/>
            <p:cNvSpPr/>
            <p:nvPr/>
          </p:nvSpPr>
          <p:spPr>
            <a:xfrm>
              <a:off x="0" y="0"/>
              <a:ext cx="3820439" cy="1626755"/>
            </a:xfrm>
            <a:custGeom>
              <a:avLst/>
              <a:gdLst/>
              <a:ahLst/>
              <a:cxnLst/>
              <a:rect l="l" t="t" r="r" b="b"/>
              <a:pathLst>
                <a:path w="3820439" h="1626755">
                  <a:moveTo>
                    <a:pt x="0" y="0"/>
                  </a:moveTo>
                  <a:lnTo>
                    <a:pt x="3820439" y="0"/>
                  </a:lnTo>
                  <a:lnTo>
                    <a:pt x="3820439" y="1626755"/>
                  </a:lnTo>
                  <a:lnTo>
                    <a:pt x="0" y="1626755"/>
                  </a:lnTo>
                  <a:close/>
                </a:path>
              </a:pathLst>
            </a:custGeom>
          </p:spPr>
          <p:txBody>
            <a:bodyPr/>
            <a:lstStyle/>
            <a:p>
              <a:endParaRPr lang="en-US"/>
            </a:p>
          </p:txBody>
        </p:sp>
        <p:sp>
          <p:nvSpPr>
            <p:cNvPr id="10" name="TextBox 10"/>
            <p:cNvSpPr txBox="1"/>
            <p:nvPr/>
          </p:nvSpPr>
          <p:spPr>
            <a:xfrm>
              <a:off x="0" y="-19050"/>
              <a:ext cx="3820438" cy="1645805"/>
            </a:xfrm>
            <a:prstGeom prst="rect">
              <a:avLst/>
            </a:prstGeom>
          </p:spPr>
          <p:txBody>
            <a:bodyPr lIns="0" tIns="0" rIns="0" bIns="0" rtlCol="0" anchor="ctr"/>
            <a:lstStyle/>
            <a:p>
              <a:pPr algn="l">
                <a:lnSpc>
                  <a:spcPts val="3588"/>
                </a:lnSpc>
              </a:pPr>
              <a:r>
                <a:rPr lang="en-US" sz="2990">
                  <a:solidFill>
                    <a:srgbClr val="000000"/>
                  </a:solidFill>
                  <a:latin typeface="Poppins"/>
                  <a:ea typeface="Poppins"/>
                  <a:cs typeface="Poppins"/>
                  <a:sym typeface="Poppins"/>
                </a:rPr>
                <a:t>How many awards do you have from State WIC? </a:t>
              </a:r>
            </a:p>
          </p:txBody>
        </p:sp>
      </p:grpSp>
      <p:grpSp>
        <p:nvGrpSpPr>
          <p:cNvPr id="11" name="Group 11"/>
          <p:cNvGrpSpPr/>
          <p:nvPr/>
        </p:nvGrpSpPr>
        <p:grpSpPr>
          <a:xfrm>
            <a:off x="9587661" y="3706100"/>
            <a:ext cx="2177412" cy="2177412"/>
            <a:chOff x="0" y="0"/>
            <a:chExt cx="1616398" cy="1616398"/>
          </a:xfrm>
        </p:grpSpPr>
        <p:sp>
          <p:nvSpPr>
            <p:cNvPr id="12" name="Freeform 12"/>
            <p:cNvSpPr/>
            <p:nvPr/>
          </p:nvSpPr>
          <p:spPr>
            <a:xfrm>
              <a:off x="0" y="0"/>
              <a:ext cx="1616456" cy="1616456"/>
            </a:xfrm>
            <a:custGeom>
              <a:avLst/>
              <a:gdLst/>
              <a:ahLst/>
              <a:cxnLst/>
              <a:rect l="l" t="t" r="r" b="b"/>
              <a:pathLst>
                <a:path w="1616456" h="1616456">
                  <a:moveTo>
                    <a:pt x="0" y="808228"/>
                  </a:moveTo>
                  <a:cubicBezTo>
                    <a:pt x="0" y="361823"/>
                    <a:pt x="361823" y="0"/>
                    <a:pt x="808228" y="0"/>
                  </a:cubicBezTo>
                  <a:cubicBezTo>
                    <a:pt x="1254633" y="0"/>
                    <a:pt x="1616456" y="361823"/>
                    <a:pt x="1616456" y="808228"/>
                  </a:cubicBezTo>
                  <a:cubicBezTo>
                    <a:pt x="1616456" y="1254633"/>
                    <a:pt x="1254633" y="1616456"/>
                    <a:pt x="808228" y="1616456"/>
                  </a:cubicBezTo>
                  <a:cubicBezTo>
                    <a:pt x="361823" y="1616456"/>
                    <a:pt x="0" y="1254506"/>
                    <a:pt x="0" y="808228"/>
                  </a:cubicBezTo>
                  <a:close/>
                </a:path>
              </a:pathLst>
            </a:custGeom>
            <a:solidFill>
              <a:srgbClr val="8C52FF"/>
            </a:solidFill>
          </p:spPr>
          <p:txBody>
            <a:bodyPr/>
            <a:lstStyle/>
            <a:p>
              <a:endParaRPr lang="en-US"/>
            </a:p>
          </p:txBody>
        </p:sp>
      </p:grpSp>
      <p:grpSp>
        <p:nvGrpSpPr>
          <p:cNvPr id="13" name="Group 13"/>
          <p:cNvGrpSpPr/>
          <p:nvPr/>
        </p:nvGrpSpPr>
        <p:grpSpPr>
          <a:xfrm>
            <a:off x="12224686" y="3699124"/>
            <a:ext cx="5379689" cy="2191363"/>
            <a:chOff x="0" y="0"/>
            <a:chExt cx="3993602" cy="1626755"/>
          </a:xfrm>
        </p:grpSpPr>
        <p:sp>
          <p:nvSpPr>
            <p:cNvPr id="14" name="Freeform 14"/>
            <p:cNvSpPr/>
            <p:nvPr/>
          </p:nvSpPr>
          <p:spPr>
            <a:xfrm>
              <a:off x="0" y="0"/>
              <a:ext cx="3993603" cy="1626755"/>
            </a:xfrm>
            <a:custGeom>
              <a:avLst/>
              <a:gdLst/>
              <a:ahLst/>
              <a:cxnLst/>
              <a:rect l="l" t="t" r="r" b="b"/>
              <a:pathLst>
                <a:path w="3993603" h="1626755">
                  <a:moveTo>
                    <a:pt x="0" y="0"/>
                  </a:moveTo>
                  <a:lnTo>
                    <a:pt x="3993603" y="0"/>
                  </a:lnTo>
                  <a:lnTo>
                    <a:pt x="3993603" y="1626755"/>
                  </a:lnTo>
                  <a:lnTo>
                    <a:pt x="0" y="1626755"/>
                  </a:lnTo>
                  <a:close/>
                </a:path>
              </a:pathLst>
            </a:custGeom>
          </p:spPr>
          <p:txBody>
            <a:bodyPr/>
            <a:lstStyle/>
            <a:p>
              <a:endParaRPr lang="en-US"/>
            </a:p>
          </p:txBody>
        </p:sp>
        <p:sp>
          <p:nvSpPr>
            <p:cNvPr id="15" name="TextBox 15"/>
            <p:cNvSpPr txBox="1"/>
            <p:nvPr/>
          </p:nvSpPr>
          <p:spPr>
            <a:xfrm>
              <a:off x="0" y="-19050"/>
              <a:ext cx="3993602" cy="1645805"/>
            </a:xfrm>
            <a:prstGeom prst="rect">
              <a:avLst/>
            </a:prstGeom>
          </p:spPr>
          <p:txBody>
            <a:bodyPr lIns="0" tIns="0" rIns="0" bIns="0" rtlCol="0" anchor="ctr"/>
            <a:lstStyle/>
            <a:p>
              <a:pPr algn="l">
                <a:lnSpc>
                  <a:spcPts val="3559"/>
                </a:lnSpc>
              </a:pPr>
              <a:r>
                <a:rPr lang="en-US" sz="2966">
                  <a:solidFill>
                    <a:srgbClr val="000000"/>
                  </a:solidFill>
                  <a:latin typeface="Poppins"/>
                  <a:ea typeface="Poppins"/>
                  <a:cs typeface="Poppins"/>
                  <a:sym typeface="Poppins"/>
                </a:rPr>
                <a:t>Save your WIC grant award letters for documentation of the exact award amounts.</a:t>
              </a:r>
            </a:p>
          </p:txBody>
        </p:sp>
      </p:grpSp>
      <p:grpSp>
        <p:nvGrpSpPr>
          <p:cNvPr id="16" name="Group 16"/>
          <p:cNvGrpSpPr/>
          <p:nvPr/>
        </p:nvGrpSpPr>
        <p:grpSpPr>
          <a:xfrm>
            <a:off x="5638800" y="6972097"/>
            <a:ext cx="2177412" cy="2177412"/>
            <a:chOff x="0" y="0"/>
            <a:chExt cx="1616398" cy="1616398"/>
          </a:xfrm>
        </p:grpSpPr>
        <p:sp>
          <p:nvSpPr>
            <p:cNvPr id="17" name="Freeform 17"/>
            <p:cNvSpPr/>
            <p:nvPr/>
          </p:nvSpPr>
          <p:spPr>
            <a:xfrm>
              <a:off x="0" y="0"/>
              <a:ext cx="1616456" cy="1616456"/>
            </a:xfrm>
            <a:custGeom>
              <a:avLst/>
              <a:gdLst/>
              <a:ahLst/>
              <a:cxnLst/>
              <a:rect l="l" t="t" r="r" b="b"/>
              <a:pathLst>
                <a:path w="1616456" h="1616456">
                  <a:moveTo>
                    <a:pt x="0" y="808228"/>
                  </a:moveTo>
                  <a:cubicBezTo>
                    <a:pt x="0" y="361823"/>
                    <a:pt x="361823" y="0"/>
                    <a:pt x="808228" y="0"/>
                  </a:cubicBezTo>
                  <a:cubicBezTo>
                    <a:pt x="1254633" y="0"/>
                    <a:pt x="1616456" y="361823"/>
                    <a:pt x="1616456" y="808228"/>
                  </a:cubicBezTo>
                  <a:cubicBezTo>
                    <a:pt x="1616456" y="1254633"/>
                    <a:pt x="1254633" y="1616456"/>
                    <a:pt x="808228" y="1616456"/>
                  </a:cubicBezTo>
                  <a:cubicBezTo>
                    <a:pt x="361823" y="1616456"/>
                    <a:pt x="0" y="1254506"/>
                    <a:pt x="0" y="808228"/>
                  </a:cubicBezTo>
                  <a:close/>
                </a:path>
              </a:pathLst>
            </a:custGeom>
            <a:solidFill>
              <a:srgbClr val="76C4F0"/>
            </a:solidFill>
          </p:spPr>
          <p:txBody>
            <a:bodyPr/>
            <a:lstStyle/>
            <a:p>
              <a:endParaRPr lang="en-US"/>
            </a:p>
          </p:txBody>
        </p:sp>
      </p:grpSp>
      <p:grpSp>
        <p:nvGrpSpPr>
          <p:cNvPr id="18" name="Group 18"/>
          <p:cNvGrpSpPr/>
          <p:nvPr/>
        </p:nvGrpSpPr>
        <p:grpSpPr>
          <a:xfrm>
            <a:off x="8458200" y="6981333"/>
            <a:ext cx="5146424" cy="2191363"/>
            <a:chOff x="0" y="0"/>
            <a:chExt cx="3820438" cy="1626755"/>
          </a:xfrm>
        </p:grpSpPr>
        <p:sp>
          <p:nvSpPr>
            <p:cNvPr id="19" name="Freeform 19"/>
            <p:cNvSpPr/>
            <p:nvPr/>
          </p:nvSpPr>
          <p:spPr>
            <a:xfrm>
              <a:off x="0" y="0"/>
              <a:ext cx="3820439" cy="1626755"/>
            </a:xfrm>
            <a:custGeom>
              <a:avLst/>
              <a:gdLst/>
              <a:ahLst/>
              <a:cxnLst/>
              <a:rect l="l" t="t" r="r" b="b"/>
              <a:pathLst>
                <a:path w="3820439" h="1626755">
                  <a:moveTo>
                    <a:pt x="0" y="0"/>
                  </a:moveTo>
                  <a:lnTo>
                    <a:pt x="3820439" y="0"/>
                  </a:lnTo>
                  <a:lnTo>
                    <a:pt x="3820439" y="1626755"/>
                  </a:lnTo>
                  <a:lnTo>
                    <a:pt x="0" y="1626755"/>
                  </a:lnTo>
                  <a:close/>
                </a:path>
              </a:pathLst>
            </a:custGeom>
          </p:spPr>
          <p:txBody>
            <a:bodyPr/>
            <a:lstStyle/>
            <a:p>
              <a:endParaRPr lang="en-US"/>
            </a:p>
          </p:txBody>
        </p:sp>
        <p:sp>
          <p:nvSpPr>
            <p:cNvPr id="20" name="TextBox 20"/>
            <p:cNvSpPr txBox="1"/>
            <p:nvPr/>
          </p:nvSpPr>
          <p:spPr>
            <a:xfrm>
              <a:off x="0" y="-19050"/>
              <a:ext cx="3820438" cy="1645805"/>
            </a:xfrm>
            <a:prstGeom prst="rect">
              <a:avLst/>
            </a:prstGeom>
          </p:spPr>
          <p:txBody>
            <a:bodyPr lIns="0" tIns="0" rIns="0" bIns="0" rtlCol="0" anchor="ctr"/>
            <a:lstStyle/>
            <a:p>
              <a:pPr algn="l">
                <a:lnSpc>
                  <a:spcPts val="3588"/>
                </a:lnSpc>
              </a:pPr>
              <a:r>
                <a:rPr lang="en-US" sz="2990" dirty="0">
                  <a:solidFill>
                    <a:srgbClr val="000000"/>
                  </a:solidFill>
                  <a:latin typeface="Poppins"/>
                  <a:ea typeface="Poppins"/>
                  <a:cs typeface="Poppins"/>
                  <a:sym typeface="Poppins"/>
                </a:rPr>
                <a:t>Do you work closely with fiscal staff?</a:t>
              </a:r>
            </a:p>
          </p:txBody>
        </p:sp>
      </p:grpSp>
      <p:sp>
        <p:nvSpPr>
          <p:cNvPr id="26" name="Freeform 26">
            <a:extLst>
              <a:ext uri="{C183D7F6-B498-43B3-948B-1728B52AA6E4}">
                <adec:decorative xmlns:adec="http://schemas.microsoft.com/office/drawing/2017/decorative" val="1"/>
              </a:ext>
            </a:extLst>
          </p:cNvPr>
          <p:cNvSpPr/>
          <p:nvPr/>
        </p:nvSpPr>
        <p:spPr>
          <a:xfrm>
            <a:off x="10015527" y="4133966"/>
            <a:ext cx="1292290" cy="1292290"/>
          </a:xfrm>
          <a:custGeom>
            <a:avLst/>
            <a:gdLst/>
            <a:ahLst/>
            <a:cxnLst/>
            <a:rect l="l" t="t" r="r" b="b"/>
            <a:pathLst>
              <a:path w="1292290" h="1292290">
                <a:moveTo>
                  <a:pt x="0" y="0"/>
                </a:moveTo>
                <a:lnTo>
                  <a:pt x="1292290" y="0"/>
                </a:lnTo>
                <a:lnTo>
                  <a:pt x="1292290" y="1292290"/>
                </a:lnTo>
                <a:lnTo>
                  <a:pt x="0" y="129229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7" name="Freeform 27">
            <a:extLst>
              <a:ext uri="{C183D7F6-B498-43B3-948B-1728B52AA6E4}">
                <adec:decorative xmlns:adec="http://schemas.microsoft.com/office/drawing/2017/decorative" val="1"/>
              </a:ext>
            </a:extLst>
          </p:cNvPr>
          <p:cNvSpPr/>
          <p:nvPr/>
        </p:nvSpPr>
        <p:spPr>
          <a:xfrm>
            <a:off x="1374147" y="4133966"/>
            <a:ext cx="1322472" cy="1272879"/>
          </a:xfrm>
          <a:custGeom>
            <a:avLst/>
            <a:gdLst/>
            <a:ahLst/>
            <a:cxnLst/>
            <a:rect l="l" t="t" r="r" b="b"/>
            <a:pathLst>
              <a:path w="1322472" h="1272879">
                <a:moveTo>
                  <a:pt x="0" y="0"/>
                </a:moveTo>
                <a:lnTo>
                  <a:pt x="1322472" y="0"/>
                </a:lnTo>
                <a:lnTo>
                  <a:pt x="1322472" y="1272879"/>
                </a:lnTo>
                <a:lnTo>
                  <a:pt x="0" y="1272879"/>
                </a:lnTo>
                <a:lnTo>
                  <a:pt x="0" y="0"/>
                </a:lnTo>
                <a:close/>
              </a:path>
            </a:pathLst>
          </a:custGeom>
          <a:blipFill>
            <a:blip r:embed="rId5"/>
            <a:stretch>
              <a:fillRect/>
            </a:stretch>
          </a:blipFill>
        </p:spPr>
        <p:txBody>
          <a:bodyPr/>
          <a:lstStyle/>
          <a:p>
            <a:endParaRPr lang="en-US"/>
          </a:p>
        </p:txBody>
      </p:sp>
      <p:sp>
        <p:nvSpPr>
          <p:cNvPr id="28" name="Freeform 28">
            <a:extLst>
              <a:ext uri="{C183D7F6-B498-43B3-948B-1728B52AA6E4}">
                <adec:decorative xmlns:adec="http://schemas.microsoft.com/office/drawing/2017/decorative" val="1"/>
              </a:ext>
            </a:extLst>
          </p:cNvPr>
          <p:cNvSpPr/>
          <p:nvPr/>
        </p:nvSpPr>
        <p:spPr>
          <a:xfrm>
            <a:off x="5965153" y="7462356"/>
            <a:ext cx="1524707" cy="1196895"/>
          </a:xfrm>
          <a:custGeom>
            <a:avLst/>
            <a:gdLst/>
            <a:ahLst/>
            <a:cxnLst/>
            <a:rect l="l" t="t" r="r" b="b"/>
            <a:pathLst>
              <a:path w="1524707" h="1196895">
                <a:moveTo>
                  <a:pt x="0" y="0"/>
                </a:moveTo>
                <a:lnTo>
                  <a:pt x="1524707" y="0"/>
                </a:lnTo>
                <a:lnTo>
                  <a:pt x="1524707" y="1196895"/>
                </a:lnTo>
                <a:lnTo>
                  <a:pt x="0" y="119689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0" name="TextBox 30"/>
          <p:cNvSpPr txBox="1"/>
          <p:nvPr/>
        </p:nvSpPr>
        <p:spPr>
          <a:xfrm>
            <a:off x="6176141" y="2013252"/>
            <a:ext cx="6512680" cy="876300"/>
          </a:xfrm>
          <a:prstGeom prst="rect">
            <a:avLst/>
          </a:prstGeom>
        </p:spPr>
        <p:txBody>
          <a:bodyPr lIns="0" tIns="0" rIns="0" bIns="0" rtlCol="0" anchor="t">
            <a:spAutoFit/>
          </a:bodyPr>
          <a:lstStyle/>
          <a:p>
            <a:pPr algn="l">
              <a:lnSpc>
                <a:spcPts val="6563"/>
              </a:lnSpc>
            </a:pPr>
            <a:r>
              <a:rPr lang="en-US" sz="5469">
                <a:solidFill>
                  <a:srgbClr val="000000"/>
                </a:solidFill>
                <a:latin typeface="Poppins"/>
                <a:ea typeface="Poppins"/>
                <a:cs typeface="Poppins"/>
                <a:sym typeface="Poppins"/>
              </a:rPr>
              <a:t>Things to consider</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829" b="-9829"/>
            </a:stretch>
          </a:blipFill>
        </p:spPr>
        <p:txBody>
          <a:bodyPr/>
          <a:lstStyle/>
          <a:p>
            <a:endParaRPr lang="en-US"/>
          </a:p>
        </p:txBody>
      </p:sp>
      <p:grpSp>
        <p:nvGrpSpPr>
          <p:cNvPr id="3" name="Group 3"/>
          <p:cNvGrpSpPr/>
          <p:nvPr/>
        </p:nvGrpSpPr>
        <p:grpSpPr>
          <a:xfrm>
            <a:off x="1459823" y="0"/>
            <a:ext cx="15368354" cy="1578310"/>
            <a:chOff x="0" y="0"/>
            <a:chExt cx="15482194" cy="1590001"/>
          </a:xfrm>
        </p:grpSpPr>
        <p:sp>
          <p:nvSpPr>
            <p:cNvPr id="4" name="Freeform 4"/>
            <p:cNvSpPr/>
            <p:nvPr/>
          </p:nvSpPr>
          <p:spPr>
            <a:xfrm>
              <a:off x="0" y="0"/>
              <a:ext cx="15482195" cy="1590001"/>
            </a:xfrm>
            <a:custGeom>
              <a:avLst/>
              <a:gdLst/>
              <a:ahLst/>
              <a:cxnLst/>
              <a:rect l="l" t="t" r="r" b="b"/>
              <a:pathLst>
                <a:path w="15482195" h="1590001">
                  <a:moveTo>
                    <a:pt x="0" y="0"/>
                  </a:moveTo>
                  <a:lnTo>
                    <a:pt x="15482195" y="0"/>
                  </a:lnTo>
                  <a:lnTo>
                    <a:pt x="15482195" y="1590001"/>
                  </a:lnTo>
                  <a:lnTo>
                    <a:pt x="0" y="1590001"/>
                  </a:lnTo>
                  <a:close/>
                </a:path>
              </a:pathLst>
            </a:custGeom>
          </p:spPr>
          <p:txBody>
            <a:bodyPr/>
            <a:lstStyle/>
            <a:p>
              <a:endParaRPr lang="en-US"/>
            </a:p>
          </p:txBody>
        </p:sp>
        <p:sp>
          <p:nvSpPr>
            <p:cNvPr id="5" name="TextBox 5"/>
            <p:cNvSpPr txBox="1"/>
            <p:nvPr/>
          </p:nvSpPr>
          <p:spPr>
            <a:xfrm>
              <a:off x="0" y="9525"/>
              <a:ext cx="15482194" cy="1580476"/>
            </a:xfrm>
            <a:prstGeom prst="rect">
              <a:avLst/>
            </a:prstGeom>
          </p:spPr>
          <p:txBody>
            <a:bodyPr lIns="0" tIns="0" rIns="0" bIns="0" rtlCol="0" anchor="ctr"/>
            <a:lstStyle/>
            <a:p>
              <a:pPr algn="l">
                <a:lnSpc>
                  <a:spcPts val="6501"/>
                </a:lnSpc>
              </a:pPr>
              <a:r>
                <a:rPr lang="en-US" sz="6020">
                  <a:solidFill>
                    <a:srgbClr val="000000"/>
                  </a:solidFill>
                  <a:latin typeface="Poppins"/>
                  <a:ea typeface="Poppins"/>
                  <a:cs typeface="Poppins"/>
                  <a:sym typeface="Poppins"/>
                </a:rPr>
                <a:t>Avoid underspending your WIC grant </a:t>
              </a:r>
            </a:p>
          </p:txBody>
        </p:sp>
      </p:grpSp>
      <p:sp>
        <p:nvSpPr>
          <p:cNvPr id="6" name="TextBox 6"/>
          <p:cNvSpPr txBox="1"/>
          <p:nvPr/>
        </p:nvSpPr>
        <p:spPr>
          <a:xfrm>
            <a:off x="3366407" y="1245235"/>
            <a:ext cx="10434336" cy="763799"/>
          </a:xfrm>
          <a:prstGeom prst="rect">
            <a:avLst/>
          </a:prstGeom>
        </p:spPr>
        <p:txBody>
          <a:bodyPr wrap="square" lIns="0" tIns="0" rIns="0" bIns="0" rtlCol="0" anchor="t">
            <a:spAutoFit/>
          </a:bodyPr>
          <a:lstStyle/>
          <a:p>
            <a:pPr algn="ctr">
              <a:lnSpc>
                <a:spcPts val="5907"/>
              </a:lnSpc>
              <a:spcBef>
                <a:spcPct val="0"/>
              </a:spcBef>
            </a:pPr>
            <a:r>
              <a:rPr lang="en-US" sz="5469" dirty="0">
                <a:solidFill>
                  <a:srgbClr val="000000"/>
                </a:solidFill>
                <a:latin typeface="Poppins"/>
                <a:ea typeface="Poppins"/>
                <a:cs typeface="Poppins"/>
                <a:sym typeface="Poppins"/>
              </a:rPr>
              <a:t>Things to consider</a:t>
            </a:r>
          </a:p>
        </p:txBody>
      </p:sp>
      <p:grpSp>
        <p:nvGrpSpPr>
          <p:cNvPr id="7" name="Group 7"/>
          <p:cNvGrpSpPr/>
          <p:nvPr/>
        </p:nvGrpSpPr>
        <p:grpSpPr>
          <a:xfrm>
            <a:off x="3973873" y="2425349"/>
            <a:ext cx="10340253" cy="7704418"/>
            <a:chOff x="0" y="0"/>
            <a:chExt cx="13787005" cy="10272557"/>
          </a:xfrm>
        </p:grpSpPr>
        <p:sp>
          <p:nvSpPr>
            <p:cNvPr id="8" name="Freeform 8"/>
            <p:cNvSpPr/>
            <p:nvPr/>
          </p:nvSpPr>
          <p:spPr>
            <a:xfrm>
              <a:off x="3910028" y="0"/>
              <a:ext cx="6061341" cy="3147393"/>
            </a:xfrm>
            <a:custGeom>
              <a:avLst/>
              <a:gdLst/>
              <a:ahLst/>
              <a:cxnLst/>
              <a:rect l="l" t="t" r="r" b="b"/>
              <a:pathLst>
                <a:path w="6061341" h="3147393">
                  <a:moveTo>
                    <a:pt x="0" y="0"/>
                  </a:moveTo>
                  <a:lnTo>
                    <a:pt x="6061341" y="0"/>
                  </a:lnTo>
                  <a:lnTo>
                    <a:pt x="6061341" y="3147393"/>
                  </a:lnTo>
                  <a:lnTo>
                    <a:pt x="0" y="314739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9" name="Group 9"/>
            <p:cNvGrpSpPr/>
            <p:nvPr/>
          </p:nvGrpSpPr>
          <p:grpSpPr>
            <a:xfrm>
              <a:off x="3910028" y="0"/>
              <a:ext cx="6061341" cy="3147393"/>
              <a:chOff x="0" y="0"/>
              <a:chExt cx="3234329" cy="1679447"/>
            </a:xfrm>
          </p:grpSpPr>
          <p:sp>
            <p:nvSpPr>
              <p:cNvPr id="10" name="Freeform 10"/>
              <p:cNvSpPr/>
              <p:nvPr/>
            </p:nvSpPr>
            <p:spPr>
              <a:xfrm>
                <a:off x="0" y="0"/>
                <a:ext cx="3234329" cy="1679447"/>
              </a:xfrm>
              <a:custGeom>
                <a:avLst/>
                <a:gdLst/>
                <a:ahLst/>
                <a:cxnLst/>
                <a:rect l="l" t="t" r="r" b="b"/>
                <a:pathLst>
                  <a:path w="3234329" h="1679447">
                    <a:moveTo>
                      <a:pt x="0" y="0"/>
                    </a:moveTo>
                    <a:lnTo>
                      <a:pt x="3234329" y="0"/>
                    </a:lnTo>
                    <a:lnTo>
                      <a:pt x="3234329" y="1679447"/>
                    </a:lnTo>
                    <a:lnTo>
                      <a:pt x="0" y="1679447"/>
                    </a:lnTo>
                    <a:close/>
                  </a:path>
                </a:pathLst>
              </a:custGeom>
            </p:spPr>
            <p:txBody>
              <a:bodyPr/>
              <a:lstStyle/>
              <a:p>
                <a:endParaRPr lang="en-US"/>
              </a:p>
            </p:txBody>
          </p:sp>
          <p:sp>
            <p:nvSpPr>
              <p:cNvPr id="11" name="TextBox 11"/>
              <p:cNvSpPr txBox="1"/>
              <p:nvPr/>
            </p:nvSpPr>
            <p:spPr>
              <a:xfrm>
                <a:off x="0" y="38100"/>
                <a:ext cx="3234329" cy="1641347"/>
              </a:xfrm>
              <a:prstGeom prst="rect">
                <a:avLst/>
              </a:prstGeom>
            </p:spPr>
            <p:txBody>
              <a:bodyPr lIns="0" tIns="0" rIns="0" bIns="0" rtlCol="0" anchor="ctr"/>
              <a:lstStyle/>
              <a:p>
                <a:pPr algn="ctr">
                  <a:lnSpc>
                    <a:spcPts val="4108"/>
                  </a:lnSpc>
                </a:pPr>
                <a:r>
                  <a:rPr lang="en-US" sz="3804">
                    <a:solidFill>
                      <a:srgbClr val="000000"/>
                    </a:solidFill>
                    <a:latin typeface="Aptos"/>
                    <a:ea typeface="Aptos"/>
                    <a:cs typeface="Aptos"/>
                    <a:sym typeface="Aptos"/>
                  </a:rPr>
                  <a:t>Quarter 1 </a:t>
                </a:r>
              </a:p>
              <a:p>
                <a:pPr algn="ctr">
                  <a:lnSpc>
                    <a:spcPts val="4108"/>
                  </a:lnSpc>
                </a:pPr>
                <a:r>
                  <a:rPr lang="en-US" sz="3804">
                    <a:solidFill>
                      <a:srgbClr val="000000"/>
                    </a:solidFill>
                    <a:latin typeface="Aptos"/>
                    <a:ea typeface="Aptos"/>
                    <a:cs typeface="Aptos"/>
                    <a:sym typeface="Aptos"/>
                  </a:rPr>
                  <a:t>July - Sept</a:t>
                </a:r>
              </a:p>
            </p:txBody>
          </p:sp>
        </p:grpSp>
        <p:sp>
          <p:nvSpPr>
            <p:cNvPr id="12" name="Freeform 12"/>
            <p:cNvSpPr/>
            <p:nvPr/>
          </p:nvSpPr>
          <p:spPr>
            <a:xfrm>
              <a:off x="7721169" y="3585783"/>
              <a:ext cx="6065835" cy="3149726"/>
            </a:xfrm>
            <a:custGeom>
              <a:avLst/>
              <a:gdLst/>
              <a:ahLst/>
              <a:cxnLst/>
              <a:rect l="l" t="t" r="r" b="b"/>
              <a:pathLst>
                <a:path w="6065835" h="3149726">
                  <a:moveTo>
                    <a:pt x="0" y="0"/>
                  </a:moveTo>
                  <a:lnTo>
                    <a:pt x="6065836" y="0"/>
                  </a:lnTo>
                  <a:lnTo>
                    <a:pt x="6065836" y="3149727"/>
                  </a:lnTo>
                  <a:lnTo>
                    <a:pt x="0" y="3149727"/>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3" name="Group 13"/>
            <p:cNvGrpSpPr/>
            <p:nvPr/>
          </p:nvGrpSpPr>
          <p:grpSpPr>
            <a:xfrm>
              <a:off x="7721169" y="3585783"/>
              <a:ext cx="6065835" cy="3149726"/>
              <a:chOff x="0" y="0"/>
              <a:chExt cx="3234329" cy="1679447"/>
            </a:xfrm>
          </p:grpSpPr>
          <p:sp>
            <p:nvSpPr>
              <p:cNvPr id="14" name="Freeform 14"/>
              <p:cNvSpPr/>
              <p:nvPr/>
            </p:nvSpPr>
            <p:spPr>
              <a:xfrm>
                <a:off x="0" y="0"/>
                <a:ext cx="3234329" cy="1679447"/>
              </a:xfrm>
              <a:custGeom>
                <a:avLst/>
                <a:gdLst/>
                <a:ahLst/>
                <a:cxnLst/>
                <a:rect l="l" t="t" r="r" b="b"/>
                <a:pathLst>
                  <a:path w="3234329" h="1679447">
                    <a:moveTo>
                      <a:pt x="0" y="0"/>
                    </a:moveTo>
                    <a:lnTo>
                      <a:pt x="3234329" y="0"/>
                    </a:lnTo>
                    <a:lnTo>
                      <a:pt x="3234329" y="1679447"/>
                    </a:lnTo>
                    <a:lnTo>
                      <a:pt x="0" y="1679447"/>
                    </a:lnTo>
                    <a:close/>
                  </a:path>
                </a:pathLst>
              </a:custGeom>
            </p:spPr>
            <p:txBody>
              <a:bodyPr/>
              <a:lstStyle/>
              <a:p>
                <a:endParaRPr lang="en-US"/>
              </a:p>
            </p:txBody>
          </p:sp>
          <p:sp>
            <p:nvSpPr>
              <p:cNvPr id="15" name="TextBox 15"/>
              <p:cNvSpPr txBox="1"/>
              <p:nvPr/>
            </p:nvSpPr>
            <p:spPr>
              <a:xfrm>
                <a:off x="0" y="38100"/>
                <a:ext cx="3234329" cy="1641347"/>
              </a:xfrm>
              <a:prstGeom prst="rect">
                <a:avLst/>
              </a:prstGeom>
            </p:spPr>
            <p:txBody>
              <a:bodyPr lIns="0" tIns="0" rIns="0" bIns="0" rtlCol="0" anchor="ctr"/>
              <a:lstStyle/>
              <a:p>
                <a:pPr algn="ctr">
                  <a:lnSpc>
                    <a:spcPts val="4108"/>
                  </a:lnSpc>
                </a:pPr>
                <a:r>
                  <a:rPr lang="en-US" sz="3804">
                    <a:solidFill>
                      <a:srgbClr val="000000"/>
                    </a:solidFill>
                    <a:latin typeface="Aptos"/>
                    <a:ea typeface="Aptos"/>
                    <a:cs typeface="Aptos"/>
                    <a:sym typeface="Aptos"/>
                  </a:rPr>
                  <a:t>Quarter 2</a:t>
                </a:r>
              </a:p>
              <a:p>
                <a:pPr algn="ctr">
                  <a:lnSpc>
                    <a:spcPts val="4108"/>
                  </a:lnSpc>
                </a:pPr>
                <a:r>
                  <a:rPr lang="en-US" sz="3804">
                    <a:solidFill>
                      <a:srgbClr val="000000"/>
                    </a:solidFill>
                    <a:latin typeface="Aptos"/>
                    <a:ea typeface="Aptos"/>
                    <a:cs typeface="Aptos"/>
                    <a:sym typeface="Aptos"/>
                  </a:rPr>
                  <a:t>Oct - Dec</a:t>
                </a:r>
              </a:p>
            </p:txBody>
          </p:sp>
        </p:grpSp>
        <p:sp>
          <p:nvSpPr>
            <p:cNvPr id="16" name="Freeform 16"/>
            <p:cNvSpPr/>
            <p:nvPr/>
          </p:nvSpPr>
          <p:spPr>
            <a:xfrm>
              <a:off x="3910028" y="7125164"/>
              <a:ext cx="6061341" cy="3147393"/>
            </a:xfrm>
            <a:custGeom>
              <a:avLst/>
              <a:gdLst/>
              <a:ahLst/>
              <a:cxnLst/>
              <a:rect l="l" t="t" r="r" b="b"/>
              <a:pathLst>
                <a:path w="6061341" h="3147393">
                  <a:moveTo>
                    <a:pt x="0" y="0"/>
                  </a:moveTo>
                  <a:lnTo>
                    <a:pt x="6061341" y="0"/>
                  </a:lnTo>
                  <a:lnTo>
                    <a:pt x="6061341" y="3147393"/>
                  </a:lnTo>
                  <a:lnTo>
                    <a:pt x="0" y="3147393"/>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7" name="Group 17"/>
            <p:cNvGrpSpPr/>
            <p:nvPr/>
          </p:nvGrpSpPr>
          <p:grpSpPr>
            <a:xfrm>
              <a:off x="3910028" y="7125164"/>
              <a:ext cx="6061341" cy="3147393"/>
              <a:chOff x="0" y="0"/>
              <a:chExt cx="3234329" cy="1679447"/>
            </a:xfrm>
          </p:grpSpPr>
          <p:sp>
            <p:nvSpPr>
              <p:cNvPr id="18" name="Freeform 18"/>
              <p:cNvSpPr/>
              <p:nvPr/>
            </p:nvSpPr>
            <p:spPr>
              <a:xfrm>
                <a:off x="0" y="0"/>
                <a:ext cx="3234329" cy="1679447"/>
              </a:xfrm>
              <a:custGeom>
                <a:avLst/>
                <a:gdLst/>
                <a:ahLst/>
                <a:cxnLst/>
                <a:rect l="l" t="t" r="r" b="b"/>
                <a:pathLst>
                  <a:path w="3234329" h="1679447">
                    <a:moveTo>
                      <a:pt x="0" y="0"/>
                    </a:moveTo>
                    <a:lnTo>
                      <a:pt x="3234329" y="0"/>
                    </a:lnTo>
                    <a:lnTo>
                      <a:pt x="3234329" y="1679447"/>
                    </a:lnTo>
                    <a:lnTo>
                      <a:pt x="0" y="1679447"/>
                    </a:lnTo>
                    <a:close/>
                  </a:path>
                </a:pathLst>
              </a:custGeom>
            </p:spPr>
            <p:txBody>
              <a:bodyPr/>
              <a:lstStyle/>
              <a:p>
                <a:endParaRPr lang="en-US"/>
              </a:p>
            </p:txBody>
          </p:sp>
          <p:sp>
            <p:nvSpPr>
              <p:cNvPr id="19" name="TextBox 19"/>
              <p:cNvSpPr txBox="1"/>
              <p:nvPr/>
            </p:nvSpPr>
            <p:spPr>
              <a:xfrm>
                <a:off x="0" y="38100"/>
                <a:ext cx="3234329" cy="1641347"/>
              </a:xfrm>
              <a:prstGeom prst="rect">
                <a:avLst/>
              </a:prstGeom>
            </p:spPr>
            <p:txBody>
              <a:bodyPr lIns="0" tIns="0" rIns="0" bIns="0" rtlCol="0" anchor="ctr"/>
              <a:lstStyle/>
              <a:p>
                <a:pPr algn="ctr">
                  <a:lnSpc>
                    <a:spcPts val="4108"/>
                  </a:lnSpc>
                </a:pPr>
                <a:r>
                  <a:rPr lang="en-US" sz="3804">
                    <a:solidFill>
                      <a:srgbClr val="000000"/>
                    </a:solidFill>
                    <a:latin typeface="Aptos"/>
                    <a:ea typeface="Aptos"/>
                    <a:cs typeface="Aptos"/>
                    <a:sym typeface="Aptos"/>
                  </a:rPr>
                  <a:t>Quarter 3 </a:t>
                </a:r>
              </a:p>
              <a:p>
                <a:pPr algn="ctr">
                  <a:lnSpc>
                    <a:spcPts val="4108"/>
                  </a:lnSpc>
                </a:pPr>
                <a:r>
                  <a:rPr lang="en-US" sz="3804">
                    <a:solidFill>
                      <a:srgbClr val="000000"/>
                    </a:solidFill>
                    <a:latin typeface="Aptos"/>
                    <a:ea typeface="Aptos"/>
                    <a:cs typeface="Aptos"/>
                    <a:sym typeface="Aptos"/>
                  </a:rPr>
                  <a:t>Jan – Mar</a:t>
                </a:r>
              </a:p>
            </p:txBody>
          </p:sp>
        </p:grpSp>
        <p:sp>
          <p:nvSpPr>
            <p:cNvPr id="20" name="Freeform 20"/>
            <p:cNvSpPr/>
            <p:nvPr/>
          </p:nvSpPr>
          <p:spPr>
            <a:xfrm>
              <a:off x="0" y="3585783"/>
              <a:ext cx="6065835" cy="3149726"/>
            </a:xfrm>
            <a:custGeom>
              <a:avLst/>
              <a:gdLst/>
              <a:ahLst/>
              <a:cxnLst/>
              <a:rect l="l" t="t" r="r" b="b"/>
              <a:pathLst>
                <a:path w="6065835" h="3149726">
                  <a:moveTo>
                    <a:pt x="0" y="0"/>
                  </a:moveTo>
                  <a:lnTo>
                    <a:pt x="6065835" y="0"/>
                  </a:lnTo>
                  <a:lnTo>
                    <a:pt x="6065835" y="3149727"/>
                  </a:lnTo>
                  <a:lnTo>
                    <a:pt x="0" y="3149727"/>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21" name="Group 21"/>
            <p:cNvGrpSpPr/>
            <p:nvPr/>
          </p:nvGrpSpPr>
          <p:grpSpPr>
            <a:xfrm>
              <a:off x="0" y="3585783"/>
              <a:ext cx="6065835" cy="3149726"/>
              <a:chOff x="0" y="0"/>
              <a:chExt cx="3234329" cy="1679447"/>
            </a:xfrm>
          </p:grpSpPr>
          <p:sp>
            <p:nvSpPr>
              <p:cNvPr id="22" name="Freeform 22"/>
              <p:cNvSpPr/>
              <p:nvPr/>
            </p:nvSpPr>
            <p:spPr>
              <a:xfrm>
                <a:off x="0" y="0"/>
                <a:ext cx="3234329" cy="1679447"/>
              </a:xfrm>
              <a:custGeom>
                <a:avLst/>
                <a:gdLst/>
                <a:ahLst/>
                <a:cxnLst/>
                <a:rect l="l" t="t" r="r" b="b"/>
                <a:pathLst>
                  <a:path w="3234329" h="1679447">
                    <a:moveTo>
                      <a:pt x="0" y="0"/>
                    </a:moveTo>
                    <a:lnTo>
                      <a:pt x="3234329" y="0"/>
                    </a:lnTo>
                    <a:lnTo>
                      <a:pt x="3234329" y="1679447"/>
                    </a:lnTo>
                    <a:lnTo>
                      <a:pt x="0" y="1679447"/>
                    </a:lnTo>
                    <a:close/>
                  </a:path>
                </a:pathLst>
              </a:custGeom>
            </p:spPr>
            <p:txBody>
              <a:bodyPr/>
              <a:lstStyle/>
              <a:p>
                <a:endParaRPr lang="en-US"/>
              </a:p>
            </p:txBody>
          </p:sp>
          <p:sp>
            <p:nvSpPr>
              <p:cNvPr id="23" name="TextBox 23"/>
              <p:cNvSpPr txBox="1"/>
              <p:nvPr/>
            </p:nvSpPr>
            <p:spPr>
              <a:xfrm>
                <a:off x="0" y="38100"/>
                <a:ext cx="3234329" cy="1641347"/>
              </a:xfrm>
              <a:prstGeom prst="rect">
                <a:avLst/>
              </a:prstGeom>
            </p:spPr>
            <p:txBody>
              <a:bodyPr lIns="0" tIns="0" rIns="0" bIns="0" rtlCol="0" anchor="ctr"/>
              <a:lstStyle/>
              <a:p>
                <a:pPr algn="ctr">
                  <a:lnSpc>
                    <a:spcPts val="4108"/>
                  </a:lnSpc>
                </a:pPr>
                <a:r>
                  <a:rPr lang="en-US" sz="3804">
                    <a:solidFill>
                      <a:srgbClr val="000000"/>
                    </a:solidFill>
                    <a:latin typeface="Aptos"/>
                    <a:ea typeface="Aptos"/>
                    <a:cs typeface="Aptos"/>
                    <a:sym typeface="Aptos"/>
                  </a:rPr>
                  <a:t>Quarter 4</a:t>
                </a:r>
              </a:p>
              <a:p>
                <a:pPr algn="ctr">
                  <a:lnSpc>
                    <a:spcPts val="4108"/>
                  </a:lnSpc>
                </a:pPr>
                <a:r>
                  <a:rPr lang="en-US" sz="3804">
                    <a:solidFill>
                      <a:srgbClr val="000000"/>
                    </a:solidFill>
                    <a:latin typeface="Aptos"/>
                    <a:ea typeface="Aptos"/>
                    <a:cs typeface="Aptos"/>
                    <a:sym typeface="Aptos"/>
                  </a:rPr>
                  <a:t>Apr - Jun</a:t>
                </a:r>
              </a:p>
            </p:txBody>
          </p:sp>
        </p:grpSp>
        <p:sp>
          <p:nvSpPr>
            <p:cNvPr id="24" name="Freeform 24"/>
            <p:cNvSpPr/>
            <p:nvPr/>
          </p:nvSpPr>
          <p:spPr>
            <a:xfrm rot="2627891">
              <a:off x="10012182" y="6862278"/>
              <a:ext cx="1483809" cy="2779970"/>
            </a:xfrm>
            <a:custGeom>
              <a:avLst/>
              <a:gdLst/>
              <a:ahLst/>
              <a:cxnLst/>
              <a:rect l="l" t="t" r="r" b="b"/>
              <a:pathLst>
                <a:path w="1483809" h="2779970">
                  <a:moveTo>
                    <a:pt x="0" y="0"/>
                  </a:moveTo>
                  <a:lnTo>
                    <a:pt x="1483809" y="0"/>
                  </a:lnTo>
                  <a:lnTo>
                    <a:pt x="1483809" y="2779970"/>
                  </a:lnTo>
                  <a:lnTo>
                    <a:pt x="0" y="2779970"/>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5" name="Freeform 25"/>
            <p:cNvSpPr/>
            <p:nvPr/>
          </p:nvSpPr>
          <p:spPr>
            <a:xfrm rot="8535234">
              <a:off x="2175925" y="6900904"/>
              <a:ext cx="1502960" cy="2815850"/>
            </a:xfrm>
            <a:custGeom>
              <a:avLst/>
              <a:gdLst/>
              <a:ahLst/>
              <a:cxnLst/>
              <a:rect l="l" t="t" r="r" b="b"/>
              <a:pathLst>
                <a:path w="1502960" h="2815850">
                  <a:moveTo>
                    <a:pt x="0" y="0"/>
                  </a:moveTo>
                  <a:lnTo>
                    <a:pt x="1502959" y="0"/>
                  </a:lnTo>
                  <a:lnTo>
                    <a:pt x="1502959" y="2815849"/>
                  </a:lnTo>
                  <a:lnTo>
                    <a:pt x="0" y="2815849"/>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829" b="-9829"/>
            </a:stretch>
          </a:blipFill>
        </p:spPr>
        <p:txBody>
          <a:bodyPr/>
          <a:lstStyle/>
          <a:p>
            <a:endParaRPr lang="en-US"/>
          </a:p>
        </p:txBody>
      </p:sp>
      <p:grpSp>
        <p:nvGrpSpPr>
          <p:cNvPr id="3" name="Group 3"/>
          <p:cNvGrpSpPr/>
          <p:nvPr/>
        </p:nvGrpSpPr>
        <p:grpSpPr>
          <a:xfrm>
            <a:off x="6505865" y="421625"/>
            <a:ext cx="8783427" cy="6442220"/>
            <a:chOff x="-257401" y="0"/>
            <a:chExt cx="8848488" cy="6489939"/>
          </a:xfrm>
        </p:grpSpPr>
        <p:sp>
          <p:nvSpPr>
            <p:cNvPr id="4" name="Freeform 4"/>
            <p:cNvSpPr/>
            <p:nvPr/>
          </p:nvSpPr>
          <p:spPr>
            <a:xfrm>
              <a:off x="0" y="0"/>
              <a:ext cx="4166844" cy="2008745"/>
            </a:xfrm>
            <a:custGeom>
              <a:avLst/>
              <a:gdLst/>
              <a:ahLst/>
              <a:cxnLst/>
              <a:rect l="l" t="t" r="r" b="b"/>
              <a:pathLst>
                <a:path w="4166844" h="2008745">
                  <a:moveTo>
                    <a:pt x="0" y="0"/>
                  </a:moveTo>
                  <a:lnTo>
                    <a:pt x="4166844" y="0"/>
                  </a:lnTo>
                  <a:lnTo>
                    <a:pt x="4166844" y="2008745"/>
                  </a:lnTo>
                  <a:lnTo>
                    <a:pt x="0" y="2008745"/>
                  </a:lnTo>
                  <a:close/>
                </a:path>
              </a:pathLst>
            </a:custGeom>
          </p:spPr>
          <p:txBody>
            <a:bodyPr/>
            <a:lstStyle/>
            <a:p>
              <a:endParaRPr lang="en-US"/>
            </a:p>
          </p:txBody>
        </p:sp>
        <p:sp>
          <p:nvSpPr>
            <p:cNvPr id="5" name="TextBox 5"/>
            <p:cNvSpPr txBox="1"/>
            <p:nvPr/>
          </p:nvSpPr>
          <p:spPr>
            <a:xfrm>
              <a:off x="-257401" y="4065971"/>
              <a:ext cx="8848488" cy="2423968"/>
            </a:xfrm>
            <a:prstGeom prst="rect">
              <a:avLst/>
            </a:prstGeom>
          </p:spPr>
          <p:txBody>
            <a:bodyPr lIns="0" tIns="0" rIns="0" bIns="0" rtlCol="0" anchor="ctr"/>
            <a:lstStyle/>
            <a:p>
              <a:pPr algn="l">
                <a:lnSpc>
                  <a:spcPts val="6934"/>
                </a:lnSpc>
              </a:pPr>
              <a:r>
                <a:rPr lang="en-US" sz="16600" dirty="0">
                  <a:solidFill>
                    <a:srgbClr val="000000"/>
                  </a:solidFill>
                  <a:latin typeface="+mj-lt"/>
                  <a:ea typeface="Poppins"/>
                  <a:cs typeface="Poppins"/>
                  <a:sym typeface="Poppins"/>
                </a:rPr>
                <a:t>POLL 6</a:t>
              </a: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829" b="-9829"/>
            </a:stretch>
          </a:blipFill>
        </p:spPr>
        <p:txBody>
          <a:bodyPr/>
          <a:lstStyle/>
          <a:p>
            <a:endParaRPr lang="en-US" dirty="0"/>
          </a:p>
        </p:txBody>
      </p:sp>
      <p:pic>
        <p:nvPicPr>
          <p:cNvPr id="11" name="Picture 10">
            <a:extLst>
              <a:ext uri="{FF2B5EF4-FFF2-40B4-BE49-F238E27FC236}">
                <a16:creationId xmlns:a16="http://schemas.microsoft.com/office/drawing/2014/main" id="{B60A63BC-AA09-CF69-39A4-FED5C995E6B3}"/>
              </a:ext>
            </a:extLst>
          </p:cNvPr>
          <p:cNvPicPr>
            <a:picLocks noChangeAspect="1"/>
          </p:cNvPicPr>
          <p:nvPr/>
        </p:nvPicPr>
        <p:blipFill>
          <a:blip r:embed="rId4"/>
          <a:stretch>
            <a:fillRect/>
          </a:stretch>
        </p:blipFill>
        <p:spPr>
          <a:xfrm>
            <a:off x="1143000" y="793075"/>
            <a:ext cx="16459200" cy="8700849"/>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829" b="-9829"/>
            </a:stretch>
          </a:blipFill>
        </p:spPr>
        <p:txBody>
          <a:bodyPr/>
          <a:lstStyle/>
          <a:p>
            <a:endParaRPr lang="en-US"/>
          </a:p>
        </p:txBody>
      </p:sp>
      <p:grpSp>
        <p:nvGrpSpPr>
          <p:cNvPr id="3" name="Group 3"/>
          <p:cNvGrpSpPr/>
          <p:nvPr/>
        </p:nvGrpSpPr>
        <p:grpSpPr>
          <a:xfrm>
            <a:off x="739726" y="1308912"/>
            <a:ext cx="16808547" cy="1497990"/>
            <a:chOff x="0" y="0"/>
            <a:chExt cx="16933055" cy="1509087"/>
          </a:xfrm>
        </p:grpSpPr>
        <p:sp>
          <p:nvSpPr>
            <p:cNvPr id="4" name="Freeform 4"/>
            <p:cNvSpPr/>
            <p:nvPr/>
          </p:nvSpPr>
          <p:spPr>
            <a:xfrm>
              <a:off x="0" y="0"/>
              <a:ext cx="16933055" cy="1509087"/>
            </a:xfrm>
            <a:custGeom>
              <a:avLst/>
              <a:gdLst/>
              <a:ahLst/>
              <a:cxnLst/>
              <a:rect l="l" t="t" r="r" b="b"/>
              <a:pathLst>
                <a:path w="16933055" h="1509087">
                  <a:moveTo>
                    <a:pt x="0" y="0"/>
                  </a:moveTo>
                  <a:lnTo>
                    <a:pt x="16933055" y="0"/>
                  </a:lnTo>
                  <a:lnTo>
                    <a:pt x="16933055" y="1509087"/>
                  </a:lnTo>
                  <a:lnTo>
                    <a:pt x="0" y="1509087"/>
                  </a:lnTo>
                  <a:close/>
                </a:path>
              </a:pathLst>
            </a:custGeom>
          </p:spPr>
          <p:txBody>
            <a:bodyPr/>
            <a:lstStyle/>
            <a:p>
              <a:endParaRPr lang="en-US"/>
            </a:p>
          </p:txBody>
        </p:sp>
        <p:sp>
          <p:nvSpPr>
            <p:cNvPr id="5" name="TextBox 5"/>
            <p:cNvSpPr txBox="1"/>
            <p:nvPr/>
          </p:nvSpPr>
          <p:spPr>
            <a:xfrm>
              <a:off x="0" y="9525"/>
              <a:ext cx="16933055" cy="1499562"/>
            </a:xfrm>
            <a:prstGeom prst="rect">
              <a:avLst/>
            </a:prstGeom>
          </p:spPr>
          <p:txBody>
            <a:bodyPr lIns="0" tIns="0" rIns="0" bIns="0" rtlCol="0" anchor="ctr"/>
            <a:lstStyle/>
            <a:p>
              <a:pPr algn="ctr">
                <a:lnSpc>
                  <a:spcPts val="3855"/>
                </a:lnSpc>
              </a:pPr>
              <a:r>
                <a:rPr lang="en-US" sz="3570">
                  <a:solidFill>
                    <a:srgbClr val="000000"/>
                  </a:solidFill>
                  <a:latin typeface="Poppins"/>
                  <a:ea typeface="Poppins"/>
                  <a:cs typeface="Poppins"/>
                  <a:sym typeface="Poppins"/>
                </a:rPr>
                <a:t>Separate Farm Direct Quarterly Expenditure and Revenue Report</a:t>
              </a:r>
            </a:p>
          </p:txBody>
        </p:sp>
      </p:grpSp>
      <p:sp>
        <p:nvSpPr>
          <p:cNvPr id="7" name="Freeform 7"/>
          <p:cNvSpPr/>
          <p:nvPr/>
        </p:nvSpPr>
        <p:spPr>
          <a:xfrm>
            <a:off x="599635" y="7169240"/>
            <a:ext cx="2448387" cy="893003"/>
          </a:xfrm>
          <a:custGeom>
            <a:avLst/>
            <a:gdLst/>
            <a:ahLst/>
            <a:cxnLst/>
            <a:rect l="l" t="t" r="r" b="b"/>
            <a:pathLst>
              <a:path w="1691657" h="617000">
                <a:moveTo>
                  <a:pt x="0" y="0"/>
                </a:moveTo>
                <a:lnTo>
                  <a:pt x="1691657" y="0"/>
                </a:lnTo>
                <a:lnTo>
                  <a:pt x="1691657" y="617000"/>
                </a:lnTo>
                <a:lnTo>
                  <a:pt x="0" y="617000"/>
                </a:lnTo>
                <a:close/>
              </a:path>
            </a:pathLst>
          </a:custGeom>
        </p:spPr>
        <p:txBody>
          <a:bodyPr/>
          <a:lstStyle/>
          <a:p>
            <a:endParaRPr lang="en-US"/>
          </a:p>
        </p:txBody>
      </p:sp>
      <p:grpSp>
        <p:nvGrpSpPr>
          <p:cNvPr id="9" name="Group 9"/>
          <p:cNvGrpSpPr/>
          <p:nvPr/>
        </p:nvGrpSpPr>
        <p:grpSpPr>
          <a:xfrm>
            <a:off x="1376265" y="4203676"/>
            <a:ext cx="16481840" cy="1261858"/>
            <a:chOff x="0" y="0"/>
            <a:chExt cx="21975787" cy="1682477"/>
          </a:xfrm>
        </p:grpSpPr>
        <p:sp>
          <p:nvSpPr>
            <p:cNvPr id="10" name="Freeform 10"/>
            <p:cNvSpPr/>
            <p:nvPr/>
          </p:nvSpPr>
          <p:spPr>
            <a:xfrm>
              <a:off x="0" y="0"/>
              <a:ext cx="20203047" cy="1624579"/>
            </a:xfrm>
            <a:custGeom>
              <a:avLst/>
              <a:gdLst/>
              <a:ahLst/>
              <a:cxnLst/>
              <a:rect l="l" t="t" r="r" b="b"/>
              <a:pathLst>
                <a:path w="20203047" h="1624579">
                  <a:moveTo>
                    <a:pt x="0" y="0"/>
                  </a:moveTo>
                  <a:lnTo>
                    <a:pt x="20203047" y="0"/>
                  </a:lnTo>
                  <a:lnTo>
                    <a:pt x="20203047" y="1624579"/>
                  </a:lnTo>
                  <a:lnTo>
                    <a:pt x="0" y="1624579"/>
                  </a:lnTo>
                  <a:lnTo>
                    <a:pt x="0" y="0"/>
                  </a:lnTo>
                  <a:close/>
                </a:path>
              </a:pathLst>
            </a:custGeom>
            <a:blipFill>
              <a:blip r:embed="rId4"/>
              <a:stretch>
                <a:fillRect l="-8980" t="-7116" b="-3563"/>
              </a:stretch>
            </a:blipFill>
          </p:spPr>
          <p:txBody>
            <a:bodyPr/>
            <a:lstStyle/>
            <a:p>
              <a:endParaRPr lang="en-US"/>
            </a:p>
          </p:txBody>
        </p:sp>
        <p:sp>
          <p:nvSpPr>
            <p:cNvPr id="11" name="Freeform 11"/>
            <p:cNvSpPr/>
            <p:nvPr/>
          </p:nvSpPr>
          <p:spPr>
            <a:xfrm>
              <a:off x="366194" y="514861"/>
              <a:ext cx="1203578" cy="421252"/>
            </a:xfrm>
            <a:custGeom>
              <a:avLst/>
              <a:gdLst/>
              <a:ahLst/>
              <a:cxnLst/>
              <a:rect l="l" t="t" r="r" b="b"/>
              <a:pathLst>
                <a:path w="1203578" h="421252">
                  <a:moveTo>
                    <a:pt x="0" y="0"/>
                  </a:moveTo>
                  <a:lnTo>
                    <a:pt x="1203579" y="0"/>
                  </a:lnTo>
                  <a:lnTo>
                    <a:pt x="1203579" y="421252"/>
                  </a:lnTo>
                  <a:lnTo>
                    <a:pt x="0" y="421252"/>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a:off x="11523146" y="543105"/>
              <a:ext cx="1161757" cy="463735"/>
            </a:xfrm>
            <a:custGeom>
              <a:avLst/>
              <a:gdLst/>
              <a:ahLst/>
              <a:cxnLst/>
              <a:rect l="l" t="t" r="r" b="b"/>
              <a:pathLst>
                <a:path w="1161757" h="463735">
                  <a:moveTo>
                    <a:pt x="0" y="0"/>
                  </a:moveTo>
                  <a:lnTo>
                    <a:pt x="1161757" y="0"/>
                  </a:lnTo>
                  <a:lnTo>
                    <a:pt x="1161757" y="463735"/>
                  </a:lnTo>
                  <a:lnTo>
                    <a:pt x="0" y="46373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Freeform 13"/>
            <p:cNvSpPr/>
            <p:nvPr/>
          </p:nvSpPr>
          <p:spPr>
            <a:xfrm>
              <a:off x="18703604" y="439267"/>
              <a:ext cx="1356577" cy="496846"/>
            </a:xfrm>
            <a:custGeom>
              <a:avLst/>
              <a:gdLst/>
              <a:ahLst/>
              <a:cxnLst/>
              <a:rect l="l" t="t" r="r" b="b"/>
              <a:pathLst>
                <a:path w="1356577" h="496846">
                  <a:moveTo>
                    <a:pt x="0" y="0"/>
                  </a:moveTo>
                  <a:lnTo>
                    <a:pt x="1356578" y="0"/>
                  </a:lnTo>
                  <a:lnTo>
                    <a:pt x="1356578" y="496846"/>
                  </a:lnTo>
                  <a:lnTo>
                    <a:pt x="0" y="496846"/>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4" name="Freeform 14"/>
            <p:cNvSpPr/>
            <p:nvPr/>
          </p:nvSpPr>
          <p:spPr>
            <a:xfrm>
              <a:off x="15028238" y="489208"/>
              <a:ext cx="1288391" cy="473484"/>
            </a:xfrm>
            <a:custGeom>
              <a:avLst/>
              <a:gdLst/>
              <a:ahLst/>
              <a:cxnLst/>
              <a:rect l="l" t="t" r="r" b="b"/>
              <a:pathLst>
                <a:path w="1288391" h="473484">
                  <a:moveTo>
                    <a:pt x="0" y="0"/>
                  </a:moveTo>
                  <a:lnTo>
                    <a:pt x="1288391" y="0"/>
                  </a:lnTo>
                  <a:lnTo>
                    <a:pt x="1288391" y="473484"/>
                  </a:lnTo>
                  <a:lnTo>
                    <a:pt x="0" y="473484"/>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5" name="Freeform 15"/>
            <p:cNvSpPr/>
            <p:nvPr/>
          </p:nvSpPr>
          <p:spPr>
            <a:xfrm>
              <a:off x="13272115" y="506567"/>
              <a:ext cx="1170229" cy="500273"/>
            </a:xfrm>
            <a:custGeom>
              <a:avLst/>
              <a:gdLst/>
              <a:ahLst/>
              <a:cxnLst/>
              <a:rect l="l" t="t" r="r" b="b"/>
              <a:pathLst>
                <a:path w="1170229" h="500273">
                  <a:moveTo>
                    <a:pt x="0" y="0"/>
                  </a:moveTo>
                  <a:lnTo>
                    <a:pt x="1170229" y="0"/>
                  </a:lnTo>
                  <a:lnTo>
                    <a:pt x="1170229" y="500273"/>
                  </a:lnTo>
                  <a:lnTo>
                    <a:pt x="0" y="500273"/>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6" name="Freeform 16"/>
            <p:cNvSpPr/>
            <p:nvPr/>
          </p:nvSpPr>
          <p:spPr>
            <a:xfrm>
              <a:off x="9553985" y="506567"/>
              <a:ext cx="1187969" cy="464298"/>
            </a:xfrm>
            <a:custGeom>
              <a:avLst/>
              <a:gdLst/>
              <a:ahLst/>
              <a:cxnLst/>
              <a:rect l="l" t="t" r="r" b="b"/>
              <a:pathLst>
                <a:path w="1187969" h="464298">
                  <a:moveTo>
                    <a:pt x="0" y="0"/>
                  </a:moveTo>
                  <a:lnTo>
                    <a:pt x="1187969" y="0"/>
                  </a:lnTo>
                  <a:lnTo>
                    <a:pt x="1187969" y="464298"/>
                  </a:lnTo>
                  <a:lnTo>
                    <a:pt x="0" y="464298"/>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7" name="Freeform 17"/>
            <p:cNvSpPr/>
            <p:nvPr/>
          </p:nvSpPr>
          <p:spPr>
            <a:xfrm>
              <a:off x="5898290" y="543105"/>
              <a:ext cx="1196901" cy="464298"/>
            </a:xfrm>
            <a:custGeom>
              <a:avLst/>
              <a:gdLst/>
              <a:ahLst/>
              <a:cxnLst/>
              <a:rect l="l" t="t" r="r" b="b"/>
              <a:pathLst>
                <a:path w="1196901" h="464298">
                  <a:moveTo>
                    <a:pt x="0" y="0"/>
                  </a:moveTo>
                  <a:lnTo>
                    <a:pt x="1196901" y="0"/>
                  </a:lnTo>
                  <a:lnTo>
                    <a:pt x="1196901" y="464298"/>
                  </a:lnTo>
                  <a:lnTo>
                    <a:pt x="0" y="464298"/>
                  </a:lnTo>
                  <a:lnTo>
                    <a:pt x="0" y="0"/>
                  </a:lnTo>
                  <a:close/>
                </a:path>
              </a:pathLst>
            </a:custGeom>
            <a:blipFill>
              <a:blip>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8" name="Freeform 18"/>
            <p:cNvSpPr/>
            <p:nvPr/>
          </p:nvSpPr>
          <p:spPr>
            <a:xfrm>
              <a:off x="4000200" y="478322"/>
              <a:ext cx="1122718" cy="529081"/>
            </a:xfrm>
            <a:custGeom>
              <a:avLst/>
              <a:gdLst/>
              <a:ahLst/>
              <a:cxnLst/>
              <a:rect l="l" t="t" r="r" b="b"/>
              <a:pathLst>
                <a:path w="1122718" h="529081">
                  <a:moveTo>
                    <a:pt x="0" y="0"/>
                  </a:moveTo>
                  <a:lnTo>
                    <a:pt x="1122718" y="0"/>
                  </a:lnTo>
                  <a:lnTo>
                    <a:pt x="1122718" y="529081"/>
                  </a:lnTo>
                  <a:lnTo>
                    <a:pt x="0" y="529081"/>
                  </a:lnTo>
                  <a:lnTo>
                    <a:pt x="0" y="0"/>
                  </a:lnTo>
                  <a:close/>
                </a:path>
              </a:pathLst>
            </a:custGeom>
            <a:blipFill>
              <a:blip>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9" name="Freeform 19"/>
            <p:cNvSpPr/>
            <p:nvPr/>
          </p:nvSpPr>
          <p:spPr>
            <a:xfrm>
              <a:off x="2160687" y="514861"/>
              <a:ext cx="1253619" cy="456004"/>
            </a:xfrm>
            <a:custGeom>
              <a:avLst/>
              <a:gdLst/>
              <a:ahLst/>
              <a:cxnLst/>
              <a:rect l="l" t="t" r="r" b="b"/>
              <a:pathLst>
                <a:path w="1253619" h="456004">
                  <a:moveTo>
                    <a:pt x="0" y="0"/>
                  </a:moveTo>
                  <a:lnTo>
                    <a:pt x="1253619" y="0"/>
                  </a:lnTo>
                  <a:lnTo>
                    <a:pt x="1253619" y="456004"/>
                  </a:lnTo>
                  <a:lnTo>
                    <a:pt x="0" y="456004"/>
                  </a:lnTo>
                  <a:lnTo>
                    <a:pt x="0" y="0"/>
                  </a:lnTo>
                  <a:close/>
                </a:path>
              </a:pathLst>
            </a:custGeom>
            <a:blipFill>
              <a:blip>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0" name="Freeform 20"/>
            <p:cNvSpPr/>
            <p:nvPr/>
          </p:nvSpPr>
          <p:spPr>
            <a:xfrm>
              <a:off x="7681085" y="543105"/>
              <a:ext cx="1347173" cy="405836"/>
            </a:xfrm>
            <a:custGeom>
              <a:avLst/>
              <a:gdLst/>
              <a:ahLst/>
              <a:cxnLst/>
              <a:rect l="l" t="t" r="r" b="b"/>
              <a:pathLst>
                <a:path w="1347173" h="405836">
                  <a:moveTo>
                    <a:pt x="0" y="0"/>
                  </a:moveTo>
                  <a:lnTo>
                    <a:pt x="1347173" y="0"/>
                  </a:lnTo>
                  <a:lnTo>
                    <a:pt x="1347173" y="405836"/>
                  </a:lnTo>
                  <a:lnTo>
                    <a:pt x="0" y="405836"/>
                  </a:lnTo>
                  <a:lnTo>
                    <a:pt x="0" y="0"/>
                  </a:lnTo>
                  <a:close/>
                </a:path>
              </a:pathLst>
            </a:custGeom>
            <a:blipFill>
              <a:blip>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 name="Freeform 21"/>
            <p:cNvSpPr/>
            <p:nvPr/>
          </p:nvSpPr>
          <p:spPr>
            <a:xfrm>
              <a:off x="16837423" y="455817"/>
              <a:ext cx="1323503" cy="565797"/>
            </a:xfrm>
            <a:custGeom>
              <a:avLst/>
              <a:gdLst/>
              <a:ahLst/>
              <a:cxnLst/>
              <a:rect l="l" t="t" r="r" b="b"/>
              <a:pathLst>
                <a:path w="1323503" h="565797">
                  <a:moveTo>
                    <a:pt x="0" y="0"/>
                  </a:moveTo>
                  <a:lnTo>
                    <a:pt x="1323503" y="0"/>
                  </a:lnTo>
                  <a:lnTo>
                    <a:pt x="1323503" y="565798"/>
                  </a:lnTo>
                  <a:lnTo>
                    <a:pt x="0" y="565798"/>
                  </a:lnTo>
                  <a:lnTo>
                    <a:pt x="0" y="0"/>
                  </a:lnTo>
                  <a:close/>
                </a:path>
              </a:pathLst>
            </a:custGeom>
            <a:blipFill>
              <a:blip>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2" name="Freeform 22"/>
            <p:cNvSpPr/>
            <p:nvPr/>
          </p:nvSpPr>
          <p:spPr>
            <a:xfrm>
              <a:off x="20203047" y="0"/>
              <a:ext cx="1772740" cy="1682477"/>
            </a:xfrm>
            <a:custGeom>
              <a:avLst/>
              <a:gdLst/>
              <a:ahLst/>
              <a:cxnLst/>
              <a:rect l="l" t="t" r="r" b="b"/>
              <a:pathLst>
                <a:path w="1772740" h="1682477">
                  <a:moveTo>
                    <a:pt x="0" y="0"/>
                  </a:moveTo>
                  <a:lnTo>
                    <a:pt x="1772740" y="0"/>
                  </a:lnTo>
                  <a:lnTo>
                    <a:pt x="1772740" y="1682477"/>
                  </a:lnTo>
                  <a:lnTo>
                    <a:pt x="0" y="1682477"/>
                  </a:lnTo>
                  <a:lnTo>
                    <a:pt x="0" y="0"/>
                  </a:lnTo>
                  <a:close/>
                </a:path>
              </a:pathLst>
            </a:custGeom>
            <a:blipFill>
              <a:blip r:embed="rId4"/>
              <a:stretch>
                <a:fillRect t="-6871" r="-1142001"/>
              </a:stretch>
            </a:blipFill>
          </p:spPr>
          <p:txBody>
            <a:bodyPr/>
            <a:lstStyle/>
            <a:p>
              <a:endParaRPr lang="en-US"/>
            </a:p>
          </p:txBody>
        </p:sp>
        <p:sp>
          <p:nvSpPr>
            <p:cNvPr id="23" name="Freeform 23"/>
            <p:cNvSpPr/>
            <p:nvPr/>
          </p:nvSpPr>
          <p:spPr>
            <a:xfrm>
              <a:off x="20509448" y="514861"/>
              <a:ext cx="1284104" cy="447831"/>
            </a:xfrm>
            <a:custGeom>
              <a:avLst/>
              <a:gdLst/>
              <a:ahLst/>
              <a:cxnLst/>
              <a:rect l="l" t="t" r="r" b="b"/>
              <a:pathLst>
                <a:path w="1284104" h="447831">
                  <a:moveTo>
                    <a:pt x="0" y="0"/>
                  </a:moveTo>
                  <a:lnTo>
                    <a:pt x="1284104" y="0"/>
                  </a:lnTo>
                  <a:lnTo>
                    <a:pt x="1284104" y="447831"/>
                  </a:lnTo>
                  <a:lnTo>
                    <a:pt x="0" y="447831"/>
                  </a:lnTo>
                  <a:lnTo>
                    <a:pt x="0" y="0"/>
                  </a:lnTo>
                  <a:close/>
                </a:path>
              </a:pathLst>
            </a:custGeom>
            <a:blipFill>
              <a:blip>
                <a:extLst>
                  <a:ext uri="{96DAC541-7B7A-43D3-8B79-37D633B846F1}">
                    <asvg:svgBlip xmlns:asvg="http://schemas.microsoft.com/office/drawing/2016/SVG/main" r:embed="rId16"/>
                  </a:ext>
                </a:extLst>
              </a:blip>
              <a:stretch>
                <a:fillRect/>
              </a:stretch>
            </a:blipFill>
          </p:spPr>
          <p:txBody>
            <a:bodyPr/>
            <a:lstStyle/>
            <a:p>
              <a:endParaRPr lang="en-US"/>
            </a:p>
          </p:txBody>
        </p:sp>
      </p:grpSp>
      <p:sp>
        <p:nvSpPr>
          <p:cNvPr id="26" name="Freeform 26">
            <a:extLst>
              <a:ext uri="{C183D7F6-B498-43B3-948B-1728B52AA6E4}">
                <adec:decorative xmlns:adec="http://schemas.microsoft.com/office/drawing/2017/decorative" val="1"/>
              </a:ext>
            </a:extLst>
          </p:cNvPr>
          <p:cNvSpPr/>
          <p:nvPr/>
        </p:nvSpPr>
        <p:spPr>
          <a:xfrm rot="6093791">
            <a:off x="4525424" y="6853181"/>
            <a:ext cx="3283115" cy="903348"/>
          </a:xfrm>
          <a:custGeom>
            <a:avLst/>
            <a:gdLst/>
            <a:ahLst/>
            <a:cxnLst/>
            <a:rect l="l" t="t" r="r" b="b"/>
            <a:pathLst>
              <a:path w="3283115" h="903348">
                <a:moveTo>
                  <a:pt x="0" y="0"/>
                </a:moveTo>
                <a:lnTo>
                  <a:pt x="3283116" y="0"/>
                </a:lnTo>
                <a:lnTo>
                  <a:pt x="3283116" y="903348"/>
                </a:lnTo>
                <a:lnTo>
                  <a:pt x="0" y="903348"/>
                </a:lnTo>
                <a:lnTo>
                  <a:pt x="0" y="0"/>
                </a:lnTo>
                <a:close/>
              </a:path>
            </a:pathLst>
          </a:custGeom>
          <a:blipFill>
            <a:blip>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8" name="Freeform 28">
            <a:extLst>
              <a:ext uri="{C183D7F6-B498-43B3-948B-1728B52AA6E4}">
                <adec:decorative xmlns:adec="http://schemas.microsoft.com/office/drawing/2017/decorative" val="1"/>
              </a:ext>
            </a:extLst>
          </p:cNvPr>
          <p:cNvSpPr/>
          <p:nvPr/>
        </p:nvSpPr>
        <p:spPr>
          <a:xfrm rot="6093791">
            <a:off x="1958508" y="6853181"/>
            <a:ext cx="3283115" cy="903348"/>
          </a:xfrm>
          <a:custGeom>
            <a:avLst/>
            <a:gdLst/>
            <a:ahLst/>
            <a:cxnLst/>
            <a:rect l="l" t="t" r="r" b="b"/>
            <a:pathLst>
              <a:path w="3283115" h="903348">
                <a:moveTo>
                  <a:pt x="0" y="0"/>
                </a:moveTo>
                <a:lnTo>
                  <a:pt x="3283115" y="0"/>
                </a:lnTo>
                <a:lnTo>
                  <a:pt x="3283115" y="903348"/>
                </a:lnTo>
                <a:lnTo>
                  <a:pt x="0" y="903348"/>
                </a:lnTo>
                <a:lnTo>
                  <a:pt x="0" y="0"/>
                </a:lnTo>
                <a:close/>
              </a:path>
            </a:pathLst>
          </a:custGeom>
          <a:blipFill>
            <a:blip>
              <a:extLst>
                <a:ext uri="{96DAC541-7B7A-43D3-8B79-37D633B846F1}">
                  <asvg:svgBlip xmlns:asvg="http://schemas.microsoft.com/office/drawing/2016/SVG/main" r:embed="rId17"/>
                </a:ext>
              </a:extLst>
            </a:blip>
            <a:stretch>
              <a:fillRect/>
            </a:stretch>
          </a:blipFill>
        </p:spPr>
        <p:txBody>
          <a:bodyPr/>
          <a:lstStyle/>
          <a:p>
            <a:endParaRPr lang="en-US"/>
          </a:p>
        </p:txBody>
      </p:sp>
      <p:grpSp>
        <p:nvGrpSpPr>
          <p:cNvPr id="29" name="Group 29"/>
          <p:cNvGrpSpPr/>
          <p:nvPr/>
        </p:nvGrpSpPr>
        <p:grpSpPr>
          <a:xfrm>
            <a:off x="2736370" y="3152919"/>
            <a:ext cx="13419753" cy="704740"/>
            <a:chOff x="0" y="0"/>
            <a:chExt cx="3534421" cy="185611"/>
          </a:xfrm>
        </p:grpSpPr>
        <p:sp>
          <p:nvSpPr>
            <p:cNvPr id="30" name="Freeform 30"/>
            <p:cNvSpPr/>
            <p:nvPr/>
          </p:nvSpPr>
          <p:spPr>
            <a:xfrm>
              <a:off x="0" y="0"/>
              <a:ext cx="3534421" cy="185611"/>
            </a:xfrm>
            <a:custGeom>
              <a:avLst/>
              <a:gdLst/>
              <a:ahLst/>
              <a:cxnLst/>
              <a:rect l="l" t="t" r="r" b="b"/>
              <a:pathLst>
                <a:path w="3534421" h="185611">
                  <a:moveTo>
                    <a:pt x="9807" y="0"/>
                  </a:moveTo>
                  <a:lnTo>
                    <a:pt x="3524613" y="0"/>
                  </a:lnTo>
                  <a:cubicBezTo>
                    <a:pt x="3527215" y="0"/>
                    <a:pt x="3529709" y="1033"/>
                    <a:pt x="3531548" y="2873"/>
                  </a:cubicBezTo>
                  <a:cubicBezTo>
                    <a:pt x="3533387" y="4712"/>
                    <a:pt x="3534421" y="7206"/>
                    <a:pt x="3534421" y="9807"/>
                  </a:cubicBezTo>
                  <a:lnTo>
                    <a:pt x="3534421" y="175803"/>
                  </a:lnTo>
                  <a:cubicBezTo>
                    <a:pt x="3534421" y="181220"/>
                    <a:pt x="3530030" y="185611"/>
                    <a:pt x="3524613" y="185611"/>
                  </a:cubicBezTo>
                  <a:lnTo>
                    <a:pt x="9807" y="185611"/>
                  </a:lnTo>
                  <a:cubicBezTo>
                    <a:pt x="4391" y="185611"/>
                    <a:pt x="0" y="181220"/>
                    <a:pt x="0" y="175803"/>
                  </a:cubicBezTo>
                  <a:lnTo>
                    <a:pt x="0" y="9807"/>
                  </a:lnTo>
                  <a:cubicBezTo>
                    <a:pt x="0" y="4391"/>
                    <a:pt x="4391" y="0"/>
                    <a:pt x="9807" y="0"/>
                  </a:cubicBezTo>
                  <a:close/>
                </a:path>
              </a:pathLst>
            </a:custGeom>
            <a:solidFill>
              <a:srgbClr val="FFBD59"/>
            </a:solidFill>
          </p:spPr>
          <p:txBody>
            <a:bodyPr/>
            <a:lstStyle/>
            <a:p>
              <a:endParaRPr lang="en-US"/>
            </a:p>
          </p:txBody>
        </p:sp>
        <p:sp>
          <p:nvSpPr>
            <p:cNvPr id="31" name="TextBox 31"/>
            <p:cNvSpPr txBox="1"/>
            <p:nvPr/>
          </p:nvSpPr>
          <p:spPr>
            <a:xfrm>
              <a:off x="0" y="0"/>
              <a:ext cx="3534421" cy="185611"/>
            </a:xfrm>
            <a:prstGeom prst="rect">
              <a:avLst/>
            </a:prstGeom>
          </p:spPr>
          <p:txBody>
            <a:bodyPr lIns="50800" tIns="50800" rIns="50800" bIns="50800" rtlCol="0" anchor="ctr"/>
            <a:lstStyle/>
            <a:p>
              <a:pPr algn="ctr">
                <a:lnSpc>
                  <a:spcPts val="2246"/>
                </a:lnSpc>
              </a:pPr>
              <a:endParaRPr/>
            </a:p>
          </p:txBody>
        </p:sp>
      </p:grpSp>
      <p:sp>
        <p:nvSpPr>
          <p:cNvPr id="32" name="TextBox 32"/>
          <p:cNvSpPr txBox="1"/>
          <p:nvPr/>
        </p:nvSpPr>
        <p:spPr>
          <a:xfrm>
            <a:off x="3048022" y="3214777"/>
            <a:ext cx="12796450" cy="552450"/>
          </a:xfrm>
          <a:prstGeom prst="rect">
            <a:avLst/>
          </a:prstGeom>
        </p:spPr>
        <p:txBody>
          <a:bodyPr lIns="0" tIns="0" rIns="0" bIns="0" rtlCol="0" anchor="t">
            <a:spAutoFit/>
          </a:bodyPr>
          <a:lstStyle/>
          <a:p>
            <a:pPr algn="l">
              <a:lnSpc>
                <a:spcPts val="4198"/>
              </a:lnSpc>
            </a:pPr>
            <a:r>
              <a:rPr lang="en-US" sz="3499">
                <a:solidFill>
                  <a:srgbClr val="000000"/>
                </a:solidFill>
                <a:latin typeface="Poppins"/>
                <a:ea typeface="Poppins"/>
                <a:cs typeface="Poppins"/>
                <a:sym typeface="Poppins"/>
              </a:rPr>
              <a:t>You can use these funds through out the State fiscal year</a:t>
            </a:r>
          </a:p>
        </p:txBody>
      </p:sp>
      <p:grpSp>
        <p:nvGrpSpPr>
          <p:cNvPr id="33" name="Group 33"/>
          <p:cNvGrpSpPr/>
          <p:nvPr/>
        </p:nvGrpSpPr>
        <p:grpSpPr>
          <a:xfrm>
            <a:off x="5055113" y="9259904"/>
            <a:ext cx="2223738" cy="782866"/>
            <a:chOff x="0" y="0"/>
            <a:chExt cx="585676" cy="206187"/>
          </a:xfrm>
        </p:grpSpPr>
        <p:sp>
          <p:nvSpPr>
            <p:cNvPr id="34" name="Freeform 34"/>
            <p:cNvSpPr/>
            <p:nvPr/>
          </p:nvSpPr>
          <p:spPr>
            <a:xfrm>
              <a:off x="0" y="0"/>
              <a:ext cx="585676" cy="206187"/>
            </a:xfrm>
            <a:custGeom>
              <a:avLst/>
              <a:gdLst/>
              <a:ahLst/>
              <a:cxnLst/>
              <a:rect l="l" t="t" r="r" b="b"/>
              <a:pathLst>
                <a:path w="585676" h="206187">
                  <a:moveTo>
                    <a:pt x="59185" y="0"/>
                  </a:moveTo>
                  <a:lnTo>
                    <a:pt x="526490" y="0"/>
                  </a:lnTo>
                  <a:cubicBezTo>
                    <a:pt x="542187" y="0"/>
                    <a:pt x="557241" y="6236"/>
                    <a:pt x="568341" y="17335"/>
                  </a:cubicBezTo>
                  <a:cubicBezTo>
                    <a:pt x="579440" y="28434"/>
                    <a:pt x="585676" y="43488"/>
                    <a:pt x="585676" y="59185"/>
                  </a:cubicBezTo>
                  <a:lnTo>
                    <a:pt x="585676" y="147002"/>
                  </a:lnTo>
                  <a:cubicBezTo>
                    <a:pt x="585676" y="179689"/>
                    <a:pt x="559178" y="206187"/>
                    <a:pt x="526490" y="206187"/>
                  </a:cubicBezTo>
                  <a:lnTo>
                    <a:pt x="59185" y="206187"/>
                  </a:lnTo>
                  <a:cubicBezTo>
                    <a:pt x="43488" y="206187"/>
                    <a:pt x="28434" y="199951"/>
                    <a:pt x="17335" y="188852"/>
                  </a:cubicBezTo>
                  <a:cubicBezTo>
                    <a:pt x="6236" y="177752"/>
                    <a:pt x="0" y="162698"/>
                    <a:pt x="0" y="147002"/>
                  </a:cubicBezTo>
                  <a:lnTo>
                    <a:pt x="0" y="59185"/>
                  </a:lnTo>
                  <a:cubicBezTo>
                    <a:pt x="0" y="43488"/>
                    <a:pt x="6236" y="28434"/>
                    <a:pt x="17335" y="17335"/>
                  </a:cubicBezTo>
                  <a:cubicBezTo>
                    <a:pt x="28434" y="6236"/>
                    <a:pt x="43488" y="0"/>
                    <a:pt x="59185" y="0"/>
                  </a:cubicBezTo>
                  <a:close/>
                </a:path>
              </a:pathLst>
            </a:custGeom>
            <a:solidFill>
              <a:srgbClr val="000000"/>
            </a:solidFill>
          </p:spPr>
          <p:txBody>
            <a:bodyPr/>
            <a:lstStyle/>
            <a:p>
              <a:endParaRPr lang="en-US"/>
            </a:p>
          </p:txBody>
        </p:sp>
        <p:sp>
          <p:nvSpPr>
            <p:cNvPr id="35" name="TextBox 35"/>
            <p:cNvSpPr txBox="1"/>
            <p:nvPr/>
          </p:nvSpPr>
          <p:spPr>
            <a:xfrm>
              <a:off x="0" y="-19050"/>
              <a:ext cx="585676" cy="225237"/>
            </a:xfrm>
            <a:prstGeom prst="rect">
              <a:avLst/>
            </a:prstGeom>
          </p:spPr>
          <p:txBody>
            <a:bodyPr lIns="50800" tIns="50800" rIns="50800" bIns="50800" rtlCol="0" anchor="ctr"/>
            <a:lstStyle/>
            <a:p>
              <a:pPr algn="ctr">
                <a:lnSpc>
                  <a:spcPts val="2365"/>
                </a:lnSpc>
              </a:pPr>
              <a:endParaRPr/>
            </a:p>
          </p:txBody>
        </p:sp>
      </p:grpSp>
      <p:sp>
        <p:nvSpPr>
          <p:cNvPr id="36" name="TextBox 36"/>
          <p:cNvSpPr txBox="1"/>
          <p:nvPr/>
        </p:nvSpPr>
        <p:spPr>
          <a:xfrm>
            <a:off x="4942789" y="9230346"/>
            <a:ext cx="2448387" cy="784470"/>
          </a:xfrm>
          <a:prstGeom prst="rect">
            <a:avLst/>
          </a:prstGeom>
        </p:spPr>
        <p:txBody>
          <a:bodyPr lIns="0" tIns="0" rIns="0" bIns="0" rtlCol="0" anchor="t">
            <a:spAutoFit/>
          </a:bodyPr>
          <a:lstStyle/>
          <a:p>
            <a:pPr algn="ctr">
              <a:lnSpc>
                <a:spcPts val="2942"/>
              </a:lnSpc>
            </a:pPr>
            <a:r>
              <a:rPr lang="en-US" sz="2724">
                <a:solidFill>
                  <a:srgbClr val="FFFFFF"/>
                </a:solidFill>
                <a:latin typeface="Poppins"/>
                <a:ea typeface="Poppins"/>
                <a:cs typeface="Poppins"/>
                <a:sym typeface="Poppins"/>
              </a:rPr>
              <a:t>1ˢᵗ Quarter report</a:t>
            </a:r>
          </a:p>
        </p:txBody>
      </p:sp>
      <p:grpSp>
        <p:nvGrpSpPr>
          <p:cNvPr id="37" name="Group 37"/>
          <p:cNvGrpSpPr/>
          <p:nvPr/>
        </p:nvGrpSpPr>
        <p:grpSpPr>
          <a:xfrm>
            <a:off x="9016205" y="9259904"/>
            <a:ext cx="2223738" cy="782866"/>
            <a:chOff x="0" y="0"/>
            <a:chExt cx="585676" cy="206187"/>
          </a:xfrm>
        </p:grpSpPr>
        <p:sp>
          <p:nvSpPr>
            <p:cNvPr id="38" name="Freeform 38"/>
            <p:cNvSpPr/>
            <p:nvPr/>
          </p:nvSpPr>
          <p:spPr>
            <a:xfrm>
              <a:off x="0" y="0"/>
              <a:ext cx="585676" cy="206187"/>
            </a:xfrm>
            <a:custGeom>
              <a:avLst/>
              <a:gdLst/>
              <a:ahLst/>
              <a:cxnLst/>
              <a:rect l="l" t="t" r="r" b="b"/>
              <a:pathLst>
                <a:path w="585676" h="206187">
                  <a:moveTo>
                    <a:pt x="59185" y="0"/>
                  </a:moveTo>
                  <a:lnTo>
                    <a:pt x="526490" y="0"/>
                  </a:lnTo>
                  <a:cubicBezTo>
                    <a:pt x="542187" y="0"/>
                    <a:pt x="557241" y="6236"/>
                    <a:pt x="568341" y="17335"/>
                  </a:cubicBezTo>
                  <a:cubicBezTo>
                    <a:pt x="579440" y="28434"/>
                    <a:pt x="585676" y="43488"/>
                    <a:pt x="585676" y="59185"/>
                  </a:cubicBezTo>
                  <a:lnTo>
                    <a:pt x="585676" y="147002"/>
                  </a:lnTo>
                  <a:cubicBezTo>
                    <a:pt x="585676" y="179689"/>
                    <a:pt x="559178" y="206187"/>
                    <a:pt x="526490" y="206187"/>
                  </a:cubicBezTo>
                  <a:lnTo>
                    <a:pt x="59185" y="206187"/>
                  </a:lnTo>
                  <a:cubicBezTo>
                    <a:pt x="43488" y="206187"/>
                    <a:pt x="28434" y="199951"/>
                    <a:pt x="17335" y="188852"/>
                  </a:cubicBezTo>
                  <a:cubicBezTo>
                    <a:pt x="6236" y="177752"/>
                    <a:pt x="0" y="162698"/>
                    <a:pt x="0" y="147002"/>
                  </a:cubicBezTo>
                  <a:lnTo>
                    <a:pt x="0" y="59185"/>
                  </a:lnTo>
                  <a:cubicBezTo>
                    <a:pt x="0" y="43488"/>
                    <a:pt x="6236" y="28434"/>
                    <a:pt x="17335" y="17335"/>
                  </a:cubicBezTo>
                  <a:cubicBezTo>
                    <a:pt x="28434" y="6236"/>
                    <a:pt x="43488" y="0"/>
                    <a:pt x="59185" y="0"/>
                  </a:cubicBezTo>
                  <a:close/>
                </a:path>
              </a:pathLst>
            </a:custGeom>
            <a:solidFill>
              <a:srgbClr val="000000"/>
            </a:solidFill>
          </p:spPr>
          <p:txBody>
            <a:bodyPr/>
            <a:lstStyle/>
            <a:p>
              <a:endParaRPr lang="en-US"/>
            </a:p>
          </p:txBody>
        </p:sp>
        <p:sp>
          <p:nvSpPr>
            <p:cNvPr id="39" name="TextBox 39"/>
            <p:cNvSpPr txBox="1"/>
            <p:nvPr/>
          </p:nvSpPr>
          <p:spPr>
            <a:xfrm>
              <a:off x="0" y="-19050"/>
              <a:ext cx="585676" cy="225237"/>
            </a:xfrm>
            <a:prstGeom prst="rect">
              <a:avLst/>
            </a:prstGeom>
          </p:spPr>
          <p:txBody>
            <a:bodyPr lIns="50800" tIns="50800" rIns="50800" bIns="50800" rtlCol="0" anchor="ctr"/>
            <a:lstStyle/>
            <a:p>
              <a:pPr algn="ctr">
                <a:lnSpc>
                  <a:spcPts val="2365"/>
                </a:lnSpc>
              </a:pPr>
              <a:endParaRPr/>
            </a:p>
          </p:txBody>
        </p:sp>
      </p:grpSp>
      <p:sp>
        <p:nvSpPr>
          <p:cNvPr id="40" name="TextBox 40"/>
          <p:cNvSpPr txBox="1"/>
          <p:nvPr/>
        </p:nvSpPr>
        <p:spPr>
          <a:xfrm>
            <a:off x="8903880" y="9230346"/>
            <a:ext cx="2448387" cy="784470"/>
          </a:xfrm>
          <a:prstGeom prst="rect">
            <a:avLst/>
          </a:prstGeom>
        </p:spPr>
        <p:txBody>
          <a:bodyPr lIns="0" tIns="0" rIns="0" bIns="0" rtlCol="0" anchor="t">
            <a:spAutoFit/>
          </a:bodyPr>
          <a:lstStyle/>
          <a:p>
            <a:pPr algn="ctr">
              <a:lnSpc>
                <a:spcPts val="2942"/>
              </a:lnSpc>
            </a:pPr>
            <a:r>
              <a:rPr lang="en-US" sz="2724">
                <a:solidFill>
                  <a:srgbClr val="FFFFFF"/>
                </a:solidFill>
                <a:latin typeface="Poppins"/>
                <a:ea typeface="Poppins"/>
                <a:cs typeface="Poppins"/>
                <a:sym typeface="Poppins"/>
              </a:rPr>
              <a:t>2ⁿᵈ  Quarter report</a:t>
            </a:r>
          </a:p>
        </p:txBody>
      </p:sp>
      <p:grpSp>
        <p:nvGrpSpPr>
          <p:cNvPr id="41" name="Group 41"/>
          <p:cNvGrpSpPr/>
          <p:nvPr/>
        </p:nvGrpSpPr>
        <p:grpSpPr>
          <a:xfrm>
            <a:off x="13415681" y="9258300"/>
            <a:ext cx="2223738" cy="782866"/>
            <a:chOff x="0" y="0"/>
            <a:chExt cx="585676" cy="206187"/>
          </a:xfrm>
        </p:grpSpPr>
        <p:sp>
          <p:nvSpPr>
            <p:cNvPr id="42" name="Freeform 42"/>
            <p:cNvSpPr/>
            <p:nvPr/>
          </p:nvSpPr>
          <p:spPr>
            <a:xfrm>
              <a:off x="0" y="0"/>
              <a:ext cx="585676" cy="206187"/>
            </a:xfrm>
            <a:custGeom>
              <a:avLst/>
              <a:gdLst/>
              <a:ahLst/>
              <a:cxnLst/>
              <a:rect l="l" t="t" r="r" b="b"/>
              <a:pathLst>
                <a:path w="585676" h="206187">
                  <a:moveTo>
                    <a:pt x="59185" y="0"/>
                  </a:moveTo>
                  <a:lnTo>
                    <a:pt x="526490" y="0"/>
                  </a:lnTo>
                  <a:cubicBezTo>
                    <a:pt x="542187" y="0"/>
                    <a:pt x="557241" y="6236"/>
                    <a:pt x="568341" y="17335"/>
                  </a:cubicBezTo>
                  <a:cubicBezTo>
                    <a:pt x="579440" y="28434"/>
                    <a:pt x="585676" y="43488"/>
                    <a:pt x="585676" y="59185"/>
                  </a:cubicBezTo>
                  <a:lnTo>
                    <a:pt x="585676" y="147002"/>
                  </a:lnTo>
                  <a:cubicBezTo>
                    <a:pt x="585676" y="179689"/>
                    <a:pt x="559178" y="206187"/>
                    <a:pt x="526490" y="206187"/>
                  </a:cubicBezTo>
                  <a:lnTo>
                    <a:pt x="59185" y="206187"/>
                  </a:lnTo>
                  <a:cubicBezTo>
                    <a:pt x="43488" y="206187"/>
                    <a:pt x="28434" y="199951"/>
                    <a:pt x="17335" y="188852"/>
                  </a:cubicBezTo>
                  <a:cubicBezTo>
                    <a:pt x="6236" y="177752"/>
                    <a:pt x="0" y="162698"/>
                    <a:pt x="0" y="147002"/>
                  </a:cubicBezTo>
                  <a:lnTo>
                    <a:pt x="0" y="59185"/>
                  </a:lnTo>
                  <a:cubicBezTo>
                    <a:pt x="0" y="43488"/>
                    <a:pt x="6236" y="28434"/>
                    <a:pt x="17335" y="17335"/>
                  </a:cubicBezTo>
                  <a:cubicBezTo>
                    <a:pt x="28434" y="6236"/>
                    <a:pt x="43488" y="0"/>
                    <a:pt x="59185" y="0"/>
                  </a:cubicBezTo>
                  <a:close/>
                </a:path>
              </a:pathLst>
            </a:custGeom>
            <a:solidFill>
              <a:srgbClr val="000000"/>
            </a:solidFill>
          </p:spPr>
          <p:txBody>
            <a:bodyPr/>
            <a:lstStyle/>
            <a:p>
              <a:endParaRPr lang="en-US"/>
            </a:p>
          </p:txBody>
        </p:sp>
        <p:sp>
          <p:nvSpPr>
            <p:cNvPr id="43" name="TextBox 43"/>
            <p:cNvSpPr txBox="1"/>
            <p:nvPr/>
          </p:nvSpPr>
          <p:spPr>
            <a:xfrm>
              <a:off x="0" y="-19050"/>
              <a:ext cx="585676" cy="225237"/>
            </a:xfrm>
            <a:prstGeom prst="rect">
              <a:avLst/>
            </a:prstGeom>
          </p:spPr>
          <p:txBody>
            <a:bodyPr lIns="50800" tIns="50800" rIns="50800" bIns="50800" rtlCol="0" anchor="ctr"/>
            <a:lstStyle/>
            <a:p>
              <a:pPr algn="ctr">
                <a:lnSpc>
                  <a:spcPts val="2365"/>
                </a:lnSpc>
              </a:pPr>
              <a:endParaRPr/>
            </a:p>
          </p:txBody>
        </p:sp>
      </p:grpSp>
      <p:sp>
        <p:nvSpPr>
          <p:cNvPr id="44" name="TextBox 44"/>
          <p:cNvSpPr txBox="1"/>
          <p:nvPr/>
        </p:nvSpPr>
        <p:spPr>
          <a:xfrm>
            <a:off x="13303356" y="9230346"/>
            <a:ext cx="2448387" cy="784470"/>
          </a:xfrm>
          <a:prstGeom prst="rect">
            <a:avLst/>
          </a:prstGeom>
        </p:spPr>
        <p:txBody>
          <a:bodyPr lIns="0" tIns="0" rIns="0" bIns="0" rtlCol="0" anchor="t">
            <a:spAutoFit/>
          </a:bodyPr>
          <a:lstStyle/>
          <a:p>
            <a:pPr algn="ctr">
              <a:lnSpc>
                <a:spcPts val="2942"/>
              </a:lnSpc>
            </a:pPr>
            <a:r>
              <a:rPr lang="en-US" sz="2724">
                <a:solidFill>
                  <a:srgbClr val="FFFFFF"/>
                </a:solidFill>
                <a:latin typeface="Poppins"/>
                <a:ea typeface="Poppins"/>
                <a:cs typeface="Poppins"/>
                <a:sym typeface="Poppins"/>
              </a:rPr>
              <a:t>3ʳᵈ  Quarter report</a:t>
            </a:r>
          </a:p>
        </p:txBody>
      </p:sp>
      <p:grpSp>
        <p:nvGrpSpPr>
          <p:cNvPr id="45" name="Group 45"/>
          <p:cNvGrpSpPr/>
          <p:nvPr/>
        </p:nvGrpSpPr>
        <p:grpSpPr>
          <a:xfrm>
            <a:off x="2357218" y="9259904"/>
            <a:ext cx="2223738" cy="782866"/>
            <a:chOff x="0" y="0"/>
            <a:chExt cx="585676" cy="206187"/>
          </a:xfrm>
        </p:grpSpPr>
        <p:sp>
          <p:nvSpPr>
            <p:cNvPr id="46" name="Freeform 46"/>
            <p:cNvSpPr/>
            <p:nvPr/>
          </p:nvSpPr>
          <p:spPr>
            <a:xfrm>
              <a:off x="0" y="0"/>
              <a:ext cx="585676" cy="206187"/>
            </a:xfrm>
            <a:custGeom>
              <a:avLst/>
              <a:gdLst/>
              <a:ahLst/>
              <a:cxnLst/>
              <a:rect l="l" t="t" r="r" b="b"/>
              <a:pathLst>
                <a:path w="585676" h="206187">
                  <a:moveTo>
                    <a:pt x="59185" y="0"/>
                  </a:moveTo>
                  <a:lnTo>
                    <a:pt x="526490" y="0"/>
                  </a:lnTo>
                  <a:cubicBezTo>
                    <a:pt x="542187" y="0"/>
                    <a:pt x="557241" y="6236"/>
                    <a:pt x="568341" y="17335"/>
                  </a:cubicBezTo>
                  <a:cubicBezTo>
                    <a:pt x="579440" y="28434"/>
                    <a:pt x="585676" y="43488"/>
                    <a:pt x="585676" y="59185"/>
                  </a:cubicBezTo>
                  <a:lnTo>
                    <a:pt x="585676" y="147002"/>
                  </a:lnTo>
                  <a:cubicBezTo>
                    <a:pt x="585676" y="179689"/>
                    <a:pt x="559178" y="206187"/>
                    <a:pt x="526490" y="206187"/>
                  </a:cubicBezTo>
                  <a:lnTo>
                    <a:pt x="59185" y="206187"/>
                  </a:lnTo>
                  <a:cubicBezTo>
                    <a:pt x="43488" y="206187"/>
                    <a:pt x="28434" y="199951"/>
                    <a:pt x="17335" y="188852"/>
                  </a:cubicBezTo>
                  <a:cubicBezTo>
                    <a:pt x="6236" y="177752"/>
                    <a:pt x="0" y="162698"/>
                    <a:pt x="0" y="147002"/>
                  </a:cubicBezTo>
                  <a:lnTo>
                    <a:pt x="0" y="59185"/>
                  </a:lnTo>
                  <a:cubicBezTo>
                    <a:pt x="0" y="43488"/>
                    <a:pt x="6236" y="28434"/>
                    <a:pt x="17335" y="17335"/>
                  </a:cubicBezTo>
                  <a:cubicBezTo>
                    <a:pt x="28434" y="6236"/>
                    <a:pt x="43488" y="0"/>
                    <a:pt x="59185" y="0"/>
                  </a:cubicBezTo>
                  <a:close/>
                </a:path>
              </a:pathLst>
            </a:custGeom>
            <a:solidFill>
              <a:srgbClr val="000000"/>
            </a:solidFill>
          </p:spPr>
          <p:txBody>
            <a:bodyPr/>
            <a:lstStyle/>
            <a:p>
              <a:endParaRPr lang="en-US"/>
            </a:p>
          </p:txBody>
        </p:sp>
        <p:sp>
          <p:nvSpPr>
            <p:cNvPr id="47" name="TextBox 47"/>
            <p:cNvSpPr txBox="1"/>
            <p:nvPr/>
          </p:nvSpPr>
          <p:spPr>
            <a:xfrm>
              <a:off x="0" y="-19050"/>
              <a:ext cx="585676" cy="225237"/>
            </a:xfrm>
            <a:prstGeom prst="rect">
              <a:avLst/>
            </a:prstGeom>
          </p:spPr>
          <p:txBody>
            <a:bodyPr lIns="50800" tIns="50800" rIns="50800" bIns="50800" rtlCol="0" anchor="ctr"/>
            <a:lstStyle/>
            <a:p>
              <a:pPr algn="ctr">
                <a:lnSpc>
                  <a:spcPts val="2365"/>
                </a:lnSpc>
              </a:pPr>
              <a:endParaRPr/>
            </a:p>
          </p:txBody>
        </p:sp>
      </p:grpSp>
      <p:sp>
        <p:nvSpPr>
          <p:cNvPr id="48" name="TextBox 48"/>
          <p:cNvSpPr txBox="1"/>
          <p:nvPr/>
        </p:nvSpPr>
        <p:spPr>
          <a:xfrm>
            <a:off x="2244894" y="9230346"/>
            <a:ext cx="2448387" cy="784470"/>
          </a:xfrm>
          <a:prstGeom prst="rect">
            <a:avLst/>
          </a:prstGeom>
        </p:spPr>
        <p:txBody>
          <a:bodyPr lIns="0" tIns="0" rIns="0" bIns="0" rtlCol="0" anchor="t">
            <a:spAutoFit/>
          </a:bodyPr>
          <a:lstStyle/>
          <a:p>
            <a:pPr algn="ctr">
              <a:lnSpc>
                <a:spcPts val="2942"/>
              </a:lnSpc>
            </a:pPr>
            <a:r>
              <a:rPr lang="en-US" sz="2724">
                <a:solidFill>
                  <a:srgbClr val="FFFFFF"/>
                </a:solidFill>
                <a:latin typeface="Poppins"/>
                <a:ea typeface="Poppins"/>
                <a:cs typeface="Poppins"/>
                <a:sym typeface="Poppins"/>
              </a:rPr>
              <a:t>4ᵗʰ  Quarter report</a:t>
            </a:r>
          </a:p>
        </p:txBody>
      </p:sp>
      <p:sp>
        <p:nvSpPr>
          <p:cNvPr id="49" name="TextBox 49"/>
          <p:cNvSpPr txBox="1"/>
          <p:nvPr/>
        </p:nvSpPr>
        <p:spPr>
          <a:xfrm>
            <a:off x="3888808" y="407542"/>
            <a:ext cx="10510384" cy="901370"/>
          </a:xfrm>
          <a:prstGeom prst="rect">
            <a:avLst/>
          </a:prstGeom>
        </p:spPr>
        <p:txBody>
          <a:bodyPr lIns="0" tIns="0" rIns="0" bIns="0" rtlCol="0" anchor="t">
            <a:spAutoFit/>
          </a:bodyPr>
          <a:lstStyle/>
          <a:p>
            <a:pPr algn="ctr">
              <a:lnSpc>
                <a:spcPts val="6501"/>
              </a:lnSpc>
              <a:spcBef>
                <a:spcPct val="0"/>
              </a:spcBef>
            </a:pPr>
            <a:r>
              <a:rPr lang="en-US" sz="6020">
                <a:solidFill>
                  <a:srgbClr val="000000"/>
                </a:solidFill>
                <a:latin typeface="Poppins"/>
                <a:ea typeface="Poppins"/>
                <a:cs typeface="Poppins"/>
                <a:sym typeface="Poppins"/>
              </a:rPr>
              <a:t>Farm Direct requirements</a:t>
            </a:r>
          </a:p>
        </p:txBody>
      </p:sp>
      <p:sp>
        <p:nvSpPr>
          <p:cNvPr id="50" name="Freeform 50">
            <a:extLst>
              <a:ext uri="{C183D7F6-B498-43B3-948B-1728B52AA6E4}">
                <adec:decorative xmlns:adec="http://schemas.microsoft.com/office/drawing/2017/decorative" val="1"/>
              </a:ext>
            </a:extLst>
          </p:cNvPr>
          <p:cNvSpPr/>
          <p:nvPr/>
        </p:nvSpPr>
        <p:spPr>
          <a:xfrm rot="6093791">
            <a:off x="13071592" y="6853181"/>
            <a:ext cx="3283115" cy="903348"/>
          </a:xfrm>
          <a:custGeom>
            <a:avLst/>
            <a:gdLst/>
            <a:ahLst/>
            <a:cxnLst/>
            <a:rect l="l" t="t" r="r" b="b"/>
            <a:pathLst>
              <a:path w="3283115" h="903348">
                <a:moveTo>
                  <a:pt x="0" y="0"/>
                </a:moveTo>
                <a:lnTo>
                  <a:pt x="3283115" y="0"/>
                </a:lnTo>
                <a:lnTo>
                  <a:pt x="3283115" y="903348"/>
                </a:lnTo>
                <a:lnTo>
                  <a:pt x="0" y="903348"/>
                </a:lnTo>
                <a:lnTo>
                  <a:pt x="0" y="0"/>
                </a:lnTo>
                <a:close/>
              </a:path>
            </a:pathLst>
          </a:custGeom>
          <a:blipFill>
            <a:blip>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51" name="Freeform 51">
            <a:extLst>
              <a:ext uri="{C183D7F6-B498-43B3-948B-1728B52AA6E4}">
                <adec:decorative xmlns:adec="http://schemas.microsoft.com/office/drawing/2017/decorative" val="1"/>
              </a:ext>
            </a:extLst>
          </p:cNvPr>
          <p:cNvSpPr/>
          <p:nvPr/>
        </p:nvSpPr>
        <p:spPr>
          <a:xfrm rot="6093791">
            <a:off x="8747183" y="6853181"/>
            <a:ext cx="3283115" cy="903348"/>
          </a:xfrm>
          <a:custGeom>
            <a:avLst/>
            <a:gdLst/>
            <a:ahLst/>
            <a:cxnLst/>
            <a:rect l="l" t="t" r="r" b="b"/>
            <a:pathLst>
              <a:path w="3283115" h="903348">
                <a:moveTo>
                  <a:pt x="0" y="0"/>
                </a:moveTo>
                <a:lnTo>
                  <a:pt x="3283115" y="0"/>
                </a:lnTo>
                <a:lnTo>
                  <a:pt x="3283115" y="903348"/>
                </a:lnTo>
                <a:lnTo>
                  <a:pt x="0" y="903348"/>
                </a:lnTo>
                <a:lnTo>
                  <a:pt x="0" y="0"/>
                </a:lnTo>
                <a:close/>
              </a:path>
            </a:pathLst>
          </a:custGeom>
          <a:blipFill>
            <a:blip>
              <a:extLst>
                <a:ext uri="{96DAC541-7B7A-43D3-8B79-37D633B846F1}">
                  <asvg:svgBlip xmlns:asvg="http://schemas.microsoft.com/office/drawing/2016/SVG/main" r:embed="rId17"/>
                </a:ext>
              </a:extLst>
            </a:blip>
            <a:stretch>
              <a:fillRect/>
            </a:stretch>
          </a:blipFill>
        </p:spPr>
        <p:txBody>
          <a:bodyPr/>
          <a:lstStyle/>
          <a:p>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829" b="-9829"/>
            </a:stretch>
          </a:blipFill>
        </p:spPr>
        <p:txBody>
          <a:bodyPr/>
          <a:lstStyle/>
          <a:p>
            <a:endParaRPr lang="en-US"/>
          </a:p>
        </p:txBody>
      </p:sp>
      <p:grpSp>
        <p:nvGrpSpPr>
          <p:cNvPr id="3" name="Group 3"/>
          <p:cNvGrpSpPr/>
          <p:nvPr/>
        </p:nvGrpSpPr>
        <p:grpSpPr>
          <a:xfrm>
            <a:off x="4901894" y="322393"/>
            <a:ext cx="10972790" cy="2312625"/>
            <a:chOff x="0" y="0"/>
            <a:chExt cx="11054070" cy="2329755"/>
          </a:xfrm>
        </p:grpSpPr>
        <p:sp>
          <p:nvSpPr>
            <p:cNvPr id="4" name="Freeform 4"/>
            <p:cNvSpPr/>
            <p:nvPr/>
          </p:nvSpPr>
          <p:spPr>
            <a:xfrm>
              <a:off x="0" y="0"/>
              <a:ext cx="11054070" cy="2329755"/>
            </a:xfrm>
            <a:custGeom>
              <a:avLst/>
              <a:gdLst/>
              <a:ahLst/>
              <a:cxnLst/>
              <a:rect l="l" t="t" r="r" b="b"/>
              <a:pathLst>
                <a:path w="11054070" h="2329755">
                  <a:moveTo>
                    <a:pt x="0" y="0"/>
                  </a:moveTo>
                  <a:lnTo>
                    <a:pt x="11054070" y="0"/>
                  </a:lnTo>
                  <a:lnTo>
                    <a:pt x="11054070" y="2329755"/>
                  </a:lnTo>
                  <a:lnTo>
                    <a:pt x="0" y="2329755"/>
                  </a:lnTo>
                  <a:close/>
                </a:path>
              </a:pathLst>
            </a:custGeom>
          </p:spPr>
          <p:txBody>
            <a:bodyPr/>
            <a:lstStyle/>
            <a:p>
              <a:endParaRPr lang="en-US"/>
            </a:p>
          </p:txBody>
        </p:sp>
        <p:sp>
          <p:nvSpPr>
            <p:cNvPr id="5" name="TextBox 5"/>
            <p:cNvSpPr txBox="1"/>
            <p:nvPr/>
          </p:nvSpPr>
          <p:spPr>
            <a:xfrm>
              <a:off x="0" y="9525"/>
              <a:ext cx="11054070" cy="2320230"/>
            </a:xfrm>
            <a:prstGeom prst="rect">
              <a:avLst/>
            </a:prstGeom>
          </p:spPr>
          <p:txBody>
            <a:bodyPr lIns="0" tIns="0" rIns="0" bIns="0" rtlCol="0" anchor="ctr"/>
            <a:lstStyle/>
            <a:p>
              <a:pPr algn="l">
                <a:lnSpc>
                  <a:spcPts val="6501"/>
                </a:lnSpc>
              </a:pPr>
              <a:r>
                <a:rPr lang="en-US" sz="6020">
                  <a:solidFill>
                    <a:srgbClr val="000000"/>
                  </a:solidFill>
                  <a:latin typeface="Poppins"/>
                  <a:ea typeface="Poppins"/>
                  <a:cs typeface="Poppins"/>
                  <a:sym typeface="Poppins"/>
                </a:rPr>
                <a:t>Allowable WIC Expenses</a:t>
              </a:r>
            </a:p>
            <a:p>
              <a:pPr algn="l">
                <a:lnSpc>
                  <a:spcPts val="6501"/>
                </a:lnSpc>
              </a:pPr>
              <a:endParaRPr lang="en-US" sz="6020">
                <a:solidFill>
                  <a:srgbClr val="000000"/>
                </a:solidFill>
                <a:latin typeface="Poppins"/>
                <a:ea typeface="Poppins"/>
                <a:cs typeface="Poppins"/>
                <a:sym typeface="Poppins"/>
              </a:endParaRPr>
            </a:p>
          </p:txBody>
        </p:sp>
      </p:grpSp>
      <p:grpSp>
        <p:nvGrpSpPr>
          <p:cNvPr id="6" name="Group 6"/>
          <p:cNvGrpSpPr/>
          <p:nvPr/>
        </p:nvGrpSpPr>
        <p:grpSpPr>
          <a:xfrm>
            <a:off x="7077708" y="5065858"/>
            <a:ext cx="8585192" cy="1909870"/>
            <a:chOff x="0" y="0"/>
            <a:chExt cx="11446922" cy="2546493"/>
          </a:xfrm>
        </p:grpSpPr>
        <p:grpSp>
          <p:nvGrpSpPr>
            <p:cNvPr id="7" name="Group 7"/>
            <p:cNvGrpSpPr/>
            <p:nvPr/>
          </p:nvGrpSpPr>
          <p:grpSpPr>
            <a:xfrm rot="5400000">
              <a:off x="4450214" y="-4450214"/>
              <a:ext cx="2546493" cy="11446922"/>
              <a:chOff x="0" y="0"/>
              <a:chExt cx="1504544" cy="6763182"/>
            </a:xfrm>
          </p:grpSpPr>
          <p:sp>
            <p:nvSpPr>
              <p:cNvPr id="8" name="Freeform 8"/>
              <p:cNvSpPr/>
              <p:nvPr/>
            </p:nvSpPr>
            <p:spPr>
              <a:xfrm>
                <a:off x="926" y="1270"/>
                <a:ext cx="1502640" cy="6760591"/>
              </a:xfrm>
              <a:custGeom>
                <a:avLst/>
                <a:gdLst/>
                <a:ahLst/>
                <a:cxnLst/>
                <a:rect l="l" t="t" r="r" b="b"/>
                <a:pathLst>
                  <a:path w="1502640" h="6760591">
                    <a:moveTo>
                      <a:pt x="250455" y="0"/>
                    </a:moveTo>
                    <a:lnTo>
                      <a:pt x="1252184" y="0"/>
                    </a:lnTo>
                    <a:cubicBezTo>
                      <a:pt x="1390513" y="0"/>
                      <a:pt x="1502640" y="153924"/>
                      <a:pt x="1502640" y="343789"/>
                    </a:cubicBezTo>
                    <a:lnTo>
                      <a:pt x="1502640" y="6760591"/>
                    </a:lnTo>
                    <a:lnTo>
                      <a:pt x="0" y="6760591"/>
                    </a:lnTo>
                    <a:lnTo>
                      <a:pt x="0" y="343789"/>
                    </a:lnTo>
                    <a:cubicBezTo>
                      <a:pt x="0" y="153924"/>
                      <a:pt x="112126" y="0"/>
                      <a:pt x="250455" y="0"/>
                    </a:cubicBezTo>
                    <a:close/>
                  </a:path>
                </a:pathLst>
              </a:custGeom>
              <a:solidFill>
                <a:srgbClr val="E5D9FF">
                  <a:alpha val="80784"/>
                </a:srgbClr>
              </a:solidFill>
            </p:spPr>
            <p:txBody>
              <a:bodyPr/>
              <a:lstStyle/>
              <a:p>
                <a:endParaRPr lang="en-US"/>
              </a:p>
            </p:txBody>
          </p:sp>
          <p:sp>
            <p:nvSpPr>
              <p:cNvPr id="9" name="Freeform 9"/>
              <p:cNvSpPr/>
              <p:nvPr/>
            </p:nvSpPr>
            <p:spPr>
              <a:xfrm>
                <a:off x="0" y="0"/>
                <a:ext cx="1504491" cy="6763131"/>
              </a:xfrm>
              <a:custGeom>
                <a:avLst/>
                <a:gdLst/>
                <a:ahLst/>
                <a:cxnLst/>
                <a:rect l="l" t="t" r="r" b="b"/>
                <a:pathLst>
                  <a:path w="1504491" h="6763131">
                    <a:moveTo>
                      <a:pt x="251381" y="0"/>
                    </a:moveTo>
                    <a:lnTo>
                      <a:pt x="1253110" y="0"/>
                    </a:lnTo>
                    <a:lnTo>
                      <a:pt x="1253110" y="1270"/>
                    </a:lnTo>
                    <a:lnTo>
                      <a:pt x="1253110" y="0"/>
                    </a:lnTo>
                    <a:lnTo>
                      <a:pt x="1253110" y="1270"/>
                    </a:lnTo>
                    <a:lnTo>
                      <a:pt x="1253110" y="0"/>
                    </a:lnTo>
                    <a:cubicBezTo>
                      <a:pt x="1391995" y="0"/>
                      <a:pt x="1504491" y="154559"/>
                      <a:pt x="1504491" y="345059"/>
                    </a:cubicBezTo>
                    <a:lnTo>
                      <a:pt x="1504491" y="6761861"/>
                    </a:lnTo>
                    <a:cubicBezTo>
                      <a:pt x="1504491" y="6762623"/>
                      <a:pt x="1504029" y="6763131"/>
                      <a:pt x="1503566" y="6763131"/>
                    </a:cubicBezTo>
                    <a:lnTo>
                      <a:pt x="926" y="6763131"/>
                    </a:lnTo>
                    <a:cubicBezTo>
                      <a:pt x="370" y="6763131"/>
                      <a:pt x="0" y="6762496"/>
                      <a:pt x="0" y="6761861"/>
                    </a:cubicBezTo>
                    <a:lnTo>
                      <a:pt x="0" y="345059"/>
                    </a:lnTo>
                    <a:lnTo>
                      <a:pt x="926" y="345059"/>
                    </a:lnTo>
                    <a:lnTo>
                      <a:pt x="0" y="345059"/>
                    </a:lnTo>
                    <a:cubicBezTo>
                      <a:pt x="0" y="154559"/>
                      <a:pt x="112589" y="0"/>
                      <a:pt x="251381" y="0"/>
                    </a:cubicBezTo>
                    <a:lnTo>
                      <a:pt x="251937" y="254"/>
                    </a:lnTo>
                    <a:lnTo>
                      <a:pt x="251381" y="1397"/>
                    </a:lnTo>
                    <a:lnTo>
                      <a:pt x="251381" y="0"/>
                    </a:lnTo>
                    <a:moveTo>
                      <a:pt x="251381" y="2540"/>
                    </a:moveTo>
                    <a:lnTo>
                      <a:pt x="250918" y="2413"/>
                    </a:lnTo>
                    <a:lnTo>
                      <a:pt x="251381" y="1270"/>
                    </a:lnTo>
                    <a:lnTo>
                      <a:pt x="251381" y="2540"/>
                    </a:lnTo>
                    <a:cubicBezTo>
                      <a:pt x="113608" y="2540"/>
                      <a:pt x="1852" y="155956"/>
                      <a:pt x="1852" y="345059"/>
                    </a:cubicBezTo>
                    <a:lnTo>
                      <a:pt x="1852" y="6761861"/>
                    </a:lnTo>
                    <a:lnTo>
                      <a:pt x="926" y="6761861"/>
                    </a:lnTo>
                    <a:lnTo>
                      <a:pt x="926" y="6760591"/>
                    </a:lnTo>
                    <a:lnTo>
                      <a:pt x="1503566" y="6760591"/>
                    </a:lnTo>
                    <a:lnTo>
                      <a:pt x="1503566" y="6761861"/>
                    </a:lnTo>
                    <a:lnTo>
                      <a:pt x="1502640" y="6761861"/>
                    </a:lnTo>
                    <a:lnTo>
                      <a:pt x="1502640" y="345059"/>
                    </a:lnTo>
                    <a:lnTo>
                      <a:pt x="1503566" y="345059"/>
                    </a:lnTo>
                    <a:lnTo>
                      <a:pt x="1502640" y="345059"/>
                    </a:lnTo>
                    <a:cubicBezTo>
                      <a:pt x="1502640" y="155956"/>
                      <a:pt x="1390976" y="2540"/>
                      <a:pt x="1253110" y="2540"/>
                    </a:cubicBezTo>
                    <a:lnTo>
                      <a:pt x="251381" y="2540"/>
                    </a:lnTo>
                    <a:close/>
                  </a:path>
                </a:pathLst>
              </a:custGeom>
              <a:solidFill>
                <a:srgbClr val="F2F2F2">
                  <a:alpha val="80784"/>
                </a:srgbClr>
              </a:solidFill>
            </p:spPr>
            <p:txBody>
              <a:bodyPr/>
              <a:lstStyle/>
              <a:p>
                <a:endParaRPr lang="en-US"/>
              </a:p>
            </p:txBody>
          </p:sp>
        </p:grpSp>
        <p:grpSp>
          <p:nvGrpSpPr>
            <p:cNvPr id="10" name="Group 10"/>
            <p:cNvGrpSpPr/>
            <p:nvPr/>
          </p:nvGrpSpPr>
          <p:grpSpPr>
            <a:xfrm>
              <a:off x="148384" y="0"/>
              <a:ext cx="11298538" cy="2314160"/>
              <a:chOff x="0" y="0"/>
              <a:chExt cx="6675512" cy="1367274"/>
            </a:xfrm>
          </p:grpSpPr>
          <p:sp>
            <p:nvSpPr>
              <p:cNvPr id="11" name="Freeform 11"/>
              <p:cNvSpPr/>
              <p:nvPr/>
            </p:nvSpPr>
            <p:spPr>
              <a:xfrm>
                <a:off x="0" y="0"/>
                <a:ext cx="6675512" cy="1367274"/>
              </a:xfrm>
              <a:custGeom>
                <a:avLst/>
                <a:gdLst/>
                <a:ahLst/>
                <a:cxnLst/>
                <a:rect l="l" t="t" r="r" b="b"/>
                <a:pathLst>
                  <a:path w="6675512" h="1367274">
                    <a:moveTo>
                      <a:pt x="0" y="0"/>
                    </a:moveTo>
                    <a:lnTo>
                      <a:pt x="6675512" y="0"/>
                    </a:lnTo>
                    <a:lnTo>
                      <a:pt x="6675512" y="1367274"/>
                    </a:lnTo>
                    <a:lnTo>
                      <a:pt x="0" y="1367274"/>
                    </a:lnTo>
                    <a:close/>
                  </a:path>
                </a:pathLst>
              </a:custGeom>
            </p:spPr>
            <p:txBody>
              <a:bodyPr/>
              <a:lstStyle/>
              <a:p>
                <a:endParaRPr lang="en-US"/>
              </a:p>
            </p:txBody>
          </p:sp>
          <p:sp>
            <p:nvSpPr>
              <p:cNvPr id="12" name="TextBox 12"/>
              <p:cNvSpPr txBox="1"/>
              <p:nvPr/>
            </p:nvSpPr>
            <p:spPr>
              <a:xfrm>
                <a:off x="0" y="9525"/>
                <a:ext cx="6675512" cy="1357749"/>
              </a:xfrm>
              <a:prstGeom prst="rect">
                <a:avLst/>
              </a:prstGeom>
            </p:spPr>
            <p:txBody>
              <a:bodyPr lIns="0" tIns="0" rIns="0" bIns="0" rtlCol="0" anchor="ctr"/>
              <a:lstStyle/>
              <a:p>
                <a:pPr marL="155767" lvl="2" algn="l">
                  <a:lnSpc>
                    <a:spcPts val="3419"/>
                  </a:lnSpc>
                </a:pPr>
                <a:r>
                  <a:rPr lang="en-US" sz="3166" dirty="0">
                    <a:solidFill>
                      <a:srgbClr val="000000"/>
                    </a:solidFill>
                    <a:latin typeface="Poppins"/>
                    <a:ea typeface="Poppins"/>
                    <a:cs typeface="Poppins"/>
                    <a:sym typeface="Poppins"/>
                  </a:rPr>
                  <a:t>Allowed under certain parameters </a:t>
                </a:r>
              </a:p>
              <a:p>
                <a:pPr marL="155767" lvl="2" algn="l">
                  <a:lnSpc>
                    <a:spcPts val="3419"/>
                  </a:lnSpc>
                </a:pPr>
                <a:r>
                  <a:rPr lang="en-US" sz="3166" dirty="0">
                    <a:solidFill>
                      <a:srgbClr val="000000"/>
                    </a:solidFill>
                    <a:latin typeface="Poppins"/>
                    <a:ea typeface="Poppins"/>
                    <a:cs typeface="Poppins"/>
                    <a:sym typeface="Poppins"/>
                  </a:rPr>
                  <a:t>Contact your assigned NC</a:t>
                </a:r>
              </a:p>
            </p:txBody>
          </p:sp>
        </p:grpSp>
      </p:grpSp>
      <p:grpSp>
        <p:nvGrpSpPr>
          <p:cNvPr id="13" name="Group 13"/>
          <p:cNvGrpSpPr/>
          <p:nvPr/>
        </p:nvGrpSpPr>
        <p:grpSpPr>
          <a:xfrm>
            <a:off x="2778212" y="4897705"/>
            <a:ext cx="4511280" cy="2230081"/>
            <a:chOff x="0" y="0"/>
            <a:chExt cx="5243247" cy="2591917"/>
          </a:xfrm>
        </p:grpSpPr>
        <p:sp>
          <p:nvSpPr>
            <p:cNvPr id="14" name="Freeform 14"/>
            <p:cNvSpPr/>
            <p:nvPr/>
          </p:nvSpPr>
          <p:spPr>
            <a:xfrm>
              <a:off x="10638" y="7747"/>
              <a:ext cx="5221991" cy="2576322"/>
            </a:xfrm>
            <a:custGeom>
              <a:avLst/>
              <a:gdLst/>
              <a:ahLst/>
              <a:cxnLst/>
              <a:rect l="l" t="t" r="r" b="b"/>
              <a:pathLst>
                <a:path w="5221991" h="2576322">
                  <a:moveTo>
                    <a:pt x="0" y="429387"/>
                  </a:moveTo>
                  <a:cubicBezTo>
                    <a:pt x="0" y="192278"/>
                    <a:pt x="264552" y="0"/>
                    <a:pt x="590840" y="0"/>
                  </a:cubicBezTo>
                  <a:lnTo>
                    <a:pt x="4631151" y="0"/>
                  </a:lnTo>
                  <a:cubicBezTo>
                    <a:pt x="4957438" y="0"/>
                    <a:pt x="5221991" y="192278"/>
                    <a:pt x="5221991" y="429387"/>
                  </a:cubicBezTo>
                  <a:lnTo>
                    <a:pt x="5221991" y="2146935"/>
                  </a:lnTo>
                  <a:cubicBezTo>
                    <a:pt x="5221991" y="2384044"/>
                    <a:pt x="4957438" y="2576322"/>
                    <a:pt x="4631151" y="2576322"/>
                  </a:cubicBezTo>
                  <a:lnTo>
                    <a:pt x="590840" y="2576322"/>
                  </a:lnTo>
                  <a:cubicBezTo>
                    <a:pt x="264552" y="2576449"/>
                    <a:pt x="0" y="2384171"/>
                    <a:pt x="0" y="2146935"/>
                  </a:cubicBezTo>
                  <a:close/>
                </a:path>
              </a:pathLst>
            </a:custGeom>
            <a:solidFill>
              <a:srgbClr val="8C52FF"/>
            </a:solidFill>
          </p:spPr>
          <p:txBody>
            <a:bodyPr/>
            <a:lstStyle/>
            <a:p>
              <a:endParaRPr lang="en-US"/>
            </a:p>
          </p:txBody>
        </p:sp>
        <p:sp>
          <p:nvSpPr>
            <p:cNvPr id="15" name="Freeform 15"/>
            <p:cNvSpPr/>
            <p:nvPr/>
          </p:nvSpPr>
          <p:spPr>
            <a:xfrm>
              <a:off x="0" y="0"/>
              <a:ext cx="5243261" cy="2591816"/>
            </a:xfrm>
            <a:custGeom>
              <a:avLst/>
              <a:gdLst/>
              <a:ahLst/>
              <a:cxnLst/>
              <a:rect l="l" t="t" r="r" b="b"/>
              <a:pathLst>
                <a:path w="5243261" h="2591816">
                  <a:moveTo>
                    <a:pt x="0" y="437134"/>
                  </a:moveTo>
                  <a:cubicBezTo>
                    <a:pt x="0" y="195707"/>
                    <a:pt x="269261" y="0"/>
                    <a:pt x="601478" y="0"/>
                  </a:cubicBezTo>
                  <a:lnTo>
                    <a:pt x="4641789" y="0"/>
                  </a:lnTo>
                  <a:lnTo>
                    <a:pt x="4641789" y="7747"/>
                  </a:lnTo>
                  <a:lnTo>
                    <a:pt x="4641789" y="0"/>
                  </a:lnTo>
                  <a:cubicBezTo>
                    <a:pt x="4974005" y="0"/>
                    <a:pt x="5243261" y="195707"/>
                    <a:pt x="5243261" y="437134"/>
                  </a:cubicBezTo>
                  <a:lnTo>
                    <a:pt x="5232629" y="437134"/>
                  </a:lnTo>
                  <a:lnTo>
                    <a:pt x="5243261" y="437134"/>
                  </a:lnTo>
                  <a:lnTo>
                    <a:pt x="5243261" y="2154682"/>
                  </a:lnTo>
                  <a:lnTo>
                    <a:pt x="5232629" y="2154682"/>
                  </a:lnTo>
                  <a:lnTo>
                    <a:pt x="5243261" y="2154682"/>
                  </a:lnTo>
                  <a:cubicBezTo>
                    <a:pt x="5243261" y="2396109"/>
                    <a:pt x="4974005" y="2591816"/>
                    <a:pt x="4641789" y="2591816"/>
                  </a:cubicBezTo>
                  <a:lnTo>
                    <a:pt x="4641789" y="2584069"/>
                  </a:lnTo>
                  <a:lnTo>
                    <a:pt x="4641789" y="2591816"/>
                  </a:lnTo>
                  <a:lnTo>
                    <a:pt x="601478" y="2591816"/>
                  </a:lnTo>
                  <a:lnTo>
                    <a:pt x="601478" y="2584069"/>
                  </a:lnTo>
                  <a:lnTo>
                    <a:pt x="601478" y="2591816"/>
                  </a:lnTo>
                  <a:cubicBezTo>
                    <a:pt x="269261" y="2591943"/>
                    <a:pt x="0" y="2396236"/>
                    <a:pt x="0" y="2154682"/>
                  </a:cubicBezTo>
                  <a:lnTo>
                    <a:pt x="0" y="437134"/>
                  </a:lnTo>
                  <a:lnTo>
                    <a:pt x="10638" y="437134"/>
                  </a:lnTo>
                  <a:lnTo>
                    <a:pt x="0" y="437134"/>
                  </a:lnTo>
                  <a:moveTo>
                    <a:pt x="21276" y="437134"/>
                  </a:moveTo>
                  <a:lnTo>
                    <a:pt x="21276" y="2154682"/>
                  </a:lnTo>
                  <a:lnTo>
                    <a:pt x="10638" y="2154682"/>
                  </a:lnTo>
                  <a:lnTo>
                    <a:pt x="21276" y="2154682"/>
                  </a:lnTo>
                  <a:cubicBezTo>
                    <a:pt x="21276" y="2387473"/>
                    <a:pt x="280945" y="2576322"/>
                    <a:pt x="601478" y="2576322"/>
                  </a:cubicBezTo>
                  <a:lnTo>
                    <a:pt x="4641789" y="2576322"/>
                  </a:lnTo>
                  <a:cubicBezTo>
                    <a:pt x="4962147" y="2576322"/>
                    <a:pt x="5221990" y="2387473"/>
                    <a:pt x="5221990" y="2154682"/>
                  </a:cubicBezTo>
                  <a:lnTo>
                    <a:pt x="5221990" y="437134"/>
                  </a:lnTo>
                  <a:cubicBezTo>
                    <a:pt x="5221990" y="204343"/>
                    <a:pt x="4962321" y="15494"/>
                    <a:pt x="4641789" y="15494"/>
                  </a:cubicBezTo>
                  <a:lnTo>
                    <a:pt x="601478" y="15494"/>
                  </a:lnTo>
                  <a:lnTo>
                    <a:pt x="601478" y="7747"/>
                  </a:lnTo>
                  <a:lnTo>
                    <a:pt x="601478" y="15494"/>
                  </a:lnTo>
                  <a:cubicBezTo>
                    <a:pt x="281120" y="15494"/>
                    <a:pt x="21276" y="204343"/>
                    <a:pt x="21276" y="437134"/>
                  </a:cubicBezTo>
                  <a:close/>
                </a:path>
              </a:pathLst>
            </a:custGeom>
            <a:solidFill>
              <a:srgbClr val="8C52FF"/>
            </a:solidFill>
          </p:spPr>
          <p:txBody>
            <a:bodyPr/>
            <a:lstStyle/>
            <a:p>
              <a:endParaRPr lang="en-US"/>
            </a:p>
          </p:txBody>
        </p:sp>
      </p:grpSp>
      <p:grpSp>
        <p:nvGrpSpPr>
          <p:cNvPr id="16" name="Group 16"/>
          <p:cNvGrpSpPr/>
          <p:nvPr/>
        </p:nvGrpSpPr>
        <p:grpSpPr>
          <a:xfrm>
            <a:off x="2849808" y="5143500"/>
            <a:ext cx="4351629" cy="1670681"/>
            <a:chOff x="0" y="0"/>
            <a:chExt cx="3566830" cy="1369380"/>
          </a:xfrm>
        </p:grpSpPr>
        <p:sp>
          <p:nvSpPr>
            <p:cNvPr id="17" name="Freeform 17"/>
            <p:cNvSpPr/>
            <p:nvPr/>
          </p:nvSpPr>
          <p:spPr>
            <a:xfrm>
              <a:off x="0" y="0"/>
              <a:ext cx="3566830" cy="1369380"/>
            </a:xfrm>
            <a:custGeom>
              <a:avLst/>
              <a:gdLst/>
              <a:ahLst/>
              <a:cxnLst/>
              <a:rect l="l" t="t" r="r" b="b"/>
              <a:pathLst>
                <a:path w="3566830" h="1369380">
                  <a:moveTo>
                    <a:pt x="0" y="0"/>
                  </a:moveTo>
                  <a:lnTo>
                    <a:pt x="3566830" y="0"/>
                  </a:lnTo>
                  <a:lnTo>
                    <a:pt x="3566830" y="1369380"/>
                  </a:lnTo>
                  <a:lnTo>
                    <a:pt x="0" y="1369380"/>
                  </a:lnTo>
                  <a:close/>
                </a:path>
              </a:pathLst>
            </a:custGeom>
          </p:spPr>
          <p:txBody>
            <a:bodyPr/>
            <a:lstStyle/>
            <a:p>
              <a:endParaRPr lang="en-US"/>
            </a:p>
          </p:txBody>
        </p:sp>
        <p:sp>
          <p:nvSpPr>
            <p:cNvPr id="18" name="TextBox 18"/>
            <p:cNvSpPr txBox="1"/>
            <p:nvPr/>
          </p:nvSpPr>
          <p:spPr>
            <a:xfrm>
              <a:off x="0" y="0"/>
              <a:ext cx="3566830" cy="1369380"/>
            </a:xfrm>
            <a:prstGeom prst="rect">
              <a:avLst/>
            </a:prstGeom>
          </p:spPr>
          <p:txBody>
            <a:bodyPr lIns="0" tIns="0" rIns="0" bIns="0" rtlCol="0" anchor="ctr"/>
            <a:lstStyle/>
            <a:p>
              <a:pPr algn="ctr">
                <a:lnSpc>
                  <a:spcPts val="4720"/>
                </a:lnSpc>
              </a:pPr>
              <a:r>
                <a:rPr lang="en-US" sz="4371">
                  <a:solidFill>
                    <a:srgbClr val="FFFFFF"/>
                  </a:solidFill>
                  <a:latin typeface="Poppins"/>
                  <a:ea typeface="Poppins"/>
                  <a:cs typeface="Poppins"/>
                  <a:sym typeface="Poppins"/>
                </a:rPr>
                <a:t>Incentive purchases</a:t>
              </a:r>
            </a:p>
          </p:txBody>
        </p:sp>
      </p:grpSp>
      <p:grpSp>
        <p:nvGrpSpPr>
          <p:cNvPr id="19" name="Group 19"/>
          <p:cNvGrpSpPr/>
          <p:nvPr/>
        </p:nvGrpSpPr>
        <p:grpSpPr>
          <a:xfrm>
            <a:off x="7157534" y="7618263"/>
            <a:ext cx="8585192" cy="1916840"/>
            <a:chOff x="0" y="0"/>
            <a:chExt cx="11446922" cy="2555786"/>
          </a:xfrm>
        </p:grpSpPr>
        <p:grpSp>
          <p:nvGrpSpPr>
            <p:cNvPr id="20" name="Group 20"/>
            <p:cNvGrpSpPr/>
            <p:nvPr/>
          </p:nvGrpSpPr>
          <p:grpSpPr>
            <a:xfrm rot="5400000">
              <a:off x="4445568" y="-4445568"/>
              <a:ext cx="2555786" cy="11446922"/>
              <a:chOff x="0" y="0"/>
              <a:chExt cx="1510034" cy="6763182"/>
            </a:xfrm>
          </p:grpSpPr>
          <p:sp>
            <p:nvSpPr>
              <p:cNvPr id="21" name="Freeform 21"/>
              <p:cNvSpPr/>
              <p:nvPr/>
            </p:nvSpPr>
            <p:spPr>
              <a:xfrm>
                <a:off x="929" y="1270"/>
                <a:ext cx="1508123" cy="6760591"/>
              </a:xfrm>
              <a:custGeom>
                <a:avLst/>
                <a:gdLst/>
                <a:ahLst/>
                <a:cxnLst/>
                <a:rect l="l" t="t" r="r" b="b"/>
                <a:pathLst>
                  <a:path w="1508123" h="6760591">
                    <a:moveTo>
                      <a:pt x="251370" y="0"/>
                    </a:moveTo>
                    <a:lnTo>
                      <a:pt x="1256754" y="0"/>
                    </a:lnTo>
                    <a:cubicBezTo>
                      <a:pt x="1395588" y="0"/>
                      <a:pt x="1508123" y="153924"/>
                      <a:pt x="1508123" y="343789"/>
                    </a:cubicBezTo>
                    <a:lnTo>
                      <a:pt x="1508123" y="6760591"/>
                    </a:lnTo>
                    <a:lnTo>
                      <a:pt x="0" y="6760591"/>
                    </a:lnTo>
                    <a:lnTo>
                      <a:pt x="0" y="343789"/>
                    </a:lnTo>
                    <a:cubicBezTo>
                      <a:pt x="0" y="153924"/>
                      <a:pt x="112536" y="0"/>
                      <a:pt x="251370" y="0"/>
                    </a:cubicBezTo>
                    <a:close/>
                  </a:path>
                </a:pathLst>
              </a:custGeom>
              <a:solidFill>
                <a:srgbClr val="FFBD59">
                  <a:alpha val="80784"/>
                </a:srgbClr>
              </a:solidFill>
            </p:spPr>
            <p:txBody>
              <a:bodyPr/>
              <a:lstStyle/>
              <a:p>
                <a:endParaRPr lang="en-US"/>
              </a:p>
            </p:txBody>
          </p:sp>
          <p:sp>
            <p:nvSpPr>
              <p:cNvPr id="22" name="Freeform 22"/>
              <p:cNvSpPr/>
              <p:nvPr/>
            </p:nvSpPr>
            <p:spPr>
              <a:xfrm>
                <a:off x="0" y="0"/>
                <a:ext cx="1509982" cy="6763131"/>
              </a:xfrm>
              <a:custGeom>
                <a:avLst/>
                <a:gdLst/>
                <a:ahLst/>
                <a:cxnLst/>
                <a:rect l="l" t="t" r="r" b="b"/>
                <a:pathLst>
                  <a:path w="1509982" h="6763131">
                    <a:moveTo>
                      <a:pt x="252299" y="0"/>
                    </a:moveTo>
                    <a:lnTo>
                      <a:pt x="1257683" y="0"/>
                    </a:lnTo>
                    <a:lnTo>
                      <a:pt x="1257683" y="1270"/>
                    </a:lnTo>
                    <a:lnTo>
                      <a:pt x="1257683" y="0"/>
                    </a:lnTo>
                    <a:lnTo>
                      <a:pt x="1257683" y="1270"/>
                    </a:lnTo>
                    <a:lnTo>
                      <a:pt x="1257683" y="0"/>
                    </a:lnTo>
                    <a:cubicBezTo>
                      <a:pt x="1397075" y="0"/>
                      <a:pt x="1509982" y="154559"/>
                      <a:pt x="1509982" y="345059"/>
                    </a:cubicBezTo>
                    <a:lnTo>
                      <a:pt x="1509982" y="6761861"/>
                    </a:lnTo>
                    <a:cubicBezTo>
                      <a:pt x="1509982" y="6762623"/>
                      <a:pt x="1509517" y="6763131"/>
                      <a:pt x="1509052" y="6763131"/>
                    </a:cubicBezTo>
                    <a:lnTo>
                      <a:pt x="929" y="6763131"/>
                    </a:lnTo>
                    <a:cubicBezTo>
                      <a:pt x="372" y="6763131"/>
                      <a:pt x="0" y="6762496"/>
                      <a:pt x="0" y="6761861"/>
                    </a:cubicBezTo>
                    <a:lnTo>
                      <a:pt x="0" y="345059"/>
                    </a:lnTo>
                    <a:lnTo>
                      <a:pt x="929" y="345059"/>
                    </a:lnTo>
                    <a:lnTo>
                      <a:pt x="0" y="345059"/>
                    </a:lnTo>
                    <a:cubicBezTo>
                      <a:pt x="0" y="154559"/>
                      <a:pt x="113000" y="0"/>
                      <a:pt x="252299" y="0"/>
                    </a:cubicBezTo>
                    <a:lnTo>
                      <a:pt x="252856" y="254"/>
                    </a:lnTo>
                    <a:lnTo>
                      <a:pt x="252299" y="1397"/>
                    </a:lnTo>
                    <a:lnTo>
                      <a:pt x="252299" y="0"/>
                    </a:lnTo>
                    <a:moveTo>
                      <a:pt x="252299" y="2540"/>
                    </a:moveTo>
                    <a:lnTo>
                      <a:pt x="251834" y="2413"/>
                    </a:lnTo>
                    <a:lnTo>
                      <a:pt x="252299" y="1270"/>
                    </a:lnTo>
                    <a:lnTo>
                      <a:pt x="252299" y="2540"/>
                    </a:lnTo>
                    <a:cubicBezTo>
                      <a:pt x="114022" y="2540"/>
                      <a:pt x="1859" y="155956"/>
                      <a:pt x="1859" y="345059"/>
                    </a:cubicBezTo>
                    <a:lnTo>
                      <a:pt x="1859" y="6761861"/>
                    </a:lnTo>
                    <a:lnTo>
                      <a:pt x="929" y="6761861"/>
                    </a:lnTo>
                    <a:lnTo>
                      <a:pt x="929" y="6760591"/>
                    </a:lnTo>
                    <a:lnTo>
                      <a:pt x="1509052" y="6760591"/>
                    </a:lnTo>
                    <a:lnTo>
                      <a:pt x="1509052" y="6761861"/>
                    </a:lnTo>
                    <a:lnTo>
                      <a:pt x="1508123" y="6761861"/>
                    </a:lnTo>
                    <a:lnTo>
                      <a:pt x="1508123" y="345059"/>
                    </a:lnTo>
                    <a:lnTo>
                      <a:pt x="1509052" y="345059"/>
                    </a:lnTo>
                    <a:lnTo>
                      <a:pt x="1508123" y="345059"/>
                    </a:lnTo>
                    <a:cubicBezTo>
                      <a:pt x="1508123" y="155956"/>
                      <a:pt x="1396052" y="2540"/>
                      <a:pt x="1257683" y="2540"/>
                    </a:cubicBezTo>
                    <a:lnTo>
                      <a:pt x="252299" y="2540"/>
                    </a:lnTo>
                    <a:close/>
                  </a:path>
                </a:pathLst>
              </a:custGeom>
              <a:solidFill>
                <a:srgbClr val="F2F2F2">
                  <a:alpha val="80784"/>
                </a:srgbClr>
              </a:solidFill>
            </p:spPr>
            <p:txBody>
              <a:bodyPr/>
              <a:lstStyle/>
              <a:p>
                <a:endParaRPr lang="en-US"/>
              </a:p>
            </p:txBody>
          </p:sp>
        </p:grpSp>
        <p:grpSp>
          <p:nvGrpSpPr>
            <p:cNvPr id="23" name="Group 23"/>
            <p:cNvGrpSpPr/>
            <p:nvPr/>
          </p:nvGrpSpPr>
          <p:grpSpPr>
            <a:xfrm>
              <a:off x="0" y="116591"/>
              <a:ext cx="11298538" cy="2322605"/>
              <a:chOff x="0" y="0"/>
              <a:chExt cx="6675512" cy="1372264"/>
            </a:xfrm>
          </p:grpSpPr>
          <p:sp>
            <p:nvSpPr>
              <p:cNvPr id="24" name="Freeform 24"/>
              <p:cNvSpPr/>
              <p:nvPr/>
            </p:nvSpPr>
            <p:spPr>
              <a:xfrm>
                <a:off x="0" y="0"/>
                <a:ext cx="6675512" cy="1372264"/>
              </a:xfrm>
              <a:custGeom>
                <a:avLst/>
                <a:gdLst/>
                <a:ahLst/>
                <a:cxnLst/>
                <a:rect l="l" t="t" r="r" b="b"/>
                <a:pathLst>
                  <a:path w="6675512" h="1372264">
                    <a:moveTo>
                      <a:pt x="0" y="0"/>
                    </a:moveTo>
                    <a:lnTo>
                      <a:pt x="6675512" y="0"/>
                    </a:lnTo>
                    <a:lnTo>
                      <a:pt x="6675512" y="1372264"/>
                    </a:lnTo>
                    <a:lnTo>
                      <a:pt x="0" y="1372264"/>
                    </a:lnTo>
                    <a:close/>
                  </a:path>
                </a:pathLst>
              </a:custGeom>
            </p:spPr>
            <p:txBody>
              <a:bodyPr/>
              <a:lstStyle/>
              <a:p>
                <a:endParaRPr lang="en-US"/>
              </a:p>
            </p:txBody>
          </p:sp>
          <p:sp>
            <p:nvSpPr>
              <p:cNvPr id="25" name="TextBox 25"/>
              <p:cNvSpPr txBox="1"/>
              <p:nvPr/>
            </p:nvSpPr>
            <p:spPr>
              <a:xfrm>
                <a:off x="0" y="9525"/>
                <a:ext cx="6675512" cy="1362739"/>
              </a:xfrm>
              <a:prstGeom prst="rect">
                <a:avLst/>
              </a:prstGeom>
            </p:spPr>
            <p:txBody>
              <a:bodyPr lIns="0" tIns="0" rIns="0" bIns="0" rtlCol="0" anchor="ctr"/>
              <a:lstStyle/>
              <a:p>
                <a:pPr marL="155940" lvl="2" algn="l">
                  <a:lnSpc>
                    <a:spcPts val="3423"/>
                  </a:lnSpc>
                </a:pPr>
                <a:r>
                  <a:rPr lang="en-US" sz="3170" dirty="0">
                    <a:solidFill>
                      <a:srgbClr val="000000"/>
                    </a:solidFill>
                    <a:latin typeface="Poppins"/>
                    <a:ea typeface="Poppins"/>
                    <a:cs typeface="Poppins"/>
                    <a:sym typeface="Poppins"/>
                  </a:rPr>
                  <a:t>Capital Expense Approval Process</a:t>
                </a:r>
              </a:p>
              <a:p>
                <a:pPr marL="146102" lvl="2" algn="l">
                  <a:lnSpc>
                    <a:spcPts val="3207"/>
                  </a:lnSpc>
                </a:pPr>
                <a:r>
                  <a:rPr lang="en-US" sz="2970" dirty="0">
                    <a:solidFill>
                      <a:srgbClr val="000000"/>
                    </a:solidFill>
                    <a:latin typeface="Poppins"/>
                    <a:ea typeface="Poppins"/>
                    <a:cs typeface="Poppins"/>
                    <a:sym typeface="Poppins"/>
                  </a:rPr>
                  <a:t>Capital Expenditure Approval Request Form</a:t>
                </a:r>
              </a:p>
              <a:p>
                <a:pPr marL="155940" lvl="2" algn="l">
                  <a:lnSpc>
                    <a:spcPts val="3423"/>
                  </a:lnSpc>
                </a:pPr>
                <a:r>
                  <a:rPr lang="en-US" sz="3170" dirty="0">
                    <a:solidFill>
                      <a:srgbClr val="000000"/>
                    </a:solidFill>
                    <a:latin typeface="Poppins"/>
                    <a:ea typeface="Poppins"/>
                    <a:cs typeface="Poppins"/>
                    <a:sym typeface="Poppins"/>
                  </a:rPr>
                  <a:t>Send to your Assigned NC </a:t>
                </a:r>
              </a:p>
            </p:txBody>
          </p:sp>
        </p:grpSp>
      </p:grpSp>
      <p:grpSp>
        <p:nvGrpSpPr>
          <p:cNvPr id="26" name="Group 26"/>
          <p:cNvGrpSpPr/>
          <p:nvPr/>
        </p:nvGrpSpPr>
        <p:grpSpPr>
          <a:xfrm>
            <a:off x="2765704" y="7456925"/>
            <a:ext cx="4523789" cy="2239516"/>
            <a:chOff x="0" y="0"/>
            <a:chExt cx="4876958" cy="2414354"/>
          </a:xfrm>
        </p:grpSpPr>
        <p:sp>
          <p:nvSpPr>
            <p:cNvPr id="27" name="Freeform 27"/>
            <p:cNvSpPr/>
            <p:nvPr/>
          </p:nvSpPr>
          <p:spPr>
            <a:xfrm>
              <a:off x="9895" y="7216"/>
              <a:ext cx="4857187" cy="2399828"/>
            </a:xfrm>
            <a:custGeom>
              <a:avLst/>
              <a:gdLst/>
              <a:ahLst/>
              <a:cxnLst/>
              <a:rect l="l" t="t" r="r" b="b"/>
              <a:pathLst>
                <a:path w="4857187" h="2399828">
                  <a:moveTo>
                    <a:pt x="0" y="399972"/>
                  </a:moveTo>
                  <a:cubicBezTo>
                    <a:pt x="0" y="179106"/>
                    <a:pt x="246071" y="0"/>
                    <a:pt x="549564" y="0"/>
                  </a:cubicBezTo>
                  <a:lnTo>
                    <a:pt x="4307622" y="0"/>
                  </a:lnTo>
                  <a:cubicBezTo>
                    <a:pt x="4611116" y="0"/>
                    <a:pt x="4857187" y="179106"/>
                    <a:pt x="4857187" y="399972"/>
                  </a:cubicBezTo>
                  <a:lnTo>
                    <a:pt x="4857187" y="1999857"/>
                  </a:lnTo>
                  <a:cubicBezTo>
                    <a:pt x="4857187" y="2220722"/>
                    <a:pt x="4611116" y="2399828"/>
                    <a:pt x="4307622" y="2399828"/>
                  </a:cubicBezTo>
                  <a:lnTo>
                    <a:pt x="549564" y="2399828"/>
                  </a:lnTo>
                  <a:cubicBezTo>
                    <a:pt x="246071" y="2399946"/>
                    <a:pt x="0" y="2220840"/>
                    <a:pt x="0" y="1999857"/>
                  </a:cubicBezTo>
                  <a:close/>
                </a:path>
              </a:pathLst>
            </a:custGeom>
            <a:solidFill>
              <a:srgbClr val="F38D35"/>
            </a:solidFill>
          </p:spPr>
          <p:txBody>
            <a:bodyPr/>
            <a:lstStyle/>
            <a:p>
              <a:endParaRPr lang="en-US"/>
            </a:p>
          </p:txBody>
        </p:sp>
        <p:sp>
          <p:nvSpPr>
            <p:cNvPr id="28" name="Freeform 28"/>
            <p:cNvSpPr/>
            <p:nvPr/>
          </p:nvSpPr>
          <p:spPr>
            <a:xfrm>
              <a:off x="0" y="0"/>
              <a:ext cx="4876972" cy="2414260"/>
            </a:xfrm>
            <a:custGeom>
              <a:avLst/>
              <a:gdLst/>
              <a:ahLst/>
              <a:cxnLst/>
              <a:rect l="l" t="t" r="r" b="b"/>
              <a:pathLst>
                <a:path w="4876972" h="2414260">
                  <a:moveTo>
                    <a:pt x="0" y="407188"/>
                  </a:moveTo>
                  <a:cubicBezTo>
                    <a:pt x="0" y="182300"/>
                    <a:pt x="250451" y="0"/>
                    <a:pt x="559459" y="0"/>
                  </a:cubicBezTo>
                  <a:lnTo>
                    <a:pt x="4317517" y="0"/>
                  </a:lnTo>
                  <a:lnTo>
                    <a:pt x="4317517" y="7216"/>
                  </a:lnTo>
                  <a:lnTo>
                    <a:pt x="4317517" y="0"/>
                  </a:lnTo>
                  <a:cubicBezTo>
                    <a:pt x="4626525" y="0"/>
                    <a:pt x="4876972" y="182300"/>
                    <a:pt x="4876972" y="407188"/>
                  </a:cubicBezTo>
                  <a:lnTo>
                    <a:pt x="4867082" y="407188"/>
                  </a:lnTo>
                  <a:lnTo>
                    <a:pt x="4876972" y="407188"/>
                  </a:lnTo>
                  <a:lnTo>
                    <a:pt x="4876972" y="2007073"/>
                  </a:lnTo>
                  <a:lnTo>
                    <a:pt x="4867082" y="2007073"/>
                  </a:lnTo>
                  <a:lnTo>
                    <a:pt x="4876972" y="2007073"/>
                  </a:lnTo>
                  <a:cubicBezTo>
                    <a:pt x="4876972" y="2231960"/>
                    <a:pt x="4626525" y="2414260"/>
                    <a:pt x="4317517" y="2414260"/>
                  </a:cubicBezTo>
                  <a:lnTo>
                    <a:pt x="4317517" y="2407044"/>
                  </a:lnTo>
                  <a:lnTo>
                    <a:pt x="4317517" y="2414260"/>
                  </a:lnTo>
                  <a:lnTo>
                    <a:pt x="559459" y="2414260"/>
                  </a:lnTo>
                  <a:lnTo>
                    <a:pt x="559459" y="2407044"/>
                  </a:lnTo>
                  <a:lnTo>
                    <a:pt x="559459" y="2414260"/>
                  </a:lnTo>
                  <a:cubicBezTo>
                    <a:pt x="250451" y="2414380"/>
                    <a:pt x="0" y="2232078"/>
                    <a:pt x="0" y="2007073"/>
                  </a:cubicBezTo>
                  <a:lnTo>
                    <a:pt x="0" y="407188"/>
                  </a:lnTo>
                  <a:lnTo>
                    <a:pt x="9895" y="407188"/>
                  </a:lnTo>
                  <a:lnTo>
                    <a:pt x="0" y="407188"/>
                  </a:lnTo>
                  <a:moveTo>
                    <a:pt x="19790" y="407188"/>
                  </a:moveTo>
                  <a:lnTo>
                    <a:pt x="19790" y="2007073"/>
                  </a:lnTo>
                  <a:lnTo>
                    <a:pt x="9895" y="2007073"/>
                  </a:lnTo>
                  <a:lnTo>
                    <a:pt x="19790" y="2007073"/>
                  </a:lnTo>
                  <a:cubicBezTo>
                    <a:pt x="19790" y="2223916"/>
                    <a:pt x="261319" y="2399828"/>
                    <a:pt x="559459" y="2399828"/>
                  </a:cubicBezTo>
                  <a:lnTo>
                    <a:pt x="4317517" y="2399828"/>
                  </a:lnTo>
                  <a:cubicBezTo>
                    <a:pt x="4615495" y="2399828"/>
                    <a:pt x="4857187" y="2223916"/>
                    <a:pt x="4857187" y="2007073"/>
                  </a:cubicBezTo>
                  <a:lnTo>
                    <a:pt x="4857187" y="407188"/>
                  </a:lnTo>
                  <a:cubicBezTo>
                    <a:pt x="4857187" y="190344"/>
                    <a:pt x="4615658" y="14433"/>
                    <a:pt x="4317517" y="14433"/>
                  </a:cubicBezTo>
                  <a:lnTo>
                    <a:pt x="559459" y="14433"/>
                  </a:lnTo>
                  <a:lnTo>
                    <a:pt x="559459" y="7216"/>
                  </a:lnTo>
                  <a:lnTo>
                    <a:pt x="559459" y="14433"/>
                  </a:lnTo>
                  <a:cubicBezTo>
                    <a:pt x="261481" y="14433"/>
                    <a:pt x="19790" y="190344"/>
                    <a:pt x="19790" y="407188"/>
                  </a:cubicBezTo>
                  <a:close/>
                </a:path>
              </a:pathLst>
            </a:custGeom>
            <a:solidFill>
              <a:srgbClr val="FFBD59"/>
            </a:solidFill>
          </p:spPr>
          <p:txBody>
            <a:bodyPr/>
            <a:lstStyle/>
            <a:p>
              <a:endParaRPr lang="en-US"/>
            </a:p>
          </p:txBody>
        </p:sp>
      </p:grpSp>
      <p:grpSp>
        <p:nvGrpSpPr>
          <p:cNvPr id="29" name="Group 29"/>
          <p:cNvGrpSpPr/>
          <p:nvPr/>
        </p:nvGrpSpPr>
        <p:grpSpPr>
          <a:xfrm>
            <a:off x="2761753" y="7759553"/>
            <a:ext cx="4527739" cy="1670681"/>
            <a:chOff x="0" y="0"/>
            <a:chExt cx="3566830" cy="1316117"/>
          </a:xfrm>
        </p:grpSpPr>
        <p:sp>
          <p:nvSpPr>
            <p:cNvPr id="30" name="Freeform 30"/>
            <p:cNvSpPr/>
            <p:nvPr/>
          </p:nvSpPr>
          <p:spPr>
            <a:xfrm>
              <a:off x="0" y="0"/>
              <a:ext cx="3566830" cy="1316117"/>
            </a:xfrm>
            <a:custGeom>
              <a:avLst/>
              <a:gdLst/>
              <a:ahLst/>
              <a:cxnLst/>
              <a:rect l="l" t="t" r="r" b="b"/>
              <a:pathLst>
                <a:path w="3566830" h="1316117">
                  <a:moveTo>
                    <a:pt x="0" y="0"/>
                  </a:moveTo>
                  <a:lnTo>
                    <a:pt x="3566830" y="0"/>
                  </a:lnTo>
                  <a:lnTo>
                    <a:pt x="3566830" y="1316117"/>
                  </a:lnTo>
                  <a:lnTo>
                    <a:pt x="0" y="1316117"/>
                  </a:lnTo>
                  <a:close/>
                </a:path>
              </a:pathLst>
            </a:custGeom>
          </p:spPr>
          <p:txBody>
            <a:bodyPr/>
            <a:lstStyle/>
            <a:p>
              <a:endParaRPr lang="en-US"/>
            </a:p>
          </p:txBody>
        </p:sp>
        <p:sp>
          <p:nvSpPr>
            <p:cNvPr id="31" name="TextBox 31"/>
            <p:cNvSpPr txBox="1"/>
            <p:nvPr/>
          </p:nvSpPr>
          <p:spPr>
            <a:xfrm>
              <a:off x="0" y="0"/>
              <a:ext cx="3566830" cy="1316117"/>
            </a:xfrm>
            <a:prstGeom prst="rect">
              <a:avLst/>
            </a:prstGeom>
          </p:spPr>
          <p:txBody>
            <a:bodyPr lIns="0" tIns="0" rIns="0" bIns="0" rtlCol="0" anchor="ctr"/>
            <a:lstStyle/>
            <a:p>
              <a:pPr algn="ctr">
                <a:lnSpc>
                  <a:spcPts val="4720"/>
                </a:lnSpc>
              </a:pPr>
              <a:r>
                <a:rPr lang="en-US" sz="4371">
                  <a:solidFill>
                    <a:srgbClr val="FFFFFF"/>
                  </a:solidFill>
                  <a:latin typeface="Poppins"/>
                  <a:ea typeface="Poppins"/>
                  <a:cs typeface="Poppins"/>
                  <a:sym typeface="Poppins"/>
                </a:rPr>
                <a:t>Capital purchases</a:t>
              </a:r>
            </a:p>
          </p:txBody>
        </p:sp>
      </p:grpSp>
      <p:grpSp>
        <p:nvGrpSpPr>
          <p:cNvPr id="32" name="Group 32"/>
          <p:cNvGrpSpPr/>
          <p:nvPr/>
        </p:nvGrpSpPr>
        <p:grpSpPr>
          <a:xfrm>
            <a:off x="7077708" y="2502060"/>
            <a:ext cx="8585192" cy="1909870"/>
            <a:chOff x="0" y="0"/>
            <a:chExt cx="11446922" cy="2546493"/>
          </a:xfrm>
        </p:grpSpPr>
        <p:grpSp>
          <p:nvGrpSpPr>
            <p:cNvPr id="33" name="Group 33"/>
            <p:cNvGrpSpPr/>
            <p:nvPr/>
          </p:nvGrpSpPr>
          <p:grpSpPr>
            <a:xfrm rot="5400000">
              <a:off x="4450214" y="-4450214"/>
              <a:ext cx="2546493" cy="11446922"/>
              <a:chOff x="0" y="0"/>
              <a:chExt cx="1504544" cy="6763182"/>
            </a:xfrm>
          </p:grpSpPr>
          <p:sp>
            <p:nvSpPr>
              <p:cNvPr id="34" name="Freeform 34"/>
              <p:cNvSpPr/>
              <p:nvPr/>
            </p:nvSpPr>
            <p:spPr>
              <a:xfrm>
                <a:off x="926" y="1270"/>
                <a:ext cx="1502640" cy="6760591"/>
              </a:xfrm>
              <a:custGeom>
                <a:avLst/>
                <a:gdLst/>
                <a:ahLst/>
                <a:cxnLst/>
                <a:rect l="l" t="t" r="r" b="b"/>
                <a:pathLst>
                  <a:path w="1502640" h="6760591">
                    <a:moveTo>
                      <a:pt x="250455" y="0"/>
                    </a:moveTo>
                    <a:lnTo>
                      <a:pt x="1252184" y="0"/>
                    </a:lnTo>
                    <a:cubicBezTo>
                      <a:pt x="1390513" y="0"/>
                      <a:pt x="1502640" y="153924"/>
                      <a:pt x="1502640" y="343789"/>
                    </a:cubicBezTo>
                    <a:lnTo>
                      <a:pt x="1502640" y="6760591"/>
                    </a:lnTo>
                    <a:lnTo>
                      <a:pt x="0" y="6760591"/>
                    </a:lnTo>
                    <a:lnTo>
                      <a:pt x="0" y="343789"/>
                    </a:lnTo>
                    <a:cubicBezTo>
                      <a:pt x="0" y="153924"/>
                      <a:pt x="112126" y="0"/>
                      <a:pt x="250455" y="0"/>
                    </a:cubicBezTo>
                    <a:close/>
                  </a:path>
                </a:pathLst>
              </a:custGeom>
              <a:solidFill>
                <a:srgbClr val="D7EE92">
                  <a:alpha val="80784"/>
                </a:srgbClr>
              </a:solidFill>
            </p:spPr>
            <p:txBody>
              <a:bodyPr/>
              <a:lstStyle/>
              <a:p>
                <a:endParaRPr lang="en-US"/>
              </a:p>
            </p:txBody>
          </p:sp>
          <p:sp>
            <p:nvSpPr>
              <p:cNvPr id="35" name="Freeform 35"/>
              <p:cNvSpPr/>
              <p:nvPr/>
            </p:nvSpPr>
            <p:spPr>
              <a:xfrm>
                <a:off x="0" y="0"/>
                <a:ext cx="1504491" cy="6763131"/>
              </a:xfrm>
              <a:custGeom>
                <a:avLst/>
                <a:gdLst/>
                <a:ahLst/>
                <a:cxnLst/>
                <a:rect l="l" t="t" r="r" b="b"/>
                <a:pathLst>
                  <a:path w="1504491" h="6763131">
                    <a:moveTo>
                      <a:pt x="251381" y="0"/>
                    </a:moveTo>
                    <a:lnTo>
                      <a:pt x="1253110" y="0"/>
                    </a:lnTo>
                    <a:lnTo>
                      <a:pt x="1253110" y="1270"/>
                    </a:lnTo>
                    <a:lnTo>
                      <a:pt x="1253110" y="0"/>
                    </a:lnTo>
                    <a:lnTo>
                      <a:pt x="1253110" y="1270"/>
                    </a:lnTo>
                    <a:lnTo>
                      <a:pt x="1253110" y="0"/>
                    </a:lnTo>
                    <a:cubicBezTo>
                      <a:pt x="1391995" y="0"/>
                      <a:pt x="1504491" y="154559"/>
                      <a:pt x="1504491" y="345059"/>
                    </a:cubicBezTo>
                    <a:lnTo>
                      <a:pt x="1504491" y="6761861"/>
                    </a:lnTo>
                    <a:cubicBezTo>
                      <a:pt x="1504491" y="6762623"/>
                      <a:pt x="1504029" y="6763131"/>
                      <a:pt x="1503566" y="6763131"/>
                    </a:cubicBezTo>
                    <a:lnTo>
                      <a:pt x="926" y="6763131"/>
                    </a:lnTo>
                    <a:cubicBezTo>
                      <a:pt x="370" y="6763131"/>
                      <a:pt x="0" y="6762496"/>
                      <a:pt x="0" y="6761861"/>
                    </a:cubicBezTo>
                    <a:lnTo>
                      <a:pt x="0" y="345059"/>
                    </a:lnTo>
                    <a:lnTo>
                      <a:pt x="926" y="345059"/>
                    </a:lnTo>
                    <a:lnTo>
                      <a:pt x="0" y="345059"/>
                    </a:lnTo>
                    <a:cubicBezTo>
                      <a:pt x="0" y="154559"/>
                      <a:pt x="112589" y="0"/>
                      <a:pt x="251381" y="0"/>
                    </a:cubicBezTo>
                    <a:lnTo>
                      <a:pt x="251937" y="254"/>
                    </a:lnTo>
                    <a:lnTo>
                      <a:pt x="251381" y="1397"/>
                    </a:lnTo>
                    <a:lnTo>
                      <a:pt x="251381" y="0"/>
                    </a:lnTo>
                    <a:moveTo>
                      <a:pt x="251381" y="2540"/>
                    </a:moveTo>
                    <a:lnTo>
                      <a:pt x="250918" y="2413"/>
                    </a:lnTo>
                    <a:lnTo>
                      <a:pt x="251381" y="1270"/>
                    </a:lnTo>
                    <a:lnTo>
                      <a:pt x="251381" y="2540"/>
                    </a:lnTo>
                    <a:cubicBezTo>
                      <a:pt x="113608" y="2540"/>
                      <a:pt x="1852" y="155956"/>
                      <a:pt x="1852" y="345059"/>
                    </a:cubicBezTo>
                    <a:lnTo>
                      <a:pt x="1852" y="6761861"/>
                    </a:lnTo>
                    <a:lnTo>
                      <a:pt x="926" y="6761861"/>
                    </a:lnTo>
                    <a:lnTo>
                      <a:pt x="926" y="6760591"/>
                    </a:lnTo>
                    <a:lnTo>
                      <a:pt x="1503566" y="6760591"/>
                    </a:lnTo>
                    <a:lnTo>
                      <a:pt x="1503566" y="6761861"/>
                    </a:lnTo>
                    <a:lnTo>
                      <a:pt x="1502640" y="6761861"/>
                    </a:lnTo>
                    <a:lnTo>
                      <a:pt x="1502640" y="345059"/>
                    </a:lnTo>
                    <a:lnTo>
                      <a:pt x="1503566" y="345059"/>
                    </a:lnTo>
                    <a:lnTo>
                      <a:pt x="1502640" y="345059"/>
                    </a:lnTo>
                    <a:cubicBezTo>
                      <a:pt x="1502640" y="155956"/>
                      <a:pt x="1390976" y="2540"/>
                      <a:pt x="1253110" y="2540"/>
                    </a:cubicBezTo>
                    <a:lnTo>
                      <a:pt x="251381" y="2540"/>
                    </a:lnTo>
                    <a:close/>
                  </a:path>
                </a:pathLst>
              </a:custGeom>
              <a:solidFill>
                <a:srgbClr val="D7EE92">
                  <a:alpha val="80784"/>
                </a:srgbClr>
              </a:solidFill>
            </p:spPr>
            <p:txBody>
              <a:bodyPr/>
              <a:lstStyle/>
              <a:p>
                <a:endParaRPr lang="en-US"/>
              </a:p>
            </p:txBody>
          </p:sp>
        </p:grpSp>
        <p:grpSp>
          <p:nvGrpSpPr>
            <p:cNvPr id="36" name="Group 36"/>
            <p:cNvGrpSpPr/>
            <p:nvPr/>
          </p:nvGrpSpPr>
          <p:grpSpPr>
            <a:xfrm>
              <a:off x="0" y="116167"/>
              <a:ext cx="11298538" cy="2314160"/>
              <a:chOff x="0" y="0"/>
              <a:chExt cx="6675512" cy="1367274"/>
            </a:xfrm>
          </p:grpSpPr>
          <p:sp>
            <p:nvSpPr>
              <p:cNvPr id="37" name="Freeform 37"/>
              <p:cNvSpPr/>
              <p:nvPr/>
            </p:nvSpPr>
            <p:spPr>
              <a:xfrm>
                <a:off x="0" y="0"/>
                <a:ext cx="6675512" cy="1367274"/>
              </a:xfrm>
              <a:custGeom>
                <a:avLst/>
                <a:gdLst/>
                <a:ahLst/>
                <a:cxnLst/>
                <a:rect l="l" t="t" r="r" b="b"/>
                <a:pathLst>
                  <a:path w="6675512" h="1367274">
                    <a:moveTo>
                      <a:pt x="0" y="0"/>
                    </a:moveTo>
                    <a:lnTo>
                      <a:pt x="6675512" y="0"/>
                    </a:lnTo>
                    <a:lnTo>
                      <a:pt x="6675512" y="1367274"/>
                    </a:lnTo>
                    <a:lnTo>
                      <a:pt x="0" y="1367274"/>
                    </a:lnTo>
                    <a:close/>
                  </a:path>
                </a:pathLst>
              </a:custGeom>
            </p:spPr>
            <p:txBody>
              <a:bodyPr/>
              <a:lstStyle/>
              <a:p>
                <a:endParaRPr lang="en-US"/>
              </a:p>
            </p:txBody>
          </p:sp>
          <p:sp>
            <p:nvSpPr>
              <p:cNvPr id="38" name="TextBox 38"/>
              <p:cNvSpPr txBox="1"/>
              <p:nvPr/>
            </p:nvSpPr>
            <p:spPr>
              <a:xfrm>
                <a:off x="0" y="9525"/>
                <a:ext cx="6675512" cy="1357749"/>
              </a:xfrm>
              <a:prstGeom prst="rect">
                <a:avLst/>
              </a:prstGeom>
            </p:spPr>
            <p:txBody>
              <a:bodyPr lIns="0" tIns="0" rIns="0" bIns="0" rtlCol="0" anchor="ctr"/>
              <a:lstStyle/>
              <a:p>
                <a:pPr marL="155767" lvl="2" algn="l">
                  <a:lnSpc>
                    <a:spcPts val="3419"/>
                  </a:lnSpc>
                </a:pPr>
                <a:r>
                  <a:rPr lang="en-US" sz="3166" dirty="0">
                    <a:solidFill>
                      <a:srgbClr val="000000"/>
                    </a:solidFill>
                    <a:latin typeface="Poppins"/>
                    <a:ea typeface="Poppins"/>
                    <a:cs typeface="Poppins"/>
                    <a:sym typeface="Poppins"/>
                  </a:rPr>
                  <a:t>Please check with your finance dept and your assigned NC BEFORE purchasing</a:t>
                </a:r>
              </a:p>
            </p:txBody>
          </p:sp>
        </p:grpSp>
      </p:grpSp>
      <p:grpSp>
        <p:nvGrpSpPr>
          <p:cNvPr id="39" name="Group 39"/>
          <p:cNvGrpSpPr/>
          <p:nvPr/>
        </p:nvGrpSpPr>
        <p:grpSpPr>
          <a:xfrm>
            <a:off x="2646254" y="2354580"/>
            <a:ext cx="4511280" cy="2230081"/>
            <a:chOff x="0" y="0"/>
            <a:chExt cx="5243247" cy="2591917"/>
          </a:xfrm>
        </p:grpSpPr>
        <p:sp>
          <p:nvSpPr>
            <p:cNvPr id="40" name="Freeform 40"/>
            <p:cNvSpPr/>
            <p:nvPr/>
          </p:nvSpPr>
          <p:spPr>
            <a:xfrm>
              <a:off x="10638" y="7747"/>
              <a:ext cx="5221991" cy="2576322"/>
            </a:xfrm>
            <a:custGeom>
              <a:avLst/>
              <a:gdLst/>
              <a:ahLst/>
              <a:cxnLst/>
              <a:rect l="l" t="t" r="r" b="b"/>
              <a:pathLst>
                <a:path w="5221991" h="2576322">
                  <a:moveTo>
                    <a:pt x="0" y="429387"/>
                  </a:moveTo>
                  <a:cubicBezTo>
                    <a:pt x="0" y="192278"/>
                    <a:pt x="264552" y="0"/>
                    <a:pt x="590840" y="0"/>
                  </a:cubicBezTo>
                  <a:lnTo>
                    <a:pt x="4631151" y="0"/>
                  </a:lnTo>
                  <a:cubicBezTo>
                    <a:pt x="4957438" y="0"/>
                    <a:pt x="5221991" y="192278"/>
                    <a:pt x="5221991" y="429387"/>
                  </a:cubicBezTo>
                  <a:lnTo>
                    <a:pt x="5221991" y="2146935"/>
                  </a:lnTo>
                  <a:cubicBezTo>
                    <a:pt x="5221991" y="2384044"/>
                    <a:pt x="4957438" y="2576322"/>
                    <a:pt x="4631151" y="2576322"/>
                  </a:cubicBezTo>
                  <a:lnTo>
                    <a:pt x="590840" y="2576322"/>
                  </a:lnTo>
                  <a:cubicBezTo>
                    <a:pt x="264552" y="2576449"/>
                    <a:pt x="0" y="2384171"/>
                    <a:pt x="0" y="2146935"/>
                  </a:cubicBezTo>
                  <a:close/>
                </a:path>
              </a:pathLst>
            </a:custGeom>
            <a:solidFill>
              <a:srgbClr val="88C62B"/>
            </a:solidFill>
          </p:spPr>
          <p:txBody>
            <a:bodyPr/>
            <a:lstStyle/>
            <a:p>
              <a:endParaRPr lang="en-US"/>
            </a:p>
          </p:txBody>
        </p:sp>
        <p:sp>
          <p:nvSpPr>
            <p:cNvPr id="41" name="Freeform 41"/>
            <p:cNvSpPr/>
            <p:nvPr/>
          </p:nvSpPr>
          <p:spPr>
            <a:xfrm>
              <a:off x="0" y="0"/>
              <a:ext cx="5243261" cy="2591816"/>
            </a:xfrm>
            <a:custGeom>
              <a:avLst/>
              <a:gdLst/>
              <a:ahLst/>
              <a:cxnLst/>
              <a:rect l="l" t="t" r="r" b="b"/>
              <a:pathLst>
                <a:path w="5243261" h="2591816">
                  <a:moveTo>
                    <a:pt x="0" y="437134"/>
                  </a:moveTo>
                  <a:cubicBezTo>
                    <a:pt x="0" y="195707"/>
                    <a:pt x="269261" y="0"/>
                    <a:pt x="601478" y="0"/>
                  </a:cubicBezTo>
                  <a:lnTo>
                    <a:pt x="4641789" y="0"/>
                  </a:lnTo>
                  <a:lnTo>
                    <a:pt x="4641789" y="7747"/>
                  </a:lnTo>
                  <a:lnTo>
                    <a:pt x="4641789" y="0"/>
                  </a:lnTo>
                  <a:cubicBezTo>
                    <a:pt x="4974005" y="0"/>
                    <a:pt x="5243261" y="195707"/>
                    <a:pt x="5243261" y="437134"/>
                  </a:cubicBezTo>
                  <a:lnTo>
                    <a:pt x="5232629" y="437134"/>
                  </a:lnTo>
                  <a:lnTo>
                    <a:pt x="5243261" y="437134"/>
                  </a:lnTo>
                  <a:lnTo>
                    <a:pt x="5243261" y="2154682"/>
                  </a:lnTo>
                  <a:lnTo>
                    <a:pt x="5232629" y="2154682"/>
                  </a:lnTo>
                  <a:lnTo>
                    <a:pt x="5243261" y="2154682"/>
                  </a:lnTo>
                  <a:cubicBezTo>
                    <a:pt x="5243261" y="2396109"/>
                    <a:pt x="4974005" y="2591816"/>
                    <a:pt x="4641789" y="2591816"/>
                  </a:cubicBezTo>
                  <a:lnTo>
                    <a:pt x="4641789" y="2584069"/>
                  </a:lnTo>
                  <a:lnTo>
                    <a:pt x="4641789" y="2591816"/>
                  </a:lnTo>
                  <a:lnTo>
                    <a:pt x="601478" y="2591816"/>
                  </a:lnTo>
                  <a:lnTo>
                    <a:pt x="601478" y="2584069"/>
                  </a:lnTo>
                  <a:lnTo>
                    <a:pt x="601478" y="2591816"/>
                  </a:lnTo>
                  <a:cubicBezTo>
                    <a:pt x="269261" y="2591943"/>
                    <a:pt x="0" y="2396236"/>
                    <a:pt x="0" y="2154682"/>
                  </a:cubicBezTo>
                  <a:lnTo>
                    <a:pt x="0" y="437134"/>
                  </a:lnTo>
                  <a:lnTo>
                    <a:pt x="10638" y="437134"/>
                  </a:lnTo>
                  <a:lnTo>
                    <a:pt x="0" y="437134"/>
                  </a:lnTo>
                  <a:moveTo>
                    <a:pt x="21276" y="437134"/>
                  </a:moveTo>
                  <a:lnTo>
                    <a:pt x="21276" y="2154682"/>
                  </a:lnTo>
                  <a:lnTo>
                    <a:pt x="10638" y="2154682"/>
                  </a:lnTo>
                  <a:lnTo>
                    <a:pt x="21276" y="2154682"/>
                  </a:lnTo>
                  <a:cubicBezTo>
                    <a:pt x="21276" y="2387473"/>
                    <a:pt x="280945" y="2576322"/>
                    <a:pt x="601478" y="2576322"/>
                  </a:cubicBezTo>
                  <a:lnTo>
                    <a:pt x="4641789" y="2576322"/>
                  </a:lnTo>
                  <a:cubicBezTo>
                    <a:pt x="4962147" y="2576322"/>
                    <a:pt x="5221990" y="2387473"/>
                    <a:pt x="5221990" y="2154682"/>
                  </a:cubicBezTo>
                  <a:lnTo>
                    <a:pt x="5221990" y="437134"/>
                  </a:lnTo>
                  <a:cubicBezTo>
                    <a:pt x="5221990" y="204343"/>
                    <a:pt x="4962321" y="15494"/>
                    <a:pt x="4641789" y="15494"/>
                  </a:cubicBezTo>
                  <a:lnTo>
                    <a:pt x="601478" y="15494"/>
                  </a:lnTo>
                  <a:lnTo>
                    <a:pt x="601478" y="7747"/>
                  </a:lnTo>
                  <a:lnTo>
                    <a:pt x="601478" y="15494"/>
                  </a:lnTo>
                  <a:cubicBezTo>
                    <a:pt x="281120" y="15494"/>
                    <a:pt x="21276" y="204343"/>
                    <a:pt x="21276" y="437134"/>
                  </a:cubicBezTo>
                  <a:close/>
                </a:path>
              </a:pathLst>
            </a:custGeom>
            <a:solidFill>
              <a:srgbClr val="88C62B"/>
            </a:solidFill>
          </p:spPr>
          <p:txBody>
            <a:bodyPr/>
            <a:lstStyle/>
            <a:p>
              <a:endParaRPr lang="en-US"/>
            </a:p>
          </p:txBody>
        </p:sp>
      </p:grpSp>
      <p:grpSp>
        <p:nvGrpSpPr>
          <p:cNvPr id="42" name="Group 42"/>
          <p:cNvGrpSpPr/>
          <p:nvPr/>
        </p:nvGrpSpPr>
        <p:grpSpPr>
          <a:xfrm>
            <a:off x="2726079" y="2635018"/>
            <a:ext cx="4351629" cy="1670681"/>
            <a:chOff x="0" y="0"/>
            <a:chExt cx="3566830" cy="1369380"/>
          </a:xfrm>
        </p:grpSpPr>
        <p:sp>
          <p:nvSpPr>
            <p:cNvPr id="43" name="Freeform 43"/>
            <p:cNvSpPr/>
            <p:nvPr/>
          </p:nvSpPr>
          <p:spPr>
            <a:xfrm>
              <a:off x="0" y="0"/>
              <a:ext cx="3566830" cy="1369380"/>
            </a:xfrm>
            <a:custGeom>
              <a:avLst/>
              <a:gdLst/>
              <a:ahLst/>
              <a:cxnLst/>
              <a:rect l="l" t="t" r="r" b="b"/>
              <a:pathLst>
                <a:path w="3566830" h="1369380">
                  <a:moveTo>
                    <a:pt x="0" y="0"/>
                  </a:moveTo>
                  <a:lnTo>
                    <a:pt x="3566830" y="0"/>
                  </a:lnTo>
                  <a:lnTo>
                    <a:pt x="3566830" y="1369380"/>
                  </a:lnTo>
                  <a:lnTo>
                    <a:pt x="0" y="1369380"/>
                  </a:lnTo>
                  <a:close/>
                </a:path>
              </a:pathLst>
            </a:custGeom>
          </p:spPr>
          <p:txBody>
            <a:bodyPr/>
            <a:lstStyle/>
            <a:p>
              <a:endParaRPr lang="en-US"/>
            </a:p>
          </p:txBody>
        </p:sp>
        <p:sp>
          <p:nvSpPr>
            <p:cNvPr id="44" name="TextBox 44"/>
            <p:cNvSpPr txBox="1"/>
            <p:nvPr/>
          </p:nvSpPr>
          <p:spPr>
            <a:xfrm>
              <a:off x="0" y="0"/>
              <a:ext cx="3566830" cy="1369380"/>
            </a:xfrm>
            <a:prstGeom prst="rect">
              <a:avLst/>
            </a:prstGeom>
          </p:spPr>
          <p:txBody>
            <a:bodyPr lIns="0" tIns="0" rIns="0" bIns="0" rtlCol="0" anchor="ctr"/>
            <a:lstStyle/>
            <a:p>
              <a:pPr algn="ctr">
                <a:lnSpc>
                  <a:spcPts val="4720"/>
                </a:lnSpc>
              </a:pPr>
              <a:r>
                <a:rPr lang="en-US" sz="4371">
                  <a:solidFill>
                    <a:srgbClr val="FFFFFF"/>
                  </a:solidFill>
                  <a:latin typeface="Poppins"/>
                  <a:ea typeface="Poppins"/>
                  <a:cs typeface="Poppins"/>
                  <a:sym typeface="Poppins"/>
                </a:rPr>
                <a:t>Intended purchases</a:t>
              </a: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829" b="-9829"/>
            </a:stretch>
          </a:blipFill>
        </p:spPr>
        <p:txBody>
          <a:bodyPr/>
          <a:lstStyle/>
          <a:p>
            <a:endParaRPr lang="en-US"/>
          </a:p>
        </p:txBody>
      </p:sp>
      <p:grpSp>
        <p:nvGrpSpPr>
          <p:cNvPr id="3" name="Group 3"/>
          <p:cNvGrpSpPr/>
          <p:nvPr/>
        </p:nvGrpSpPr>
        <p:grpSpPr>
          <a:xfrm>
            <a:off x="0" y="0"/>
            <a:ext cx="17834915" cy="2312625"/>
            <a:chOff x="0" y="0"/>
            <a:chExt cx="17967025" cy="2329755"/>
          </a:xfrm>
        </p:grpSpPr>
        <p:sp>
          <p:nvSpPr>
            <p:cNvPr id="4" name="Freeform 4"/>
            <p:cNvSpPr/>
            <p:nvPr/>
          </p:nvSpPr>
          <p:spPr>
            <a:xfrm>
              <a:off x="0" y="0"/>
              <a:ext cx="17967026" cy="2329755"/>
            </a:xfrm>
            <a:custGeom>
              <a:avLst/>
              <a:gdLst/>
              <a:ahLst/>
              <a:cxnLst/>
              <a:rect l="l" t="t" r="r" b="b"/>
              <a:pathLst>
                <a:path w="17967026" h="2329755">
                  <a:moveTo>
                    <a:pt x="0" y="0"/>
                  </a:moveTo>
                  <a:lnTo>
                    <a:pt x="17967026" y="0"/>
                  </a:lnTo>
                  <a:lnTo>
                    <a:pt x="17967026" y="2329755"/>
                  </a:lnTo>
                  <a:lnTo>
                    <a:pt x="0" y="2329755"/>
                  </a:lnTo>
                  <a:close/>
                </a:path>
              </a:pathLst>
            </a:custGeom>
          </p:spPr>
          <p:txBody>
            <a:bodyPr/>
            <a:lstStyle/>
            <a:p>
              <a:endParaRPr lang="en-US"/>
            </a:p>
          </p:txBody>
        </p:sp>
        <p:sp>
          <p:nvSpPr>
            <p:cNvPr id="5" name="TextBox 5"/>
            <p:cNvSpPr txBox="1"/>
            <p:nvPr/>
          </p:nvSpPr>
          <p:spPr>
            <a:xfrm>
              <a:off x="0" y="9525"/>
              <a:ext cx="17967025" cy="2320230"/>
            </a:xfrm>
            <a:prstGeom prst="rect">
              <a:avLst/>
            </a:prstGeom>
          </p:spPr>
          <p:txBody>
            <a:bodyPr lIns="0" tIns="0" rIns="0" bIns="0" rtlCol="0" anchor="ctr"/>
            <a:lstStyle/>
            <a:p>
              <a:pPr algn="ctr">
                <a:lnSpc>
                  <a:spcPts val="6501"/>
                </a:lnSpc>
              </a:pPr>
              <a:r>
                <a:rPr lang="en-US" sz="6020">
                  <a:solidFill>
                    <a:srgbClr val="000000"/>
                  </a:solidFill>
                  <a:latin typeface="Poppins"/>
                  <a:ea typeface="Poppins"/>
                  <a:cs typeface="Poppins"/>
                  <a:sym typeface="Poppins"/>
                </a:rPr>
                <a:t>Local agency fiscal monitoring and compliance review</a:t>
              </a:r>
            </a:p>
          </p:txBody>
        </p:sp>
      </p:grpSp>
      <p:grpSp>
        <p:nvGrpSpPr>
          <p:cNvPr id="6" name="Group 6"/>
          <p:cNvGrpSpPr/>
          <p:nvPr/>
        </p:nvGrpSpPr>
        <p:grpSpPr>
          <a:xfrm>
            <a:off x="2002528" y="3264674"/>
            <a:ext cx="3019023" cy="3019023"/>
            <a:chOff x="0" y="0"/>
            <a:chExt cx="1790743" cy="1790743"/>
          </a:xfrm>
        </p:grpSpPr>
        <p:sp>
          <p:nvSpPr>
            <p:cNvPr id="7" name="Freeform 7"/>
            <p:cNvSpPr/>
            <p:nvPr/>
          </p:nvSpPr>
          <p:spPr>
            <a:xfrm>
              <a:off x="0" y="0"/>
              <a:ext cx="1790700" cy="1790700"/>
            </a:xfrm>
            <a:custGeom>
              <a:avLst/>
              <a:gdLst/>
              <a:ahLst/>
              <a:cxnLst/>
              <a:rect l="l" t="t" r="r" b="b"/>
              <a:pathLst>
                <a:path w="1790700" h="1790700">
                  <a:moveTo>
                    <a:pt x="0" y="895350"/>
                  </a:moveTo>
                  <a:cubicBezTo>
                    <a:pt x="0" y="400812"/>
                    <a:pt x="400812" y="0"/>
                    <a:pt x="895350" y="0"/>
                  </a:cubicBezTo>
                  <a:cubicBezTo>
                    <a:pt x="1389888" y="0"/>
                    <a:pt x="1790700" y="400812"/>
                    <a:pt x="1790700" y="895350"/>
                  </a:cubicBezTo>
                  <a:cubicBezTo>
                    <a:pt x="1790700" y="1389888"/>
                    <a:pt x="1389888" y="1790700"/>
                    <a:pt x="895350" y="1790700"/>
                  </a:cubicBezTo>
                  <a:cubicBezTo>
                    <a:pt x="400812" y="1790700"/>
                    <a:pt x="0" y="1389888"/>
                    <a:pt x="0" y="895350"/>
                  </a:cubicBezTo>
                  <a:close/>
                </a:path>
              </a:pathLst>
            </a:custGeom>
            <a:solidFill>
              <a:srgbClr val="88C62B"/>
            </a:solidFill>
          </p:spPr>
          <p:txBody>
            <a:bodyPr/>
            <a:lstStyle/>
            <a:p>
              <a:endParaRPr lang="en-US"/>
            </a:p>
          </p:txBody>
        </p:sp>
      </p:grpSp>
      <p:grpSp>
        <p:nvGrpSpPr>
          <p:cNvPr id="8" name="Group 8"/>
          <p:cNvGrpSpPr/>
          <p:nvPr/>
        </p:nvGrpSpPr>
        <p:grpSpPr>
          <a:xfrm>
            <a:off x="7817860" y="3264674"/>
            <a:ext cx="3019023" cy="3019023"/>
            <a:chOff x="0" y="0"/>
            <a:chExt cx="1790743" cy="1790743"/>
          </a:xfrm>
        </p:grpSpPr>
        <p:sp>
          <p:nvSpPr>
            <p:cNvPr id="9" name="Freeform 9"/>
            <p:cNvSpPr/>
            <p:nvPr/>
          </p:nvSpPr>
          <p:spPr>
            <a:xfrm>
              <a:off x="0" y="0"/>
              <a:ext cx="1790700" cy="1790700"/>
            </a:xfrm>
            <a:custGeom>
              <a:avLst/>
              <a:gdLst/>
              <a:ahLst/>
              <a:cxnLst/>
              <a:rect l="l" t="t" r="r" b="b"/>
              <a:pathLst>
                <a:path w="1790700" h="1790700">
                  <a:moveTo>
                    <a:pt x="0" y="895350"/>
                  </a:moveTo>
                  <a:cubicBezTo>
                    <a:pt x="0" y="400812"/>
                    <a:pt x="400812" y="0"/>
                    <a:pt x="895350" y="0"/>
                  </a:cubicBezTo>
                  <a:cubicBezTo>
                    <a:pt x="1389888" y="0"/>
                    <a:pt x="1790700" y="400812"/>
                    <a:pt x="1790700" y="895350"/>
                  </a:cubicBezTo>
                  <a:cubicBezTo>
                    <a:pt x="1790700" y="1389888"/>
                    <a:pt x="1389888" y="1790700"/>
                    <a:pt x="895350" y="1790700"/>
                  </a:cubicBezTo>
                  <a:cubicBezTo>
                    <a:pt x="400812" y="1790700"/>
                    <a:pt x="0" y="1389888"/>
                    <a:pt x="0" y="895350"/>
                  </a:cubicBezTo>
                  <a:close/>
                </a:path>
              </a:pathLst>
            </a:custGeom>
            <a:solidFill>
              <a:srgbClr val="FF5757"/>
            </a:solidFill>
          </p:spPr>
          <p:txBody>
            <a:bodyPr/>
            <a:lstStyle/>
            <a:p>
              <a:endParaRPr lang="en-US"/>
            </a:p>
          </p:txBody>
        </p:sp>
      </p:grpSp>
      <p:grpSp>
        <p:nvGrpSpPr>
          <p:cNvPr id="10" name="Group 10"/>
          <p:cNvGrpSpPr/>
          <p:nvPr/>
        </p:nvGrpSpPr>
        <p:grpSpPr>
          <a:xfrm>
            <a:off x="13633192" y="3264674"/>
            <a:ext cx="3019023" cy="3019023"/>
            <a:chOff x="0" y="0"/>
            <a:chExt cx="1790743" cy="1790743"/>
          </a:xfrm>
        </p:grpSpPr>
        <p:sp>
          <p:nvSpPr>
            <p:cNvPr id="11" name="Freeform 11"/>
            <p:cNvSpPr/>
            <p:nvPr/>
          </p:nvSpPr>
          <p:spPr>
            <a:xfrm>
              <a:off x="0" y="0"/>
              <a:ext cx="1790700" cy="1790700"/>
            </a:xfrm>
            <a:custGeom>
              <a:avLst/>
              <a:gdLst/>
              <a:ahLst/>
              <a:cxnLst/>
              <a:rect l="l" t="t" r="r" b="b"/>
              <a:pathLst>
                <a:path w="1790700" h="1790700">
                  <a:moveTo>
                    <a:pt x="0" y="895350"/>
                  </a:moveTo>
                  <a:cubicBezTo>
                    <a:pt x="0" y="400812"/>
                    <a:pt x="400812" y="0"/>
                    <a:pt x="895350" y="0"/>
                  </a:cubicBezTo>
                  <a:cubicBezTo>
                    <a:pt x="1389888" y="0"/>
                    <a:pt x="1790700" y="400812"/>
                    <a:pt x="1790700" y="895350"/>
                  </a:cubicBezTo>
                  <a:cubicBezTo>
                    <a:pt x="1790700" y="1389888"/>
                    <a:pt x="1389888" y="1790700"/>
                    <a:pt x="895350" y="1790700"/>
                  </a:cubicBezTo>
                  <a:cubicBezTo>
                    <a:pt x="400812" y="1790700"/>
                    <a:pt x="0" y="1389888"/>
                    <a:pt x="0" y="895350"/>
                  </a:cubicBezTo>
                  <a:close/>
                </a:path>
              </a:pathLst>
            </a:custGeom>
            <a:solidFill>
              <a:srgbClr val="8C52FF"/>
            </a:solidFill>
          </p:spPr>
          <p:txBody>
            <a:bodyPr/>
            <a:lstStyle/>
            <a:p>
              <a:endParaRPr lang="en-US"/>
            </a:p>
          </p:txBody>
        </p:sp>
      </p:grpSp>
      <p:sp>
        <p:nvSpPr>
          <p:cNvPr id="12" name="Freeform 12">
            <a:extLst>
              <a:ext uri="{C183D7F6-B498-43B3-948B-1728B52AA6E4}">
                <adec:decorative xmlns:adec="http://schemas.microsoft.com/office/drawing/2017/decorative" val="1"/>
              </a:ext>
            </a:extLst>
          </p:cNvPr>
          <p:cNvSpPr/>
          <p:nvPr/>
        </p:nvSpPr>
        <p:spPr>
          <a:xfrm>
            <a:off x="8444090" y="3816750"/>
            <a:ext cx="1766564" cy="1823550"/>
          </a:xfrm>
          <a:custGeom>
            <a:avLst/>
            <a:gdLst/>
            <a:ahLst/>
            <a:cxnLst/>
            <a:rect l="l" t="t" r="r" b="b"/>
            <a:pathLst>
              <a:path w="1766564" h="1823550">
                <a:moveTo>
                  <a:pt x="0" y="0"/>
                </a:moveTo>
                <a:lnTo>
                  <a:pt x="1766563" y="0"/>
                </a:lnTo>
                <a:lnTo>
                  <a:pt x="1766563" y="1823550"/>
                </a:lnTo>
                <a:lnTo>
                  <a:pt x="0" y="182355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a:extLst>
              <a:ext uri="{C183D7F6-B498-43B3-948B-1728B52AA6E4}">
                <adec:decorative xmlns:adec="http://schemas.microsoft.com/office/drawing/2017/decorative" val="1"/>
              </a:ext>
            </a:extLst>
          </p:cNvPr>
          <p:cNvSpPr/>
          <p:nvPr/>
        </p:nvSpPr>
        <p:spPr>
          <a:xfrm>
            <a:off x="14332507" y="3871174"/>
            <a:ext cx="1620393" cy="1714702"/>
          </a:xfrm>
          <a:custGeom>
            <a:avLst/>
            <a:gdLst/>
            <a:ahLst/>
            <a:cxnLst/>
            <a:rect l="l" t="t" r="r" b="b"/>
            <a:pathLst>
              <a:path w="1620393" h="1714702">
                <a:moveTo>
                  <a:pt x="0" y="0"/>
                </a:moveTo>
                <a:lnTo>
                  <a:pt x="1620393" y="0"/>
                </a:lnTo>
                <a:lnTo>
                  <a:pt x="1620393" y="1714702"/>
                </a:lnTo>
                <a:lnTo>
                  <a:pt x="0" y="1714702"/>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a:extLst>
              <a:ext uri="{C183D7F6-B498-43B3-948B-1728B52AA6E4}">
                <adec:decorative xmlns:adec="http://schemas.microsoft.com/office/drawing/2017/decorative" val="1"/>
              </a:ext>
            </a:extLst>
          </p:cNvPr>
          <p:cNvSpPr/>
          <p:nvPr/>
        </p:nvSpPr>
        <p:spPr>
          <a:xfrm>
            <a:off x="2677963" y="3735679"/>
            <a:ext cx="1933625" cy="1904621"/>
          </a:xfrm>
          <a:custGeom>
            <a:avLst/>
            <a:gdLst/>
            <a:ahLst/>
            <a:cxnLst/>
            <a:rect l="l" t="t" r="r" b="b"/>
            <a:pathLst>
              <a:path w="1933625" h="1904621">
                <a:moveTo>
                  <a:pt x="0" y="0"/>
                </a:moveTo>
                <a:lnTo>
                  <a:pt x="1933625" y="0"/>
                </a:lnTo>
                <a:lnTo>
                  <a:pt x="1933625" y="1904621"/>
                </a:lnTo>
                <a:lnTo>
                  <a:pt x="0" y="1904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5" name="TextBox 15"/>
          <p:cNvSpPr txBox="1"/>
          <p:nvPr/>
        </p:nvSpPr>
        <p:spPr>
          <a:xfrm>
            <a:off x="1028700" y="7177221"/>
            <a:ext cx="4966679" cy="1194294"/>
          </a:xfrm>
          <a:prstGeom prst="rect">
            <a:avLst/>
          </a:prstGeom>
        </p:spPr>
        <p:txBody>
          <a:bodyPr lIns="0" tIns="0" rIns="0" bIns="0" rtlCol="0" anchor="t">
            <a:spAutoFit/>
          </a:bodyPr>
          <a:lstStyle/>
          <a:p>
            <a:pPr algn="ctr">
              <a:lnSpc>
                <a:spcPts val="4619"/>
              </a:lnSpc>
            </a:pPr>
            <a:r>
              <a:rPr lang="en-US" sz="3849">
                <a:solidFill>
                  <a:srgbClr val="000000"/>
                </a:solidFill>
                <a:latin typeface="Poppins"/>
                <a:ea typeface="Poppins"/>
                <a:cs typeface="Poppins"/>
                <a:sym typeface="Poppins"/>
              </a:rPr>
              <a:t>Proper internal Controls </a:t>
            </a:r>
          </a:p>
        </p:txBody>
      </p:sp>
      <p:sp>
        <p:nvSpPr>
          <p:cNvPr id="16" name="TextBox 16"/>
          <p:cNvSpPr txBox="1"/>
          <p:nvPr/>
        </p:nvSpPr>
        <p:spPr>
          <a:xfrm>
            <a:off x="6844032" y="7177221"/>
            <a:ext cx="4966679" cy="616197"/>
          </a:xfrm>
          <a:prstGeom prst="rect">
            <a:avLst/>
          </a:prstGeom>
        </p:spPr>
        <p:txBody>
          <a:bodyPr lIns="0" tIns="0" rIns="0" bIns="0" rtlCol="0" anchor="t">
            <a:spAutoFit/>
          </a:bodyPr>
          <a:lstStyle/>
          <a:p>
            <a:pPr algn="ctr">
              <a:lnSpc>
                <a:spcPts val="4619"/>
              </a:lnSpc>
            </a:pPr>
            <a:r>
              <a:rPr lang="en-US" sz="3849">
                <a:solidFill>
                  <a:srgbClr val="000000"/>
                </a:solidFill>
                <a:latin typeface="Poppins"/>
                <a:ea typeface="Poppins"/>
                <a:cs typeface="Poppins"/>
                <a:sym typeface="Poppins"/>
              </a:rPr>
              <a:t>Identify &amp; Report</a:t>
            </a:r>
          </a:p>
        </p:txBody>
      </p:sp>
      <p:sp>
        <p:nvSpPr>
          <p:cNvPr id="17" name="TextBox 17"/>
          <p:cNvSpPr txBox="1"/>
          <p:nvPr/>
        </p:nvSpPr>
        <p:spPr>
          <a:xfrm>
            <a:off x="12659364" y="7177221"/>
            <a:ext cx="4966679" cy="1194294"/>
          </a:xfrm>
          <a:prstGeom prst="rect">
            <a:avLst/>
          </a:prstGeom>
        </p:spPr>
        <p:txBody>
          <a:bodyPr lIns="0" tIns="0" rIns="0" bIns="0" rtlCol="0" anchor="t">
            <a:spAutoFit/>
          </a:bodyPr>
          <a:lstStyle/>
          <a:p>
            <a:pPr algn="ctr">
              <a:lnSpc>
                <a:spcPts val="4619"/>
              </a:lnSpc>
            </a:pPr>
            <a:r>
              <a:rPr lang="en-US" sz="3849">
                <a:solidFill>
                  <a:srgbClr val="000000"/>
                </a:solidFill>
                <a:latin typeface="Poppins"/>
                <a:ea typeface="Poppins"/>
                <a:cs typeface="Poppins"/>
                <a:sym typeface="Poppins"/>
              </a:rPr>
              <a:t>Accuracy and Compliance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829" b="-9829"/>
            </a:stretch>
          </a:blipFill>
        </p:spPr>
        <p:txBody>
          <a:bodyPr/>
          <a:lstStyle/>
          <a:p>
            <a:endParaRPr lang="en-US"/>
          </a:p>
        </p:txBody>
      </p:sp>
      <p:grpSp>
        <p:nvGrpSpPr>
          <p:cNvPr id="3" name="Group 3"/>
          <p:cNvGrpSpPr/>
          <p:nvPr/>
        </p:nvGrpSpPr>
        <p:grpSpPr>
          <a:xfrm>
            <a:off x="33297" y="2875295"/>
            <a:ext cx="3949236" cy="3131775"/>
            <a:chOff x="0" y="0"/>
            <a:chExt cx="3978490" cy="3154973"/>
          </a:xfrm>
        </p:grpSpPr>
        <p:sp>
          <p:nvSpPr>
            <p:cNvPr id="4" name="Freeform 4"/>
            <p:cNvSpPr/>
            <p:nvPr/>
          </p:nvSpPr>
          <p:spPr>
            <a:xfrm>
              <a:off x="0" y="0"/>
              <a:ext cx="3978490" cy="3154973"/>
            </a:xfrm>
            <a:custGeom>
              <a:avLst/>
              <a:gdLst/>
              <a:ahLst/>
              <a:cxnLst/>
              <a:rect l="l" t="t" r="r" b="b"/>
              <a:pathLst>
                <a:path w="3978490" h="3154973">
                  <a:moveTo>
                    <a:pt x="0" y="0"/>
                  </a:moveTo>
                  <a:lnTo>
                    <a:pt x="3978490" y="0"/>
                  </a:lnTo>
                  <a:lnTo>
                    <a:pt x="3978490" y="3154973"/>
                  </a:lnTo>
                  <a:lnTo>
                    <a:pt x="0" y="3154973"/>
                  </a:lnTo>
                  <a:close/>
                </a:path>
              </a:pathLst>
            </a:custGeom>
          </p:spPr>
          <p:txBody>
            <a:bodyPr/>
            <a:lstStyle/>
            <a:p>
              <a:endParaRPr lang="en-US"/>
            </a:p>
          </p:txBody>
        </p:sp>
        <p:sp>
          <p:nvSpPr>
            <p:cNvPr id="5" name="TextBox 5"/>
            <p:cNvSpPr txBox="1"/>
            <p:nvPr/>
          </p:nvSpPr>
          <p:spPr>
            <a:xfrm>
              <a:off x="0" y="9525"/>
              <a:ext cx="3978490" cy="3145448"/>
            </a:xfrm>
            <a:prstGeom prst="rect">
              <a:avLst/>
            </a:prstGeom>
          </p:spPr>
          <p:txBody>
            <a:bodyPr lIns="0" tIns="0" rIns="0" bIns="0" rtlCol="0" anchor="ctr"/>
            <a:lstStyle/>
            <a:p>
              <a:pPr algn="ctr">
                <a:lnSpc>
                  <a:spcPts val="6501"/>
                </a:lnSpc>
              </a:pPr>
              <a:r>
                <a:rPr lang="en-US" sz="6020">
                  <a:solidFill>
                    <a:srgbClr val="000000"/>
                  </a:solidFill>
                  <a:latin typeface="Poppins"/>
                  <a:ea typeface="Poppins"/>
                  <a:cs typeface="Poppins"/>
                  <a:sym typeface="Poppins"/>
                </a:rPr>
                <a:t>Travel and Training</a:t>
              </a:r>
            </a:p>
          </p:txBody>
        </p:sp>
      </p:grpSp>
      <p:grpSp>
        <p:nvGrpSpPr>
          <p:cNvPr id="6" name="Group 6"/>
          <p:cNvGrpSpPr/>
          <p:nvPr/>
        </p:nvGrpSpPr>
        <p:grpSpPr>
          <a:xfrm>
            <a:off x="3982533" y="625928"/>
            <a:ext cx="14142181" cy="1107205"/>
            <a:chOff x="0" y="0"/>
            <a:chExt cx="11630125" cy="910534"/>
          </a:xfrm>
        </p:grpSpPr>
        <p:sp>
          <p:nvSpPr>
            <p:cNvPr id="7" name="Freeform 7"/>
            <p:cNvSpPr/>
            <p:nvPr/>
          </p:nvSpPr>
          <p:spPr>
            <a:xfrm>
              <a:off x="5207" y="5207"/>
              <a:ext cx="11619738" cy="900176"/>
            </a:xfrm>
            <a:custGeom>
              <a:avLst/>
              <a:gdLst/>
              <a:ahLst/>
              <a:cxnLst/>
              <a:rect l="l" t="t" r="r" b="b"/>
              <a:pathLst>
                <a:path w="11619738" h="900176">
                  <a:moveTo>
                    <a:pt x="0" y="90043"/>
                  </a:moveTo>
                  <a:cubicBezTo>
                    <a:pt x="0" y="40259"/>
                    <a:pt x="40640" y="0"/>
                    <a:pt x="90932" y="0"/>
                  </a:cubicBezTo>
                  <a:lnTo>
                    <a:pt x="11528806" y="0"/>
                  </a:lnTo>
                  <a:cubicBezTo>
                    <a:pt x="11579098" y="0"/>
                    <a:pt x="11619738" y="40259"/>
                    <a:pt x="11619738" y="90043"/>
                  </a:cubicBezTo>
                  <a:lnTo>
                    <a:pt x="11619738" y="810133"/>
                  </a:lnTo>
                  <a:cubicBezTo>
                    <a:pt x="11619738" y="859790"/>
                    <a:pt x="11578971" y="900176"/>
                    <a:pt x="11528806" y="900176"/>
                  </a:cubicBezTo>
                  <a:lnTo>
                    <a:pt x="90932" y="900176"/>
                  </a:lnTo>
                  <a:cubicBezTo>
                    <a:pt x="40640" y="900176"/>
                    <a:pt x="0" y="859790"/>
                    <a:pt x="0" y="810133"/>
                  </a:cubicBezTo>
                  <a:close/>
                </a:path>
              </a:pathLst>
            </a:custGeom>
            <a:solidFill>
              <a:srgbClr val="D2EDC4"/>
            </a:solidFill>
          </p:spPr>
          <p:txBody>
            <a:bodyPr/>
            <a:lstStyle/>
            <a:p>
              <a:endParaRPr lang="en-US"/>
            </a:p>
          </p:txBody>
        </p:sp>
        <p:sp>
          <p:nvSpPr>
            <p:cNvPr id="8" name="Freeform 8"/>
            <p:cNvSpPr/>
            <p:nvPr/>
          </p:nvSpPr>
          <p:spPr>
            <a:xfrm>
              <a:off x="0" y="0"/>
              <a:ext cx="11630152" cy="910590"/>
            </a:xfrm>
            <a:custGeom>
              <a:avLst/>
              <a:gdLst/>
              <a:ahLst/>
              <a:cxnLst/>
              <a:rect l="l" t="t" r="r" b="b"/>
              <a:pathLst>
                <a:path w="11630152" h="910590">
                  <a:moveTo>
                    <a:pt x="0" y="95250"/>
                  </a:moveTo>
                  <a:cubicBezTo>
                    <a:pt x="0" y="42545"/>
                    <a:pt x="43053" y="0"/>
                    <a:pt x="96139" y="0"/>
                  </a:cubicBezTo>
                  <a:lnTo>
                    <a:pt x="11534013" y="0"/>
                  </a:lnTo>
                  <a:lnTo>
                    <a:pt x="11534013" y="5207"/>
                  </a:lnTo>
                  <a:lnTo>
                    <a:pt x="11534013" y="0"/>
                  </a:lnTo>
                  <a:cubicBezTo>
                    <a:pt x="11587099" y="0"/>
                    <a:pt x="11630152" y="42545"/>
                    <a:pt x="11630152" y="95250"/>
                  </a:cubicBezTo>
                  <a:lnTo>
                    <a:pt x="11624945" y="95250"/>
                  </a:lnTo>
                  <a:lnTo>
                    <a:pt x="11630152" y="95250"/>
                  </a:lnTo>
                  <a:lnTo>
                    <a:pt x="11630152" y="815340"/>
                  </a:lnTo>
                  <a:lnTo>
                    <a:pt x="11624945" y="815340"/>
                  </a:lnTo>
                  <a:lnTo>
                    <a:pt x="11630152" y="815340"/>
                  </a:lnTo>
                  <a:cubicBezTo>
                    <a:pt x="11630152" y="867918"/>
                    <a:pt x="11587099" y="910590"/>
                    <a:pt x="11534013" y="910590"/>
                  </a:cubicBezTo>
                  <a:lnTo>
                    <a:pt x="11534013" y="905383"/>
                  </a:lnTo>
                  <a:lnTo>
                    <a:pt x="11534013" y="910590"/>
                  </a:lnTo>
                  <a:lnTo>
                    <a:pt x="96139" y="910590"/>
                  </a:lnTo>
                  <a:lnTo>
                    <a:pt x="96139" y="905383"/>
                  </a:lnTo>
                  <a:lnTo>
                    <a:pt x="96139" y="910590"/>
                  </a:lnTo>
                  <a:cubicBezTo>
                    <a:pt x="43053" y="910590"/>
                    <a:pt x="0" y="867918"/>
                    <a:pt x="0" y="815340"/>
                  </a:cubicBezTo>
                  <a:lnTo>
                    <a:pt x="0" y="95250"/>
                  </a:lnTo>
                  <a:lnTo>
                    <a:pt x="5207" y="95250"/>
                  </a:lnTo>
                  <a:lnTo>
                    <a:pt x="0" y="95250"/>
                  </a:lnTo>
                  <a:moveTo>
                    <a:pt x="10414" y="95250"/>
                  </a:moveTo>
                  <a:lnTo>
                    <a:pt x="10414" y="815340"/>
                  </a:lnTo>
                  <a:lnTo>
                    <a:pt x="5207" y="815340"/>
                  </a:lnTo>
                  <a:lnTo>
                    <a:pt x="10414" y="815340"/>
                  </a:lnTo>
                  <a:cubicBezTo>
                    <a:pt x="10414" y="862203"/>
                    <a:pt x="48768" y="900176"/>
                    <a:pt x="96266" y="900176"/>
                  </a:cubicBezTo>
                  <a:lnTo>
                    <a:pt x="11534013" y="900176"/>
                  </a:lnTo>
                  <a:cubicBezTo>
                    <a:pt x="11581384" y="900176"/>
                    <a:pt x="11619865" y="862203"/>
                    <a:pt x="11619865" y="815340"/>
                  </a:cubicBezTo>
                  <a:lnTo>
                    <a:pt x="11619865" y="95250"/>
                  </a:lnTo>
                  <a:cubicBezTo>
                    <a:pt x="11619865" y="48387"/>
                    <a:pt x="11581511" y="10414"/>
                    <a:pt x="11534013" y="10414"/>
                  </a:cubicBezTo>
                  <a:lnTo>
                    <a:pt x="96139" y="10414"/>
                  </a:lnTo>
                  <a:lnTo>
                    <a:pt x="96139" y="5207"/>
                  </a:lnTo>
                  <a:lnTo>
                    <a:pt x="96139" y="10414"/>
                  </a:lnTo>
                  <a:cubicBezTo>
                    <a:pt x="48768" y="10414"/>
                    <a:pt x="10414" y="48387"/>
                    <a:pt x="10414" y="95250"/>
                  </a:cubicBezTo>
                  <a:close/>
                </a:path>
              </a:pathLst>
            </a:custGeom>
            <a:solidFill>
              <a:srgbClr val="F2F2F2"/>
            </a:solidFill>
          </p:spPr>
          <p:txBody>
            <a:bodyPr/>
            <a:lstStyle/>
            <a:p>
              <a:endParaRPr lang="en-US"/>
            </a:p>
          </p:txBody>
        </p:sp>
      </p:grpSp>
      <p:grpSp>
        <p:nvGrpSpPr>
          <p:cNvPr id="9" name="Group 9"/>
          <p:cNvGrpSpPr/>
          <p:nvPr/>
        </p:nvGrpSpPr>
        <p:grpSpPr>
          <a:xfrm>
            <a:off x="5246811" y="634058"/>
            <a:ext cx="12876667" cy="1107205"/>
            <a:chOff x="0" y="0"/>
            <a:chExt cx="10589403" cy="910534"/>
          </a:xfrm>
        </p:grpSpPr>
        <p:sp>
          <p:nvSpPr>
            <p:cNvPr id="10" name="Freeform 10"/>
            <p:cNvSpPr/>
            <p:nvPr/>
          </p:nvSpPr>
          <p:spPr>
            <a:xfrm>
              <a:off x="0" y="0"/>
              <a:ext cx="10589402" cy="910534"/>
            </a:xfrm>
            <a:custGeom>
              <a:avLst/>
              <a:gdLst/>
              <a:ahLst/>
              <a:cxnLst/>
              <a:rect l="l" t="t" r="r" b="b"/>
              <a:pathLst>
                <a:path w="10589402" h="910534">
                  <a:moveTo>
                    <a:pt x="0" y="0"/>
                  </a:moveTo>
                  <a:lnTo>
                    <a:pt x="10589402" y="0"/>
                  </a:lnTo>
                  <a:lnTo>
                    <a:pt x="10589402" y="910534"/>
                  </a:lnTo>
                  <a:lnTo>
                    <a:pt x="0" y="910534"/>
                  </a:lnTo>
                  <a:close/>
                </a:path>
              </a:pathLst>
            </a:custGeom>
          </p:spPr>
          <p:txBody>
            <a:bodyPr/>
            <a:lstStyle/>
            <a:p>
              <a:endParaRPr lang="en-US"/>
            </a:p>
          </p:txBody>
        </p:sp>
        <p:sp>
          <p:nvSpPr>
            <p:cNvPr id="11" name="TextBox 11"/>
            <p:cNvSpPr txBox="1"/>
            <p:nvPr/>
          </p:nvSpPr>
          <p:spPr>
            <a:xfrm>
              <a:off x="0" y="-19050"/>
              <a:ext cx="10589403" cy="929584"/>
            </a:xfrm>
            <a:prstGeom prst="rect">
              <a:avLst/>
            </a:prstGeom>
          </p:spPr>
          <p:txBody>
            <a:bodyPr lIns="0" tIns="0" rIns="0" bIns="0" rtlCol="0" anchor="ctr"/>
            <a:lstStyle/>
            <a:p>
              <a:pPr algn="l">
                <a:lnSpc>
                  <a:spcPts val="3171"/>
                </a:lnSpc>
              </a:pPr>
              <a:r>
                <a:rPr lang="en-US" sz="2642">
                  <a:solidFill>
                    <a:srgbClr val="000000"/>
                  </a:solidFill>
                  <a:latin typeface="Poppins"/>
                  <a:ea typeface="Poppins"/>
                  <a:cs typeface="Poppins"/>
                  <a:sym typeface="Poppins"/>
                </a:rPr>
                <a:t>Required training and certain meetings (e.g. OWCA). </a:t>
              </a:r>
            </a:p>
          </p:txBody>
        </p:sp>
      </p:grpSp>
      <p:grpSp>
        <p:nvGrpSpPr>
          <p:cNvPr id="12" name="Group 12"/>
          <p:cNvGrpSpPr/>
          <p:nvPr/>
        </p:nvGrpSpPr>
        <p:grpSpPr>
          <a:xfrm>
            <a:off x="3987256" y="2007046"/>
            <a:ext cx="14132736" cy="1097761"/>
            <a:chOff x="0" y="0"/>
            <a:chExt cx="11622358" cy="902767"/>
          </a:xfrm>
        </p:grpSpPr>
        <p:sp>
          <p:nvSpPr>
            <p:cNvPr id="13" name="Freeform 13"/>
            <p:cNvSpPr/>
            <p:nvPr/>
          </p:nvSpPr>
          <p:spPr>
            <a:xfrm>
              <a:off x="1270" y="1270"/>
              <a:ext cx="11619865" cy="900176"/>
            </a:xfrm>
            <a:custGeom>
              <a:avLst/>
              <a:gdLst/>
              <a:ahLst/>
              <a:cxnLst/>
              <a:rect l="l" t="t" r="r" b="b"/>
              <a:pathLst>
                <a:path w="11619865" h="900176">
                  <a:moveTo>
                    <a:pt x="0" y="90043"/>
                  </a:moveTo>
                  <a:cubicBezTo>
                    <a:pt x="0" y="40386"/>
                    <a:pt x="40386" y="0"/>
                    <a:pt x="90297" y="0"/>
                  </a:cubicBezTo>
                  <a:lnTo>
                    <a:pt x="11529568" y="0"/>
                  </a:lnTo>
                  <a:cubicBezTo>
                    <a:pt x="11579352" y="0"/>
                    <a:pt x="11619865" y="40259"/>
                    <a:pt x="11619865" y="90043"/>
                  </a:cubicBezTo>
                  <a:lnTo>
                    <a:pt x="11619865" y="810133"/>
                  </a:lnTo>
                  <a:cubicBezTo>
                    <a:pt x="11619865" y="859790"/>
                    <a:pt x="11579479" y="900176"/>
                    <a:pt x="11529568" y="900176"/>
                  </a:cubicBezTo>
                  <a:lnTo>
                    <a:pt x="90297" y="900176"/>
                  </a:lnTo>
                  <a:cubicBezTo>
                    <a:pt x="40386" y="900176"/>
                    <a:pt x="0" y="859917"/>
                    <a:pt x="0" y="810133"/>
                  </a:cubicBezTo>
                  <a:close/>
                </a:path>
              </a:pathLst>
            </a:custGeom>
            <a:solidFill>
              <a:srgbClr val="E5D9FF"/>
            </a:solidFill>
          </p:spPr>
          <p:txBody>
            <a:bodyPr/>
            <a:lstStyle/>
            <a:p>
              <a:endParaRPr lang="en-US"/>
            </a:p>
          </p:txBody>
        </p:sp>
        <p:sp>
          <p:nvSpPr>
            <p:cNvPr id="14" name="Freeform 14"/>
            <p:cNvSpPr/>
            <p:nvPr/>
          </p:nvSpPr>
          <p:spPr>
            <a:xfrm>
              <a:off x="0" y="0"/>
              <a:ext cx="11622405" cy="902716"/>
            </a:xfrm>
            <a:custGeom>
              <a:avLst/>
              <a:gdLst/>
              <a:ahLst/>
              <a:cxnLst/>
              <a:rect l="l" t="t" r="r" b="b"/>
              <a:pathLst>
                <a:path w="11622405" h="902716">
                  <a:moveTo>
                    <a:pt x="0" y="91313"/>
                  </a:moveTo>
                  <a:cubicBezTo>
                    <a:pt x="0" y="40894"/>
                    <a:pt x="41021" y="0"/>
                    <a:pt x="91567" y="0"/>
                  </a:cubicBezTo>
                  <a:lnTo>
                    <a:pt x="11530838" y="0"/>
                  </a:lnTo>
                  <a:lnTo>
                    <a:pt x="11530838" y="1270"/>
                  </a:lnTo>
                  <a:lnTo>
                    <a:pt x="11530838" y="0"/>
                  </a:lnTo>
                  <a:cubicBezTo>
                    <a:pt x="11581384" y="0"/>
                    <a:pt x="11622405" y="40894"/>
                    <a:pt x="11622405" y="91313"/>
                  </a:cubicBezTo>
                  <a:lnTo>
                    <a:pt x="11621135" y="91313"/>
                  </a:lnTo>
                  <a:lnTo>
                    <a:pt x="11622405" y="91313"/>
                  </a:lnTo>
                  <a:lnTo>
                    <a:pt x="11622405" y="811403"/>
                  </a:lnTo>
                  <a:lnTo>
                    <a:pt x="11621135" y="811403"/>
                  </a:lnTo>
                  <a:lnTo>
                    <a:pt x="11622405" y="811403"/>
                  </a:lnTo>
                  <a:cubicBezTo>
                    <a:pt x="11622405" y="861822"/>
                    <a:pt x="11581384" y="902716"/>
                    <a:pt x="11530838" y="902716"/>
                  </a:cubicBezTo>
                  <a:lnTo>
                    <a:pt x="11530838" y="901446"/>
                  </a:lnTo>
                  <a:lnTo>
                    <a:pt x="11530838" y="902716"/>
                  </a:lnTo>
                  <a:lnTo>
                    <a:pt x="91567" y="902716"/>
                  </a:lnTo>
                  <a:lnTo>
                    <a:pt x="91567" y="901446"/>
                  </a:lnTo>
                  <a:lnTo>
                    <a:pt x="91567" y="902716"/>
                  </a:lnTo>
                  <a:cubicBezTo>
                    <a:pt x="41021" y="902716"/>
                    <a:pt x="0" y="861949"/>
                    <a:pt x="0" y="811403"/>
                  </a:cubicBezTo>
                  <a:lnTo>
                    <a:pt x="0" y="91313"/>
                  </a:lnTo>
                  <a:lnTo>
                    <a:pt x="1270" y="91313"/>
                  </a:lnTo>
                  <a:lnTo>
                    <a:pt x="0" y="91313"/>
                  </a:lnTo>
                  <a:moveTo>
                    <a:pt x="2540" y="91313"/>
                  </a:moveTo>
                  <a:lnTo>
                    <a:pt x="2540" y="811403"/>
                  </a:lnTo>
                  <a:lnTo>
                    <a:pt x="1270" y="811403"/>
                  </a:lnTo>
                  <a:lnTo>
                    <a:pt x="2540" y="811403"/>
                  </a:lnTo>
                  <a:cubicBezTo>
                    <a:pt x="2540" y="860425"/>
                    <a:pt x="42418" y="900176"/>
                    <a:pt x="91440" y="900176"/>
                  </a:cubicBezTo>
                  <a:lnTo>
                    <a:pt x="11530838" y="900176"/>
                  </a:lnTo>
                  <a:cubicBezTo>
                    <a:pt x="11579987" y="900176"/>
                    <a:pt x="11619738" y="860425"/>
                    <a:pt x="11619738" y="811403"/>
                  </a:cubicBezTo>
                  <a:lnTo>
                    <a:pt x="11619738" y="91313"/>
                  </a:lnTo>
                  <a:cubicBezTo>
                    <a:pt x="11619738" y="42291"/>
                    <a:pt x="11579860" y="2540"/>
                    <a:pt x="11530838" y="2540"/>
                  </a:cubicBezTo>
                  <a:lnTo>
                    <a:pt x="91567" y="2540"/>
                  </a:lnTo>
                  <a:lnTo>
                    <a:pt x="91567" y="1270"/>
                  </a:lnTo>
                  <a:lnTo>
                    <a:pt x="91567" y="2540"/>
                  </a:lnTo>
                  <a:cubicBezTo>
                    <a:pt x="42418" y="2540"/>
                    <a:pt x="2540" y="42291"/>
                    <a:pt x="2540" y="91313"/>
                  </a:cubicBezTo>
                  <a:close/>
                </a:path>
              </a:pathLst>
            </a:custGeom>
            <a:solidFill>
              <a:srgbClr val="F2F2F2"/>
            </a:solidFill>
          </p:spPr>
          <p:txBody>
            <a:bodyPr/>
            <a:lstStyle/>
            <a:p>
              <a:endParaRPr lang="en-US"/>
            </a:p>
          </p:txBody>
        </p:sp>
      </p:grpSp>
      <p:grpSp>
        <p:nvGrpSpPr>
          <p:cNvPr id="15" name="Group 15"/>
          <p:cNvGrpSpPr/>
          <p:nvPr/>
        </p:nvGrpSpPr>
        <p:grpSpPr>
          <a:xfrm>
            <a:off x="5246811" y="2002324"/>
            <a:ext cx="12876667" cy="1107205"/>
            <a:chOff x="0" y="0"/>
            <a:chExt cx="10589403" cy="910534"/>
          </a:xfrm>
        </p:grpSpPr>
        <p:sp>
          <p:nvSpPr>
            <p:cNvPr id="16" name="Freeform 16"/>
            <p:cNvSpPr/>
            <p:nvPr/>
          </p:nvSpPr>
          <p:spPr>
            <a:xfrm>
              <a:off x="0" y="0"/>
              <a:ext cx="10589402" cy="910534"/>
            </a:xfrm>
            <a:custGeom>
              <a:avLst/>
              <a:gdLst/>
              <a:ahLst/>
              <a:cxnLst/>
              <a:rect l="l" t="t" r="r" b="b"/>
              <a:pathLst>
                <a:path w="10589402" h="910534">
                  <a:moveTo>
                    <a:pt x="0" y="0"/>
                  </a:moveTo>
                  <a:lnTo>
                    <a:pt x="10589402" y="0"/>
                  </a:lnTo>
                  <a:lnTo>
                    <a:pt x="10589402" y="910534"/>
                  </a:lnTo>
                  <a:lnTo>
                    <a:pt x="0" y="910534"/>
                  </a:lnTo>
                  <a:close/>
                </a:path>
              </a:pathLst>
            </a:custGeom>
          </p:spPr>
          <p:txBody>
            <a:bodyPr/>
            <a:lstStyle/>
            <a:p>
              <a:endParaRPr lang="en-US"/>
            </a:p>
          </p:txBody>
        </p:sp>
        <p:sp>
          <p:nvSpPr>
            <p:cNvPr id="17" name="TextBox 17"/>
            <p:cNvSpPr txBox="1"/>
            <p:nvPr/>
          </p:nvSpPr>
          <p:spPr>
            <a:xfrm>
              <a:off x="0" y="-19050"/>
              <a:ext cx="10589403" cy="929584"/>
            </a:xfrm>
            <a:prstGeom prst="rect">
              <a:avLst/>
            </a:prstGeom>
          </p:spPr>
          <p:txBody>
            <a:bodyPr lIns="0" tIns="0" rIns="0" bIns="0" rtlCol="0" anchor="ctr"/>
            <a:lstStyle/>
            <a:p>
              <a:pPr algn="l">
                <a:lnSpc>
                  <a:spcPts val="3168"/>
                </a:lnSpc>
              </a:pPr>
              <a:r>
                <a:rPr lang="en-US" sz="2640">
                  <a:solidFill>
                    <a:srgbClr val="000000"/>
                  </a:solidFill>
                  <a:latin typeface="Poppins"/>
                  <a:ea typeface="Poppins"/>
                  <a:cs typeface="Poppins"/>
                  <a:sym typeface="Poppins"/>
                </a:rPr>
                <a:t>State WIC uses the state guidelines based on federal </a:t>
              </a:r>
              <a:r>
                <a:rPr lang="en-US" sz="2640" u="sng">
                  <a:solidFill>
                    <a:srgbClr val="000000"/>
                  </a:solidFill>
                  <a:latin typeface="Poppins"/>
                  <a:ea typeface="Poppins"/>
                  <a:cs typeface="Poppins"/>
                  <a:sym typeface="Poppins"/>
                </a:rPr>
                <a:t>GSA rates</a:t>
              </a:r>
              <a:r>
                <a:rPr lang="en-US" sz="2640">
                  <a:solidFill>
                    <a:srgbClr val="000000"/>
                  </a:solidFill>
                  <a:latin typeface="Poppins"/>
                  <a:ea typeface="Poppins"/>
                  <a:cs typeface="Poppins"/>
                  <a:sym typeface="Poppins"/>
                </a:rPr>
                <a:t>. </a:t>
              </a:r>
            </a:p>
          </p:txBody>
        </p:sp>
      </p:grpSp>
      <p:grpSp>
        <p:nvGrpSpPr>
          <p:cNvPr id="18" name="Group 18"/>
          <p:cNvGrpSpPr/>
          <p:nvPr/>
        </p:nvGrpSpPr>
        <p:grpSpPr>
          <a:xfrm>
            <a:off x="3987256" y="3375313"/>
            <a:ext cx="14132736" cy="1097761"/>
            <a:chOff x="0" y="0"/>
            <a:chExt cx="11622358" cy="902767"/>
          </a:xfrm>
        </p:grpSpPr>
        <p:sp>
          <p:nvSpPr>
            <p:cNvPr id="19" name="Freeform 19"/>
            <p:cNvSpPr/>
            <p:nvPr/>
          </p:nvSpPr>
          <p:spPr>
            <a:xfrm>
              <a:off x="1270" y="1270"/>
              <a:ext cx="11619865" cy="900176"/>
            </a:xfrm>
            <a:custGeom>
              <a:avLst/>
              <a:gdLst/>
              <a:ahLst/>
              <a:cxnLst/>
              <a:rect l="l" t="t" r="r" b="b"/>
              <a:pathLst>
                <a:path w="11619865" h="900176">
                  <a:moveTo>
                    <a:pt x="0" y="90043"/>
                  </a:moveTo>
                  <a:cubicBezTo>
                    <a:pt x="0" y="40386"/>
                    <a:pt x="40386" y="0"/>
                    <a:pt x="90297" y="0"/>
                  </a:cubicBezTo>
                  <a:lnTo>
                    <a:pt x="11529568" y="0"/>
                  </a:lnTo>
                  <a:cubicBezTo>
                    <a:pt x="11579352" y="0"/>
                    <a:pt x="11619865" y="40259"/>
                    <a:pt x="11619865" y="90043"/>
                  </a:cubicBezTo>
                  <a:lnTo>
                    <a:pt x="11619865" y="810133"/>
                  </a:lnTo>
                  <a:cubicBezTo>
                    <a:pt x="11619865" y="859790"/>
                    <a:pt x="11579479" y="900176"/>
                    <a:pt x="11529568" y="900176"/>
                  </a:cubicBezTo>
                  <a:lnTo>
                    <a:pt x="90297" y="900176"/>
                  </a:lnTo>
                  <a:cubicBezTo>
                    <a:pt x="40386" y="900176"/>
                    <a:pt x="0" y="859917"/>
                    <a:pt x="0" y="810133"/>
                  </a:cubicBezTo>
                  <a:close/>
                </a:path>
              </a:pathLst>
            </a:custGeom>
            <a:solidFill>
              <a:srgbClr val="D2EDC4"/>
            </a:solidFill>
          </p:spPr>
          <p:txBody>
            <a:bodyPr/>
            <a:lstStyle/>
            <a:p>
              <a:endParaRPr lang="en-US"/>
            </a:p>
          </p:txBody>
        </p:sp>
        <p:sp>
          <p:nvSpPr>
            <p:cNvPr id="20" name="Freeform 20"/>
            <p:cNvSpPr/>
            <p:nvPr/>
          </p:nvSpPr>
          <p:spPr>
            <a:xfrm>
              <a:off x="0" y="0"/>
              <a:ext cx="11622405" cy="902716"/>
            </a:xfrm>
            <a:custGeom>
              <a:avLst/>
              <a:gdLst/>
              <a:ahLst/>
              <a:cxnLst/>
              <a:rect l="l" t="t" r="r" b="b"/>
              <a:pathLst>
                <a:path w="11622405" h="902716">
                  <a:moveTo>
                    <a:pt x="0" y="91313"/>
                  </a:moveTo>
                  <a:cubicBezTo>
                    <a:pt x="0" y="40894"/>
                    <a:pt x="41021" y="0"/>
                    <a:pt x="91567" y="0"/>
                  </a:cubicBezTo>
                  <a:lnTo>
                    <a:pt x="11530838" y="0"/>
                  </a:lnTo>
                  <a:lnTo>
                    <a:pt x="11530838" y="1270"/>
                  </a:lnTo>
                  <a:lnTo>
                    <a:pt x="11530838" y="0"/>
                  </a:lnTo>
                  <a:cubicBezTo>
                    <a:pt x="11581384" y="0"/>
                    <a:pt x="11622405" y="40894"/>
                    <a:pt x="11622405" y="91313"/>
                  </a:cubicBezTo>
                  <a:lnTo>
                    <a:pt x="11621135" y="91313"/>
                  </a:lnTo>
                  <a:lnTo>
                    <a:pt x="11622405" y="91313"/>
                  </a:lnTo>
                  <a:lnTo>
                    <a:pt x="11622405" y="811403"/>
                  </a:lnTo>
                  <a:lnTo>
                    <a:pt x="11621135" y="811403"/>
                  </a:lnTo>
                  <a:lnTo>
                    <a:pt x="11622405" y="811403"/>
                  </a:lnTo>
                  <a:cubicBezTo>
                    <a:pt x="11622405" y="861822"/>
                    <a:pt x="11581384" y="902716"/>
                    <a:pt x="11530838" y="902716"/>
                  </a:cubicBezTo>
                  <a:lnTo>
                    <a:pt x="11530838" y="901446"/>
                  </a:lnTo>
                  <a:lnTo>
                    <a:pt x="11530838" y="902716"/>
                  </a:lnTo>
                  <a:lnTo>
                    <a:pt x="91567" y="902716"/>
                  </a:lnTo>
                  <a:lnTo>
                    <a:pt x="91567" y="901446"/>
                  </a:lnTo>
                  <a:lnTo>
                    <a:pt x="91567" y="902716"/>
                  </a:lnTo>
                  <a:cubicBezTo>
                    <a:pt x="41021" y="902716"/>
                    <a:pt x="0" y="861949"/>
                    <a:pt x="0" y="811403"/>
                  </a:cubicBezTo>
                  <a:lnTo>
                    <a:pt x="0" y="91313"/>
                  </a:lnTo>
                  <a:lnTo>
                    <a:pt x="1270" y="91313"/>
                  </a:lnTo>
                  <a:lnTo>
                    <a:pt x="0" y="91313"/>
                  </a:lnTo>
                  <a:moveTo>
                    <a:pt x="2540" y="91313"/>
                  </a:moveTo>
                  <a:lnTo>
                    <a:pt x="2540" y="811403"/>
                  </a:lnTo>
                  <a:lnTo>
                    <a:pt x="1270" y="811403"/>
                  </a:lnTo>
                  <a:lnTo>
                    <a:pt x="2540" y="811403"/>
                  </a:lnTo>
                  <a:cubicBezTo>
                    <a:pt x="2540" y="860425"/>
                    <a:pt x="42418" y="900176"/>
                    <a:pt x="91440" y="900176"/>
                  </a:cubicBezTo>
                  <a:lnTo>
                    <a:pt x="11530838" y="900176"/>
                  </a:lnTo>
                  <a:cubicBezTo>
                    <a:pt x="11579987" y="900176"/>
                    <a:pt x="11619738" y="860425"/>
                    <a:pt x="11619738" y="811403"/>
                  </a:cubicBezTo>
                  <a:lnTo>
                    <a:pt x="11619738" y="91313"/>
                  </a:lnTo>
                  <a:cubicBezTo>
                    <a:pt x="11619738" y="42291"/>
                    <a:pt x="11579860" y="2540"/>
                    <a:pt x="11530838" y="2540"/>
                  </a:cubicBezTo>
                  <a:lnTo>
                    <a:pt x="91567" y="2540"/>
                  </a:lnTo>
                  <a:lnTo>
                    <a:pt x="91567" y="1270"/>
                  </a:lnTo>
                  <a:lnTo>
                    <a:pt x="91567" y="2540"/>
                  </a:lnTo>
                  <a:cubicBezTo>
                    <a:pt x="42418" y="2540"/>
                    <a:pt x="2540" y="42291"/>
                    <a:pt x="2540" y="91313"/>
                  </a:cubicBezTo>
                  <a:close/>
                </a:path>
              </a:pathLst>
            </a:custGeom>
            <a:solidFill>
              <a:srgbClr val="F2F2F2"/>
            </a:solidFill>
          </p:spPr>
          <p:txBody>
            <a:bodyPr/>
            <a:lstStyle/>
            <a:p>
              <a:endParaRPr lang="en-US"/>
            </a:p>
          </p:txBody>
        </p:sp>
      </p:grpSp>
      <p:grpSp>
        <p:nvGrpSpPr>
          <p:cNvPr id="21" name="Group 21"/>
          <p:cNvGrpSpPr/>
          <p:nvPr/>
        </p:nvGrpSpPr>
        <p:grpSpPr>
          <a:xfrm>
            <a:off x="5246811" y="3370590"/>
            <a:ext cx="12876667" cy="1107205"/>
            <a:chOff x="0" y="0"/>
            <a:chExt cx="10589403" cy="910534"/>
          </a:xfrm>
        </p:grpSpPr>
        <p:sp>
          <p:nvSpPr>
            <p:cNvPr id="22" name="Freeform 22"/>
            <p:cNvSpPr/>
            <p:nvPr/>
          </p:nvSpPr>
          <p:spPr>
            <a:xfrm>
              <a:off x="0" y="0"/>
              <a:ext cx="10589402" cy="910534"/>
            </a:xfrm>
            <a:custGeom>
              <a:avLst/>
              <a:gdLst/>
              <a:ahLst/>
              <a:cxnLst/>
              <a:rect l="l" t="t" r="r" b="b"/>
              <a:pathLst>
                <a:path w="10589402" h="910534">
                  <a:moveTo>
                    <a:pt x="0" y="0"/>
                  </a:moveTo>
                  <a:lnTo>
                    <a:pt x="10589402" y="0"/>
                  </a:lnTo>
                  <a:lnTo>
                    <a:pt x="10589402" y="910534"/>
                  </a:lnTo>
                  <a:lnTo>
                    <a:pt x="0" y="910534"/>
                  </a:lnTo>
                  <a:close/>
                </a:path>
              </a:pathLst>
            </a:custGeom>
          </p:spPr>
          <p:txBody>
            <a:bodyPr/>
            <a:lstStyle/>
            <a:p>
              <a:endParaRPr lang="en-US"/>
            </a:p>
          </p:txBody>
        </p:sp>
        <p:sp>
          <p:nvSpPr>
            <p:cNvPr id="23" name="TextBox 23"/>
            <p:cNvSpPr txBox="1"/>
            <p:nvPr/>
          </p:nvSpPr>
          <p:spPr>
            <a:xfrm>
              <a:off x="0" y="-19050"/>
              <a:ext cx="10589403" cy="929584"/>
            </a:xfrm>
            <a:prstGeom prst="rect">
              <a:avLst/>
            </a:prstGeom>
          </p:spPr>
          <p:txBody>
            <a:bodyPr lIns="0" tIns="0" rIns="0" bIns="0" rtlCol="0" anchor="ctr"/>
            <a:lstStyle/>
            <a:p>
              <a:pPr algn="l">
                <a:lnSpc>
                  <a:spcPts val="3168"/>
                </a:lnSpc>
              </a:pPr>
              <a:r>
                <a:rPr lang="en-US" sz="2640">
                  <a:solidFill>
                    <a:srgbClr val="000000"/>
                  </a:solidFill>
                  <a:latin typeface="Poppins"/>
                  <a:ea typeface="Poppins"/>
                  <a:cs typeface="Poppins"/>
                  <a:sym typeface="Poppins"/>
                </a:rPr>
                <a:t>Pre-approval from the State WIC office may be needed prior to travel.</a:t>
              </a:r>
            </a:p>
          </p:txBody>
        </p:sp>
      </p:grpSp>
      <p:grpSp>
        <p:nvGrpSpPr>
          <p:cNvPr id="24" name="Group 24"/>
          <p:cNvGrpSpPr/>
          <p:nvPr/>
        </p:nvGrpSpPr>
        <p:grpSpPr>
          <a:xfrm>
            <a:off x="3987256" y="4710849"/>
            <a:ext cx="14132736" cy="1097761"/>
            <a:chOff x="0" y="0"/>
            <a:chExt cx="11622358" cy="902767"/>
          </a:xfrm>
        </p:grpSpPr>
        <p:sp>
          <p:nvSpPr>
            <p:cNvPr id="25" name="Freeform 25"/>
            <p:cNvSpPr/>
            <p:nvPr/>
          </p:nvSpPr>
          <p:spPr>
            <a:xfrm>
              <a:off x="1270" y="1270"/>
              <a:ext cx="11619865" cy="900176"/>
            </a:xfrm>
            <a:custGeom>
              <a:avLst/>
              <a:gdLst/>
              <a:ahLst/>
              <a:cxnLst/>
              <a:rect l="l" t="t" r="r" b="b"/>
              <a:pathLst>
                <a:path w="11619865" h="900176">
                  <a:moveTo>
                    <a:pt x="0" y="90043"/>
                  </a:moveTo>
                  <a:cubicBezTo>
                    <a:pt x="0" y="40386"/>
                    <a:pt x="40386" y="0"/>
                    <a:pt x="90297" y="0"/>
                  </a:cubicBezTo>
                  <a:lnTo>
                    <a:pt x="11529568" y="0"/>
                  </a:lnTo>
                  <a:cubicBezTo>
                    <a:pt x="11579352" y="0"/>
                    <a:pt x="11619865" y="40259"/>
                    <a:pt x="11619865" y="90043"/>
                  </a:cubicBezTo>
                  <a:lnTo>
                    <a:pt x="11619865" y="810133"/>
                  </a:lnTo>
                  <a:cubicBezTo>
                    <a:pt x="11619865" y="859790"/>
                    <a:pt x="11579479" y="900176"/>
                    <a:pt x="11529568" y="900176"/>
                  </a:cubicBezTo>
                  <a:lnTo>
                    <a:pt x="90297" y="900176"/>
                  </a:lnTo>
                  <a:cubicBezTo>
                    <a:pt x="40386" y="900176"/>
                    <a:pt x="0" y="859917"/>
                    <a:pt x="0" y="810133"/>
                  </a:cubicBezTo>
                  <a:close/>
                </a:path>
              </a:pathLst>
            </a:custGeom>
            <a:solidFill>
              <a:srgbClr val="E5D9FF"/>
            </a:solidFill>
          </p:spPr>
          <p:txBody>
            <a:bodyPr/>
            <a:lstStyle/>
            <a:p>
              <a:endParaRPr lang="en-US"/>
            </a:p>
          </p:txBody>
        </p:sp>
        <p:sp>
          <p:nvSpPr>
            <p:cNvPr id="26" name="Freeform 26"/>
            <p:cNvSpPr/>
            <p:nvPr/>
          </p:nvSpPr>
          <p:spPr>
            <a:xfrm>
              <a:off x="0" y="0"/>
              <a:ext cx="11622405" cy="902716"/>
            </a:xfrm>
            <a:custGeom>
              <a:avLst/>
              <a:gdLst/>
              <a:ahLst/>
              <a:cxnLst/>
              <a:rect l="l" t="t" r="r" b="b"/>
              <a:pathLst>
                <a:path w="11622405" h="902716">
                  <a:moveTo>
                    <a:pt x="0" y="91313"/>
                  </a:moveTo>
                  <a:cubicBezTo>
                    <a:pt x="0" y="40894"/>
                    <a:pt x="41021" y="0"/>
                    <a:pt x="91567" y="0"/>
                  </a:cubicBezTo>
                  <a:lnTo>
                    <a:pt x="11530838" y="0"/>
                  </a:lnTo>
                  <a:lnTo>
                    <a:pt x="11530838" y="1270"/>
                  </a:lnTo>
                  <a:lnTo>
                    <a:pt x="11530838" y="0"/>
                  </a:lnTo>
                  <a:cubicBezTo>
                    <a:pt x="11581384" y="0"/>
                    <a:pt x="11622405" y="40894"/>
                    <a:pt x="11622405" y="91313"/>
                  </a:cubicBezTo>
                  <a:lnTo>
                    <a:pt x="11621135" y="91313"/>
                  </a:lnTo>
                  <a:lnTo>
                    <a:pt x="11622405" y="91313"/>
                  </a:lnTo>
                  <a:lnTo>
                    <a:pt x="11622405" y="811403"/>
                  </a:lnTo>
                  <a:lnTo>
                    <a:pt x="11621135" y="811403"/>
                  </a:lnTo>
                  <a:lnTo>
                    <a:pt x="11622405" y="811403"/>
                  </a:lnTo>
                  <a:cubicBezTo>
                    <a:pt x="11622405" y="861822"/>
                    <a:pt x="11581384" y="902716"/>
                    <a:pt x="11530838" y="902716"/>
                  </a:cubicBezTo>
                  <a:lnTo>
                    <a:pt x="11530838" y="901446"/>
                  </a:lnTo>
                  <a:lnTo>
                    <a:pt x="11530838" y="902716"/>
                  </a:lnTo>
                  <a:lnTo>
                    <a:pt x="91567" y="902716"/>
                  </a:lnTo>
                  <a:lnTo>
                    <a:pt x="91567" y="901446"/>
                  </a:lnTo>
                  <a:lnTo>
                    <a:pt x="91567" y="902716"/>
                  </a:lnTo>
                  <a:cubicBezTo>
                    <a:pt x="41021" y="902716"/>
                    <a:pt x="0" y="861949"/>
                    <a:pt x="0" y="811403"/>
                  </a:cubicBezTo>
                  <a:lnTo>
                    <a:pt x="0" y="91313"/>
                  </a:lnTo>
                  <a:lnTo>
                    <a:pt x="1270" y="91313"/>
                  </a:lnTo>
                  <a:lnTo>
                    <a:pt x="0" y="91313"/>
                  </a:lnTo>
                  <a:moveTo>
                    <a:pt x="2540" y="91313"/>
                  </a:moveTo>
                  <a:lnTo>
                    <a:pt x="2540" y="811403"/>
                  </a:lnTo>
                  <a:lnTo>
                    <a:pt x="1270" y="811403"/>
                  </a:lnTo>
                  <a:lnTo>
                    <a:pt x="2540" y="811403"/>
                  </a:lnTo>
                  <a:cubicBezTo>
                    <a:pt x="2540" y="860425"/>
                    <a:pt x="42418" y="900176"/>
                    <a:pt x="91440" y="900176"/>
                  </a:cubicBezTo>
                  <a:lnTo>
                    <a:pt x="11530838" y="900176"/>
                  </a:lnTo>
                  <a:cubicBezTo>
                    <a:pt x="11579987" y="900176"/>
                    <a:pt x="11619738" y="860425"/>
                    <a:pt x="11619738" y="811403"/>
                  </a:cubicBezTo>
                  <a:lnTo>
                    <a:pt x="11619738" y="91313"/>
                  </a:lnTo>
                  <a:cubicBezTo>
                    <a:pt x="11619738" y="42291"/>
                    <a:pt x="11579860" y="2540"/>
                    <a:pt x="11530838" y="2540"/>
                  </a:cubicBezTo>
                  <a:lnTo>
                    <a:pt x="91567" y="2540"/>
                  </a:lnTo>
                  <a:lnTo>
                    <a:pt x="91567" y="1270"/>
                  </a:lnTo>
                  <a:lnTo>
                    <a:pt x="91567" y="2540"/>
                  </a:lnTo>
                  <a:cubicBezTo>
                    <a:pt x="42418" y="2540"/>
                    <a:pt x="2540" y="42291"/>
                    <a:pt x="2540" y="91313"/>
                  </a:cubicBezTo>
                  <a:close/>
                </a:path>
              </a:pathLst>
            </a:custGeom>
            <a:solidFill>
              <a:srgbClr val="F2F2F2"/>
            </a:solidFill>
          </p:spPr>
          <p:txBody>
            <a:bodyPr/>
            <a:lstStyle/>
            <a:p>
              <a:endParaRPr lang="en-US"/>
            </a:p>
          </p:txBody>
        </p:sp>
      </p:grpSp>
      <p:grpSp>
        <p:nvGrpSpPr>
          <p:cNvPr id="27" name="Group 27"/>
          <p:cNvGrpSpPr/>
          <p:nvPr/>
        </p:nvGrpSpPr>
        <p:grpSpPr>
          <a:xfrm>
            <a:off x="5246811" y="4738856"/>
            <a:ext cx="12876667" cy="1107205"/>
            <a:chOff x="0" y="0"/>
            <a:chExt cx="10589403" cy="910534"/>
          </a:xfrm>
        </p:grpSpPr>
        <p:sp>
          <p:nvSpPr>
            <p:cNvPr id="28" name="Freeform 28"/>
            <p:cNvSpPr/>
            <p:nvPr/>
          </p:nvSpPr>
          <p:spPr>
            <a:xfrm>
              <a:off x="0" y="0"/>
              <a:ext cx="10589402" cy="910534"/>
            </a:xfrm>
            <a:custGeom>
              <a:avLst/>
              <a:gdLst/>
              <a:ahLst/>
              <a:cxnLst/>
              <a:rect l="l" t="t" r="r" b="b"/>
              <a:pathLst>
                <a:path w="10589402" h="910534">
                  <a:moveTo>
                    <a:pt x="0" y="0"/>
                  </a:moveTo>
                  <a:lnTo>
                    <a:pt x="10589402" y="0"/>
                  </a:lnTo>
                  <a:lnTo>
                    <a:pt x="10589402" y="910534"/>
                  </a:lnTo>
                  <a:lnTo>
                    <a:pt x="0" y="910534"/>
                  </a:lnTo>
                  <a:close/>
                </a:path>
              </a:pathLst>
            </a:custGeom>
          </p:spPr>
          <p:txBody>
            <a:bodyPr/>
            <a:lstStyle/>
            <a:p>
              <a:endParaRPr lang="en-US"/>
            </a:p>
          </p:txBody>
        </p:sp>
        <p:sp>
          <p:nvSpPr>
            <p:cNvPr id="29" name="TextBox 29"/>
            <p:cNvSpPr txBox="1"/>
            <p:nvPr/>
          </p:nvSpPr>
          <p:spPr>
            <a:xfrm>
              <a:off x="0" y="-19050"/>
              <a:ext cx="10589403" cy="929584"/>
            </a:xfrm>
            <a:prstGeom prst="rect">
              <a:avLst/>
            </a:prstGeom>
          </p:spPr>
          <p:txBody>
            <a:bodyPr lIns="0" tIns="0" rIns="0" bIns="0" rtlCol="0" anchor="ctr"/>
            <a:lstStyle/>
            <a:p>
              <a:pPr algn="l">
                <a:lnSpc>
                  <a:spcPts val="3168"/>
                </a:lnSpc>
              </a:pPr>
              <a:r>
                <a:rPr lang="en-US" sz="2640">
                  <a:solidFill>
                    <a:srgbClr val="000000"/>
                  </a:solidFill>
                  <a:latin typeface="Poppins"/>
                  <a:ea typeface="Poppins"/>
                  <a:cs typeface="Poppins"/>
                  <a:sym typeface="Poppins"/>
                </a:rPr>
                <a:t>Must submit reimbursement requests within 4 weeks of the last travel date.  </a:t>
              </a:r>
            </a:p>
          </p:txBody>
        </p:sp>
      </p:grpSp>
      <p:grpSp>
        <p:nvGrpSpPr>
          <p:cNvPr id="30" name="Group 30"/>
          <p:cNvGrpSpPr/>
          <p:nvPr/>
        </p:nvGrpSpPr>
        <p:grpSpPr>
          <a:xfrm>
            <a:off x="3987256" y="6111844"/>
            <a:ext cx="14132736" cy="1097761"/>
            <a:chOff x="0" y="0"/>
            <a:chExt cx="11622358" cy="902767"/>
          </a:xfrm>
        </p:grpSpPr>
        <p:sp>
          <p:nvSpPr>
            <p:cNvPr id="31" name="Freeform 31"/>
            <p:cNvSpPr/>
            <p:nvPr/>
          </p:nvSpPr>
          <p:spPr>
            <a:xfrm>
              <a:off x="1270" y="1270"/>
              <a:ext cx="11619865" cy="900176"/>
            </a:xfrm>
            <a:custGeom>
              <a:avLst/>
              <a:gdLst/>
              <a:ahLst/>
              <a:cxnLst/>
              <a:rect l="l" t="t" r="r" b="b"/>
              <a:pathLst>
                <a:path w="11619865" h="900176">
                  <a:moveTo>
                    <a:pt x="0" y="90043"/>
                  </a:moveTo>
                  <a:cubicBezTo>
                    <a:pt x="0" y="40386"/>
                    <a:pt x="40386" y="0"/>
                    <a:pt x="90297" y="0"/>
                  </a:cubicBezTo>
                  <a:lnTo>
                    <a:pt x="11529568" y="0"/>
                  </a:lnTo>
                  <a:cubicBezTo>
                    <a:pt x="11579352" y="0"/>
                    <a:pt x="11619865" y="40259"/>
                    <a:pt x="11619865" y="90043"/>
                  </a:cubicBezTo>
                  <a:lnTo>
                    <a:pt x="11619865" y="810133"/>
                  </a:lnTo>
                  <a:cubicBezTo>
                    <a:pt x="11619865" y="859790"/>
                    <a:pt x="11579479" y="900176"/>
                    <a:pt x="11529568" y="900176"/>
                  </a:cubicBezTo>
                  <a:lnTo>
                    <a:pt x="90297" y="900176"/>
                  </a:lnTo>
                  <a:cubicBezTo>
                    <a:pt x="40386" y="900176"/>
                    <a:pt x="0" y="859917"/>
                    <a:pt x="0" y="810133"/>
                  </a:cubicBezTo>
                  <a:close/>
                </a:path>
              </a:pathLst>
            </a:custGeom>
            <a:solidFill>
              <a:srgbClr val="D2EDC4"/>
            </a:solidFill>
          </p:spPr>
          <p:txBody>
            <a:bodyPr/>
            <a:lstStyle/>
            <a:p>
              <a:endParaRPr lang="en-US"/>
            </a:p>
          </p:txBody>
        </p:sp>
        <p:sp>
          <p:nvSpPr>
            <p:cNvPr id="32" name="Freeform 32"/>
            <p:cNvSpPr/>
            <p:nvPr/>
          </p:nvSpPr>
          <p:spPr>
            <a:xfrm>
              <a:off x="0" y="0"/>
              <a:ext cx="11622405" cy="902716"/>
            </a:xfrm>
            <a:custGeom>
              <a:avLst/>
              <a:gdLst/>
              <a:ahLst/>
              <a:cxnLst/>
              <a:rect l="l" t="t" r="r" b="b"/>
              <a:pathLst>
                <a:path w="11622405" h="902716">
                  <a:moveTo>
                    <a:pt x="0" y="91313"/>
                  </a:moveTo>
                  <a:cubicBezTo>
                    <a:pt x="0" y="40894"/>
                    <a:pt x="41021" y="0"/>
                    <a:pt x="91567" y="0"/>
                  </a:cubicBezTo>
                  <a:lnTo>
                    <a:pt x="11530838" y="0"/>
                  </a:lnTo>
                  <a:lnTo>
                    <a:pt x="11530838" y="1270"/>
                  </a:lnTo>
                  <a:lnTo>
                    <a:pt x="11530838" y="0"/>
                  </a:lnTo>
                  <a:cubicBezTo>
                    <a:pt x="11581384" y="0"/>
                    <a:pt x="11622405" y="40894"/>
                    <a:pt x="11622405" y="91313"/>
                  </a:cubicBezTo>
                  <a:lnTo>
                    <a:pt x="11621135" y="91313"/>
                  </a:lnTo>
                  <a:lnTo>
                    <a:pt x="11622405" y="91313"/>
                  </a:lnTo>
                  <a:lnTo>
                    <a:pt x="11622405" y="811403"/>
                  </a:lnTo>
                  <a:lnTo>
                    <a:pt x="11621135" y="811403"/>
                  </a:lnTo>
                  <a:lnTo>
                    <a:pt x="11622405" y="811403"/>
                  </a:lnTo>
                  <a:cubicBezTo>
                    <a:pt x="11622405" y="861822"/>
                    <a:pt x="11581384" y="902716"/>
                    <a:pt x="11530838" y="902716"/>
                  </a:cubicBezTo>
                  <a:lnTo>
                    <a:pt x="11530838" y="901446"/>
                  </a:lnTo>
                  <a:lnTo>
                    <a:pt x="11530838" y="902716"/>
                  </a:lnTo>
                  <a:lnTo>
                    <a:pt x="91567" y="902716"/>
                  </a:lnTo>
                  <a:lnTo>
                    <a:pt x="91567" y="901446"/>
                  </a:lnTo>
                  <a:lnTo>
                    <a:pt x="91567" y="902716"/>
                  </a:lnTo>
                  <a:cubicBezTo>
                    <a:pt x="41021" y="902716"/>
                    <a:pt x="0" y="861949"/>
                    <a:pt x="0" y="811403"/>
                  </a:cubicBezTo>
                  <a:lnTo>
                    <a:pt x="0" y="91313"/>
                  </a:lnTo>
                  <a:lnTo>
                    <a:pt x="1270" y="91313"/>
                  </a:lnTo>
                  <a:lnTo>
                    <a:pt x="0" y="91313"/>
                  </a:lnTo>
                  <a:moveTo>
                    <a:pt x="2540" y="91313"/>
                  </a:moveTo>
                  <a:lnTo>
                    <a:pt x="2540" y="811403"/>
                  </a:lnTo>
                  <a:lnTo>
                    <a:pt x="1270" y="811403"/>
                  </a:lnTo>
                  <a:lnTo>
                    <a:pt x="2540" y="811403"/>
                  </a:lnTo>
                  <a:cubicBezTo>
                    <a:pt x="2540" y="860425"/>
                    <a:pt x="42418" y="900176"/>
                    <a:pt x="91440" y="900176"/>
                  </a:cubicBezTo>
                  <a:lnTo>
                    <a:pt x="11530838" y="900176"/>
                  </a:lnTo>
                  <a:cubicBezTo>
                    <a:pt x="11579987" y="900176"/>
                    <a:pt x="11619738" y="860425"/>
                    <a:pt x="11619738" y="811403"/>
                  </a:cubicBezTo>
                  <a:lnTo>
                    <a:pt x="11619738" y="91313"/>
                  </a:lnTo>
                  <a:cubicBezTo>
                    <a:pt x="11619738" y="42291"/>
                    <a:pt x="11579860" y="2540"/>
                    <a:pt x="11530838" y="2540"/>
                  </a:cubicBezTo>
                  <a:lnTo>
                    <a:pt x="91567" y="2540"/>
                  </a:lnTo>
                  <a:lnTo>
                    <a:pt x="91567" y="1270"/>
                  </a:lnTo>
                  <a:lnTo>
                    <a:pt x="91567" y="2540"/>
                  </a:lnTo>
                  <a:cubicBezTo>
                    <a:pt x="42418" y="2540"/>
                    <a:pt x="2540" y="42291"/>
                    <a:pt x="2540" y="91313"/>
                  </a:cubicBezTo>
                  <a:close/>
                </a:path>
              </a:pathLst>
            </a:custGeom>
            <a:solidFill>
              <a:srgbClr val="F2F2F2"/>
            </a:solidFill>
          </p:spPr>
          <p:txBody>
            <a:bodyPr/>
            <a:lstStyle/>
            <a:p>
              <a:endParaRPr lang="en-US"/>
            </a:p>
          </p:txBody>
        </p:sp>
      </p:grpSp>
      <p:grpSp>
        <p:nvGrpSpPr>
          <p:cNvPr id="33" name="Group 33"/>
          <p:cNvGrpSpPr/>
          <p:nvPr/>
        </p:nvGrpSpPr>
        <p:grpSpPr>
          <a:xfrm>
            <a:off x="5246811" y="6107122"/>
            <a:ext cx="12876667" cy="1107205"/>
            <a:chOff x="0" y="0"/>
            <a:chExt cx="10589403" cy="910534"/>
          </a:xfrm>
        </p:grpSpPr>
        <p:sp>
          <p:nvSpPr>
            <p:cNvPr id="34" name="Freeform 34"/>
            <p:cNvSpPr/>
            <p:nvPr/>
          </p:nvSpPr>
          <p:spPr>
            <a:xfrm>
              <a:off x="0" y="0"/>
              <a:ext cx="10589402" cy="910534"/>
            </a:xfrm>
            <a:custGeom>
              <a:avLst/>
              <a:gdLst/>
              <a:ahLst/>
              <a:cxnLst/>
              <a:rect l="l" t="t" r="r" b="b"/>
              <a:pathLst>
                <a:path w="10589402" h="910534">
                  <a:moveTo>
                    <a:pt x="0" y="0"/>
                  </a:moveTo>
                  <a:lnTo>
                    <a:pt x="10589402" y="0"/>
                  </a:lnTo>
                  <a:lnTo>
                    <a:pt x="10589402" y="910534"/>
                  </a:lnTo>
                  <a:lnTo>
                    <a:pt x="0" y="910534"/>
                  </a:lnTo>
                  <a:close/>
                </a:path>
              </a:pathLst>
            </a:custGeom>
          </p:spPr>
          <p:txBody>
            <a:bodyPr/>
            <a:lstStyle/>
            <a:p>
              <a:endParaRPr lang="en-US"/>
            </a:p>
          </p:txBody>
        </p:sp>
        <p:sp>
          <p:nvSpPr>
            <p:cNvPr id="35" name="TextBox 35"/>
            <p:cNvSpPr txBox="1"/>
            <p:nvPr/>
          </p:nvSpPr>
          <p:spPr>
            <a:xfrm>
              <a:off x="0" y="-19050"/>
              <a:ext cx="10589403" cy="929584"/>
            </a:xfrm>
            <a:prstGeom prst="rect">
              <a:avLst/>
            </a:prstGeom>
          </p:spPr>
          <p:txBody>
            <a:bodyPr lIns="0" tIns="0" rIns="0" bIns="0" rtlCol="0" anchor="ctr"/>
            <a:lstStyle/>
            <a:p>
              <a:pPr algn="l">
                <a:lnSpc>
                  <a:spcPts val="3168"/>
                </a:lnSpc>
              </a:pPr>
              <a:r>
                <a:rPr lang="en-US" sz="2640">
                  <a:solidFill>
                    <a:srgbClr val="000000"/>
                  </a:solidFill>
                  <a:latin typeface="Poppins"/>
                  <a:ea typeface="Poppins"/>
                  <a:cs typeface="Poppins"/>
                  <a:sym typeface="Poppins"/>
                </a:rPr>
                <a:t>Reimbursed travel expenses should not be included in the local agency Quarterly Expenditure and Revenue Report.</a:t>
              </a:r>
            </a:p>
          </p:txBody>
        </p:sp>
      </p:grpSp>
      <p:grpSp>
        <p:nvGrpSpPr>
          <p:cNvPr id="36" name="Group 36"/>
          <p:cNvGrpSpPr/>
          <p:nvPr/>
        </p:nvGrpSpPr>
        <p:grpSpPr>
          <a:xfrm>
            <a:off x="3987256" y="7480110"/>
            <a:ext cx="14132736" cy="2554187"/>
            <a:chOff x="0" y="0"/>
            <a:chExt cx="11622358" cy="2100490"/>
          </a:xfrm>
        </p:grpSpPr>
        <p:sp>
          <p:nvSpPr>
            <p:cNvPr id="37" name="Freeform 37"/>
            <p:cNvSpPr/>
            <p:nvPr/>
          </p:nvSpPr>
          <p:spPr>
            <a:xfrm>
              <a:off x="1270" y="1270"/>
              <a:ext cx="11619865" cy="2097913"/>
            </a:xfrm>
            <a:custGeom>
              <a:avLst/>
              <a:gdLst/>
              <a:ahLst/>
              <a:cxnLst/>
              <a:rect l="l" t="t" r="r" b="b"/>
              <a:pathLst>
                <a:path w="11619865" h="2097913">
                  <a:moveTo>
                    <a:pt x="0" y="209804"/>
                  </a:moveTo>
                  <a:cubicBezTo>
                    <a:pt x="0" y="93980"/>
                    <a:pt x="94107" y="0"/>
                    <a:pt x="210058" y="0"/>
                  </a:cubicBezTo>
                  <a:lnTo>
                    <a:pt x="11409807" y="0"/>
                  </a:lnTo>
                  <a:cubicBezTo>
                    <a:pt x="11525758" y="0"/>
                    <a:pt x="11619865" y="93980"/>
                    <a:pt x="11619865" y="209804"/>
                  </a:cubicBezTo>
                  <a:lnTo>
                    <a:pt x="11619865" y="1888109"/>
                  </a:lnTo>
                  <a:cubicBezTo>
                    <a:pt x="11619865" y="2003933"/>
                    <a:pt x="11525885" y="2097913"/>
                    <a:pt x="11409807" y="2097913"/>
                  </a:cubicBezTo>
                  <a:lnTo>
                    <a:pt x="210058" y="2097913"/>
                  </a:lnTo>
                  <a:cubicBezTo>
                    <a:pt x="94107" y="2097913"/>
                    <a:pt x="0" y="2004060"/>
                    <a:pt x="0" y="1888109"/>
                  </a:cubicBezTo>
                  <a:close/>
                </a:path>
              </a:pathLst>
            </a:custGeom>
            <a:solidFill>
              <a:srgbClr val="E5D9FF"/>
            </a:solidFill>
          </p:spPr>
          <p:txBody>
            <a:bodyPr/>
            <a:lstStyle/>
            <a:p>
              <a:endParaRPr lang="en-US"/>
            </a:p>
          </p:txBody>
        </p:sp>
        <p:sp>
          <p:nvSpPr>
            <p:cNvPr id="38" name="Freeform 38"/>
            <p:cNvSpPr/>
            <p:nvPr/>
          </p:nvSpPr>
          <p:spPr>
            <a:xfrm>
              <a:off x="0" y="0"/>
              <a:ext cx="11622405" cy="2100453"/>
            </a:xfrm>
            <a:custGeom>
              <a:avLst/>
              <a:gdLst/>
              <a:ahLst/>
              <a:cxnLst/>
              <a:rect l="l" t="t" r="r" b="b"/>
              <a:pathLst>
                <a:path w="11622405" h="2100453">
                  <a:moveTo>
                    <a:pt x="0" y="211074"/>
                  </a:moveTo>
                  <a:cubicBezTo>
                    <a:pt x="0" y="94488"/>
                    <a:pt x="94615" y="0"/>
                    <a:pt x="211328" y="0"/>
                  </a:cubicBezTo>
                  <a:lnTo>
                    <a:pt x="11411077" y="0"/>
                  </a:lnTo>
                  <a:lnTo>
                    <a:pt x="11411077" y="1270"/>
                  </a:lnTo>
                  <a:lnTo>
                    <a:pt x="11411077" y="0"/>
                  </a:lnTo>
                  <a:cubicBezTo>
                    <a:pt x="11527790" y="0"/>
                    <a:pt x="11622405" y="94488"/>
                    <a:pt x="11622405" y="211074"/>
                  </a:cubicBezTo>
                  <a:lnTo>
                    <a:pt x="11621135" y="211074"/>
                  </a:lnTo>
                  <a:lnTo>
                    <a:pt x="11622405" y="211074"/>
                  </a:lnTo>
                  <a:lnTo>
                    <a:pt x="11622405" y="1889379"/>
                  </a:lnTo>
                  <a:lnTo>
                    <a:pt x="11621135" y="1889379"/>
                  </a:lnTo>
                  <a:lnTo>
                    <a:pt x="11622405" y="1889379"/>
                  </a:lnTo>
                  <a:cubicBezTo>
                    <a:pt x="11622405" y="2005965"/>
                    <a:pt x="11527790" y="2100453"/>
                    <a:pt x="11411077" y="2100453"/>
                  </a:cubicBezTo>
                  <a:lnTo>
                    <a:pt x="11411077" y="2099183"/>
                  </a:lnTo>
                  <a:lnTo>
                    <a:pt x="11411077" y="2100453"/>
                  </a:lnTo>
                  <a:lnTo>
                    <a:pt x="211328" y="2100453"/>
                  </a:lnTo>
                  <a:lnTo>
                    <a:pt x="211328" y="2099183"/>
                  </a:lnTo>
                  <a:lnTo>
                    <a:pt x="211328" y="2100453"/>
                  </a:lnTo>
                  <a:cubicBezTo>
                    <a:pt x="94615" y="2100453"/>
                    <a:pt x="0" y="2005965"/>
                    <a:pt x="0" y="1889379"/>
                  </a:cubicBezTo>
                  <a:lnTo>
                    <a:pt x="0" y="211074"/>
                  </a:lnTo>
                  <a:lnTo>
                    <a:pt x="1270" y="211074"/>
                  </a:lnTo>
                  <a:lnTo>
                    <a:pt x="0" y="211074"/>
                  </a:lnTo>
                  <a:moveTo>
                    <a:pt x="2540" y="211074"/>
                  </a:moveTo>
                  <a:lnTo>
                    <a:pt x="2540" y="1889379"/>
                  </a:lnTo>
                  <a:lnTo>
                    <a:pt x="1270" y="1889379"/>
                  </a:lnTo>
                  <a:lnTo>
                    <a:pt x="2540" y="1889379"/>
                  </a:lnTo>
                  <a:cubicBezTo>
                    <a:pt x="2540" y="2004568"/>
                    <a:pt x="96012" y="2097913"/>
                    <a:pt x="211201" y="2097913"/>
                  </a:cubicBezTo>
                  <a:lnTo>
                    <a:pt x="11411077" y="2097913"/>
                  </a:lnTo>
                  <a:cubicBezTo>
                    <a:pt x="11526393" y="2097913"/>
                    <a:pt x="11619738" y="2004568"/>
                    <a:pt x="11619738" y="1889379"/>
                  </a:cubicBezTo>
                  <a:lnTo>
                    <a:pt x="11619738" y="211074"/>
                  </a:lnTo>
                  <a:cubicBezTo>
                    <a:pt x="11619738" y="95885"/>
                    <a:pt x="11526266" y="2540"/>
                    <a:pt x="11411077" y="2540"/>
                  </a:cubicBezTo>
                  <a:lnTo>
                    <a:pt x="211328" y="2540"/>
                  </a:lnTo>
                  <a:lnTo>
                    <a:pt x="211328" y="1270"/>
                  </a:lnTo>
                  <a:lnTo>
                    <a:pt x="211328" y="2540"/>
                  </a:lnTo>
                  <a:cubicBezTo>
                    <a:pt x="96012" y="2540"/>
                    <a:pt x="2540" y="95885"/>
                    <a:pt x="2540" y="211074"/>
                  </a:cubicBezTo>
                  <a:close/>
                </a:path>
              </a:pathLst>
            </a:custGeom>
            <a:solidFill>
              <a:srgbClr val="F2F2F2"/>
            </a:solidFill>
          </p:spPr>
          <p:txBody>
            <a:bodyPr/>
            <a:lstStyle/>
            <a:p>
              <a:endParaRPr lang="en-US"/>
            </a:p>
          </p:txBody>
        </p:sp>
      </p:grpSp>
      <p:grpSp>
        <p:nvGrpSpPr>
          <p:cNvPr id="39" name="Group 39"/>
          <p:cNvGrpSpPr/>
          <p:nvPr/>
        </p:nvGrpSpPr>
        <p:grpSpPr>
          <a:xfrm>
            <a:off x="5246811" y="8203601"/>
            <a:ext cx="6370908" cy="1107205"/>
            <a:chOff x="0" y="0"/>
            <a:chExt cx="5239252" cy="910534"/>
          </a:xfrm>
        </p:grpSpPr>
        <p:sp>
          <p:nvSpPr>
            <p:cNvPr id="40" name="Freeform 40"/>
            <p:cNvSpPr/>
            <p:nvPr/>
          </p:nvSpPr>
          <p:spPr>
            <a:xfrm>
              <a:off x="0" y="0"/>
              <a:ext cx="5239252" cy="910534"/>
            </a:xfrm>
            <a:custGeom>
              <a:avLst/>
              <a:gdLst/>
              <a:ahLst/>
              <a:cxnLst/>
              <a:rect l="l" t="t" r="r" b="b"/>
              <a:pathLst>
                <a:path w="5239252" h="910534">
                  <a:moveTo>
                    <a:pt x="0" y="0"/>
                  </a:moveTo>
                  <a:lnTo>
                    <a:pt x="5239252" y="0"/>
                  </a:lnTo>
                  <a:lnTo>
                    <a:pt x="5239252" y="910534"/>
                  </a:lnTo>
                  <a:lnTo>
                    <a:pt x="0" y="910534"/>
                  </a:lnTo>
                  <a:close/>
                </a:path>
              </a:pathLst>
            </a:custGeom>
          </p:spPr>
          <p:txBody>
            <a:bodyPr/>
            <a:lstStyle/>
            <a:p>
              <a:endParaRPr lang="en-US"/>
            </a:p>
          </p:txBody>
        </p:sp>
        <p:sp>
          <p:nvSpPr>
            <p:cNvPr id="41" name="TextBox 41"/>
            <p:cNvSpPr txBox="1"/>
            <p:nvPr/>
          </p:nvSpPr>
          <p:spPr>
            <a:xfrm>
              <a:off x="0" y="-19050"/>
              <a:ext cx="5239252" cy="929584"/>
            </a:xfrm>
            <a:prstGeom prst="rect">
              <a:avLst/>
            </a:prstGeom>
          </p:spPr>
          <p:txBody>
            <a:bodyPr lIns="0" tIns="0" rIns="0" bIns="0" rtlCol="0" anchor="ctr"/>
            <a:lstStyle/>
            <a:p>
              <a:pPr algn="l">
                <a:lnSpc>
                  <a:spcPts val="3168"/>
                </a:lnSpc>
              </a:pPr>
              <a:r>
                <a:rPr lang="en-US" sz="2640">
                  <a:solidFill>
                    <a:srgbClr val="000000"/>
                  </a:solidFill>
                  <a:latin typeface="Poppins"/>
                  <a:ea typeface="Poppins"/>
                  <a:cs typeface="Poppins"/>
                  <a:sym typeface="Poppins"/>
                </a:rPr>
                <a:t>Use the following forms and resources:</a:t>
              </a:r>
            </a:p>
          </p:txBody>
        </p:sp>
      </p:grpSp>
      <p:grpSp>
        <p:nvGrpSpPr>
          <p:cNvPr id="42" name="Group 42"/>
          <p:cNvGrpSpPr/>
          <p:nvPr/>
        </p:nvGrpSpPr>
        <p:grpSpPr>
          <a:xfrm>
            <a:off x="11418513" y="7835898"/>
            <a:ext cx="6518353" cy="1855942"/>
            <a:chOff x="0" y="0"/>
            <a:chExt cx="5360507" cy="1526274"/>
          </a:xfrm>
        </p:grpSpPr>
        <p:sp>
          <p:nvSpPr>
            <p:cNvPr id="43" name="Freeform 43"/>
            <p:cNvSpPr/>
            <p:nvPr/>
          </p:nvSpPr>
          <p:spPr>
            <a:xfrm>
              <a:off x="0" y="0"/>
              <a:ext cx="5360507" cy="1526274"/>
            </a:xfrm>
            <a:custGeom>
              <a:avLst/>
              <a:gdLst/>
              <a:ahLst/>
              <a:cxnLst/>
              <a:rect l="l" t="t" r="r" b="b"/>
              <a:pathLst>
                <a:path w="5360507" h="1526274">
                  <a:moveTo>
                    <a:pt x="0" y="0"/>
                  </a:moveTo>
                  <a:lnTo>
                    <a:pt x="5360507" y="0"/>
                  </a:lnTo>
                  <a:lnTo>
                    <a:pt x="5360507" y="1526274"/>
                  </a:lnTo>
                  <a:lnTo>
                    <a:pt x="0" y="1526274"/>
                  </a:lnTo>
                  <a:close/>
                </a:path>
              </a:pathLst>
            </a:custGeom>
          </p:spPr>
          <p:txBody>
            <a:bodyPr/>
            <a:lstStyle/>
            <a:p>
              <a:endParaRPr lang="en-US"/>
            </a:p>
          </p:txBody>
        </p:sp>
        <p:sp>
          <p:nvSpPr>
            <p:cNvPr id="44" name="TextBox 44"/>
            <p:cNvSpPr txBox="1"/>
            <p:nvPr/>
          </p:nvSpPr>
          <p:spPr>
            <a:xfrm>
              <a:off x="0" y="-19050"/>
              <a:ext cx="5360507" cy="1545324"/>
            </a:xfrm>
            <a:prstGeom prst="rect">
              <a:avLst/>
            </a:prstGeom>
          </p:spPr>
          <p:txBody>
            <a:bodyPr lIns="0" tIns="0" rIns="0" bIns="0" rtlCol="0" anchor="ctr"/>
            <a:lstStyle/>
            <a:p>
              <a:pPr algn="l">
                <a:lnSpc>
                  <a:spcPts val="3171"/>
                </a:lnSpc>
              </a:pPr>
              <a:r>
                <a:rPr lang="en-US" sz="2642" u="sng" dirty="0">
                  <a:solidFill>
                    <a:srgbClr val="000000"/>
                  </a:solidFill>
                  <a:latin typeface="Poppins"/>
                  <a:ea typeface="Poppins"/>
                  <a:cs typeface="Poppins"/>
                  <a:sym typeface="Poppins"/>
                  <a:hlinkClick r:id="rId4"/>
                </a:rPr>
                <a:t>Travel matrix and information</a:t>
              </a:r>
              <a:r>
                <a:rPr lang="en-US" sz="2642" dirty="0">
                  <a:solidFill>
                    <a:srgbClr val="000000"/>
                  </a:solidFill>
                  <a:latin typeface="Poppins"/>
                  <a:ea typeface="Poppins"/>
                  <a:cs typeface="Poppins"/>
                  <a:sym typeface="Poppins"/>
                </a:rPr>
                <a:t> (e.g. per diems, mileage rate, 70mile rule)</a:t>
              </a:r>
            </a:p>
            <a:p>
              <a:pPr algn="l">
                <a:lnSpc>
                  <a:spcPts val="3171"/>
                </a:lnSpc>
              </a:pPr>
              <a:r>
                <a:rPr lang="en-US" sz="2642" u="sng" dirty="0">
                  <a:solidFill>
                    <a:srgbClr val="000000"/>
                  </a:solidFill>
                  <a:latin typeface="Poppins"/>
                  <a:ea typeface="Poppins"/>
                  <a:cs typeface="Poppins"/>
                  <a:sym typeface="Poppins"/>
                  <a:hlinkClick r:id="rId5"/>
                </a:rPr>
                <a:t>In-state reimbursement form</a:t>
              </a:r>
              <a:r>
                <a:rPr lang="en-US" sz="2642" dirty="0">
                  <a:solidFill>
                    <a:srgbClr val="000000"/>
                  </a:solidFill>
                  <a:latin typeface="Poppins"/>
                  <a:ea typeface="Poppins"/>
                  <a:cs typeface="Poppins"/>
                  <a:sym typeface="Poppins"/>
                  <a:hlinkClick r:id="rId5"/>
                </a:rPr>
                <a:t> </a:t>
              </a:r>
              <a:endParaRPr lang="en-US" sz="2642" dirty="0">
                <a:solidFill>
                  <a:srgbClr val="000000"/>
                </a:solidFill>
                <a:latin typeface="Poppins"/>
                <a:ea typeface="Poppins"/>
                <a:cs typeface="Poppins"/>
                <a:sym typeface="Poppins"/>
              </a:endParaRPr>
            </a:p>
            <a:p>
              <a:pPr algn="l">
                <a:lnSpc>
                  <a:spcPts val="3171"/>
                </a:lnSpc>
              </a:pPr>
              <a:r>
                <a:rPr lang="en-US" sz="2642" u="sng" dirty="0">
                  <a:solidFill>
                    <a:srgbClr val="000000"/>
                  </a:solidFill>
                  <a:latin typeface="Poppins"/>
                  <a:ea typeface="Poppins"/>
                  <a:cs typeface="Poppins"/>
                  <a:sym typeface="Poppins"/>
                  <a:hlinkClick r:id="rId6"/>
                </a:rPr>
                <a:t>Exemption request for travel expenses</a:t>
              </a:r>
              <a:endParaRPr lang="en-US" sz="2642" u="sng" dirty="0">
                <a:solidFill>
                  <a:srgbClr val="000000"/>
                </a:solidFill>
                <a:latin typeface="Poppins"/>
                <a:ea typeface="Poppins"/>
                <a:cs typeface="Poppins"/>
                <a:sym typeface="Poppins"/>
              </a:endParaRPr>
            </a:p>
          </p:txBody>
        </p:sp>
      </p:grpSp>
      <p:sp>
        <p:nvSpPr>
          <p:cNvPr id="45" name="Freeform 45">
            <a:extLst>
              <a:ext uri="{C183D7F6-B498-43B3-948B-1728B52AA6E4}">
                <adec:decorative xmlns:adec="http://schemas.microsoft.com/office/drawing/2017/decorative" val="1"/>
              </a:ext>
            </a:extLst>
          </p:cNvPr>
          <p:cNvSpPr/>
          <p:nvPr/>
        </p:nvSpPr>
        <p:spPr>
          <a:xfrm>
            <a:off x="4384770" y="744243"/>
            <a:ext cx="709470" cy="886838"/>
          </a:xfrm>
          <a:custGeom>
            <a:avLst/>
            <a:gdLst/>
            <a:ahLst/>
            <a:cxnLst/>
            <a:rect l="l" t="t" r="r" b="b"/>
            <a:pathLst>
              <a:path w="709470" h="886838">
                <a:moveTo>
                  <a:pt x="0" y="0"/>
                </a:moveTo>
                <a:lnTo>
                  <a:pt x="709470" y="0"/>
                </a:lnTo>
                <a:lnTo>
                  <a:pt x="709470" y="886837"/>
                </a:lnTo>
                <a:lnTo>
                  <a:pt x="0" y="886837"/>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6" name="Freeform 46">
            <a:extLst>
              <a:ext uri="{C183D7F6-B498-43B3-948B-1728B52AA6E4}">
                <adec:decorative xmlns:adec="http://schemas.microsoft.com/office/drawing/2017/decorative" val="1"/>
              </a:ext>
            </a:extLst>
          </p:cNvPr>
          <p:cNvSpPr/>
          <p:nvPr/>
        </p:nvSpPr>
        <p:spPr>
          <a:xfrm>
            <a:off x="4266233" y="3649753"/>
            <a:ext cx="740479" cy="548880"/>
          </a:xfrm>
          <a:custGeom>
            <a:avLst/>
            <a:gdLst/>
            <a:ahLst/>
            <a:cxnLst/>
            <a:rect l="l" t="t" r="r" b="b"/>
            <a:pathLst>
              <a:path w="740479" h="548880">
                <a:moveTo>
                  <a:pt x="0" y="0"/>
                </a:moveTo>
                <a:lnTo>
                  <a:pt x="740480" y="0"/>
                </a:lnTo>
                <a:lnTo>
                  <a:pt x="740480" y="548880"/>
                </a:lnTo>
                <a:lnTo>
                  <a:pt x="0" y="548880"/>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7" name="Freeform 47">
            <a:extLst>
              <a:ext uri="{C183D7F6-B498-43B3-948B-1728B52AA6E4}">
                <adec:decorative xmlns:adec="http://schemas.microsoft.com/office/drawing/2017/decorative" val="1"/>
              </a:ext>
            </a:extLst>
          </p:cNvPr>
          <p:cNvSpPr/>
          <p:nvPr/>
        </p:nvSpPr>
        <p:spPr>
          <a:xfrm>
            <a:off x="4266233" y="4844548"/>
            <a:ext cx="723296" cy="737117"/>
          </a:xfrm>
          <a:custGeom>
            <a:avLst/>
            <a:gdLst/>
            <a:ahLst/>
            <a:cxnLst/>
            <a:rect l="l" t="t" r="r" b="b"/>
            <a:pathLst>
              <a:path w="723296" h="737117">
                <a:moveTo>
                  <a:pt x="0" y="0"/>
                </a:moveTo>
                <a:lnTo>
                  <a:pt x="723297" y="0"/>
                </a:lnTo>
                <a:lnTo>
                  <a:pt x="723297" y="737117"/>
                </a:lnTo>
                <a:lnTo>
                  <a:pt x="0" y="737117"/>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48" name="Group 48"/>
          <p:cNvGrpSpPr/>
          <p:nvPr/>
        </p:nvGrpSpPr>
        <p:grpSpPr>
          <a:xfrm>
            <a:off x="4266233" y="6351535"/>
            <a:ext cx="699796" cy="708851"/>
            <a:chOff x="0" y="0"/>
            <a:chExt cx="933061" cy="945134"/>
          </a:xfrm>
        </p:grpSpPr>
        <p:sp>
          <p:nvSpPr>
            <p:cNvPr id="49" name="Freeform 49"/>
            <p:cNvSpPr/>
            <p:nvPr/>
          </p:nvSpPr>
          <p:spPr>
            <a:xfrm>
              <a:off x="77990" y="59572"/>
              <a:ext cx="777081" cy="885562"/>
            </a:xfrm>
            <a:custGeom>
              <a:avLst/>
              <a:gdLst/>
              <a:ahLst/>
              <a:cxnLst/>
              <a:rect l="l" t="t" r="r" b="b"/>
              <a:pathLst>
                <a:path w="777081" h="885562">
                  <a:moveTo>
                    <a:pt x="0" y="0"/>
                  </a:moveTo>
                  <a:lnTo>
                    <a:pt x="777081" y="0"/>
                  </a:lnTo>
                  <a:lnTo>
                    <a:pt x="777081" y="885562"/>
                  </a:lnTo>
                  <a:lnTo>
                    <a:pt x="0" y="885562"/>
                  </a:lnTo>
                  <a:lnTo>
                    <a:pt x="0" y="0"/>
                  </a:lnTo>
                  <a:close/>
                </a:path>
              </a:pathLst>
            </a:custGeom>
            <a:blipFill>
              <a:blip r:embed="rId10"/>
              <a:stretch>
                <a:fillRect/>
              </a:stretch>
            </a:blipFill>
          </p:spPr>
          <p:txBody>
            <a:bodyPr/>
            <a:lstStyle/>
            <a:p>
              <a:endParaRPr lang="en-US"/>
            </a:p>
          </p:txBody>
        </p:sp>
        <p:sp>
          <p:nvSpPr>
            <p:cNvPr id="50" name="Freeform 50"/>
            <p:cNvSpPr/>
            <p:nvPr/>
          </p:nvSpPr>
          <p:spPr>
            <a:xfrm>
              <a:off x="0" y="0"/>
              <a:ext cx="933061" cy="934229"/>
            </a:xfrm>
            <a:custGeom>
              <a:avLst/>
              <a:gdLst/>
              <a:ahLst/>
              <a:cxnLst/>
              <a:rect l="l" t="t" r="r" b="b"/>
              <a:pathLst>
                <a:path w="933061" h="934229">
                  <a:moveTo>
                    <a:pt x="0" y="0"/>
                  </a:moveTo>
                  <a:lnTo>
                    <a:pt x="933061" y="0"/>
                  </a:lnTo>
                  <a:lnTo>
                    <a:pt x="933061" y="934229"/>
                  </a:lnTo>
                  <a:lnTo>
                    <a:pt x="0" y="934229"/>
                  </a:lnTo>
                  <a:lnTo>
                    <a:pt x="0" y="0"/>
                  </a:lnTo>
                  <a:close/>
                </a:path>
              </a:pathLst>
            </a:custGeom>
            <a:blipFill>
              <a:blip r:embed="rId11"/>
              <a:stretch>
                <a:fillRect/>
              </a:stretch>
            </a:blipFill>
          </p:spPr>
          <p:txBody>
            <a:bodyPr/>
            <a:lstStyle/>
            <a:p>
              <a:endParaRPr lang="en-US"/>
            </a:p>
          </p:txBody>
        </p:sp>
      </p:grpSp>
      <p:sp>
        <p:nvSpPr>
          <p:cNvPr id="51" name="Freeform 51">
            <a:extLst>
              <a:ext uri="{C183D7F6-B498-43B3-948B-1728B52AA6E4}">
                <adec:decorative xmlns:adec="http://schemas.microsoft.com/office/drawing/2017/decorative" val="1"/>
              </a:ext>
            </a:extLst>
          </p:cNvPr>
          <p:cNvSpPr/>
          <p:nvPr/>
        </p:nvSpPr>
        <p:spPr>
          <a:xfrm>
            <a:off x="4255164" y="8203601"/>
            <a:ext cx="839076" cy="858390"/>
          </a:xfrm>
          <a:custGeom>
            <a:avLst/>
            <a:gdLst/>
            <a:ahLst/>
            <a:cxnLst/>
            <a:rect l="l" t="t" r="r" b="b"/>
            <a:pathLst>
              <a:path w="839076" h="858390">
                <a:moveTo>
                  <a:pt x="0" y="0"/>
                </a:moveTo>
                <a:lnTo>
                  <a:pt x="839076" y="0"/>
                </a:lnTo>
                <a:lnTo>
                  <a:pt x="839076" y="858389"/>
                </a:lnTo>
                <a:lnTo>
                  <a:pt x="0" y="858389"/>
                </a:lnTo>
                <a:lnTo>
                  <a:pt x="0" y="0"/>
                </a:lnTo>
                <a:close/>
              </a:path>
            </a:pathLst>
          </a:custGeom>
          <a:blipFill>
            <a:blip>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52" name="Freeform 52">
            <a:extLst>
              <a:ext uri="{C183D7F6-B498-43B3-948B-1728B52AA6E4}">
                <adec:decorative xmlns:adec="http://schemas.microsoft.com/office/drawing/2017/decorative" val="1"/>
              </a:ext>
            </a:extLst>
          </p:cNvPr>
          <p:cNvSpPr/>
          <p:nvPr/>
        </p:nvSpPr>
        <p:spPr>
          <a:xfrm>
            <a:off x="4266233" y="2007046"/>
            <a:ext cx="828007" cy="982797"/>
          </a:xfrm>
          <a:custGeom>
            <a:avLst/>
            <a:gdLst/>
            <a:ahLst/>
            <a:cxnLst/>
            <a:rect l="l" t="t" r="r" b="b"/>
            <a:pathLst>
              <a:path w="828007" h="982797">
                <a:moveTo>
                  <a:pt x="0" y="0"/>
                </a:moveTo>
                <a:lnTo>
                  <a:pt x="828007" y="0"/>
                </a:lnTo>
                <a:lnTo>
                  <a:pt x="828007" y="982797"/>
                </a:lnTo>
                <a:lnTo>
                  <a:pt x="0" y="982797"/>
                </a:lnTo>
                <a:lnTo>
                  <a:pt x="0" y="0"/>
                </a:lnTo>
                <a:close/>
              </a:path>
            </a:pathLst>
          </a:custGeom>
          <a:blipFill>
            <a:blip>
              <a:extLst>
                <a:ext uri="{96DAC541-7B7A-43D3-8B79-37D633B846F1}">
                  <asvg:svgBlip xmlns:asvg="http://schemas.microsoft.com/office/drawing/2016/SVG/main" r:embed="rId13"/>
                </a:ext>
              </a:extLst>
            </a:blip>
            <a:stretch>
              <a:fillRect/>
            </a:stretch>
          </a:blipFill>
        </p:spPr>
        <p:txBody>
          <a:bodyPr/>
          <a:lstStyle/>
          <a:p>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642EB4-DA31-DE88-CC66-D99C9A5F822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823C7EC-0B55-DB88-F983-790B8A13EA5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829" b="-9829"/>
            </a:stretch>
          </a:blipFill>
        </p:spPr>
        <p:txBody>
          <a:bodyPr/>
          <a:lstStyle/>
          <a:p>
            <a:endParaRPr lang="en-US" dirty="0"/>
          </a:p>
        </p:txBody>
      </p:sp>
      <p:sp>
        <p:nvSpPr>
          <p:cNvPr id="4" name="Freeform 4">
            <a:extLst>
              <a:ext uri="{FF2B5EF4-FFF2-40B4-BE49-F238E27FC236}">
                <a16:creationId xmlns:a16="http://schemas.microsoft.com/office/drawing/2014/main" id="{F9EA4895-7C08-6FD6-C9E7-EE20E40B78E5}"/>
              </a:ext>
            </a:extLst>
          </p:cNvPr>
          <p:cNvSpPr/>
          <p:nvPr/>
        </p:nvSpPr>
        <p:spPr>
          <a:xfrm>
            <a:off x="33297" y="2875295"/>
            <a:ext cx="3949236" cy="3131775"/>
          </a:xfrm>
          <a:custGeom>
            <a:avLst/>
            <a:gdLst/>
            <a:ahLst/>
            <a:cxnLst/>
            <a:rect l="l" t="t" r="r" b="b"/>
            <a:pathLst>
              <a:path w="3978490" h="3154973">
                <a:moveTo>
                  <a:pt x="0" y="0"/>
                </a:moveTo>
                <a:lnTo>
                  <a:pt x="3978490" y="0"/>
                </a:lnTo>
                <a:lnTo>
                  <a:pt x="3978490" y="3154973"/>
                </a:lnTo>
                <a:lnTo>
                  <a:pt x="0" y="3154973"/>
                </a:lnTo>
                <a:close/>
              </a:path>
            </a:pathLst>
          </a:custGeom>
        </p:spPr>
        <p:txBody>
          <a:bodyPr/>
          <a:lstStyle/>
          <a:p>
            <a:endParaRPr lang="en-US"/>
          </a:p>
        </p:txBody>
      </p:sp>
      <p:sp>
        <p:nvSpPr>
          <p:cNvPr id="10" name="Freeform 10">
            <a:extLst>
              <a:ext uri="{FF2B5EF4-FFF2-40B4-BE49-F238E27FC236}">
                <a16:creationId xmlns:a16="http://schemas.microsoft.com/office/drawing/2014/main" id="{5A610F24-D25C-F80F-551B-8687FBEECC6C}"/>
              </a:ext>
            </a:extLst>
          </p:cNvPr>
          <p:cNvSpPr/>
          <p:nvPr/>
        </p:nvSpPr>
        <p:spPr>
          <a:xfrm>
            <a:off x="5246811" y="634058"/>
            <a:ext cx="12876666" cy="1107205"/>
          </a:xfrm>
          <a:custGeom>
            <a:avLst/>
            <a:gdLst/>
            <a:ahLst/>
            <a:cxnLst/>
            <a:rect l="l" t="t" r="r" b="b"/>
            <a:pathLst>
              <a:path w="10589402" h="910534">
                <a:moveTo>
                  <a:pt x="0" y="0"/>
                </a:moveTo>
                <a:lnTo>
                  <a:pt x="10589402" y="0"/>
                </a:lnTo>
                <a:lnTo>
                  <a:pt x="10589402" y="910534"/>
                </a:lnTo>
                <a:lnTo>
                  <a:pt x="0" y="910534"/>
                </a:lnTo>
                <a:close/>
              </a:path>
            </a:pathLst>
          </a:custGeom>
        </p:spPr>
        <p:txBody>
          <a:bodyPr/>
          <a:lstStyle/>
          <a:p>
            <a:endParaRPr lang="en-US"/>
          </a:p>
        </p:txBody>
      </p:sp>
      <p:sp>
        <p:nvSpPr>
          <p:cNvPr id="16" name="Freeform 16">
            <a:extLst>
              <a:ext uri="{FF2B5EF4-FFF2-40B4-BE49-F238E27FC236}">
                <a16:creationId xmlns:a16="http://schemas.microsoft.com/office/drawing/2014/main" id="{E22922CF-5113-F67D-AC6D-8B99D241B4DA}"/>
              </a:ext>
            </a:extLst>
          </p:cNvPr>
          <p:cNvSpPr/>
          <p:nvPr/>
        </p:nvSpPr>
        <p:spPr>
          <a:xfrm>
            <a:off x="5246811" y="2002324"/>
            <a:ext cx="12876666" cy="1107205"/>
          </a:xfrm>
          <a:custGeom>
            <a:avLst/>
            <a:gdLst/>
            <a:ahLst/>
            <a:cxnLst/>
            <a:rect l="l" t="t" r="r" b="b"/>
            <a:pathLst>
              <a:path w="10589402" h="910534">
                <a:moveTo>
                  <a:pt x="0" y="0"/>
                </a:moveTo>
                <a:lnTo>
                  <a:pt x="10589402" y="0"/>
                </a:lnTo>
                <a:lnTo>
                  <a:pt x="10589402" y="910534"/>
                </a:lnTo>
                <a:lnTo>
                  <a:pt x="0" y="910534"/>
                </a:lnTo>
                <a:close/>
              </a:path>
            </a:pathLst>
          </a:custGeom>
        </p:spPr>
        <p:txBody>
          <a:bodyPr/>
          <a:lstStyle/>
          <a:p>
            <a:endParaRPr lang="en-US"/>
          </a:p>
        </p:txBody>
      </p:sp>
      <p:sp>
        <p:nvSpPr>
          <p:cNvPr id="34" name="Freeform 34">
            <a:extLst>
              <a:ext uri="{FF2B5EF4-FFF2-40B4-BE49-F238E27FC236}">
                <a16:creationId xmlns:a16="http://schemas.microsoft.com/office/drawing/2014/main" id="{4BFD7226-6B44-812F-F4A4-89A005E80A54}"/>
              </a:ext>
            </a:extLst>
          </p:cNvPr>
          <p:cNvSpPr/>
          <p:nvPr/>
        </p:nvSpPr>
        <p:spPr>
          <a:xfrm>
            <a:off x="5246811" y="6107122"/>
            <a:ext cx="12876666" cy="1107205"/>
          </a:xfrm>
          <a:custGeom>
            <a:avLst/>
            <a:gdLst/>
            <a:ahLst/>
            <a:cxnLst/>
            <a:rect l="l" t="t" r="r" b="b"/>
            <a:pathLst>
              <a:path w="10589402" h="910534">
                <a:moveTo>
                  <a:pt x="0" y="0"/>
                </a:moveTo>
                <a:lnTo>
                  <a:pt x="10589402" y="0"/>
                </a:lnTo>
                <a:lnTo>
                  <a:pt x="10589402" y="910534"/>
                </a:lnTo>
                <a:lnTo>
                  <a:pt x="0" y="910534"/>
                </a:lnTo>
                <a:close/>
              </a:path>
            </a:pathLst>
          </a:custGeom>
        </p:spPr>
        <p:txBody>
          <a:bodyPr/>
          <a:lstStyle/>
          <a:p>
            <a:endParaRPr lang="en-US"/>
          </a:p>
        </p:txBody>
      </p:sp>
      <p:sp>
        <p:nvSpPr>
          <p:cNvPr id="40" name="Freeform 40">
            <a:extLst>
              <a:ext uri="{FF2B5EF4-FFF2-40B4-BE49-F238E27FC236}">
                <a16:creationId xmlns:a16="http://schemas.microsoft.com/office/drawing/2014/main" id="{86F0E1E9-365D-F65F-EAF2-112A326893E5}"/>
              </a:ext>
            </a:extLst>
          </p:cNvPr>
          <p:cNvSpPr/>
          <p:nvPr/>
        </p:nvSpPr>
        <p:spPr>
          <a:xfrm>
            <a:off x="5246811" y="8203601"/>
            <a:ext cx="6370908" cy="1107205"/>
          </a:xfrm>
          <a:custGeom>
            <a:avLst/>
            <a:gdLst/>
            <a:ahLst/>
            <a:cxnLst/>
            <a:rect l="l" t="t" r="r" b="b"/>
            <a:pathLst>
              <a:path w="5239252" h="910534">
                <a:moveTo>
                  <a:pt x="0" y="0"/>
                </a:moveTo>
                <a:lnTo>
                  <a:pt x="5239252" y="0"/>
                </a:lnTo>
                <a:lnTo>
                  <a:pt x="5239252" y="910534"/>
                </a:lnTo>
                <a:lnTo>
                  <a:pt x="0" y="910534"/>
                </a:lnTo>
                <a:close/>
              </a:path>
            </a:pathLst>
          </a:custGeom>
        </p:spPr>
        <p:txBody>
          <a:bodyPr/>
          <a:lstStyle/>
          <a:p>
            <a:endParaRPr lang="en-US"/>
          </a:p>
        </p:txBody>
      </p:sp>
      <p:sp>
        <p:nvSpPr>
          <p:cNvPr id="43" name="Freeform 43">
            <a:extLst>
              <a:ext uri="{FF2B5EF4-FFF2-40B4-BE49-F238E27FC236}">
                <a16:creationId xmlns:a16="http://schemas.microsoft.com/office/drawing/2014/main" id="{EEC3F118-714E-4953-4077-7887B1A7E3AD}"/>
              </a:ext>
            </a:extLst>
          </p:cNvPr>
          <p:cNvSpPr/>
          <p:nvPr/>
        </p:nvSpPr>
        <p:spPr>
          <a:xfrm>
            <a:off x="11418513" y="7835898"/>
            <a:ext cx="6518353" cy="1855942"/>
          </a:xfrm>
          <a:custGeom>
            <a:avLst/>
            <a:gdLst/>
            <a:ahLst/>
            <a:cxnLst/>
            <a:rect l="l" t="t" r="r" b="b"/>
            <a:pathLst>
              <a:path w="5360507" h="1526274">
                <a:moveTo>
                  <a:pt x="0" y="0"/>
                </a:moveTo>
                <a:lnTo>
                  <a:pt x="5360507" y="0"/>
                </a:lnTo>
                <a:lnTo>
                  <a:pt x="5360507" y="1526274"/>
                </a:lnTo>
                <a:lnTo>
                  <a:pt x="0" y="1526274"/>
                </a:lnTo>
                <a:close/>
              </a:path>
            </a:pathLst>
          </a:custGeom>
        </p:spPr>
        <p:txBody>
          <a:bodyPr/>
          <a:lstStyle/>
          <a:p>
            <a:endParaRPr lang="en-US"/>
          </a:p>
        </p:txBody>
      </p:sp>
      <p:pic>
        <p:nvPicPr>
          <p:cNvPr id="54" name="Picture 53">
            <a:extLst>
              <a:ext uri="{FF2B5EF4-FFF2-40B4-BE49-F238E27FC236}">
                <a16:creationId xmlns:a16="http://schemas.microsoft.com/office/drawing/2014/main" id="{A1D144E6-71F7-3CDE-E9BE-CFC9A2769CC2}"/>
              </a:ext>
            </a:extLst>
          </p:cNvPr>
          <p:cNvPicPr>
            <a:picLocks noChangeAspect="1"/>
          </p:cNvPicPr>
          <p:nvPr/>
        </p:nvPicPr>
        <p:blipFill>
          <a:blip r:embed="rId4"/>
          <a:stretch>
            <a:fillRect/>
          </a:stretch>
        </p:blipFill>
        <p:spPr>
          <a:xfrm>
            <a:off x="307325" y="184466"/>
            <a:ext cx="6439426" cy="9918067"/>
          </a:xfrm>
          <a:prstGeom prst="rect">
            <a:avLst/>
          </a:prstGeom>
        </p:spPr>
      </p:pic>
      <p:pic>
        <p:nvPicPr>
          <p:cNvPr id="57" name="Picture 56">
            <a:extLst>
              <a:ext uri="{FF2B5EF4-FFF2-40B4-BE49-F238E27FC236}">
                <a16:creationId xmlns:a16="http://schemas.microsoft.com/office/drawing/2014/main" id="{D5D980E9-9C55-0DF2-6AB9-42F1814AF4D0}"/>
              </a:ext>
            </a:extLst>
          </p:cNvPr>
          <p:cNvPicPr>
            <a:picLocks noChangeAspect="1"/>
          </p:cNvPicPr>
          <p:nvPr/>
        </p:nvPicPr>
        <p:blipFill>
          <a:blip r:embed="rId5"/>
          <a:stretch>
            <a:fillRect/>
          </a:stretch>
        </p:blipFill>
        <p:spPr>
          <a:xfrm>
            <a:off x="7054076" y="3619499"/>
            <a:ext cx="5393247" cy="6483033"/>
          </a:xfrm>
          <a:prstGeom prst="rect">
            <a:avLst/>
          </a:prstGeom>
        </p:spPr>
      </p:pic>
      <p:pic>
        <p:nvPicPr>
          <p:cNvPr id="59" name="Picture 58">
            <a:extLst>
              <a:ext uri="{FF2B5EF4-FFF2-40B4-BE49-F238E27FC236}">
                <a16:creationId xmlns:a16="http://schemas.microsoft.com/office/drawing/2014/main" id="{54CDB483-443A-2194-E668-E9742A0A650D}"/>
              </a:ext>
            </a:extLst>
          </p:cNvPr>
          <p:cNvPicPr>
            <a:picLocks noChangeAspect="1"/>
          </p:cNvPicPr>
          <p:nvPr/>
        </p:nvPicPr>
        <p:blipFill>
          <a:blip r:embed="rId6"/>
          <a:stretch>
            <a:fillRect/>
          </a:stretch>
        </p:blipFill>
        <p:spPr>
          <a:xfrm>
            <a:off x="12667081" y="3619499"/>
            <a:ext cx="5401161" cy="6483033"/>
          </a:xfrm>
          <a:prstGeom prst="rect">
            <a:avLst/>
          </a:prstGeom>
        </p:spPr>
      </p:pic>
      <p:pic>
        <p:nvPicPr>
          <p:cNvPr id="61" name="Picture 60">
            <a:extLst>
              <a:ext uri="{FF2B5EF4-FFF2-40B4-BE49-F238E27FC236}">
                <a16:creationId xmlns:a16="http://schemas.microsoft.com/office/drawing/2014/main" id="{2C6894B9-2A47-04F0-5040-F2B06D22AFAA}"/>
              </a:ext>
            </a:extLst>
          </p:cNvPr>
          <p:cNvPicPr>
            <a:picLocks noChangeAspect="1"/>
          </p:cNvPicPr>
          <p:nvPr/>
        </p:nvPicPr>
        <p:blipFill>
          <a:blip r:embed="rId7"/>
          <a:stretch>
            <a:fillRect/>
          </a:stretch>
        </p:blipFill>
        <p:spPr>
          <a:xfrm>
            <a:off x="7963441" y="568196"/>
            <a:ext cx="9107869" cy="2358287"/>
          </a:xfrm>
          <a:prstGeom prst="rect">
            <a:avLst/>
          </a:prstGeom>
        </p:spPr>
      </p:pic>
    </p:spTree>
    <p:extLst>
      <p:ext uri="{BB962C8B-B14F-4D97-AF65-F5344CB8AC3E}">
        <p14:creationId xmlns:p14="http://schemas.microsoft.com/office/powerpoint/2010/main" val="7864485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829" b="-9829"/>
            </a:stretch>
          </a:blipFill>
        </p:spPr>
        <p:txBody>
          <a:bodyPr/>
          <a:lstStyle/>
          <a:p>
            <a:endParaRPr lang="en-US"/>
          </a:p>
        </p:txBody>
      </p:sp>
      <p:grpSp>
        <p:nvGrpSpPr>
          <p:cNvPr id="3" name="Group 3"/>
          <p:cNvGrpSpPr/>
          <p:nvPr/>
        </p:nvGrpSpPr>
        <p:grpSpPr>
          <a:xfrm>
            <a:off x="1101686" y="0"/>
            <a:ext cx="16606918" cy="3131775"/>
            <a:chOff x="0" y="0"/>
            <a:chExt cx="16729932" cy="3154973"/>
          </a:xfrm>
        </p:grpSpPr>
        <p:sp>
          <p:nvSpPr>
            <p:cNvPr id="4" name="Freeform 4"/>
            <p:cNvSpPr/>
            <p:nvPr/>
          </p:nvSpPr>
          <p:spPr>
            <a:xfrm>
              <a:off x="0" y="0"/>
              <a:ext cx="16729932" cy="3154973"/>
            </a:xfrm>
            <a:custGeom>
              <a:avLst/>
              <a:gdLst/>
              <a:ahLst/>
              <a:cxnLst/>
              <a:rect l="l" t="t" r="r" b="b"/>
              <a:pathLst>
                <a:path w="16729932" h="3154973">
                  <a:moveTo>
                    <a:pt x="0" y="0"/>
                  </a:moveTo>
                  <a:lnTo>
                    <a:pt x="16729932" y="0"/>
                  </a:lnTo>
                  <a:lnTo>
                    <a:pt x="16729932" y="3154973"/>
                  </a:lnTo>
                  <a:lnTo>
                    <a:pt x="0" y="3154973"/>
                  </a:lnTo>
                  <a:close/>
                </a:path>
              </a:pathLst>
            </a:custGeom>
          </p:spPr>
          <p:txBody>
            <a:bodyPr/>
            <a:lstStyle/>
            <a:p>
              <a:endParaRPr lang="en-US"/>
            </a:p>
          </p:txBody>
        </p:sp>
        <p:sp>
          <p:nvSpPr>
            <p:cNvPr id="5" name="TextBox 5"/>
            <p:cNvSpPr txBox="1"/>
            <p:nvPr/>
          </p:nvSpPr>
          <p:spPr>
            <a:xfrm>
              <a:off x="0" y="9525"/>
              <a:ext cx="16729932" cy="3145448"/>
            </a:xfrm>
            <a:prstGeom prst="rect">
              <a:avLst/>
            </a:prstGeom>
          </p:spPr>
          <p:txBody>
            <a:bodyPr lIns="0" tIns="0" rIns="0" bIns="0" rtlCol="0" anchor="ctr"/>
            <a:lstStyle/>
            <a:p>
              <a:pPr algn="ctr">
                <a:lnSpc>
                  <a:spcPts val="6501"/>
                </a:lnSpc>
              </a:pPr>
              <a:r>
                <a:rPr lang="en-US" sz="6020" dirty="0">
                  <a:solidFill>
                    <a:srgbClr val="000000"/>
                  </a:solidFill>
                  <a:latin typeface="Poppins"/>
                  <a:ea typeface="Poppins"/>
                  <a:cs typeface="Poppins"/>
                  <a:sym typeface="Poppins"/>
                </a:rPr>
                <a:t>National WIC Association Conferences </a:t>
              </a:r>
            </a:p>
            <a:p>
              <a:pPr algn="ctr">
                <a:lnSpc>
                  <a:spcPts val="6501"/>
                </a:lnSpc>
              </a:pPr>
              <a:endParaRPr lang="en-US" sz="6020" dirty="0">
                <a:solidFill>
                  <a:srgbClr val="000000"/>
                </a:solidFill>
                <a:latin typeface="Poppins"/>
                <a:ea typeface="Poppins"/>
                <a:cs typeface="Poppins"/>
                <a:sym typeface="Poppins"/>
              </a:endParaRPr>
            </a:p>
          </p:txBody>
        </p:sp>
      </p:grpSp>
      <p:grpSp>
        <p:nvGrpSpPr>
          <p:cNvPr id="6" name="Group 6"/>
          <p:cNvGrpSpPr/>
          <p:nvPr/>
        </p:nvGrpSpPr>
        <p:grpSpPr>
          <a:xfrm>
            <a:off x="819727" y="4065884"/>
            <a:ext cx="2274337" cy="2274337"/>
            <a:chOff x="0" y="0"/>
            <a:chExt cx="1658807" cy="1658807"/>
          </a:xfrm>
        </p:grpSpPr>
        <p:sp>
          <p:nvSpPr>
            <p:cNvPr id="7" name="Freeform 7"/>
            <p:cNvSpPr/>
            <p:nvPr/>
          </p:nvSpPr>
          <p:spPr>
            <a:xfrm>
              <a:off x="0" y="0"/>
              <a:ext cx="1658874" cy="1658874"/>
            </a:xfrm>
            <a:custGeom>
              <a:avLst/>
              <a:gdLst/>
              <a:ahLst/>
              <a:cxnLst/>
              <a:rect l="l" t="t" r="r" b="b"/>
              <a:pathLst>
                <a:path w="1658874" h="1658874">
                  <a:moveTo>
                    <a:pt x="0" y="829437"/>
                  </a:moveTo>
                  <a:cubicBezTo>
                    <a:pt x="0" y="371348"/>
                    <a:pt x="371348" y="0"/>
                    <a:pt x="829437" y="0"/>
                  </a:cubicBezTo>
                  <a:cubicBezTo>
                    <a:pt x="1287526" y="0"/>
                    <a:pt x="1658874" y="371348"/>
                    <a:pt x="1658874" y="829437"/>
                  </a:cubicBezTo>
                  <a:cubicBezTo>
                    <a:pt x="1658874" y="1287526"/>
                    <a:pt x="1287526" y="1658874"/>
                    <a:pt x="829437" y="1658874"/>
                  </a:cubicBezTo>
                  <a:cubicBezTo>
                    <a:pt x="371348" y="1658874"/>
                    <a:pt x="0" y="1287526"/>
                    <a:pt x="0" y="829437"/>
                  </a:cubicBezTo>
                  <a:close/>
                </a:path>
              </a:pathLst>
            </a:custGeom>
            <a:solidFill>
              <a:srgbClr val="FFBD59"/>
            </a:solidFill>
          </p:spPr>
          <p:txBody>
            <a:bodyPr/>
            <a:lstStyle/>
            <a:p>
              <a:endParaRPr lang="en-US"/>
            </a:p>
          </p:txBody>
        </p:sp>
      </p:grpSp>
      <p:grpSp>
        <p:nvGrpSpPr>
          <p:cNvPr id="8" name="Group 8"/>
          <p:cNvGrpSpPr/>
          <p:nvPr/>
        </p:nvGrpSpPr>
        <p:grpSpPr>
          <a:xfrm>
            <a:off x="3558354" y="4058784"/>
            <a:ext cx="5375139" cy="2288537"/>
            <a:chOff x="0" y="0"/>
            <a:chExt cx="3920403" cy="1669163"/>
          </a:xfrm>
        </p:grpSpPr>
        <p:sp>
          <p:nvSpPr>
            <p:cNvPr id="9" name="Freeform 9"/>
            <p:cNvSpPr/>
            <p:nvPr/>
          </p:nvSpPr>
          <p:spPr>
            <a:xfrm>
              <a:off x="0" y="0"/>
              <a:ext cx="3920403" cy="1669163"/>
            </a:xfrm>
            <a:custGeom>
              <a:avLst/>
              <a:gdLst/>
              <a:ahLst/>
              <a:cxnLst/>
              <a:rect l="l" t="t" r="r" b="b"/>
              <a:pathLst>
                <a:path w="3920403" h="1669163">
                  <a:moveTo>
                    <a:pt x="0" y="0"/>
                  </a:moveTo>
                  <a:lnTo>
                    <a:pt x="3920403" y="0"/>
                  </a:lnTo>
                  <a:lnTo>
                    <a:pt x="3920403" y="1669163"/>
                  </a:lnTo>
                  <a:lnTo>
                    <a:pt x="0" y="1669163"/>
                  </a:lnTo>
                  <a:close/>
                </a:path>
              </a:pathLst>
            </a:custGeom>
          </p:spPr>
          <p:txBody>
            <a:bodyPr/>
            <a:lstStyle/>
            <a:p>
              <a:endParaRPr lang="en-US"/>
            </a:p>
          </p:txBody>
        </p:sp>
        <p:sp>
          <p:nvSpPr>
            <p:cNvPr id="10" name="TextBox 10"/>
            <p:cNvSpPr txBox="1"/>
            <p:nvPr/>
          </p:nvSpPr>
          <p:spPr>
            <a:xfrm>
              <a:off x="0" y="-19050"/>
              <a:ext cx="3920403" cy="1688213"/>
            </a:xfrm>
            <a:prstGeom prst="rect">
              <a:avLst/>
            </a:prstGeom>
          </p:spPr>
          <p:txBody>
            <a:bodyPr lIns="0" tIns="0" rIns="0" bIns="0" rtlCol="0" anchor="ctr"/>
            <a:lstStyle/>
            <a:p>
              <a:pPr algn="l">
                <a:lnSpc>
                  <a:spcPts val="3588"/>
                </a:lnSpc>
              </a:pPr>
              <a:r>
                <a:rPr lang="en-US" sz="2990">
                  <a:solidFill>
                    <a:srgbClr val="000000"/>
                  </a:solidFill>
                  <a:latin typeface="Poppins"/>
                  <a:ea typeface="Poppins"/>
                  <a:cs typeface="Poppins"/>
                  <a:sym typeface="Poppins"/>
                </a:rPr>
                <a:t>What conferences does the state support? </a:t>
              </a:r>
            </a:p>
          </p:txBody>
        </p:sp>
      </p:grpSp>
      <p:grpSp>
        <p:nvGrpSpPr>
          <p:cNvPr id="11" name="Group 11"/>
          <p:cNvGrpSpPr/>
          <p:nvPr/>
        </p:nvGrpSpPr>
        <p:grpSpPr>
          <a:xfrm>
            <a:off x="9876468" y="4065884"/>
            <a:ext cx="2274337" cy="2274337"/>
            <a:chOff x="0" y="0"/>
            <a:chExt cx="1658807" cy="1658807"/>
          </a:xfrm>
        </p:grpSpPr>
        <p:sp>
          <p:nvSpPr>
            <p:cNvPr id="12" name="Freeform 12"/>
            <p:cNvSpPr/>
            <p:nvPr/>
          </p:nvSpPr>
          <p:spPr>
            <a:xfrm>
              <a:off x="0" y="0"/>
              <a:ext cx="1658874" cy="1658874"/>
            </a:xfrm>
            <a:custGeom>
              <a:avLst/>
              <a:gdLst/>
              <a:ahLst/>
              <a:cxnLst/>
              <a:rect l="l" t="t" r="r" b="b"/>
              <a:pathLst>
                <a:path w="1658874" h="1658874">
                  <a:moveTo>
                    <a:pt x="0" y="829437"/>
                  </a:moveTo>
                  <a:cubicBezTo>
                    <a:pt x="0" y="371348"/>
                    <a:pt x="371348" y="0"/>
                    <a:pt x="829437" y="0"/>
                  </a:cubicBezTo>
                  <a:cubicBezTo>
                    <a:pt x="1287526" y="0"/>
                    <a:pt x="1658874" y="371348"/>
                    <a:pt x="1658874" y="829437"/>
                  </a:cubicBezTo>
                  <a:cubicBezTo>
                    <a:pt x="1658874" y="1287526"/>
                    <a:pt x="1287526" y="1658874"/>
                    <a:pt x="829437" y="1658874"/>
                  </a:cubicBezTo>
                  <a:cubicBezTo>
                    <a:pt x="371348" y="1658874"/>
                    <a:pt x="0" y="1287526"/>
                    <a:pt x="0" y="829437"/>
                  </a:cubicBezTo>
                  <a:close/>
                </a:path>
              </a:pathLst>
            </a:custGeom>
            <a:solidFill>
              <a:srgbClr val="5C7781"/>
            </a:solidFill>
          </p:spPr>
          <p:txBody>
            <a:bodyPr/>
            <a:lstStyle/>
            <a:p>
              <a:endParaRPr lang="en-US"/>
            </a:p>
          </p:txBody>
        </p:sp>
      </p:grpSp>
      <p:grpSp>
        <p:nvGrpSpPr>
          <p:cNvPr id="13" name="Group 13"/>
          <p:cNvGrpSpPr/>
          <p:nvPr/>
        </p:nvGrpSpPr>
        <p:grpSpPr>
          <a:xfrm>
            <a:off x="12631065" y="4058784"/>
            <a:ext cx="5375139" cy="2288537"/>
            <a:chOff x="0" y="0"/>
            <a:chExt cx="3920403" cy="1669163"/>
          </a:xfrm>
        </p:grpSpPr>
        <p:sp>
          <p:nvSpPr>
            <p:cNvPr id="14" name="Freeform 14"/>
            <p:cNvSpPr/>
            <p:nvPr/>
          </p:nvSpPr>
          <p:spPr>
            <a:xfrm>
              <a:off x="0" y="0"/>
              <a:ext cx="3920403" cy="1669163"/>
            </a:xfrm>
            <a:custGeom>
              <a:avLst/>
              <a:gdLst/>
              <a:ahLst/>
              <a:cxnLst/>
              <a:rect l="l" t="t" r="r" b="b"/>
              <a:pathLst>
                <a:path w="3920403" h="1669163">
                  <a:moveTo>
                    <a:pt x="0" y="0"/>
                  </a:moveTo>
                  <a:lnTo>
                    <a:pt x="3920403" y="0"/>
                  </a:lnTo>
                  <a:lnTo>
                    <a:pt x="3920403" y="1669163"/>
                  </a:lnTo>
                  <a:lnTo>
                    <a:pt x="0" y="1669163"/>
                  </a:lnTo>
                  <a:close/>
                </a:path>
              </a:pathLst>
            </a:custGeom>
          </p:spPr>
          <p:txBody>
            <a:bodyPr/>
            <a:lstStyle/>
            <a:p>
              <a:endParaRPr lang="en-US"/>
            </a:p>
          </p:txBody>
        </p:sp>
        <p:sp>
          <p:nvSpPr>
            <p:cNvPr id="15" name="TextBox 15"/>
            <p:cNvSpPr txBox="1"/>
            <p:nvPr/>
          </p:nvSpPr>
          <p:spPr>
            <a:xfrm>
              <a:off x="0" y="-19050"/>
              <a:ext cx="3920403" cy="1688213"/>
            </a:xfrm>
            <a:prstGeom prst="rect">
              <a:avLst/>
            </a:prstGeom>
          </p:spPr>
          <p:txBody>
            <a:bodyPr lIns="0" tIns="0" rIns="0" bIns="0" rtlCol="0" anchor="ctr"/>
            <a:lstStyle/>
            <a:p>
              <a:pPr algn="l">
                <a:lnSpc>
                  <a:spcPts val="3588"/>
                </a:lnSpc>
              </a:pPr>
              <a:r>
                <a:rPr lang="en-US" sz="2990">
                  <a:solidFill>
                    <a:srgbClr val="000000"/>
                  </a:solidFill>
                  <a:latin typeface="Poppins"/>
                  <a:ea typeface="Poppins"/>
                  <a:cs typeface="Poppins"/>
                  <a:sym typeface="Poppins"/>
                </a:rPr>
                <a:t>How many are eligible from each agency each biennium? </a:t>
              </a:r>
            </a:p>
          </p:txBody>
        </p:sp>
      </p:grpSp>
      <p:grpSp>
        <p:nvGrpSpPr>
          <p:cNvPr id="16" name="Group 16"/>
          <p:cNvGrpSpPr/>
          <p:nvPr/>
        </p:nvGrpSpPr>
        <p:grpSpPr>
          <a:xfrm>
            <a:off x="819727" y="7525291"/>
            <a:ext cx="2274337" cy="2274337"/>
            <a:chOff x="0" y="0"/>
            <a:chExt cx="1658807" cy="1658807"/>
          </a:xfrm>
        </p:grpSpPr>
        <p:sp>
          <p:nvSpPr>
            <p:cNvPr id="17" name="Freeform 17"/>
            <p:cNvSpPr/>
            <p:nvPr/>
          </p:nvSpPr>
          <p:spPr>
            <a:xfrm>
              <a:off x="0" y="0"/>
              <a:ext cx="1658874" cy="1658874"/>
            </a:xfrm>
            <a:custGeom>
              <a:avLst/>
              <a:gdLst/>
              <a:ahLst/>
              <a:cxnLst/>
              <a:rect l="l" t="t" r="r" b="b"/>
              <a:pathLst>
                <a:path w="1658874" h="1658874">
                  <a:moveTo>
                    <a:pt x="0" y="829437"/>
                  </a:moveTo>
                  <a:cubicBezTo>
                    <a:pt x="0" y="371348"/>
                    <a:pt x="371348" y="0"/>
                    <a:pt x="829437" y="0"/>
                  </a:cubicBezTo>
                  <a:cubicBezTo>
                    <a:pt x="1287526" y="0"/>
                    <a:pt x="1658874" y="371348"/>
                    <a:pt x="1658874" y="829437"/>
                  </a:cubicBezTo>
                  <a:cubicBezTo>
                    <a:pt x="1658874" y="1287526"/>
                    <a:pt x="1287526" y="1658874"/>
                    <a:pt x="829437" y="1658874"/>
                  </a:cubicBezTo>
                  <a:cubicBezTo>
                    <a:pt x="371348" y="1658874"/>
                    <a:pt x="0" y="1287526"/>
                    <a:pt x="0" y="829437"/>
                  </a:cubicBezTo>
                  <a:close/>
                </a:path>
              </a:pathLst>
            </a:custGeom>
            <a:solidFill>
              <a:srgbClr val="CB9D70"/>
            </a:solidFill>
          </p:spPr>
          <p:txBody>
            <a:bodyPr/>
            <a:lstStyle/>
            <a:p>
              <a:endParaRPr lang="en-US"/>
            </a:p>
          </p:txBody>
        </p:sp>
      </p:grpSp>
      <p:grpSp>
        <p:nvGrpSpPr>
          <p:cNvPr id="18" name="Group 18"/>
          <p:cNvGrpSpPr/>
          <p:nvPr/>
        </p:nvGrpSpPr>
        <p:grpSpPr>
          <a:xfrm>
            <a:off x="3574325" y="7518192"/>
            <a:ext cx="5375139" cy="2288537"/>
            <a:chOff x="0" y="0"/>
            <a:chExt cx="3920403" cy="1669163"/>
          </a:xfrm>
        </p:grpSpPr>
        <p:sp>
          <p:nvSpPr>
            <p:cNvPr id="19" name="Freeform 19"/>
            <p:cNvSpPr/>
            <p:nvPr/>
          </p:nvSpPr>
          <p:spPr>
            <a:xfrm>
              <a:off x="0" y="0"/>
              <a:ext cx="3920403" cy="1669163"/>
            </a:xfrm>
            <a:custGeom>
              <a:avLst/>
              <a:gdLst/>
              <a:ahLst/>
              <a:cxnLst/>
              <a:rect l="l" t="t" r="r" b="b"/>
              <a:pathLst>
                <a:path w="3920403" h="1669163">
                  <a:moveTo>
                    <a:pt x="0" y="0"/>
                  </a:moveTo>
                  <a:lnTo>
                    <a:pt x="3920403" y="0"/>
                  </a:lnTo>
                  <a:lnTo>
                    <a:pt x="3920403" y="1669163"/>
                  </a:lnTo>
                  <a:lnTo>
                    <a:pt x="0" y="1669163"/>
                  </a:lnTo>
                  <a:close/>
                </a:path>
              </a:pathLst>
            </a:custGeom>
          </p:spPr>
          <p:txBody>
            <a:bodyPr/>
            <a:lstStyle/>
            <a:p>
              <a:endParaRPr lang="en-US"/>
            </a:p>
          </p:txBody>
        </p:sp>
        <p:sp>
          <p:nvSpPr>
            <p:cNvPr id="20" name="TextBox 20"/>
            <p:cNvSpPr txBox="1"/>
            <p:nvPr/>
          </p:nvSpPr>
          <p:spPr>
            <a:xfrm>
              <a:off x="0" y="-19050"/>
              <a:ext cx="3920403" cy="1688213"/>
            </a:xfrm>
            <a:prstGeom prst="rect">
              <a:avLst/>
            </a:prstGeom>
          </p:spPr>
          <p:txBody>
            <a:bodyPr lIns="0" tIns="0" rIns="0" bIns="0" rtlCol="0" anchor="ctr"/>
            <a:lstStyle/>
            <a:p>
              <a:pPr algn="l">
                <a:lnSpc>
                  <a:spcPts val="3588"/>
                </a:lnSpc>
              </a:pPr>
              <a:r>
                <a:rPr lang="en-US" sz="2990">
                  <a:solidFill>
                    <a:srgbClr val="000000"/>
                  </a:solidFill>
                  <a:latin typeface="Poppins"/>
                  <a:ea typeface="Poppins"/>
                  <a:cs typeface="Poppins"/>
                  <a:sym typeface="Poppins"/>
                </a:rPr>
                <a:t>How often does the state support attendance? </a:t>
              </a:r>
            </a:p>
          </p:txBody>
        </p:sp>
      </p:grpSp>
      <p:grpSp>
        <p:nvGrpSpPr>
          <p:cNvPr id="21" name="Group 21"/>
          <p:cNvGrpSpPr/>
          <p:nvPr/>
        </p:nvGrpSpPr>
        <p:grpSpPr>
          <a:xfrm>
            <a:off x="9876468" y="7525291"/>
            <a:ext cx="2274337" cy="2274337"/>
            <a:chOff x="0" y="0"/>
            <a:chExt cx="1658807" cy="1658807"/>
          </a:xfrm>
        </p:grpSpPr>
        <p:sp>
          <p:nvSpPr>
            <p:cNvPr id="22" name="Freeform 22"/>
            <p:cNvSpPr/>
            <p:nvPr/>
          </p:nvSpPr>
          <p:spPr>
            <a:xfrm>
              <a:off x="0" y="0"/>
              <a:ext cx="1658874" cy="1658874"/>
            </a:xfrm>
            <a:custGeom>
              <a:avLst/>
              <a:gdLst/>
              <a:ahLst/>
              <a:cxnLst/>
              <a:rect l="l" t="t" r="r" b="b"/>
              <a:pathLst>
                <a:path w="1658874" h="1658874">
                  <a:moveTo>
                    <a:pt x="0" y="829437"/>
                  </a:moveTo>
                  <a:cubicBezTo>
                    <a:pt x="0" y="371348"/>
                    <a:pt x="371348" y="0"/>
                    <a:pt x="829437" y="0"/>
                  </a:cubicBezTo>
                  <a:cubicBezTo>
                    <a:pt x="1287526" y="0"/>
                    <a:pt x="1658874" y="371348"/>
                    <a:pt x="1658874" y="829437"/>
                  </a:cubicBezTo>
                  <a:cubicBezTo>
                    <a:pt x="1658874" y="1287526"/>
                    <a:pt x="1287526" y="1658874"/>
                    <a:pt x="829437" y="1658874"/>
                  </a:cubicBezTo>
                  <a:cubicBezTo>
                    <a:pt x="371348" y="1658874"/>
                    <a:pt x="0" y="1287526"/>
                    <a:pt x="0" y="829437"/>
                  </a:cubicBezTo>
                  <a:close/>
                </a:path>
              </a:pathLst>
            </a:custGeom>
            <a:solidFill>
              <a:srgbClr val="221E1F">
                <a:alpha val="61961"/>
              </a:srgbClr>
            </a:solidFill>
          </p:spPr>
          <p:txBody>
            <a:bodyPr/>
            <a:lstStyle/>
            <a:p>
              <a:endParaRPr lang="en-US"/>
            </a:p>
          </p:txBody>
        </p:sp>
      </p:grpSp>
      <p:grpSp>
        <p:nvGrpSpPr>
          <p:cNvPr id="23" name="Group 23"/>
          <p:cNvGrpSpPr/>
          <p:nvPr/>
        </p:nvGrpSpPr>
        <p:grpSpPr>
          <a:xfrm>
            <a:off x="12631065" y="7518192"/>
            <a:ext cx="5375139" cy="2288537"/>
            <a:chOff x="0" y="0"/>
            <a:chExt cx="3920403" cy="1669163"/>
          </a:xfrm>
        </p:grpSpPr>
        <p:sp>
          <p:nvSpPr>
            <p:cNvPr id="24" name="Freeform 24"/>
            <p:cNvSpPr/>
            <p:nvPr/>
          </p:nvSpPr>
          <p:spPr>
            <a:xfrm>
              <a:off x="0" y="0"/>
              <a:ext cx="3920403" cy="1669163"/>
            </a:xfrm>
            <a:custGeom>
              <a:avLst/>
              <a:gdLst/>
              <a:ahLst/>
              <a:cxnLst/>
              <a:rect l="l" t="t" r="r" b="b"/>
              <a:pathLst>
                <a:path w="3920403" h="1669163">
                  <a:moveTo>
                    <a:pt x="0" y="0"/>
                  </a:moveTo>
                  <a:lnTo>
                    <a:pt x="3920403" y="0"/>
                  </a:lnTo>
                  <a:lnTo>
                    <a:pt x="3920403" y="1669163"/>
                  </a:lnTo>
                  <a:lnTo>
                    <a:pt x="0" y="1669163"/>
                  </a:lnTo>
                  <a:close/>
                </a:path>
              </a:pathLst>
            </a:custGeom>
          </p:spPr>
          <p:txBody>
            <a:bodyPr/>
            <a:lstStyle/>
            <a:p>
              <a:endParaRPr lang="en-US"/>
            </a:p>
          </p:txBody>
        </p:sp>
        <p:sp>
          <p:nvSpPr>
            <p:cNvPr id="25" name="TextBox 25"/>
            <p:cNvSpPr txBox="1"/>
            <p:nvPr/>
          </p:nvSpPr>
          <p:spPr>
            <a:xfrm>
              <a:off x="0" y="-19050"/>
              <a:ext cx="3920403" cy="1688213"/>
            </a:xfrm>
            <a:prstGeom prst="rect">
              <a:avLst/>
            </a:prstGeom>
          </p:spPr>
          <p:txBody>
            <a:bodyPr lIns="0" tIns="0" rIns="0" bIns="0" rtlCol="0" anchor="ctr"/>
            <a:lstStyle/>
            <a:p>
              <a:pPr algn="l">
                <a:lnSpc>
                  <a:spcPts val="3588"/>
                </a:lnSpc>
              </a:pPr>
              <a:r>
                <a:rPr lang="en-US" sz="2990">
                  <a:solidFill>
                    <a:srgbClr val="000000"/>
                  </a:solidFill>
                  <a:latin typeface="Poppins"/>
                  <a:ea typeface="Poppins"/>
                  <a:cs typeface="Poppins"/>
                  <a:sym typeface="Poppins"/>
                </a:rPr>
                <a:t>How can Local Agencies verify pre-approval of travel? </a:t>
              </a:r>
            </a:p>
          </p:txBody>
        </p:sp>
      </p:grpSp>
      <p:sp>
        <p:nvSpPr>
          <p:cNvPr id="26" name="Freeform 26">
            <a:extLst>
              <a:ext uri="{C183D7F6-B498-43B3-948B-1728B52AA6E4}">
                <adec:decorative xmlns:adec="http://schemas.microsoft.com/office/drawing/2017/decorative" val="1"/>
              </a:ext>
            </a:extLst>
          </p:cNvPr>
          <p:cNvSpPr/>
          <p:nvPr/>
        </p:nvSpPr>
        <p:spPr>
          <a:xfrm>
            <a:off x="1182539" y="4601379"/>
            <a:ext cx="1548714" cy="1271881"/>
          </a:xfrm>
          <a:custGeom>
            <a:avLst/>
            <a:gdLst/>
            <a:ahLst/>
            <a:cxnLst/>
            <a:rect l="l" t="t" r="r" b="b"/>
            <a:pathLst>
              <a:path w="1548714" h="1271881">
                <a:moveTo>
                  <a:pt x="0" y="0"/>
                </a:moveTo>
                <a:lnTo>
                  <a:pt x="1548714" y="0"/>
                </a:lnTo>
                <a:lnTo>
                  <a:pt x="1548714" y="1271881"/>
                </a:lnTo>
                <a:lnTo>
                  <a:pt x="0" y="1271881"/>
                </a:lnTo>
                <a:lnTo>
                  <a:pt x="0" y="0"/>
                </a:lnTo>
                <a:close/>
              </a:path>
            </a:pathLst>
          </a:custGeom>
          <a:blipFill>
            <a:blip r:embed="rId4"/>
            <a:stretch>
              <a:fillRect/>
            </a:stretch>
          </a:blipFill>
        </p:spPr>
        <p:txBody>
          <a:bodyPr/>
          <a:lstStyle/>
          <a:p>
            <a:endParaRPr lang="en-US"/>
          </a:p>
        </p:txBody>
      </p:sp>
      <p:sp>
        <p:nvSpPr>
          <p:cNvPr id="27" name="Freeform 27">
            <a:extLst>
              <a:ext uri="{C183D7F6-B498-43B3-948B-1728B52AA6E4}">
                <adec:decorative xmlns:adec="http://schemas.microsoft.com/office/drawing/2017/decorative" val="1"/>
              </a:ext>
            </a:extLst>
          </p:cNvPr>
          <p:cNvSpPr/>
          <p:nvPr/>
        </p:nvSpPr>
        <p:spPr>
          <a:xfrm>
            <a:off x="1410605" y="8073771"/>
            <a:ext cx="1220745" cy="1179545"/>
          </a:xfrm>
          <a:custGeom>
            <a:avLst/>
            <a:gdLst/>
            <a:ahLst/>
            <a:cxnLst/>
            <a:rect l="l" t="t" r="r" b="b"/>
            <a:pathLst>
              <a:path w="1220745" h="1179545">
                <a:moveTo>
                  <a:pt x="0" y="0"/>
                </a:moveTo>
                <a:lnTo>
                  <a:pt x="1220745" y="0"/>
                </a:lnTo>
                <a:lnTo>
                  <a:pt x="1220745" y="1179545"/>
                </a:lnTo>
                <a:lnTo>
                  <a:pt x="0" y="117954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28" name="Group 28"/>
          <p:cNvGrpSpPr/>
          <p:nvPr/>
        </p:nvGrpSpPr>
        <p:grpSpPr>
          <a:xfrm>
            <a:off x="1785984" y="2130846"/>
            <a:ext cx="15238323" cy="1000929"/>
            <a:chOff x="0" y="0"/>
            <a:chExt cx="4013385" cy="263619"/>
          </a:xfrm>
        </p:grpSpPr>
        <p:sp>
          <p:nvSpPr>
            <p:cNvPr id="29" name="Freeform 29"/>
            <p:cNvSpPr/>
            <p:nvPr/>
          </p:nvSpPr>
          <p:spPr>
            <a:xfrm>
              <a:off x="0" y="0"/>
              <a:ext cx="4013385" cy="263619"/>
            </a:xfrm>
            <a:custGeom>
              <a:avLst/>
              <a:gdLst/>
              <a:ahLst/>
              <a:cxnLst/>
              <a:rect l="l" t="t" r="r" b="b"/>
              <a:pathLst>
                <a:path w="4013385" h="263619">
                  <a:moveTo>
                    <a:pt x="8637" y="0"/>
                  </a:moveTo>
                  <a:lnTo>
                    <a:pt x="4004748" y="0"/>
                  </a:lnTo>
                  <a:cubicBezTo>
                    <a:pt x="4009518" y="0"/>
                    <a:pt x="4013385" y="3867"/>
                    <a:pt x="4013385" y="8637"/>
                  </a:cubicBezTo>
                  <a:lnTo>
                    <a:pt x="4013385" y="254982"/>
                  </a:lnTo>
                  <a:cubicBezTo>
                    <a:pt x="4013385" y="257273"/>
                    <a:pt x="4012475" y="259470"/>
                    <a:pt x="4010856" y="261089"/>
                  </a:cubicBezTo>
                  <a:cubicBezTo>
                    <a:pt x="4009236" y="262709"/>
                    <a:pt x="4007039" y="263619"/>
                    <a:pt x="4004748" y="263619"/>
                  </a:cubicBezTo>
                  <a:lnTo>
                    <a:pt x="8637" y="263619"/>
                  </a:lnTo>
                  <a:cubicBezTo>
                    <a:pt x="3867" y="263619"/>
                    <a:pt x="0" y="259752"/>
                    <a:pt x="0" y="254982"/>
                  </a:cubicBezTo>
                  <a:lnTo>
                    <a:pt x="0" y="8637"/>
                  </a:lnTo>
                  <a:cubicBezTo>
                    <a:pt x="0" y="3867"/>
                    <a:pt x="3867" y="0"/>
                    <a:pt x="8637" y="0"/>
                  </a:cubicBezTo>
                  <a:close/>
                </a:path>
              </a:pathLst>
            </a:custGeom>
            <a:solidFill>
              <a:srgbClr val="A2CD3B"/>
            </a:solidFill>
          </p:spPr>
          <p:txBody>
            <a:bodyPr/>
            <a:lstStyle/>
            <a:p>
              <a:endParaRPr lang="en-US"/>
            </a:p>
          </p:txBody>
        </p:sp>
        <p:sp>
          <p:nvSpPr>
            <p:cNvPr id="30" name="TextBox 30"/>
            <p:cNvSpPr txBox="1"/>
            <p:nvPr/>
          </p:nvSpPr>
          <p:spPr>
            <a:xfrm>
              <a:off x="0" y="-19050"/>
              <a:ext cx="4013385" cy="282669"/>
            </a:xfrm>
            <a:prstGeom prst="rect">
              <a:avLst/>
            </a:prstGeom>
          </p:spPr>
          <p:txBody>
            <a:bodyPr lIns="50800" tIns="50800" rIns="50800" bIns="50800" rtlCol="0" anchor="ctr"/>
            <a:lstStyle/>
            <a:p>
              <a:pPr algn="ctr">
                <a:lnSpc>
                  <a:spcPts val="3108"/>
                </a:lnSpc>
              </a:pPr>
              <a:endParaRPr/>
            </a:p>
          </p:txBody>
        </p:sp>
      </p:grpSp>
      <p:sp>
        <p:nvSpPr>
          <p:cNvPr id="31" name="Freeform 31">
            <a:extLst>
              <a:ext uri="{C183D7F6-B498-43B3-948B-1728B52AA6E4}">
                <adec:decorative xmlns:adec="http://schemas.microsoft.com/office/drawing/2017/decorative" val="1"/>
              </a:ext>
            </a:extLst>
          </p:cNvPr>
          <p:cNvSpPr/>
          <p:nvPr/>
        </p:nvSpPr>
        <p:spPr>
          <a:xfrm>
            <a:off x="10361372" y="4507061"/>
            <a:ext cx="1322472" cy="1272879"/>
          </a:xfrm>
          <a:custGeom>
            <a:avLst/>
            <a:gdLst/>
            <a:ahLst/>
            <a:cxnLst/>
            <a:rect l="l" t="t" r="r" b="b"/>
            <a:pathLst>
              <a:path w="1322472" h="1272879">
                <a:moveTo>
                  <a:pt x="0" y="0"/>
                </a:moveTo>
                <a:lnTo>
                  <a:pt x="1322471" y="0"/>
                </a:lnTo>
                <a:lnTo>
                  <a:pt x="1322471" y="1272878"/>
                </a:lnTo>
                <a:lnTo>
                  <a:pt x="0" y="1272878"/>
                </a:lnTo>
                <a:lnTo>
                  <a:pt x="0" y="0"/>
                </a:lnTo>
                <a:close/>
              </a:path>
            </a:pathLst>
          </a:custGeom>
          <a:blipFill>
            <a:blip r:embed="rId6"/>
            <a:stretch>
              <a:fillRect/>
            </a:stretch>
          </a:blipFill>
        </p:spPr>
        <p:txBody>
          <a:bodyPr/>
          <a:lstStyle/>
          <a:p>
            <a:endParaRPr lang="en-US"/>
          </a:p>
        </p:txBody>
      </p:sp>
      <p:sp>
        <p:nvSpPr>
          <p:cNvPr id="32" name="Freeform 32">
            <a:extLst>
              <a:ext uri="{C183D7F6-B498-43B3-948B-1728B52AA6E4}">
                <adec:decorative xmlns:adec="http://schemas.microsoft.com/office/drawing/2017/decorative" val="1"/>
              </a:ext>
            </a:extLst>
          </p:cNvPr>
          <p:cNvSpPr/>
          <p:nvPr/>
        </p:nvSpPr>
        <p:spPr>
          <a:xfrm>
            <a:off x="10361372" y="7978521"/>
            <a:ext cx="1520901" cy="1431548"/>
          </a:xfrm>
          <a:custGeom>
            <a:avLst/>
            <a:gdLst/>
            <a:ahLst/>
            <a:cxnLst/>
            <a:rect l="l" t="t" r="r" b="b"/>
            <a:pathLst>
              <a:path w="1520901" h="1431548">
                <a:moveTo>
                  <a:pt x="0" y="0"/>
                </a:moveTo>
                <a:lnTo>
                  <a:pt x="1520901" y="0"/>
                </a:lnTo>
                <a:lnTo>
                  <a:pt x="1520901" y="1431548"/>
                </a:lnTo>
                <a:lnTo>
                  <a:pt x="0" y="1431548"/>
                </a:lnTo>
                <a:lnTo>
                  <a:pt x="0" y="0"/>
                </a:lnTo>
                <a:close/>
              </a:path>
            </a:pathLst>
          </a:custGeom>
          <a:blipFill>
            <a:blip r:embed="rId7"/>
            <a:stretch>
              <a:fillRect/>
            </a:stretch>
          </a:blipFill>
        </p:spPr>
        <p:txBody>
          <a:bodyPr/>
          <a:lstStyle/>
          <a:p>
            <a:endParaRPr lang="en-US"/>
          </a:p>
        </p:txBody>
      </p:sp>
      <p:sp>
        <p:nvSpPr>
          <p:cNvPr id="33" name="TextBox 33"/>
          <p:cNvSpPr txBox="1"/>
          <p:nvPr/>
        </p:nvSpPr>
        <p:spPr>
          <a:xfrm>
            <a:off x="1801224" y="2316649"/>
            <a:ext cx="15101823" cy="564257"/>
          </a:xfrm>
          <a:prstGeom prst="rect">
            <a:avLst/>
          </a:prstGeom>
        </p:spPr>
        <p:txBody>
          <a:bodyPr wrap="square" lIns="0" tIns="0" rIns="0" bIns="0" rtlCol="0" anchor="t">
            <a:spAutoFit/>
          </a:bodyPr>
          <a:lstStyle/>
          <a:p>
            <a:pPr algn="ctr">
              <a:lnSpc>
                <a:spcPts val="4428"/>
              </a:lnSpc>
              <a:spcBef>
                <a:spcPct val="0"/>
              </a:spcBef>
            </a:pPr>
            <a:r>
              <a:rPr lang="en-US" sz="3690" dirty="0">
                <a:solidFill>
                  <a:srgbClr val="000000"/>
                </a:solidFill>
                <a:latin typeface="Poppins"/>
                <a:ea typeface="Poppins"/>
                <a:cs typeface="Poppins"/>
                <a:sym typeface="Poppins"/>
              </a:rPr>
              <a:t>Availability based on funding which is evaluated each biennium</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829" b="-9829"/>
            </a:stretch>
          </a:blipFill>
        </p:spPr>
        <p:txBody>
          <a:bodyPr/>
          <a:lstStyle/>
          <a:p>
            <a:endParaRPr lang="en-US"/>
          </a:p>
        </p:txBody>
      </p:sp>
      <p:grpSp>
        <p:nvGrpSpPr>
          <p:cNvPr id="3" name="Group 3"/>
          <p:cNvGrpSpPr/>
          <p:nvPr/>
        </p:nvGrpSpPr>
        <p:grpSpPr>
          <a:xfrm>
            <a:off x="1101686" y="0"/>
            <a:ext cx="16606918" cy="3131775"/>
            <a:chOff x="0" y="0"/>
            <a:chExt cx="16729932" cy="3154973"/>
          </a:xfrm>
        </p:grpSpPr>
        <p:sp>
          <p:nvSpPr>
            <p:cNvPr id="4" name="Freeform 4"/>
            <p:cNvSpPr/>
            <p:nvPr/>
          </p:nvSpPr>
          <p:spPr>
            <a:xfrm>
              <a:off x="0" y="0"/>
              <a:ext cx="16729932" cy="3154973"/>
            </a:xfrm>
            <a:custGeom>
              <a:avLst/>
              <a:gdLst/>
              <a:ahLst/>
              <a:cxnLst/>
              <a:rect l="l" t="t" r="r" b="b"/>
              <a:pathLst>
                <a:path w="16729932" h="3154973">
                  <a:moveTo>
                    <a:pt x="0" y="0"/>
                  </a:moveTo>
                  <a:lnTo>
                    <a:pt x="16729932" y="0"/>
                  </a:lnTo>
                  <a:lnTo>
                    <a:pt x="16729932" y="3154973"/>
                  </a:lnTo>
                  <a:lnTo>
                    <a:pt x="0" y="3154973"/>
                  </a:lnTo>
                  <a:close/>
                </a:path>
              </a:pathLst>
            </a:custGeom>
          </p:spPr>
          <p:txBody>
            <a:bodyPr/>
            <a:lstStyle/>
            <a:p>
              <a:endParaRPr lang="en-US"/>
            </a:p>
          </p:txBody>
        </p:sp>
        <p:sp>
          <p:nvSpPr>
            <p:cNvPr id="5" name="TextBox 5"/>
            <p:cNvSpPr txBox="1"/>
            <p:nvPr/>
          </p:nvSpPr>
          <p:spPr>
            <a:xfrm>
              <a:off x="0" y="9525"/>
              <a:ext cx="16729932" cy="3145448"/>
            </a:xfrm>
            <a:prstGeom prst="rect">
              <a:avLst/>
            </a:prstGeom>
          </p:spPr>
          <p:txBody>
            <a:bodyPr lIns="0" tIns="0" rIns="0" bIns="0" rtlCol="0" anchor="ctr"/>
            <a:lstStyle/>
            <a:p>
              <a:pPr algn="ctr">
                <a:lnSpc>
                  <a:spcPts val="6501"/>
                </a:lnSpc>
              </a:pPr>
              <a:r>
                <a:rPr lang="en-US" sz="6020" dirty="0">
                  <a:solidFill>
                    <a:srgbClr val="000000"/>
                  </a:solidFill>
                  <a:latin typeface="Poppins"/>
                  <a:ea typeface="Poppins"/>
                  <a:cs typeface="Poppins"/>
                  <a:sym typeface="Poppins"/>
                </a:rPr>
                <a:t>National WIC Association Conferences </a:t>
              </a:r>
            </a:p>
            <a:p>
              <a:pPr algn="ctr">
                <a:lnSpc>
                  <a:spcPts val="6501"/>
                </a:lnSpc>
              </a:pPr>
              <a:endParaRPr lang="en-US" sz="6020" dirty="0">
                <a:solidFill>
                  <a:srgbClr val="000000"/>
                </a:solidFill>
                <a:latin typeface="Poppins"/>
                <a:ea typeface="Poppins"/>
                <a:cs typeface="Poppins"/>
                <a:sym typeface="Poppins"/>
              </a:endParaRPr>
            </a:p>
          </p:txBody>
        </p:sp>
      </p:grpSp>
      <p:grpSp>
        <p:nvGrpSpPr>
          <p:cNvPr id="6" name="Group 6"/>
          <p:cNvGrpSpPr/>
          <p:nvPr/>
        </p:nvGrpSpPr>
        <p:grpSpPr>
          <a:xfrm>
            <a:off x="1785984" y="2130846"/>
            <a:ext cx="15238323" cy="1000929"/>
            <a:chOff x="0" y="0"/>
            <a:chExt cx="4013385" cy="263619"/>
          </a:xfrm>
        </p:grpSpPr>
        <p:sp>
          <p:nvSpPr>
            <p:cNvPr id="7" name="Freeform 7"/>
            <p:cNvSpPr/>
            <p:nvPr/>
          </p:nvSpPr>
          <p:spPr>
            <a:xfrm>
              <a:off x="0" y="0"/>
              <a:ext cx="4013385" cy="263619"/>
            </a:xfrm>
            <a:custGeom>
              <a:avLst/>
              <a:gdLst/>
              <a:ahLst/>
              <a:cxnLst/>
              <a:rect l="l" t="t" r="r" b="b"/>
              <a:pathLst>
                <a:path w="4013385" h="263619">
                  <a:moveTo>
                    <a:pt x="8637" y="0"/>
                  </a:moveTo>
                  <a:lnTo>
                    <a:pt x="4004748" y="0"/>
                  </a:lnTo>
                  <a:cubicBezTo>
                    <a:pt x="4009518" y="0"/>
                    <a:pt x="4013385" y="3867"/>
                    <a:pt x="4013385" y="8637"/>
                  </a:cubicBezTo>
                  <a:lnTo>
                    <a:pt x="4013385" y="254982"/>
                  </a:lnTo>
                  <a:cubicBezTo>
                    <a:pt x="4013385" y="257273"/>
                    <a:pt x="4012475" y="259470"/>
                    <a:pt x="4010856" y="261089"/>
                  </a:cubicBezTo>
                  <a:cubicBezTo>
                    <a:pt x="4009236" y="262709"/>
                    <a:pt x="4007039" y="263619"/>
                    <a:pt x="4004748" y="263619"/>
                  </a:cubicBezTo>
                  <a:lnTo>
                    <a:pt x="8637" y="263619"/>
                  </a:lnTo>
                  <a:cubicBezTo>
                    <a:pt x="3867" y="263619"/>
                    <a:pt x="0" y="259752"/>
                    <a:pt x="0" y="254982"/>
                  </a:cubicBezTo>
                  <a:lnTo>
                    <a:pt x="0" y="8637"/>
                  </a:lnTo>
                  <a:cubicBezTo>
                    <a:pt x="0" y="3867"/>
                    <a:pt x="3867" y="0"/>
                    <a:pt x="8637" y="0"/>
                  </a:cubicBezTo>
                  <a:close/>
                </a:path>
              </a:pathLst>
            </a:custGeom>
            <a:solidFill>
              <a:srgbClr val="A2CD3B"/>
            </a:solidFill>
          </p:spPr>
          <p:txBody>
            <a:bodyPr/>
            <a:lstStyle/>
            <a:p>
              <a:endParaRPr lang="en-US"/>
            </a:p>
          </p:txBody>
        </p:sp>
        <p:sp>
          <p:nvSpPr>
            <p:cNvPr id="8" name="TextBox 8"/>
            <p:cNvSpPr txBox="1"/>
            <p:nvPr/>
          </p:nvSpPr>
          <p:spPr>
            <a:xfrm>
              <a:off x="0" y="-19050"/>
              <a:ext cx="4013385" cy="282669"/>
            </a:xfrm>
            <a:prstGeom prst="rect">
              <a:avLst/>
            </a:prstGeom>
          </p:spPr>
          <p:txBody>
            <a:bodyPr lIns="50800" tIns="50800" rIns="50800" bIns="50800" rtlCol="0" anchor="ctr"/>
            <a:lstStyle/>
            <a:p>
              <a:pPr algn="ctr">
                <a:lnSpc>
                  <a:spcPts val="3108"/>
                </a:lnSpc>
              </a:pPr>
              <a:endParaRPr/>
            </a:p>
          </p:txBody>
        </p:sp>
      </p:grpSp>
      <p:grpSp>
        <p:nvGrpSpPr>
          <p:cNvPr id="9" name="Group 9"/>
          <p:cNvGrpSpPr/>
          <p:nvPr/>
        </p:nvGrpSpPr>
        <p:grpSpPr>
          <a:xfrm>
            <a:off x="1101686" y="3910913"/>
            <a:ext cx="2175595" cy="2175595"/>
            <a:chOff x="0" y="0"/>
            <a:chExt cx="1658807" cy="1658807"/>
          </a:xfrm>
        </p:grpSpPr>
        <p:sp>
          <p:nvSpPr>
            <p:cNvPr id="10" name="Freeform 10"/>
            <p:cNvSpPr/>
            <p:nvPr/>
          </p:nvSpPr>
          <p:spPr>
            <a:xfrm>
              <a:off x="0" y="0"/>
              <a:ext cx="1658874" cy="1658874"/>
            </a:xfrm>
            <a:custGeom>
              <a:avLst/>
              <a:gdLst/>
              <a:ahLst/>
              <a:cxnLst/>
              <a:rect l="l" t="t" r="r" b="b"/>
              <a:pathLst>
                <a:path w="1658874" h="1658874">
                  <a:moveTo>
                    <a:pt x="0" y="829437"/>
                  </a:moveTo>
                  <a:cubicBezTo>
                    <a:pt x="0" y="371348"/>
                    <a:pt x="371348" y="0"/>
                    <a:pt x="829437" y="0"/>
                  </a:cubicBezTo>
                  <a:cubicBezTo>
                    <a:pt x="1287526" y="0"/>
                    <a:pt x="1658874" y="371348"/>
                    <a:pt x="1658874" y="829437"/>
                  </a:cubicBezTo>
                  <a:cubicBezTo>
                    <a:pt x="1658874" y="1287526"/>
                    <a:pt x="1287526" y="1658874"/>
                    <a:pt x="829437" y="1658874"/>
                  </a:cubicBezTo>
                  <a:cubicBezTo>
                    <a:pt x="371348" y="1658874"/>
                    <a:pt x="0" y="1287526"/>
                    <a:pt x="0" y="829437"/>
                  </a:cubicBezTo>
                  <a:close/>
                </a:path>
              </a:pathLst>
            </a:custGeom>
            <a:solidFill>
              <a:srgbClr val="F8B88F"/>
            </a:solidFill>
          </p:spPr>
          <p:txBody>
            <a:bodyPr/>
            <a:lstStyle/>
            <a:p>
              <a:endParaRPr lang="en-US"/>
            </a:p>
          </p:txBody>
        </p:sp>
      </p:grpSp>
      <p:grpSp>
        <p:nvGrpSpPr>
          <p:cNvPr id="11" name="Group 11"/>
          <p:cNvGrpSpPr/>
          <p:nvPr/>
        </p:nvGrpSpPr>
        <p:grpSpPr>
          <a:xfrm>
            <a:off x="3736690" y="3904121"/>
            <a:ext cx="5141774" cy="2189178"/>
            <a:chOff x="0" y="0"/>
            <a:chExt cx="3920403" cy="1669163"/>
          </a:xfrm>
        </p:grpSpPr>
        <p:sp>
          <p:nvSpPr>
            <p:cNvPr id="12" name="Freeform 12"/>
            <p:cNvSpPr/>
            <p:nvPr/>
          </p:nvSpPr>
          <p:spPr>
            <a:xfrm>
              <a:off x="0" y="0"/>
              <a:ext cx="3920403" cy="1669163"/>
            </a:xfrm>
            <a:custGeom>
              <a:avLst/>
              <a:gdLst/>
              <a:ahLst/>
              <a:cxnLst/>
              <a:rect l="l" t="t" r="r" b="b"/>
              <a:pathLst>
                <a:path w="3920403" h="1669163">
                  <a:moveTo>
                    <a:pt x="0" y="0"/>
                  </a:moveTo>
                  <a:lnTo>
                    <a:pt x="3920403" y="0"/>
                  </a:lnTo>
                  <a:lnTo>
                    <a:pt x="3920403" y="1669163"/>
                  </a:lnTo>
                  <a:lnTo>
                    <a:pt x="0" y="1669163"/>
                  </a:lnTo>
                  <a:close/>
                </a:path>
              </a:pathLst>
            </a:custGeom>
          </p:spPr>
          <p:txBody>
            <a:bodyPr/>
            <a:lstStyle/>
            <a:p>
              <a:endParaRPr lang="en-US"/>
            </a:p>
          </p:txBody>
        </p:sp>
        <p:sp>
          <p:nvSpPr>
            <p:cNvPr id="13" name="TextBox 13"/>
            <p:cNvSpPr txBox="1"/>
            <p:nvPr/>
          </p:nvSpPr>
          <p:spPr>
            <a:xfrm>
              <a:off x="0" y="-19050"/>
              <a:ext cx="3920403" cy="1688213"/>
            </a:xfrm>
            <a:prstGeom prst="rect">
              <a:avLst/>
            </a:prstGeom>
          </p:spPr>
          <p:txBody>
            <a:bodyPr lIns="0" tIns="0" rIns="0" bIns="0" rtlCol="0" anchor="ctr"/>
            <a:lstStyle/>
            <a:p>
              <a:pPr algn="ctr">
                <a:lnSpc>
                  <a:spcPts val="3588"/>
                </a:lnSpc>
              </a:pPr>
              <a:r>
                <a:rPr lang="en-US" sz="2990">
                  <a:solidFill>
                    <a:srgbClr val="000000"/>
                  </a:solidFill>
                  <a:latin typeface="Poppins"/>
                  <a:ea typeface="Poppins"/>
                  <a:cs typeface="Poppins"/>
                  <a:sym typeface="Poppins"/>
                </a:rPr>
                <a:t>What needs to be paid </a:t>
              </a:r>
            </a:p>
            <a:p>
              <a:pPr algn="ctr">
                <a:lnSpc>
                  <a:spcPts val="3588"/>
                </a:lnSpc>
              </a:pPr>
              <a:r>
                <a:rPr lang="en-US" sz="2990">
                  <a:solidFill>
                    <a:srgbClr val="000000"/>
                  </a:solidFill>
                  <a:latin typeface="Poppins"/>
                  <a:ea typeface="Poppins"/>
                  <a:cs typeface="Poppins"/>
                  <a:sym typeface="Poppins"/>
                </a:rPr>
                <a:t>out of pocket by the person/agency?</a:t>
              </a:r>
            </a:p>
          </p:txBody>
        </p:sp>
      </p:grpSp>
      <p:grpSp>
        <p:nvGrpSpPr>
          <p:cNvPr id="14" name="Group 14"/>
          <p:cNvGrpSpPr/>
          <p:nvPr/>
        </p:nvGrpSpPr>
        <p:grpSpPr>
          <a:xfrm>
            <a:off x="9765221" y="3910913"/>
            <a:ext cx="2175595" cy="2175595"/>
            <a:chOff x="0" y="0"/>
            <a:chExt cx="1658807" cy="1658807"/>
          </a:xfrm>
        </p:grpSpPr>
        <p:sp>
          <p:nvSpPr>
            <p:cNvPr id="15" name="Freeform 15"/>
            <p:cNvSpPr/>
            <p:nvPr/>
          </p:nvSpPr>
          <p:spPr>
            <a:xfrm>
              <a:off x="0" y="0"/>
              <a:ext cx="1658874" cy="1658874"/>
            </a:xfrm>
            <a:custGeom>
              <a:avLst/>
              <a:gdLst/>
              <a:ahLst/>
              <a:cxnLst/>
              <a:rect l="l" t="t" r="r" b="b"/>
              <a:pathLst>
                <a:path w="1658874" h="1658874">
                  <a:moveTo>
                    <a:pt x="0" y="829437"/>
                  </a:moveTo>
                  <a:cubicBezTo>
                    <a:pt x="0" y="371348"/>
                    <a:pt x="371348" y="0"/>
                    <a:pt x="829437" y="0"/>
                  </a:cubicBezTo>
                  <a:cubicBezTo>
                    <a:pt x="1287526" y="0"/>
                    <a:pt x="1658874" y="371348"/>
                    <a:pt x="1658874" y="829437"/>
                  </a:cubicBezTo>
                  <a:cubicBezTo>
                    <a:pt x="1658874" y="1287526"/>
                    <a:pt x="1287526" y="1658874"/>
                    <a:pt x="829437" y="1658874"/>
                  </a:cubicBezTo>
                  <a:cubicBezTo>
                    <a:pt x="371348" y="1658874"/>
                    <a:pt x="0" y="1287526"/>
                    <a:pt x="0" y="829437"/>
                  </a:cubicBezTo>
                  <a:close/>
                </a:path>
              </a:pathLst>
            </a:custGeom>
            <a:solidFill>
              <a:srgbClr val="8F5D22"/>
            </a:solidFill>
          </p:spPr>
          <p:txBody>
            <a:bodyPr/>
            <a:lstStyle/>
            <a:p>
              <a:endParaRPr lang="en-US"/>
            </a:p>
          </p:txBody>
        </p:sp>
      </p:grpSp>
      <p:grpSp>
        <p:nvGrpSpPr>
          <p:cNvPr id="16" name="Group 16"/>
          <p:cNvGrpSpPr/>
          <p:nvPr/>
        </p:nvGrpSpPr>
        <p:grpSpPr>
          <a:xfrm>
            <a:off x="12400225" y="3904121"/>
            <a:ext cx="5141774" cy="2189178"/>
            <a:chOff x="0" y="0"/>
            <a:chExt cx="3920403" cy="1669163"/>
          </a:xfrm>
        </p:grpSpPr>
        <p:sp>
          <p:nvSpPr>
            <p:cNvPr id="17" name="Freeform 17"/>
            <p:cNvSpPr/>
            <p:nvPr/>
          </p:nvSpPr>
          <p:spPr>
            <a:xfrm>
              <a:off x="0" y="0"/>
              <a:ext cx="3920403" cy="1669163"/>
            </a:xfrm>
            <a:custGeom>
              <a:avLst/>
              <a:gdLst/>
              <a:ahLst/>
              <a:cxnLst/>
              <a:rect l="l" t="t" r="r" b="b"/>
              <a:pathLst>
                <a:path w="3920403" h="1669163">
                  <a:moveTo>
                    <a:pt x="0" y="0"/>
                  </a:moveTo>
                  <a:lnTo>
                    <a:pt x="3920403" y="0"/>
                  </a:lnTo>
                  <a:lnTo>
                    <a:pt x="3920403" y="1669163"/>
                  </a:lnTo>
                  <a:lnTo>
                    <a:pt x="0" y="1669163"/>
                  </a:lnTo>
                  <a:close/>
                </a:path>
              </a:pathLst>
            </a:custGeom>
          </p:spPr>
          <p:txBody>
            <a:bodyPr/>
            <a:lstStyle/>
            <a:p>
              <a:endParaRPr lang="en-US"/>
            </a:p>
          </p:txBody>
        </p:sp>
        <p:sp>
          <p:nvSpPr>
            <p:cNvPr id="18" name="TextBox 18"/>
            <p:cNvSpPr txBox="1"/>
            <p:nvPr/>
          </p:nvSpPr>
          <p:spPr>
            <a:xfrm>
              <a:off x="0" y="-19050"/>
              <a:ext cx="3920403" cy="1688213"/>
            </a:xfrm>
            <a:prstGeom prst="rect">
              <a:avLst/>
            </a:prstGeom>
          </p:spPr>
          <p:txBody>
            <a:bodyPr lIns="0" tIns="0" rIns="0" bIns="0" rtlCol="0" anchor="ctr"/>
            <a:lstStyle/>
            <a:p>
              <a:pPr algn="ctr">
                <a:lnSpc>
                  <a:spcPts val="3588"/>
                </a:lnSpc>
              </a:pPr>
              <a:r>
                <a:rPr lang="en-US" sz="2990">
                  <a:solidFill>
                    <a:srgbClr val="000000"/>
                  </a:solidFill>
                  <a:latin typeface="Poppins"/>
                  <a:ea typeface="Poppins"/>
                  <a:cs typeface="Poppins"/>
                  <a:sym typeface="Poppins"/>
                </a:rPr>
                <a:t>What are allowable expenses?</a:t>
              </a:r>
            </a:p>
          </p:txBody>
        </p:sp>
      </p:grpSp>
      <p:grpSp>
        <p:nvGrpSpPr>
          <p:cNvPr id="19" name="Group 19"/>
          <p:cNvGrpSpPr/>
          <p:nvPr/>
        </p:nvGrpSpPr>
        <p:grpSpPr>
          <a:xfrm>
            <a:off x="1101686" y="7362836"/>
            <a:ext cx="2175595" cy="2175595"/>
            <a:chOff x="0" y="0"/>
            <a:chExt cx="1658807" cy="1658807"/>
          </a:xfrm>
        </p:grpSpPr>
        <p:sp>
          <p:nvSpPr>
            <p:cNvPr id="20" name="Freeform 20"/>
            <p:cNvSpPr/>
            <p:nvPr/>
          </p:nvSpPr>
          <p:spPr>
            <a:xfrm>
              <a:off x="0" y="0"/>
              <a:ext cx="1658874" cy="1658874"/>
            </a:xfrm>
            <a:custGeom>
              <a:avLst/>
              <a:gdLst/>
              <a:ahLst/>
              <a:cxnLst/>
              <a:rect l="l" t="t" r="r" b="b"/>
              <a:pathLst>
                <a:path w="1658874" h="1658874">
                  <a:moveTo>
                    <a:pt x="0" y="829437"/>
                  </a:moveTo>
                  <a:cubicBezTo>
                    <a:pt x="0" y="371348"/>
                    <a:pt x="371348" y="0"/>
                    <a:pt x="829437" y="0"/>
                  </a:cubicBezTo>
                  <a:cubicBezTo>
                    <a:pt x="1287526" y="0"/>
                    <a:pt x="1658874" y="371348"/>
                    <a:pt x="1658874" y="829437"/>
                  </a:cubicBezTo>
                  <a:cubicBezTo>
                    <a:pt x="1658874" y="1287526"/>
                    <a:pt x="1287526" y="1658874"/>
                    <a:pt x="829437" y="1658874"/>
                  </a:cubicBezTo>
                  <a:cubicBezTo>
                    <a:pt x="371348" y="1658874"/>
                    <a:pt x="0" y="1287526"/>
                    <a:pt x="0" y="829437"/>
                  </a:cubicBezTo>
                  <a:close/>
                </a:path>
              </a:pathLst>
            </a:custGeom>
            <a:solidFill>
              <a:srgbClr val="AF8484"/>
            </a:solidFill>
          </p:spPr>
          <p:txBody>
            <a:bodyPr/>
            <a:lstStyle/>
            <a:p>
              <a:endParaRPr lang="en-US"/>
            </a:p>
          </p:txBody>
        </p:sp>
      </p:grpSp>
      <p:grpSp>
        <p:nvGrpSpPr>
          <p:cNvPr id="21" name="Group 21"/>
          <p:cNvGrpSpPr/>
          <p:nvPr/>
        </p:nvGrpSpPr>
        <p:grpSpPr>
          <a:xfrm>
            <a:off x="3736690" y="7356045"/>
            <a:ext cx="5141774" cy="2189178"/>
            <a:chOff x="0" y="0"/>
            <a:chExt cx="3920403" cy="1669163"/>
          </a:xfrm>
        </p:grpSpPr>
        <p:sp>
          <p:nvSpPr>
            <p:cNvPr id="22" name="Freeform 22"/>
            <p:cNvSpPr/>
            <p:nvPr/>
          </p:nvSpPr>
          <p:spPr>
            <a:xfrm>
              <a:off x="0" y="0"/>
              <a:ext cx="3920403" cy="1669163"/>
            </a:xfrm>
            <a:custGeom>
              <a:avLst/>
              <a:gdLst/>
              <a:ahLst/>
              <a:cxnLst/>
              <a:rect l="l" t="t" r="r" b="b"/>
              <a:pathLst>
                <a:path w="3920403" h="1669163">
                  <a:moveTo>
                    <a:pt x="0" y="0"/>
                  </a:moveTo>
                  <a:lnTo>
                    <a:pt x="3920403" y="0"/>
                  </a:lnTo>
                  <a:lnTo>
                    <a:pt x="3920403" y="1669163"/>
                  </a:lnTo>
                  <a:lnTo>
                    <a:pt x="0" y="1669163"/>
                  </a:lnTo>
                  <a:close/>
                </a:path>
              </a:pathLst>
            </a:custGeom>
          </p:spPr>
          <p:txBody>
            <a:bodyPr/>
            <a:lstStyle/>
            <a:p>
              <a:endParaRPr lang="en-US"/>
            </a:p>
          </p:txBody>
        </p:sp>
        <p:sp>
          <p:nvSpPr>
            <p:cNvPr id="23" name="TextBox 23"/>
            <p:cNvSpPr txBox="1"/>
            <p:nvPr/>
          </p:nvSpPr>
          <p:spPr>
            <a:xfrm>
              <a:off x="0" y="-19050"/>
              <a:ext cx="3920403" cy="1688213"/>
            </a:xfrm>
            <a:prstGeom prst="rect">
              <a:avLst/>
            </a:prstGeom>
          </p:spPr>
          <p:txBody>
            <a:bodyPr lIns="0" tIns="0" rIns="0" bIns="0" rtlCol="0" anchor="ctr"/>
            <a:lstStyle/>
            <a:p>
              <a:pPr algn="ctr">
                <a:lnSpc>
                  <a:spcPts val="3588"/>
                </a:lnSpc>
              </a:pPr>
              <a:r>
                <a:rPr lang="en-US" sz="2990">
                  <a:solidFill>
                    <a:srgbClr val="000000"/>
                  </a:solidFill>
                  <a:latin typeface="Poppins"/>
                  <a:ea typeface="Poppins"/>
                  <a:cs typeface="Poppins"/>
                  <a:sym typeface="Poppins"/>
                </a:rPr>
                <a:t>Who does the form get submitted to?</a:t>
              </a:r>
            </a:p>
          </p:txBody>
        </p:sp>
      </p:grpSp>
      <p:grpSp>
        <p:nvGrpSpPr>
          <p:cNvPr id="24" name="Group 24"/>
          <p:cNvGrpSpPr/>
          <p:nvPr/>
        </p:nvGrpSpPr>
        <p:grpSpPr>
          <a:xfrm>
            <a:off x="9765221" y="7362836"/>
            <a:ext cx="2175595" cy="2175595"/>
            <a:chOff x="0" y="0"/>
            <a:chExt cx="1658807" cy="1658807"/>
          </a:xfrm>
        </p:grpSpPr>
        <p:sp>
          <p:nvSpPr>
            <p:cNvPr id="25" name="Freeform 25"/>
            <p:cNvSpPr/>
            <p:nvPr/>
          </p:nvSpPr>
          <p:spPr>
            <a:xfrm>
              <a:off x="0" y="0"/>
              <a:ext cx="1658874" cy="1658874"/>
            </a:xfrm>
            <a:custGeom>
              <a:avLst/>
              <a:gdLst/>
              <a:ahLst/>
              <a:cxnLst/>
              <a:rect l="l" t="t" r="r" b="b"/>
              <a:pathLst>
                <a:path w="1658874" h="1658874">
                  <a:moveTo>
                    <a:pt x="0" y="829437"/>
                  </a:moveTo>
                  <a:cubicBezTo>
                    <a:pt x="0" y="371348"/>
                    <a:pt x="371348" y="0"/>
                    <a:pt x="829437" y="0"/>
                  </a:cubicBezTo>
                  <a:cubicBezTo>
                    <a:pt x="1287526" y="0"/>
                    <a:pt x="1658874" y="371348"/>
                    <a:pt x="1658874" y="829437"/>
                  </a:cubicBezTo>
                  <a:cubicBezTo>
                    <a:pt x="1658874" y="1287526"/>
                    <a:pt x="1287526" y="1658874"/>
                    <a:pt x="829437" y="1658874"/>
                  </a:cubicBezTo>
                  <a:cubicBezTo>
                    <a:pt x="371348" y="1658874"/>
                    <a:pt x="0" y="1287526"/>
                    <a:pt x="0" y="829437"/>
                  </a:cubicBezTo>
                  <a:close/>
                </a:path>
              </a:pathLst>
            </a:custGeom>
            <a:solidFill>
              <a:srgbClr val="4A9BC6"/>
            </a:solidFill>
          </p:spPr>
          <p:txBody>
            <a:bodyPr/>
            <a:lstStyle/>
            <a:p>
              <a:endParaRPr lang="en-US"/>
            </a:p>
          </p:txBody>
        </p:sp>
      </p:grpSp>
      <p:grpSp>
        <p:nvGrpSpPr>
          <p:cNvPr id="26" name="Group 26"/>
          <p:cNvGrpSpPr/>
          <p:nvPr/>
        </p:nvGrpSpPr>
        <p:grpSpPr>
          <a:xfrm>
            <a:off x="12246585" y="7213336"/>
            <a:ext cx="5449055" cy="2474595"/>
            <a:chOff x="0" y="0"/>
            <a:chExt cx="4154692" cy="1886783"/>
          </a:xfrm>
        </p:grpSpPr>
        <p:sp>
          <p:nvSpPr>
            <p:cNvPr id="27" name="Freeform 27"/>
            <p:cNvSpPr/>
            <p:nvPr/>
          </p:nvSpPr>
          <p:spPr>
            <a:xfrm>
              <a:off x="0" y="0"/>
              <a:ext cx="4154693" cy="1886783"/>
            </a:xfrm>
            <a:custGeom>
              <a:avLst/>
              <a:gdLst/>
              <a:ahLst/>
              <a:cxnLst/>
              <a:rect l="l" t="t" r="r" b="b"/>
              <a:pathLst>
                <a:path w="4154693" h="1886783">
                  <a:moveTo>
                    <a:pt x="0" y="0"/>
                  </a:moveTo>
                  <a:lnTo>
                    <a:pt x="4154693" y="0"/>
                  </a:lnTo>
                  <a:lnTo>
                    <a:pt x="4154693" y="1886783"/>
                  </a:lnTo>
                  <a:lnTo>
                    <a:pt x="0" y="1886783"/>
                  </a:lnTo>
                  <a:close/>
                </a:path>
              </a:pathLst>
            </a:custGeom>
          </p:spPr>
          <p:txBody>
            <a:bodyPr/>
            <a:lstStyle/>
            <a:p>
              <a:endParaRPr lang="en-US"/>
            </a:p>
          </p:txBody>
        </p:sp>
        <p:sp>
          <p:nvSpPr>
            <p:cNvPr id="28" name="TextBox 28"/>
            <p:cNvSpPr txBox="1"/>
            <p:nvPr/>
          </p:nvSpPr>
          <p:spPr>
            <a:xfrm>
              <a:off x="0" y="-19050"/>
              <a:ext cx="4154692" cy="1905833"/>
            </a:xfrm>
            <a:prstGeom prst="rect">
              <a:avLst/>
            </a:prstGeom>
          </p:spPr>
          <p:txBody>
            <a:bodyPr lIns="0" tIns="0" rIns="0" bIns="0" rtlCol="0" anchor="ctr"/>
            <a:lstStyle/>
            <a:p>
              <a:pPr algn="ctr">
                <a:lnSpc>
                  <a:spcPts val="3588"/>
                </a:lnSpc>
              </a:pPr>
              <a:r>
                <a:rPr lang="en-US" sz="2990">
                  <a:solidFill>
                    <a:srgbClr val="000000"/>
                  </a:solidFill>
                  <a:latin typeface="Poppins"/>
                  <a:ea typeface="Poppins"/>
                  <a:cs typeface="Poppins"/>
                  <a:sym typeface="Poppins"/>
                </a:rPr>
                <a:t>What is the</a:t>
              </a:r>
            </a:p>
            <a:p>
              <a:pPr algn="ctr">
                <a:lnSpc>
                  <a:spcPts val="3588"/>
                </a:lnSpc>
              </a:pPr>
              <a:r>
                <a:rPr lang="en-US" sz="2990">
                  <a:solidFill>
                    <a:srgbClr val="000000"/>
                  </a:solidFill>
                  <a:latin typeface="Poppins"/>
                  <a:ea typeface="Poppins"/>
                  <a:cs typeface="Poppins"/>
                  <a:sym typeface="Poppins"/>
                </a:rPr>
                <a:t>reimbursement process?</a:t>
              </a:r>
            </a:p>
          </p:txBody>
        </p:sp>
      </p:grpSp>
      <p:sp>
        <p:nvSpPr>
          <p:cNvPr id="29" name="Freeform 29">
            <a:extLst>
              <a:ext uri="{C183D7F6-B498-43B3-948B-1728B52AA6E4}">
                <adec:decorative xmlns:adec="http://schemas.microsoft.com/office/drawing/2017/decorative" val="1"/>
              </a:ext>
            </a:extLst>
          </p:cNvPr>
          <p:cNvSpPr/>
          <p:nvPr/>
        </p:nvSpPr>
        <p:spPr>
          <a:xfrm>
            <a:off x="1607031" y="4217309"/>
            <a:ext cx="1164906" cy="1267925"/>
          </a:xfrm>
          <a:custGeom>
            <a:avLst/>
            <a:gdLst/>
            <a:ahLst/>
            <a:cxnLst/>
            <a:rect l="l" t="t" r="r" b="b"/>
            <a:pathLst>
              <a:path w="1164906" h="1267925">
                <a:moveTo>
                  <a:pt x="0" y="0"/>
                </a:moveTo>
                <a:lnTo>
                  <a:pt x="1164906" y="0"/>
                </a:lnTo>
                <a:lnTo>
                  <a:pt x="1164906" y="1267925"/>
                </a:lnTo>
                <a:lnTo>
                  <a:pt x="0" y="126792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0" name="Freeform 30">
            <a:extLst>
              <a:ext uri="{C183D7F6-B498-43B3-948B-1728B52AA6E4}">
                <adec:decorative xmlns:adec="http://schemas.microsoft.com/office/drawing/2017/decorative" val="1"/>
              </a:ext>
            </a:extLst>
          </p:cNvPr>
          <p:cNvSpPr/>
          <p:nvPr/>
        </p:nvSpPr>
        <p:spPr>
          <a:xfrm>
            <a:off x="10166052" y="4311744"/>
            <a:ext cx="1373933" cy="1373933"/>
          </a:xfrm>
          <a:custGeom>
            <a:avLst/>
            <a:gdLst/>
            <a:ahLst/>
            <a:cxnLst/>
            <a:rect l="l" t="t" r="r" b="b"/>
            <a:pathLst>
              <a:path w="1373933" h="1373933">
                <a:moveTo>
                  <a:pt x="0" y="0"/>
                </a:moveTo>
                <a:lnTo>
                  <a:pt x="1373933" y="0"/>
                </a:lnTo>
                <a:lnTo>
                  <a:pt x="1373933" y="1373933"/>
                </a:lnTo>
                <a:lnTo>
                  <a:pt x="0" y="137393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1" name="Freeform 31">
            <a:extLst>
              <a:ext uri="{C183D7F6-B498-43B3-948B-1728B52AA6E4}">
                <adec:decorative xmlns:adec="http://schemas.microsoft.com/office/drawing/2017/decorative" val="1"/>
              </a:ext>
            </a:extLst>
          </p:cNvPr>
          <p:cNvSpPr/>
          <p:nvPr/>
        </p:nvSpPr>
        <p:spPr>
          <a:xfrm>
            <a:off x="1577656" y="7618215"/>
            <a:ext cx="1223656" cy="1664838"/>
          </a:xfrm>
          <a:custGeom>
            <a:avLst/>
            <a:gdLst/>
            <a:ahLst/>
            <a:cxnLst/>
            <a:rect l="l" t="t" r="r" b="b"/>
            <a:pathLst>
              <a:path w="1223656" h="1664838">
                <a:moveTo>
                  <a:pt x="0" y="0"/>
                </a:moveTo>
                <a:lnTo>
                  <a:pt x="1223656" y="0"/>
                </a:lnTo>
                <a:lnTo>
                  <a:pt x="1223656" y="1664838"/>
                </a:lnTo>
                <a:lnTo>
                  <a:pt x="0" y="166483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2" name="Freeform 32">
            <a:extLst>
              <a:ext uri="{C183D7F6-B498-43B3-948B-1728B52AA6E4}">
                <adec:decorative xmlns:adec="http://schemas.microsoft.com/office/drawing/2017/decorative" val="1"/>
              </a:ext>
            </a:extLst>
          </p:cNvPr>
          <p:cNvSpPr/>
          <p:nvPr/>
        </p:nvSpPr>
        <p:spPr>
          <a:xfrm>
            <a:off x="10050483" y="7809524"/>
            <a:ext cx="1605073" cy="1245938"/>
          </a:xfrm>
          <a:custGeom>
            <a:avLst/>
            <a:gdLst/>
            <a:ahLst/>
            <a:cxnLst/>
            <a:rect l="l" t="t" r="r" b="b"/>
            <a:pathLst>
              <a:path w="1605073" h="1245938">
                <a:moveTo>
                  <a:pt x="0" y="0"/>
                </a:moveTo>
                <a:lnTo>
                  <a:pt x="1605073" y="0"/>
                </a:lnTo>
                <a:lnTo>
                  <a:pt x="1605073" y="1245938"/>
                </a:lnTo>
                <a:lnTo>
                  <a:pt x="0" y="1245938"/>
                </a:lnTo>
                <a:lnTo>
                  <a:pt x="0" y="0"/>
                </a:lnTo>
                <a:close/>
              </a:path>
            </a:pathLst>
          </a:custGeom>
          <a:blipFill>
            <a:blip r:embed="rId7"/>
            <a:stretch>
              <a:fillRect/>
            </a:stretch>
          </a:blipFill>
        </p:spPr>
        <p:txBody>
          <a:bodyPr/>
          <a:lstStyle/>
          <a:p>
            <a:endParaRPr lang="en-US"/>
          </a:p>
        </p:txBody>
      </p:sp>
      <p:sp>
        <p:nvSpPr>
          <p:cNvPr id="33" name="TextBox 33"/>
          <p:cNvSpPr txBox="1"/>
          <p:nvPr/>
        </p:nvSpPr>
        <p:spPr>
          <a:xfrm>
            <a:off x="1922484" y="2258559"/>
            <a:ext cx="15101823" cy="564257"/>
          </a:xfrm>
          <a:prstGeom prst="rect">
            <a:avLst/>
          </a:prstGeom>
        </p:spPr>
        <p:txBody>
          <a:bodyPr wrap="square" lIns="0" tIns="0" rIns="0" bIns="0" rtlCol="0" anchor="t">
            <a:spAutoFit/>
          </a:bodyPr>
          <a:lstStyle/>
          <a:p>
            <a:pPr algn="ctr">
              <a:lnSpc>
                <a:spcPts val="4428"/>
              </a:lnSpc>
              <a:spcBef>
                <a:spcPct val="0"/>
              </a:spcBef>
            </a:pPr>
            <a:r>
              <a:rPr lang="en-US" sz="3690" dirty="0">
                <a:solidFill>
                  <a:srgbClr val="000000"/>
                </a:solidFill>
                <a:latin typeface="Poppins"/>
                <a:ea typeface="Poppins"/>
                <a:cs typeface="Poppins"/>
                <a:sym typeface="Poppins"/>
              </a:rPr>
              <a:t>Availability based on funding which is evaluated each biennium</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829" b="-9829"/>
            </a:stretch>
          </a:blipFill>
        </p:spPr>
        <p:txBody>
          <a:bodyPr/>
          <a:lstStyle/>
          <a:p>
            <a:endParaRPr lang="en-US"/>
          </a:p>
        </p:txBody>
      </p:sp>
      <p:grpSp>
        <p:nvGrpSpPr>
          <p:cNvPr id="3" name="Group 3"/>
          <p:cNvGrpSpPr/>
          <p:nvPr/>
        </p:nvGrpSpPr>
        <p:grpSpPr>
          <a:xfrm>
            <a:off x="10850516" y="1194855"/>
            <a:ext cx="7011236" cy="7372498"/>
            <a:chOff x="0" y="0"/>
            <a:chExt cx="6212932" cy="6533060"/>
          </a:xfrm>
        </p:grpSpPr>
        <p:sp>
          <p:nvSpPr>
            <p:cNvPr id="4" name="Freeform 4"/>
            <p:cNvSpPr/>
            <p:nvPr/>
          </p:nvSpPr>
          <p:spPr>
            <a:xfrm>
              <a:off x="0" y="0"/>
              <a:ext cx="6212932" cy="6533060"/>
            </a:xfrm>
            <a:custGeom>
              <a:avLst/>
              <a:gdLst/>
              <a:ahLst/>
              <a:cxnLst/>
              <a:rect l="l" t="t" r="r" b="b"/>
              <a:pathLst>
                <a:path w="6212932" h="6533060">
                  <a:moveTo>
                    <a:pt x="0" y="0"/>
                  </a:moveTo>
                  <a:lnTo>
                    <a:pt x="6212932" y="0"/>
                  </a:lnTo>
                  <a:lnTo>
                    <a:pt x="6212932" y="6533060"/>
                  </a:lnTo>
                  <a:lnTo>
                    <a:pt x="0" y="6533060"/>
                  </a:lnTo>
                  <a:close/>
                </a:path>
              </a:pathLst>
            </a:custGeom>
          </p:spPr>
          <p:txBody>
            <a:bodyPr/>
            <a:lstStyle/>
            <a:p>
              <a:endParaRPr lang="en-US"/>
            </a:p>
          </p:txBody>
        </p:sp>
        <p:sp>
          <p:nvSpPr>
            <p:cNvPr id="5" name="TextBox 5"/>
            <p:cNvSpPr txBox="1"/>
            <p:nvPr/>
          </p:nvSpPr>
          <p:spPr>
            <a:xfrm>
              <a:off x="0" y="9525"/>
              <a:ext cx="6212932" cy="6523535"/>
            </a:xfrm>
            <a:prstGeom prst="rect">
              <a:avLst/>
            </a:prstGeom>
          </p:spPr>
          <p:txBody>
            <a:bodyPr lIns="0" tIns="0" rIns="0" bIns="0" rtlCol="0" anchor="ctr"/>
            <a:lstStyle/>
            <a:p>
              <a:pPr algn="ctr">
                <a:lnSpc>
                  <a:spcPts val="6501"/>
                </a:lnSpc>
              </a:pPr>
              <a:r>
                <a:rPr lang="en-US" sz="6020">
                  <a:solidFill>
                    <a:srgbClr val="000000"/>
                  </a:solidFill>
                  <a:latin typeface="Poppins"/>
                  <a:ea typeface="Poppins"/>
                  <a:cs typeface="Poppins"/>
                  <a:sym typeface="Poppins"/>
                </a:rPr>
                <a:t>Additional funding in certain circumstances</a:t>
              </a:r>
            </a:p>
          </p:txBody>
        </p:sp>
      </p:grpSp>
      <p:grpSp>
        <p:nvGrpSpPr>
          <p:cNvPr id="6" name="Group 6"/>
          <p:cNvGrpSpPr/>
          <p:nvPr/>
        </p:nvGrpSpPr>
        <p:grpSpPr>
          <a:xfrm>
            <a:off x="1511705" y="138901"/>
            <a:ext cx="8618200" cy="2165481"/>
            <a:chOff x="0" y="0"/>
            <a:chExt cx="7144529" cy="1795195"/>
          </a:xfrm>
        </p:grpSpPr>
        <p:sp>
          <p:nvSpPr>
            <p:cNvPr id="7" name="Freeform 7"/>
            <p:cNvSpPr/>
            <p:nvPr/>
          </p:nvSpPr>
          <p:spPr>
            <a:xfrm>
              <a:off x="1270" y="1270"/>
              <a:ext cx="7141972" cy="1792732"/>
            </a:xfrm>
            <a:custGeom>
              <a:avLst/>
              <a:gdLst/>
              <a:ahLst/>
              <a:cxnLst/>
              <a:rect l="l" t="t" r="r" b="b"/>
              <a:pathLst>
                <a:path w="7141972" h="1792732">
                  <a:moveTo>
                    <a:pt x="0" y="179324"/>
                  </a:moveTo>
                  <a:cubicBezTo>
                    <a:pt x="0" y="80264"/>
                    <a:pt x="80391" y="0"/>
                    <a:pt x="179451" y="0"/>
                  </a:cubicBezTo>
                  <a:lnTo>
                    <a:pt x="6962520" y="0"/>
                  </a:lnTo>
                  <a:cubicBezTo>
                    <a:pt x="7061581" y="0"/>
                    <a:pt x="7141972" y="80264"/>
                    <a:pt x="7141972" y="179324"/>
                  </a:cubicBezTo>
                  <a:lnTo>
                    <a:pt x="7141972" y="1613408"/>
                  </a:lnTo>
                  <a:cubicBezTo>
                    <a:pt x="7141972" y="1712468"/>
                    <a:pt x="7061581" y="1792732"/>
                    <a:pt x="6962520" y="1792732"/>
                  </a:cubicBezTo>
                  <a:lnTo>
                    <a:pt x="179451" y="1792732"/>
                  </a:lnTo>
                  <a:cubicBezTo>
                    <a:pt x="80391" y="1792605"/>
                    <a:pt x="0" y="1712341"/>
                    <a:pt x="0" y="1613408"/>
                  </a:cubicBezTo>
                  <a:close/>
                </a:path>
              </a:pathLst>
            </a:custGeom>
            <a:solidFill>
              <a:srgbClr val="C4A172"/>
            </a:solidFill>
          </p:spPr>
          <p:txBody>
            <a:bodyPr/>
            <a:lstStyle/>
            <a:p>
              <a:endParaRPr lang="en-US"/>
            </a:p>
          </p:txBody>
        </p:sp>
        <p:sp>
          <p:nvSpPr>
            <p:cNvPr id="8" name="Freeform 8"/>
            <p:cNvSpPr/>
            <p:nvPr/>
          </p:nvSpPr>
          <p:spPr>
            <a:xfrm>
              <a:off x="0" y="0"/>
              <a:ext cx="7144512" cy="1795272"/>
            </a:xfrm>
            <a:custGeom>
              <a:avLst/>
              <a:gdLst/>
              <a:ahLst/>
              <a:cxnLst/>
              <a:rect l="l" t="t" r="r" b="b"/>
              <a:pathLst>
                <a:path w="7144512" h="1795272">
                  <a:moveTo>
                    <a:pt x="0" y="180594"/>
                  </a:moveTo>
                  <a:cubicBezTo>
                    <a:pt x="0" y="80899"/>
                    <a:pt x="80899" y="0"/>
                    <a:pt x="180721" y="0"/>
                  </a:cubicBezTo>
                  <a:lnTo>
                    <a:pt x="6963790" y="0"/>
                  </a:lnTo>
                  <a:lnTo>
                    <a:pt x="6963790" y="1270"/>
                  </a:lnTo>
                  <a:lnTo>
                    <a:pt x="6963790" y="0"/>
                  </a:lnTo>
                  <a:cubicBezTo>
                    <a:pt x="7063613" y="0"/>
                    <a:pt x="7144512" y="80899"/>
                    <a:pt x="7144512" y="180594"/>
                  </a:cubicBezTo>
                  <a:lnTo>
                    <a:pt x="7143242" y="180594"/>
                  </a:lnTo>
                  <a:lnTo>
                    <a:pt x="7144512" y="180594"/>
                  </a:lnTo>
                  <a:lnTo>
                    <a:pt x="7144512" y="1614678"/>
                  </a:lnTo>
                  <a:lnTo>
                    <a:pt x="7143242" y="1614678"/>
                  </a:lnTo>
                  <a:lnTo>
                    <a:pt x="7144512" y="1614678"/>
                  </a:lnTo>
                  <a:cubicBezTo>
                    <a:pt x="7144512" y="1714373"/>
                    <a:pt x="7063613" y="1795272"/>
                    <a:pt x="6963790" y="1795272"/>
                  </a:cubicBezTo>
                  <a:lnTo>
                    <a:pt x="6963790" y="1794002"/>
                  </a:lnTo>
                  <a:lnTo>
                    <a:pt x="6963790" y="1795272"/>
                  </a:lnTo>
                  <a:lnTo>
                    <a:pt x="180721" y="1795272"/>
                  </a:lnTo>
                  <a:lnTo>
                    <a:pt x="180721" y="1794002"/>
                  </a:lnTo>
                  <a:lnTo>
                    <a:pt x="180721" y="1795272"/>
                  </a:lnTo>
                  <a:cubicBezTo>
                    <a:pt x="80899" y="1795145"/>
                    <a:pt x="0" y="1714373"/>
                    <a:pt x="0" y="1614678"/>
                  </a:cubicBezTo>
                  <a:lnTo>
                    <a:pt x="0" y="180594"/>
                  </a:lnTo>
                  <a:lnTo>
                    <a:pt x="1270" y="180594"/>
                  </a:lnTo>
                  <a:lnTo>
                    <a:pt x="0" y="180594"/>
                  </a:lnTo>
                  <a:moveTo>
                    <a:pt x="2540" y="180594"/>
                  </a:moveTo>
                  <a:lnTo>
                    <a:pt x="2540" y="1614678"/>
                  </a:lnTo>
                  <a:lnTo>
                    <a:pt x="1270" y="1614678"/>
                  </a:lnTo>
                  <a:lnTo>
                    <a:pt x="2540" y="1614678"/>
                  </a:lnTo>
                  <a:cubicBezTo>
                    <a:pt x="2540" y="1712976"/>
                    <a:pt x="82296" y="1792605"/>
                    <a:pt x="180721" y="1792605"/>
                  </a:cubicBezTo>
                  <a:lnTo>
                    <a:pt x="6963790" y="1792605"/>
                  </a:lnTo>
                  <a:cubicBezTo>
                    <a:pt x="7062215" y="1792605"/>
                    <a:pt x="7141972" y="1712976"/>
                    <a:pt x="7141972" y="1614678"/>
                  </a:cubicBezTo>
                  <a:lnTo>
                    <a:pt x="7141972" y="180594"/>
                  </a:lnTo>
                  <a:cubicBezTo>
                    <a:pt x="7141972" y="82296"/>
                    <a:pt x="7062216" y="2540"/>
                    <a:pt x="6963791" y="2540"/>
                  </a:cubicBezTo>
                  <a:lnTo>
                    <a:pt x="180721" y="2540"/>
                  </a:lnTo>
                  <a:lnTo>
                    <a:pt x="180721" y="1270"/>
                  </a:lnTo>
                  <a:lnTo>
                    <a:pt x="180721" y="2540"/>
                  </a:lnTo>
                  <a:cubicBezTo>
                    <a:pt x="82296" y="2540"/>
                    <a:pt x="2540" y="82296"/>
                    <a:pt x="2540" y="180594"/>
                  </a:cubicBezTo>
                  <a:close/>
                </a:path>
              </a:pathLst>
            </a:custGeom>
            <a:solidFill>
              <a:srgbClr val="76C4F0"/>
            </a:solidFill>
          </p:spPr>
          <p:txBody>
            <a:bodyPr/>
            <a:lstStyle/>
            <a:p>
              <a:endParaRPr lang="en-US"/>
            </a:p>
          </p:txBody>
        </p:sp>
      </p:grpSp>
      <p:grpSp>
        <p:nvGrpSpPr>
          <p:cNvPr id="9" name="Group 9"/>
          <p:cNvGrpSpPr/>
          <p:nvPr/>
        </p:nvGrpSpPr>
        <p:grpSpPr>
          <a:xfrm>
            <a:off x="4006096" y="3305"/>
            <a:ext cx="6130044" cy="2174851"/>
            <a:chOff x="0" y="0"/>
            <a:chExt cx="5081836" cy="1802962"/>
          </a:xfrm>
        </p:grpSpPr>
        <p:sp>
          <p:nvSpPr>
            <p:cNvPr id="10" name="Freeform 10"/>
            <p:cNvSpPr/>
            <p:nvPr/>
          </p:nvSpPr>
          <p:spPr>
            <a:xfrm>
              <a:off x="0" y="0"/>
              <a:ext cx="5081836" cy="1802962"/>
            </a:xfrm>
            <a:custGeom>
              <a:avLst/>
              <a:gdLst/>
              <a:ahLst/>
              <a:cxnLst/>
              <a:rect l="l" t="t" r="r" b="b"/>
              <a:pathLst>
                <a:path w="5081836" h="1802962">
                  <a:moveTo>
                    <a:pt x="0" y="0"/>
                  </a:moveTo>
                  <a:lnTo>
                    <a:pt x="5081836" y="0"/>
                  </a:lnTo>
                  <a:lnTo>
                    <a:pt x="5081836" y="1802962"/>
                  </a:lnTo>
                  <a:lnTo>
                    <a:pt x="0" y="1802962"/>
                  </a:lnTo>
                  <a:close/>
                </a:path>
              </a:pathLst>
            </a:custGeom>
          </p:spPr>
          <p:txBody>
            <a:bodyPr/>
            <a:lstStyle/>
            <a:p>
              <a:endParaRPr lang="en-US"/>
            </a:p>
          </p:txBody>
        </p:sp>
        <p:sp>
          <p:nvSpPr>
            <p:cNvPr id="11" name="TextBox 11"/>
            <p:cNvSpPr txBox="1"/>
            <p:nvPr/>
          </p:nvSpPr>
          <p:spPr>
            <a:xfrm>
              <a:off x="0" y="-9525"/>
              <a:ext cx="5081836" cy="1812487"/>
            </a:xfrm>
            <a:prstGeom prst="rect">
              <a:avLst/>
            </a:prstGeom>
          </p:spPr>
          <p:txBody>
            <a:bodyPr lIns="0" tIns="0" rIns="0" bIns="0" rtlCol="0" anchor="ctr"/>
            <a:lstStyle/>
            <a:p>
              <a:pPr algn="l">
                <a:lnSpc>
                  <a:spcPts val="3091"/>
                </a:lnSpc>
              </a:pPr>
              <a:r>
                <a:rPr lang="en-US" sz="2576">
                  <a:solidFill>
                    <a:srgbClr val="000000"/>
                  </a:solidFill>
                  <a:latin typeface="Poppins"/>
                  <a:ea typeface="Poppins"/>
                  <a:cs typeface="Poppins"/>
                  <a:sym typeface="Poppins"/>
                </a:rPr>
                <a:t>Application for Reimbursement for WIC Nutritionist Training Time</a:t>
              </a:r>
            </a:p>
          </p:txBody>
        </p:sp>
      </p:grpSp>
      <p:grpSp>
        <p:nvGrpSpPr>
          <p:cNvPr id="12" name="Group 12"/>
          <p:cNvGrpSpPr/>
          <p:nvPr/>
        </p:nvGrpSpPr>
        <p:grpSpPr>
          <a:xfrm>
            <a:off x="1513257" y="2710938"/>
            <a:ext cx="8618200" cy="2165481"/>
            <a:chOff x="0" y="0"/>
            <a:chExt cx="7144529" cy="1795195"/>
          </a:xfrm>
        </p:grpSpPr>
        <p:sp>
          <p:nvSpPr>
            <p:cNvPr id="13" name="Freeform 13"/>
            <p:cNvSpPr/>
            <p:nvPr/>
          </p:nvSpPr>
          <p:spPr>
            <a:xfrm>
              <a:off x="1270" y="1270"/>
              <a:ext cx="7141972" cy="1792732"/>
            </a:xfrm>
            <a:custGeom>
              <a:avLst/>
              <a:gdLst/>
              <a:ahLst/>
              <a:cxnLst/>
              <a:rect l="l" t="t" r="r" b="b"/>
              <a:pathLst>
                <a:path w="7141972" h="1792732">
                  <a:moveTo>
                    <a:pt x="0" y="179324"/>
                  </a:moveTo>
                  <a:cubicBezTo>
                    <a:pt x="0" y="80264"/>
                    <a:pt x="80391" y="0"/>
                    <a:pt x="179451" y="0"/>
                  </a:cubicBezTo>
                  <a:lnTo>
                    <a:pt x="6962520" y="0"/>
                  </a:lnTo>
                  <a:cubicBezTo>
                    <a:pt x="7061581" y="0"/>
                    <a:pt x="7141972" y="80264"/>
                    <a:pt x="7141972" y="179324"/>
                  </a:cubicBezTo>
                  <a:lnTo>
                    <a:pt x="7141972" y="1613408"/>
                  </a:lnTo>
                  <a:cubicBezTo>
                    <a:pt x="7141972" y="1712468"/>
                    <a:pt x="7061581" y="1792732"/>
                    <a:pt x="6962520" y="1792732"/>
                  </a:cubicBezTo>
                  <a:lnTo>
                    <a:pt x="179451" y="1792732"/>
                  </a:lnTo>
                  <a:cubicBezTo>
                    <a:pt x="80391" y="1792605"/>
                    <a:pt x="0" y="1712341"/>
                    <a:pt x="0" y="1613408"/>
                  </a:cubicBezTo>
                  <a:close/>
                </a:path>
              </a:pathLst>
            </a:custGeom>
            <a:solidFill>
              <a:srgbClr val="B3CFD3"/>
            </a:solidFill>
          </p:spPr>
          <p:txBody>
            <a:bodyPr/>
            <a:lstStyle/>
            <a:p>
              <a:endParaRPr lang="en-US"/>
            </a:p>
          </p:txBody>
        </p:sp>
        <p:sp>
          <p:nvSpPr>
            <p:cNvPr id="14" name="Freeform 14"/>
            <p:cNvSpPr/>
            <p:nvPr/>
          </p:nvSpPr>
          <p:spPr>
            <a:xfrm>
              <a:off x="0" y="0"/>
              <a:ext cx="7144512" cy="1795272"/>
            </a:xfrm>
            <a:custGeom>
              <a:avLst/>
              <a:gdLst/>
              <a:ahLst/>
              <a:cxnLst/>
              <a:rect l="l" t="t" r="r" b="b"/>
              <a:pathLst>
                <a:path w="7144512" h="1795272">
                  <a:moveTo>
                    <a:pt x="0" y="180594"/>
                  </a:moveTo>
                  <a:cubicBezTo>
                    <a:pt x="0" y="80899"/>
                    <a:pt x="80899" y="0"/>
                    <a:pt x="180721" y="0"/>
                  </a:cubicBezTo>
                  <a:lnTo>
                    <a:pt x="6963790" y="0"/>
                  </a:lnTo>
                  <a:lnTo>
                    <a:pt x="6963790" y="1270"/>
                  </a:lnTo>
                  <a:lnTo>
                    <a:pt x="6963790" y="0"/>
                  </a:lnTo>
                  <a:cubicBezTo>
                    <a:pt x="7063613" y="0"/>
                    <a:pt x="7144512" y="80899"/>
                    <a:pt x="7144512" y="180594"/>
                  </a:cubicBezTo>
                  <a:lnTo>
                    <a:pt x="7143242" y="180594"/>
                  </a:lnTo>
                  <a:lnTo>
                    <a:pt x="7144512" y="180594"/>
                  </a:lnTo>
                  <a:lnTo>
                    <a:pt x="7144512" y="1614678"/>
                  </a:lnTo>
                  <a:lnTo>
                    <a:pt x="7143242" y="1614678"/>
                  </a:lnTo>
                  <a:lnTo>
                    <a:pt x="7144512" y="1614678"/>
                  </a:lnTo>
                  <a:cubicBezTo>
                    <a:pt x="7144512" y="1714373"/>
                    <a:pt x="7063613" y="1795272"/>
                    <a:pt x="6963790" y="1795272"/>
                  </a:cubicBezTo>
                  <a:lnTo>
                    <a:pt x="6963790" y="1794002"/>
                  </a:lnTo>
                  <a:lnTo>
                    <a:pt x="6963790" y="1795272"/>
                  </a:lnTo>
                  <a:lnTo>
                    <a:pt x="180721" y="1795272"/>
                  </a:lnTo>
                  <a:lnTo>
                    <a:pt x="180721" y="1794002"/>
                  </a:lnTo>
                  <a:lnTo>
                    <a:pt x="180721" y="1795272"/>
                  </a:lnTo>
                  <a:cubicBezTo>
                    <a:pt x="80899" y="1795145"/>
                    <a:pt x="0" y="1714373"/>
                    <a:pt x="0" y="1614678"/>
                  </a:cubicBezTo>
                  <a:lnTo>
                    <a:pt x="0" y="180594"/>
                  </a:lnTo>
                  <a:lnTo>
                    <a:pt x="1270" y="180594"/>
                  </a:lnTo>
                  <a:lnTo>
                    <a:pt x="0" y="180594"/>
                  </a:lnTo>
                  <a:moveTo>
                    <a:pt x="2540" y="180594"/>
                  </a:moveTo>
                  <a:lnTo>
                    <a:pt x="2540" y="1614678"/>
                  </a:lnTo>
                  <a:lnTo>
                    <a:pt x="1270" y="1614678"/>
                  </a:lnTo>
                  <a:lnTo>
                    <a:pt x="2540" y="1614678"/>
                  </a:lnTo>
                  <a:cubicBezTo>
                    <a:pt x="2540" y="1712976"/>
                    <a:pt x="82296" y="1792605"/>
                    <a:pt x="180721" y="1792605"/>
                  </a:cubicBezTo>
                  <a:lnTo>
                    <a:pt x="6963790" y="1792605"/>
                  </a:lnTo>
                  <a:cubicBezTo>
                    <a:pt x="7062215" y="1792605"/>
                    <a:pt x="7141972" y="1712976"/>
                    <a:pt x="7141972" y="1614678"/>
                  </a:cubicBezTo>
                  <a:lnTo>
                    <a:pt x="7141972" y="180594"/>
                  </a:lnTo>
                  <a:cubicBezTo>
                    <a:pt x="7141972" y="82296"/>
                    <a:pt x="7062216" y="2540"/>
                    <a:pt x="6963791" y="2540"/>
                  </a:cubicBezTo>
                  <a:lnTo>
                    <a:pt x="180721" y="2540"/>
                  </a:lnTo>
                  <a:lnTo>
                    <a:pt x="180721" y="1270"/>
                  </a:lnTo>
                  <a:lnTo>
                    <a:pt x="180721" y="2540"/>
                  </a:lnTo>
                  <a:cubicBezTo>
                    <a:pt x="82296" y="2540"/>
                    <a:pt x="2540" y="82296"/>
                    <a:pt x="2540" y="180594"/>
                  </a:cubicBezTo>
                  <a:close/>
                </a:path>
              </a:pathLst>
            </a:custGeom>
            <a:solidFill>
              <a:srgbClr val="76C4F0"/>
            </a:solidFill>
          </p:spPr>
          <p:txBody>
            <a:bodyPr/>
            <a:lstStyle/>
            <a:p>
              <a:endParaRPr lang="en-US"/>
            </a:p>
          </p:txBody>
        </p:sp>
      </p:grpSp>
      <p:grpSp>
        <p:nvGrpSpPr>
          <p:cNvPr id="15" name="Group 15"/>
          <p:cNvGrpSpPr/>
          <p:nvPr/>
        </p:nvGrpSpPr>
        <p:grpSpPr>
          <a:xfrm>
            <a:off x="4006096" y="2706253"/>
            <a:ext cx="6130044" cy="2174851"/>
            <a:chOff x="0" y="0"/>
            <a:chExt cx="5081836" cy="1802962"/>
          </a:xfrm>
        </p:grpSpPr>
        <p:sp>
          <p:nvSpPr>
            <p:cNvPr id="16" name="Freeform 16"/>
            <p:cNvSpPr/>
            <p:nvPr/>
          </p:nvSpPr>
          <p:spPr>
            <a:xfrm>
              <a:off x="0" y="0"/>
              <a:ext cx="5081836" cy="1802962"/>
            </a:xfrm>
            <a:custGeom>
              <a:avLst/>
              <a:gdLst/>
              <a:ahLst/>
              <a:cxnLst/>
              <a:rect l="l" t="t" r="r" b="b"/>
              <a:pathLst>
                <a:path w="5081836" h="1802962">
                  <a:moveTo>
                    <a:pt x="0" y="0"/>
                  </a:moveTo>
                  <a:lnTo>
                    <a:pt x="5081836" y="0"/>
                  </a:lnTo>
                  <a:lnTo>
                    <a:pt x="5081836" y="1802962"/>
                  </a:lnTo>
                  <a:lnTo>
                    <a:pt x="0" y="1802962"/>
                  </a:lnTo>
                  <a:close/>
                </a:path>
              </a:pathLst>
            </a:custGeom>
          </p:spPr>
          <p:txBody>
            <a:bodyPr/>
            <a:lstStyle/>
            <a:p>
              <a:endParaRPr lang="en-US"/>
            </a:p>
          </p:txBody>
        </p:sp>
        <p:sp>
          <p:nvSpPr>
            <p:cNvPr id="17" name="TextBox 17"/>
            <p:cNvSpPr txBox="1"/>
            <p:nvPr/>
          </p:nvSpPr>
          <p:spPr>
            <a:xfrm>
              <a:off x="0" y="-9525"/>
              <a:ext cx="5081836" cy="1812487"/>
            </a:xfrm>
            <a:prstGeom prst="rect">
              <a:avLst/>
            </a:prstGeom>
          </p:spPr>
          <p:txBody>
            <a:bodyPr lIns="0" tIns="0" rIns="0" bIns="0" rtlCol="0" anchor="ctr"/>
            <a:lstStyle/>
            <a:p>
              <a:pPr algn="l">
                <a:lnSpc>
                  <a:spcPts val="3091"/>
                </a:lnSpc>
              </a:pPr>
              <a:r>
                <a:rPr lang="en-US" sz="2576">
                  <a:solidFill>
                    <a:srgbClr val="000000"/>
                  </a:solidFill>
                  <a:latin typeface="Poppins"/>
                  <a:ea typeface="Poppins"/>
                  <a:cs typeface="Poppins"/>
                  <a:sym typeface="Poppins"/>
                </a:rPr>
                <a:t>Clinic Moving and Expansion Grant</a:t>
              </a:r>
            </a:p>
          </p:txBody>
        </p:sp>
      </p:grpSp>
      <p:grpSp>
        <p:nvGrpSpPr>
          <p:cNvPr id="18" name="Group 18"/>
          <p:cNvGrpSpPr/>
          <p:nvPr/>
        </p:nvGrpSpPr>
        <p:grpSpPr>
          <a:xfrm>
            <a:off x="1513257" y="5413886"/>
            <a:ext cx="8618200" cy="2165481"/>
            <a:chOff x="0" y="0"/>
            <a:chExt cx="7144529" cy="1795195"/>
          </a:xfrm>
        </p:grpSpPr>
        <p:sp>
          <p:nvSpPr>
            <p:cNvPr id="19" name="Freeform 19"/>
            <p:cNvSpPr/>
            <p:nvPr/>
          </p:nvSpPr>
          <p:spPr>
            <a:xfrm>
              <a:off x="1270" y="1270"/>
              <a:ext cx="7141972" cy="1792732"/>
            </a:xfrm>
            <a:custGeom>
              <a:avLst/>
              <a:gdLst/>
              <a:ahLst/>
              <a:cxnLst/>
              <a:rect l="l" t="t" r="r" b="b"/>
              <a:pathLst>
                <a:path w="7141972" h="1792732">
                  <a:moveTo>
                    <a:pt x="0" y="179324"/>
                  </a:moveTo>
                  <a:cubicBezTo>
                    <a:pt x="0" y="80264"/>
                    <a:pt x="80391" y="0"/>
                    <a:pt x="179451" y="0"/>
                  </a:cubicBezTo>
                  <a:lnTo>
                    <a:pt x="6962520" y="0"/>
                  </a:lnTo>
                  <a:cubicBezTo>
                    <a:pt x="7061581" y="0"/>
                    <a:pt x="7141972" y="80264"/>
                    <a:pt x="7141972" y="179324"/>
                  </a:cubicBezTo>
                  <a:lnTo>
                    <a:pt x="7141972" y="1613408"/>
                  </a:lnTo>
                  <a:cubicBezTo>
                    <a:pt x="7141972" y="1712468"/>
                    <a:pt x="7061581" y="1792732"/>
                    <a:pt x="6962520" y="1792732"/>
                  </a:cubicBezTo>
                  <a:lnTo>
                    <a:pt x="179451" y="1792732"/>
                  </a:lnTo>
                  <a:cubicBezTo>
                    <a:pt x="80391" y="1792605"/>
                    <a:pt x="0" y="1712341"/>
                    <a:pt x="0" y="1613408"/>
                  </a:cubicBezTo>
                  <a:close/>
                </a:path>
              </a:pathLst>
            </a:custGeom>
            <a:solidFill>
              <a:srgbClr val="C4A172"/>
            </a:solidFill>
          </p:spPr>
          <p:txBody>
            <a:bodyPr/>
            <a:lstStyle/>
            <a:p>
              <a:endParaRPr lang="en-US"/>
            </a:p>
          </p:txBody>
        </p:sp>
        <p:sp>
          <p:nvSpPr>
            <p:cNvPr id="20" name="Freeform 20"/>
            <p:cNvSpPr/>
            <p:nvPr/>
          </p:nvSpPr>
          <p:spPr>
            <a:xfrm>
              <a:off x="0" y="0"/>
              <a:ext cx="7144512" cy="1795272"/>
            </a:xfrm>
            <a:custGeom>
              <a:avLst/>
              <a:gdLst/>
              <a:ahLst/>
              <a:cxnLst/>
              <a:rect l="l" t="t" r="r" b="b"/>
              <a:pathLst>
                <a:path w="7144512" h="1795272">
                  <a:moveTo>
                    <a:pt x="0" y="180594"/>
                  </a:moveTo>
                  <a:cubicBezTo>
                    <a:pt x="0" y="80899"/>
                    <a:pt x="80899" y="0"/>
                    <a:pt x="180721" y="0"/>
                  </a:cubicBezTo>
                  <a:lnTo>
                    <a:pt x="6963790" y="0"/>
                  </a:lnTo>
                  <a:lnTo>
                    <a:pt x="6963790" y="1270"/>
                  </a:lnTo>
                  <a:lnTo>
                    <a:pt x="6963790" y="0"/>
                  </a:lnTo>
                  <a:cubicBezTo>
                    <a:pt x="7063613" y="0"/>
                    <a:pt x="7144512" y="80899"/>
                    <a:pt x="7144512" y="180594"/>
                  </a:cubicBezTo>
                  <a:lnTo>
                    <a:pt x="7143242" y="180594"/>
                  </a:lnTo>
                  <a:lnTo>
                    <a:pt x="7144512" y="180594"/>
                  </a:lnTo>
                  <a:lnTo>
                    <a:pt x="7144512" y="1614678"/>
                  </a:lnTo>
                  <a:lnTo>
                    <a:pt x="7143242" y="1614678"/>
                  </a:lnTo>
                  <a:lnTo>
                    <a:pt x="7144512" y="1614678"/>
                  </a:lnTo>
                  <a:cubicBezTo>
                    <a:pt x="7144512" y="1714373"/>
                    <a:pt x="7063613" y="1795272"/>
                    <a:pt x="6963790" y="1795272"/>
                  </a:cubicBezTo>
                  <a:lnTo>
                    <a:pt x="6963790" y="1794002"/>
                  </a:lnTo>
                  <a:lnTo>
                    <a:pt x="6963790" y="1795272"/>
                  </a:lnTo>
                  <a:lnTo>
                    <a:pt x="180721" y="1795272"/>
                  </a:lnTo>
                  <a:lnTo>
                    <a:pt x="180721" y="1794002"/>
                  </a:lnTo>
                  <a:lnTo>
                    <a:pt x="180721" y="1795272"/>
                  </a:lnTo>
                  <a:cubicBezTo>
                    <a:pt x="80899" y="1795145"/>
                    <a:pt x="0" y="1714373"/>
                    <a:pt x="0" y="1614678"/>
                  </a:cubicBezTo>
                  <a:lnTo>
                    <a:pt x="0" y="180594"/>
                  </a:lnTo>
                  <a:lnTo>
                    <a:pt x="1270" y="180594"/>
                  </a:lnTo>
                  <a:lnTo>
                    <a:pt x="0" y="180594"/>
                  </a:lnTo>
                  <a:moveTo>
                    <a:pt x="2540" y="180594"/>
                  </a:moveTo>
                  <a:lnTo>
                    <a:pt x="2540" y="1614678"/>
                  </a:lnTo>
                  <a:lnTo>
                    <a:pt x="1270" y="1614678"/>
                  </a:lnTo>
                  <a:lnTo>
                    <a:pt x="2540" y="1614678"/>
                  </a:lnTo>
                  <a:cubicBezTo>
                    <a:pt x="2540" y="1712976"/>
                    <a:pt x="82296" y="1792605"/>
                    <a:pt x="180721" y="1792605"/>
                  </a:cubicBezTo>
                  <a:lnTo>
                    <a:pt x="6963790" y="1792605"/>
                  </a:lnTo>
                  <a:cubicBezTo>
                    <a:pt x="7062215" y="1792605"/>
                    <a:pt x="7141972" y="1712976"/>
                    <a:pt x="7141972" y="1614678"/>
                  </a:cubicBezTo>
                  <a:lnTo>
                    <a:pt x="7141972" y="180594"/>
                  </a:lnTo>
                  <a:cubicBezTo>
                    <a:pt x="7141972" y="82296"/>
                    <a:pt x="7062216" y="2540"/>
                    <a:pt x="6963791" y="2540"/>
                  </a:cubicBezTo>
                  <a:lnTo>
                    <a:pt x="180721" y="2540"/>
                  </a:lnTo>
                  <a:lnTo>
                    <a:pt x="180721" y="1270"/>
                  </a:lnTo>
                  <a:lnTo>
                    <a:pt x="180721" y="2540"/>
                  </a:lnTo>
                  <a:cubicBezTo>
                    <a:pt x="82296" y="2540"/>
                    <a:pt x="2540" y="82296"/>
                    <a:pt x="2540" y="180594"/>
                  </a:cubicBezTo>
                  <a:close/>
                </a:path>
              </a:pathLst>
            </a:custGeom>
            <a:solidFill>
              <a:srgbClr val="76C4F0"/>
            </a:solidFill>
          </p:spPr>
          <p:txBody>
            <a:bodyPr/>
            <a:lstStyle/>
            <a:p>
              <a:endParaRPr lang="en-US"/>
            </a:p>
          </p:txBody>
        </p:sp>
      </p:grpSp>
      <p:grpSp>
        <p:nvGrpSpPr>
          <p:cNvPr id="21" name="Group 21"/>
          <p:cNvGrpSpPr/>
          <p:nvPr/>
        </p:nvGrpSpPr>
        <p:grpSpPr>
          <a:xfrm>
            <a:off x="4006096" y="5409202"/>
            <a:ext cx="6130044" cy="2174851"/>
            <a:chOff x="0" y="0"/>
            <a:chExt cx="5081836" cy="1802962"/>
          </a:xfrm>
        </p:grpSpPr>
        <p:sp>
          <p:nvSpPr>
            <p:cNvPr id="22" name="Freeform 22"/>
            <p:cNvSpPr/>
            <p:nvPr/>
          </p:nvSpPr>
          <p:spPr>
            <a:xfrm>
              <a:off x="0" y="0"/>
              <a:ext cx="5081836" cy="1802962"/>
            </a:xfrm>
            <a:custGeom>
              <a:avLst/>
              <a:gdLst/>
              <a:ahLst/>
              <a:cxnLst/>
              <a:rect l="l" t="t" r="r" b="b"/>
              <a:pathLst>
                <a:path w="5081836" h="1802962">
                  <a:moveTo>
                    <a:pt x="0" y="0"/>
                  </a:moveTo>
                  <a:lnTo>
                    <a:pt x="5081836" y="0"/>
                  </a:lnTo>
                  <a:lnTo>
                    <a:pt x="5081836" y="1802962"/>
                  </a:lnTo>
                  <a:lnTo>
                    <a:pt x="0" y="1802962"/>
                  </a:lnTo>
                  <a:close/>
                </a:path>
              </a:pathLst>
            </a:custGeom>
          </p:spPr>
          <p:txBody>
            <a:bodyPr/>
            <a:lstStyle/>
            <a:p>
              <a:endParaRPr lang="en-US"/>
            </a:p>
          </p:txBody>
        </p:sp>
        <p:sp>
          <p:nvSpPr>
            <p:cNvPr id="23" name="TextBox 23"/>
            <p:cNvSpPr txBox="1"/>
            <p:nvPr/>
          </p:nvSpPr>
          <p:spPr>
            <a:xfrm>
              <a:off x="0" y="-9525"/>
              <a:ext cx="5081836" cy="1812487"/>
            </a:xfrm>
            <a:prstGeom prst="rect">
              <a:avLst/>
            </a:prstGeom>
          </p:spPr>
          <p:txBody>
            <a:bodyPr lIns="0" tIns="0" rIns="0" bIns="0" rtlCol="0" anchor="ctr"/>
            <a:lstStyle/>
            <a:p>
              <a:pPr algn="l">
                <a:lnSpc>
                  <a:spcPts val="3091"/>
                </a:lnSpc>
              </a:pPr>
              <a:r>
                <a:rPr lang="en-US" sz="2576">
                  <a:solidFill>
                    <a:srgbClr val="000000"/>
                  </a:solidFill>
                  <a:latin typeface="Poppins"/>
                  <a:ea typeface="Poppins"/>
                  <a:cs typeface="Poppins"/>
                  <a:sym typeface="Poppins"/>
                </a:rPr>
                <a:t>International Board-certified Lactation Consultant certification or recertification</a:t>
              </a:r>
            </a:p>
          </p:txBody>
        </p:sp>
      </p:grpSp>
      <p:grpSp>
        <p:nvGrpSpPr>
          <p:cNvPr id="24" name="Group 24"/>
          <p:cNvGrpSpPr/>
          <p:nvPr/>
        </p:nvGrpSpPr>
        <p:grpSpPr>
          <a:xfrm>
            <a:off x="1510153" y="7941980"/>
            <a:ext cx="8618200" cy="2165481"/>
            <a:chOff x="0" y="0"/>
            <a:chExt cx="7144529" cy="1795195"/>
          </a:xfrm>
        </p:grpSpPr>
        <p:sp>
          <p:nvSpPr>
            <p:cNvPr id="25" name="Freeform 25"/>
            <p:cNvSpPr/>
            <p:nvPr/>
          </p:nvSpPr>
          <p:spPr>
            <a:xfrm>
              <a:off x="1270" y="1270"/>
              <a:ext cx="7141972" cy="1792732"/>
            </a:xfrm>
            <a:custGeom>
              <a:avLst/>
              <a:gdLst/>
              <a:ahLst/>
              <a:cxnLst/>
              <a:rect l="l" t="t" r="r" b="b"/>
              <a:pathLst>
                <a:path w="7141972" h="1792732">
                  <a:moveTo>
                    <a:pt x="0" y="179324"/>
                  </a:moveTo>
                  <a:cubicBezTo>
                    <a:pt x="0" y="80264"/>
                    <a:pt x="80391" y="0"/>
                    <a:pt x="179451" y="0"/>
                  </a:cubicBezTo>
                  <a:lnTo>
                    <a:pt x="6962520" y="0"/>
                  </a:lnTo>
                  <a:cubicBezTo>
                    <a:pt x="7061581" y="0"/>
                    <a:pt x="7141972" y="80264"/>
                    <a:pt x="7141972" y="179324"/>
                  </a:cubicBezTo>
                  <a:lnTo>
                    <a:pt x="7141972" y="1613408"/>
                  </a:lnTo>
                  <a:cubicBezTo>
                    <a:pt x="7141972" y="1712468"/>
                    <a:pt x="7061581" y="1792732"/>
                    <a:pt x="6962520" y="1792732"/>
                  </a:cubicBezTo>
                  <a:lnTo>
                    <a:pt x="179451" y="1792732"/>
                  </a:lnTo>
                  <a:cubicBezTo>
                    <a:pt x="80391" y="1792605"/>
                    <a:pt x="0" y="1712341"/>
                    <a:pt x="0" y="1613408"/>
                  </a:cubicBezTo>
                  <a:close/>
                </a:path>
              </a:pathLst>
            </a:custGeom>
            <a:solidFill>
              <a:srgbClr val="B3CFD3"/>
            </a:solidFill>
          </p:spPr>
          <p:txBody>
            <a:bodyPr/>
            <a:lstStyle/>
            <a:p>
              <a:endParaRPr lang="en-US"/>
            </a:p>
          </p:txBody>
        </p:sp>
        <p:sp>
          <p:nvSpPr>
            <p:cNvPr id="26" name="Freeform 26"/>
            <p:cNvSpPr/>
            <p:nvPr/>
          </p:nvSpPr>
          <p:spPr>
            <a:xfrm>
              <a:off x="0" y="0"/>
              <a:ext cx="7144512" cy="1795272"/>
            </a:xfrm>
            <a:custGeom>
              <a:avLst/>
              <a:gdLst/>
              <a:ahLst/>
              <a:cxnLst/>
              <a:rect l="l" t="t" r="r" b="b"/>
              <a:pathLst>
                <a:path w="7144512" h="1795272">
                  <a:moveTo>
                    <a:pt x="0" y="180594"/>
                  </a:moveTo>
                  <a:cubicBezTo>
                    <a:pt x="0" y="80899"/>
                    <a:pt x="80899" y="0"/>
                    <a:pt x="180721" y="0"/>
                  </a:cubicBezTo>
                  <a:lnTo>
                    <a:pt x="6963790" y="0"/>
                  </a:lnTo>
                  <a:lnTo>
                    <a:pt x="6963790" y="1270"/>
                  </a:lnTo>
                  <a:lnTo>
                    <a:pt x="6963790" y="0"/>
                  </a:lnTo>
                  <a:cubicBezTo>
                    <a:pt x="7063613" y="0"/>
                    <a:pt x="7144512" y="80899"/>
                    <a:pt x="7144512" y="180594"/>
                  </a:cubicBezTo>
                  <a:lnTo>
                    <a:pt x="7143242" y="180594"/>
                  </a:lnTo>
                  <a:lnTo>
                    <a:pt x="7144512" y="180594"/>
                  </a:lnTo>
                  <a:lnTo>
                    <a:pt x="7144512" y="1614678"/>
                  </a:lnTo>
                  <a:lnTo>
                    <a:pt x="7143242" y="1614678"/>
                  </a:lnTo>
                  <a:lnTo>
                    <a:pt x="7144512" y="1614678"/>
                  </a:lnTo>
                  <a:cubicBezTo>
                    <a:pt x="7144512" y="1714373"/>
                    <a:pt x="7063613" y="1795272"/>
                    <a:pt x="6963790" y="1795272"/>
                  </a:cubicBezTo>
                  <a:lnTo>
                    <a:pt x="6963790" y="1794002"/>
                  </a:lnTo>
                  <a:lnTo>
                    <a:pt x="6963790" y="1795272"/>
                  </a:lnTo>
                  <a:lnTo>
                    <a:pt x="180721" y="1795272"/>
                  </a:lnTo>
                  <a:lnTo>
                    <a:pt x="180721" y="1794002"/>
                  </a:lnTo>
                  <a:lnTo>
                    <a:pt x="180721" y="1795272"/>
                  </a:lnTo>
                  <a:cubicBezTo>
                    <a:pt x="80899" y="1795145"/>
                    <a:pt x="0" y="1714373"/>
                    <a:pt x="0" y="1614678"/>
                  </a:cubicBezTo>
                  <a:lnTo>
                    <a:pt x="0" y="180594"/>
                  </a:lnTo>
                  <a:lnTo>
                    <a:pt x="1270" y="180594"/>
                  </a:lnTo>
                  <a:lnTo>
                    <a:pt x="0" y="180594"/>
                  </a:lnTo>
                  <a:moveTo>
                    <a:pt x="2540" y="180594"/>
                  </a:moveTo>
                  <a:lnTo>
                    <a:pt x="2540" y="1614678"/>
                  </a:lnTo>
                  <a:lnTo>
                    <a:pt x="1270" y="1614678"/>
                  </a:lnTo>
                  <a:lnTo>
                    <a:pt x="2540" y="1614678"/>
                  </a:lnTo>
                  <a:cubicBezTo>
                    <a:pt x="2540" y="1712976"/>
                    <a:pt x="82296" y="1792605"/>
                    <a:pt x="180721" y="1792605"/>
                  </a:cubicBezTo>
                  <a:lnTo>
                    <a:pt x="6963790" y="1792605"/>
                  </a:lnTo>
                  <a:cubicBezTo>
                    <a:pt x="7062215" y="1792605"/>
                    <a:pt x="7141972" y="1712976"/>
                    <a:pt x="7141972" y="1614678"/>
                  </a:cubicBezTo>
                  <a:lnTo>
                    <a:pt x="7141972" y="180594"/>
                  </a:lnTo>
                  <a:cubicBezTo>
                    <a:pt x="7141972" y="82296"/>
                    <a:pt x="7062216" y="2540"/>
                    <a:pt x="6963791" y="2540"/>
                  </a:cubicBezTo>
                  <a:lnTo>
                    <a:pt x="180721" y="2540"/>
                  </a:lnTo>
                  <a:lnTo>
                    <a:pt x="180721" y="1270"/>
                  </a:lnTo>
                  <a:lnTo>
                    <a:pt x="180721" y="2540"/>
                  </a:lnTo>
                  <a:cubicBezTo>
                    <a:pt x="82296" y="2540"/>
                    <a:pt x="2540" y="82296"/>
                    <a:pt x="2540" y="180594"/>
                  </a:cubicBezTo>
                  <a:close/>
                </a:path>
              </a:pathLst>
            </a:custGeom>
            <a:solidFill>
              <a:srgbClr val="76C4F0"/>
            </a:solidFill>
          </p:spPr>
          <p:txBody>
            <a:bodyPr/>
            <a:lstStyle/>
            <a:p>
              <a:endParaRPr lang="en-US"/>
            </a:p>
          </p:txBody>
        </p:sp>
      </p:grpSp>
      <p:grpSp>
        <p:nvGrpSpPr>
          <p:cNvPr id="27" name="Group 27"/>
          <p:cNvGrpSpPr/>
          <p:nvPr/>
        </p:nvGrpSpPr>
        <p:grpSpPr>
          <a:xfrm>
            <a:off x="3725828" y="8070072"/>
            <a:ext cx="6130044" cy="2174851"/>
            <a:chOff x="0" y="0"/>
            <a:chExt cx="5081836" cy="1802962"/>
          </a:xfrm>
        </p:grpSpPr>
        <p:sp>
          <p:nvSpPr>
            <p:cNvPr id="28" name="Freeform 28"/>
            <p:cNvSpPr/>
            <p:nvPr/>
          </p:nvSpPr>
          <p:spPr>
            <a:xfrm>
              <a:off x="0" y="0"/>
              <a:ext cx="5081836" cy="1802962"/>
            </a:xfrm>
            <a:custGeom>
              <a:avLst/>
              <a:gdLst/>
              <a:ahLst/>
              <a:cxnLst/>
              <a:rect l="l" t="t" r="r" b="b"/>
              <a:pathLst>
                <a:path w="5081836" h="1802962">
                  <a:moveTo>
                    <a:pt x="0" y="0"/>
                  </a:moveTo>
                  <a:lnTo>
                    <a:pt x="5081836" y="0"/>
                  </a:lnTo>
                  <a:lnTo>
                    <a:pt x="5081836" y="1802962"/>
                  </a:lnTo>
                  <a:lnTo>
                    <a:pt x="0" y="1802962"/>
                  </a:lnTo>
                  <a:close/>
                </a:path>
              </a:pathLst>
            </a:custGeom>
          </p:spPr>
          <p:txBody>
            <a:bodyPr/>
            <a:lstStyle/>
            <a:p>
              <a:endParaRPr lang="en-US"/>
            </a:p>
          </p:txBody>
        </p:sp>
        <p:sp>
          <p:nvSpPr>
            <p:cNvPr id="29" name="TextBox 29"/>
            <p:cNvSpPr txBox="1"/>
            <p:nvPr/>
          </p:nvSpPr>
          <p:spPr>
            <a:xfrm>
              <a:off x="0" y="-9525"/>
              <a:ext cx="5081836" cy="1812487"/>
            </a:xfrm>
            <a:prstGeom prst="rect">
              <a:avLst/>
            </a:prstGeom>
          </p:spPr>
          <p:txBody>
            <a:bodyPr lIns="0" tIns="0" rIns="0" bIns="0" rtlCol="0" anchor="ctr"/>
            <a:lstStyle/>
            <a:p>
              <a:pPr algn="l">
                <a:lnSpc>
                  <a:spcPts val="3091"/>
                </a:lnSpc>
              </a:pPr>
              <a:r>
                <a:rPr lang="en-US" sz="2576" dirty="0">
                  <a:solidFill>
                    <a:srgbClr val="000000"/>
                  </a:solidFill>
                  <a:latin typeface="Poppins"/>
                  <a:ea typeface="Poppins"/>
                  <a:cs typeface="Poppins"/>
                  <a:sym typeface="Poppins"/>
                </a:rPr>
                <a:t>One-time funding or mini-grants for specific projects</a:t>
              </a:r>
            </a:p>
          </p:txBody>
        </p:sp>
      </p:grpSp>
      <p:sp>
        <p:nvSpPr>
          <p:cNvPr id="30" name="Freeform 30">
            <a:extLst>
              <a:ext uri="{C183D7F6-B498-43B3-948B-1728B52AA6E4}">
                <adec:decorative xmlns:adec="http://schemas.microsoft.com/office/drawing/2017/decorative" val="1"/>
              </a:ext>
            </a:extLst>
          </p:cNvPr>
          <p:cNvSpPr/>
          <p:nvPr/>
        </p:nvSpPr>
        <p:spPr>
          <a:xfrm>
            <a:off x="1950110" y="257413"/>
            <a:ext cx="1478941" cy="1840051"/>
          </a:xfrm>
          <a:custGeom>
            <a:avLst/>
            <a:gdLst/>
            <a:ahLst/>
            <a:cxnLst/>
            <a:rect l="l" t="t" r="r" b="b"/>
            <a:pathLst>
              <a:path w="1478941" h="1840051">
                <a:moveTo>
                  <a:pt x="0" y="0"/>
                </a:moveTo>
                <a:lnTo>
                  <a:pt x="1478941" y="0"/>
                </a:lnTo>
                <a:lnTo>
                  <a:pt x="1478941" y="1840051"/>
                </a:lnTo>
                <a:lnTo>
                  <a:pt x="0" y="1840051"/>
                </a:lnTo>
                <a:lnTo>
                  <a:pt x="0" y="0"/>
                </a:lnTo>
                <a:close/>
              </a:path>
            </a:pathLst>
          </a:custGeom>
          <a:blipFill>
            <a:blip r:embed="rId4"/>
            <a:stretch>
              <a:fillRect/>
            </a:stretch>
          </a:blipFill>
        </p:spPr>
        <p:txBody>
          <a:bodyPr/>
          <a:lstStyle/>
          <a:p>
            <a:endParaRPr lang="en-US"/>
          </a:p>
        </p:txBody>
      </p:sp>
      <p:sp>
        <p:nvSpPr>
          <p:cNvPr id="31" name="Freeform 31">
            <a:extLst>
              <a:ext uri="{C183D7F6-B498-43B3-948B-1728B52AA6E4}">
                <adec:decorative xmlns:adec="http://schemas.microsoft.com/office/drawing/2017/decorative" val="1"/>
              </a:ext>
            </a:extLst>
          </p:cNvPr>
          <p:cNvSpPr/>
          <p:nvPr/>
        </p:nvSpPr>
        <p:spPr>
          <a:xfrm>
            <a:off x="1794167" y="2862482"/>
            <a:ext cx="1790829" cy="1757251"/>
          </a:xfrm>
          <a:custGeom>
            <a:avLst/>
            <a:gdLst/>
            <a:ahLst/>
            <a:cxnLst/>
            <a:rect l="l" t="t" r="r" b="b"/>
            <a:pathLst>
              <a:path w="1790829" h="1757251">
                <a:moveTo>
                  <a:pt x="0" y="0"/>
                </a:moveTo>
                <a:lnTo>
                  <a:pt x="1790829" y="0"/>
                </a:lnTo>
                <a:lnTo>
                  <a:pt x="1790829" y="1757251"/>
                </a:lnTo>
                <a:lnTo>
                  <a:pt x="0" y="1757251"/>
                </a:lnTo>
                <a:lnTo>
                  <a:pt x="0" y="0"/>
                </a:lnTo>
                <a:close/>
              </a:path>
            </a:pathLst>
          </a:custGeom>
          <a:blipFill>
            <a:blip r:embed="rId5"/>
            <a:stretch>
              <a:fillRect/>
            </a:stretch>
          </a:blipFill>
        </p:spPr>
        <p:txBody>
          <a:bodyPr/>
          <a:lstStyle/>
          <a:p>
            <a:endParaRPr lang="en-US"/>
          </a:p>
        </p:txBody>
      </p:sp>
      <p:sp>
        <p:nvSpPr>
          <p:cNvPr id="32" name="Freeform 32">
            <a:extLst>
              <a:ext uri="{C183D7F6-B498-43B3-948B-1728B52AA6E4}">
                <adec:decorative xmlns:adec="http://schemas.microsoft.com/office/drawing/2017/decorative" val="1"/>
              </a:ext>
            </a:extLst>
          </p:cNvPr>
          <p:cNvSpPr/>
          <p:nvPr/>
        </p:nvSpPr>
        <p:spPr>
          <a:xfrm>
            <a:off x="1794167" y="5667779"/>
            <a:ext cx="1938825" cy="1657696"/>
          </a:xfrm>
          <a:custGeom>
            <a:avLst/>
            <a:gdLst/>
            <a:ahLst/>
            <a:cxnLst/>
            <a:rect l="l" t="t" r="r" b="b"/>
            <a:pathLst>
              <a:path w="1938825" h="1657696">
                <a:moveTo>
                  <a:pt x="0" y="0"/>
                </a:moveTo>
                <a:lnTo>
                  <a:pt x="1938825" y="0"/>
                </a:lnTo>
                <a:lnTo>
                  <a:pt x="1938825" y="1657696"/>
                </a:lnTo>
                <a:lnTo>
                  <a:pt x="0" y="1657696"/>
                </a:lnTo>
                <a:lnTo>
                  <a:pt x="0" y="0"/>
                </a:lnTo>
                <a:close/>
              </a:path>
            </a:pathLst>
          </a:custGeom>
          <a:blipFill>
            <a:blip r:embed="rId6"/>
            <a:stretch>
              <a:fillRect/>
            </a:stretch>
          </a:blipFill>
        </p:spPr>
        <p:txBody>
          <a:bodyPr/>
          <a:lstStyle/>
          <a:p>
            <a:endParaRPr lang="en-US"/>
          </a:p>
        </p:txBody>
      </p:sp>
      <p:sp>
        <p:nvSpPr>
          <p:cNvPr id="33" name="Freeform 33">
            <a:extLst>
              <a:ext uri="{C183D7F6-B498-43B3-948B-1728B52AA6E4}">
                <adec:decorative xmlns:adec="http://schemas.microsoft.com/office/drawing/2017/decorative" val="1"/>
              </a:ext>
            </a:extLst>
          </p:cNvPr>
          <p:cNvSpPr/>
          <p:nvPr/>
        </p:nvSpPr>
        <p:spPr>
          <a:xfrm>
            <a:off x="2058696" y="8346501"/>
            <a:ext cx="1120121" cy="1445317"/>
          </a:xfrm>
          <a:custGeom>
            <a:avLst/>
            <a:gdLst/>
            <a:ahLst/>
            <a:cxnLst/>
            <a:rect l="l" t="t" r="r" b="b"/>
            <a:pathLst>
              <a:path w="1120121" h="1445317">
                <a:moveTo>
                  <a:pt x="0" y="0"/>
                </a:moveTo>
                <a:lnTo>
                  <a:pt x="1120121" y="0"/>
                </a:lnTo>
                <a:lnTo>
                  <a:pt x="1120121" y="1445317"/>
                </a:lnTo>
                <a:lnTo>
                  <a:pt x="0" y="1445317"/>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1655" y="1155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829" b="-982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6" name="Freeform 6"/>
          <p:cNvSpPr/>
          <p:nvPr/>
        </p:nvSpPr>
        <p:spPr>
          <a:xfrm>
            <a:off x="2061328" y="1485380"/>
            <a:ext cx="2932826" cy="2914496"/>
          </a:xfrm>
          <a:custGeom>
            <a:avLst/>
            <a:gdLst/>
            <a:ahLst/>
            <a:cxnLst/>
            <a:rect l="l" t="t" r="r" b="b"/>
            <a:pathLst>
              <a:path w="2932826" h="2914496">
                <a:moveTo>
                  <a:pt x="0" y="0"/>
                </a:moveTo>
                <a:lnTo>
                  <a:pt x="2932826" y="0"/>
                </a:lnTo>
                <a:lnTo>
                  <a:pt x="2932826" y="2914496"/>
                </a:lnTo>
                <a:lnTo>
                  <a:pt x="0" y="2914496"/>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grpSp>
        <p:nvGrpSpPr>
          <p:cNvPr id="7" name="Group 7"/>
          <p:cNvGrpSpPr/>
          <p:nvPr/>
        </p:nvGrpSpPr>
        <p:grpSpPr>
          <a:xfrm>
            <a:off x="6683025" y="165355"/>
            <a:ext cx="13121869" cy="10000242"/>
            <a:chOff x="-137651" y="0"/>
            <a:chExt cx="17495826" cy="13333656"/>
          </a:xfrm>
        </p:grpSpPr>
        <p:grpSp>
          <p:nvGrpSpPr>
            <p:cNvPr id="8" name="Group 8"/>
            <p:cNvGrpSpPr/>
            <p:nvPr/>
          </p:nvGrpSpPr>
          <p:grpSpPr>
            <a:xfrm>
              <a:off x="0" y="4002"/>
              <a:ext cx="14891121" cy="1129004"/>
              <a:chOff x="0" y="0"/>
              <a:chExt cx="2941456" cy="223013"/>
            </a:xfrm>
          </p:grpSpPr>
          <p:sp>
            <p:nvSpPr>
              <p:cNvPr id="9" name="Freeform 9"/>
              <p:cNvSpPr/>
              <p:nvPr/>
            </p:nvSpPr>
            <p:spPr>
              <a:xfrm>
                <a:off x="0" y="0"/>
                <a:ext cx="2941456" cy="223013"/>
              </a:xfrm>
              <a:custGeom>
                <a:avLst/>
                <a:gdLst/>
                <a:ahLst/>
                <a:cxnLst/>
                <a:rect l="l" t="t" r="r" b="b"/>
                <a:pathLst>
                  <a:path w="2941456" h="223013">
                    <a:moveTo>
                      <a:pt x="11784" y="0"/>
                    </a:moveTo>
                    <a:lnTo>
                      <a:pt x="2929672" y="0"/>
                    </a:lnTo>
                    <a:cubicBezTo>
                      <a:pt x="2936180" y="0"/>
                      <a:pt x="2941456" y="5276"/>
                      <a:pt x="2941456" y="11784"/>
                    </a:cubicBezTo>
                    <a:lnTo>
                      <a:pt x="2941456" y="211229"/>
                    </a:lnTo>
                    <a:cubicBezTo>
                      <a:pt x="2941456" y="217737"/>
                      <a:pt x="2936180" y="223013"/>
                      <a:pt x="2929672" y="223013"/>
                    </a:cubicBezTo>
                    <a:lnTo>
                      <a:pt x="11784" y="223013"/>
                    </a:lnTo>
                    <a:cubicBezTo>
                      <a:pt x="5276" y="223013"/>
                      <a:pt x="0" y="217737"/>
                      <a:pt x="0" y="211229"/>
                    </a:cubicBezTo>
                    <a:lnTo>
                      <a:pt x="0" y="11784"/>
                    </a:lnTo>
                    <a:cubicBezTo>
                      <a:pt x="0" y="5276"/>
                      <a:pt x="5276" y="0"/>
                      <a:pt x="11784" y="0"/>
                    </a:cubicBezTo>
                    <a:close/>
                  </a:path>
                </a:pathLst>
              </a:custGeom>
              <a:solidFill>
                <a:srgbClr val="DA8C3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10" name="TextBox 10"/>
              <p:cNvSpPr txBox="1"/>
              <p:nvPr/>
            </p:nvSpPr>
            <p:spPr>
              <a:xfrm>
                <a:off x="0" y="9525"/>
                <a:ext cx="2941456" cy="213488"/>
              </a:xfrm>
              <a:prstGeom prst="rect">
                <a:avLst/>
              </a:prstGeom>
            </p:spPr>
            <p:txBody>
              <a:bodyPr lIns="50800" tIns="50800" rIns="50800" bIns="50800" rtlCol="0" anchor="ctr"/>
              <a:lstStyle/>
              <a:p>
                <a:pPr marL="0" marR="0" lvl="0" indent="0" algn="ctr" defTabSz="914400" rtl="0" eaLnBrk="1" fontAlgn="auto" latinLnBrk="0" hangingPunct="1">
                  <a:lnSpc>
                    <a:spcPts val="2699"/>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venir Next LT Pro"/>
                  <a:ea typeface="+mn-ea"/>
                  <a:cs typeface="+mn-cs"/>
                </a:endParaRPr>
              </a:p>
            </p:txBody>
          </p:sp>
        </p:grpSp>
        <p:grpSp>
          <p:nvGrpSpPr>
            <p:cNvPr id="11" name="Group 11"/>
            <p:cNvGrpSpPr/>
            <p:nvPr/>
          </p:nvGrpSpPr>
          <p:grpSpPr>
            <a:xfrm>
              <a:off x="226146" y="0"/>
              <a:ext cx="9097432" cy="1133006"/>
              <a:chOff x="0" y="0"/>
              <a:chExt cx="5624616" cy="700497"/>
            </a:xfrm>
          </p:grpSpPr>
          <p:sp>
            <p:nvSpPr>
              <p:cNvPr id="12" name="Freeform 12"/>
              <p:cNvSpPr/>
              <p:nvPr/>
            </p:nvSpPr>
            <p:spPr>
              <a:xfrm>
                <a:off x="0" y="0"/>
                <a:ext cx="5624616" cy="700497"/>
              </a:xfrm>
              <a:custGeom>
                <a:avLst/>
                <a:gdLst/>
                <a:ahLst/>
                <a:cxnLst/>
                <a:rect l="l" t="t" r="r" b="b"/>
                <a:pathLst>
                  <a:path w="5624616" h="700497">
                    <a:moveTo>
                      <a:pt x="0" y="0"/>
                    </a:moveTo>
                    <a:lnTo>
                      <a:pt x="5624616" y="0"/>
                    </a:lnTo>
                    <a:lnTo>
                      <a:pt x="5624616" y="700497"/>
                    </a:lnTo>
                    <a:lnTo>
                      <a:pt x="0" y="700497"/>
                    </a:lnTo>
                    <a:close/>
                  </a:path>
                </a:pathLst>
              </a:custGeom>
              <a:solidFill>
                <a:srgbClr val="000000">
                  <a:alpha val="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13" name="TextBox 13"/>
              <p:cNvSpPr txBox="1"/>
              <p:nvPr/>
            </p:nvSpPr>
            <p:spPr>
              <a:xfrm>
                <a:off x="0" y="9525"/>
                <a:ext cx="5624616" cy="690972"/>
              </a:xfrm>
              <a:prstGeom prst="rect">
                <a:avLst/>
              </a:prstGeom>
            </p:spPr>
            <p:txBody>
              <a:bodyPr lIns="0" tIns="0" rIns="0" bIns="0" rtlCol="0" anchor="ctr"/>
              <a:lstStyle/>
              <a:p>
                <a:pPr marL="0" marR="0" lvl="0" indent="0" algn="l" defTabSz="914400" rtl="0" eaLnBrk="1" fontAlgn="auto" latinLnBrk="0" hangingPunct="1">
                  <a:lnSpc>
                    <a:spcPts val="2699"/>
                  </a:lnSpc>
                  <a:spcBef>
                    <a:spcPts val="0"/>
                  </a:spcBef>
                  <a:spcAft>
                    <a:spcPts val="0"/>
                  </a:spcAft>
                  <a:buClrTx/>
                  <a:buSzTx/>
                  <a:buFontTx/>
                  <a:buNone/>
                  <a:tabLst/>
                  <a:defRPr/>
                </a:pPr>
                <a:r>
                  <a:rPr kumimoji="0" lang="en-US" sz="2499" b="0" i="0" u="none" strike="noStrike" kern="1200" cap="none" spc="0" normalizeH="0" baseline="0" noProof="0" dirty="0">
                    <a:ln>
                      <a:noFill/>
                    </a:ln>
                    <a:solidFill>
                      <a:srgbClr val="000000"/>
                    </a:solidFill>
                    <a:effectLst/>
                    <a:uLnTx/>
                    <a:uFillTx/>
                    <a:latin typeface="Poppins"/>
                    <a:ea typeface="Poppins"/>
                    <a:cs typeface="Poppins"/>
                    <a:sym typeface="Poppins"/>
                    <a:hlinkClick r:id="rId5">
                      <a:extLst>
                        <a:ext uri="{A12FA001-AC4F-418D-AE19-62706E023703}">
                          <ahyp:hlinkClr xmlns:ahyp="http://schemas.microsoft.com/office/drawing/2018/hyperlinkcolor" val="tx"/>
                        </a:ext>
                      </a:extLst>
                    </a:hlinkClick>
                  </a:rPr>
                  <a:t>Policy 300 Fiscal Overview</a:t>
                </a:r>
                <a:endParaRPr kumimoji="0" lang="en-US" sz="2499" b="0" i="0" u="none" strike="noStrike" kern="1200" cap="none" spc="0" normalizeH="0" baseline="0" noProof="0" dirty="0">
                  <a:ln>
                    <a:noFill/>
                  </a:ln>
                  <a:solidFill>
                    <a:srgbClr val="000000"/>
                  </a:solidFill>
                  <a:effectLst/>
                  <a:uLnTx/>
                  <a:uFillTx/>
                  <a:latin typeface="Poppins"/>
                  <a:ea typeface="Poppins"/>
                  <a:cs typeface="Poppins"/>
                  <a:sym typeface="Poppins"/>
                </a:endParaRPr>
              </a:p>
            </p:txBody>
          </p:sp>
        </p:grpSp>
        <p:grpSp>
          <p:nvGrpSpPr>
            <p:cNvPr id="14" name="Group 14"/>
            <p:cNvGrpSpPr/>
            <p:nvPr/>
          </p:nvGrpSpPr>
          <p:grpSpPr>
            <a:xfrm>
              <a:off x="0" y="2754029"/>
              <a:ext cx="14891121" cy="1129004"/>
              <a:chOff x="0" y="0"/>
              <a:chExt cx="2941456" cy="223013"/>
            </a:xfrm>
          </p:grpSpPr>
          <p:sp>
            <p:nvSpPr>
              <p:cNvPr id="15" name="Freeform 15"/>
              <p:cNvSpPr/>
              <p:nvPr/>
            </p:nvSpPr>
            <p:spPr>
              <a:xfrm>
                <a:off x="0" y="0"/>
                <a:ext cx="2941456" cy="223013"/>
              </a:xfrm>
              <a:custGeom>
                <a:avLst/>
                <a:gdLst/>
                <a:ahLst/>
                <a:cxnLst/>
                <a:rect l="l" t="t" r="r" b="b"/>
                <a:pathLst>
                  <a:path w="2941456" h="223013">
                    <a:moveTo>
                      <a:pt x="11784" y="0"/>
                    </a:moveTo>
                    <a:lnTo>
                      <a:pt x="2929672" y="0"/>
                    </a:lnTo>
                    <a:cubicBezTo>
                      <a:pt x="2936180" y="0"/>
                      <a:pt x="2941456" y="5276"/>
                      <a:pt x="2941456" y="11784"/>
                    </a:cubicBezTo>
                    <a:lnTo>
                      <a:pt x="2941456" y="211229"/>
                    </a:lnTo>
                    <a:cubicBezTo>
                      <a:pt x="2941456" y="217737"/>
                      <a:pt x="2936180" y="223013"/>
                      <a:pt x="2929672" y="223013"/>
                    </a:cubicBezTo>
                    <a:lnTo>
                      <a:pt x="11784" y="223013"/>
                    </a:lnTo>
                    <a:cubicBezTo>
                      <a:pt x="5276" y="223013"/>
                      <a:pt x="0" y="217737"/>
                      <a:pt x="0" y="211229"/>
                    </a:cubicBezTo>
                    <a:lnTo>
                      <a:pt x="0" y="11784"/>
                    </a:lnTo>
                    <a:cubicBezTo>
                      <a:pt x="0" y="5276"/>
                      <a:pt x="5276" y="0"/>
                      <a:pt x="11784" y="0"/>
                    </a:cubicBezTo>
                    <a:close/>
                  </a:path>
                </a:pathLst>
              </a:custGeom>
              <a:solidFill>
                <a:srgbClr val="788A9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16" name="TextBox 16"/>
              <p:cNvSpPr txBox="1"/>
              <p:nvPr/>
            </p:nvSpPr>
            <p:spPr>
              <a:xfrm>
                <a:off x="0" y="9525"/>
                <a:ext cx="2941456" cy="213488"/>
              </a:xfrm>
              <a:prstGeom prst="rect">
                <a:avLst/>
              </a:prstGeom>
            </p:spPr>
            <p:txBody>
              <a:bodyPr lIns="50800" tIns="50800" rIns="50800" bIns="50800" rtlCol="0" anchor="ctr"/>
              <a:lstStyle/>
              <a:p>
                <a:pPr marL="0" marR="0" lvl="0" indent="0" algn="ctr" defTabSz="914400" rtl="0" eaLnBrk="1" fontAlgn="auto" latinLnBrk="0" hangingPunct="1">
                  <a:lnSpc>
                    <a:spcPts val="2699"/>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venir Next LT Pro"/>
                  <a:ea typeface="+mn-ea"/>
                  <a:cs typeface="+mn-cs"/>
                </a:endParaRPr>
              </a:p>
            </p:txBody>
          </p:sp>
        </p:grpSp>
        <p:grpSp>
          <p:nvGrpSpPr>
            <p:cNvPr id="17" name="Group 17"/>
            <p:cNvGrpSpPr/>
            <p:nvPr/>
          </p:nvGrpSpPr>
          <p:grpSpPr>
            <a:xfrm>
              <a:off x="0" y="1352674"/>
              <a:ext cx="14891121" cy="1129004"/>
              <a:chOff x="0" y="0"/>
              <a:chExt cx="2941456" cy="223013"/>
            </a:xfrm>
          </p:grpSpPr>
          <p:sp>
            <p:nvSpPr>
              <p:cNvPr id="18" name="Freeform 18"/>
              <p:cNvSpPr/>
              <p:nvPr/>
            </p:nvSpPr>
            <p:spPr>
              <a:xfrm>
                <a:off x="0" y="0"/>
                <a:ext cx="2941456" cy="223013"/>
              </a:xfrm>
              <a:custGeom>
                <a:avLst/>
                <a:gdLst/>
                <a:ahLst/>
                <a:cxnLst/>
                <a:rect l="l" t="t" r="r" b="b"/>
                <a:pathLst>
                  <a:path w="2941456" h="223013">
                    <a:moveTo>
                      <a:pt x="11784" y="0"/>
                    </a:moveTo>
                    <a:lnTo>
                      <a:pt x="2929672" y="0"/>
                    </a:lnTo>
                    <a:cubicBezTo>
                      <a:pt x="2936180" y="0"/>
                      <a:pt x="2941456" y="5276"/>
                      <a:pt x="2941456" y="11784"/>
                    </a:cubicBezTo>
                    <a:lnTo>
                      <a:pt x="2941456" y="211229"/>
                    </a:lnTo>
                    <a:cubicBezTo>
                      <a:pt x="2941456" y="217737"/>
                      <a:pt x="2936180" y="223013"/>
                      <a:pt x="2929672" y="223013"/>
                    </a:cubicBezTo>
                    <a:lnTo>
                      <a:pt x="11784" y="223013"/>
                    </a:lnTo>
                    <a:cubicBezTo>
                      <a:pt x="5276" y="223013"/>
                      <a:pt x="0" y="217737"/>
                      <a:pt x="0" y="211229"/>
                    </a:cubicBezTo>
                    <a:lnTo>
                      <a:pt x="0" y="11784"/>
                    </a:lnTo>
                    <a:cubicBezTo>
                      <a:pt x="0" y="5276"/>
                      <a:pt x="5276" y="0"/>
                      <a:pt x="11784" y="0"/>
                    </a:cubicBezTo>
                    <a:close/>
                  </a:path>
                </a:pathLst>
              </a:custGeom>
              <a:solidFill>
                <a:srgbClr val="FECA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19" name="TextBox 19"/>
              <p:cNvSpPr txBox="1"/>
              <p:nvPr/>
            </p:nvSpPr>
            <p:spPr>
              <a:xfrm>
                <a:off x="0" y="9525"/>
                <a:ext cx="2941456" cy="213488"/>
              </a:xfrm>
              <a:prstGeom prst="rect">
                <a:avLst/>
              </a:prstGeom>
            </p:spPr>
            <p:txBody>
              <a:bodyPr lIns="50800" tIns="50800" rIns="50800" bIns="50800" rtlCol="0" anchor="ctr"/>
              <a:lstStyle/>
              <a:p>
                <a:pPr marL="0" marR="0" lvl="0" indent="0" algn="ctr" defTabSz="914400" rtl="0" eaLnBrk="1" fontAlgn="auto" latinLnBrk="0" hangingPunct="1">
                  <a:lnSpc>
                    <a:spcPts val="2699"/>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venir Next LT Pro"/>
                  <a:ea typeface="+mn-ea"/>
                  <a:cs typeface="+mn-cs"/>
                </a:endParaRPr>
              </a:p>
            </p:txBody>
          </p:sp>
        </p:grpSp>
        <p:grpSp>
          <p:nvGrpSpPr>
            <p:cNvPr id="20" name="Group 20"/>
            <p:cNvGrpSpPr/>
            <p:nvPr/>
          </p:nvGrpSpPr>
          <p:grpSpPr>
            <a:xfrm>
              <a:off x="226146" y="2585405"/>
              <a:ext cx="17132029" cy="1464612"/>
              <a:chOff x="0" y="0"/>
              <a:chExt cx="10592120" cy="905517"/>
            </a:xfrm>
          </p:grpSpPr>
          <p:sp>
            <p:nvSpPr>
              <p:cNvPr id="21" name="Freeform 21"/>
              <p:cNvSpPr/>
              <p:nvPr/>
            </p:nvSpPr>
            <p:spPr>
              <a:xfrm>
                <a:off x="0" y="0"/>
                <a:ext cx="10592120" cy="905517"/>
              </a:xfrm>
              <a:custGeom>
                <a:avLst/>
                <a:gdLst/>
                <a:ahLst/>
                <a:cxnLst/>
                <a:rect l="l" t="t" r="r" b="b"/>
                <a:pathLst>
                  <a:path w="10592120" h="905517">
                    <a:moveTo>
                      <a:pt x="0" y="0"/>
                    </a:moveTo>
                    <a:lnTo>
                      <a:pt x="10592120" y="0"/>
                    </a:lnTo>
                    <a:lnTo>
                      <a:pt x="10592120" y="905517"/>
                    </a:lnTo>
                    <a:lnTo>
                      <a:pt x="0" y="905517"/>
                    </a:lnTo>
                    <a:close/>
                  </a:path>
                </a:pathLst>
              </a:custGeom>
              <a:solidFill>
                <a:srgbClr val="000000">
                  <a:alpha val="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22" name="TextBox 22"/>
              <p:cNvSpPr txBox="1"/>
              <p:nvPr/>
            </p:nvSpPr>
            <p:spPr>
              <a:xfrm>
                <a:off x="0" y="9525"/>
                <a:ext cx="10592120" cy="895992"/>
              </a:xfrm>
              <a:prstGeom prst="rect">
                <a:avLst/>
              </a:prstGeom>
            </p:spPr>
            <p:txBody>
              <a:bodyPr lIns="0" tIns="0" rIns="0" bIns="0" rtlCol="0" anchor="ctr"/>
              <a:lstStyle/>
              <a:p>
                <a:pPr marL="0" marR="0" lvl="0" indent="0" algn="l" defTabSz="914400" rtl="0" eaLnBrk="1" fontAlgn="auto" latinLnBrk="0" hangingPunct="1">
                  <a:lnSpc>
                    <a:spcPts val="2699"/>
                  </a:lnSpc>
                  <a:spcBef>
                    <a:spcPts val="0"/>
                  </a:spcBef>
                  <a:spcAft>
                    <a:spcPts val="0"/>
                  </a:spcAft>
                  <a:buClrTx/>
                  <a:buSzTx/>
                  <a:buFontTx/>
                  <a:buNone/>
                  <a:tabLst/>
                  <a:defRPr/>
                </a:pPr>
                <a:r>
                  <a:rPr kumimoji="0" lang="en-US" sz="2499" b="0" i="0" u="none" strike="noStrike" kern="1200" cap="none" spc="0" normalizeH="0" baseline="0" noProof="0" dirty="0">
                    <a:ln>
                      <a:noFill/>
                    </a:ln>
                    <a:solidFill>
                      <a:srgbClr val="000000"/>
                    </a:solidFill>
                    <a:effectLst/>
                    <a:uLnTx/>
                    <a:uFillTx/>
                    <a:latin typeface="Poppins"/>
                    <a:ea typeface="Poppins"/>
                    <a:cs typeface="Poppins"/>
                    <a:sym typeface="Poppins"/>
                    <a:hlinkClick r:id="rId6">
                      <a:extLst>
                        <a:ext uri="{A12FA001-AC4F-418D-AE19-62706E023703}">
                          <ahyp:hlinkClr xmlns:ahyp="http://schemas.microsoft.com/office/drawing/2018/hyperlinkcolor" val="tx"/>
                        </a:ext>
                      </a:extLst>
                    </a:hlinkClick>
                  </a:rPr>
                  <a:t>Policy 310 Annual Plan/Contract Payment Process for Local Programs</a:t>
                </a:r>
                <a:endParaRPr kumimoji="0" lang="en-US" sz="2499" b="0" i="0" u="none" strike="noStrike" kern="1200" cap="none" spc="0" normalizeH="0" baseline="0" noProof="0" dirty="0">
                  <a:ln>
                    <a:noFill/>
                  </a:ln>
                  <a:solidFill>
                    <a:srgbClr val="000000"/>
                  </a:solidFill>
                  <a:effectLst/>
                  <a:uLnTx/>
                  <a:uFillTx/>
                  <a:latin typeface="Poppins"/>
                  <a:ea typeface="Poppins"/>
                  <a:cs typeface="Poppins"/>
                  <a:sym typeface="Poppins"/>
                </a:endParaRPr>
              </a:p>
            </p:txBody>
          </p:sp>
        </p:grpSp>
        <p:grpSp>
          <p:nvGrpSpPr>
            <p:cNvPr id="23" name="Group 23"/>
            <p:cNvGrpSpPr/>
            <p:nvPr/>
          </p:nvGrpSpPr>
          <p:grpSpPr>
            <a:xfrm>
              <a:off x="226146" y="1317902"/>
              <a:ext cx="9121540" cy="1269143"/>
              <a:chOff x="0" y="0"/>
              <a:chExt cx="5639522" cy="784666"/>
            </a:xfrm>
          </p:grpSpPr>
          <p:sp>
            <p:nvSpPr>
              <p:cNvPr id="24" name="Freeform 24"/>
              <p:cNvSpPr/>
              <p:nvPr/>
            </p:nvSpPr>
            <p:spPr>
              <a:xfrm>
                <a:off x="0" y="0"/>
                <a:ext cx="5639522" cy="784666"/>
              </a:xfrm>
              <a:custGeom>
                <a:avLst/>
                <a:gdLst/>
                <a:ahLst/>
                <a:cxnLst/>
                <a:rect l="l" t="t" r="r" b="b"/>
                <a:pathLst>
                  <a:path w="5639522" h="784666">
                    <a:moveTo>
                      <a:pt x="0" y="0"/>
                    </a:moveTo>
                    <a:lnTo>
                      <a:pt x="5639522" y="0"/>
                    </a:lnTo>
                    <a:lnTo>
                      <a:pt x="5639522" y="784666"/>
                    </a:lnTo>
                    <a:lnTo>
                      <a:pt x="0" y="784666"/>
                    </a:lnTo>
                    <a:close/>
                  </a:path>
                </a:pathLst>
              </a:custGeom>
              <a:solidFill>
                <a:srgbClr val="000000">
                  <a:alpha val="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25" name="TextBox 25"/>
              <p:cNvSpPr txBox="1"/>
              <p:nvPr/>
            </p:nvSpPr>
            <p:spPr>
              <a:xfrm>
                <a:off x="0" y="9525"/>
                <a:ext cx="5639522" cy="775141"/>
              </a:xfrm>
              <a:prstGeom prst="rect">
                <a:avLst/>
              </a:prstGeom>
            </p:spPr>
            <p:txBody>
              <a:bodyPr lIns="0" tIns="0" rIns="0" bIns="0" rtlCol="0" anchor="ctr"/>
              <a:lstStyle/>
              <a:p>
                <a:pPr marL="0" marR="0" lvl="0" indent="0" algn="l" defTabSz="914400" rtl="0" eaLnBrk="1" fontAlgn="auto" latinLnBrk="0" hangingPunct="1">
                  <a:lnSpc>
                    <a:spcPts val="2699"/>
                  </a:lnSpc>
                  <a:spcBef>
                    <a:spcPts val="0"/>
                  </a:spcBef>
                  <a:spcAft>
                    <a:spcPts val="0"/>
                  </a:spcAft>
                  <a:buClrTx/>
                  <a:buSzTx/>
                  <a:buFontTx/>
                  <a:buNone/>
                  <a:tabLst/>
                  <a:defRPr/>
                </a:pPr>
                <a:r>
                  <a:rPr kumimoji="0" lang="en-US" sz="2499" b="0" i="0" u="none" strike="noStrike" kern="1200" cap="none" spc="0" normalizeH="0" baseline="0" noProof="0" dirty="0">
                    <a:ln>
                      <a:noFill/>
                    </a:ln>
                    <a:solidFill>
                      <a:srgbClr val="000000"/>
                    </a:solidFill>
                    <a:effectLst/>
                    <a:uLnTx/>
                    <a:uFillTx/>
                    <a:latin typeface="Poppins"/>
                    <a:ea typeface="Poppins"/>
                    <a:cs typeface="Poppins"/>
                    <a:sym typeface="Poppins"/>
                    <a:hlinkClick r:id="rId7">
                      <a:extLst>
                        <a:ext uri="{A12FA001-AC4F-418D-AE19-62706E023703}">
                          <ahyp:hlinkClr xmlns:ahyp="http://schemas.microsoft.com/office/drawing/2018/hyperlinkcolor" val="tx"/>
                        </a:ext>
                      </a:extLst>
                    </a:hlinkClick>
                  </a:rPr>
                  <a:t>Policy 305 Funding Formula</a:t>
                </a:r>
                <a:endParaRPr kumimoji="0" lang="en-US" sz="2499" b="0" i="0" u="none" strike="noStrike" kern="1200" cap="none" spc="0" normalizeH="0" baseline="0" noProof="0" dirty="0">
                  <a:ln>
                    <a:noFill/>
                  </a:ln>
                  <a:solidFill>
                    <a:srgbClr val="000000"/>
                  </a:solidFill>
                  <a:effectLst/>
                  <a:uLnTx/>
                  <a:uFillTx/>
                  <a:latin typeface="Poppins"/>
                  <a:ea typeface="Poppins"/>
                  <a:cs typeface="Poppins"/>
                  <a:sym typeface="Poppins"/>
                </a:endParaRPr>
              </a:p>
            </p:txBody>
          </p:sp>
        </p:grpSp>
        <p:grpSp>
          <p:nvGrpSpPr>
            <p:cNvPr id="26" name="Group 26"/>
            <p:cNvGrpSpPr/>
            <p:nvPr/>
          </p:nvGrpSpPr>
          <p:grpSpPr>
            <a:xfrm>
              <a:off x="0" y="6747360"/>
              <a:ext cx="14891121" cy="1129004"/>
              <a:chOff x="0" y="0"/>
              <a:chExt cx="2941456" cy="223013"/>
            </a:xfrm>
          </p:grpSpPr>
          <p:sp>
            <p:nvSpPr>
              <p:cNvPr id="27" name="Freeform 27"/>
              <p:cNvSpPr/>
              <p:nvPr/>
            </p:nvSpPr>
            <p:spPr>
              <a:xfrm>
                <a:off x="0" y="0"/>
                <a:ext cx="2941456" cy="223013"/>
              </a:xfrm>
              <a:custGeom>
                <a:avLst/>
                <a:gdLst/>
                <a:ahLst/>
                <a:cxnLst/>
                <a:rect l="l" t="t" r="r" b="b"/>
                <a:pathLst>
                  <a:path w="2941456" h="223013">
                    <a:moveTo>
                      <a:pt x="11784" y="0"/>
                    </a:moveTo>
                    <a:lnTo>
                      <a:pt x="2929672" y="0"/>
                    </a:lnTo>
                    <a:cubicBezTo>
                      <a:pt x="2936180" y="0"/>
                      <a:pt x="2941456" y="5276"/>
                      <a:pt x="2941456" y="11784"/>
                    </a:cubicBezTo>
                    <a:lnTo>
                      <a:pt x="2941456" y="211229"/>
                    </a:lnTo>
                    <a:cubicBezTo>
                      <a:pt x="2941456" y="217737"/>
                      <a:pt x="2936180" y="223013"/>
                      <a:pt x="2929672" y="223013"/>
                    </a:cubicBezTo>
                    <a:lnTo>
                      <a:pt x="11784" y="223013"/>
                    </a:lnTo>
                    <a:cubicBezTo>
                      <a:pt x="5276" y="223013"/>
                      <a:pt x="0" y="217737"/>
                      <a:pt x="0" y="211229"/>
                    </a:cubicBezTo>
                    <a:lnTo>
                      <a:pt x="0" y="11784"/>
                    </a:lnTo>
                    <a:cubicBezTo>
                      <a:pt x="0" y="5276"/>
                      <a:pt x="5276" y="0"/>
                      <a:pt x="11784" y="0"/>
                    </a:cubicBezTo>
                    <a:close/>
                  </a:path>
                </a:pathLst>
              </a:custGeom>
              <a:solidFill>
                <a:srgbClr val="788A9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28" name="TextBox 28"/>
              <p:cNvSpPr txBox="1"/>
              <p:nvPr/>
            </p:nvSpPr>
            <p:spPr>
              <a:xfrm>
                <a:off x="0" y="9525"/>
                <a:ext cx="2941456" cy="213488"/>
              </a:xfrm>
              <a:prstGeom prst="rect">
                <a:avLst/>
              </a:prstGeom>
            </p:spPr>
            <p:txBody>
              <a:bodyPr lIns="50800" tIns="50800" rIns="50800" bIns="50800" rtlCol="0" anchor="ctr"/>
              <a:lstStyle/>
              <a:p>
                <a:pPr marL="0" marR="0" lvl="0" indent="0" algn="ctr" defTabSz="914400" rtl="0" eaLnBrk="1" fontAlgn="auto" latinLnBrk="0" hangingPunct="1">
                  <a:lnSpc>
                    <a:spcPts val="2699"/>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venir Next LT Pro"/>
                  <a:ea typeface="+mn-ea"/>
                  <a:cs typeface="+mn-cs"/>
                </a:endParaRPr>
              </a:p>
            </p:txBody>
          </p:sp>
        </p:grpSp>
        <p:grpSp>
          <p:nvGrpSpPr>
            <p:cNvPr id="29" name="Group 29"/>
            <p:cNvGrpSpPr/>
            <p:nvPr/>
          </p:nvGrpSpPr>
          <p:grpSpPr>
            <a:xfrm>
              <a:off x="0" y="9444703"/>
              <a:ext cx="14891121" cy="1129004"/>
              <a:chOff x="0" y="0"/>
              <a:chExt cx="2941456" cy="223013"/>
            </a:xfrm>
          </p:grpSpPr>
          <p:sp>
            <p:nvSpPr>
              <p:cNvPr id="30" name="Freeform 30"/>
              <p:cNvSpPr/>
              <p:nvPr/>
            </p:nvSpPr>
            <p:spPr>
              <a:xfrm>
                <a:off x="0" y="0"/>
                <a:ext cx="2941456" cy="223013"/>
              </a:xfrm>
              <a:custGeom>
                <a:avLst/>
                <a:gdLst/>
                <a:ahLst/>
                <a:cxnLst/>
                <a:rect l="l" t="t" r="r" b="b"/>
                <a:pathLst>
                  <a:path w="2941456" h="223013">
                    <a:moveTo>
                      <a:pt x="11784" y="0"/>
                    </a:moveTo>
                    <a:lnTo>
                      <a:pt x="2929672" y="0"/>
                    </a:lnTo>
                    <a:cubicBezTo>
                      <a:pt x="2936180" y="0"/>
                      <a:pt x="2941456" y="5276"/>
                      <a:pt x="2941456" y="11784"/>
                    </a:cubicBezTo>
                    <a:lnTo>
                      <a:pt x="2941456" y="211229"/>
                    </a:lnTo>
                    <a:cubicBezTo>
                      <a:pt x="2941456" y="217737"/>
                      <a:pt x="2936180" y="223013"/>
                      <a:pt x="2929672" y="223013"/>
                    </a:cubicBezTo>
                    <a:lnTo>
                      <a:pt x="11784" y="223013"/>
                    </a:lnTo>
                    <a:cubicBezTo>
                      <a:pt x="5276" y="223013"/>
                      <a:pt x="0" y="217737"/>
                      <a:pt x="0" y="211229"/>
                    </a:cubicBezTo>
                    <a:lnTo>
                      <a:pt x="0" y="11784"/>
                    </a:lnTo>
                    <a:cubicBezTo>
                      <a:pt x="0" y="5276"/>
                      <a:pt x="5276" y="0"/>
                      <a:pt x="11784" y="0"/>
                    </a:cubicBezTo>
                    <a:close/>
                  </a:path>
                </a:pathLst>
              </a:custGeom>
              <a:solidFill>
                <a:srgbClr val="FECA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31" name="TextBox 31"/>
              <p:cNvSpPr txBox="1"/>
              <p:nvPr/>
            </p:nvSpPr>
            <p:spPr>
              <a:xfrm>
                <a:off x="0" y="9525"/>
                <a:ext cx="2941456" cy="213488"/>
              </a:xfrm>
              <a:prstGeom prst="rect">
                <a:avLst/>
              </a:prstGeom>
            </p:spPr>
            <p:txBody>
              <a:bodyPr lIns="50800" tIns="50800" rIns="50800" bIns="50800" rtlCol="0" anchor="ctr"/>
              <a:lstStyle/>
              <a:p>
                <a:pPr marL="0" marR="0" lvl="0" indent="0" algn="ctr" defTabSz="914400" rtl="0" eaLnBrk="1" fontAlgn="auto" latinLnBrk="0" hangingPunct="1">
                  <a:lnSpc>
                    <a:spcPts val="2699"/>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venir Next LT Pro"/>
                  <a:ea typeface="+mn-ea"/>
                  <a:cs typeface="+mn-cs"/>
                </a:endParaRPr>
              </a:p>
            </p:txBody>
          </p:sp>
        </p:grpSp>
        <p:grpSp>
          <p:nvGrpSpPr>
            <p:cNvPr id="32" name="Group 32"/>
            <p:cNvGrpSpPr/>
            <p:nvPr/>
          </p:nvGrpSpPr>
          <p:grpSpPr>
            <a:xfrm>
              <a:off x="0" y="4050017"/>
              <a:ext cx="14891121" cy="1129004"/>
              <a:chOff x="0" y="0"/>
              <a:chExt cx="2941456" cy="223013"/>
            </a:xfrm>
          </p:grpSpPr>
          <p:sp>
            <p:nvSpPr>
              <p:cNvPr id="33" name="Freeform 33"/>
              <p:cNvSpPr/>
              <p:nvPr/>
            </p:nvSpPr>
            <p:spPr>
              <a:xfrm>
                <a:off x="0" y="0"/>
                <a:ext cx="2941456" cy="223013"/>
              </a:xfrm>
              <a:custGeom>
                <a:avLst/>
                <a:gdLst/>
                <a:ahLst/>
                <a:cxnLst/>
                <a:rect l="l" t="t" r="r" b="b"/>
                <a:pathLst>
                  <a:path w="2941456" h="223013">
                    <a:moveTo>
                      <a:pt x="11784" y="0"/>
                    </a:moveTo>
                    <a:lnTo>
                      <a:pt x="2929672" y="0"/>
                    </a:lnTo>
                    <a:cubicBezTo>
                      <a:pt x="2936180" y="0"/>
                      <a:pt x="2941456" y="5276"/>
                      <a:pt x="2941456" y="11784"/>
                    </a:cubicBezTo>
                    <a:lnTo>
                      <a:pt x="2941456" y="211229"/>
                    </a:lnTo>
                    <a:cubicBezTo>
                      <a:pt x="2941456" y="217737"/>
                      <a:pt x="2936180" y="223013"/>
                      <a:pt x="2929672" y="223013"/>
                    </a:cubicBezTo>
                    <a:lnTo>
                      <a:pt x="11784" y="223013"/>
                    </a:lnTo>
                    <a:cubicBezTo>
                      <a:pt x="5276" y="223013"/>
                      <a:pt x="0" y="217737"/>
                      <a:pt x="0" y="211229"/>
                    </a:cubicBezTo>
                    <a:lnTo>
                      <a:pt x="0" y="11784"/>
                    </a:lnTo>
                    <a:cubicBezTo>
                      <a:pt x="0" y="5276"/>
                      <a:pt x="5276" y="0"/>
                      <a:pt x="11784" y="0"/>
                    </a:cubicBezTo>
                    <a:close/>
                  </a:path>
                </a:pathLst>
              </a:custGeom>
              <a:solidFill>
                <a:srgbClr val="DA8C3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34" name="TextBox 34"/>
              <p:cNvSpPr txBox="1"/>
              <p:nvPr/>
            </p:nvSpPr>
            <p:spPr>
              <a:xfrm>
                <a:off x="0" y="9525"/>
                <a:ext cx="2941456" cy="213488"/>
              </a:xfrm>
              <a:prstGeom prst="rect">
                <a:avLst/>
              </a:prstGeom>
            </p:spPr>
            <p:txBody>
              <a:bodyPr lIns="50800" tIns="50800" rIns="50800" bIns="50800" rtlCol="0" anchor="ctr"/>
              <a:lstStyle/>
              <a:p>
                <a:pPr marL="0" marR="0" lvl="0" indent="0" algn="ctr" defTabSz="914400" rtl="0" eaLnBrk="1" fontAlgn="auto" latinLnBrk="0" hangingPunct="1">
                  <a:lnSpc>
                    <a:spcPts val="2699"/>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venir Next LT Pro"/>
                  <a:ea typeface="+mn-ea"/>
                  <a:cs typeface="+mn-cs"/>
                </a:endParaRPr>
              </a:p>
            </p:txBody>
          </p:sp>
        </p:grpSp>
        <p:grpSp>
          <p:nvGrpSpPr>
            <p:cNvPr id="35" name="Group 35"/>
            <p:cNvGrpSpPr/>
            <p:nvPr/>
          </p:nvGrpSpPr>
          <p:grpSpPr>
            <a:xfrm>
              <a:off x="0" y="5398688"/>
              <a:ext cx="14891121" cy="1129004"/>
              <a:chOff x="0" y="0"/>
              <a:chExt cx="2941456" cy="223013"/>
            </a:xfrm>
          </p:grpSpPr>
          <p:sp>
            <p:nvSpPr>
              <p:cNvPr id="36" name="Freeform 36"/>
              <p:cNvSpPr/>
              <p:nvPr/>
            </p:nvSpPr>
            <p:spPr>
              <a:xfrm>
                <a:off x="0" y="0"/>
                <a:ext cx="2941456" cy="223013"/>
              </a:xfrm>
              <a:custGeom>
                <a:avLst/>
                <a:gdLst/>
                <a:ahLst/>
                <a:cxnLst/>
                <a:rect l="l" t="t" r="r" b="b"/>
                <a:pathLst>
                  <a:path w="2941456" h="223013">
                    <a:moveTo>
                      <a:pt x="11784" y="0"/>
                    </a:moveTo>
                    <a:lnTo>
                      <a:pt x="2929672" y="0"/>
                    </a:lnTo>
                    <a:cubicBezTo>
                      <a:pt x="2936180" y="0"/>
                      <a:pt x="2941456" y="5276"/>
                      <a:pt x="2941456" y="11784"/>
                    </a:cubicBezTo>
                    <a:lnTo>
                      <a:pt x="2941456" y="211229"/>
                    </a:lnTo>
                    <a:cubicBezTo>
                      <a:pt x="2941456" y="217737"/>
                      <a:pt x="2936180" y="223013"/>
                      <a:pt x="2929672" y="223013"/>
                    </a:cubicBezTo>
                    <a:lnTo>
                      <a:pt x="11784" y="223013"/>
                    </a:lnTo>
                    <a:cubicBezTo>
                      <a:pt x="5276" y="223013"/>
                      <a:pt x="0" y="217737"/>
                      <a:pt x="0" y="211229"/>
                    </a:cubicBezTo>
                    <a:lnTo>
                      <a:pt x="0" y="11784"/>
                    </a:lnTo>
                    <a:cubicBezTo>
                      <a:pt x="0" y="5276"/>
                      <a:pt x="5276" y="0"/>
                      <a:pt x="11784" y="0"/>
                    </a:cubicBezTo>
                    <a:close/>
                  </a:path>
                </a:pathLst>
              </a:custGeom>
              <a:solidFill>
                <a:srgbClr val="FECA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37" name="TextBox 37"/>
              <p:cNvSpPr txBox="1"/>
              <p:nvPr/>
            </p:nvSpPr>
            <p:spPr>
              <a:xfrm>
                <a:off x="0" y="9525"/>
                <a:ext cx="2941456" cy="213488"/>
              </a:xfrm>
              <a:prstGeom prst="rect">
                <a:avLst/>
              </a:prstGeom>
            </p:spPr>
            <p:txBody>
              <a:bodyPr lIns="50800" tIns="50800" rIns="50800" bIns="50800" rtlCol="0" anchor="ctr"/>
              <a:lstStyle/>
              <a:p>
                <a:pPr marL="0" marR="0" lvl="0" indent="0" algn="ctr" defTabSz="914400" rtl="0" eaLnBrk="1" fontAlgn="auto" latinLnBrk="0" hangingPunct="1">
                  <a:lnSpc>
                    <a:spcPts val="2699"/>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venir Next LT Pro"/>
                  <a:ea typeface="+mn-ea"/>
                  <a:cs typeface="+mn-cs"/>
                </a:endParaRPr>
              </a:p>
            </p:txBody>
          </p:sp>
        </p:grpSp>
        <p:grpSp>
          <p:nvGrpSpPr>
            <p:cNvPr id="38" name="Group 38"/>
            <p:cNvGrpSpPr/>
            <p:nvPr/>
          </p:nvGrpSpPr>
          <p:grpSpPr>
            <a:xfrm>
              <a:off x="0" y="8096031"/>
              <a:ext cx="14891121" cy="1129004"/>
              <a:chOff x="0" y="0"/>
              <a:chExt cx="2941456" cy="223013"/>
            </a:xfrm>
          </p:grpSpPr>
          <p:sp>
            <p:nvSpPr>
              <p:cNvPr id="39" name="Freeform 39"/>
              <p:cNvSpPr/>
              <p:nvPr/>
            </p:nvSpPr>
            <p:spPr>
              <a:xfrm>
                <a:off x="0" y="0"/>
                <a:ext cx="2941456" cy="223013"/>
              </a:xfrm>
              <a:custGeom>
                <a:avLst/>
                <a:gdLst/>
                <a:ahLst/>
                <a:cxnLst/>
                <a:rect l="l" t="t" r="r" b="b"/>
                <a:pathLst>
                  <a:path w="2941456" h="223013">
                    <a:moveTo>
                      <a:pt x="11784" y="0"/>
                    </a:moveTo>
                    <a:lnTo>
                      <a:pt x="2929672" y="0"/>
                    </a:lnTo>
                    <a:cubicBezTo>
                      <a:pt x="2936180" y="0"/>
                      <a:pt x="2941456" y="5276"/>
                      <a:pt x="2941456" y="11784"/>
                    </a:cubicBezTo>
                    <a:lnTo>
                      <a:pt x="2941456" y="211229"/>
                    </a:lnTo>
                    <a:cubicBezTo>
                      <a:pt x="2941456" y="217737"/>
                      <a:pt x="2936180" y="223013"/>
                      <a:pt x="2929672" y="223013"/>
                    </a:cubicBezTo>
                    <a:lnTo>
                      <a:pt x="11784" y="223013"/>
                    </a:lnTo>
                    <a:cubicBezTo>
                      <a:pt x="5276" y="223013"/>
                      <a:pt x="0" y="217737"/>
                      <a:pt x="0" y="211229"/>
                    </a:cubicBezTo>
                    <a:lnTo>
                      <a:pt x="0" y="11784"/>
                    </a:lnTo>
                    <a:cubicBezTo>
                      <a:pt x="0" y="5276"/>
                      <a:pt x="5276" y="0"/>
                      <a:pt x="11784" y="0"/>
                    </a:cubicBezTo>
                    <a:close/>
                  </a:path>
                </a:pathLst>
              </a:custGeom>
              <a:solidFill>
                <a:srgbClr val="DA8C3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40" name="TextBox 40"/>
              <p:cNvSpPr txBox="1"/>
              <p:nvPr/>
            </p:nvSpPr>
            <p:spPr>
              <a:xfrm>
                <a:off x="0" y="9525"/>
                <a:ext cx="2941456" cy="213488"/>
              </a:xfrm>
              <a:prstGeom prst="rect">
                <a:avLst/>
              </a:prstGeom>
            </p:spPr>
            <p:txBody>
              <a:bodyPr lIns="50800" tIns="50800" rIns="50800" bIns="50800" rtlCol="0" anchor="ctr"/>
              <a:lstStyle/>
              <a:p>
                <a:pPr marL="0" marR="0" lvl="0" indent="0" algn="ctr" defTabSz="914400" rtl="0" eaLnBrk="1" fontAlgn="auto" latinLnBrk="0" hangingPunct="1">
                  <a:lnSpc>
                    <a:spcPts val="2699"/>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venir Next LT Pro"/>
                  <a:ea typeface="+mn-ea"/>
                  <a:cs typeface="+mn-cs"/>
                </a:endParaRPr>
              </a:p>
            </p:txBody>
          </p:sp>
        </p:grpSp>
        <p:grpSp>
          <p:nvGrpSpPr>
            <p:cNvPr id="41" name="Group 41"/>
            <p:cNvGrpSpPr/>
            <p:nvPr/>
          </p:nvGrpSpPr>
          <p:grpSpPr>
            <a:xfrm>
              <a:off x="0" y="10793374"/>
              <a:ext cx="14891121" cy="1129004"/>
              <a:chOff x="0" y="0"/>
              <a:chExt cx="2941456" cy="223013"/>
            </a:xfrm>
          </p:grpSpPr>
          <p:sp>
            <p:nvSpPr>
              <p:cNvPr id="42" name="Freeform 42"/>
              <p:cNvSpPr/>
              <p:nvPr/>
            </p:nvSpPr>
            <p:spPr>
              <a:xfrm>
                <a:off x="0" y="0"/>
                <a:ext cx="2941456" cy="223013"/>
              </a:xfrm>
              <a:custGeom>
                <a:avLst/>
                <a:gdLst/>
                <a:ahLst/>
                <a:cxnLst/>
                <a:rect l="l" t="t" r="r" b="b"/>
                <a:pathLst>
                  <a:path w="2941456" h="223013">
                    <a:moveTo>
                      <a:pt x="11784" y="0"/>
                    </a:moveTo>
                    <a:lnTo>
                      <a:pt x="2929672" y="0"/>
                    </a:lnTo>
                    <a:cubicBezTo>
                      <a:pt x="2936180" y="0"/>
                      <a:pt x="2941456" y="5276"/>
                      <a:pt x="2941456" y="11784"/>
                    </a:cubicBezTo>
                    <a:lnTo>
                      <a:pt x="2941456" y="211229"/>
                    </a:lnTo>
                    <a:cubicBezTo>
                      <a:pt x="2941456" y="217737"/>
                      <a:pt x="2936180" y="223013"/>
                      <a:pt x="2929672" y="223013"/>
                    </a:cubicBezTo>
                    <a:lnTo>
                      <a:pt x="11784" y="223013"/>
                    </a:lnTo>
                    <a:cubicBezTo>
                      <a:pt x="5276" y="223013"/>
                      <a:pt x="0" y="217737"/>
                      <a:pt x="0" y="211229"/>
                    </a:cubicBezTo>
                    <a:lnTo>
                      <a:pt x="0" y="11784"/>
                    </a:lnTo>
                    <a:cubicBezTo>
                      <a:pt x="0" y="5276"/>
                      <a:pt x="5276" y="0"/>
                      <a:pt x="11784" y="0"/>
                    </a:cubicBezTo>
                    <a:close/>
                  </a:path>
                </a:pathLst>
              </a:custGeom>
              <a:solidFill>
                <a:srgbClr val="788A9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43" name="TextBox 43"/>
              <p:cNvSpPr txBox="1"/>
              <p:nvPr/>
            </p:nvSpPr>
            <p:spPr>
              <a:xfrm>
                <a:off x="0" y="9525"/>
                <a:ext cx="2941456" cy="213488"/>
              </a:xfrm>
              <a:prstGeom prst="rect">
                <a:avLst/>
              </a:prstGeom>
            </p:spPr>
            <p:txBody>
              <a:bodyPr lIns="50800" tIns="50800" rIns="50800" bIns="50800" rtlCol="0" anchor="ctr"/>
              <a:lstStyle/>
              <a:p>
                <a:pPr marL="0" marR="0" lvl="0" indent="0" algn="ctr" defTabSz="914400" rtl="0" eaLnBrk="1" fontAlgn="auto" latinLnBrk="0" hangingPunct="1">
                  <a:lnSpc>
                    <a:spcPts val="2699"/>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venir Next LT Pro"/>
                  <a:ea typeface="+mn-ea"/>
                  <a:cs typeface="+mn-cs"/>
                </a:endParaRPr>
              </a:p>
            </p:txBody>
          </p:sp>
        </p:grpSp>
        <p:grpSp>
          <p:nvGrpSpPr>
            <p:cNvPr id="44" name="Group 44"/>
            <p:cNvGrpSpPr/>
            <p:nvPr/>
          </p:nvGrpSpPr>
          <p:grpSpPr>
            <a:xfrm>
              <a:off x="-137651" y="9217417"/>
              <a:ext cx="13179606" cy="1583575"/>
              <a:chOff x="-224923" y="0"/>
              <a:chExt cx="8148479" cy="979068"/>
            </a:xfrm>
          </p:grpSpPr>
          <p:sp>
            <p:nvSpPr>
              <p:cNvPr id="45" name="Freeform 45"/>
              <p:cNvSpPr/>
              <p:nvPr/>
            </p:nvSpPr>
            <p:spPr>
              <a:xfrm>
                <a:off x="-224923" y="0"/>
                <a:ext cx="7923556" cy="979068"/>
              </a:xfrm>
              <a:custGeom>
                <a:avLst/>
                <a:gdLst/>
                <a:ahLst/>
                <a:cxnLst/>
                <a:rect l="l" t="t" r="r" b="b"/>
                <a:pathLst>
                  <a:path w="7923556" h="979068">
                    <a:moveTo>
                      <a:pt x="0" y="0"/>
                    </a:moveTo>
                    <a:lnTo>
                      <a:pt x="7923556" y="0"/>
                    </a:lnTo>
                    <a:lnTo>
                      <a:pt x="7923556" y="979068"/>
                    </a:lnTo>
                    <a:lnTo>
                      <a:pt x="0" y="979068"/>
                    </a:lnTo>
                    <a:close/>
                  </a:path>
                </a:pathLst>
              </a:custGeom>
              <a:solidFill>
                <a:srgbClr val="000000">
                  <a:alpha val="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46" name="TextBox 46"/>
              <p:cNvSpPr txBox="1"/>
              <p:nvPr/>
            </p:nvSpPr>
            <p:spPr>
              <a:xfrm>
                <a:off x="0" y="9525"/>
                <a:ext cx="7923556" cy="969543"/>
              </a:xfrm>
              <a:prstGeom prst="rect">
                <a:avLst/>
              </a:prstGeom>
            </p:spPr>
            <p:txBody>
              <a:bodyPr lIns="0" tIns="0" rIns="0" bIns="0" rtlCol="0" anchor="ctr"/>
              <a:lstStyle/>
              <a:p>
                <a:pPr marL="0" marR="0" lvl="0" indent="0" algn="l" defTabSz="914400" rtl="0" eaLnBrk="1" fontAlgn="auto" latinLnBrk="0" hangingPunct="1">
                  <a:lnSpc>
                    <a:spcPts val="2699"/>
                  </a:lnSpc>
                  <a:spcBef>
                    <a:spcPts val="0"/>
                  </a:spcBef>
                  <a:spcAft>
                    <a:spcPts val="0"/>
                  </a:spcAft>
                  <a:buClrTx/>
                  <a:buSzTx/>
                  <a:buFontTx/>
                  <a:buNone/>
                  <a:tabLst/>
                  <a:defRPr/>
                </a:pPr>
                <a:r>
                  <a:rPr kumimoji="0" lang="en-US" sz="2499" b="0" i="0" u="none" strike="noStrike" kern="1200" cap="none" spc="0" normalizeH="0" baseline="0" noProof="0" dirty="0">
                    <a:ln>
                      <a:noFill/>
                    </a:ln>
                    <a:solidFill>
                      <a:srgbClr val="000000"/>
                    </a:solidFill>
                    <a:effectLst/>
                    <a:uLnTx/>
                    <a:uFillTx/>
                    <a:latin typeface="Poppins"/>
                    <a:ea typeface="Poppins"/>
                    <a:cs typeface="Poppins"/>
                    <a:sym typeface="Poppins"/>
                    <a:hlinkClick r:id="rId8">
                      <a:extLst>
                        <a:ext uri="{A12FA001-AC4F-418D-AE19-62706E023703}">
                          <ahyp:hlinkClr xmlns:ahyp="http://schemas.microsoft.com/office/drawing/2018/hyperlinkcolor" val="tx"/>
                        </a:ext>
                      </a:extLst>
                    </a:hlinkClick>
                  </a:rPr>
                  <a:t>Policy 330 Penalty for Underspending Food Budget</a:t>
                </a:r>
                <a:endParaRPr kumimoji="0" lang="en-US" sz="2499" b="0" i="0" u="none" strike="noStrike" kern="1200" cap="none" spc="0" normalizeH="0" baseline="0" noProof="0" dirty="0">
                  <a:ln>
                    <a:noFill/>
                  </a:ln>
                  <a:solidFill>
                    <a:srgbClr val="000000"/>
                  </a:solidFill>
                  <a:effectLst/>
                  <a:uLnTx/>
                  <a:uFillTx/>
                  <a:latin typeface="Poppins"/>
                  <a:ea typeface="Poppins"/>
                  <a:cs typeface="Poppins"/>
                  <a:sym typeface="Poppins"/>
                </a:endParaRPr>
              </a:p>
            </p:txBody>
          </p:sp>
        </p:grpSp>
        <p:grpSp>
          <p:nvGrpSpPr>
            <p:cNvPr id="47" name="Group 47"/>
            <p:cNvGrpSpPr/>
            <p:nvPr/>
          </p:nvGrpSpPr>
          <p:grpSpPr>
            <a:xfrm>
              <a:off x="226146" y="7916379"/>
              <a:ext cx="10076643" cy="1390791"/>
              <a:chOff x="0" y="0"/>
              <a:chExt cx="6230027" cy="859876"/>
            </a:xfrm>
          </p:grpSpPr>
          <p:sp>
            <p:nvSpPr>
              <p:cNvPr id="48" name="Freeform 48"/>
              <p:cNvSpPr/>
              <p:nvPr/>
            </p:nvSpPr>
            <p:spPr>
              <a:xfrm>
                <a:off x="0" y="0"/>
                <a:ext cx="6230027" cy="859876"/>
              </a:xfrm>
              <a:custGeom>
                <a:avLst/>
                <a:gdLst/>
                <a:ahLst/>
                <a:cxnLst/>
                <a:rect l="l" t="t" r="r" b="b"/>
                <a:pathLst>
                  <a:path w="6230027" h="859876">
                    <a:moveTo>
                      <a:pt x="0" y="0"/>
                    </a:moveTo>
                    <a:lnTo>
                      <a:pt x="6230027" y="0"/>
                    </a:lnTo>
                    <a:lnTo>
                      <a:pt x="6230027" y="859876"/>
                    </a:lnTo>
                    <a:lnTo>
                      <a:pt x="0" y="859876"/>
                    </a:lnTo>
                    <a:close/>
                  </a:path>
                </a:pathLst>
              </a:custGeom>
              <a:solidFill>
                <a:srgbClr val="000000">
                  <a:alpha val="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49" name="TextBox 49"/>
              <p:cNvSpPr txBox="1"/>
              <p:nvPr/>
            </p:nvSpPr>
            <p:spPr>
              <a:xfrm>
                <a:off x="0" y="9525"/>
                <a:ext cx="6230027" cy="850351"/>
              </a:xfrm>
              <a:prstGeom prst="rect">
                <a:avLst/>
              </a:prstGeom>
            </p:spPr>
            <p:txBody>
              <a:bodyPr lIns="0" tIns="0" rIns="0" bIns="0" rtlCol="0" anchor="ctr"/>
              <a:lstStyle/>
              <a:p>
                <a:pPr marL="0" marR="0" lvl="0" indent="0" algn="l" defTabSz="914400" rtl="0" eaLnBrk="1" fontAlgn="auto" latinLnBrk="0" hangingPunct="1">
                  <a:lnSpc>
                    <a:spcPts val="2699"/>
                  </a:lnSpc>
                  <a:spcBef>
                    <a:spcPts val="0"/>
                  </a:spcBef>
                  <a:spcAft>
                    <a:spcPts val="0"/>
                  </a:spcAft>
                  <a:buClrTx/>
                  <a:buSzTx/>
                  <a:buFontTx/>
                  <a:buNone/>
                  <a:tabLst/>
                  <a:defRPr/>
                </a:pPr>
                <a:r>
                  <a:rPr kumimoji="0" lang="en-US" sz="2499" b="0" i="0" u="none" strike="noStrike" kern="1200" cap="none" spc="0" normalizeH="0" baseline="0" noProof="0" dirty="0">
                    <a:ln>
                      <a:noFill/>
                    </a:ln>
                    <a:solidFill>
                      <a:srgbClr val="000000"/>
                    </a:solidFill>
                    <a:effectLst/>
                    <a:uLnTx/>
                    <a:uFillTx/>
                    <a:latin typeface="Poppins"/>
                    <a:ea typeface="Poppins"/>
                    <a:cs typeface="Poppins"/>
                    <a:sym typeface="Poppins"/>
                    <a:hlinkClick r:id="rId9">
                      <a:extLst>
                        <a:ext uri="{A12FA001-AC4F-418D-AE19-62706E023703}">
                          <ahyp:hlinkClr xmlns:ahyp="http://schemas.microsoft.com/office/drawing/2018/hyperlinkcolor" val="tx"/>
                        </a:ext>
                      </a:extLst>
                    </a:hlinkClick>
                  </a:rPr>
                  <a:t>Policy 325 Caseload Management</a:t>
                </a:r>
                <a:endParaRPr kumimoji="0" lang="en-US" sz="2499" b="0" i="0" u="none" strike="noStrike" kern="1200" cap="none" spc="0" normalizeH="0" baseline="0" noProof="0" dirty="0">
                  <a:ln>
                    <a:noFill/>
                  </a:ln>
                  <a:solidFill>
                    <a:srgbClr val="000000"/>
                  </a:solidFill>
                  <a:effectLst/>
                  <a:uLnTx/>
                  <a:uFillTx/>
                  <a:latin typeface="Poppins"/>
                  <a:ea typeface="Poppins"/>
                  <a:cs typeface="Poppins"/>
                  <a:sym typeface="Poppins"/>
                </a:endParaRPr>
              </a:p>
            </p:txBody>
          </p:sp>
        </p:grpSp>
        <p:grpSp>
          <p:nvGrpSpPr>
            <p:cNvPr id="50" name="Group 50"/>
            <p:cNvGrpSpPr/>
            <p:nvPr/>
          </p:nvGrpSpPr>
          <p:grpSpPr>
            <a:xfrm>
              <a:off x="226146" y="6637526"/>
              <a:ext cx="11687796" cy="1390791"/>
              <a:chOff x="0" y="0"/>
              <a:chExt cx="7226146" cy="859876"/>
            </a:xfrm>
          </p:grpSpPr>
          <p:sp>
            <p:nvSpPr>
              <p:cNvPr id="51" name="Freeform 51"/>
              <p:cNvSpPr/>
              <p:nvPr/>
            </p:nvSpPr>
            <p:spPr>
              <a:xfrm>
                <a:off x="0" y="0"/>
                <a:ext cx="7226146" cy="859876"/>
              </a:xfrm>
              <a:custGeom>
                <a:avLst/>
                <a:gdLst/>
                <a:ahLst/>
                <a:cxnLst/>
                <a:rect l="l" t="t" r="r" b="b"/>
                <a:pathLst>
                  <a:path w="7226146" h="859876">
                    <a:moveTo>
                      <a:pt x="0" y="0"/>
                    </a:moveTo>
                    <a:lnTo>
                      <a:pt x="7226146" y="0"/>
                    </a:lnTo>
                    <a:lnTo>
                      <a:pt x="7226146" y="859876"/>
                    </a:lnTo>
                    <a:lnTo>
                      <a:pt x="0" y="859876"/>
                    </a:lnTo>
                    <a:close/>
                  </a:path>
                </a:pathLst>
              </a:custGeom>
              <a:solidFill>
                <a:srgbClr val="000000">
                  <a:alpha val="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52" name="TextBox 52"/>
              <p:cNvSpPr txBox="1"/>
              <p:nvPr/>
            </p:nvSpPr>
            <p:spPr>
              <a:xfrm>
                <a:off x="0" y="9525"/>
                <a:ext cx="7226146" cy="850351"/>
              </a:xfrm>
              <a:prstGeom prst="rect">
                <a:avLst/>
              </a:prstGeom>
            </p:spPr>
            <p:txBody>
              <a:bodyPr lIns="0" tIns="0" rIns="0" bIns="0" rtlCol="0" anchor="ctr"/>
              <a:lstStyle/>
              <a:p>
                <a:pPr marL="0" marR="0" lvl="0" indent="0" algn="l" defTabSz="914400" rtl="0" eaLnBrk="1" fontAlgn="auto" latinLnBrk="0" hangingPunct="1">
                  <a:lnSpc>
                    <a:spcPts val="2699"/>
                  </a:lnSpc>
                  <a:spcBef>
                    <a:spcPts val="0"/>
                  </a:spcBef>
                  <a:spcAft>
                    <a:spcPts val="0"/>
                  </a:spcAft>
                  <a:buClrTx/>
                  <a:buSzTx/>
                  <a:buFontTx/>
                  <a:buNone/>
                  <a:tabLst/>
                  <a:defRPr/>
                </a:pPr>
                <a:r>
                  <a:rPr kumimoji="0" lang="en-US" sz="2499" b="0" i="0" u="none" strike="noStrike" kern="1200" cap="none" spc="0" normalizeH="0" baseline="0" noProof="0" dirty="0">
                    <a:ln>
                      <a:noFill/>
                    </a:ln>
                    <a:solidFill>
                      <a:srgbClr val="000000"/>
                    </a:solidFill>
                    <a:effectLst/>
                    <a:uLnTx/>
                    <a:uFillTx/>
                    <a:latin typeface="Poppins"/>
                    <a:ea typeface="Poppins"/>
                    <a:cs typeface="Poppins"/>
                    <a:sym typeface="Poppins"/>
                    <a:hlinkClick r:id="rId10">
                      <a:extLst>
                        <a:ext uri="{A12FA001-AC4F-418D-AE19-62706E023703}">
                          <ahyp:hlinkClr xmlns:ahyp="http://schemas.microsoft.com/office/drawing/2018/hyperlinkcolor" val="tx"/>
                        </a:ext>
                      </a:extLst>
                    </a:hlinkClick>
                  </a:rPr>
                  <a:t>Policy 320 Fiscal Review of Local Programs</a:t>
                </a:r>
                <a:endParaRPr kumimoji="0" lang="en-US" sz="2499" b="0" i="0" u="none" strike="noStrike" kern="1200" cap="none" spc="0" normalizeH="0" baseline="0" noProof="0" dirty="0">
                  <a:ln>
                    <a:noFill/>
                  </a:ln>
                  <a:solidFill>
                    <a:srgbClr val="000000"/>
                  </a:solidFill>
                  <a:effectLst/>
                  <a:uLnTx/>
                  <a:uFillTx/>
                  <a:latin typeface="Poppins"/>
                  <a:ea typeface="Poppins"/>
                  <a:cs typeface="Poppins"/>
                  <a:sym typeface="Poppins"/>
                </a:endParaRPr>
              </a:p>
            </p:txBody>
          </p:sp>
        </p:grpSp>
        <p:grpSp>
          <p:nvGrpSpPr>
            <p:cNvPr id="53" name="Group 53"/>
            <p:cNvGrpSpPr/>
            <p:nvPr/>
          </p:nvGrpSpPr>
          <p:grpSpPr>
            <a:xfrm>
              <a:off x="226146" y="4209883"/>
              <a:ext cx="11185102" cy="817880"/>
              <a:chOff x="0" y="0"/>
              <a:chExt cx="6915348" cy="505666"/>
            </a:xfrm>
          </p:grpSpPr>
          <p:sp>
            <p:nvSpPr>
              <p:cNvPr id="54" name="Freeform 54"/>
              <p:cNvSpPr/>
              <p:nvPr/>
            </p:nvSpPr>
            <p:spPr>
              <a:xfrm>
                <a:off x="0" y="0"/>
                <a:ext cx="6915348" cy="505666"/>
              </a:xfrm>
              <a:custGeom>
                <a:avLst/>
                <a:gdLst/>
                <a:ahLst/>
                <a:cxnLst/>
                <a:rect l="l" t="t" r="r" b="b"/>
                <a:pathLst>
                  <a:path w="6915348" h="505666">
                    <a:moveTo>
                      <a:pt x="0" y="0"/>
                    </a:moveTo>
                    <a:lnTo>
                      <a:pt x="6915348" y="0"/>
                    </a:lnTo>
                    <a:lnTo>
                      <a:pt x="6915348" y="505666"/>
                    </a:lnTo>
                    <a:lnTo>
                      <a:pt x="0" y="505666"/>
                    </a:lnTo>
                    <a:close/>
                  </a:path>
                </a:pathLst>
              </a:custGeom>
              <a:solidFill>
                <a:srgbClr val="000000">
                  <a:alpha val="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55" name="TextBox 55"/>
              <p:cNvSpPr txBox="1"/>
              <p:nvPr/>
            </p:nvSpPr>
            <p:spPr>
              <a:xfrm>
                <a:off x="0" y="9525"/>
                <a:ext cx="6915348" cy="496141"/>
              </a:xfrm>
              <a:prstGeom prst="rect">
                <a:avLst/>
              </a:prstGeom>
            </p:spPr>
            <p:txBody>
              <a:bodyPr lIns="0" tIns="0" rIns="0" bIns="0" rtlCol="0" anchor="ctr"/>
              <a:lstStyle/>
              <a:p>
                <a:pPr marL="0" marR="0" lvl="0" indent="0" algn="l" defTabSz="914400" rtl="0" eaLnBrk="1" fontAlgn="auto" latinLnBrk="0" hangingPunct="1">
                  <a:lnSpc>
                    <a:spcPts val="2699"/>
                  </a:lnSpc>
                  <a:spcBef>
                    <a:spcPts val="0"/>
                  </a:spcBef>
                  <a:spcAft>
                    <a:spcPts val="0"/>
                  </a:spcAft>
                  <a:buClrTx/>
                  <a:buSzTx/>
                  <a:buFontTx/>
                  <a:buNone/>
                  <a:tabLst/>
                  <a:defRPr/>
                </a:pPr>
                <a:r>
                  <a:rPr kumimoji="0" lang="en-US" sz="2499" b="0" i="0" u="none" strike="noStrike" kern="1200" cap="none" spc="0" normalizeH="0" baseline="0" noProof="0" dirty="0">
                    <a:ln>
                      <a:noFill/>
                    </a:ln>
                    <a:solidFill>
                      <a:srgbClr val="000000"/>
                    </a:solidFill>
                    <a:effectLst/>
                    <a:uLnTx/>
                    <a:uFillTx/>
                    <a:latin typeface="Poppins"/>
                    <a:ea typeface="Poppins"/>
                    <a:cs typeface="Poppins"/>
                    <a:sym typeface="Poppins"/>
                    <a:hlinkClick r:id="rId11">
                      <a:extLst>
                        <a:ext uri="{A12FA001-AC4F-418D-AE19-62706E023703}">
                          <ahyp:hlinkClr xmlns:ahyp="http://schemas.microsoft.com/office/drawing/2018/hyperlinkcolor" val="tx"/>
                        </a:ext>
                      </a:extLst>
                    </a:hlinkClick>
                  </a:rPr>
                  <a:t>Policy 315 Fiscal Reporting Requirements</a:t>
                </a:r>
                <a:endParaRPr kumimoji="0" lang="en-US" sz="2499" b="0" i="0" u="none" strike="noStrike" kern="1200" cap="none" spc="0" normalizeH="0" baseline="0" noProof="0" dirty="0">
                  <a:ln>
                    <a:noFill/>
                  </a:ln>
                  <a:solidFill>
                    <a:srgbClr val="000000"/>
                  </a:solidFill>
                  <a:effectLst/>
                  <a:uLnTx/>
                  <a:uFillTx/>
                  <a:latin typeface="Poppins"/>
                  <a:ea typeface="Poppins"/>
                  <a:cs typeface="Poppins"/>
                  <a:sym typeface="Poppins"/>
                </a:endParaRPr>
              </a:p>
            </p:txBody>
          </p:sp>
        </p:grpSp>
        <p:grpSp>
          <p:nvGrpSpPr>
            <p:cNvPr id="56" name="Group 56"/>
            <p:cNvGrpSpPr/>
            <p:nvPr/>
          </p:nvGrpSpPr>
          <p:grpSpPr>
            <a:xfrm>
              <a:off x="226146" y="5267795"/>
              <a:ext cx="11192955" cy="1390791"/>
              <a:chOff x="0" y="0"/>
              <a:chExt cx="6920203" cy="859876"/>
            </a:xfrm>
          </p:grpSpPr>
          <p:sp>
            <p:nvSpPr>
              <p:cNvPr id="57" name="Freeform 57"/>
              <p:cNvSpPr/>
              <p:nvPr/>
            </p:nvSpPr>
            <p:spPr>
              <a:xfrm>
                <a:off x="0" y="0"/>
                <a:ext cx="6920203" cy="859876"/>
              </a:xfrm>
              <a:custGeom>
                <a:avLst/>
                <a:gdLst/>
                <a:ahLst/>
                <a:cxnLst/>
                <a:rect l="l" t="t" r="r" b="b"/>
                <a:pathLst>
                  <a:path w="6920203" h="859876">
                    <a:moveTo>
                      <a:pt x="0" y="0"/>
                    </a:moveTo>
                    <a:lnTo>
                      <a:pt x="6920203" y="0"/>
                    </a:lnTo>
                    <a:lnTo>
                      <a:pt x="6920203" y="859876"/>
                    </a:lnTo>
                    <a:lnTo>
                      <a:pt x="0" y="859876"/>
                    </a:lnTo>
                    <a:close/>
                  </a:path>
                </a:pathLst>
              </a:custGeom>
              <a:solidFill>
                <a:srgbClr val="000000">
                  <a:alpha val="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58" name="TextBox 58"/>
              <p:cNvSpPr txBox="1"/>
              <p:nvPr/>
            </p:nvSpPr>
            <p:spPr>
              <a:xfrm>
                <a:off x="0" y="9525"/>
                <a:ext cx="6920203" cy="850351"/>
              </a:xfrm>
              <a:prstGeom prst="rect">
                <a:avLst/>
              </a:prstGeom>
            </p:spPr>
            <p:txBody>
              <a:bodyPr lIns="0" tIns="0" rIns="0" bIns="0" rtlCol="0" anchor="ctr"/>
              <a:lstStyle/>
              <a:p>
                <a:pPr marL="0" marR="0" lvl="0" indent="0" algn="l" defTabSz="914400" rtl="0" eaLnBrk="1" fontAlgn="auto" latinLnBrk="0" hangingPunct="1">
                  <a:lnSpc>
                    <a:spcPts val="2699"/>
                  </a:lnSpc>
                  <a:spcBef>
                    <a:spcPts val="0"/>
                  </a:spcBef>
                  <a:spcAft>
                    <a:spcPts val="0"/>
                  </a:spcAft>
                  <a:buClrTx/>
                  <a:buSzTx/>
                  <a:buFontTx/>
                  <a:buNone/>
                  <a:tabLst/>
                  <a:defRPr/>
                </a:pPr>
                <a:r>
                  <a:rPr kumimoji="0" lang="en-US" sz="2499" b="0" i="0" u="none" strike="noStrike" kern="1200" cap="none" spc="0" normalizeH="0" baseline="0" noProof="0" dirty="0">
                    <a:ln>
                      <a:noFill/>
                    </a:ln>
                    <a:solidFill>
                      <a:srgbClr val="000000"/>
                    </a:solidFill>
                    <a:effectLst/>
                    <a:uLnTx/>
                    <a:uFillTx/>
                    <a:latin typeface="Poppins"/>
                    <a:ea typeface="Poppins"/>
                    <a:cs typeface="Poppins"/>
                    <a:sym typeface="Poppins"/>
                    <a:hlinkClick r:id="rId12">
                      <a:extLst>
                        <a:ext uri="{A12FA001-AC4F-418D-AE19-62706E023703}">
                          <ahyp:hlinkClr xmlns:ahyp="http://schemas.microsoft.com/office/drawing/2018/hyperlinkcolor" val="tx"/>
                        </a:ext>
                      </a:extLst>
                    </a:hlinkClick>
                  </a:rPr>
                  <a:t>Policy 316 Quarterly Breakout of Staff Time</a:t>
                </a:r>
                <a:endParaRPr kumimoji="0" lang="en-US" sz="2499" b="0" i="0" u="none" strike="noStrike" kern="1200" cap="none" spc="0" normalizeH="0" baseline="0" noProof="0" dirty="0">
                  <a:ln>
                    <a:noFill/>
                  </a:ln>
                  <a:solidFill>
                    <a:srgbClr val="000000"/>
                  </a:solidFill>
                  <a:effectLst/>
                  <a:uLnTx/>
                  <a:uFillTx/>
                  <a:latin typeface="Poppins"/>
                  <a:ea typeface="Poppins"/>
                  <a:cs typeface="Poppins"/>
                  <a:sym typeface="Poppins"/>
                </a:endParaRPr>
              </a:p>
            </p:txBody>
          </p:sp>
        </p:grpSp>
        <p:grpSp>
          <p:nvGrpSpPr>
            <p:cNvPr id="59" name="Group 59"/>
            <p:cNvGrpSpPr/>
            <p:nvPr/>
          </p:nvGrpSpPr>
          <p:grpSpPr>
            <a:xfrm>
              <a:off x="0" y="12142046"/>
              <a:ext cx="14891121" cy="1129004"/>
              <a:chOff x="0" y="0"/>
              <a:chExt cx="2941456" cy="223013"/>
            </a:xfrm>
          </p:grpSpPr>
          <p:sp>
            <p:nvSpPr>
              <p:cNvPr id="60" name="Freeform 60"/>
              <p:cNvSpPr/>
              <p:nvPr/>
            </p:nvSpPr>
            <p:spPr>
              <a:xfrm>
                <a:off x="0" y="0"/>
                <a:ext cx="2941456" cy="223013"/>
              </a:xfrm>
              <a:custGeom>
                <a:avLst/>
                <a:gdLst/>
                <a:ahLst/>
                <a:cxnLst/>
                <a:rect l="l" t="t" r="r" b="b"/>
                <a:pathLst>
                  <a:path w="2941456" h="223013">
                    <a:moveTo>
                      <a:pt x="11784" y="0"/>
                    </a:moveTo>
                    <a:lnTo>
                      <a:pt x="2929672" y="0"/>
                    </a:lnTo>
                    <a:cubicBezTo>
                      <a:pt x="2936180" y="0"/>
                      <a:pt x="2941456" y="5276"/>
                      <a:pt x="2941456" y="11784"/>
                    </a:cubicBezTo>
                    <a:lnTo>
                      <a:pt x="2941456" y="211229"/>
                    </a:lnTo>
                    <a:cubicBezTo>
                      <a:pt x="2941456" y="217737"/>
                      <a:pt x="2936180" y="223013"/>
                      <a:pt x="2929672" y="223013"/>
                    </a:cubicBezTo>
                    <a:lnTo>
                      <a:pt x="11784" y="223013"/>
                    </a:lnTo>
                    <a:cubicBezTo>
                      <a:pt x="5276" y="223013"/>
                      <a:pt x="0" y="217737"/>
                      <a:pt x="0" y="211229"/>
                    </a:cubicBezTo>
                    <a:lnTo>
                      <a:pt x="0" y="11784"/>
                    </a:lnTo>
                    <a:cubicBezTo>
                      <a:pt x="0" y="5276"/>
                      <a:pt x="5276" y="0"/>
                      <a:pt x="11784" y="0"/>
                    </a:cubicBezTo>
                    <a:close/>
                  </a:path>
                </a:pathLst>
              </a:custGeom>
              <a:solidFill>
                <a:srgbClr val="DA8C3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61" name="TextBox 61"/>
              <p:cNvSpPr txBox="1"/>
              <p:nvPr/>
            </p:nvSpPr>
            <p:spPr>
              <a:xfrm>
                <a:off x="0" y="9525"/>
                <a:ext cx="2941456" cy="213488"/>
              </a:xfrm>
              <a:prstGeom prst="rect">
                <a:avLst/>
              </a:prstGeom>
            </p:spPr>
            <p:txBody>
              <a:bodyPr lIns="50800" tIns="50800" rIns="50800" bIns="50800" rtlCol="0" anchor="ctr"/>
              <a:lstStyle/>
              <a:p>
                <a:pPr marL="0" marR="0" lvl="0" indent="0" algn="ctr" defTabSz="914400" rtl="0" eaLnBrk="1" fontAlgn="auto" latinLnBrk="0" hangingPunct="1">
                  <a:lnSpc>
                    <a:spcPts val="2699"/>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venir Next LT Pro"/>
                  <a:ea typeface="+mn-ea"/>
                  <a:cs typeface="+mn-cs"/>
                </a:endParaRPr>
              </a:p>
            </p:txBody>
          </p:sp>
        </p:grpSp>
        <p:grpSp>
          <p:nvGrpSpPr>
            <p:cNvPr id="62" name="Group 62"/>
            <p:cNvGrpSpPr/>
            <p:nvPr/>
          </p:nvGrpSpPr>
          <p:grpSpPr>
            <a:xfrm>
              <a:off x="226146" y="12138278"/>
              <a:ext cx="10681131" cy="1195378"/>
              <a:chOff x="0" y="0"/>
              <a:chExt cx="6603761" cy="739059"/>
            </a:xfrm>
          </p:grpSpPr>
          <p:sp>
            <p:nvSpPr>
              <p:cNvPr id="63" name="Freeform 63"/>
              <p:cNvSpPr/>
              <p:nvPr/>
            </p:nvSpPr>
            <p:spPr>
              <a:xfrm>
                <a:off x="0" y="0"/>
                <a:ext cx="6603760" cy="739059"/>
              </a:xfrm>
              <a:custGeom>
                <a:avLst/>
                <a:gdLst/>
                <a:ahLst/>
                <a:cxnLst/>
                <a:rect l="l" t="t" r="r" b="b"/>
                <a:pathLst>
                  <a:path w="6603760" h="739059">
                    <a:moveTo>
                      <a:pt x="0" y="0"/>
                    </a:moveTo>
                    <a:lnTo>
                      <a:pt x="6603760" y="0"/>
                    </a:lnTo>
                    <a:lnTo>
                      <a:pt x="6603760" y="739059"/>
                    </a:lnTo>
                    <a:lnTo>
                      <a:pt x="0" y="739059"/>
                    </a:lnTo>
                    <a:close/>
                  </a:path>
                </a:pathLst>
              </a:custGeom>
              <a:solidFill>
                <a:srgbClr val="000000">
                  <a:alpha val="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64" name="TextBox 64"/>
              <p:cNvSpPr txBox="1"/>
              <p:nvPr/>
            </p:nvSpPr>
            <p:spPr>
              <a:xfrm>
                <a:off x="0" y="9525"/>
                <a:ext cx="6603761" cy="729534"/>
              </a:xfrm>
              <a:prstGeom prst="rect">
                <a:avLst/>
              </a:prstGeom>
            </p:spPr>
            <p:txBody>
              <a:bodyPr lIns="0" tIns="0" rIns="0" bIns="0" rtlCol="0" anchor="ctr"/>
              <a:lstStyle/>
              <a:p>
                <a:pPr marL="0" marR="0" lvl="0" indent="0" algn="l" defTabSz="914400" rtl="0" eaLnBrk="1" fontAlgn="auto" latinLnBrk="0" hangingPunct="1">
                  <a:lnSpc>
                    <a:spcPts val="2699"/>
                  </a:lnSpc>
                  <a:spcBef>
                    <a:spcPts val="0"/>
                  </a:spcBef>
                  <a:spcAft>
                    <a:spcPts val="0"/>
                  </a:spcAft>
                  <a:buClrTx/>
                  <a:buSzTx/>
                  <a:buFontTx/>
                  <a:buNone/>
                  <a:tabLst/>
                  <a:defRPr/>
                </a:pPr>
                <a:r>
                  <a:rPr kumimoji="0" lang="en-US" sz="2499" b="0" i="0" u="none" strike="noStrike" kern="1200" cap="none" spc="0" normalizeH="0" baseline="0" noProof="0" dirty="0">
                    <a:ln>
                      <a:noFill/>
                    </a:ln>
                    <a:solidFill>
                      <a:srgbClr val="000000"/>
                    </a:solidFill>
                    <a:effectLst/>
                    <a:uLnTx/>
                    <a:uFillTx/>
                    <a:latin typeface="Poppins"/>
                    <a:ea typeface="Poppins"/>
                    <a:cs typeface="Poppins"/>
                    <a:sym typeface="Poppins"/>
                    <a:hlinkClick r:id="rId13">
                      <a:extLst>
                        <a:ext uri="{A12FA001-AC4F-418D-AE19-62706E023703}">
                          <ahyp:hlinkClr xmlns:ahyp="http://schemas.microsoft.com/office/drawing/2018/hyperlinkcolor" val="tx"/>
                        </a:ext>
                      </a:extLst>
                    </a:hlinkClick>
                  </a:rPr>
                  <a:t>Policy 460 Program Incentive Items</a:t>
                </a:r>
                <a:endParaRPr kumimoji="0" lang="en-US" sz="2499" b="0" i="0" u="none" strike="noStrike" kern="1200" cap="none" spc="0" normalizeH="0" baseline="0" noProof="0" dirty="0">
                  <a:ln>
                    <a:noFill/>
                  </a:ln>
                  <a:solidFill>
                    <a:srgbClr val="000000"/>
                  </a:solidFill>
                  <a:effectLst/>
                  <a:uLnTx/>
                  <a:uFillTx/>
                  <a:latin typeface="Poppins"/>
                  <a:ea typeface="Poppins"/>
                  <a:cs typeface="Poppins"/>
                  <a:sym typeface="Poppins"/>
                </a:endParaRPr>
              </a:p>
            </p:txBody>
          </p:sp>
        </p:grpSp>
        <p:grpSp>
          <p:nvGrpSpPr>
            <p:cNvPr id="65" name="Group 65"/>
            <p:cNvGrpSpPr/>
            <p:nvPr/>
          </p:nvGrpSpPr>
          <p:grpSpPr>
            <a:xfrm>
              <a:off x="-52274" y="10676003"/>
              <a:ext cx="10633483" cy="1414820"/>
              <a:chOff x="-172137" y="9525"/>
              <a:chExt cx="6574302" cy="874732"/>
            </a:xfrm>
          </p:grpSpPr>
          <p:sp>
            <p:nvSpPr>
              <p:cNvPr id="66" name="Freeform 66"/>
              <p:cNvSpPr/>
              <p:nvPr/>
            </p:nvSpPr>
            <p:spPr>
              <a:xfrm>
                <a:off x="-172137" y="24381"/>
                <a:ext cx="6402165" cy="859876"/>
              </a:xfrm>
              <a:custGeom>
                <a:avLst/>
                <a:gdLst/>
                <a:ahLst/>
                <a:cxnLst/>
                <a:rect l="l" t="t" r="r" b="b"/>
                <a:pathLst>
                  <a:path w="6402165" h="859876">
                    <a:moveTo>
                      <a:pt x="0" y="0"/>
                    </a:moveTo>
                    <a:lnTo>
                      <a:pt x="6402165" y="0"/>
                    </a:lnTo>
                    <a:lnTo>
                      <a:pt x="6402165" y="859876"/>
                    </a:lnTo>
                    <a:lnTo>
                      <a:pt x="0" y="859876"/>
                    </a:lnTo>
                    <a:close/>
                  </a:path>
                </a:pathLst>
              </a:custGeom>
              <a:solidFill>
                <a:srgbClr val="000000">
                  <a:alpha val="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venir Next LT Pro"/>
                  <a:ea typeface="+mn-ea"/>
                  <a:cs typeface="+mn-cs"/>
                </a:endParaRPr>
              </a:p>
            </p:txBody>
          </p:sp>
          <p:sp>
            <p:nvSpPr>
              <p:cNvPr id="67" name="TextBox 67"/>
              <p:cNvSpPr txBox="1"/>
              <p:nvPr/>
            </p:nvSpPr>
            <p:spPr>
              <a:xfrm>
                <a:off x="0" y="9525"/>
                <a:ext cx="6402165" cy="850351"/>
              </a:xfrm>
              <a:prstGeom prst="rect">
                <a:avLst/>
              </a:prstGeom>
            </p:spPr>
            <p:txBody>
              <a:bodyPr lIns="0" tIns="0" rIns="0" bIns="0" rtlCol="0" anchor="ctr"/>
              <a:lstStyle/>
              <a:p>
                <a:pPr marL="0" marR="0" lvl="0" indent="0" algn="l" defTabSz="914400" rtl="0" eaLnBrk="1" fontAlgn="auto" latinLnBrk="0" hangingPunct="1">
                  <a:lnSpc>
                    <a:spcPts val="2699"/>
                  </a:lnSpc>
                  <a:spcBef>
                    <a:spcPts val="0"/>
                  </a:spcBef>
                  <a:spcAft>
                    <a:spcPts val="0"/>
                  </a:spcAft>
                  <a:buClrTx/>
                  <a:buSzTx/>
                  <a:buFontTx/>
                  <a:buNone/>
                  <a:tabLst/>
                  <a:defRPr/>
                </a:pPr>
                <a:r>
                  <a:rPr kumimoji="0" lang="en-US" sz="2499" b="0" i="0" u="none" strike="noStrike" kern="1200" cap="none" spc="0" normalizeH="0" baseline="0" noProof="0" dirty="0">
                    <a:ln>
                      <a:noFill/>
                    </a:ln>
                    <a:solidFill>
                      <a:srgbClr val="000000"/>
                    </a:solidFill>
                    <a:effectLst/>
                    <a:uLnTx/>
                    <a:uFillTx/>
                    <a:latin typeface="Poppins"/>
                    <a:ea typeface="Poppins"/>
                    <a:cs typeface="Poppins"/>
                    <a:sym typeface="Poppins"/>
                    <a:hlinkClick r:id="rId14">
                      <a:extLst>
                        <a:ext uri="{A12FA001-AC4F-418D-AE19-62706E023703}">
                          <ahyp:hlinkClr xmlns:ahyp="http://schemas.microsoft.com/office/drawing/2018/hyperlinkcolor" val="tx"/>
                        </a:ext>
                      </a:extLst>
                    </a:hlinkClick>
                  </a:rPr>
                  <a:t>Policy 340  Reimbursement for Travel</a:t>
                </a:r>
                <a:endParaRPr kumimoji="0" lang="en-US" sz="2499" b="0" i="0" u="none" strike="noStrike" kern="1200" cap="none" spc="0" normalizeH="0" baseline="0" noProof="0" dirty="0">
                  <a:ln>
                    <a:noFill/>
                  </a:ln>
                  <a:solidFill>
                    <a:srgbClr val="000000"/>
                  </a:solidFill>
                  <a:effectLst/>
                  <a:uLnTx/>
                  <a:uFillTx/>
                  <a:latin typeface="Poppins"/>
                  <a:ea typeface="Poppins"/>
                  <a:cs typeface="Poppins"/>
                  <a:sym typeface="Poppins"/>
                </a:endParaRPr>
              </a:p>
            </p:txBody>
          </p:sp>
        </p:grpSp>
      </p:grpSp>
      <p:grpSp>
        <p:nvGrpSpPr>
          <p:cNvPr id="68" name="Group 68"/>
          <p:cNvGrpSpPr/>
          <p:nvPr/>
        </p:nvGrpSpPr>
        <p:grpSpPr>
          <a:xfrm>
            <a:off x="269218" y="4562024"/>
            <a:ext cx="6517045" cy="2471919"/>
            <a:chOff x="0" y="0"/>
            <a:chExt cx="6565320" cy="2490229"/>
          </a:xfrm>
        </p:grpSpPr>
        <p:sp>
          <p:nvSpPr>
            <p:cNvPr id="69" name="Freeform 69"/>
            <p:cNvSpPr/>
            <p:nvPr/>
          </p:nvSpPr>
          <p:spPr>
            <a:xfrm>
              <a:off x="0" y="0"/>
              <a:ext cx="6565319" cy="2490229"/>
            </a:xfrm>
            <a:custGeom>
              <a:avLst/>
              <a:gdLst/>
              <a:ahLst/>
              <a:cxnLst/>
              <a:rect l="l" t="t" r="r" b="b"/>
              <a:pathLst>
                <a:path w="6565319" h="2490229">
                  <a:moveTo>
                    <a:pt x="0" y="0"/>
                  </a:moveTo>
                  <a:lnTo>
                    <a:pt x="6565319" y="0"/>
                  </a:lnTo>
                  <a:lnTo>
                    <a:pt x="6565319" y="2490229"/>
                  </a:lnTo>
                  <a:lnTo>
                    <a:pt x="0" y="2490229"/>
                  </a:lnTo>
                  <a:close/>
                </a:path>
              </a:pathLst>
            </a:custGeom>
            <a:solidFill>
              <a:srgbClr val="000000">
                <a:alpha val="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70" name="TextBox 70"/>
            <p:cNvSpPr txBox="1"/>
            <p:nvPr/>
          </p:nvSpPr>
          <p:spPr>
            <a:xfrm>
              <a:off x="0" y="9525"/>
              <a:ext cx="6565320" cy="2480704"/>
            </a:xfrm>
            <a:prstGeom prst="rect">
              <a:avLst/>
            </a:prstGeom>
          </p:spPr>
          <p:txBody>
            <a:bodyPr lIns="0" tIns="0" rIns="0" bIns="0" rtlCol="0" anchor="ctr"/>
            <a:lstStyle/>
            <a:p>
              <a:pPr marL="0" marR="0" lvl="0" indent="0" algn="ctr" defTabSz="914400" rtl="0" eaLnBrk="1" fontAlgn="auto" latinLnBrk="0" hangingPunct="1">
                <a:lnSpc>
                  <a:spcPts val="6934"/>
                </a:lnSpc>
                <a:spcBef>
                  <a:spcPts val="0"/>
                </a:spcBef>
                <a:spcAft>
                  <a:spcPts val="0"/>
                </a:spcAft>
                <a:buClrTx/>
                <a:buSzTx/>
                <a:buFontTx/>
                <a:buNone/>
                <a:tabLst/>
                <a:defRPr/>
              </a:pPr>
              <a:r>
                <a:rPr kumimoji="0" lang="en-US" sz="6420" b="0" i="0" u="none" strike="noStrike" kern="1200" cap="none" spc="0" normalizeH="0" baseline="0" noProof="0">
                  <a:ln>
                    <a:noFill/>
                  </a:ln>
                  <a:solidFill>
                    <a:srgbClr val="000000"/>
                  </a:solidFill>
                  <a:effectLst/>
                  <a:uLnTx/>
                  <a:uFillTx/>
                  <a:latin typeface="Poppins"/>
                  <a:ea typeface="Poppins"/>
                  <a:cs typeface="Poppins"/>
                  <a:sym typeface="Poppins"/>
                </a:rPr>
                <a:t>State Fiscal policy links</a:t>
              </a:r>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829" b="-9829"/>
            </a:stretch>
          </a:blipFill>
        </p:spPr>
        <p:txBody>
          <a:bodyPr/>
          <a:lstStyle/>
          <a:p>
            <a:endParaRPr lang="en-US"/>
          </a:p>
        </p:txBody>
      </p:sp>
      <p:grpSp>
        <p:nvGrpSpPr>
          <p:cNvPr id="3" name="Group 3"/>
          <p:cNvGrpSpPr/>
          <p:nvPr/>
        </p:nvGrpSpPr>
        <p:grpSpPr>
          <a:xfrm>
            <a:off x="7545333" y="3682291"/>
            <a:ext cx="9713967" cy="1759466"/>
            <a:chOff x="0" y="0"/>
            <a:chExt cx="2558411" cy="463398"/>
          </a:xfrm>
        </p:grpSpPr>
        <p:sp>
          <p:nvSpPr>
            <p:cNvPr id="4" name="Freeform 4"/>
            <p:cNvSpPr/>
            <p:nvPr/>
          </p:nvSpPr>
          <p:spPr>
            <a:xfrm>
              <a:off x="0" y="0"/>
              <a:ext cx="2558411" cy="463398"/>
            </a:xfrm>
            <a:custGeom>
              <a:avLst/>
              <a:gdLst/>
              <a:ahLst/>
              <a:cxnLst/>
              <a:rect l="l" t="t" r="r" b="b"/>
              <a:pathLst>
                <a:path w="2558411" h="463398">
                  <a:moveTo>
                    <a:pt x="13549" y="0"/>
                  </a:moveTo>
                  <a:lnTo>
                    <a:pt x="2544862" y="0"/>
                  </a:lnTo>
                  <a:cubicBezTo>
                    <a:pt x="2552345" y="0"/>
                    <a:pt x="2558411" y="6066"/>
                    <a:pt x="2558411" y="13549"/>
                  </a:cubicBezTo>
                  <a:lnTo>
                    <a:pt x="2558411" y="449850"/>
                  </a:lnTo>
                  <a:cubicBezTo>
                    <a:pt x="2558411" y="453443"/>
                    <a:pt x="2556984" y="456889"/>
                    <a:pt x="2554443" y="459430"/>
                  </a:cubicBezTo>
                  <a:cubicBezTo>
                    <a:pt x="2551902" y="461971"/>
                    <a:pt x="2548456" y="463398"/>
                    <a:pt x="2544862" y="463398"/>
                  </a:cubicBezTo>
                  <a:lnTo>
                    <a:pt x="13549" y="463398"/>
                  </a:lnTo>
                  <a:cubicBezTo>
                    <a:pt x="6066" y="463398"/>
                    <a:pt x="0" y="457332"/>
                    <a:pt x="0" y="449850"/>
                  </a:cubicBezTo>
                  <a:lnTo>
                    <a:pt x="0" y="13549"/>
                  </a:lnTo>
                  <a:cubicBezTo>
                    <a:pt x="0" y="9955"/>
                    <a:pt x="1427" y="6509"/>
                    <a:pt x="3968" y="3968"/>
                  </a:cubicBezTo>
                  <a:cubicBezTo>
                    <a:pt x="6509" y="1427"/>
                    <a:pt x="9955" y="0"/>
                    <a:pt x="13549" y="0"/>
                  </a:cubicBezTo>
                  <a:close/>
                </a:path>
              </a:pathLst>
            </a:custGeom>
            <a:solidFill>
              <a:srgbClr val="DA8C36"/>
            </a:solidFill>
          </p:spPr>
          <p:txBody>
            <a:bodyPr/>
            <a:lstStyle/>
            <a:p>
              <a:endParaRPr lang="en-US"/>
            </a:p>
          </p:txBody>
        </p:sp>
        <p:sp>
          <p:nvSpPr>
            <p:cNvPr id="5" name="TextBox 5"/>
            <p:cNvSpPr txBox="1"/>
            <p:nvPr/>
          </p:nvSpPr>
          <p:spPr>
            <a:xfrm>
              <a:off x="0" y="0"/>
              <a:ext cx="2558411" cy="463398"/>
            </a:xfrm>
            <a:prstGeom prst="rect">
              <a:avLst/>
            </a:prstGeom>
          </p:spPr>
          <p:txBody>
            <a:bodyPr lIns="50800" tIns="50800" rIns="50800" bIns="50800" rtlCol="0" anchor="ctr"/>
            <a:lstStyle/>
            <a:p>
              <a:pPr algn="ctr">
                <a:lnSpc>
                  <a:spcPts val="3023"/>
                </a:lnSpc>
              </a:pPr>
              <a:endParaRPr/>
            </a:p>
          </p:txBody>
        </p:sp>
      </p:grpSp>
      <p:grpSp>
        <p:nvGrpSpPr>
          <p:cNvPr id="6" name="Group 6"/>
          <p:cNvGrpSpPr/>
          <p:nvPr/>
        </p:nvGrpSpPr>
        <p:grpSpPr>
          <a:xfrm>
            <a:off x="7545333" y="6019022"/>
            <a:ext cx="9713967" cy="1836104"/>
            <a:chOff x="0" y="0"/>
            <a:chExt cx="2558411" cy="483583"/>
          </a:xfrm>
        </p:grpSpPr>
        <p:sp>
          <p:nvSpPr>
            <p:cNvPr id="7" name="Freeform 7"/>
            <p:cNvSpPr/>
            <p:nvPr/>
          </p:nvSpPr>
          <p:spPr>
            <a:xfrm>
              <a:off x="0" y="0"/>
              <a:ext cx="2558411" cy="483583"/>
            </a:xfrm>
            <a:custGeom>
              <a:avLst/>
              <a:gdLst/>
              <a:ahLst/>
              <a:cxnLst/>
              <a:rect l="l" t="t" r="r" b="b"/>
              <a:pathLst>
                <a:path w="2558411" h="483583">
                  <a:moveTo>
                    <a:pt x="13549" y="0"/>
                  </a:moveTo>
                  <a:lnTo>
                    <a:pt x="2544862" y="0"/>
                  </a:lnTo>
                  <a:cubicBezTo>
                    <a:pt x="2552345" y="0"/>
                    <a:pt x="2558411" y="6066"/>
                    <a:pt x="2558411" y="13549"/>
                  </a:cubicBezTo>
                  <a:lnTo>
                    <a:pt x="2558411" y="470034"/>
                  </a:lnTo>
                  <a:cubicBezTo>
                    <a:pt x="2558411" y="473628"/>
                    <a:pt x="2556984" y="477074"/>
                    <a:pt x="2554443" y="479615"/>
                  </a:cubicBezTo>
                  <a:cubicBezTo>
                    <a:pt x="2551902" y="482156"/>
                    <a:pt x="2548456" y="483583"/>
                    <a:pt x="2544862" y="483583"/>
                  </a:cubicBezTo>
                  <a:lnTo>
                    <a:pt x="13549" y="483583"/>
                  </a:lnTo>
                  <a:cubicBezTo>
                    <a:pt x="9955" y="483583"/>
                    <a:pt x="6509" y="482156"/>
                    <a:pt x="3968" y="479615"/>
                  </a:cubicBezTo>
                  <a:cubicBezTo>
                    <a:pt x="1427" y="477074"/>
                    <a:pt x="0" y="473628"/>
                    <a:pt x="0" y="470034"/>
                  </a:cubicBezTo>
                  <a:lnTo>
                    <a:pt x="0" y="13549"/>
                  </a:lnTo>
                  <a:cubicBezTo>
                    <a:pt x="0" y="9955"/>
                    <a:pt x="1427" y="6509"/>
                    <a:pt x="3968" y="3968"/>
                  </a:cubicBezTo>
                  <a:cubicBezTo>
                    <a:pt x="6509" y="1427"/>
                    <a:pt x="9955" y="0"/>
                    <a:pt x="13549" y="0"/>
                  </a:cubicBezTo>
                  <a:close/>
                </a:path>
              </a:pathLst>
            </a:custGeom>
            <a:solidFill>
              <a:srgbClr val="FECA30"/>
            </a:solidFill>
          </p:spPr>
          <p:txBody>
            <a:bodyPr/>
            <a:lstStyle/>
            <a:p>
              <a:endParaRPr lang="en-US"/>
            </a:p>
          </p:txBody>
        </p:sp>
        <p:sp>
          <p:nvSpPr>
            <p:cNvPr id="8" name="TextBox 8"/>
            <p:cNvSpPr txBox="1"/>
            <p:nvPr/>
          </p:nvSpPr>
          <p:spPr>
            <a:xfrm>
              <a:off x="0" y="9525"/>
              <a:ext cx="2558411" cy="474058"/>
            </a:xfrm>
            <a:prstGeom prst="rect">
              <a:avLst/>
            </a:prstGeom>
          </p:spPr>
          <p:txBody>
            <a:bodyPr lIns="50800" tIns="50800" rIns="50800" bIns="50800" rtlCol="0" anchor="ctr"/>
            <a:lstStyle/>
            <a:p>
              <a:pPr algn="ctr">
                <a:lnSpc>
                  <a:spcPts val="2699"/>
                </a:lnSpc>
              </a:pPr>
              <a:endParaRPr/>
            </a:p>
          </p:txBody>
        </p:sp>
      </p:grpSp>
      <p:grpSp>
        <p:nvGrpSpPr>
          <p:cNvPr id="9" name="Group 9"/>
          <p:cNvGrpSpPr/>
          <p:nvPr/>
        </p:nvGrpSpPr>
        <p:grpSpPr>
          <a:xfrm>
            <a:off x="8248883" y="3944690"/>
            <a:ext cx="7977446" cy="1234668"/>
            <a:chOff x="0" y="0"/>
            <a:chExt cx="6576226" cy="1017801"/>
          </a:xfrm>
        </p:grpSpPr>
        <p:sp>
          <p:nvSpPr>
            <p:cNvPr id="10" name="Freeform 10"/>
            <p:cNvSpPr/>
            <p:nvPr/>
          </p:nvSpPr>
          <p:spPr>
            <a:xfrm>
              <a:off x="0" y="0"/>
              <a:ext cx="6576226" cy="1017802"/>
            </a:xfrm>
            <a:custGeom>
              <a:avLst/>
              <a:gdLst/>
              <a:ahLst/>
              <a:cxnLst/>
              <a:rect l="l" t="t" r="r" b="b"/>
              <a:pathLst>
                <a:path w="6576226" h="1017802">
                  <a:moveTo>
                    <a:pt x="0" y="0"/>
                  </a:moveTo>
                  <a:lnTo>
                    <a:pt x="6576226" y="0"/>
                  </a:lnTo>
                  <a:lnTo>
                    <a:pt x="6576226" y="1017802"/>
                  </a:lnTo>
                  <a:lnTo>
                    <a:pt x="0" y="1017802"/>
                  </a:lnTo>
                  <a:close/>
                </a:path>
              </a:pathLst>
            </a:custGeom>
          </p:spPr>
          <p:txBody>
            <a:bodyPr/>
            <a:lstStyle/>
            <a:p>
              <a:endParaRPr lang="en-US"/>
            </a:p>
          </p:txBody>
        </p:sp>
        <p:sp>
          <p:nvSpPr>
            <p:cNvPr id="11" name="TextBox 11"/>
            <p:cNvSpPr txBox="1"/>
            <p:nvPr/>
          </p:nvSpPr>
          <p:spPr>
            <a:xfrm>
              <a:off x="0" y="9525"/>
              <a:ext cx="6576226" cy="1008276"/>
            </a:xfrm>
            <a:prstGeom prst="rect">
              <a:avLst/>
            </a:prstGeom>
          </p:spPr>
          <p:txBody>
            <a:bodyPr lIns="0" tIns="0" rIns="0" bIns="0" rtlCol="0" anchor="ctr"/>
            <a:lstStyle/>
            <a:p>
              <a:pPr algn="ctr">
                <a:lnSpc>
                  <a:spcPts val="3455"/>
                </a:lnSpc>
              </a:pPr>
              <a:r>
                <a:rPr lang="en-US" sz="3199" dirty="0">
                  <a:latin typeface="Poppins"/>
                  <a:ea typeface="Poppins"/>
                  <a:cs typeface="Poppins"/>
                  <a:sym typeface="Poppins"/>
                  <a:hlinkClick r:id="rId4" tooltip="https://gcc02.safelinks.protection.outlook.com/?url=https%3A%2F%2Fwww.ecfr.gov%2Fcurrent%2Ftitle-7%2Fpart-246%23p-246.3(b)&amp;data=05%7C02%7CChristine.Shepherd2%40oha.oregon.gov%7C5c4cbcb4e3dd4e259bbc08de53af4bc2%7C658e63e88d39499c8f4813adc9452f4c%7C0%7C0%7C639040209504161093%7CUnknown%7CTWFpbGZsb3d8eyJFbXB0eU1hcGkiOnRydWUsIlYiOiIwLjAuMDAwMCIsIlAiOiJXaW4zMiIsIkFOIjoiTWFpbCIsIldUIjoyfQ%3D%3D%7C0%7C%7C%7C&amp;sdata=dQeBtEOzCsXB6AM7HRawalFeBEnzWk%2FixBPP9Z9TiQo%3D&amp;reserved=0">
                    <a:extLst>
                      <a:ext uri="{A12FA001-AC4F-418D-AE19-62706E023703}">
                        <ahyp:hlinkClr xmlns:ahyp="http://schemas.microsoft.com/office/drawing/2018/hyperlinkcolor" val="tx"/>
                      </a:ext>
                    </a:extLst>
                  </a:hlinkClick>
                </a:rPr>
                <a:t>Title 7 § 246.3 Administration.(B) Delegation to the State agency.</a:t>
              </a:r>
              <a:r>
                <a:rPr lang="en-US" sz="3199" dirty="0">
                  <a:latin typeface="Poppins"/>
                  <a:ea typeface="Poppins"/>
                  <a:cs typeface="Poppins"/>
                  <a:sym typeface="Poppins"/>
                  <a:hlinkClick r:id="rId5" tooltip="https://gcc02.safelinks.protection.outlook.com/?url=https%3A%2F%2Fwww.ecfr.gov%2Fcurrent%2Ftitle-7%2Fpart-246%23p-246.3(b)&amp;data=05%7C02%7CChristine.Shepherd2%40oha.oregon.gov%7C5c4cbcb4e3dd4e259bbc08de53af4bc2%7C658e63e88d39499c8f4813adc9452f4c%7C0%7C0%7C639040209504184923%7CUnknown%7CTWFpbGZsb3d8eyJFbXB0eU1hcGkiOnRydWUsIlYiOiIwLjAuMDAwMCIsIlAiOiJXaW4zMiIsIkFOIjoiTWFpbCIsIldUIjoyfQ%3D%3D%7C0%7C%7C%7C&amp;sdata=SMSBdaloLuGj%2B7WIevIKxcAE8T10fdEoJjk5N2fSWOI%3D&amp;reserved=0">
                    <a:extLst>
                      <a:ext uri="{A12FA001-AC4F-418D-AE19-62706E023703}">
                        <ahyp:hlinkClr xmlns:ahyp="http://schemas.microsoft.com/office/drawing/2018/hyperlinkcolor" val="tx"/>
                      </a:ext>
                    </a:extLst>
                  </a:hlinkClick>
                </a:rPr>
                <a:t> </a:t>
              </a:r>
            </a:p>
          </p:txBody>
        </p:sp>
      </p:grpSp>
      <p:grpSp>
        <p:nvGrpSpPr>
          <p:cNvPr id="12" name="Group 12"/>
          <p:cNvGrpSpPr/>
          <p:nvPr/>
        </p:nvGrpSpPr>
        <p:grpSpPr>
          <a:xfrm>
            <a:off x="8248883" y="6296955"/>
            <a:ext cx="8697934" cy="1456558"/>
            <a:chOff x="0" y="0"/>
            <a:chExt cx="7170162" cy="1200717"/>
          </a:xfrm>
        </p:grpSpPr>
        <p:sp>
          <p:nvSpPr>
            <p:cNvPr id="13" name="Freeform 13"/>
            <p:cNvSpPr/>
            <p:nvPr/>
          </p:nvSpPr>
          <p:spPr>
            <a:xfrm>
              <a:off x="0" y="0"/>
              <a:ext cx="7170162" cy="1200717"/>
            </a:xfrm>
            <a:custGeom>
              <a:avLst/>
              <a:gdLst/>
              <a:ahLst/>
              <a:cxnLst/>
              <a:rect l="l" t="t" r="r" b="b"/>
              <a:pathLst>
                <a:path w="7170162" h="1200717">
                  <a:moveTo>
                    <a:pt x="0" y="0"/>
                  </a:moveTo>
                  <a:lnTo>
                    <a:pt x="7170162" y="0"/>
                  </a:lnTo>
                  <a:lnTo>
                    <a:pt x="7170162" y="1200717"/>
                  </a:lnTo>
                  <a:lnTo>
                    <a:pt x="0" y="1200717"/>
                  </a:lnTo>
                  <a:close/>
                </a:path>
              </a:pathLst>
            </a:custGeom>
          </p:spPr>
          <p:txBody>
            <a:bodyPr/>
            <a:lstStyle/>
            <a:p>
              <a:endParaRPr lang="en-US"/>
            </a:p>
          </p:txBody>
        </p:sp>
        <p:sp>
          <p:nvSpPr>
            <p:cNvPr id="14" name="TextBox 14"/>
            <p:cNvSpPr txBox="1"/>
            <p:nvPr/>
          </p:nvSpPr>
          <p:spPr>
            <a:xfrm>
              <a:off x="0" y="0"/>
              <a:ext cx="7170162" cy="1200717"/>
            </a:xfrm>
            <a:prstGeom prst="rect">
              <a:avLst/>
            </a:prstGeom>
          </p:spPr>
          <p:txBody>
            <a:bodyPr lIns="0" tIns="0" rIns="0" bIns="0" rtlCol="0" anchor="ctr"/>
            <a:lstStyle/>
            <a:p>
              <a:pPr algn="l">
                <a:lnSpc>
                  <a:spcPts val="3023"/>
                </a:lnSpc>
              </a:pPr>
              <a:r>
                <a:rPr lang="en-US" sz="2799" dirty="0">
                  <a:latin typeface="Poppins"/>
                  <a:ea typeface="Poppins"/>
                  <a:cs typeface="Poppins"/>
                  <a:sym typeface="Poppins"/>
                  <a:hlinkClick r:id="rId6">
                    <a:extLst>
                      <a:ext uri="{A12FA001-AC4F-418D-AE19-62706E023703}">
                        <ahyp:hlinkClr xmlns:ahyp="http://schemas.microsoft.com/office/drawing/2018/hyperlinkcolor" val="tx"/>
                      </a:ext>
                    </a:extLst>
                  </a:hlinkClick>
                </a:rPr>
                <a:t>Part 200—Uniform administrative requirements, cost principles, and audit requirements for federal awards</a:t>
              </a:r>
              <a:endParaRPr lang="en-US" sz="2799" dirty="0">
                <a:latin typeface="Poppins"/>
                <a:ea typeface="Poppins"/>
                <a:cs typeface="Poppins"/>
                <a:sym typeface="Poppins"/>
              </a:endParaRPr>
            </a:p>
          </p:txBody>
        </p:sp>
      </p:grpSp>
      <p:grpSp>
        <p:nvGrpSpPr>
          <p:cNvPr id="15" name="Group 15"/>
          <p:cNvGrpSpPr/>
          <p:nvPr/>
        </p:nvGrpSpPr>
        <p:grpSpPr>
          <a:xfrm>
            <a:off x="402322" y="5383208"/>
            <a:ext cx="6517045" cy="2471919"/>
            <a:chOff x="0" y="0"/>
            <a:chExt cx="6565320" cy="2490229"/>
          </a:xfrm>
        </p:grpSpPr>
        <p:sp>
          <p:nvSpPr>
            <p:cNvPr id="16" name="Freeform 16"/>
            <p:cNvSpPr/>
            <p:nvPr/>
          </p:nvSpPr>
          <p:spPr>
            <a:xfrm>
              <a:off x="0" y="0"/>
              <a:ext cx="6565319" cy="2490229"/>
            </a:xfrm>
            <a:custGeom>
              <a:avLst/>
              <a:gdLst/>
              <a:ahLst/>
              <a:cxnLst/>
              <a:rect l="l" t="t" r="r" b="b"/>
              <a:pathLst>
                <a:path w="6565319" h="2490229">
                  <a:moveTo>
                    <a:pt x="0" y="0"/>
                  </a:moveTo>
                  <a:lnTo>
                    <a:pt x="6565319" y="0"/>
                  </a:lnTo>
                  <a:lnTo>
                    <a:pt x="6565319" y="2490229"/>
                  </a:lnTo>
                  <a:lnTo>
                    <a:pt x="0" y="2490229"/>
                  </a:lnTo>
                  <a:close/>
                </a:path>
              </a:pathLst>
            </a:custGeom>
          </p:spPr>
          <p:txBody>
            <a:bodyPr/>
            <a:lstStyle/>
            <a:p>
              <a:endParaRPr lang="en-US"/>
            </a:p>
          </p:txBody>
        </p:sp>
        <p:sp>
          <p:nvSpPr>
            <p:cNvPr id="17" name="TextBox 17"/>
            <p:cNvSpPr txBox="1"/>
            <p:nvPr/>
          </p:nvSpPr>
          <p:spPr>
            <a:xfrm>
              <a:off x="0" y="9525"/>
              <a:ext cx="6565320" cy="2480704"/>
            </a:xfrm>
            <a:prstGeom prst="rect">
              <a:avLst/>
            </a:prstGeom>
          </p:spPr>
          <p:txBody>
            <a:bodyPr lIns="0" tIns="0" rIns="0" bIns="0" rtlCol="0" anchor="ctr"/>
            <a:lstStyle/>
            <a:p>
              <a:pPr algn="ctr">
                <a:lnSpc>
                  <a:spcPts val="6934"/>
                </a:lnSpc>
              </a:pPr>
              <a:r>
                <a:rPr lang="en-US" sz="6420">
                  <a:solidFill>
                    <a:srgbClr val="000000"/>
                  </a:solidFill>
                  <a:latin typeface="Poppins"/>
                  <a:ea typeface="Poppins"/>
                  <a:cs typeface="Poppins"/>
                  <a:sym typeface="Poppins"/>
                </a:rPr>
                <a:t>Federal Fiscal policy links</a:t>
              </a:r>
            </a:p>
          </p:txBody>
        </p:sp>
      </p:grpSp>
      <p:sp>
        <p:nvSpPr>
          <p:cNvPr id="18" name="Freeform 18">
            <a:extLst>
              <a:ext uri="{C183D7F6-B498-43B3-948B-1728B52AA6E4}">
                <adec:decorative xmlns:adec="http://schemas.microsoft.com/office/drawing/2017/decorative" val="1"/>
              </a:ext>
            </a:extLst>
          </p:cNvPr>
          <p:cNvSpPr/>
          <p:nvPr/>
        </p:nvSpPr>
        <p:spPr>
          <a:xfrm>
            <a:off x="2194432" y="2225043"/>
            <a:ext cx="2932826" cy="2914496"/>
          </a:xfrm>
          <a:custGeom>
            <a:avLst/>
            <a:gdLst/>
            <a:ahLst/>
            <a:cxnLst/>
            <a:rect l="l" t="t" r="r" b="b"/>
            <a:pathLst>
              <a:path w="2932826" h="2914496">
                <a:moveTo>
                  <a:pt x="0" y="0"/>
                </a:moveTo>
                <a:lnTo>
                  <a:pt x="2932826" y="0"/>
                </a:lnTo>
                <a:lnTo>
                  <a:pt x="2932826" y="2914496"/>
                </a:lnTo>
                <a:lnTo>
                  <a:pt x="0" y="2914496"/>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829" b="-9829"/>
            </a:stretch>
          </a:blipFill>
        </p:spPr>
        <p:txBody>
          <a:bodyPr/>
          <a:lstStyle/>
          <a:p>
            <a:endParaRPr lang="en-US"/>
          </a:p>
        </p:txBody>
      </p:sp>
      <p:grpSp>
        <p:nvGrpSpPr>
          <p:cNvPr id="3" name="Group 3"/>
          <p:cNvGrpSpPr/>
          <p:nvPr/>
        </p:nvGrpSpPr>
        <p:grpSpPr>
          <a:xfrm>
            <a:off x="829917" y="69445"/>
            <a:ext cx="17222833" cy="2312625"/>
            <a:chOff x="0" y="0"/>
            <a:chExt cx="14578828" cy="1957596"/>
          </a:xfrm>
        </p:grpSpPr>
        <p:sp>
          <p:nvSpPr>
            <p:cNvPr id="4" name="Freeform 4"/>
            <p:cNvSpPr/>
            <p:nvPr/>
          </p:nvSpPr>
          <p:spPr>
            <a:xfrm>
              <a:off x="0" y="0"/>
              <a:ext cx="14578828" cy="1957596"/>
            </a:xfrm>
            <a:custGeom>
              <a:avLst/>
              <a:gdLst/>
              <a:ahLst/>
              <a:cxnLst/>
              <a:rect l="l" t="t" r="r" b="b"/>
              <a:pathLst>
                <a:path w="14578828" h="1957596">
                  <a:moveTo>
                    <a:pt x="0" y="0"/>
                  </a:moveTo>
                  <a:lnTo>
                    <a:pt x="14578828" y="0"/>
                  </a:lnTo>
                  <a:lnTo>
                    <a:pt x="14578828" y="1957596"/>
                  </a:lnTo>
                  <a:lnTo>
                    <a:pt x="0" y="1957596"/>
                  </a:lnTo>
                  <a:close/>
                </a:path>
              </a:pathLst>
            </a:custGeom>
          </p:spPr>
          <p:txBody>
            <a:bodyPr/>
            <a:lstStyle/>
            <a:p>
              <a:endParaRPr lang="en-US"/>
            </a:p>
          </p:txBody>
        </p:sp>
        <p:sp>
          <p:nvSpPr>
            <p:cNvPr id="5" name="TextBox 5"/>
            <p:cNvSpPr txBox="1"/>
            <p:nvPr/>
          </p:nvSpPr>
          <p:spPr>
            <a:xfrm>
              <a:off x="0" y="9525"/>
              <a:ext cx="14578828" cy="1948071"/>
            </a:xfrm>
            <a:prstGeom prst="rect">
              <a:avLst/>
            </a:prstGeom>
          </p:spPr>
          <p:txBody>
            <a:bodyPr lIns="0" tIns="0" rIns="0" bIns="0" rtlCol="0" anchor="ctr"/>
            <a:lstStyle/>
            <a:p>
              <a:pPr algn="ctr">
                <a:lnSpc>
                  <a:spcPts val="6501"/>
                </a:lnSpc>
              </a:pPr>
              <a:r>
                <a:rPr lang="en-US" sz="6020">
                  <a:solidFill>
                    <a:srgbClr val="000000"/>
                  </a:solidFill>
                  <a:latin typeface="Poppins"/>
                  <a:ea typeface="Poppins"/>
                  <a:cs typeface="Poppins"/>
                  <a:sym typeface="Poppins"/>
                </a:rPr>
                <a:t>Where does WIC funding </a:t>
              </a:r>
            </a:p>
            <a:p>
              <a:pPr algn="ctr">
                <a:lnSpc>
                  <a:spcPts val="6501"/>
                </a:lnSpc>
              </a:pPr>
              <a:r>
                <a:rPr lang="en-US" sz="6020">
                  <a:solidFill>
                    <a:srgbClr val="000000"/>
                  </a:solidFill>
                  <a:latin typeface="Poppins"/>
                  <a:ea typeface="Poppins"/>
                  <a:cs typeface="Poppins"/>
                  <a:sym typeface="Poppins"/>
                </a:rPr>
                <a:t>come from?</a:t>
              </a:r>
            </a:p>
          </p:txBody>
        </p:sp>
      </p:grpSp>
      <p:grpSp>
        <p:nvGrpSpPr>
          <p:cNvPr id="6" name="Group 6"/>
          <p:cNvGrpSpPr/>
          <p:nvPr/>
        </p:nvGrpSpPr>
        <p:grpSpPr>
          <a:xfrm>
            <a:off x="10706382" y="6401767"/>
            <a:ext cx="6454969" cy="3708576"/>
            <a:chOff x="0" y="0"/>
            <a:chExt cx="1433214" cy="823425"/>
          </a:xfrm>
        </p:grpSpPr>
        <p:sp>
          <p:nvSpPr>
            <p:cNvPr id="7" name="Freeform 7"/>
            <p:cNvSpPr/>
            <p:nvPr/>
          </p:nvSpPr>
          <p:spPr>
            <a:xfrm>
              <a:off x="0" y="0"/>
              <a:ext cx="1433214" cy="823425"/>
            </a:xfrm>
            <a:custGeom>
              <a:avLst/>
              <a:gdLst/>
              <a:ahLst/>
              <a:cxnLst/>
              <a:rect l="l" t="t" r="r" b="b"/>
              <a:pathLst>
                <a:path w="1433214" h="823425">
                  <a:moveTo>
                    <a:pt x="24479" y="0"/>
                  </a:moveTo>
                  <a:lnTo>
                    <a:pt x="1408735" y="0"/>
                  </a:lnTo>
                  <a:cubicBezTo>
                    <a:pt x="1415227" y="0"/>
                    <a:pt x="1421453" y="2579"/>
                    <a:pt x="1426044" y="7170"/>
                  </a:cubicBezTo>
                  <a:cubicBezTo>
                    <a:pt x="1430635" y="11760"/>
                    <a:pt x="1433214" y="17987"/>
                    <a:pt x="1433214" y="24479"/>
                  </a:cubicBezTo>
                  <a:lnTo>
                    <a:pt x="1433214" y="798946"/>
                  </a:lnTo>
                  <a:cubicBezTo>
                    <a:pt x="1433214" y="805438"/>
                    <a:pt x="1430635" y="811665"/>
                    <a:pt x="1426044" y="816255"/>
                  </a:cubicBezTo>
                  <a:cubicBezTo>
                    <a:pt x="1421453" y="820846"/>
                    <a:pt x="1415227" y="823425"/>
                    <a:pt x="1408735" y="823425"/>
                  </a:cubicBezTo>
                  <a:lnTo>
                    <a:pt x="24479" y="823425"/>
                  </a:lnTo>
                  <a:cubicBezTo>
                    <a:pt x="10959" y="823425"/>
                    <a:pt x="0" y="812465"/>
                    <a:pt x="0" y="798946"/>
                  </a:cubicBezTo>
                  <a:lnTo>
                    <a:pt x="0" y="24479"/>
                  </a:lnTo>
                  <a:cubicBezTo>
                    <a:pt x="0" y="17987"/>
                    <a:pt x="2579" y="11760"/>
                    <a:pt x="7170" y="7170"/>
                  </a:cubicBezTo>
                  <a:cubicBezTo>
                    <a:pt x="11760" y="2579"/>
                    <a:pt x="17987" y="0"/>
                    <a:pt x="24479" y="0"/>
                  </a:cubicBezTo>
                  <a:close/>
                </a:path>
              </a:pathLst>
            </a:custGeom>
            <a:solidFill>
              <a:srgbClr val="A2CD3B"/>
            </a:solidFill>
          </p:spPr>
          <p:txBody>
            <a:bodyPr/>
            <a:lstStyle/>
            <a:p>
              <a:endParaRPr lang="en-US"/>
            </a:p>
          </p:txBody>
        </p:sp>
        <p:sp>
          <p:nvSpPr>
            <p:cNvPr id="8" name="TextBox 8"/>
            <p:cNvSpPr txBox="1"/>
            <p:nvPr/>
          </p:nvSpPr>
          <p:spPr>
            <a:xfrm>
              <a:off x="0" y="19050"/>
              <a:ext cx="1433214" cy="804375"/>
            </a:xfrm>
            <a:prstGeom prst="rect">
              <a:avLst/>
            </a:prstGeom>
          </p:spPr>
          <p:txBody>
            <a:bodyPr lIns="79754" tIns="79754" rIns="79754" bIns="79754" rtlCol="0" anchor="ctr"/>
            <a:lstStyle/>
            <a:p>
              <a:pPr algn="ctr">
                <a:lnSpc>
                  <a:spcPts val="2488"/>
                </a:lnSpc>
              </a:pPr>
              <a:endParaRPr/>
            </a:p>
          </p:txBody>
        </p:sp>
      </p:grpSp>
      <p:sp>
        <p:nvSpPr>
          <p:cNvPr id="9" name="TextBox 9"/>
          <p:cNvSpPr txBox="1"/>
          <p:nvPr/>
        </p:nvSpPr>
        <p:spPr>
          <a:xfrm>
            <a:off x="11011674" y="6364363"/>
            <a:ext cx="5844384" cy="3746676"/>
          </a:xfrm>
          <a:prstGeom prst="rect">
            <a:avLst/>
          </a:prstGeom>
        </p:spPr>
        <p:txBody>
          <a:bodyPr lIns="0" tIns="0" rIns="0" bIns="0" rtlCol="0" anchor="t">
            <a:spAutoFit/>
          </a:bodyPr>
          <a:lstStyle/>
          <a:p>
            <a:pPr algn="l">
              <a:lnSpc>
                <a:spcPts val="3738"/>
              </a:lnSpc>
            </a:pPr>
            <a:r>
              <a:rPr lang="en-US" sz="3115">
                <a:solidFill>
                  <a:srgbClr val="000000"/>
                </a:solidFill>
                <a:latin typeface="Poppins"/>
                <a:ea typeface="Poppins"/>
                <a:cs typeface="Poppins"/>
                <a:sym typeface="Poppins"/>
              </a:rPr>
              <a:t>Glossary of acronyms</a:t>
            </a:r>
          </a:p>
          <a:p>
            <a:pPr marL="229910" lvl="1" indent="-114955" algn="l">
              <a:lnSpc>
                <a:spcPts val="3738"/>
              </a:lnSpc>
              <a:buFont typeface="Arial"/>
              <a:buChar char="•"/>
            </a:pPr>
            <a:r>
              <a:rPr lang="en-US" sz="3115">
                <a:solidFill>
                  <a:srgbClr val="000000"/>
                </a:solidFill>
                <a:latin typeface="Poppins"/>
                <a:ea typeface="Poppins"/>
                <a:cs typeface="Poppins"/>
                <a:sym typeface="Poppins"/>
              </a:rPr>
              <a:t>USDA – United States Department of Agriculture</a:t>
            </a:r>
          </a:p>
          <a:p>
            <a:pPr marL="229910" lvl="1" indent="-114955" algn="l">
              <a:lnSpc>
                <a:spcPts val="3738"/>
              </a:lnSpc>
              <a:buFont typeface="Arial"/>
              <a:buChar char="•"/>
            </a:pPr>
            <a:r>
              <a:rPr lang="en-US" sz="3115">
                <a:solidFill>
                  <a:srgbClr val="000000"/>
                </a:solidFill>
                <a:latin typeface="Poppins"/>
                <a:ea typeface="Poppins"/>
                <a:cs typeface="Poppins"/>
                <a:sym typeface="Poppins"/>
              </a:rPr>
              <a:t>FNS – Food and Nutrition Services</a:t>
            </a:r>
          </a:p>
          <a:p>
            <a:pPr marL="229910" lvl="1" indent="-114955" algn="l">
              <a:lnSpc>
                <a:spcPts val="3738"/>
              </a:lnSpc>
              <a:buFont typeface="Arial"/>
              <a:buChar char="•"/>
            </a:pPr>
            <a:r>
              <a:rPr lang="en-US" sz="3115">
                <a:solidFill>
                  <a:srgbClr val="000000"/>
                </a:solidFill>
                <a:latin typeface="Poppins"/>
                <a:ea typeface="Poppins"/>
                <a:cs typeface="Poppins"/>
                <a:sym typeface="Poppins"/>
              </a:rPr>
              <a:t>OHA – Oregon Health Authority</a:t>
            </a:r>
          </a:p>
          <a:p>
            <a:pPr marL="229910" lvl="1" indent="-114955" algn="l">
              <a:lnSpc>
                <a:spcPts val="3738"/>
              </a:lnSpc>
              <a:buFont typeface="Arial"/>
              <a:buChar char="•"/>
            </a:pPr>
            <a:r>
              <a:rPr lang="en-US" sz="3115">
                <a:solidFill>
                  <a:srgbClr val="000000"/>
                </a:solidFill>
                <a:latin typeface="Poppins"/>
                <a:ea typeface="Poppins"/>
                <a:cs typeface="Poppins"/>
                <a:sym typeface="Poppins"/>
              </a:rPr>
              <a:t>PHD – Public Health Division</a:t>
            </a:r>
          </a:p>
        </p:txBody>
      </p:sp>
      <p:grpSp>
        <p:nvGrpSpPr>
          <p:cNvPr id="10" name="Group 10"/>
          <p:cNvGrpSpPr/>
          <p:nvPr/>
        </p:nvGrpSpPr>
        <p:grpSpPr>
          <a:xfrm>
            <a:off x="1227449" y="2382070"/>
            <a:ext cx="8213884" cy="6613534"/>
            <a:chOff x="0" y="0"/>
            <a:chExt cx="10951846" cy="8818046"/>
          </a:xfrm>
        </p:grpSpPr>
        <p:grpSp>
          <p:nvGrpSpPr>
            <p:cNvPr id="11" name="Group 11"/>
            <p:cNvGrpSpPr/>
            <p:nvPr/>
          </p:nvGrpSpPr>
          <p:grpSpPr>
            <a:xfrm>
              <a:off x="3631679" y="231375"/>
              <a:ext cx="5091492" cy="2105871"/>
              <a:chOff x="0" y="0"/>
              <a:chExt cx="2756506" cy="1140107"/>
            </a:xfrm>
          </p:grpSpPr>
          <p:sp>
            <p:nvSpPr>
              <p:cNvPr id="12" name="Freeform 12"/>
              <p:cNvSpPr/>
              <p:nvPr/>
            </p:nvSpPr>
            <p:spPr>
              <a:xfrm>
                <a:off x="0" y="0"/>
                <a:ext cx="2756506" cy="1140107"/>
              </a:xfrm>
              <a:custGeom>
                <a:avLst/>
                <a:gdLst/>
                <a:ahLst/>
                <a:cxnLst/>
                <a:rect l="l" t="t" r="r" b="b"/>
                <a:pathLst>
                  <a:path w="2756506" h="1140107">
                    <a:moveTo>
                      <a:pt x="0" y="0"/>
                    </a:moveTo>
                    <a:lnTo>
                      <a:pt x="2756506" y="0"/>
                    </a:lnTo>
                    <a:lnTo>
                      <a:pt x="2756506" y="1140107"/>
                    </a:lnTo>
                    <a:lnTo>
                      <a:pt x="0" y="1140107"/>
                    </a:lnTo>
                    <a:close/>
                  </a:path>
                </a:pathLst>
              </a:custGeom>
            </p:spPr>
            <p:txBody>
              <a:bodyPr/>
              <a:lstStyle/>
              <a:p>
                <a:endParaRPr lang="en-US"/>
              </a:p>
            </p:txBody>
          </p:sp>
          <p:sp>
            <p:nvSpPr>
              <p:cNvPr id="13" name="TextBox 13"/>
              <p:cNvSpPr txBox="1"/>
              <p:nvPr/>
            </p:nvSpPr>
            <p:spPr>
              <a:xfrm>
                <a:off x="0" y="0"/>
                <a:ext cx="2756506" cy="1140107"/>
              </a:xfrm>
              <a:prstGeom prst="rect">
                <a:avLst/>
              </a:prstGeom>
            </p:spPr>
            <p:txBody>
              <a:bodyPr lIns="0" tIns="0" rIns="0" bIns="0" rtlCol="0" anchor="ctr"/>
              <a:lstStyle/>
              <a:p>
                <a:pPr marL="198380" lvl="2" indent="-66127" algn="l">
                  <a:lnSpc>
                    <a:spcPts val="2903"/>
                  </a:lnSpc>
                  <a:buFont typeface="Arial"/>
                  <a:buChar char="⚬"/>
                </a:pPr>
                <a:r>
                  <a:rPr lang="en-US" sz="2688">
                    <a:solidFill>
                      <a:srgbClr val="000000"/>
                    </a:solidFill>
                    <a:latin typeface="Poppins"/>
                    <a:ea typeface="Poppins"/>
                    <a:cs typeface="Poppins"/>
                    <a:sym typeface="Poppins"/>
                  </a:rPr>
                  <a:t>Through FNS regional office</a:t>
                </a:r>
              </a:p>
            </p:txBody>
          </p:sp>
        </p:grpSp>
        <p:grpSp>
          <p:nvGrpSpPr>
            <p:cNvPr id="14" name="Group 14"/>
            <p:cNvGrpSpPr/>
            <p:nvPr/>
          </p:nvGrpSpPr>
          <p:grpSpPr>
            <a:xfrm>
              <a:off x="0" y="0"/>
              <a:ext cx="3748171" cy="2581822"/>
              <a:chOff x="0" y="0"/>
              <a:chExt cx="2029240" cy="1397784"/>
            </a:xfrm>
          </p:grpSpPr>
          <p:sp>
            <p:nvSpPr>
              <p:cNvPr id="15" name="Freeform 15"/>
              <p:cNvSpPr/>
              <p:nvPr/>
            </p:nvSpPr>
            <p:spPr>
              <a:xfrm>
                <a:off x="0" y="0"/>
                <a:ext cx="2029261" cy="1397762"/>
              </a:xfrm>
              <a:custGeom>
                <a:avLst/>
                <a:gdLst/>
                <a:ahLst/>
                <a:cxnLst/>
                <a:rect l="l" t="t" r="r" b="b"/>
                <a:pathLst>
                  <a:path w="2029261" h="1397762">
                    <a:moveTo>
                      <a:pt x="0" y="233045"/>
                    </a:moveTo>
                    <a:cubicBezTo>
                      <a:pt x="0" y="104267"/>
                      <a:pt x="105954" y="0"/>
                      <a:pt x="236816" y="0"/>
                    </a:cubicBezTo>
                    <a:lnTo>
                      <a:pt x="1792445" y="0"/>
                    </a:lnTo>
                    <a:cubicBezTo>
                      <a:pt x="1923178" y="0"/>
                      <a:pt x="2029261" y="104267"/>
                      <a:pt x="2029261" y="233045"/>
                    </a:cubicBezTo>
                    <a:lnTo>
                      <a:pt x="2029261" y="1164717"/>
                    </a:lnTo>
                    <a:cubicBezTo>
                      <a:pt x="2029261" y="1293368"/>
                      <a:pt x="1923307" y="1397762"/>
                      <a:pt x="1792445" y="1397762"/>
                    </a:cubicBezTo>
                    <a:lnTo>
                      <a:pt x="236816" y="1397762"/>
                    </a:lnTo>
                    <a:cubicBezTo>
                      <a:pt x="105954" y="1397762"/>
                      <a:pt x="0" y="1293495"/>
                      <a:pt x="0" y="1164717"/>
                    </a:cubicBezTo>
                    <a:close/>
                  </a:path>
                </a:pathLst>
              </a:custGeom>
              <a:solidFill>
                <a:srgbClr val="4A9BC6"/>
              </a:solidFill>
            </p:spPr>
            <p:txBody>
              <a:bodyPr/>
              <a:lstStyle/>
              <a:p>
                <a:endParaRPr lang="en-US"/>
              </a:p>
            </p:txBody>
          </p:sp>
        </p:grpSp>
        <p:grpSp>
          <p:nvGrpSpPr>
            <p:cNvPr id="16" name="Group 16"/>
            <p:cNvGrpSpPr/>
            <p:nvPr/>
          </p:nvGrpSpPr>
          <p:grpSpPr>
            <a:xfrm>
              <a:off x="146334" y="622909"/>
              <a:ext cx="3455503" cy="1322803"/>
              <a:chOff x="0" y="0"/>
              <a:chExt cx="812800" cy="311148"/>
            </a:xfrm>
          </p:grpSpPr>
          <p:sp>
            <p:nvSpPr>
              <p:cNvPr id="17" name="Freeform 17"/>
              <p:cNvSpPr/>
              <p:nvPr/>
            </p:nvSpPr>
            <p:spPr>
              <a:xfrm>
                <a:off x="0" y="0"/>
                <a:ext cx="812800" cy="311148"/>
              </a:xfrm>
              <a:custGeom>
                <a:avLst/>
                <a:gdLst/>
                <a:ahLst/>
                <a:cxnLst/>
                <a:rect l="l" t="t" r="r" b="b"/>
                <a:pathLst>
                  <a:path w="812800" h="311148">
                    <a:moveTo>
                      <a:pt x="127000" y="0"/>
                    </a:moveTo>
                    <a:lnTo>
                      <a:pt x="685800" y="0"/>
                    </a:lnTo>
                    <a:cubicBezTo>
                      <a:pt x="755940" y="0"/>
                      <a:pt x="812800" y="56860"/>
                      <a:pt x="812800" y="127000"/>
                    </a:cubicBezTo>
                    <a:lnTo>
                      <a:pt x="812800" y="184148"/>
                    </a:lnTo>
                    <a:cubicBezTo>
                      <a:pt x="812800" y="254289"/>
                      <a:pt x="755940" y="311148"/>
                      <a:pt x="685800" y="311148"/>
                    </a:cubicBezTo>
                    <a:lnTo>
                      <a:pt x="127000" y="311148"/>
                    </a:lnTo>
                    <a:cubicBezTo>
                      <a:pt x="93318" y="311148"/>
                      <a:pt x="61015" y="297768"/>
                      <a:pt x="37197" y="273951"/>
                    </a:cubicBezTo>
                    <a:cubicBezTo>
                      <a:pt x="13380" y="250134"/>
                      <a:pt x="0" y="217831"/>
                      <a:pt x="0" y="184148"/>
                    </a:cubicBezTo>
                    <a:lnTo>
                      <a:pt x="0" y="127000"/>
                    </a:lnTo>
                    <a:cubicBezTo>
                      <a:pt x="0" y="56860"/>
                      <a:pt x="56860" y="0"/>
                      <a:pt x="127000" y="0"/>
                    </a:cubicBezTo>
                    <a:close/>
                  </a:path>
                </a:pathLst>
              </a:custGeom>
            </p:spPr>
            <p:txBody>
              <a:bodyPr/>
              <a:lstStyle/>
              <a:p>
                <a:endParaRPr lang="en-US"/>
              </a:p>
            </p:txBody>
          </p:sp>
          <p:sp>
            <p:nvSpPr>
              <p:cNvPr id="18" name="TextBox 18"/>
              <p:cNvSpPr txBox="1"/>
              <p:nvPr/>
            </p:nvSpPr>
            <p:spPr>
              <a:xfrm>
                <a:off x="0" y="47625"/>
                <a:ext cx="812800" cy="263523"/>
              </a:xfrm>
              <a:prstGeom prst="rect">
                <a:avLst/>
              </a:prstGeom>
            </p:spPr>
            <p:txBody>
              <a:bodyPr lIns="0" tIns="0" rIns="0" bIns="0" rtlCol="0" anchor="ctr"/>
              <a:lstStyle/>
              <a:p>
                <a:pPr algn="ctr">
                  <a:lnSpc>
                    <a:spcPts val="4459"/>
                  </a:lnSpc>
                </a:pPr>
                <a:r>
                  <a:rPr lang="en-US" sz="4128">
                    <a:solidFill>
                      <a:srgbClr val="FFFFFF"/>
                    </a:solidFill>
                    <a:latin typeface="Aptos"/>
                    <a:ea typeface="Aptos"/>
                    <a:cs typeface="Aptos"/>
                    <a:sym typeface="Aptos"/>
                  </a:rPr>
                  <a:t>USDA</a:t>
                </a:r>
              </a:p>
            </p:txBody>
          </p:sp>
        </p:grpSp>
        <p:grpSp>
          <p:nvGrpSpPr>
            <p:cNvPr id="19" name="Group 19"/>
            <p:cNvGrpSpPr/>
            <p:nvPr/>
          </p:nvGrpSpPr>
          <p:grpSpPr>
            <a:xfrm>
              <a:off x="7263358" y="3138212"/>
              <a:ext cx="2701783" cy="2105871"/>
              <a:chOff x="0" y="0"/>
              <a:chExt cx="1462730" cy="1140107"/>
            </a:xfrm>
          </p:grpSpPr>
          <p:sp>
            <p:nvSpPr>
              <p:cNvPr id="20" name="Freeform 20"/>
              <p:cNvSpPr/>
              <p:nvPr/>
            </p:nvSpPr>
            <p:spPr>
              <a:xfrm>
                <a:off x="0" y="0"/>
                <a:ext cx="1462730" cy="1140107"/>
              </a:xfrm>
              <a:custGeom>
                <a:avLst/>
                <a:gdLst/>
                <a:ahLst/>
                <a:cxnLst/>
                <a:rect l="l" t="t" r="r" b="b"/>
                <a:pathLst>
                  <a:path w="1462730" h="1140107">
                    <a:moveTo>
                      <a:pt x="0" y="0"/>
                    </a:moveTo>
                    <a:lnTo>
                      <a:pt x="1462730" y="0"/>
                    </a:lnTo>
                    <a:lnTo>
                      <a:pt x="1462730" y="1140107"/>
                    </a:lnTo>
                    <a:lnTo>
                      <a:pt x="0" y="1140107"/>
                    </a:lnTo>
                    <a:close/>
                  </a:path>
                </a:pathLst>
              </a:custGeom>
            </p:spPr>
            <p:txBody>
              <a:bodyPr/>
              <a:lstStyle/>
              <a:p>
                <a:endParaRPr lang="en-US"/>
              </a:p>
            </p:txBody>
          </p:sp>
          <p:sp>
            <p:nvSpPr>
              <p:cNvPr id="21" name="TextBox 21"/>
              <p:cNvSpPr txBox="1"/>
              <p:nvPr/>
            </p:nvSpPr>
            <p:spPr>
              <a:xfrm>
                <a:off x="0" y="0"/>
                <a:ext cx="1462730" cy="1140107"/>
              </a:xfrm>
              <a:prstGeom prst="rect">
                <a:avLst/>
              </a:prstGeom>
            </p:spPr>
            <p:txBody>
              <a:bodyPr lIns="0" tIns="0" rIns="0" bIns="0" rtlCol="0" anchor="ctr"/>
              <a:lstStyle/>
              <a:p>
                <a:pPr marL="198380" lvl="2" indent="-66127" algn="l">
                  <a:lnSpc>
                    <a:spcPts val="2903"/>
                  </a:lnSpc>
                  <a:buFont typeface="Arial"/>
                  <a:buChar char="⚬"/>
                </a:pPr>
                <a:r>
                  <a:rPr lang="en-US" sz="2688">
                    <a:solidFill>
                      <a:srgbClr val="000000"/>
                    </a:solidFill>
                    <a:latin typeface="Poppins"/>
                    <a:ea typeface="Poppins"/>
                    <a:cs typeface="Poppins"/>
                    <a:sym typeface="Poppins"/>
                  </a:rPr>
                  <a:t>Through PHD</a:t>
                </a:r>
              </a:p>
            </p:txBody>
          </p:sp>
        </p:grpSp>
        <p:grpSp>
          <p:nvGrpSpPr>
            <p:cNvPr id="22" name="Group 22"/>
            <p:cNvGrpSpPr/>
            <p:nvPr/>
          </p:nvGrpSpPr>
          <p:grpSpPr>
            <a:xfrm>
              <a:off x="3631679" y="2900237"/>
              <a:ext cx="3688488" cy="2581822"/>
              <a:chOff x="0" y="0"/>
              <a:chExt cx="1996927" cy="1397784"/>
            </a:xfrm>
          </p:grpSpPr>
          <p:sp>
            <p:nvSpPr>
              <p:cNvPr id="23" name="Freeform 23"/>
              <p:cNvSpPr/>
              <p:nvPr/>
            </p:nvSpPr>
            <p:spPr>
              <a:xfrm>
                <a:off x="0" y="0"/>
                <a:ext cx="1996948" cy="1397762"/>
              </a:xfrm>
              <a:custGeom>
                <a:avLst/>
                <a:gdLst/>
                <a:ahLst/>
                <a:cxnLst/>
                <a:rect l="l" t="t" r="r" b="b"/>
                <a:pathLst>
                  <a:path w="1996948" h="1397762">
                    <a:moveTo>
                      <a:pt x="0" y="233045"/>
                    </a:moveTo>
                    <a:cubicBezTo>
                      <a:pt x="0" y="104267"/>
                      <a:pt x="104267" y="0"/>
                      <a:pt x="233045" y="0"/>
                    </a:cubicBezTo>
                    <a:lnTo>
                      <a:pt x="1763903" y="0"/>
                    </a:lnTo>
                    <a:cubicBezTo>
                      <a:pt x="1892554" y="0"/>
                      <a:pt x="1996948" y="104267"/>
                      <a:pt x="1996948" y="233045"/>
                    </a:cubicBezTo>
                    <a:lnTo>
                      <a:pt x="1996948" y="1164717"/>
                    </a:lnTo>
                    <a:cubicBezTo>
                      <a:pt x="1996948" y="1293368"/>
                      <a:pt x="1892681" y="1397762"/>
                      <a:pt x="1763903" y="1397762"/>
                    </a:cubicBezTo>
                    <a:lnTo>
                      <a:pt x="233045" y="1397762"/>
                    </a:lnTo>
                    <a:cubicBezTo>
                      <a:pt x="104267" y="1397762"/>
                      <a:pt x="0" y="1293495"/>
                      <a:pt x="0" y="1164717"/>
                    </a:cubicBezTo>
                    <a:close/>
                  </a:path>
                </a:pathLst>
              </a:custGeom>
              <a:solidFill>
                <a:srgbClr val="88C62B"/>
              </a:solidFill>
            </p:spPr>
            <p:txBody>
              <a:bodyPr/>
              <a:lstStyle/>
              <a:p>
                <a:endParaRPr lang="en-US"/>
              </a:p>
            </p:txBody>
          </p:sp>
        </p:grpSp>
        <p:grpSp>
          <p:nvGrpSpPr>
            <p:cNvPr id="24" name="Group 24"/>
            <p:cNvGrpSpPr/>
            <p:nvPr/>
          </p:nvGrpSpPr>
          <p:grpSpPr>
            <a:xfrm>
              <a:off x="4304528" y="3019753"/>
              <a:ext cx="2342790" cy="2342790"/>
              <a:chOff x="0" y="0"/>
              <a:chExt cx="812800" cy="812800"/>
            </a:xfrm>
          </p:grpSpPr>
          <p:sp>
            <p:nvSpPr>
              <p:cNvPr id="25" name="Freeform 25"/>
              <p:cNvSpPr/>
              <p:nvPr/>
            </p:nvSpPr>
            <p:spPr>
              <a:xfrm>
                <a:off x="0" y="0"/>
                <a:ext cx="812800" cy="812800"/>
              </a:xfrm>
              <a:custGeom>
                <a:avLst/>
                <a:gdLst/>
                <a:ahLst/>
                <a:cxnLst/>
                <a:rect l="l" t="t" r="r" b="b"/>
                <a:pathLst>
                  <a:path w="812800" h="812800">
                    <a:moveTo>
                      <a:pt x="187319" y="0"/>
                    </a:moveTo>
                    <a:lnTo>
                      <a:pt x="625481" y="0"/>
                    </a:lnTo>
                    <a:cubicBezTo>
                      <a:pt x="728934" y="0"/>
                      <a:pt x="812800" y="83866"/>
                      <a:pt x="812800" y="187319"/>
                    </a:cubicBezTo>
                    <a:lnTo>
                      <a:pt x="812800" y="625481"/>
                    </a:lnTo>
                    <a:cubicBezTo>
                      <a:pt x="812800" y="728934"/>
                      <a:pt x="728934" y="812800"/>
                      <a:pt x="625481" y="812800"/>
                    </a:cubicBezTo>
                    <a:lnTo>
                      <a:pt x="187319" y="812800"/>
                    </a:lnTo>
                    <a:cubicBezTo>
                      <a:pt x="83866" y="812800"/>
                      <a:pt x="0" y="728934"/>
                      <a:pt x="0" y="625481"/>
                    </a:cubicBezTo>
                    <a:lnTo>
                      <a:pt x="0" y="187319"/>
                    </a:lnTo>
                    <a:cubicBezTo>
                      <a:pt x="0" y="83866"/>
                      <a:pt x="83866" y="0"/>
                      <a:pt x="187319" y="0"/>
                    </a:cubicBezTo>
                    <a:close/>
                  </a:path>
                </a:pathLst>
              </a:custGeom>
            </p:spPr>
            <p:txBody>
              <a:bodyPr/>
              <a:lstStyle/>
              <a:p>
                <a:endParaRPr lang="en-US"/>
              </a:p>
            </p:txBody>
          </p:sp>
          <p:sp>
            <p:nvSpPr>
              <p:cNvPr id="26" name="TextBox 26"/>
              <p:cNvSpPr txBox="1"/>
              <p:nvPr/>
            </p:nvSpPr>
            <p:spPr>
              <a:xfrm>
                <a:off x="0" y="47625"/>
                <a:ext cx="812800" cy="765175"/>
              </a:xfrm>
              <a:prstGeom prst="rect">
                <a:avLst/>
              </a:prstGeom>
            </p:spPr>
            <p:txBody>
              <a:bodyPr lIns="0" tIns="0" rIns="0" bIns="0" rtlCol="0" anchor="ctr"/>
              <a:lstStyle/>
              <a:p>
                <a:pPr algn="ctr">
                  <a:lnSpc>
                    <a:spcPts val="4459"/>
                  </a:lnSpc>
                </a:pPr>
                <a:r>
                  <a:rPr lang="en-US" sz="4128">
                    <a:solidFill>
                      <a:srgbClr val="FFFFFF"/>
                    </a:solidFill>
                    <a:latin typeface="Aptos"/>
                    <a:ea typeface="Aptos"/>
                    <a:cs typeface="Aptos"/>
                    <a:sym typeface="Aptos"/>
                  </a:rPr>
                  <a:t>OHA</a:t>
                </a:r>
              </a:p>
            </p:txBody>
          </p:sp>
        </p:grpSp>
        <p:grpSp>
          <p:nvGrpSpPr>
            <p:cNvPr id="27" name="Group 27"/>
            <p:cNvGrpSpPr/>
            <p:nvPr/>
          </p:nvGrpSpPr>
          <p:grpSpPr>
            <a:xfrm>
              <a:off x="7263358" y="5800475"/>
              <a:ext cx="3688488" cy="2581822"/>
              <a:chOff x="0" y="0"/>
              <a:chExt cx="1996927" cy="1397784"/>
            </a:xfrm>
          </p:grpSpPr>
          <p:sp>
            <p:nvSpPr>
              <p:cNvPr id="28" name="Freeform 28"/>
              <p:cNvSpPr/>
              <p:nvPr/>
            </p:nvSpPr>
            <p:spPr>
              <a:xfrm>
                <a:off x="0" y="0"/>
                <a:ext cx="1996948" cy="1397762"/>
              </a:xfrm>
              <a:custGeom>
                <a:avLst/>
                <a:gdLst/>
                <a:ahLst/>
                <a:cxnLst/>
                <a:rect l="l" t="t" r="r" b="b"/>
                <a:pathLst>
                  <a:path w="1996948" h="1397762">
                    <a:moveTo>
                      <a:pt x="0" y="233045"/>
                    </a:moveTo>
                    <a:cubicBezTo>
                      <a:pt x="0" y="104267"/>
                      <a:pt x="104267" y="0"/>
                      <a:pt x="233045" y="0"/>
                    </a:cubicBezTo>
                    <a:lnTo>
                      <a:pt x="1763903" y="0"/>
                    </a:lnTo>
                    <a:cubicBezTo>
                      <a:pt x="1892554" y="0"/>
                      <a:pt x="1996948" y="104267"/>
                      <a:pt x="1996948" y="233045"/>
                    </a:cubicBezTo>
                    <a:lnTo>
                      <a:pt x="1996948" y="1164717"/>
                    </a:lnTo>
                    <a:cubicBezTo>
                      <a:pt x="1996948" y="1293368"/>
                      <a:pt x="1892681" y="1397762"/>
                      <a:pt x="1763903" y="1397762"/>
                    </a:cubicBezTo>
                    <a:lnTo>
                      <a:pt x="233045" y="1397762"/>
                    </a:lnTo>
                    <a:cubicBezTo>
                      <a:pt x="104267" y="1397762"/>
                      <a:pt x="0" y="1293495"/>
                      <a:pt x="0" y="1164717"/>
                    </a:cubicBezTo>
                    <a:close/>
                  </a:path>
                </a:pathLst>
              </a:custGeom>
              <a:solidFill>
                <a:srgbClr val="F38D35"/>
              </a:solidFill>
            </p:spPr>
            <p:txBody>
              <a:bodyPr/>
              <a:lstStyle/>
              <a:p>
                <a:endParaRPr lang="en-US"/>
              </a:p>
            </p:txBody>
          </p:sp>
        </p:grpSp>
        <p:grpSp>
          <p:nvGrpSpPr>
            <p:cNvPr id="29" name="Group 29"/>
            <p:cNvGrpSpPr/>
            <p:nvPr/>
          </p:nvGrpSpPr>
          <p:grpSpPr>
            <a:xfrm>
              <a:off x="7320167" y="5362543"/>
              <a:ext cx="3455503" cy="3455503"/>
              <a:chOff x="0" y="0"/>
              <a:chExt cx="812800" cy="812800"/>
            </a:xfrm>
          </p:grpSpPr>
          <p:sp>
            <p:nvSpPr>
              <p:cNvPr id="30" name="Freeform 30"/>
              <p:cNvSpPr/>
              <p:nvPr/>
            </p:nvSpPr>
            <p:spPr>
              <a:xfrm>
                <a:off x="0" y="0"/>
                <a:ext cx="812800" cy="812800"/>
              </a:xfrm>
              <a:custGeom>
                <a:avLst/>
                <a:gdLst/>
                <a:ahLst/>
                <a:cxnLst/>
                <a:rect l="l" t="t" r="r" b="b"/>
                <a:pathLst>
                  <a:path w="812800" h="812800">
                    <a:moveTo>
                      <a:pt x="127000" y="0"/>
                    </a:moveTo>
                    <a:lnTo>
                      <a:pt x="685800" y="0"/>
                    </a:lnTo>
                    <a:cubicBezTo>
                      <a:pt x="755940" y="0"/>
                      <a:pt x="812800" y="56860"/>
                      <a:pt x="812800" y="127000"/>
                    </a:cubicBezTo>
                    <a:lnTo>
                      <a:pt x="812800" y="685800"/>
                    </a:lnTo>
                    <a:cubicBezTo>
                      <a:pt x="812800" y="755940"/>
                      <a:pt x="755940" y="812800"/>
                      <a:pt x="685800" y="812800"/>
                    </a:cubicBezTo>
                    <a:lnTo>
                      <a:pt x="127000" y="812800"/>
                    </a:lnTo>
                    <a:cubicBezTo>
                      <a:pt x="56860" y="812800"/>
                      <a:pt x="0" y="755940"/>
                      <a:pt x="0" y="685800"/>
                    </a:cubicBezTo>
                    <a:lnTo>
                      <a:pt x="0" y="127000"/>
                    </a:lnTo>
                    <a:cubicBezTo>
                      <a:pt x="0" y="56860"/>
                      <a:pt x="56860" y="0"/>
                      <a:pt x="127000" y="0"/>
                    </a:cubicBezTo>
                    <a:close/>
                  </a:path>
                </a:pathLst>
              </a:custGeom>
            </p:spPr>
            <p:txBody>
              <a:bodyPr/>
              <a:lstStyle/>
              <a:p>
                <a:endParaRPr lang="en-US"/>
              </a:p>
            </p:txBody>
          </p:sp>
          <p:sp>
            <p:nvSpPr>
              <p:cNvPr id="31" name="TextBox 31"/>
              <p:cNvSpPr txBox="1"/>
              <p:nvPr/>
            </p:nvSpPr>
            <p:spPr>
              <a:xfrm>
                <a:off x="0" y="47625"/>
                <a:ext cx="812800" cy="765175"/>
              </a:xfrm>
              <a:prstGeom prst="rect">
                <a:avLst/>
              </a:prstGeom>
            </p:spPr>
            <p:txBody>
              <a:bodyPr lIns="0" tIns="0" rIns="0" bIns="0" rtlCol="0" anchor="ctr"/>
              <a:lstStyle/>
              <a:p>
                <a:pPr algn="ctr">
                  <a:lnSpc>
                    <a:spcPts val="4459"/>
                  </a:lnSpc>
                </a:pPr>
                <a:r>
                  <a:rPr lang="en-US" sz="4128">
                    <a:solidFill>
                      <a:srgbClr val="FFFFFF"/>
                    </a:solidFill>
                    <a:latin typeface="Aptos"/>
                    <a:ea typeface="Aptos"/>
                    <a:cs typeface="Aptos"/>
                    <a:sym typeface="Aptos"/>
                  </a:rPr>
                  <a:t>Your agency</a:t>
                </a:r>
              </a:p>
            </p:txBody>
          </p:sp>
        </p:grpSp>
        <p:sp>
          <p:nvSpPr>
            <p:cNvPr id="32" name="Freeform 32"/>
            <p:cNvSpPr/>
            <p:nvPr/>
          </p:nvSpPr>
          <p:spPr>
            <a:xfrm rot="-2629191">
              <a:off x="4780973" y="5567049"/>
              <a:ext cx="1389899" cy="3123369"/>
            </a:xfrm>
            <a:custGeom>
              <a:avLst/>
              <a:gdLst/>
              <a:ahLst/>
              <a:cxnLst/>
              <a:rect l="l" t="t" r="r" b="b"/>
              <a:pathLst>
                <a:path w="1389899" h="3123369">
                  <a:moveTo>
                    <a:pt x="0" y="0"/>
                  </a:moveTo>
                  <a:lnTo>
                    <a:pt x="1389899" y="0"/>
                  </a:lnTo>
                  <a:lnTo>
                    <a:pt x="1389899" y="3123369"/>
                  </a:lnTo>
                  <a:lnTo>
                    <a:pt x="0" y="3123369"/>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3" name="Freeform 33"/>
            <p:cNvSpPr/>
            <p:nvPr/>
          </p:nvSpPr>
          <p:spPr>
            <a:xfrm rot="-2629191">
              <a:off x="1034104" y="2541085"/>
              <a:ext cx="1389899" cy="3123369"/>
            </a:xfrm>
            <a:custGeom>
              <a:avLst/>
              <a:gdLst/>
              <a:ahLst/>
              <a:cxnLst/>
              <a:rect l="l" t="t" r="r" b="b"/>
              <a:pathLst>
                <a:path w="1389899" h="3123369">
                  <a:moveTo>
                    <a:pt x="0" y="0"/>
                  </a:moveTo>
                  <a:lnTo>
                    <a:pt x="1389900" y="0"/>
                  </a:lnTo>
                  <a:lnTo>
                    <a:pt x="1389900" y="3123369"/>
                  </a:lnTo>
                  <a:lnTo>
                    <a:pt x="0" y="3123369"/>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829" b="-9829"/>
            </a:stretch>
          </a:blipFill>
        </p:spPr>
        <p:txBody>
          <a:bodyPr/>
          <a:lstStyle/>
          <a:p>
            <a:endParaRPr lang="en-US"/>
          </a:p>
        </p:txBody>
      </p:sp>
      <p:grpSp>
        <p:nvGrpSpPr>
          <p:cNvPr id="3" name="Group 3"/>
          <p:cNvGrpSpPr/>
          <p:nvPr/>
        </p:nvGrpSpPr>
        <p:grpSpPr>
          <a:xfrm>
            <a:off x="3980482" y="253256"/>
            <a:ext cx="10880501" cy="1493475"/>
            <a:chOff x="0" y="0"/>
            <a:chExt cx="10961097" cy="1504537"/>
          </a:xfrm>
        </p:grpSpPr>
        <p:sp>
          <p:nvSpPr>
            <p:cNvPr id="4" name="Freeform 4"/>
            <p:cNvSpPr/>
            <p:nvPr/>
          </p:nvSpPr>
          <p:spPr>
            <a:xfrm>
              <a:off x="0" y="0"/>
              <a:ext cx="10961098" cy="1504537"/>
            </a:xfrm>
            <a:custGeom>
              <a:avLst/>
              <a:gdLst/>
              <a:ahLst/>
              <a:cxnLst/>
              <a:rect l="l" t="t" r="r" b="b"/>
              <a:pathLst>
                <a:path w="10961098" h="1504537">
                  <a:moveTo>
                    <a:pt x="0" y="0"/>
                  </a:moveTo>
                  <a:lnTo>
                    <a:pt x="10961098" y="0"/>
                  </a:lnTo>
                  <a:lnTo>
                    <a:pt x="10961098" y="1504537"/>
                  </a:lnTo>
                  <a:lnTo>
                    <a:pt x="0" y="1504537"/>
                  </a:lnTo>
                  <a:close/>
                </a:path>
              </a:pathLst>
            </a:custGeom>
          </p:spPr>
          <p:txBody>
            <a:bodyPr/>
            <a:lstStyle/>
            <a:p>
              <a:endParaRPr lang="en-US"/>
            </a:p>
          </p:txBody>
        </p:sp>
        <p:sp>
          <p:nvSpPr>
            <p:cNvPr id="5" name="TextBox 5"/>
            <p:cNvSpPr txBox="1"/>
            <p:nvPr/>
          </p:nvSpPr>
          <p:spPr>
            <a:xfrm>
              <a:off x="0" y="9525"/>
              <a:ext cx="10961097" cy="1495012"/>
            </a:xfrm>
            <a:prstGeom prst="rect">
              <a:avLst/>
            </a:prstGeom>
          </p:spPr>
          <p:txBody>
            <a:bodyPr lIns="0" tIns="0" rIns="0" bIns="0" rtlCol="0" anchor="b"/>
            <a:lstStyle/>
            <a:p>
              <a:pPr algn="l">
                <a:lnSpc>
                  <a:spcPts val="6501"/>
                </a:lnSpc>
              </a:pPr>
              <a:r>
                <a:rPr lang="en-US" sz="6020">
                  <a:solidFill>
                    <a:srgbClr val="000000"/>
                  </a:solidFill>
                  <a:latin typeface="Poppins"/>
                  <a:ea typeface="Poppins"/>
                  <a:cs typeface="Poppins"/>
                  <a:sym typeface="Poppins"/>
                </a:rPr>
                <a:t>WIC Coordinator Resources</a:t>
              </a:r>
            </a:p>
          </p:txBody>
        </p:sp>
      </p:grpSp>
      <p:sp>
        <p:nvSpPr>
          <p:cNvPr id="6" name="TextBox 6"/>
          <p:cNvSpPr txBox="1"/>
          <p:nvPr/>
        </p:nvSpPr>
        <p:spPr>
          <a:xfrm>
            <a:off x="4651022" y="1639000"/>
            <a:ext cx="9539419" cy="876300"/>
          </a:xfrm>
          <a:prstGeom prst="rect">
            <a:avLst/>
          </a:prstGeom>
        </p:spPr>
        <p:txBody>
          <a:bodyPr lIns="0" tIns="0" rIns="0" bIns="0" rtlCol="0" anchor="t">
            <a:spAutoFit/>
          </a:bodyPr>
          <a:lstStyle/>
          <a:p>
            <a:pPr algn="l">
              <a:lnSpc>
                <a:spcPts val="6563"/>
              </a:lnSpc>
            </a:pPr>
            <a:r>
              <a:rPr lang="en-US" sz="5469" dirty="0">
                <a:solidFill>
                  <a:srgbClr val="000000"/>
                </a:solidFill>
                <a:latin typeface="Poppins"/>
                <a:ea typeface="Poppins"/>
                <a:cs typeface="Poppins"/>
                <a:sym typeface="Poppins"/>
              </a:rPr>
              <a:t>WIC – Coordinator page</a:t>
            </a:r>
          </a:p>
        </p:txBody>
      </p:sp>
      <p:grpSp>
        <p:nvGrpSpPr>
          <p:cNvPr id="7" name="Group 7"/>
          <p:cNvGrpSpPr/>
          <p:nvPr/>
        </p:nvGrpSpPr>
        <p:grpSpPr>
          <a:xfrm>
            <a:off x="1582164" y="2576427"/>
            <a:ext cx="15677136" cy="7453715"/>
            <a:chOff x="0" y="0"/>
            <a:chExt cx="20902848" cy="9938286"/>
          </a:xfrm>
        </p:grpSpPr>
        <p:grpSp>
          <p:nvGrpSpPr>
            <p:cNvPr id="8" name="Group 8"/>
            <p:cNvGrpSpPr/>
            <p:nvPr/>
          </p:nvGrpSpPr>
          <p:grpSpPr>
            <a:xfrm>
              <a:off x="0" y="0"/>
              <a:ext cx="20902848" cy="9938286"/>
              <a:chOff x="0" y="0"/>
              <a:chExt cx="4128958" cy="1963118"/>
            </a:xfrm>
          </p:grpSpPr>
          <p:sp>
            <p:nvSpPr>
              <p:cNvPr id="9" name="Freeform 9"/>
              <p:cNvSpPr/>
              <p:nvPr/>
            </p:nvSpPr>
            <p:spPr>
              <a:xfrm>
                <a:off x="0" y="0"/>
                <a:ext cx="4128958" cy="1963118"/>
              </a:xfrm>
              <a:custGeom>
                <a:avLst/>
                <a:gdLst/>
                <a:ahLst/>
                <a:cxnLst/>
                <a:rect l="l" t="t" r="r" b="b"/>
                <a:pathLst>
                  <a:path w="4128958" h="1963118">
                    <a:moveTo>
                      <a:pt x="8395" y="0"/>
                    </a:moveTo>
                    <a:lnTo>
                      <a:pt x="4120562" y="0"/>
                    </a:lnTo>
                    <a:cubicBezTo>
                      <a:pt x="4125199" y="0"/>
                      <a:pt x="4128958" y="3759"/>
                      <a:pt x="4128958" y="8395"/>
                    </a:cubicBezTo>
                    <a:lnTo>
                      <a:pt x="4128958" y="1954723"/>
                    </a:lnTo>
                    <a:cubicBezTo>
                      <a:pt x="4128958" y="1956950"/>
                      <a:pt x="4128073" y="1959085"/>
                      <a:pt x="4126499" y="1960659"/>
                    </a:cubicBezTo>
                    <a:cubicBezTo>
                      <a:pt x="4124924" y="1962234"/>
                      <a:pt x="4122789" y="1963118"/>
                      <a:pt x="4120562" y="1963118"/>
                    </a:cubicBezTo>
                    <a:lnTo>
                      <a:pt x="8395" y="1963118"/>
                    </a:lnTo>
                    <a:cubicBezTo>
                      <a:pt x="3759" y="1963118"/>
                      <a:pt x="0" y="1959360"/>
                      <a:pt x="0" y="1954723"/>
                    </a:cubicBezTo>
                    <a:lnTo>
                      <a:pt x="0" y="8395"/>
                    </a:lnTo>
                    <a:cubicBezTo>
                      <a:pt x="0" y="3759"/>
                      <a:pt x="3759" y="0"/>
                      <a:pt x="8395" y="0"/>
                    </a:cubicBezTo>
                    <a:close/>
                  </a:path>
                </a:pathLst>
              </a:custGeom>
              <a:solidFill>
                <a:srgbClr val="70AE02"/>
              </a:solidFill>
            </p:spPr>
            <p:txBody>
              <a:bodyPr/>
              <a:lstStyle/>
              <a:p>
                <a:endParaRPr lang="en-US"/>
              </a:p>
            </p:txBody>
          </p:sp>
          <p:sp>
            <p:nvSpPr>
              <p:cNvPr id="10" name="TextBox 10"/>
              <p:cNvSpPr txBox="1"/>
              <p:nvPr/>
            </p:nvSpPr>
            <p:spPr>
              <a:xfrm>
                <a:off x="0" y="9525"/>
                <a:ext cx="4128958" cy="1953593"/>
              </a:xfrm>
              <a:prstGeom prst="rect">
                <a:avLst/>
              </a:prstGeom>
            </p:spPr>
            <p:txBody>
              <a:bodyPr lIns="50800" tIns="50800" rIns="50800" bIns="50800" rtlCol="0" anchor="ctr"/>
              <a:lstStyle/>
              <a:p>
                <a:pPr algn="ctr">
                  <a:lnSpc>
                    <a:spcPts val="2699"/>
                  </a:lnSpc>
                </a:pPr>
                <a:endParaRPr/>
              </a:p>
            </p:txBody>
          </p:sp>
        </p:grpSp>
        <p:grpSp>
          <p:nvGrpSpPr>
            <p:cNvPr id="11" name="Group 11"/>
            <p:cNvGrpSpPr>
              <a:grpSpLocks noChangeAspect="1"/>
            </p:cNvGrpSpPr>
            <p:nvPr/>
          </p:nvGrpSpPr>
          <p:grpSpPr>
            <a:xfrm>
              <a:off x="262207" y="307665"/>
              <a:ext cx="20306894" cy="9322955"/>
              <a:chOff x="0" y="0"/>
              <a:chExt cx="12003218" cy="5510713"/>
            </a:xfrm>
          </p:grpSpPr>
          <p:sp>
            <p:nvSpPr>
              <p:cNvPr id="12" name="Freeform 12"/>
              <p:cNvSpPr/>
              <p:nvPr/>
            </p:nvSpPr>
            <p:spPr>
              <a:xfrm>
                <a:off x="0" y="0"/>
                <a:ext cx="12003278" cy="5510657"/>
              </a:xfrm>
              <a:custGeom>
                <a:avLst/>
                <a:gdLst/>
                <a:ahLst/>
                <a:cxnLst/>
                <a:rect l="l" t="t" r="r" b="b"/>
                <a:pathLst>
                  <a:path w="12003278" h="5510657">
                    <a:moveTo>
                      <a:pt x="0" y="0"/>
                    </a:moveTo>
                    <a:lnTo>
                      <a:pt x="12003278" y="0"/>
                    </a:lnTo>
                    <a:lnTo>
                      <a:pt x="12003278" y="5510657"/>
                    </a:lnTo>
                    <a:lnTo>
                      <a:pt x="0" y="5510657"/>
                    </a:lnTo>
                    <a:lnTo>
                      <a:pt x="0" y="0"/>
                    </a:lnTo>
                    <a:close/>
                  </a:path>
                </a:pathLst>
              </a:custGeom>
              <a:blipFill>
                <a:blip r:embed="rId4"/>
                <a:stretch>
                  <a:fillRect l="-78095" t="-76979" r="-45462" b="-86785"/>
                </a:stretch>
              </a:blipFill>
            </p:spPr>
            <p:txBody>
              <a:bodyPr/>
              <a:lstStyle/>
              <a:p>
                <a:endParaRPr lang="en-US"/>
              </a:p>
            </p:txBody>
          </p:sp>
        </p:gr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0216"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829" b="-9829"/>
            </a:stretch>
          </a:blipFill>
        </p:spPr>
        <p:txBody>
          <a:bodyPr/>
          <a:lstStyle/>
          <a:p>
            <a:endParaRPr lang="en-US"/>
          </a:p>
        </p:txBody>
      </p:sp>
      <p:grpSp>
        <p:nvGrpSpPr>
          <p:cNvPr id="3" name="Group 3"/>
          <p:cNvGrpSpPr/>
          <p:nvPr/>
        </p:nvGrpSpPr>
        <p:grpSpPr>
          <a:xfrm>
            <a:off x="1456456" y="147661"/>
            <a:ext cx="15395304" cy="2079103"/>
            <a:chOff x="0" y="-589966"/>
            <a:chExt cx="15509343" cy="2094503"/>
          </a:xfrm>
        </p:grpSpPr>
        <p:sp>
          <p:nvSpPr>
            <p:cNvPr id="4" name="Freeform 4"/>
            <p:cNvSpPr/>
            <p:nvPr/>
          </p:nvSpPr>
          <p:spPr>
            <a:xfrm>
              <a:off x="0" y="0"/>
              <a:ext cx="15488977" cy="1504537"/>
            </a:xfrm>
            <a:custGeom>
              <a:avLst/>
              <a:gdLst/>
              <a:ahLst/>
              <a:cxnLst/>
              <a:rect l="l" t="t" r="r" b="b"/>
              <a:pathLst>
                <a:path w="15488977" h="1504537">
                  <a:moveTo>
                    <a:pt x="0" y="0"/>
                  </a:moveTo>
                  <a:lnTo>
                    <a:pt x="15488977" y="0"/>
                  </a:lnTo>
                  <a:lnTo>
                    <a:pt x="15488977" y="1504537"/>
                  </a:lnTo>
                  <a:lnTo>
                    <a:pt x="0" y="1504537"/>
                  </a:lnTo>
                  <a:close/>
                </a:path>
              </a:pathLst>
            </a:custGeom>
          </p:spPr>
          <p:txBody>
            <a:bodyPr/>
            <a:lstStyle/>
            <a:p>
              <a:endParaRPr lang="en-US"/>
            </a:p>
          </p:txBody>
        </p:sp>
        <p:sp>
          <p:nvSpPr>
            <p:cNvPr id="5" name="TextBox 5"/>
            <p:cNvSpPr txBox="1"/>
            <p:nvPr/>
          </p:nvSpPr>
          <p:spPr>
            <a:xfrm>
              <a:off x="20366" y="-589966"/>
              <a:ext cx="15488977" cy="1495012"/>
            </a:xfrm>
            <a:prstGeom prst="rect">
              <a:avLst/>
            </a:prstGeom>
          </p:spPr>
          <p:txBody>
            <a:bodyPr lIns="0" tIns="0" rIns="0" bIns="0" rtlCol="0" anchor="ctr"/>
            <a:lstStyle/>
            <a:p>
              <a:pPr algn="ctr">
                <a:lnSpc>
                  <a:spcPts val="6501"/>
                </a:lnSpc>
              </a:pPr>
              <a:r>
                <a:rPr lang="en-US" sz="6020" dirty="0">
                  <a:solidFill>
                    <a:srgbClr val="000000"/>
                  </a:solidFill>
                  <a:latin typeface="Poppins"/>
                  <a:ea typeface="Poppins"/>
                  <a:cs typeface="Poppins"/>
                  <a:sym typeface="Poppins"/>
                </a:rPr>
                <a:t>Who to Contact For more information:</a:t>
              </a:r>
            </a:p>
          </p:txBody>
        </p:sp>
      </p:grpSp>
      <p:graphicFrame>
        <p:nvGraphicFramePr>
          <p:cNvPr id="6" name="Table 6"/>
          <p:cNvGraphicFramePr>
            <a:graphicFrameLocks noGrp="1"/>
          </p:cNvGraphicFramePr>
          <p:nvPr>
            <p:extLst>
              <p:ext uri="{D42A27DB-BD31-4B8C-83A1-F6EECF244321}">
                <p14:modId xmlns:p14="http://schemas.microsoft.com/office/powerpoint/2010/main" val="487307717"/>
              </p:ext>
            </p:extLst>
          </p:nvPr>
        </p:nvGraphicFramePr>
        <p:xfrm>
          <a:off x="1905000" y="1562100"/>
          <a:ext cx="15210016" cy="8479370"/>
        </p:xfrm>
        <a:graphic>
          <a:graphicData uri="http://schemas.openxmlformats.org/drawingml/2006/table">
            <a:tbl>
              <a:tblPr/>
              <a:tblGrid>
                <a:gridCol w="3567086">
                  <a:extLst>
                    <a:ext uri="{9D8B030D-6E8A-4147-A177-3AD203B41FA5}">
                      <a16:colId xmlns:a16="http://schemas.microsoft.com/office/drawing/2014/main" val="20000"/>
                    </a:ext>
                  </a:extLst>
                </a:gridCol>
                <a:gridCol w="11642930">
                  <a:extLst>
                    <a:ext uri="{9D8B030D-6E8A-4147-A177-3AD203B41FA5}">
                      <a16:colId xmlns:a16="http://schemas.microsoft.com/office/drawing/2014/main" val="20001"/>
                    </a:ext>
                  </a:extLst>
                </a:gridCol>
              </a:tblGrid>
              <a:tr h="884030">
                <a:tc>
                  <a:txBody>
                    <a:bodyPr/>
                    <a:lstStyle/>
                    <a:p>
                      <a:pPr algn="l">
                        <a:lnSpc>
                          <a:spcPts val="3445"/>
                        </a:lnSpc>
                        <a:defRPr/>
                      </a:pPr>
                      <a:r>
                        <a:rPr lang="en-US" sz="2871">
                          <a:solidFill>
                            <a:srgbClr val="000000"/>
                          </a:solidFill>
                          <a:latin typeface="Poppins"/>
                          <a:ea typeface="Poppins"/>
                          <a:cs typeface="Poppins"/>
                          <a:sym typeface="Poppins"/>
                        </a:rPr>
                        <a:t>For help with:</a:t>
                      </a:r>
                      <a:endParaRPr lang="en-US" sz="1100"/>
                    </a:p>
                  </a:txBody>
                  <a:tcPr marL="163635" marR="163635" marT="163635" marB="163635" anchor="ctr">
                    <a:lnL w="6303" cap="flat" cmpd="sng" algn="ctr">
                      <a:solidFill>
                        <a:srgbClr val="F2F2F2"/>
                      </a:solidFill>
                      <a:prstDash val="solid"/>
                      <a:round/>
                      <a:headEnd type="none" w="med" len="med"/>
                      <a:tailEnd type="none" w="med" len="med"/>
                    </a:lnL>
                    <a:lnR w="6303" cap="flat" cmpd="sng" algn="ctr">
                      <a:solidFill>
                        <a:srgbClr val="F2F2F2"/>
                      </a:solidFill>
                      <a:prstDash val="solid"/>
                      <a:round/>
                      <a:headEnd type="none" w="med" len="med"/>
                      <a:tailEnd type="none" w="med" len="med"/>
                    </a:lnR>
                    <a:lnT w="6303" cap="flat" cmpd="sng" algn="ctr">
                      <a:solidFill>
                        <a:srgbClr val="F2F2F2"/>
                      </a:solidFill>
                      <a:prstDash val="solid"/>
                      <a:round/>
                      <a:headEnd type="none" w="med" len="med"/>
                      <a:tailEnd type="none" w="med" len="med"/>
                    </a:lnT>
                    <a:lnB w="6303" cap="flat" cmpd="sng" algn="ctr">
                      <a:solidFill>
                        <a:srgbClr val="F2F2F2"/>
                      </a:solidFill>
                      <a:prstDash val="solid"/>
                      <a:round/>
                      <a:headEnd type="none" w="med" len="med"/>
                      <a:tailEnd type="none" w="med" len="med"/>
                    </a:lnB>
                    <a:solidFill>
                      <a:srgbClr val="64CBFF"/>
                    </a:solidFill>
                  </a:tcPr>
                </a:tc>
                <a:tc>
                  <a:txBody>
                    <a:bodyPr/>
                    <a:lstStyle/>
                    <a:p>
                      <a:pPr algn="l">
                        <a:lnSpc>
                          <a:spcPts val="3445"/>
                        </a:lnSpc>
                        <a:defRPr/>
                      </a:pPr>
                      <a:r>
                        <a:rPr lang="en-US" sz="2871" dirty="0">
                          <a:solidFill>
                            <a:srgbClr val="000000"/>
                          </a:solidFill>
                          <a:latin typeface="Poppins"/>
                          <a:ea typeface="Poppins"/>
                          <a:cs typeface="Poppins"/>
                          <a:sym typeface="Poppins"/>
                        </a:rPr>
                        <a:t>State contact</a:t>
                      </a:r>
                      <a:endParaRPr lang="en-US" sz="1100" dirty="0"/>
                    </a:p>
                  </a:txBody>
                  <a:tcPr marL="163635" marR="163635" marT="163635" marB="163635" anchor="ctr">
                    <a:lnL w="6303" cap="flat" cmpd="sng" algn="ctr">
                      <a:solidFill>
                        <a:srgbClr val="F2F2F2"/>
                      </a:solidFill>
                      <a:prstDash val="solid"/>
                      <a:round/>
                      <a:headEnd type="none" w="med" len="med"/>
                      <a:tailEnd type="none" w="med" len="med"/>
                    </a:lnL>
                    <a:lnR w="6303" cap="flat" cmpd="sng" algn="ctr">
                      <a:solidFill>
                        <a:srgbClr val="F2F2F2"/>
                      </a:solidFill>
                      <a:prstDash val="solid"/>
                      <a:round/>
                      <a:headEnd type="none" w="med" len="med"/>
                      <a:tailEnd type="none" w="med" len="med"/>
                    </a:lnR>
                    <a:lnT w="6303" cap="flat" cmpd="sng" algn="ctr">
                      <a:solidFill>
                        <a:srgbClr val="F2F2F2"/>
                      </a:solidFill>
                      <a:prstDash val="solid"/>
                      <a:round/>
                      <a:headEnd type="none" w="med" len="med"/>
                      <a:tailEnd type="none" w="med" len="med"/>
                    </a:lnT>
                    <a:lnB w="6303" cap="flat" cmpd="sng" algn="ctr">
                      <a:solidFill>
                        <a:srgbClr val="F2F2F2"/>
                      </a:solidFill>
                      <a:prstDash val="solid"/>
                      <a:round/>
                      <a:headEnd type="none" w="med" len="med"/>
                      <a:tailEnd type="none" w="med" len="med"/>
                    </a:lnB>
                    <a:solidFill>
                      <a:srgbClr val="A4E24A"/>
                    </a:solidFill>
                  </a:tcPr>
                </a:tc>
                <a:extLst>
                  <a:ext uri="{0D108BD9-81ED-4DB2-BD59-A6C34878D82A}">
                    <a16:rowId xmlns:a16="http://schemas.microsoft.com/office/drawing/2014/main" val="10000"/>
                  </a:ext>
                </a:extLst>
              </a:tr>
              <a:tr h="884030">
                <a:tc>
                  <a:txBody>
                    <a:bodyPr/>
                    <a:lstStyle/>
                    <a:p>
                      <a:pPr algn="l">
                        <a:lnSpc>
                          <a:spcPts val="3445"/>
                        </a:lnSpc>
                        <a:defRPr/>
                      </a:pPr>
                      <a:r>
                        <a:rPr lang="en-US" sz="2871">
                          <a:solidFill>
                            <a:srgbClr val="000000"/>
                          </a:solidFill>
                          <a:latin typeface="Poppins"/>
                          <a:ea typeface="Poppins"/>
                          <a:cs typeface="Poppins"/>
                          <a:sym typeface="Poppins"/>
                        </a:rPr>
                        <a:t>Budget questions</a:t>
                      </a:r>
                      <a:endParaRPr lang="en-US" sz="1100"/>
                    </a:p>
                  </a:txBody>
                  <a:tcPr marL="163635" marR="163635" marT="163635" marB="163635" anchor="ctr">
                    <a:lnL w="6303" cap="flat" cmpd="sng" algn="ctr">
                      <a:solidFill>
                        <a:srgbClr val="F2F2F2"/>
                      </a:solidFill>
                      <a:prstDash val="solid"/>
                      <a:round/>
                      <a:headEnd type="none" w="med" len="med"/>
                      <a:tailEnd type="none" w="med" len="med"/>
                    </a:lnL>
                    <a:lnR w="6303" cap="flat" cmpd="sng" algn="ctr">
                      <a:solidFill>
                        <a:srgbClr val="F2F2F2"/>
                      </a:solidFill>
                      <a:prstDash val="solid"/>
                      <a:round/>
                      <a:headEnd type="none" w="med" len="med"/>
                      <a:tailEnd type="none" w="med" len="med"/>
                    </a:lnR>
                    <a:lnT w="6303" cap="flat" cmpd="sng" algn="ctr">
                      <a:solidFill>
                        <a:srgbClr val="F2F2F2"/>
                      </a:solidFill>
                      <a:prstDash val="solid"/>
                      <a:round/>
                      <a:headEnd type="none" w="med" len="med"/>
                      <a:tailEnd type="none" w="med" len="med"/>
                    </a:lnT>
                    <a:lnB w="6303" cap="flat" cmpd="sng" algn="ctr">
                      <a:solidFill>
                        <a:srgbClr val="F2F2F2"/>
                      </a:solidFill>
                      <a:prstDash val="solid"/>
                      <a:round/>
                      <a:headEnd type="none" w="med" len="med"/>
                      <a:tailEnd type="none" w="med" len="med"/>
                    </a:lnB>
                    <a:solidFill>
                      <a:srgbClr val="D6D6D6"/>
                    </a:solidFill>
                  </a:tcPr>
                </a:tc>
                <a:tc>
                  <a:txBody>
                    <a:bodyPr/>
                    <a:lstStyle/>
                    <a:p>
                      <a:pPr algn="l">
                        <a:lnSpc>
                          <a:spcPts val="3445"/>
                        </a:lnSpc>
                        <a:defRPr/>
                      </a:pPr>
                      <a:r>
                        <a:rPr lang="en-US" sz="2871" dirty="0">
                          <a:solidFill>
                            <a:srgbClr val="000000"/>
                          </a:solidFill>
                          <a:latin typeface="Poppins"/>
                          <a:ea typeface="Poppins"/>
                          <a:cs typeface="Poppins"/>
                          <a:sym typeface="Poppins"/>
                        </a:rPr>
                        <a:t>Fiscal Coordinator – Karen Shi</a:t>
                      </a:r>
                      <a:endParaRPr lang="en-US" sz="1100" dirty="0"/>
                    </a:p>
                  </a:txBody>
                  <a:tcPr marL="163635" marR="163635" marT="163635" marB="163635" anchor="ctr">
                    <a:lnL w="6303" cap="flat" cmpd="sng" algn="ctr">
                      <a:solidFill>
                        <a:srgbClr val="F2F2F2"/>
                      </a:solidFill>
                      <a:prstDash val="solid"/>
                      <a:round/>
                      <a:headEnd type="none" w="med" len="med"/>
                      <a:tailEnd type="none" w="med" len="med"/>
                    </a:lnL>
                    <a:lnR w="6303" cap="flat" cmpd="sng" algn="ctr">
                      <a:solidFill>
                        <a:srgbClr val="F2F2F2"/>
                      </a:solidFill>
                      <a:prstDash val="solid"/>
                      <a:round/>
                      <a:headEnd type="none" w="med" len="med"/>
                      <a:tailEnd type="none" w="med" len="med"/>
                    </a:lnR>
                    <a:lnT w="6303" cap="flat" cmpd="sng" algn="ctr">
                      <a:solidFill>
                        <a:srgbClr val="F2F2F2"/>
                      </a:solidFill>
                      <a:prstDash val="solid"/>
                      <a:round/>
                      <a:headEnd type="none" w="med" len="med"/>
                      <a:tailEnd type="none" w="med" len="med"/>
                    </a:lnT>
                    <a:lnB w="6303" cap="flat" cmpd="sng" algn="ctr">
                      <a:solidFill>
                        <a:srgbClr val="F2F2F2"/>
                      </a:solidFill>
                      <a:prstDash val="solid"/>
                      <a:round/>
                      <a:headEnd type="none" w="med" len="med"/>
                      <a:tailEnd type="none" w="med" len="med"/>
                    </a:lnB>
                    <a:solidFill>
                      <a:srgbClr val="D2EDC4"/>
                    </a:solidFill>
                  </a:tcPr>
                </a:tc>
                <a:extLst>
                  <a:ext uri="{0D108BD9-81ED-4DB2-BD59-A6C34878D82A}">
                    <a16:rowId xmlns:a16="http://schemas.microsoft.com/office/drawing/2014/main" val="10001"/>
                  </a:ext>
                </a:extLst>
              </a:tr>
              <a:tr h="884030">
                <a:tc>
                  <a:txBody>
                    <a:bodyPr/>
                    <a:lstStyle/>
                    <a:p>
                      <a:pPr algn="l">
                        <a:lnSpc>
                          <a:spcPts val="3445"/>
                        </a:lnSpc>
                        <a:defRPr/>
                      </a:pPr>
                      <a:r>
                        <a:rPr lang="en-US" sz="2871">
                          <a:solidFill>
                            <a:srgbClr val="000000"/>
                          </a:solidFill>
                          <a:latin typeface="Poppins"/>
                          <a:ea typeface="Poppins"/>
                          <a:cs typeface="Poppins"/>
                          <a:sym typeface="Poppins"/>
                        </a:rPr>
                        <a:t>Time studies</a:t>
                      </a:r>
                      <a:endParaRPr lang="en-US" sz="1100"/>
                    </a:p>
                  </a:txBody>
                  <a:tcPr marL="163635" marR="163635" marT="163635" marB="163635" anchor="ctr">
                    <a:lnL w="6303" cap="flat" cmpd="sng" algn="ctr">
                      <a:solidFill>
                        <a:srgbClr val="F2F2F2"/>
                      </a:solidFill>
                      <a:prstDash val="solid"/>
                      <a:round/>
                      <a:headEnd type="none" w="med" len="med"/>
                      <a:tailEnd type="none" w="med" len="med"/>
                    </a:lnL>
                    <a:lnR w="6303" cap="flat" cmpd="sng" algn="ctr">
                      <a:solidFill>
                        <a:srgbClr val="F2F2F2"/>
                      </a:solidFill>
                      <a:prstDash val="solid"/>
                      <a:round/>
                      <a:headEnd type="none" w="med" len="med"/>
                      <a:tailEnd type="none" w="med" len="med"/>
                    </a:lnR>
                    <a:lnT w="6303" cap="flat" cmpd="sng" algn="ctr">
                      <a:solidFill>
                        <a:srgbClr val="F2F2F2"/>
                      </a:solidFill>
                      <a:prstDash val="solid"/>
                      <a:round/>
                      <a:headEnd type="none" w="med" len="med"/>
                      <a:tailEnd type="none" w="med" len="med"/>
                    </a:lnT>
                    <a:lnB w="6303" cap="flat" cmpd="sng" algn="ctr">
                      <a:solidFill>
                        <a:srgbClr val="F2F2F2"/>
                      </a:solidFill>
                      <a:prstDash val="solid"/>
                      <a:round/>
                      <a:headEnd type="none" w="med" len="med"/>
                      <a:tailEnd type="none" w="med" len="med"/>
                    </a:lnB>
                    <a:solidFill>
                      <a:srgbClr val="64CBFF"/>
                    </a:solidFill>
                  </a:tcPr>
                </a:tc>
                <a:tc>
                  <a:txBody>
                    <a:bodyPr/>
                    <a:lstStyle/>
                    <a:p>
                      <a:pPr algn="l">
                        <a:lnSpc>
                          <a:spcPts val="3445"/>
                        </a:lnSpc>
                        <a:defRPr/>
                      </a:pPr>
                      <a:r>
                        <a:rPr lang="en-US" sz="2871">
                          <a:solidFill>
                            <a:srgbClr val="000000"/>
                          </a:solidFill>
                          <a:latin typeface="Poppins"/>
                          <a:ea typeface="Poppins"/>
                          <a:cs typeface="Poppins"/>
                          <a:sym typeface="Poppins"/>
                        </a:rPr>
                        <a:t>Fiscal Analyst – Branwyn Phillips</a:t>
                      </a:r>
                      <a:endParaRPr lang="en-US" sz="1100"/>
                    </a:p>
                  </a:txBody>
                  <a:tcPr marL="163635" marR="163635" marT="163635" marB="163635" anchor="ctr">
                    <a:lnL w="6303" cap="flat" cmpd="sng" algn="ctr">
                      <a:solidFill>
                        <a:srgbClr val="F2F2F2"/>
                      </a:solidFill>
                      <a:prstDash val="solid"/>
                      <a:round/>
                      <a:headEnd type="none" w="med" len="med"/>
                      <a:tailEnd type="none" w="med" len="med"/>
                    </a:lnL>
                    <a:lnR w="6303" cap="flat" cmpd="sng" algn="ctr">
                      <a:solidFill>
                        <a:srgbClr val="F2F2F2"/>
                      </a:solidFill>
                      <a:prstDash val="solid"/>
                      <a:round/>
                      <a:headEnd type="none" w="med" len="med"/>
                      <a:tailEnd type="none" w="med" len="med"/>
                    </a:lnR>
                    <a:lnT w="6303" cap="flat" cmpd="sng" algn="ctr">
                      <a:solidFill>
                        <a:srgbClr val="F2F2F2"/>
                      </a:solidFill>
                      <a:prstDash val="solid"/>
                      <a:round/>
                      <a:headEnd type="none" w="med" len="med"/>
                      <a:tailEnd type="none" w="med" len="med"/>
                    </a:lnT>
                    <a:lnB w="6303" cap="flat" cmpd="sng" algn="ctr">
                      <a:solidFill>
                        <a:srgbClr val="F2F2F2"/>
                      </a:solidFill>
                      <a:prstDash val="solid"/>
                      <a:round/>
                      <a:headEnd type="none" w="med" len="med"/>
                      <a:tailEnd type="none" w="med" len="med"/>
                    </a:lnB>
                    <a:solidFill>
                      <a:srgbClr val="A4E24A"/>
                    </a:solidFill>
                  </a:tcPr>
                </a:tc>
                <a:extLst>
                  <a:ext uri="{0D108BD9-81ED-4DB2-BD59-A6C34878D82A}">
                    <a16:rowId xmlns:a16="http://schemas.microsoft.com/office/drawing/2014/main" val="10002"/>
                  </a:ext>
                </a:extLst>
              </a:tr>
              <a:tr h="1245680">
                <a:tc>
                  <a:txBody>
                    <a:bodyPr/>
                    <a:lstStyle/>
                    <a:p>
                      <a:pPr algn="l">
                        <a:lnSpc>
                          <a:spcPts val="3445"/>
                        </a:lnSpc>
                        <a:defRPr/>
                      </a:pPr>
                      <a:r>
                        <a:rPr lang="en-US" sz="2871">
                          <a:solidFill>
                            <a:srgbClr val="000000"/>
                          </a:solidFill>
                          <a:latin typeface="Poppins"/>
                          <a:ea typeface="Poppins"/>
                          <a:cs typeface="Poppins"/>
                          <a:sym typeface="Poppins"/>
                        </a:rPr>
                        <a:t>Travel reimbursements</a:t>
                      </a:r>
                      <a:endParaRPr lang="en-US" sz="1100"/>
                    </a:p>
                  </a:txBody>
                  <a:tcPr marL="163635" marR="163635" marT="163635" marB="163635" anchor="ctr">
                    <a:lnL w="6303" cap="flat" cmpd="sng" algn="ctr">
                      <a:solidFill>
                        <a:srgbClr val="F2F2F2"/>
                      </a:solidFill>
                      <a:prstDash val="solid"/>
                      <a:round/>
                      <a:headEnd type="none" w="med" len="med"/>
                      <a:tailEnd type="none" w="med" len="med"/>
                    </a:lnL>
                    <a:lnR w="6303" cap="flat" cmpd="sng" algn="ctr">
                      <a:solidFill>
                        <a:srgbClr val="F2F2F2"/>
                      </a:solidFill>
                      <a:prstDash val="solid"/>
                      <a:round/>
                      <a:headEnd type="none" w="med" len="med"/>
                      <a:tailEnd type="none" w="med" len="med"/>
                    </a:lnR>
                    <a:lnT w="6303" cap="flat" cmpd="sng" algn="ctr">
                      <a:solidFill>
                        <a:srgbClr val="F2F2F2"/>
                      </a:solidFill>
                      <a:prstDash val="solid"/>
                      <a:round/>
                      <a:headEnd type="none" w="med" len="med"/>
                      <a:tailEnd type="none" w="med" len="med"/>
                    </a:lnT>
                    <a:lnB w="6303" cap="flat" cmpd="sng" algn="ctr">
                      <a:solidFill>
                        <a:srgbClr val="F2F2F2"/>
                      </a:solidFill>
                      <a:prstDash val="solid"/>
                      <a:round/>
                      <a:headEnd type="none" w="med" len="med"/>
                      <a:tailEnd type="none" w="med" len="med"/>
                    </a:lnB>
                    <a:solidFill>
                      <a:srgbClr val="D6D6D6"/>
                    </a:solidFill>
                  </a:tcPr>
                </a:tc>
                <a:tc>
                  <a:txBody>
                    <a:bodyPr/>
                    <a:lstStyle/>
                    <a:p>
                      <a:pPr algn="l">
                        <a:lnSpc>
                          <a:spcPts val="3445"/>
                        </a:lnSpc>
                        <a:defRPr/>
                      </a:pPr>
                      <a:r>
                        <a:rPr lang="en-US" sz="2871">
                          <a:solidFill>
                            <a:srgbClr val="000000"/>
                          </a:solidFill>
                          <a:latin typeface="Poppins"/>
                          <a:ea typeface="Poppins"/>
                          <a:cs typeface="Poppins"/>
                          <a:sym typeface="Poppins"/>
                        </a:rPr>
                        <a:t>Fiscal Analyst – Branwyn Phillips</a:t>
                      </a:r>
                      <a:endParaRPr lang="en-US" sz="1100"/>
                    </a:p>
                  </a:txBody>
                  <a:tcPr marL="163635" marR="163635" marT="163635" marB="163635" anchor="ctr">
                    <a:lnL w="6303" cap="flat" cmpd="sng" algn="ctr">
                      <a:solidFill>
                        <a:srgbClr val="F2F2F2"/>
                      </a:solidFill>
                      <a:prstDash val="solid"/>
                      <a:round/>
                      <a:headEnd type="none" w="med" len="med"/>
                      <a:tailEnd type="none" w="med" len="med"/>
                    </a:lnL>
                    <a:lnR w="6303" cap="flat" cmpd="sng" algn="ctr">
                      <a:solidFill>
                        <a:srgbClr val="F2F2F2"/>
                      </a:solidFill>
                      <a:prstDash val="solid"/>
                      <a:round/>
                      <a:headEnd type="none" w="med" len="med"/>
                      <a:tailEnd type="none" w="med" len="med"/>
                    </a:lnR>
                    <a:lnT w="6303" cap="flat" cmpd="sng" algn="ctr">
                      <a:solidFill>
                        <a:srgbClr val="F2F2F2"/>
                      </a:solidFill>
                      <a:prstDash val="solid"/>
                      <a:round/>
                      <a:headEnd type="none" w="med" len="med"/>
                      <a:tailEnd type="none" w="med" len="med"/>
                    </a:lnT>
                    <a:lnB w="6303" cap="flat" cmpd="sng" algn="ctr">
                      <a:solidFill>
                        <a:srgbClr val="F2F2F2"/>
                      </a:solidFill>
                      <a:prstDash val="solid"/>
                      <a:round/>
                      <a:headEnd type="none" w="med" len="med"/>
                      <a:tailEnd type="none" w="med" len="med"/>
                    </a:lnB>
                    <a:solidFill>
                      <a:srgbClr val="D2EDC4"/>
                    </a:solidFill>
                  </a:tcPr>
                </a:tc>
                <a:extLst>
                  <a:ext uri="{0D108BD9-81ED-4DB2-BD59-A6C34878D82A}">
                    <a16:rowId xmlns:a16="http://schemas.microsoft.com/office/drawing/2014/main" val="10003"/>
                  </a:ext>
                </a:extLst>
              </a:tr>
              <a:tr h="1245680">
                <a:tc>
                  <a:txBody>
                    <a:bodyPr/>
                    <a:lstStyle/>
                    <a:p>
                      <a:pPr algn="l">
                        <a:lnSpc>
                          <a:spcPts val="3445"/>
                        </a:lnSpc>
                        <a:defRPr/>
                      </a:pPr>
                      <a:r>
                        <a:rPr lang="en-US" sz="2871" dirty="0">
                          <a:solidFill>
                            <a:srgbClr val="000000"/>
                          </a:solidFill>
                          <a:latin typeface="Poppins"/>
                          <a:ea typeface="Poppins"/>
                          <a:cs typeface="Poppins"/>
                          <a:sym typeface="Poppins"/>
                        </a:rPr>
                        <a:t>Quarterly expenditure reports</a:t>
                      </a:r>
                      <a:endParaRPr lang="en-US" sz="1100" dirty="0"/>
                    </a:p>
                  </a:txBody>
                  <a:tcPr marL="163635" marR="163635" marT="163635" marB="163635" anchor="ctr">
                    <a:lnL w="6303" cap="flat" cmpd="sng" algn="ctr">
                      <a:solidFill>
                        <a:srgbClr val="F2F2F2"/>
                      </a:solidFill>
                      <a:prstDash val="solid"/>
                      <a:round/>
                      <a:headEnd type="none" w="med" len="med"/>
                      <a:tailEnd type="none" w="med" len="med"/>
                    </a:lnL>
                    <a:lnR w="6303" cap="flat" cmpd="sng" algn="ctr">
                      <a:solidFill>
                        <a:srgbClr val="F2F2F2"/>
                      </a:solidFill>
                      <a:prstDash val="solid"/>
                      <a:round/>
                      <a:headEnd type="none" w="med" len="med"/>
                      <a:tailEnd type="none" w="med" len="med"/>
                    </a:lnR>
                    <a:lnT w="6303" cap="flat" cmpd="sng" algn="ctr">
                      <a:solidFill>
                        <a:srgbClr val="F2F2F2"/>
                      </a:solidFill>
                      <a:prstDash val="solid"/>
                      <a:round/>
                      <a:headEnd type="none" w="med" len="med"/>
                      <a:tailEnd type="none" w="med" len="med"/>
                    </a:lnT>
                    <a:lnB w="6303" cap="flat" cmpd="sng" algn="ctr">
                      <a:solidFill>
                        <a:srgbClr val="F2F2F2"/>
                      </a:solidFill>
                      <a:prstDash val="solid"/>
                      <a:round/>
                      <a:headEnd type="none" w="med" len="med"/>
                      <a:tailEnd type="none" w="med" len="med"/>
                    </a:lnB>
                    <a:solidFill>
                      <a:srgbClr val="64CBFF"/>
                    </a:solidFill>
                  </a:tcPr>
                </a:tc>
                <a:tc>
                  <a:txBody>
                    <a:bodyPr/>
                    <a:lstStyle/>
                    <a:p>
                      <a:pPr algn="l">
                        <a:lnSpc>
                          <a:spcPts val="3445"/>
                        </a:lnSpc>
                        <a:defRPr/>
                      </a:pPr>
                      <a:r>
                        <a:rPr lang="en-US" sz="2871" dirty="0">
                          <a:solidFill>
                            <a:srgbClr val="000000"/>
                          </a:solidFill>
                          <a:latin typeface="Poppins"/>
                          <a:ea typeface="Poppins"/>
                          <a:cs typeface="Poppins"/>
                          <a:sym typeface="Poppins"/>
                        </a:rPr>
                        <a:t>Fiscal analyst at the LPHA team of the Public Health Director’s Office</a:t>
                      </a:r>
                      <a:endParaRPr lang="en-US" sz="1100" dirty="0"/>
                    </a:p>
                    <a:p>
                      <a:pPr algn="l">
                        <a:lnSpc>
                          <a:spcPts val="3445"/>
                        </a:lnSpc>
                      </a:pPr>
                      <a:r>
                        <a:rPr lang="en-US" sz="2871" dirty="0">
                          <a:solidFill>
                            <a:srgbClr val="000000"/>
                          </a:solidFill>
                          <a:latin typeface="Poppins"/>
                          <a:ea typeface="Poppins"/>
                          <a:cs typeface="Poppins"/>
                          <a:sym typeface="Poppins"/>
                        </a:rPr>
                        <a:t>OHA-PHD.ExpendRevReport@odhsoha.oregon.gov </a:t>
                      </a:r>
                    </a:p>
                  </a:txBody>
                  <a:tcPr marL="163635" marR="163635" marT="163635" marB="163635" anchor="ctr">
                    <a:lnL w="6303" cap="flat" cmpd="sng" algn="ctr">
                      <a:solidFill>
                        <a:srgbClr val="F2F2F2"/>
                      </a:solidFill>
                      <a:prstDash val="solid"/>
                      <a:round/>
                      <a:headEnd type="none" w="med" len="med"/>
                      <a:tailEnd type="none" w="med" len="med"/>
                    </a:lnL>
                    <a:lnR w="6303" cap="flat" cmpd="sng" algn="ctr">
                      <a:solidFill>
                        <a:srgbClr val="F2F2F2"/>
                      </a:solidFill>
                      <a:prstDash val="solid"/>
                      <a:round/>
                      <a:headEnd type="none" w="med" len="med"/>
                      <a:tailEnd type="none" w="med" len="med"/>
                    </a:lnR>
                    <a:lnT w="6303" cap="flat" cmpd="sng" algn="ctr">
                      <a:solidFill>
                        <a:srgbClr val="F2F2F2"/>
                      </a:solidFill>
                      <a:prstDash val="solid"/>
                      <a:round/>
                      <a:headEnd type="none" w="med" len="med"/>
                      <a:tailEnd type="none" w="med" len="med"/>
                    </a:lnT>
                    <a:lnB w="6303" cap="flat" cmpd="sng" algn="ctr">
                      <a:solidFill>
                        <a:srgbClr val="F2F2F2"/>
                      </a:solidFill>
                      <a:prstDash val="solid"/>
                      <a:round/>
                      <a:headEnd type="none" w="med" len="med"/>
                      <a:tailEnd type="none" w="med" len="med"/>
                    </a:lnB>
                    <a:solidFill>
                      <a:srgbClr val="A4E24A"/>
                    </a:solidFill>
                  </a:tcPr>
                </a:tc>
                <a:extLst>
                  <a:ext uri="{0D108BD9-81ED-4DB2-BD59-A6C34878D82A}">
                    <a16:rowId xmlns:a16="http://schemas.microsoft.com/office/drawing/2014/main" val="10004"/>
                  </a:ext>
                </a:extLst>
              </a:tr>
              <a:tr h="884030">
                <a:tc>
                  <a:txBody>
                    <a:bodyPr/>
                    <a:lstStyle/>
                    <a:p>
                      <a:pPr algn="l">
                        <a:lnSpc>
                          <a:spcPts val="3445"/>
                        </a:lnSpc>
                        <a:defRPr/>
                      </a:pPr>
                      <a:r>
                        <a:rPr lang="en-US" sz="2871" dirty="0">
                          <a:solidFill>
                            <a:srgbClr val="000000"/>
                          </a:solidFill>
                          <a:latin typeface="Poppins"/>
                          <a:ea typeface="Poppins"/>
                          <a:cs typeface="Poppins"/>
                          <a:sym typeface="Poppins"/>
                        </a:rPr>
                        <a:t>Fiscal monitoring</a:t>
                      </a:r>
                      <a:endParaRPr lang="en-US" sz="1100" dirty="0"/>
                    </a:p>
                  </a:txBody>
                  <a:tcPr marL="163635" marR="163635" marT="163635" marB="163635" anchor="ctr">
                    <a:lnL w="6303" cap="flat" cmpd="sng" algn="ctr">
                      <a:solidFill>
                        <a:srgbClr val="F2F2F2"/>
                      </a:solidFill>
                      <a:prstDash val="solid"/>
                      <a:round/>
                      <a:headEnd type="none" w="med" len="med"/>
                      <a:tailEnd type="none" w="med" len="med"/>
                    </a:lnL>
                    <a:lnR w="6303" cap="flat" cmpd="sng" algn="ctr">
                      <a:solidFill>
                        <a:srgbClr val="F2F2F2"/>
                      </a:solidFill>
                      <a:prstDash val="solid"/>
                      <a:round/>
                      <a:headEnd type="none" w="med" len="med"/>
                      <a:tailEnd type="none" w="med" len="med"/>
                    </a:lnR>
                    <a:lnT w="6303" cap="flat" cmpd="sng" algn="ctr">
                      <a:solidFill>
                        <a:srgbClr val="F2F2F2"/>
                      </a:solidFill>
                      <a:prstDash val="solid"/>
                      <a:round/>
                      <a:headEnd type="none" w="med" len="med"/>
                      <a:tailEnd type="none" w="med" len="med"/>
                    </a:lnT>
                    <a:lnB w="6303" cap="flat" cmpd="sng" algn="ctr">
                      <a:solidFill>
                        <a:srgbClr val="F2F2F2"/>
                      </a:solidFill>
                      <a:prstDash val="solid"/>
                      <a:round/>
                      <a:headEnd type="none" w="med" len="med"/>
                      <a:tailEnd type="none" w="med" len="med"/>
                    </a:lnB>
                    <a:solidFill>
                      <a:srgbClr val="D6D6D6"/>
                    </a:solidFill>
                  </a:tcPr>
                </a:tc>
                <a:tc>
                  <a:txBody>
                    <a:bodyPr/>
                    <a:lstStyle/>
                    <a:p>
                      <a:pPr algn="l">
                        <a:lnSpc>
                          <a:spcPts val="3445"/>
                        </a:lnSpc>
                        <a:defRPr/>
                      </a:pPr>
                      <a:r>
                        <a:rPr lang="en-US" sz="2871" dirty="0">
                          <a:solidFill>
                            <a:srgbClr val="000000"/>
                          </a:solidFill>
                          <a:latin typeface="Poppins"/>
                          <a:ea typeface="Poppins"/>
                          <a:cs typeface="Poppins"/>
                          <a:sym typeface="Poppins"/>
                        </a:rPr>
                        <a:t>State Fiscal Compliance Specialist - Toni Silbernagel</a:t>
                      </a:r>
                    </a:p>
                  </a:txBody>
                  <a:tcPr marL="163635" marR="163635" marT="163635" marB="163635" anchor="ctr">
                    <a:lnL w="6303" cap="flat" cmpd="sng" algn="ctr">
                      <a:solidFill>
                        <a:srgbClr val="F2F2F2"/>
                      </a:solidFill>
                      <a:prstDash val="solid"/>
                      <a:round/>
                      <a:headEnd type="none" w="med" len="med"/>
                      <a:tailEnd type="none" w="med" len="med"/>
                    </a:lnL>
                    <a:lnR w="6303" cap="flat" cmpd="sng" algn="ctr">
                      <a:solidFill>
                        <a:srgbClr val="F2F2F2"/>
                      </a:solidFill>
                      <a:prstDash val="solid"/>
                      <a:round/>
                      <a:headEnd type="none" w="med" len="med"/>
                      <a:tailEnd type="none" w="med" len="med"/>
                    </a:lnR>
                    <a:lnT w="6303" cap="flat" cmpd="sng" algn="ctr">
                      <a:solidFill>
                        <a:srgbClr val="F2F2F2"/>
                      </a:solidFill>
                      <a:prstDash val="solid"/>
                      <a:round/>
                      <a:headEnd type="none" w="med" len="med"/>
                      <a:tailEnd type="none" w="med" len="med"/>
                    </a:lnT>
                    <a:lnB w="6303" cap="flat" cmpd="sng" algn="ctr">
                      <a:solidFill>
                        <a:srgbClr val="F2F2F2"/>
                      </a:solidFill>
                      <a:prstDash val="solid"/>
                      <a:round/>
                      <a:headEnd type="none" w="med" len="med"/>
                      <a:tailEnd type="none" w="med" len="med"/>
                    </a:lnB>
                    <a:solidFill>
                      <a:srgbClr val="D2EDC4"/>
                    </a:solidFill>
                  </a:tcPr>
                </a:tc>
                <a:extLst>
                  <a:ext uri="{0D108BD9-81ED-4DB2-BD59-A6C34878D82A}">
                    <a16:rowId xmlns:a16="http://schemas.microsoft.com/office/drawing/2014/main" val="10005"/>
                  </a:ext>
                </a:extLst>
              </a:tr>
              <a:tr h="1003901">
                <a:tc>
                  <a:txBody>
                    <a:bodyPr/>
                    <a:lstStyle/>
                    <a:p>
                      <a:pPr algn="l">
                        <a:lnSpc>
                          <a:spcPts val="3445"/>
                        </a:lnSpc>
                        <a:defRPr/>
                      </a:pPr>
                      <a:r>
                        <a:rPr lang="en-US" sz="2870" dirty="0">
                          <a:latin typeface="Poppins" panose="00000500000000000000" pitchFamily="2" charset="0"/>
                          <a:cs typeface="Poppins" panose="00000500000000000000" pitchFamily="2" charset="0"/>
                        </a:rPr>
                        <a:t>Breastfeeding peer counseling </a:t>
                      </a:r>
                    </a:p>
                  </a:txBody>
                  <a:tcPr marL="163635" marR="163635" marT="163635" marB="163635" anchor="ctr">
                    <a:lnL w="6303" cap="flat" cmpd="sng" algn="ctr">
                      <a:solidFill>
                        <a:srgbClr val="F2F2F2"/>
                      </a:solidFill>
                      <a:prstDash val="solid"/>
                      <a:round/>
                      <a:headEnd type="none" w="med" len="med"/>
                      <a:tailEnd type="none" w="med" len="med"/>
                    </a:lnL>
                    <a:lnR w="6303" cap="flat" cmpd="sng" algn="ctr">
                      <a:solidFill>
                        <a:srgbClr val="F2F2F2"/>
                      </a:solidFill>
                      <a:prstDash val="solid"/>
                      <a:round/>
                      <a:headEnd type="none" w="med" len="med"/>
                      <a:tailEnd type="none" w="med" len="med"/>
                    </a:lnR>
                    <a:lnT w="6303" cap="flat" cmpd="sng" algn="ctr">
                      <a:solidFill>
                        <a:srgbClr val="F2F2F2"/>
                      </a:solidFill>
                      <a:prstDash val="solid"/>
                      <a:round/>
                      <a:headEnd type="none" w="med" len="med"/>
                      <a:tailEnd type="none" w="med" len="med"/>
                    </a:lnT>
                    <a:lnB w="6303" cap="flat" cmpd="sng" algn="ctr">
                      <a:solidFill>
                        <a:srgbClr val="F2F2F2"/>
                      </a:solidFill>
                      <a:prstDash val="solid"/>
                      <a:round/>
                      <a:headEnd type="none" w="med" len="med"/>
                      <a:tailEnd type="none" w="med" len="med"/>
                    </a:lnB>
                    <a:solidFill>
                      <a:srgbClr val="64CBFF"/>
                    </a:solidFill>
                  </a:tcPr>
                </a:tc>
                <a:tc>
                  <a:txBody>
                    <a:bodyPr/>
                    <a:lstStyle/>
                    <a:p>
                      <a:pPr algn="l">
                        <a:lnSpc>
                          <a:spcPts val="3445"/>
                        </a:lnSpc>
                        <a:defRPr/>
                      </a:pPr>
                      <a:r>
                        <a:rPr lang="en-US" sz="2871" kern="1200" dirty="0">
                          <a:solidFill>
                            <a:srgbClr val="000000"/>
                          </a:solidFill>
                          <a:latin typeface="Poppins"/>
                          <a:ea typeface="Poppins"/>
                          <a:cs typeface="Poppins"/>
                          <a:sym typeface="Poppins"/>
                        </a:rPr>
                        <a:t>Breastfeeding Peer Counseling Coordinator - Korina Skaff </a:t>
                      </a:r>
                    </a:p>
                  </a:txBody>
                  <a:tcPr marL="163635" marR="163635" marT="163635" marB="163635" anchor="ctr">
                    <a:lnL w="6303" cap="flat" cmpd="sng" algn="ctr">
                      <a:solidFill>
                        <a:srgbClr val="F2F2F2"/>
                      </a:solidFill>
                      <a:prstDash val="solid"/>
                      <a:round/>
                      <a:headEnd type="none" w="med" len="med"/>
                      <a:tailEnd type="none" w="med" len="med"/>
                    </a:lnL>
                    <a:lnR w="6303" cap="flat" cmpd="sng" algn="ctr">
                      <a:solidFill>
                        <a:srgbClr val="F2F2F2"/>
                      </a:solidFill>
                      <a:prstDash val="solid"/>
                      <a:round/>
                      <a:headEnd type="none" w="med" len="med"/>
                      <a:tailEnd type="none" w="med" len="med"/>
                    </a:lnR>
                    <a:lnT w="6303" cap="flat" cmpd="sng" algn="ctr">
                      <a:solidFill>
                        <a:srgbClr val="F2F2F2"/>
                      </a:solidFill>
                      <a:prstDash val="solid"/>
                      <a:round/>
                      <a:headEnd type="none" w="med" len="med"/>
                      <a:tailEnd type="none" w="med" len="med"/>
                    </a:lnT>
                    <a:lnB w="6303" cap="flat" cmpd="sng" algn="ctr">
                      <a:solidFill>
                        <a:srgbClr val="F2F2F2"/>
                      </a:solidFill>
                      <a:prstDash val="solid"/>
                      <a:round/>
                      <a:headEnd type="none" w="med" len="med"/>
                      <a:tailEnd type="none" w="med" len="med"/>
                    </a:lnB>
                    <a:solidFill>
                      <a:srgbClr val="92D050"/>
                    </a:solidFill>
                  </a:tcPr>
                </a:tc>
                <a:extLst>
                  <a:ext uri="{0D108BD9-81ED-4DB2-BD59-A6C34878D82A}">
                    <a16:rowId xmlns:a16="http://schemas.microsoft.com/office/drawing/2014/main" val="3964754388"/>
                  </a:ext>
                </a:extLst>
              </a:tr>
              <a:tr h="884030">
                <a:tc>
                  <a:txBody>
                    <a:bodyPr/>
                    <a:lstStyle/>
                    <a:p>
                      <a:pPr algn="l">
                        <a:lnSpc>
                          <a:spcPts val="3445"/>
                        </a:lnSpc>
                        <a:defRPr/>
                      </a:pPr>
                      <a:r>
                        <a:rPr lang="en-US" sz="2670" dirty="0">
                          <a:latin typeface="Poppins" panose="00000500000000000000" pitchFamily="2" charset="0"/>
                          <a:cs typeface="Poppins" panose="00000500000000000000" pitchFamily="2" charset="0"/>
                        </a:rPr>
                        <a:t>Farm Direct Grant</a:t>
                      </a:r>
                    </a:p>
                  </a:txBody>
                  <a:tcPr marL="163635" marR="163635" marT="163635" marB="163635" anchor="ctr">
                    <a:lnL w="6303" cap="flat" cmpd="sng" algn="ctr">
                      <a:solidFill>
                        <a:srgbClr val="F2F2F2"/>
                      </a:solidFill>
                      <a:prstDash val="solid"/>
                      <a:round/>
                      <a:headEnd type="none" w="med" len="med"/>
                      <a:tailEnd type="none" w="med" len="med"/>
                    </a:lnL>
                    <a:lnR w="6303" cap="flat" cmpd="sng" algn="ctr">
                      <a:solidFill>
                        <a:srgbClr val="F2F2F2"/>
                      </a:solidFill>
                      <a:prstDash val="solid"/>
                      <a:round/>
                      <a:headEnd type="none" w="med" len="med"/>
                      <a:tailEnd type="none" w="med" len="med"/>
                    </a:lnR>
                    <a:lnT w="6303" cap="flat" cmpd="sng" algn="ctr">
                      <a:solidFill>
                        <a:srgbClr val="F2F2F2"/>
                      </a:solidFill>
                      <a:prstDash val="solid"/>
                      <a:round/>
                      <a:headEnd type="none" w="med" len="med"/>
                      <a:tailEnd type="none" w="med" len="med"/>
                    </a:lnT>
                    <a:lnB w="6303" cap="flat" cmpd="sng" algn="ctr">
                      <a:solidFill>
                        <a:srgbClr val="F2F2F2"/>
                      </a:solidFill>
                      <a:prstDash val="solid"/>
                      <a:round/>
                      <a:headEnd type="none" w="med" len="med"/>
                      <a:tailEnd type="none" w="med" len="med"/>
                    </a:lnB>
                    <a:solidFill>
                      <a:srgbClr val="D6D6D6"/>
                    </a:solidFill>
                  </a:tcPr>
                </a:tc>
                <a:tc>
                  <a:txBody>
                    <a:bodyPr/>
                    <a:lstStyle/>
                    <a:p>
                      <a:pPr algn="l">
                        <a:lnSpc>
                          <a:spcPts val="3445"/>
                        </a:lnSpc>
                        <a:defRPr/>
                      </a:pPr>
                      <a:r>
                        <a:rPr lang="en-US" sz="2871" dirty="0">
                          <a:solidFill>
                            <a:srgbClr val="000000"/>
                          </a:solidFill>
                          <a:latin typeface="Poppins"/>
                          <a:ea typeface="Poppins"/>
                          <a:cs typeface="Poppins"/>
                          <a:sym typeface="Poppins"/>
                        </a:rPr>
                        <a:t>Farm Direct lead - Maria Menor</a:t>
                      </a:r>
                    </a:p>
                  </a:txBody>
                  <a:tcPr marL="163635" marR="163635" marT="163635" marB="163635" anchor="ctr">
                    <a:lnL w="6303" cap="flat" cmpd="sng" algn="ctr">
                      <a:solidFill>
                        <a:srgbClr val="F2F2F2"/>
                      </a:solidFill>
                      <a:prstDash val="solid"/>
                      <a:round/>
                      <a:headEnd type="none" w="med" len="med"/>
                      <a:tailEnd type="none" w="med" len="med"/>
                    </a:lnL>
                    <a:lnR w="6303" cap="flat" cmpd="sng" algn="ctr">
                      <a:solidFill>
                        <a:srgbClr val="F2F2F2"/>
                      </a:solidFill>
                      <a:prstDash val="solid"/>
                      <a:round/>
                      <a:headEnd type="none" w="med" len="med"/>
                      <a:tailEnd type="none" w="med" len="med"/>
                    </a:lnR>
                    <a:lnT w="6303" cap="flat" cmpd="sng" algn="ctr">
                      <a:solidFill>
                        <a:srgbClr val="F2F2F2"/>
                      </a:solidFill>
                      <a:prstDash val="solid"/>
                      <a:round/>
                      <a:headEnd type="none" w="med" len="med"/>
                      <a:tailEnd type="none" w="med" len="med"/>
                    </a:lnT>
                    <a:lnB w="6303" cap="flat" cmpd="sng" algn="ctr">
                      <a:solidFill>
                        <a:srgbClr val="F2F2F2"/>
                      </a:solidFill>
                      <a:prstDash val="solid"/>
                      <a:round/>
                      <a:headEnd type="none" w="med" len="med"/>
                      <a:tailEnd type="none" w="med" len="med"/>
                    </a:lnB>
                    <a:solidFill>
                      <a:srgbClr val="D2EDC4"/>
                    </a:solidFill>
                  </a:tcPr>
                </a:tc>
                <a:extLst>
                  <a:ext uri="{0D108BD9-81ED-4DB2-BD59-A6C34878D82A}">
                    <a16:rowId xmlns:a16="http://schemas.microsoft.com/office/drawing/2014/main" val="3878486233"/>
                  </a:ext>
                </a:extLst>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829" b="-9829"/>
            </a:stretch>
          </a:blipFill>
        </p:spPr>
        <p:txBody>
          <a:bodyPr/>
          <a:lstStyle/>
          <a:p>
            <a:endParaRPr lang="en-US"/>
          </a:p>
        </p:txBody>
      </p:sp>
      <p:grpSp>
        <p:nvGrpSpPr>
          <p:cNvPr id="3" name="Group 3"/>
          <p:cNvGrpSpPr/>
          <p:nvPr/>
        </p:nvGrpSpPr>
        <p:grpSpPr>
          <a:xfrm>
            <a:off x="8412317" y="1257996"/>
            <a:ext cx="9129785" cy="2598666"/>
            <a:chOff x="0" y="0"/>
            <a:chExt cx="6519951" cy="1855813"/>
          </a:xfrm>
        </p:grpSpPr>
        <p:sp>
          <p:nvSpPr>
            <p:cNvPr id="4" name="Freeform 4"/>
            <p:cNvSpPr/>
            <p:nvPr/>
          </p:nvSpPr>
          <p:spPr>
            <a:xfrm>
              <a:off x="0" y="0"/>
              <a:ext cx="6519926" cy="1855724"/>
            </a:xfrm>
            <a:custGeom>
              <a:avLst/>
              <a:gdLst/>
              <a:ahLst/>
              <a:cxnLst/>
              <a:rect l="l" t="t" r="r" b="b"/>
              <a:pathLst>
                <a:path w="6519926" h="1855724">
                  <a:moveTo>
                    <a:pt x="0" y="309245"/>
                  </a:moveTo>
                  <a:cubicBezTo>
                    <a:pt x="0" y="138430"/>
                    <a:pt x="138430" y="0"/>
                    <a:pt x="309245" y="0"/>
                  </a:cubicBezTo>
                  <a:lnTo>
                    <a:pt x="6210681" y="0"/>
                  </a:lnTo>
                  <a:cubicBezTo>
                    <a:pt x="6381496" y="0"/>
                    <a:pt x="6519926" y="138430"/>
                    <a:pt x="6519926" y="309245"/>
                  </a:cubicBezTo>
                  <a:lnTo>
                    <a:pt x="6519926" y="1546479"/>
                  </a:lnTo>
                  <a:cubicBezTo>
                    <a:pt x="6519926" y="1717294"/>
                    <a:pt x="6381496" y="1855724"/>
                    <a:pt x="6210681" y="1855724"/>
                  </a:cubicBezTo>
                  <a:lnTo>
                    <a:pt x="309245" y="1855724"/>
                  </a:lnTo>
                  <a:cubicBezTo>
                    <a:pt x="138430" y="1855851"/>
                    <a:pt x="0" y="1717294"/>
                    <a:pt x="0" y="1546479"/>
                  </a:cubicBezTo>
                  <a:close/>
                </a:path>
              </a:pathLst>
            </a:custGeom>
            <a:solidFill>
              <a:srgbClr val="A4E24A"/>
            </a:solidFill>
          </p:spPr>
          <p:txBody>
            <a:bodyPr/>
            <a:lstStyle/>
            <a:p>
              <a:endParaRPr lang="en-US"/>
            </a:p>
          </p:txBody>
        </p:sp>
      </p:grpSp>
      <p:grpSp>
        <p:nvGrpSpPr>
          <p:cNvPr id="5" name="Group 5"/>
          <p:cNvGrpSpPr/>
          <p:nvPr/>
        </p:nvGrpSpPr>
        <p:grpSpPr>
          <a:xfrm>
            <a:off x="8531922" y="1377601"/>
            <a:ext cx="8890574" cy="2359455"/>
            <a:chOff x="0" y="0"/>
            <a:chExt cx="11854099" cy="3145940"/>
          </a:xfrm>
        </p:grpSpPr>
        <p:sp>
          <p:nvSpPr>
            <p:cNvPr id="6" name="Freeform 6"/>
            <p:cNvSpPr/>
            <p:nvPr/>
          </p:nvSpPr>
          <p:spPr>
            <a:xfrm>
              <a:off x="0" y="0"/>
              <a:ext cx="11854099" cy="3145940"/>
            </a:xfrm>
            <a:custGeom>
              <a:avLst/>
              <a:gdLst/>
              <a:ahLst/>
              <a:cxnLst/>
              <a:rect l="l" t="t" r="r" b="b"/>
              <a:pathLst>
                <a:path w="11854099" h="3145940">
                  <a:moveTo>
                    <a:pt x="0" y="0"/>
                  </a:moveTo>
                  <a:lnTo>
                    <a:pt x="11854099" y="0"/>
                  </a:lnTo>
                  <a:lnTo>
                    <a:pt x="11854099" y="3145940"/>
                  </a:lnTo>
                  <a:lnTo>
                    <a:pt x="0" y="314594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7" name="Group 7"/>
            <p:cNvGrpSpPr/>
            <p:nvPr/>
          </p:nvGrpSpPr>
          <p:grpSpPr>
            <a:xfrm>
              <a:off x="0" y="0"/>
              <a:ext cx="11854099" cy="3145940"/>
              <a:chOff x="0" y="0"/>
              <a:chExt cx="6349121" cy="1684983"/>
            </a:xfrm>
          </p:grpSpPr>
          <p:sp>
            <p:nvSpPr>
              <p:cNvPr id="8" name="Freeform 8"/>
              <p:cNvSpPr/>
              <p:nvPr/>
            </p:nvSpPr>
            <p:spPr>
              <a:xfrm>
                <a:off x="0" y="0"/>
                <a:ext cx="6349121" cy="1684983"/>
              </a:xfrm>
              <a:custGeom>
                <a:avLst/>
                <a:gdLst/>
                <a:ahLst/>
                <a:cxnLst/>
                <a:rect l="l" t="t" r="r" b="b"/>
                <a:pathLst>
                  <a:path w="6349121" h="1684983">
                    <a:moveTo>
                      <a:pt x="0" y="0"/>
                    </a:moveTo>
                    <a:lnTo>
                      <a:pt x="6349121" y="0"/>
                    </a:lnTo>
                    <a:lnTo>
                      <a:pt x="6349121" y="1684983"/>
                    </a:lnTo>
                    <a:lnTo>
                      <a:pt x="0" y="1684983"/>
                    </a:lnTo>
                    <a:close/>
                  </a:path>
                </a:pathLst>
              </a:custGeom>
            </p:spPr>
            <p:txBody>
              <a:bodyPr/>
              <a:lstStyle/>
              <a:p>
                <a:endParaRPr lang="en-US"/>
              </a:p>
            </p:txBody>
          </p:sp>
          <p:sp>
            <p:nvSpPr>
              <p:cNvPr id="9" name="TextBox 9"/>
              <p:cNvSpPr txBox="1"/>
              <p:nvPr/>
            </p:nvSpPr>
            <p:spPr>
              <a:xfrm>
                <a:off x="0" y="57150"/>
                <a:ext cx="6349121" cy="1627833"/>
              </a:xfrm>
              <a:prstGeom prst="rect">
                <a:avLst/>
              </a:prstGeom>
            </p:spPr>
            <p:txBody>
              <a:bodyPr lIns="0" tIns="0" rIns="0" bIns="0" rtlCol="0" anchor="ctr"/>
              <a:lstStyle/>
              <a:p>
                <a:pPr algn="ctr">
                  <a:lnSpc>
                    <a:spcPts val="5915"/>
                  </a:lnSpc>
                </a:pPr>
                <a:r>
                  <a:rPr lang="en-US" sz="5477">
                    <a:solidFill>
                      <a:srgbClr val="000000"/>
                    </a:solidFill>
                    <a:latin typeface="Aptos"/>
                    <a:ea typeface="Aptos"/>
                    <a:cs typeface="Aptos"/>
                    <a:sym typeface="Aptos"/>
                  </a:rPr>
                  <a:t>Grant overview</a:t>
                </a:r>
              </a:p>
            </p:txBody>
          </p:sp>
        </p:grpSp>
      </p:grpSp>
      <p:grpSp>
        <p:nvGrpSpPr>
          <p:cNvPr id="10" name="Group 10"/>
          <p:cNvGrpSpPr/>
          <p:nvPr/>
        </p:nvGrpSpPr>
        <p:grpSpPr>
          <a:xfrm>
            <a:off x="8412317" y="4044111"/>
            <a:ext cx="9129785" cy="2598666"/>
            <a:chOff x="0" y="0"/>
            <a:chExt cx="6519951" cy="1855813"/>
          </a:xfrm>
        </p:grpSpPr>
        <p:sp>
          <p:nvSpPr>
            <p:cNvPr id="11" name="Freeform 11"/>
            <p:cNvSpPr/>
            <p:nvPr/>
          </p:nvSpPr>
          <p:spPr>
            <a:xfrm>
              <a:off x="0" y="0"/>
              <a:ext cx="6519926" cy="1855724"/>
            </a:xfrm>
            <a:custGeom>
              <a:avLst/>
              <a:gdLst/>
              <a:ahLst/>
              <a:cxnLst/>
              <a:rect l="l" t="t" r="r" b="b"/>
              <a:pathLst>
                <a:path w="6519926" h="1855724">
                  <a:moveTo>
                    <a:pt x="0" y="309245"/>
                  </a:moveTo>
                  <a:cubicBezTo>
                    <a:pt x="0" y="138430"/>
                    <a:pt x="138430" y="0"/>
                    <a:pt x="309245" y="0"/>
                  </a:cubicBezTo>
                  <a:lnTo>
                    <a:pt x="6210681" y="0"/>
                  </a:lnTo>
                  <a:cubicBezTo>
                    <a:pt x="6381496" y="0"/>
                    <a:pt x="6519926" y="138430"/>
                    <a:pt x="6519926" y="309245"/>
                  </a:cubicBezTo>
                  <a:lnTo>
                    <a:pt x="6519926" y="1546479"/>
                  </a:lnTo>
                  <a:cubicBezTo>
                    <a:pt x="6519926" y="1717294"/>
                    <a:pt x="6381496" y="1855724"/>
                    <a:pt x="6210681" y="1855724"/>
                  </a:cubicBezTo>
                  <a:lnTo>
                    <a:pt x="309245" y="1855724"/>
                  </a:lnTo>
                  <a:cubicBezTo>
                    <a:pt x="138430" y="1855851"/>
                    <a:pt x="0" y="1717294"/>
                    <a:pt x="0" y="1546479"/>
                  </a:cubicBezTo>
                  <a:close/>
                </a:path>
              </a:pathLst>
            </a:custGeom>
            <a:solidFill>
              <a:srgbClr val="51B0FE"/>
            </a:solidFill>
          </p:spPr>
          <p:txBody>
            <a:bodyPr/>
            <a:lstStyle/>
            <a:p>
              <a:endParaRPr lang="en-US"/>
            </a:p>
          </p:txBody>
        </p:sp>
      </p:grpSp>
      <p:grpSp>
        <p:nvGrpSpPr>
          <p:cNvPr id="12" name="Group 12"/>
          <p:cNvGrpSpPr/>
          <p:nvPr/>
        </p:nvGrpSpPr>
        <p:grpSpPr>
          <a:xfrm>
            <a:off x="8531922" y="4163717"/>
            <a:ext cx="8890574" cy="2359455"/>
            <a:chOff x="0" y="0"/>
            <a:chExt cx="11854099" cy="3145940"/>
          </a:xfrm>
        </p:grpSpPr>
        <p:sp>
          <p:nvSpPr>
            <p:cNvPr id="13" name="Freeform 13"/>
            <p:cNvSpPr/>
            <p:nvPr/>
          </p:nvSpPr>
          <p:spPr>
            <a:xfrm>
              <a:off x="0" y="0"/>
              <a:ext cx="11854099" cy="3145940"/>
            </a:xfrm>
            <a:custGeom>
              <a:avLst/>
              <a:gdLst/>
              <a:ahLst/>
              <a:cxnLst/>
              <a:rect l="l" t="t" r="r" b="b"/>
              <a:pathLst>
                <a:path w="11854099" h="3145940">
                  <a:moveTo>
                    <a:pt x="0" y="0"/>
                  </a:moveTo>
                  <a:lnTo>
                    <a:pt x="11854099" y="0"/>
                  </a:lnTo>
                  <a:lnTo>
                    <a:pt x="11854099" y="3145940"/>
                  </a:lnTo>
                  <a:lnTo>
                    <a:pt x="0" y="314594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4" name="Group 14"/>
            <p:cNvGrpSpPr/>
            <p:nvPr/>
          </p:nvGrpSpPr>
          <p:grpSpPr>
            <a:xfrm>
              <a:off x="0" y="0"/>
              <a:ext cx="11854099" cy="3145940"/>
              <a:chOff x="0" y="0"/>
              <a:chExt cx="6349121" cy="1684983"/>
            </a:xfrm>
          </p:grpSpPr>
          <p:sp>
            <p:nvSpPr>
              <p:cNvPr id="15" name="Freeform 15"/>
              <p:cNvSpPr/>
              <p:nvPr/>
            </p:nvSpPr>
            <p:spPr>
              <a:xfrm>
                <a:off x="0" y="0"/>
                <a:ext cx="6349121" cy="1684983"/>
              </a:xfrm>
              <a:custGeom>
                <a:avLst/>
                <a:gdLst/>
                <a:ahLst/>
                <a:cxnLst/>
                <a:rect l="l" t="t" r="r" b="b"/>
                <a:pathLst>
                  <a:path w="6349121" h="1684983">
                    <a:moveTo>
                      <a:pt x="0" y="0"/>
                    </a:moveTo>
                    <a:lnTo>
                      <a:pt x="6349121" y="0"/>
                    </a:lnTo>
                    <a:lnTo>
                      <a:pt x="6349121" y="1684983"/>
                    </a:lnTo>
                    <a:lnTo>
                      <a:pt x="0" y="1684983"/>
                    </a:lnTo>
                    <a:close/>
                  </a:path>
                </a:pathLst>
              </a:custGeom>
            </p:spPr>
            <p:txBody>
              <a:bodyPr/>
              <a:lstStyle/>
              <a:p>
                <a:endParaRPr lang="en-US"/>
              </a:p>
            </p:txBody>
          </p:sp>
          <p:sp>
            <p:nvSpPr>
              <p:cNvPr id="16" name="TextBox 16"/>
              <p:cNvSpPr txBox="1"/>
              <p:nvPr/>
            </p:nvSpPr>
            <p:spPr>
              <a:xfrm>
                <a:off x="0" y="57150"/>
                <a:ext cx="6349121" cy="1627833"/>
              </a:xfrm>
              <a:prstGeom prst="rect">
                <a:avLst/>
              </a:prstGeom>
            </p:spPr>
            <p:txBody>
              <a:bodyPr lIns="0" tIns="0" rIns="0" bIns="0" rtlCol="0" anchor="ctr"/>
              <a:lstStyle/>
              <a:p>
                <a:pPr algn="ctr">
                  <a:lnSpc>
                    <a:spcPts val="5915"/>
                  </a:lnSpc>
                </a:pPr>
                <a:r>
                  <a:rPr lang="en-US" sz="5477">
                    <a:solidFill>
                      <a:srgbClr val="000000"/>
                    </a:solidFill>
                    <a:latin typeface="Aptos"/>
                    <a:ea typeface="Aptos"/>
                    <a:cs typeface="Aptos"/>
                    <a:sym typeface="Aptos"/>
                  </a:rPr>
                  <a:t>Fiscal Standards and reporting requirements</a:t>
                </a:r>
              </a:p>
            </p:txBody>
          </p:sp>
        </p:grpSp>
      </p:grpSp>
      <p:grpSp>
        <p:nvGrpSpPr>
          <p:cNvPr id="17" name="Group 17"/>
          <p:cNvGrpSpPr/>
          <p:nvPr/>
        </p:nvGrpSpPr>
        <p:grpSpPr>
          <a:xfrm>
            <a:off x="8412317" y="6830227"/>
            <a:ext cx="9129785" cy="2598666"/>
            <a:chOff x="0" y="0"/>
            <a:chExt cx="6519951" cy="1855813"/>
          </a:xfrm>
        </p:grpSpPr>
        <p:sp>
          <p:nvSpPr>
            <p:cNvPr id="18" name="Freeform 18"/>
            <p:cNvSpPr/>
            <p:nvPr/>
          </p:nvSpPr>
          <p:spPr>
            <a:xfrm>
              <a:off x="0" y="0"/>
              <a:ext cx="6519926" cy="1855724"/>
            </a:xfrm>
            <a:custGeom>
              <a:avLst/>
              <a:gdLst/>
              <a:ahLst/>
              <a:cxnLst/>
              <a:rect l="l" t="t" r="r" b="b"/>
              <a:pathLst>
                <a:path w="6519926" h="1855724">
                  <a:moveTo>
                    <a:pt x="0" y="309245"/>
                  </a:moveTo>
                  <a:cubicBezTo>
                    <a:pt x="0" y="138430"/>
                    <a:pt x="138430" y="0"/>
                    <a:pt x="309245" y="0"/>
                  </a:cubicBezTo>
                  <a:lnTo>
                    <a:pt x="6210681" y="0"/>
                  </a:lnTo>
                  <a:cubicBezTo>
                    <a:pt x="6381496" y="0"/>
                    <a:pt x="6519926" y="138430"/>
                    <a:pt x="6519926" y="309245"/>
                  </a:cubicBezTo>
                  <a:lnTo>
                    <a:pt x="6519926" y="1546479"/>
                  </a:lnTo>
                  <a:cubicBezTo>
                    <a:pt x="6519926" y="1717294"/>
                    <a:pt x="6381496" y="1855724"/>
                    <a:pt x="6210681" y="1855724"/>
                  </a:cubicBezTo>
                  <a:lnTo>
                    <a:pt x="309245" y="1855724"/>
                  </a:lnTo>
                  <a:cubicBezTo>
                    <a:pt x="138430" y="1855851"/>
                    <a:pt x="0" y="1717294"/>
                    <a:pt x="0" y="1546479"/>
                  </a:cubicBezTo>
                  <a:close/>
                </a:path>
              </a:pathLst>
            </a:custGeom>
            <a:solidFill>
              <a:srgbClr val="EA9A10"/>
            </a:solidFill>
          </p:spPr>
          <p:txBody>
            <a:bodyPr/>
            <a:lstStyle/>
            <a:p>
              <a:endParaRPr lang="en-US"/>
            </a:p>
          </p:txBody>
        </p:sp>
      </p:grpSp>
      <p:grpSp>
        <p:nvGrpSpPr>
          <p:cNvPr id="19" name="Group 19"/>
          <p:cNvGrpSpPr/>
          <p:nvPr/>
        </p:nvGrpSpPr>
        <p:grpSpPr>
          <a:xfrm>
            <a:off x="8531922" y="6949832"/>
            <a:ext cx="8890574" cy="2359455"/>
            <a:chOff x="0" y="0"/>
            <a:chExt cx="11854099" cy="3145940"/>
          </a:xfrm>
        </p:grpSpPr>
        <p:sp>
          <p:nvSpPr>
            <p:cNvPr id="20" name="Freeform 20"/>
            <p:cNvSpPr/>
            <p:nvPr/>
          </p:nvSpPr>
          <p:spPr>
            <a:xfrm>
              <a:off x="0" y="0"/>
              <a:ext cx="11854099" cy="3145940"/>
            </a:xfrm>
            <a:custGeom>
              <a:avLst/>
              <a:gdLst/>
              <a:ahLst/>
              <a:cxnLst/>
              <a:rect l="l" t="t" r="r" b="b"/>
              <a:pathLst>
                <a:path w="11854099" h="3145940">
                  <a:moveTo>
                    <a:pt x="0" y="0"/>
                  </a:moveTo>
                  <a:lnTo>
                    <a:pt x="11854099" y="0"/>
                  </a:lnTo>
                  <a:lnTo>
                    <a:pt x="11854099" y="3145940"/>
                  </a:lnTo>
                  <a:lnTo>
                    <a:pt x="0" y="314594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21" name="Group 21"/>
            <p:cNvGrpSpPr/>
            <p:nvPr/>
          </p:nvGrpSpPr>
          <p:grpSpPr>
            <a:xfrm>
              <a:off x="0" y="0"/>
              <a:ext cx="11854099" cy="3145940"/>
              <a:chOff x="0" y="0"/>
              <a:chExt cx="6349121" cy="1684983"/>
            </a:xfrm>
          </p:grpSpPr>
          <p:sp>
            <p:nvSpPr>
              <p:cNvPr id="22" name="Freeform 22"/>
              <p:cNvSpPr/>
              <p:nvPr/>
            </p:nvSpPr>
            <p:spPr>
              <a:xfrm>
                <a:off x="0" y="0"/>
                <a:ext cx="6349121" cy="1684983"/>
              </a:xfrm>
              <a:custGeom>
                <a:avLst/>
                <a:gdLst/>
                <a:ahLst/>
                <a:cxnLst/>
                <a:rect l="l" t="t" r="r" b="b"/>
                <a:pathLst>
                  <a:path w="6349121" h="1684983">
                    <a:moveTo>
                      <a:pt x="0" y="0"/>
                    </a:moveTo>
                    <a:lnTo>
                      <a:pt x="6349121" y="0"/>
                    </a:lnTo>
                    <a:lnTo>
                      <a:pt x="6349121" y="1684983"/>
                    </a:lnTo>
                    <a:lnTo>
                      <a:pt x="0" y="1684983"/>
                    </a:lnTo>
                    <a:close/>
                  </a:path>
                </a:pathLst>
              </a:custGeom>
            </p:spPr>
            <p:txBody>
              <a:bodyPr/>
              <a:lstStyle/>
              <a:p>
                <a:endParaRPr lang="en-US"/>
              </a:p>
            </p:txBody>
          </p:sp>
          <p:sp>
            <p:nvSpPr>
              <p:cNvPr id="23" name="TextBox 23"/>
              <p:cNvSpPr txBox="1"/>
              <p:nvPr/>
            </p:nvSpPr>
            <p:spPr>
              <a:xfrm>
                <a:off x="0" y="57150"/>
                <a:ext cx="6349121" cy="1627833"/>
              </a:xfrm>
              <a:prstGeom prst="rect">
                <a:avLst/>
              </a:prstGeom>
            </p:spPr>
            <p:txBody>
              <a:bodyPr lIns="0" tIns="0" rIns="0" bIns="0" rtlCol="0" anchor="ctr"/>
              <a:lstStyle/>
              <a:p>
                <a:pPr algn="ctr">
                  <a:lnSpc>
                    <a:spcPts val="5915"/>
                  </a:lnSpc>
                </a:pPr>
                <a:r>
                  <a:rPr lang="en-US" sz="5477">
                    <a:solidFill>
                      <a:srgbClr val="000000"/>
                    </a:solidFill>
                    <a:latin typeface="Aptos"/>
                    <a:ea typeface="Aptos"/>
                    <a:cs typeface="Aptos"/>
                    <a:sym typeface="Aptos"/>
                  </a:rPr>
                  <a:t>Resource network </a:t>
                </a:r>
              </a:p>
            </p:txBody>
          </p:sp>
        </p:grpSp>
      </p:grpSp>
      <p:sp>
        <p:nvSpPr>
          <p:cNvPr id="24" name="Freeform 24">
            <a:extLst>
              <a:ext uri="{C183D7F6-B498-43B3-948B-1728B52AA6E4}">
                <adec:decorative xmlns:adec="http://schemas.microsoft.com/office/drawing/2017/decorative" val="1"/>
              </a:ext>
            </a:extLst>
          </p:cNvPr>
          <p:cNvSpPr/>
          <p:nvPr/>
        </p:nvSpPr>
        <p:spPr>
          <a:xfrm>
            <a:off x="422178" y="1257996"/>
            <a:ext cx="7173180" cy="3667288"/>
          </a:xfrm>
          <a:custGeom>
            <a:avLst/>
            <a:gdLst/>
            <a:ahLst/>
            <a:cxnLst/>
            <a:rect l="l" t="t" r="r" b="b"/>
            <a:pathLst>
              <a:path w="7173180" h="3667288">
                <a:moveTo>
                  <a:pt x="0" y="0"/>
                </a:moveTo>
                <a:lnTo>
                  <a:pt x="7173180" y="0"/>
                </a:lnTo>
                <a:lnTo>
                  <a:pt x="7173180" y="3667288"/>
                </a:lnTo>
                <a:lnTo>
                  <a:pt x="0" y="3667288"/>
                </a:lnTo>
                <a:lnTo>
                  <a:pt x="0" y="0"/>
                </a:lnTo>
                <a:close/>
              </a:path>
            </a:pathLst>
          </a:custGeom>
          <a:blipFill>
            <a:blip r:embed="rId4"/>
            <a:stretch>
              <a:fillRect/>
            </a:stretch>
          </a:blipFill>
        </p:spPr>
        <p:txBody>
          <a:bodyPr/>
          <a:lstStyle/>
          <a:p>
            <a:endParaRPr lang="en-US"/>
          </a:p>
        </p:txBody>
      </p:sp>
      <p:sp>
        <p:nvSpPr>
          <p:cNvPr id="25" name="TextBox 25"/>
          <p:cNvSpPr txBox="1"/>
          <p:nvPr/>
        </p:nvSpPr>
        <p:spPr>
          <a:xfrm>
            <a:off x="2283694" y="4686961"/>
            <a:ext cx="3963865" cy="922602"/>
          </a:xfrm>
          <a:prstGeom prst="rect">
            <a:avLst/>
          </a:prstGeom>
        </p:spPr>
        <p:txBody>
          <a:bodyPr lIns="0" tIns="0" rIns="0" bIns="0" rtlCol="0" anchor="t">
            <a:spAutoFit/>
          </a:bodyPr>
          <a:lstStyle/>
          <a:p>
            <a:pPr algn="l">
              <a:lnSpc>
                <a:spcPts val="6656"/>
              </a:lnSpc>
            </a:pPr>
            <a:r>
              <a:rPr lang="en-US" sz="6163">
                <a:solidFill>
                  <a:srgbClr val="000000"/>
                </a:solidFill>
                <a:latin typeface="Poppins"/>
                <a:ea typeface="Poppins"/>
                <a:cs typeface="Poppins"/>
                <a:sym typeface="Poppins"/>
              </a:rPr>
              <a:t>Summary</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829" b="-9829"/>
            </a:stretch>
          </a:blipFill>
        </p:spPr>
        <p:txBody>
          <a:bodyPr/>
          <a:lstStyle/>
          <a:p>
            <a:endParaRPr lang="en-US"/>
          </a:p>
        </p:txBody>
      </p:sp>
      <p:sp>
        <p:nvSpPr>
          <p:cNvPr id="3" name="Freeform 3">
            <a:extLst>
              <a:ext uri="{C183D7F6-B498-43B3-948B-1728B52AA6E4}">
                <adec:decorative xmlns:adec="http://schemas.microsoft.com/office/drawing/2017/decorative" val="1"/>
              </a:ext>
            </a:extLst>
          </p:cNvPr>
          <p:cNvSpPr/>
          <p:nvPr/>
        </p:nvSpPr>
        <p:spPr>
          <a:xfrm>
            <a:off x="3164190" y="633184"/>
            <a:ext cx="12523212" cy="8761030"/>
          </a:xfrm>
          <a:custGeom>
            <a:avLst/>
            <a:gdLst/>
            <a:ahLst/>
            <a:cxnLst/>
            <a:rect l="l" t="t" r="r" b="b"/>
            <a:pathLst>
              <a:path w="12523212" h="8761030">
                <a:moveTo>
                  <a:pt x="0" y="0"/>
                </a:moveTo>
                <a:lnTo>
                  <a:pt x="12523212" y="0"/>
                </a:lnTo>
                <a:lnTo>
                  <a:pt x="12523212" y="8761031"/>
                </a:lnTo>
                <a:lnTo>
                  <a:pt x="0" y="8761031"/>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829" b="-9829"/>
            </a:stretch>
          </a:blipFill>
        </p:spPr>
        <p:txBody>
          <a:bodyPr/>
          <a:lstStyle/>
          <a:p>
            <a:endParaRPr lang="en-US"/>
          </a:p>
        </p:txBody>
      </p:sp>
      <p:sp>
        <p:nvSpPr>
          <p:cNvPr id="3" name="Freeform 3">
            <a:extLst>
              <a:ext uri="{C183D7F6-B498-43B3-948B-1728B52AA6E4}">
                <adec:decorative xmlns:adec="http://schemas.microsoft.com/office/drawing/2017/decorative" val="1"/>
              </a:ext>
            </a:extLst>
          </p:cNvPr>
          <p:cNvSpPr/>
          <p:nvPr/>
        </p:nvSpPr>
        <p:spPr>
          <a:xfrm>
            <a:off x="2042285" y="2354463"/>
            <a:ext cx="14203430" cy="5578074"/>
          </a:xfrm>
          <a:custGeom>
            <a:avLst/>
            <a:gdLst/>
            <a:ahLst/>
            <a:cxnLst/>
            <a:rect l="l" t="t" r="r" b="b"/>
            <a:pathLst>
              <a:path w="14203430" h="5578074">
                <a:moveTo>
                  <a:pt x="0" y="0"/>
                </a:moveTo>
                <a:lnTo>
                  <a:pt x="14203430" y="0"/>
                </a:lnTo>
                <a:lnTo>
                  <a:pt x="14203430" y="5578074"/>
                </a:lnTo>
                <a:lnTo>
                  <a:pt x="0" y="5578074"/>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6A105-227C-5C0D-AA1A-2B2B2AA938F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1B0E72C-EE51-E5CA-CEFB-4E5DC744E44E}"/>
              </a:ext>
            </a:extLst>
          </p:cNvPr>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829" b="-9829"/>
            </a:stretch>
          </a:blipFill>
        </p:spPr>
        <p:txBody>
          <a:bodyPr/>
          <a:lstStyle/>
          <a:p>
            <a:endParaRPr lang="en-US"/>
          </a:p>
        </p:txBody>
      </p:sp>
      <p:sp>
        <p:nvSpPr>
          <p:cNvPr id="10" name="Freeform 10">
            <a:extLst>
              <a:ext uri="{FF2B5EF4-FFF2-40B4-BE49-F238E27FC236}">
                <a16:creationId xmlns:a16="http://schemas.microsoft.com/office/drawing/2014/main" id="{CC16094E-7DF8-529E-23B3-80D5B891C65D}"/>
              </a:ext>
            </a:extLst>
          </p:cNvPr>
          <p:cNvSpPr/>
          <p:nvPr/>
        </p:nvSpPr>
        <p:spPr>
          <a:xfrm>
            <a:off x="8248883" y="3944690"/>
            <a:ext cx="7977446" cy="1234669"/>
          </a:xfrm>
          <a:custGeom>
            <a:avLst/>
            <a:gdLst/>
            <a:ahLst/>
            <a:cxnLst/>
            <a:rect l="l" t="t" r="r" b="b"/>
            <a:pathLst>
              <a:path w="6576226" h="1017802">
                <a:moveTo>
                  <a:pt x="0" y="0"/>
                </a:moveTo>
                <a:lnTo>
                  <a:pt x="6576226" y="0"/>
                </a:lnTo>
                <a:lnTo>
                  <a:pt x="6576226" y="1017802"/>
                </a:lnTo>
                <a:lnTo>
                  <a:pt x="0" y="1017802"/>
                </a:lnTo>
                <a:close/>
              </a:path>
            </a:pathLst>
          </a:custGeom>
          <a:solidFill>
            <a:srgbClr val="000000">
              <a:alpha val="0"/>
            </a:srgbClr>
          </a:solidFill>
        </p:spPr>
        <p:txBody>
          <a:bodyPr/>
          <a:lstStyle/>
          <a:p>
            <a:endParaRPr lang="en-US"/>
          </a:p>
        </p:txBody>
      </p:sp>
      <p:sp>
        <p:nvSpPr>
          <p:cNvPr id="13" name="Freeform 13">
            <a:extLst>
              <a:ext uri="{FF2B5EF4-FFF2-40B4-BE49-F238E27FC236}">
                <a16:creationId xmlns:a16="http://schemas.microsoft.com/office/drawing/2014/main" id="{2A4EE7A9-F738-25D2-53BA-44C727C110E9}"/>
              </a:ext>
            </a:extLst>
          </p:cNvPr>
          <p:cNvSpPr/>
          <p:nvPr/>
        </p:nvSpPr>
        <p:spPr>
          <a:xfrm>
            <a:off x="4333923" y="5021634"/>
            <a:ext cx="9930260" cy="1456558"/>
          </a:xfrm>
          <a:custGeom>
            <a:avLst/>
            <a:gdLst/>
            <a:ahLst/>
            <a:cxnLst/>
            <a:rect l="l" t="t" r="r" b="b"/>
            <a:pathLst>
              <a:path w="7170162" h="1200717">
                <a:moveTo>
                  <a:pt x="0" y="0"/>
                </a:moveTo>
                <a:lnTo>
                  <a:pt x="7170162" y="0"/>
                </a:lnTo>
                <a:lnTo>
                  <a:pt x="7170162" y="1200717"/>
                </a:lnTo>
                <a:lnTo>
                  <a:pt x="0" y="1200717"/>
                </a:lnTo>
                <a:close/>
              </a:path>
            </a:pathLst>
          </a:custGeom>
          <a:solidFill>
            <a:srgbClr val="000000">
              <a:alpha val="0"/>
            </a:srgbClr>
          </a:solidFill>
        </p:spPr>
        <p:txBody>
          <a:bodyPr/>
          <a:lstStyle/>
          <a:p>
            <a:r>
              <a:rPr lang="en-US" sz="3200" dirty="0">
                <a:latin typeface="Poppins" panose="00000500000000000000" pitchFamily="2" charset="0"/>
                <a:cs typeface="Poppins" panose="00000500000000000000" pitchFamily="2" charset="0"/>
                <a:hlinkClick r:id="rId4"/>
              </a:rPr>
              <a:t>https://forms.cloud.microsoft/g/sQRd4SgFb5</a:t>
            </a:r>
            <a:endParaRPr lang="en-US" sz="3200" dirty="0">
              <a:latin typeface="Poppins" panose="00000500000000000000" pitchFamily="2" charset="0"/>
              <a:cs typeface="Poppins" panose="00000500000000000000" pitchFamily="2" charset="0"/>
            </a:endParaRPr>
          </a:p>
          <a:p>
            <a:endParaRPr lang="en-US" sz="3200" dirty="0">
              <a:latin typeface="Poppins" panose="00000500000000000000" pitchFamily="2" charset="0"/>
              <a:cs typeface="Poppins" panose="00000500000000000000" pitchFamily="2" charset="0"/>
            </a:endParaRPr>
          </a:p>
        </p:txBody>
      </p:sp>
      <p:sp>
        <p:nvSpPr>
          <p:cNvPr id="16" name="Freeform 16">
            <a:extLst>
              <a:ext uri="{FF2B5EF4-FFF2-40B4-BE49-F238E27FC236}">
                <a16:creationId xmlns:a16="http://schemas.microsoft.com/office/drawing/2014/main" id="{68E49807-B2F1-1761-9EDB-E9805A0B479F}"/>
              </a:ext>
            </a:extLst>
          </p:cNvPr>
          <p:cNvSpPr/>
          <p:nvPr/>
        </p:nvSpPr>
        <p:spPr>
          <a:xfrm>
            <a:off x="402322" y="5383208"/>
            <a:ext cx="6517044" cy="2471919"/>
          </a:xfrm>
          <a:custGeom>
            <a:avLst/>
            <a:gdLst/>
            <a:ahLst/>
            <a:cxnLst/>
            <a:rect l="l" t="t" r="r" b="b"/>
            <a:pathLst>
              <a:path w="6565319" h="2490229">
                <a:moveTo>
                  <a:pt x="0" y="0"/>
                </a:moveTo>
                <a:lnTo>
                  <a:pt x="6565319" y="0"/>
                </a:lnTo>
                <a:lnTo>
                  <a:pt x="6565319" y="2490229"/>
                </a:lnTo>
                <a:lnTo>
                  <a:pt x="0" y="2490229"/>
                </a:lnTo>
                <a:close/>
              </a:path>
            </a:pathLst>
          </a:custGeom>
          <a:solidFill>
            <a:srgbClr val="000000">
              <a:alpha val="0"/>
            </a:srgbClr>
          </a:solidFill>
        </p:spPr>
        <p:txBody>
          <a:bodyPr/>
          <a:lstStyle/>
          <a:p>
            <a:endParaRPr lang="en-US"/>
          </a:p>
        </p:txBody>
      </p:sp>
      <p:sp>
        <p:nvSpPr>
          <p:cNvPr id="19" name="Title 18">
            <a:extLst>
              <a:ext uri="{FF2B5EF4-FFF2-40B4-BE49-F238E27FC236}">
                <a16:creationId xmlns:a16="http://schemas.microsoft.com/office/drawing/2014/main" id="{63B6C1AB-AFAE-8C9B-280F-438294191B00}"/>
              </a:ext>
            </a:extLst>
          </p:cNvPr>
          <p:cNvSpPr>
            <a:spLocks noGrp="1"/>
          </p:cNvSpPr>
          <p:nvPr>
            <p:ph type="title"/>
          </p:nvPr>
        </p:nvSpPr>
        <p:spPr>
          <a:xfrm>
            <a:off x="3641136" y="3374136"/>
            <a:ext cx="11315835" cy="1769364"/>
          </a:xfrm>
        </p:spPr>
        <p:txBody>
          <a:bodyPr>
            <a:normAutofit/>
          </a:bodyPr>
          <a:lstStyle/>
          <a:p>
            <a:r>
              <a:rPr lang="en-US" sz="6600" dirty="0">
                <a:latin typeface="Poppins" panose="00000500000000000000" pitchFamily="2" charset="0"/>
                <a:cs typeface="Poppins" panose="00000500000000000000" pitchFamily="2" charset="0"/>
              </a:rPr>
              <a:t>We value your feedback</a:t>
            </a:r>
          </a:p>
        </p:txBody>
      </p:sp>
    </p:spTree>
    <p:extLst>
      <p:ext uri="{BB962C8B-B14F-4D97-AF65-F5344CB8AC3E}">
        <p14:creationId xmlns:p14="http://schemas.microsoft.com/office/powerpoint/2010/main" val="36535812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829" b="-9829"/>
            </a:stretch>
          </a:blipFill>
        </p:spPr>
        <p:txBody>
          <a:bodyPr/>
          <a:lstStyle/>
          <a:p>
            <a:endParaRPr lang="en-US"/>
          </a:p>
        </p:txBody>
      </p:sp>
      <p:pic>
        <p:nvPicPr>
          <p:cNvPr id="3" name="Picture 3"/>
          <p:cNvPicPr>
            <a:picLocks noChangeAspect="1"/>
          </p:cNvPicPr>
          <p:nvPr/>
        </p:nvPicPr>
        <p:blipFill>
          <a:blip r:embed="rId4"/>
          <a:srcRect/>
          <a:stretch>
            <a:fillRect/>
          </a:stretch>
        </p:blipFill>
        <p:spPr>
          <a:xfrm>
            <a:off x="5997644" y="1166070"/>
            <a:ext cx="5705022" cy="809223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829" b="-9829"/>
            </a:stretch>
          </a:blipFill>
        </p:spPr>
        <p:txBody>
          <a:bodyPr/>
          <a:lstStyle/>
          <a:p>
            <a:endParaRPr lang="en-US"/>
          </a:p>
        </p:txBody>
      </p:sp>
      <p:grpSp>
        <p:nvGrpSpPr>
          <p:cNvPr id="3" name="Group 3"/>
          <p:cNvGrpSpPr/>
          <p:nvPr/>
        </p:nvGrpSpPr>
        <p:grpSpPr>
          <a:xfrm>
            <a:off x="2487706" y="549241"/>
            <a:ext cx="13312588" cy="2313587"/>
            <a:chOff x="0" y="0"/>
            <a:chExt cx="13411200" cy="2330724"/>
          </a:xfrm>
        </p:grpSpPr>
        <p:sp>
          <p:nvSpPr>
            <p:cNvPr id="4" name="Freeform 4"/>
            <p:cNvSpPr/>
            <p:nvPr/>
          </p:nvSpPr>
          <p:spPr>
            <a:xfrm>
              <a:off x="0" y="0"/>
              <a:ext cx="13411200" cy="2330724"/>
            </a:xfrm>
            <a:custGeom>
              <a:avLst/>
              <a:gdLst/>
              <a:ahLst/>
              <a:cxnLst/>
              <a:rect l="l" t="t" r="r" b="b"/>
              <a:pathLst>
                <a:path w="13411200" h="2330724">
                  <a:moveTo>
                    <a:pt x="0" y="0"/>
                  </a:moveTo>
                  <a:lnTo>
                    <a:pt x="13411200" y="0"/>
                  </a:lnTo>
                  <a:lnTo>
                    <a:pt x="13411200" y="2330724"/>
                  </a:lnTo>
                  <a:lnTo>
                    <a:pt x="0" y="2330724"/>
                  </a:lnTo>
                  <a:close/>
                </a:path>
              </a:pathLst>
            </a:custGeom>
          </p:spPr>
          <p:txBody>
            <a:bodyPr/>
            <a:lstStyle/>
            <a:p>
              <a:endParaRPr lang="en-US"/>
            </a:p>
          </p:txBody>
        </p:sp>
        <p:sp>
          <p:nvSpPr>
            <p:cNvPr id="5" name="TextBox 5"/>
            <p:cNvSpPr txBox="1"/>
            <p:nvPr/>
          </p:nvSpPr>
          <p:spPr>
            <a:xfrm>
              <a:off x="0" y="9525"/>
              <a:ext cx="13411200" cy="2321199"/>
            </a:xfrm>
            <a:prstGeom prst="rect">
              <a:avLst/>
            </a:prstGeom>
          </p:spPr>
          <p:txBody>
            <a:bodyPr lIns="0" tIns="0" rIns="0" bIns="0" rtlCol="0" anchor="ctr"/>
            <a:lstStyle/>
            <a:p>
              <a:pPr algn="ctr">
                <a:lnSpc>
                  <a:spcPts val="6505"/>
                </a:lnSpc>
              </a:pPr>
              <a:r>
                <a:rPr lang="en-US" sz="6023">
                  <a:solidFill>
                    <a:srgbClr val="000000"/>
                  </a:solidFill>
                  <a:latin typeface="Poppins"/>
                  <a:ea typeface="Poppins"/>
                  <a:cs typeface="Poppins"/>
                  <a:sym typeface="Poppins"/>
                </a:rPr>
                <a:t>Where does WIC funding </a:t>
              </a:r>
            </a:p>
            <a:p>
              <a:pPr algn="ctr">
                <a:lnSpc>
                  <a:spcPts val="6505"/>
                </a:lnSpc>
              </a:pPr>
              <a:r>
                <a:rPr lang="en-US" sz="6023">
                  <a:solidFill>
                    <a:srgbClr val="000000"/>
                  </a:solidFill>
                  <a:latin typeface="Poppins"/>
                  <a:ea typeface="Poppins"/>
                  <a:cs typeface="Poppins"/>
                  <a:sym typeface="Poppins"/>
                </a:rPr>
                <a:t>come from?</a:t>
              </a:r>
            </a:p>
          </p:txBody>
        </p:sp>
      </p:grpSp>
      <p:grpSp>
        <p:nvGrpSpPr>
          <p:cNvPr id="6" name="Group 6"/>
          <p:cNvGrpSpPr/>
          <p:nvPr/>
        </p:nvGrpSpPr>
        <p:grpSpPr>
          <a:xfrm>
            <a:off x="1488010" y="3841129"/>
            <a:ext cx="15311981" cy="5204825"/>
            <a:chOff x="0" y="0"/>
            <a:chExt cx="20415975" cy="6939767"/>
          </a:xfrm>
        </p:grpSpPr>
        <p:grpSp>
          <p:nvGrpSpPr>
            <p:cNvPr id="7" name="Group 7"/>
            <p:cNvGrpSpPr/>
            <p:nvPr/>
          </p:nvGrpSpPr>
          <p:grpSpPr>
            <a:xfrm>
              <a:off x="0" y="0"/>
              <a:ext cx="4356818" cy="2342691"/>
              <a:chOff x="0" y="0"/>
              <a:chExt cx="2424045" cy="1303426"/>
            </a:xfrm>
          </p:grpSpPr>
          <p:sp>
            <p:nvSpPr>
              <p:cNvPr id="8" name="Freeform 8"/>
              <p:cNvSpPr/>
              <p:nvPr/>
            </p:nvSpPr>
            <p:spPr>
              <a:xfrm>
                <a:off x="0" y="0"/>
                <a:ext cx="2424049" cy="1303401"/>
              </a:xfrm>
              <a:custGeom>
                <a:avLst/>
                <a:gdLst/>
                <a:ahLst/>
                <a:cxnLst/>
                <a:rect l="l" t="t" r="r" b="b"/>
                <a:pathLst>
                  <a:path w="2424049" h="1303401">
                    <a:moveTo>
                      <a:pt x="0" y="130302"/>
                    </a:moveTo>
                    <a:cubicBezTo>
                      <a:pt x="0" y="58293"/>
                      <a:pt x="58293" y="0"/>
                      <a:pt x="130302" y="0"/>
                    </a:cubicBezTo>
                    <a:lnTo>
                      <a:pt x="2293747" y="0"/>
                    </a:lnTo>
                    <a:cubicBezTo>
                      <a:pt x="2365756" y="0"/>
                      <a:pt x="2424049" y="58293"/>
                      <a:pt x="2424049" y="130302"/>
                    </a:cubicBezTo>
                    <a:lnTo>
                      <a:pt x="2424049" y="1173099"/>
                    </a:lnTo>
                    <a:cubicBezTo>
                      <a:pt x="2424049" y="1245108"/>
                      <a:pt x="2365756" y="1303401"/>
                      <a:pt x="2293747" y="1303401"/>
                    </a:cubicBezTo>
                    <a:lnTo>
                      <a:pt x="130302" y="1303401"/>
                    </a:lnTo>
                    <a:cubicBezTo>
                      <a:pt x="58293" y="1303401"/>
                      <a:pt x="0" y="1245108"/>
                      <a:pt x="0" y="1173099"/>
                    </a:cubicBezTo>
                    <a:close/>
                  </a:path>
                </a:pathLst>
              </a:custGeom>
              <a:solidFill>
                <a:srgbClr val="586EA6"/>
              </a:solidFill>
            </p:spPr>
            <p:txBody>
              <a:bodyPr/>
              <a:lstStyle/>
              <a:p>
                <a:endParaRPr lang="en-US"/>
              </a:p>
            </p:txBody>
          </p:sp>
        </p:grpSp>
        <p:grpSp>
          <p:nvGrpSpPr>
            <p:cNvPr id="9" name="Group 9"/>
            <p:cNvGrpSpPr/>
            <p:nvPr/>
          </p:nvGrpSpPr>
          <p:grpSpPr>
            <a:xfrm>
              <a:off x="544986" y="1552486"/>
              <a:ext cx="5051567" cy="5387281"/>
              <a:chOff x="0" y="0"/>
              <a:chExt cx="2810590" cy="2997374"/>
            </a:xfrm>
          </p:grpSpPr>
          <p:sp>
            <p:nvSpPr>
              <p:cNvPr id="10" name="Freeform 10"/>
              <p:cNvSpPr/>
              <p:nvPr/>
            </p:nvSpPr>
            <p:spPr>
              <a:xfrm>
                <a:off x="5207" y="5207"/>
                <a:ext cx="2800223" cy="2986913"/>
              </a:xfrm>
              <a:custGeom>
                <a:avLst/>
                <a:gdLst/>
                <a:ahLst/>
                <a:cxnLst/>
                <a:rect l="l" t="t" r="r" b="b"/>
                <a:pathLst>
                  <a:path w="2800223" h="2986913">
                    <a:moveTo>
                      <a:pt x="0" y="280035"/>
                    </a:moveTo>
                    <a:cubicBezTo>
                      <a:pt x="0" y="125349"/>
                      <a:pt x="125349" y="0"/>
                      <a:pt x="280035" y="0"/>
                    </a:cubicBezTo>
                    <a:lnTo>
                      <a:pt x="2520188" y="0"/>
                    </a:lnTo>
                    <a:cubicBezTo>
                      <a:pt x="2674874" y="0"/>
                      <a:pt x="2800223" y="125349"/>
                      <a:pt x="2800223" y="280035"/>
                    </a:cubicBezTo>
                    <a:lnTo>
                      <a:pt x="2800223" y="2706878"/>
                    </a:lnTo>
                    <a:cubicBezTo>
                      <a:pt x="2800223" y="2861564"/>
                      <a:pt x="2674874" y="2986913"/>
                      <a:pt x="2520188" y="2986913"/>
                    </a:cubicBezTo>
                    <a:lnTo>
                      <a:pt x="280035" y="2986913"/>
                    </a:lnTo>
                    <a:cubicBezTo>
                      <a:pt x="125349" y="2986913"/>
                      <a:pt x="0" y="2861564"/>
                      <a:pt x="0" y="2706878"/>
                    </a:cubicBezTo>
                    <a:close/>
                  </a:path>
                </a:pathLst>
              </a:custGeom>
              <a:solidFill>
                <a:srgbClr val="76C4F0">
                  <a:alpha val="80784"/>
                </a:srgbClr>
              </a:solidFill>
            </p:spPr>
            <p:txBody>
              <a:bodyPr/>
              <a:lstStyle/>
              <a:p>
                <a:endParaRPr lang="en-US"/>
              </a:p>
            </p:txBody>
          </p:sp>
          <p:sp>
            <p:nvSpPr>
              <p:cNvPr id="11" name="Freeform 11"/>
              <p:cNvSpPr/>
              <p:nvPr/>
            </p:nvSpPr>
            <p:spPr>
              <a:xfrm>
                <a:off x="0" y="0"/>
                <a:ext cx="2810637" cy="2997327"/>
              </a:xfrm>
              <a:custGeom>
                <a:avLst/>
                <a:gdLst/>
                <a:ahLst/>
                <a:cxnLst/>
                <a:rect l="l" t="t" r="r" b="b"/>
                <a:pathLst>
                  <a:path w="2810637" h="2997327">
                    <a:moveTo>
                      <a:pt x="0" y="285242"/>
                    </a:moveTo>
                    <a:cubicBezTo>
                      <a:pt x="0" y="127762"/>
                      <a:pt x="127635" y="0"/>
                      <a:pt x="285242" y="0"/>
                    </a:cubicBezTo>
                    <a:lnTo>
                      <a:pt x="2525395" y="0"/>
                    </a:lnTo>
                    <a:lnTo>
                      <a:pt x="2525395" y="5207"/>
                    </a:lnTo>
                    <a:lnTo>
                      <a:pt x="2525395" y="0"/>
                    </a:lnTo>
                    <a:cubicBezTo>
                      <a:pt x="2682875" y="0"/>
                      <a:pt x="2810637" y="127762"/>
                      <a:pt x="2810637" y="285242"/>
                    </a:cubicBezTo>
                    <a:lnTo>
                      <a:pt x="2805430" y="285242"/>
                    </a:lnTo>
                    <a:lnTo>
                      <a:pt x="2810637" y="285242"/>
                    </a:lnTo>
                    <a:lnTo>
                      <a:pt x="2810637" y="2712085"/>
                    </a:lnTo>
                    <a:lnTo>
                      <a:pt x="2805430" y="2712085"/>
                    </a:lnTo>
                    <a:lnTo>
                      <a:pt x="2810637" y="2712085"/>
                    </a:lnTo>
                    <a:cubicBezTo>
                      <a:pt x="2810637" y="2869692"/>
                      <a:pt x="2683002" y="2997327"/>
                      <a:pt x="2525395" y="2997327"/>
                    </a:cubicBezTo>
                    <a:lnTo>
                      <a:pt x="2525395" y="2992120"/>
                    </a:lnTo>
                    <a:lnTo>
                      <a:pt x="2525395" y="2997327"/>
                    </a:lnTo>
                    <a:lnTo>
                      <a:pt x="285242" y="2997327"/>
                    </a:lnTo>
                    <a:lnTo>
                      <a:pt x="285242" y="2992120"/>
                    </a:lnTo>
                    <a:lnTo>
                      <a:pt x="285242" y="2997327"/>
                    </a:lnTo>
                    <a:cubicBezTo>
                      <a:pt x="127635" y="2997327"/>
                      <a:pt x="0" y="2869692"/>
                      <a:pt x="0" y="2712085"/>
                    </a:cubicBezTo>
                    <a:lnTo>
                      <a:pt x="0" y="285242"/>
                    </a:lnTo>
                    <a:lnTo>
                      <a:pt x="5207" y="285242"/>
                    </a:lnTo>
                    <a:lnTo>
                      <a:pt x="0" y="285242"/>
                    </a:lnTo>
                    <a:moveTo>
                      <a:pt x="10414" y="285242"/>
                    </a:moveTo>
                    <a:lnTo>
                      <a:pt x="10414" y="2712085"/>
                    </a:lnTo>
                    <a:lnTo>
                      <a:pt x="5207" y="2712085"/>
                    </a:lnTo>
                    <a:lnTo>
                      <a:pt x="10414" y="2712085"/>
                    </a:lnTo>
                    <a:cubicBezTo>
                      <a:pt x="10414" y="2863977"/>
                      <a:pt x="133477" y="2987040"/>
                      <a:pt x="285242" y="2987040"/>
                    </a:cubicBezTo>
                    <a:lnTo>
                      <a:pt x="2525395" y="2987040"/>
                    </a:lnTo>
                    <a:cubicBezTo>
                      <a:pt x="2677160" y="2987040"/>
                      <a:pt x="2800223" y="2863977"/>
                      <a:pt x="2800223" y="2712085"/>
                    </a:cubicBezTo>
                    <a:lnTo>
                      <a:pt x="2800223" y="285242"/>
                    </a:lnTo>
                    <a:cubicBezTo>
                      <a:pt x="2800223" y="133350"/>
                      <a:pt x="2677160" y="10287"/>
                      <a:pt x="2525395" y="10287"/>
                    </a:cubicBezTo>
                    <a:lnTo>
                      <a:pt x="285242" y="10287"/>
                    </a:lnTo>
                    <a:lnTo>
                      <a:pt x="285242" y="5207"/>
                    </a:lnTo>
                    <a:lnTo>
                      <a:pt x="285242" y="10414"/>
                    </a:lnTo>
                    <a:cubicBezTo>
                      <a:pt x="133350" y="10414"/>
                      <a:pt x="10414" y="133477"/>
                      <a:pt x="10414" y="285242"/>
                    </a:cubicBezTo>
                    <a:close/>
                  </a:path>
                </a:pathLst>
              </a:custGeom>
              <a:solidFill>
                <a:srgbClr val="F2F2F2"/>
              </a:solidFill>
            </p:spPr>
            <p:txBody>
              <a:bodyPr/>
              <a:lstStyle/>
              <a:p>
                <a:endParaRPr lang="en-US"/>
              </a:p>
            </p:txBody>
          </p:sp>
        </p:grpSp>
        <p:grpSp>
          <p:nvGrpSpPr>
            <p:cNvPr id="12" name="Group 12"/>
            <p:cNvGrpSpPr/>
            <p:nvPr/>
          </p:nvGrpSpPr>
          <p:grpSpPr>
            <a:xfrm>
              <a:off x="7336800" y="0"/>
              <a:ext cx="4356818" cy="2342691"/>
              <a:chOff x="0" y="0"/>
              <a:chExt cx="2424045" cy="1303426"/>
            </a:xfrm>
          </p:grpSpPr>
          <p:sp>
            <p:nvSpPr>
              <p:cNvPr id="13" name="Freeform 13"/>
              <p:cNvSpPr/>
              <p:nvPr/>
            </p:nvSpPr>
            <p:spPr>
              <a:xfrm>
                <a:off x="0" y="0"/>
                <a:ext cx="2424049" cy="1303401"/>
              </a:xfrm>
              <a:custGeom>
                <a:avLst/>
                <a:gdLst/>
                <a:ahLst/>
                <a:cxnLst/>
                <a:rect l="l" t="t" r="r" b="b"/>
                <a:pathLst>
                  <a:path w="2424049" h="1303401">
                    <a:moveTo>
                      <a:pt x="0" y="130302"/>
                    </a:moveTo>
                    <a:cubicBezTo>
                      <a:pt x="0" y="58293"/>
                      <a:pt x="58293" y="0"/>
                      <a:pt x="130302" y="0"/>
                    </a:cubicBezTo>
                    <a:lnTo>
                      <a:pt x="2293747" y="0"/>
                    </a:lnTo>
                    <a:cubicBezTo>
                      <a:pt x="2365756" y="0"/>
                      <a:pt x="2424049" y="58293"/>
                      <a:pt x="2424049" y="130302"/>
                    </a:cubicBezTo>
                    <a:lnTo>
                      <a:pt x="2424049" y="1173099"/>
                    </a:lnTo>
                    <a:cubicBezTo>
                      <a:pt x="2424049" y="1245108"/>
                      <a:pt x="2365756" y="1303401"/>
                      <a:pt x="2293747" y="1303401"/>
                    </a:cubicBezTo>
                    <a:lnTo>
                      <a:pt x="130302" y="1303401"/>
                    </a:lnTo>
                    <a:cubicBezTo>
                      <a:pt x="58293" y="1303401"/>
                      <a:pt x="0" y="1245108"/>
                      <a:pt x="0" y="1173099"/>
                    </a:cubicBezTo>
                    <a:close/>
                  </a:path>
                </a:pathLst>
              </a:custGeom>
              <a:solidFill>
                <a:srgbClr val="70AE02"/>
              </a:solidFill>
            </p:spPr>
            <p:txBody>
              <a:bodyPr/>
              <a:lstStyle/>
              <a:p>
                <a:endParaRPr lang="en-US"/>
              </a:p>
            </p:txBody>
          </p:sp>
        </p:grpSp>
        <p:grpSp>
          <p:nvGrpSpPr>
            <p:cNvPr id="14" name="Group 14"/>
            <p:cNvGrpSpPr/>
            <p:nvPr/>
          </p:nvGrpSpPr>
          <p:grpSpPr>
            <a:xfrm>
              <a:off x="7738816" y="1552486"/>
              <a:ext cx="5337505" cy="5387281"/>
              <a:chOff x="0" y="0"/>
              <a:chExt cx="2969680" cy="2997374"/>
            </a:xfrm>
          </p:grpSpPr>
          <p:sp>
            <p:nvSpPr>
              <p:cNvPr id="15" name="Freeform 15"/>
              <p:cNvSpPr/>
              <p:nvPr/>
            </p:nvSpPr>
            <p:spPr>
              <a:xfrm>
                <a:off x="5207" y="5207"/>
                <a:ext cx="2959227" cy="2986913"/>
              </a:xfrm>
              <a:custGeom>
                <a:avLst/>
                <a:gdLst/>
                <a:ahLst/>
                <a:cxnLst/>
                <a:rect l="l" t="t" r="r" b="b"/>
                <a:pathLst>
                  <a:path w="2959227" h="2986913">
                    <a:moveTo>
                      <a:pt x="0" y="295910"/>
                    </a:moveTo>
                    <a:cubicBezTo>
                      <a:pt x="0" y="132461"/>
                      <a:pt x="132461" y="0"/>
                      <a:pt x="295910" y="0"/>
                    </a:cubicBezTo>
                    <a:lnTo>
                      <a:pt x="2663317" y="0"/>
                    </a:lnTo>
                    <a:cubicBezTo>
                      <a:pt x="2826766" y="0"/>
                      <a:pt x="2959227" y="132461"/>
                      <a:pt x="2959227" y="295910"/>
                    </a:cubicBezTo>
                    <a:lnTo>
                      <a:pt x="2959227" y="2691003"/>
                    </a:lnTo>
                    <a:cubicBezTo>
                      <a:pt x="2959227" y="2854452"/>
                      <a:pt x="2826766" y="2986913"/>
                      <a:pt x="2663317" y="2986913"/>
                    </a:cubicBezTo>
                    <a:lnTo>
                      <a:pt x="295910" y="2986913"/>
                    </a:lnTo>
                    <a:cubicBezTo>
                      <a:pt x="132461" y="2986913"/>
                      <a:pt x="0" y="2854452"/>
                      <a:pt x="0" y="2691003"/>
                    </a:cubicBezTo>
                    <a:close/>
                  </a:path>
                </a:pathLst>
              </a:custGeom>
              <a:solidFill>
                <a:srgbClr val="76C4F0">
                  <a:alpha val="80784"/>
                </a:srgbClr>
              </a:solidFill>
            </p:spPr>
            <p:txBody>
              <a:bodyPr/>
              <a:lstStyle/>
              <a:p>
                <a:endParaRPr lang="en-US"/>
              </a:p>
            </p:txBody>
          </p:sp>
          <p:sp>
            <p:nvSpPr>
              <p:cNvPr id="16" name="Freeform 16"/>
              <p:cNvSpPr/>
              <p:nvPr/>
            </p:nvSpPr>
            <p:spPr>
              <a:xfrm>
                <a:off x="0" y="0"/>
                <a:ext cx="2969641" cy="2997327"/>
              </a:xfrm>
              <a:custGeom>
                <a:avLst/>
                <a:gdLst/>
                <a:ahLst/>
                <a:cxnLst/>
                <a:rect l="l" t="t" r="r" b="b"/>
                <a:pathLst>
                  <a:path w="2969641" h="2997327">
                    <a:moveTo>
                      <a:pt x="0" y="301117"/>
                    </a:moveTo>
                    <a:cubicBezTo>
                      <a:pt x="0" y="134874"/>
                      <a:pt x="134874" y="0"/>
                      <a:pt x="301117" y="0"/>
                    </a:cubicBezTo>
                    <a:lnTo>
                      <a:pt x="2668524" y="0"/>
                    </a:lnTo>
                    <a:lnTo>
                      <a:pt x="2668524" y="5207"/>
                    </a:lnTo>
                    <a:lnTo>
                      <a:pt x="2668524" y="0"/>
                    </a:lnTo>
                    <a:cubicBezTo>
                      <a:pt x="2834767" y="0"/>
                      <a:pt x="2969641" y="134874"/>
                      <a:pt x="2969641" y="301117"/>
                    </a:cubicBezTo>
                    <a:lnTo>
                      <a:pt x="2964434" y="301117"/>
                    </a:lnTo>
                    <a:lnTo>
                      <a:pt x="2969641" y="301117"/>
                    </a:lnTo>
                    <a:lnTo>
                      <a:pt x="2969641" y="2696210"/>
                    </a:lnTo>
                    <a:lnTo>
                      <a:pt x="2964434" y="2696210"/>
                    </a:lnTo>
                    <a:lnTo>
                      <a:pt x="2969641" y="2696210"/>
                    </a:lnTo>
                    <a:cubicBezTo>
                      <a:pt x="2969641" y="2862453"/>
                      <a:pt x="2834767" y="2997327"/>
                      <a:pt x="2668524" y="2997327"/>
                    </a:cubicBezTo>
                    <a:lnTo>
                      <a:pt x="2668524" y="2992120"/>
                    </a:lnTo>
                    <a:lnTo>
                      <a:pt x="2668524" y="2997327"/>
                    </a:lnTo>
                    <a:lnTo>
                      <a:pt x="301117" y="2997327"/>
                    </a:lnTo>
                    <a:lnTo>
                      <a:pt x="301117" y="2992120"/>
                    </a:lnTo>
                    <a:lnTo>
                      <a:pt x="301117" y="2997327"/>
                    </a:lnTo>
                    <a:cubicBezTo>
                      <a:pt x="134874" y="2997327"/>
                      <a:pt x="0" y="2862580"/>
                      <a:pt x="0" y="2696210"/>
                    </a:cubicBezTo>
                    <a:lnTo>
                      <a:pt x="0" y="301117"/>
                    </a:lnTo>
                    <a:lnTo>
                      <a:pt x="5207" y="301117"/>
                    </a:lnTo>
                    <a:lnTo>
                      <a:pt x="0" y="301117"/>
                    </a:lnTo>
                    <a:moveTo>
                      <a:pt x="10414" y="301117"/>
                    </a:moveTo>
                    <a:lnTo>
                      <a:pt x="10414" y="2696210"/>
                    </a:lnTo>
                    <a:lnTo>
                      <a:pt x="5207" y="2696210"/>
                    </a:lnTo>
                    <a:lnTo>
                      <a:pt x="10414" y="2696210"/>
                    </a:lnTo>
                    <a:cubicBezTo>
                      <a:pt x="10414" y="2856738"/>
                      <a:pt x="140589" y="2986913"/>
                      <a:pt x="301117" y="2986913"/>
                    </a:cubicBezTo>
                    <a:lnTo>
                      <a:pt x="2668524" y="2986913"/>
                    </a:lnTo>
                    <a:cubicBezTo>
                      <a:pt x="2829052" y="2986913"/>
                      <a:pt x="2959227" y="2856738"/>
                      <a:pt x="2959227" y="2696210"/>
                    </a:cubicBezTo>
                    <a:lnTo>
                      <a:pt x="2959227" y="301117"/>
                    </a:lnTo>
                    <a:cubicBezTo>
                      <a:pt x="2959227" y="140589"/>
                      <a:pt x="2829052" y="10414"/>
                      <a:pt x="2668524" y="10414"/>
                    </a:cubicBezTo>
                    <a:lnTo>
                      <a:pt x="301117" y="10414"/>
                    </a:lnTo>
                    <a:lnTo>
                      <a:pt x="301117" y="5207"/>
                    </a:lnTo>
                    <a:lnTo>
                      <a:pt x="301117" y="10414"/>
                    </a:lnTo>
                    <a:cubicBezTo>
                      <a:pt x="140589" y="10414"/>
                      <a:pt x="10414" y="140589"/>
                      <a:pt x="10414" y="301117"/>
                    </a:cubicBezTo>
                    <a:close/>
                  </a:path>
                </a:pathLst>
              </a:custGeom>
              <a:solidFill>
                <a:srgbClr val="F2F2F2"/>
              </a:solidFill>
            </p:spPr>
            <p:txBody>
              <a:bodyPr/>
              <a:lstStyle/>
              <a:p>
                <a:endParaRPr lang="en-US"/>
              </a:p>
            </p:txBody>
          </p:sp>
        </p:grpSp>
        <p:grpSp>
          <p:nvGrpSpPr>
            <p:cNvPr id="17" name="Group 17"/>
            <p:cNvGrpSpPr/>
            <p:nvPr/>
          </p:nvGrpSpPr>
          <p:grpSpPr>
            <a:xfrm>
              <a:off x="14816567" y="0"/>
              <a:ext cx="4923481" cy="2342691"/>
              <a:chOff x="0" y="0"/>
              <a:chExt cx="2739325" cy="1303426"/>
            </a:xfrm>
          </p:grpSpPr>
          <p:sp>
            <p:nvSpPr>
              <p:cNvPr id="18" name="Freeform 18"/>
              <p:cNvSpPr/>
              <p:nvPr/>
            </p:nvSpPr>
            <p:spPr>
              <a:xfrm>
                <a:off x="0" y="0"/>
                <a:ext cx="2739329" cy="1303401"/>
              </a:xfrm>
              <a:custGeom>
                <a:avLst/>
                <a:gdLst/>
                <a:ahLst/>
                <a:cxnLst/>
                <a:rect l="l" t="t" r="r" b="b"/>
                <a:pathLst>
                  <a:path w="2739329" h="1303401">
                    <a:moveTo>
                      <a:pt x="0" y="130302"/>
                    </a:moveTo>
                    <a:cubicBezTo>
                      <a:pt x="0" y="58293"/>
                      <a:pt x="65875" y="0"/>
                      <a:pt x="147250" y="0"/>
                    </a:cubicBezTo>
                    <a:lnTo>
                      <a:pt x="2592080" y="0"/>
                    </a:lnTo>
                    <a:cubicBezTo>
                      <a:pt x="2673454" y="0"/>
                      <a:pt x="2739329" y="58293"/>
                      <a:pt x="2739329" y="130302"/>
                    </a:cubicBezTo>
                    <a:lnTo>
                      <a:pt x="2739329" y="1173099"/>
                    </a:lnTo>
                    <a:cubicBezTo>
                      <a:pt x="2739329" y="1245108"/>
                      <a:pt x="2673454" y="1303401"/>
                      <a:pt x="2592080" y="1303401"/>
                    </a:cubicBezTo>
                    <a:lnTo>
                      <a:pt x="147250" y="1303401"/>
                    </a:lnTo>
                    <a:cubicBezTo>
                      <a:pt x="65875" y="1303401"/>
                      <a:pt x="0" y="1245108"/>
                      <a:pt x="0" y="1173099"/>
                    </a:cubicBezTo>
                    <a:close/>
                  </a:path>
                </a:pathLst>
              </a:custGeom>
              <a:solidFill>
                <a:srgbClr val="F38D35"/>
              </a:solidFill>
            </p:spPr>
            <p:txBody>
              <a:bodyPr/>
              <a:lstStyle/>
              <a:p>
                <a:endParaRPr lang="en-US"/>
              </a:p>
            </p:txBody>
          </p:sp>
        </p:grpSp>
        <p:grpSp>
          <p:nvGrpSpPr>
            <p:cNvPr id="19" name="Group 19"/>
            <p:cNvGrpSpPr/>
            <p:nvPr/>
          </p:nvGrpSpPr>
          <p:grpSpPr>
            <a:xfrm>
              <a:off x="15358700" y="1552486"/>
              <a:ext cx="5057275" cy="5387281"/>
              <a:chOff x="0" y="0"/>
              <a:chExt cx="2813765" cy="2997374"/>
            </a:xfrm>
          </p:grpSpPr>
          <p:sp>
            <p:nvSpPr>
              <p:cNvPr id="20" name="Freeform 20"/>
              <p:cNvSpPr/>
              <p:nvPr/>
            </p:nvSpPr>
            <p:spPr>
              <a:xfrm>
                <a:off x="5207" y="5207"/>
                <a:ext cx="2803271" cy="2987040"/>
              </a:xfrm>
              <a:custGeom>
                <a:avLst/>
                <a:gdLst/>
                <a:ahLst/>
                <a:cxnLst/>
                <a:rect l="l" t="t" r="r" b="b"/>
                <a:pathLst>
                  <a:path w="2803271" h="2987040">
                    <a:moveTo>
                      <a:pt x="0" y="280416"/>
                    </a:moveTo>
                    <a:cubicBezTo>
                      <a:pt x="0" y="125476"/>
                      <a:pt x="125476" y="0"/>
                      <a:pt x="280289" y="0"/>
                    </a:cubicBezTo>
                    <a:lnTo>
                      <a:pt x="2522982" y="0"/>
                    </a:lnTo>
                    <a:cubicBezTo>
                      <a:pt x="2677795" y="0"/>
                      <a:pt x="2803271" y="125603"/>
                      <a:pt x="2803271" y="280416"/>
                    </a:cubicBezTo>
                    <a:lnTo>
                      <a:pt x="2803271" y="2706624"/>
                    </a:lnTo>
                    <a:cubicBezTo>
                      <a:pt x="2803271" y="2861437"/>
                      <a:pt x="2677795" y="2987040"/>
                      <a:pt x="2522982" y="2987040"/>
                    </a:cubicBezTo>
                    <a:lnTo>
                      <a:pt x="280289" y="2987040"/>
                    </a:lnTo>
                    <a:cubicBezTo>
                      <a:pt x="125476" y="2987040"/>
                      <a:pt x="0" y="2861437"/>
                      <a:pt x="0" y="2706624"/>
                    </a:cubicBezTo>
                    <a:close/>
                  </a:path>
                </a:pathLst>
              </a:custGeom>
              <a:solidFill>
                <a:srgbClr val="76C4F0">
                  <a:alpha val="80784"/>
                </a:srgbClr>
              </a:solidFill>
            </p:spPr>
            <p:txBody>
              <a:bodyPr/>
              <a:lstStyle/>
              <a:p>
                <a:endParaRPr lang="en-US"/>
              </a:p>
            </p:txBody>
          </p:sp>
          <p:sp>
            <p:nvSpPr>
              <p:cNvPr id="21" name="Freeform 21"/>
              <p:cNvSpPr/>
              <p:nvPr/>
            </p:nvSpPr>
            <p:spPr>
              <a:xfrm>
                <a:off x="0" y="0"/>
                <a:ext cx="2813685" cy="2997454"/>
              </a:xfrm>
              <a:custGeom>
                <a:avLst/>
                <a:gdLst/>
                <a:ahLst/>
                <a:cxnLst/>
                <a:rect l="l" t="t" r="r" b="b"/>
                <a:pathLst>
                  <a:path w="2813685" h="2997454">
                    <a:moveTo>
                      <a:pt x="0" y="285623"/>
                    </a:moveTo>
                    <a:cubicBezTo>
                      <a:pt x="0" y="127889"/>
                      <a:pt x="127889" y="0"/>
                      <a:pt x="285496" y="0"/>
                    </a:cubicBezTo>
                    <a:lnTo>
                      <a:pt x="2528189" y="0"/>
                    </a:lnTo>
                    <a:lnTo>
                      <a:pt x="2528189" y="5207"/>
                    </a:lnTo>
                    <a:lnTo>
                      <a:pt x="2528189" y="0"/>
                    </a:lnTo>
                    <a:cubicBezTo>
                      <a:pt x="2685923" y="0"/>
                      <a:pt x="2813685" y="127889"/>
                      <a:pt x="2813685" y="285623"/>
                    </a:cubicBezTo>
                    <a:lnTo>
                      <a:pt x="2808478" y="285623"/>
                    </a:lnTo>
                    <a:lnTo>
                      <a:pt x="2813685" y="285623"/>
                    </a:lnTo>
                    <a:lnTo>
                      <a:pt x="2813685" y="2711831"/>
                    </a:lnTo>
                    <a:lnTo>
                      <a:pt x="2808478" y="2711831"/>
                    </a:lnTo>
                    <a:lnTo>
                      <a:pt x="2813685" y="2711831"/>
                    </a:lnTo>
                    <a:cubicBezTo>
                      <a:pt x="2813685" y="2869565"/>
                      <a:pt x="2685796" y="2997454"/>
                      <a:pt x="2528189" y="2997454"/>
                    </a:cubicBezTo>
                    <a:lnTo>
                      <a:pt x="2528189" y="2992247"/>
                    </a:lnTo>
                    <a:lnTo>
                      <a:pt x="2528189" y="2997454"/>
                    </a:lnTo>
                    <a:lnTo>
                      <a:pt x="285496" y="2997454"/>
                    </a:lnTo>
                    <a:lnTo>
                      <a:pt x="285496" y="2992247"/>
                    </a:lnTo>
                    <a:lnTo>
                      <a:pt x="285496" y="2997454"/>
                    </a:lnTo>
                    <a:cubicBezTo>
                      <a:pt x="127889" y="2997327"/>
                      <a:pt x="0" y="2869565"/>
                      <a:pt x="0" y="2711831"/>
                    </a:cubicBezTo>
                    <a:lnTo>
                      <a:pt x="0" y="285623"/>
                    </a:lnTo>
                    <a:lnTo>
                      <a:pt x="5207" y="285623"/>
                    </a:lnTo>
                    <a:lnTo>
                      <a:pt x="0" y="285623"/>
                    </a:lnTo>
                    <a:moveTo>
                      <a:pt x="10414" y="285623"/>
                    </a:moveTo>
                    <a:lnTo>
                      <a:pt x="10414" y="2711831"/>
                    </a:lnTo>
                    <a:lnTo>
                      <a:pt x="5207" y="2711831"/>
                    </a:lnTo>
                    <a:lnTo>
                      <a:pt x="10414" y="2711831"/>
                    </a:lnTo>
                    <a:cubicBezTo>
                      <a:pt x="10414" y="2863850"/>
                      <a:pt x="133604" y="2987040"/>
                      <a:pt x="285623" y="2987040"/>
                    </a:cubicBezTo>
                    <a:lnTo>
                      <a:pt x="2528189" y="2987040"/>
                    </a:lnTo>
                    <a:cubicBezTo>
                      <a:pt x="2680208" y="2987040"/>
                      <a:pt x="2803398" y="2863850"/>
                      <a:pt x="2803398" y="2711831"/>
                    </a:cubicBezTo>
                    <a:lnTo>
                      <a:pt x="2803398" y="285623"/>
                    </a:lnTo>
                    <a:cubicBezTo>
                      <a:pt x="2803398" y="133604"/>
                      <a:pt x="2680208" y="10414"/>
                      <a:pt x="2528189" y="10414"/>
                    </a:cubicBezTo>
                    <a:lnTo>
                      <a:pt x="285496" y="10414"/>
                    </a:lnTo>
                    <a:lnTo>
                      <a:pt x="285496" y="5207"/>
                    </a:lnTo>
                    <a:lnTo>
                      <a:pt x="285496" y="10414"/>
                    </a:lnTo>
                    <a:cubicBezTo>
                      <a:pt x="133604" y="10414"/>
                      <a:pt x="10414" y="133604"/>
                      <a:pt x="10414" y="285623"/>
                    </a:cubicBezTo>
                    <a:close/>
                  </a:path>
                </a:pathLst>
              </a:custGeom>
              <a:solidFill>
                <a:srgbClr val="F2F2F2"/>
              </a:solidFill>
            </p:spPr>
            <p:txBody>
              <a:bodyPr/>
              <a:lstStyle/>
              <a:p>
                <a:endParaRPr lang="en-US"/>
              </a:p>
            </p:txBody>
          </p:sp>
        </p:grpSp>
        <p:sp>
          <p:nvSpPr>
            <p:cNvPr id="22" name="Freeform 22"/>
            <p:cNvSpPr/>
            <p:nvPr/>
          </p:nvSpPr>
          <p:spPr>
            <a:xfrm>
              <a:off x="12375144" y="729650"/>
              <a:ext cx="2019180" cy="441696"/>
            </a:xfrm>
            <a:custGeom>
              <a:avLst/>
              <a:gdLst/>
              <a:ahLst/>
              <a:cxnLst/>
              <a:rect l="l" t="t" r="r" b="b"/>
              <a:pathLst>
                <a:path w="2019180" h="441696">
                  <a:moveTo>
                    <a:pt x="0" y="0"/>
                  </a:moveTo>
                  <a:lnTo>
                    <a:pt x="2019180" y="0"/>
                  </a:lnTo>
                  <a:lnTo>
                    <a:pt x="2019180" y="441696"/>
                  </a:lnTo>
                  <a:lnTo>
                    <a:pt x="0" y="441696"/>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3" name="TextBox 23"/>
            <p:cNvSpPr txBox="1"/>
            <p:nvPr/>
          </p:nvSpPr>
          <p:spPr>
            <a:xfrm>
              <a:off x="1211514" y="518695"/>
              <a:ext cx="3114212" cy="804562"/>
            </a:xfrm>
            <a:prstGeom prst="rect">
              <a:avLst/>
            </a:prstGeom>
          </p:spPr>
          <p:txBody>
            <a:bodyPr lIns="0" tIns="0" rIns="0" bIns="0" rtlCol="0" anchor="t">
              <a:spAutoFit/>
            </a:bodyPr>
            <a:lstStyle/>
            <a:p>
              <a:pPr algn="l">
                <a:lnSpc>
                  <a:spcPts val="4446"/>
                </a:lnSpc>
              </a:pPr>
              <a:r>
                <a:rPr lang="en-US" sz="4116">
                  <a:solidFill>
                    <a:srgbClr val="FFFFFF"/>
                  </a:solidFill>
                  <a:latin typeface="Poppins"/>
                  <a:ea typeface="Poppins"/>
                  <a:cs typeface="Poppins"/>
                  <a:sym typeface="Poppins"/>
                </a:rPr>
                <a:t>USDA</a:t>
              </a:r>
            </a:p>
          </p:txBody>
        </p:sp>
        <p:sp>
          <p:nvSpPr>
            <p:cNvPr id="24" name="TextBox 24"/>
            <p:cNvSpPr txBox="1"/>
            <p:nvPr/>
          </p:nvSpPr>
          <p:spPr>
            <a:xfrm>
              <a:off x="8850463" y="518695"/>
              <a:ext cx="3114212" cy="804546"/>
            </a:xfrm>
            <a:prstGeom prst="rect">
              <a:avLst/>
            </a:prstGeom>
          </p:spPr>
          <p:txBody>
            <a:bodyPr lIns="0" tIns="0" rIns="0" bIns="0" rtlCol="0" anchor="t">
              <a:spAutoFit/>
            </a:bodyPr>
            <a:lstStyle/>
            <a:p>
              <a:pPr algn="l">
                <a:lnSpc>
                  <a:spcPts val="4445"/>
                </a:lnSpc>
              </a:pPr>
              <a:r>
                <a:rPr lang="en-US" sz="4115">
                  <a:solidFill>
                    <a:srgbClr val="FFFFFF"/>
                  </a:solidFill>
                  <a:latin typeface="Poppins"/>
                  <a:ea typeface="Poppins"/>
                  <a:cs typeface="Poppins"/>
                  <a:sym typeface="Poppins"/>
                </a:rPr>
                <a:t>OHA</a:t>
              </a:r>
            </a:p>
          </p:txBody>
        </p:sp>
        <p:sp>
          <p:nvSpPr>
            <p:cNvPr id="25" name="TextBox 25"/>
            <p:cNvSpPr txBox="1"/>
            <p:nvPr/>
          </p:nvSpPr>
          <p:spPr>
            <a:xfrm>
              <a:off x="15079108" y="518695"/>
              <a:ext cx="4463407" cy="804546"/>
            </a:xfrm>
            <a:prstGeom prst="rect">
              <a:avLst/>
            </a:prstGeom>
          </p:spPr>
          <p:txBody>
            <a:bodyPr lIns="0" tIns="0" rIns="0" bIns="0" rtlCol="0" anchor="t">
              <a:spAutoFit/>
            </a:bodyPr>
            <a:lstStyle/>
            <a:p>
              <a:pPr algn="l">
                <a:lnSpc>
                  <a:spcPts val="4445"/>
                </a:lnSpc>
              </a:pPr>
              <a:r>
                <a:rPr lang="en-US" sz="4115">
                  <a:solidFill>
                    <a:srgbClr val="FFFFFF"/>
                  </a:solidFill>
                  <a:latin typeface="Poppins"/>
                  <a:ea typeface="Poppins"/>
                  <a:cs typeface="Poppins"/>
                  <a:sym typeface="Poppins"/>
                </a:rPr>
                <a:t>Your agency</a:t>
              </a:r>
            </a:p>
          </p:txBody>
        </p:sp>
        <p:sp>
          <p:nvSpPr>
            <p:cNvPr id="26" name="TextBox 26"/>
            <p:cNvSpPr txBox="1"/>
            <p:nvPr/>
          </p:nvSpPr>
          <p:spPr>
            <a:xfrm>
              <a:off x="891388" y="2352216"/>
              <a:ext cx="4863272" cy="3257611"/>
            </a:xfrm>
            <a:prstGeom prst="rect">
              <a:avLst/>
            </a:prstGeom>
          </p:spPr>
          <p:txBody>
            <a:bodyPr wrap="square" lIns="0" tIns="0" rIns="0" bIns="0" rtlCol="0" anchor="t">
              <a:spAutoFit/>
            </a:bodyPr>
            <a:lstStyle/>
            <a:p>
              <a:pPr algn="l">
                <a:lnSpc>
                  <a:spcPts val="3798"/>
                </a:lnSpc>
              </a:pPr>
              <a:r>
                <a:rPr lang="en-US" sz="3517" dirty="0">
                  <a:solidFill>
                    <a:srgbClr val="000000"/>
                  </a:solidFill>
                  <a:latin typeface="Poppins"/>
                  <a:ea typeface="Poppins"/>
                  <a:cs typeface="Poppins"/>
                  <a:sym typeface="Poppins"/>
                </a:rPr>
                <a:t>Distributes</a:t>
              </a:r>
            </a:p>
            <a:p>
              <a:pPr marL="259555" lvl="2" indent="-86518" algn="l">
                <a:lnSpc>
                  <a:spcPts val="3798"/>
                </a:lnSpc>
                <a:buFont typeface="Arial"/>
                <a:buChar char="⚬"/>
              </a:pPr>
              <a:r>
                <a:rPr lang="en-US" sz="3517" dirty="0">
                  <a:solidFill>
                    <a:srgbClr val="000000"/>
                  </a:solidFill>
                  <a:latin typeface="Poppins"/>
                  <a:ea typeface="Poppins"/>
                  <a:cs typeface="Poppins"/>
                  <a:sym typeface="Poppins"/>
                </a:rPr>
                <a:t>NSA $</a:t>
              </a:r>
            </a:p>
            <a:p>
              <a:pPr marL="259555" lvl="2" indent="-86518" algn="l">
                <a:lnSpc>
                  <a:spcPts val="3798"/>
                </a:lnSpc>
                <a:buFont typeface="Arial"/>
                <a:buChar char="⚬"/>
              </a:pPr>
              <a:r>
                <a:rPr lang="en-US" sz="3517" dirty="0">
                  <a:solidFill>
                    <a:srgbClr val="000000"/>
                  </a:solidFill>
                  <a:latin typeface="Poppins"/>
                  <a:ea typeface="Poppins"/>
                  <a:cs typeface="Poppins"/>
                  <a:sym typeface="Poppins"/>
                </a:rPr>
                <a:t>Food $</a:t>
              </a:r>
            </a:p>
            <a:p>
              <a:pPr marL="259555" lvl="2" indent="-86518" algn="l">
                <a:lnSpc>
                  <a:spcPts val="3798"/>
                </a:lnSpc>
                <a:buFont typeface="Arial"/>
                <a:buChar char="⚬"/>
              </a:pPr>
              <a:r>
                <a:rPr lang="en-US" sz="3517" dirty="0">
                  <a:solidFill>
                    <a:srgbClr val="000000"/>
                  </a:solidFill>
                  <a:latin typeface="Poppins"/>
                  <a:ea typeface="Poppins"/>
                  <a:cs typeface="Poppins"/>
                  <a:sym typeface="Poppins"/>
                </a:rPr>
                <a:t>BFPC $</a:t>
              </a:r>
            </a:p>
            <a:p>
              <a:pPr marL="259555" lvl="2" indent="-86518" algn="l">
                <a:lnSpc>
                  <a:spcPts val="3798"/>
                </a:lnSpc>
                <a:buFont typeface="Arial"/>
                <a:buChar char="⚬"/>
              </a:pPr>
              <a:r>
                <a:rPr lang="en-US" sz="3517" dirty="0">
                  <a:solidFill>
                    <a:srgbClr val="000000"/>
                  </a:solidFill>
                  <a:latin typeface="Poppins"/>
                  <a:ea typeface="Poppins"/>
                  <a:cs typeface="Poppins"/>
                  <a:sym typeface="Poppins"/>
                </a:rPr>
                <a:t>Farm Direct $</a:t>
              </a:r>
            </a:p>
          </p:txBody>
        </p:sp>
        <p:sp>
          <p:nvSpPr>
            <p:cNvPr id="27" name="TextBox 27"/>
            <p:cNvSpPr txBox="1"/>
            <p:nvPr/>
          </p:nvSpPr>
          <p:spPr>
            <a:xfrm>
              <a:off x="8137916" y="2352216"/>
              <a:ext cx="4947693" cy="2618479"/>
            </a:xfrm>
            <a:prstGeom prst="rect">
              <a:avLst/>
            </a:prstGeom>
          </p:spPr>
          <p:txBody>
            <a:bodyPr wrap="square" lIns="0" tIns="0" rIns="0" bIns="0" rtlCol="0" anchor="t">
              <a:spAutoFit/>
            </a:bodyPr>
            <a:lstStyle/>
            <a:p>
              <a:pPr algn="l">
                <a:lnSpc>
                  <a:spcPts val="3798"/>
                </a:lnSpc>
              </a:pPr>
              <a:r>
                <a:rPr lang="en-US" sz="3517" dirty="0">
                  <a:solidFill>
                    <a:srgbClr val="000000"/>
                  </a:solidFill>
                  <a:latin typeface="Poppins"/>
                  <a:ea typeface="Poppins"/>
                  <a:cs typeface="Poppins"/>
                  <a:sym typeface="Poppins"/>
                </a:rPr>
                <a:t>Distributes</a:t>
              </a:r>
            </a:p>
            <a:p>
              <a:pPr marL="259555" lvl="2" indent="-86518" algn="l">
                <a:lnSpc>
                  <a:spcPts val="3798"/>
                </a:lnSpc>
                <a:buFont typeface="Arial"/>
                <a:buChar char="⚬"/>
              </a:pPr>
              <a:r>
                <a:rPr lang="en-US" sz="3517" dirty="0">
                  <a:solidFill>
                    <a:srgbClr val="000000"/>
                  </a:solidFill>
                  <a:latin typeface="Poppins"/>
                  <a:ea typeface="Poppins"/>
                  <a:cs typeface="Poppins"/>
                  <a:sym typeface="Poppins"/>
                </a:rPr>
                <a:t>NSA $</a:t>
              </a:r>
            </a:p>
            <a:p>
              <a:pPr marL="259555" lvl="2" indent="-86518" algn="l">
                <a:lnSpc>
                  <a:spcPts val="3798"/>
                </a:lnSpc>
                <a:buFont typeface="Arial"/>
                <a:buChar char="⚬"/>
              </a:pPr>
              <a:r>
                <a:rPr lang="en-US" sz="3517" dirty="0">
                  <a:solidFill>
                    <a:srgbClr val="000000"/>
                  </a:solidFill>
                  <a:latin typeface="Poppins"/>
                  <a:ea typeface="Poppins"/>
                  <a:cs typeface="Poppins"/>
                  <a:sym typeface="Poppins"/>
                </a:rPr>
                <a:t>Farm Direct $</a:t>
              </a:r>
            </a:p>
            <a:p>
              <a:pPr marL="259555" lvl="2" indent="-86518" algn="l">
                <a:lnSpc>
                  <a:spcPts val="3798"/>
                </a:lnSpc>
                <a:buFont typeface="Arial"/>
                <a:buChar char="⚬"/>
              </a:pPr>
              <a:r>
                <a:rPr lang="en-US" sz="3517" dirty="0">
                  <a:solidFill>
                    <a:srgbClr val="000000"/>
                  </a:solidFill>
                  <a:latin typeface="Poppins"/>
                  <a:ea typeface="Poppins"/>
                  <a:cs typeface="Poppins"/>
                  <a:sym typeface="Poppins"/>
                </a:rPr>
                <a:t>BFPC $</a:t>
              </a:r>
            </a:p>
          </p:txBody>
        </p:sp>
        <p:sp>
          <p:nvSpPr>
            <p:cNvPr id="28" name="TextBox 28"/>
            <p:cNvSpPr txBox="1"/>
            <p:nvPr/>
          </p:nvSpPr>
          <p:spPr>
            <a:xfrm>
              <a:off x="15696663" y="2342691"/>
              <a:ext cx="4585525" cy="2677007"/>
            </a:xfrm>
            <a:prstGeom prst="rect">
              <a:avLst/>
            </a:prstGeom>
          </p:spPr>
          <p:txBody>
            <a:bodyPr wrap="square" lIns="0" tIns="0" rIns="0" bIns="0" rtlCol="0" anchor="t">
              <a:spAutoFit/>
            </a:bodyPr>
            <a:lstStyle/>
            <a:p>
              <a:pPr algn="l">
                <a:lnSpc>
                  <a:spcPts val="3680"/>
                </a:lnSpc>
              </a:pPr>
              <a:r>
                <a:rPr lang="en-US" sz="3407" dirty="0">
                  <a:solidFill>
                    <a:srgbClr val="000000"/>
                  </a:solidFill>
                  <a:latin typeface="Poppins"/>
                  <a:ea typeface="Poppins"/>
                  <a:cs typeface="Poppins"/>
                  <a:sym typeface="Poppins"/>
                </a:rPr>
                <a:t>Uses</a:t>
              </a:r>
            </a:p>
            <a:p>
              <a:pPr marL="259555" lvl="2" indent="-86518" algn="l">
                <a:lnSpc>
                  <a:spcPts val="3798"/>
                </a:lnSpc>
                <a:buFont typeface="Arial"/>
                <a:buChar char="⚬"/>
              </a:pPr>
              <a:r>
                <a:rPr lang="en-US" sz="3517" dirty="0">
                  <a:solidFill>
                    <a:srgbClr val="000000"/>
                  </a:solidFill>
                  <a:latin typeface="Poppins"/>
                  <a:ea typeface="Poppins"/>
                  <a:cs typeface="Poppins"/>
                  <a:sym typeface="Poppins"/>
                </a:rPr>
                <a:t>NSA $</a:t>
              </a:r>
            </a:p>
            <a:p>
              <a:pPr marL="259555" lvl="2" indent="-86518" algn="l">
                <a:lnSpc>
                  <a:spcPts val="3798"/>
                </a:lnSpc>
                <a:buFont typeface="Arial"/>
                <a:buChar char="⚬"/>
              </a:pPr>
              <a:r>
                <a:rPr lang="en-US" sz="3517" dirty="0">
                  <a:solidFill>
                    <a:srgbClr val="000000"/>
                  </a:solidFill>
                  <a:latin typeface="Poppins"/>
                  <a:ea typeface="Poppins"/>
                  <a:cs typeface="Poppins"/>
                  <a:sym typeface="Poppins"/>
                </a:rPr>
                <a:t>Farm Direct $</a:t>
              </a:r>
            </a:p>
            <a:p>
              <a:pPr marL="292000" lvl="2" indent="-97333" algn="l">
                <a:lnSpc>
                  <a:spcPts val="4273"/>
                </a:lnSpc>
                <a:buFont typeface="Arial"/>
                <a:buChar char="⚬"/>
              </a:pPr>
              <a:r>
                <a:rPr lang="en-US" sz="3957" dirty="0">
                  <a:solidFill>
                    <a:srgbClr val="000000"/>
                  </a:solidFill>
                  <a:latin typeface="Poppins"/>
                  <a:ea typeface="Poppins"/>
                  <a:cs typeface="Poppins"/>
                  <a:sym typeface="Poppins"/>
                </a:rPr>
                <a:t>BFPC $</a:t>
              </a:r>
            </a:p>
          </p:txBody>
        </p:sp>
        <p:sp>
          <p:nvSpPr>
            <p:cNvPr id="29" name="Freeform 29"/>
            <p:cNvSpPr/>
            <p:nvPr/>
          </p:nvSpPr>
          <p:spPr>
            <a:xfrm>
              <a:off x="4837219" y="695358"/>
              <a:ext cx="2019180" cy="441696"/>
            </a:xfrm>
            <a:custGeom>
              <a:avLst/>
              <a:gdLst/>
              <a:ahLst/>
              <a:cxnLst/>
              <a:rect l="l" t="t" r="r" b="b"/>
              <a:pathLst>
                <a:path w="2019180" h="441696">
                  <a:moveTo>
                    <a:pt x="0" y="0"/>
                  </a:moveTo>
                  <a:lnTo>
                    <a:pt x="2019180" y="0"/>
                  </a:lnTo>
                  <a:lnTo>
                    <a:pt x="2019180" y="441695"/>
                  </a:lnTo>
                  <a:lnTo>
                    <a:pt x="0" y="44169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829" b="-9829"/>
            </a:stretch>
          </a:blipFill>
        </p:spPr>
        <p:txBody>
          <a:bodyPr/>
          <a:lstStyle/>
          <a:p>
            <a:endParaRPr lang="en-US"/>
          </a:p>
        </p:txBody>
      </p:sp>
      <p:grpSp>
        <p:nvGrpSpPr>
          <p:cNvPr id="3" name="Group 3"/>
          <p:cNvGrpSpPr/>
          <p:nvPr/>
        </p:nvGrpSpPr>
        <p:grpSpPr>
          <a:xfrm>
            <a:off x="1755314" y="310006"/>
            <a:ext cx="14873321" cy="2712325"/>
            <a:chOff x="0" y="0"/>
            <a:chExt cx="12780772" cy="2330724"/>
          </a:xfrm>
        </p:grpSpPr>
        <p:sp>
          <p:nvSpPr>
            <p:cNvPr id="4" name="Freeform 4"/>
            <p:cNvSpPr/>
            <p:nvPr/>
          </p:nvSpPr>
          <p:spPr>
            <a:xfrm>
              <a:off x="0" y="0"/>
              <a:ext cx="12780773" cy="2330724"/>
            </a:xfrm>
            <a:custGeom>
              <a:avLst/>
              <a:gdLst/>
              <a:ahLst/>
              <a:cxnLst/>
              <a:rect l="l" t="t" r="r" b="b"/>
              <a:pathLst>
                <a:path w="12780773" h="2330724">
                  <a:moveTo>
                    <a:pt x="0" y="0"/>
                  </a:moveTo>
                  <a:lnTo>
                    <a:pt x="12780773" y="0"/>
                  </a:lnTo>
                  <a:lnTo>
                    <a:pt x="12780773" y="2330724"/>
                  </a:lnTo>
                  <a:lnTo>
                    <a:pt x="0" y="2330724"/>
                  </a:lnTo>
                  <a:close/>
                </a:path>
              </a:pathLst>
            </a:custGeom>
          </p:spPr>
          <p:txBody>
            <a:bodyPr/>
            <a:lstStyle/>
            <a:p>
              <a:endParaRPr lang="en-US"/>
            </a:p>
          </p:txBody>
        </p:sp>
        <p:sp>
          <p:nvSpPr>
            <p:cNvPr id="5" name="TextBox 5"/>
            <p:cNvSpPr txBox="1"/>
            <p:nvPr/>
          </p:nvSpPr>
          <p:spPr>
            <a:xfrm>
              <a:off x="0" y="9525"/>
              <a:ext cx="12780772" cy="2321199"/>
            </a:xfrm>
            <a:prstGeom prst="rect">
              <a:avLst/>
            </a:prstGeom>
          </p:spPr>
          <p:txBody>
            <a:bodyPr lIns="0" tIns="0" rIns="0" bIns="0" rtlCol="0" anchor="ctr"/>
            <a:lstStyle/>
            <a:p>
              <a:pPr algn="l">
                <a:lnSpc>
                  <a:spcPts val="7626"/>
                </a:lnSpc>
              </a:pPr>
              <a:r>
                <a:rPr lang="en-US" sz="7061">
                  <a:solidFill>
                    <a:srgbClr val="000000"/>
                  </a:solidFill>
                  <a:latin typeface="Poppins"/>
                  <a:ea typeface="Poppins"/>
                  <a:cs typeface="Poppins"/>
                  <a:sym typeface="Poppins"/>
                </a:rPr>
                <a:t>Other funding – Farm Direct Nutrition Program (FDNP)</a:t>
              </a:r>
            </a:p>
          </p:txBody>
        </p:sp>
      </p:grpSp>
      <p:grpSp>
        <p:nvGrpSpPr>
          <p:cNvPr id="6" name="Group 6"/>
          <p:cNvGrpSpPr/>
          <p:nvPr/>
        </p:nvGrpSpPr>
        <p:grpSpPr>
          <a:xfrm>
            <a:off x="1352875" y="4608520"/>
            <a:ext cx="2955254" cy="2068581"/>
            <a:chOff x="0" y="0"/>
            <a:chExt cx="2539475" cy="1777550"/>
          </a:xfrm>
        </p:grpSpPr>
        <p:sp>
          <p:nvSpPr>
            <p:cNvPr id="7" name="Freeform 7"/>
            <p:cNvSpPr/>
            <p:nvPr/>
          </p:nvSpPr>
          <p:spPr>
            <a:xfrm>
              <a:off x="0" y="0"/>
              <a:ext cx="2539492" cy="1777492"/>
            </a:xfrm>
            <a:custGeom>
              <a:avLst/>
              <a:gdLst/>
              <a:ahLst/>
              <a:cxnLst/>
              <a:rect l="l" t="t" r="r" b="b"/>
              <a:pathLst>
                <a:path w="2539492" h="1777492">
                  <a:moveTo>
                    <a:pt x="0" y="296291"/>
                  </a:moveTo>
                  <a:cubicBezTo>
                    <a:pt x="0" y="132715"/>
                    <a:pt x="132715" y="0"/>
                    <a:pt x="296291" y="0"/>
                  </a:cubicBezTo>
                  <a:lnTo>
                    <a:pt x="2243201" y="0"/>
                  </a:lnTo>
                  <a:cubicBezTo>
                    <a:pt x="2406904" y="0"/>
                    <a:pt x="2539492" y="132715"/>
                    <a:pt x="2539492" y="296291"/>
                  </a:cubicBezTo>
                  <a:lnTo>
                    <a:pt x="2539492" y="1481201"/>
                  </a:lnTo>
                  <a:cubicBezTo>
                    <a:pt x="2539492" y="1644904"/>
                    <a:pt x="2406777" y="1777492"/>
                    <a:pt x="2243201" y="1777492"/>
                  </a:cubicBezTo>
                  <a:lnTo>
                    <a:pt x="296291" y="1777492"/>
                  </a:lnTo>
                  <a:cubicBezTo>
                    <a:pt x="132715" y="1777492"/>
                    <a:pt x="0" y="1644904"/>
                    <a:pt x="0" y="1481201"/>
                  </a:cubicBezTo>
                  <a:close/>
                </a:path>
              </a:pathLst>
            </a:custGeom>
            <a:solidFill>
              <a:srgbClr val="88C62B"/>
            </a:solidFill>
          </p:spPr>
          <p:txBody>
            <a:bodyPr/>
            <a:lstStyle/>
            <a:p>
              <a:endParaRPr lang="en-US"/>
            </a:p>
          </p:txBody>
        </p:sp>
      </p:grpSp>
      <p:grpSp>
        <p:nvGrpSpPr>
          <p:cNvPr id="8" name="Group 8"/>
          <p:cNvGrpSpPr/>
          <p:nvPr/>
        </p:nvGrpSpPr>
        <p:grpSpPr>
          <a:xfrm>
            <a:off x="3787183" y="7025769"/>
            <a:ext cx="2955254" cy="2068581"/>
            <a:chOff x="0" y="0"/>
            <a:chExt cx="2539475" cy="1777550"/>
          </a:xfrm>
        </p:grpSpPr>
        <p:sp>
          <p:nvSpPr>
            <p:cNvPr id="9" name="Freeform 9"/>
            <p:cNvSpPr/>
            <p:nvPr/>
          </p:nvSpPr>
          <p:spPr>
            <a:xfrm>
              <a:off x="0" y="0"/>
              <a:ext cx="2539492" cy="1777492"/>
            </a:xfrm>
            <a:custGeom>
              <a:avLst/>
              <a:gdLst/>
              <a:ahLst/>
              <a:cxnLst/>
              <a:rect l="l" t="t" r="r" b="b"/>
              <a:pathLst>
                <a:path w="2539492" h="1777492">
                  <a:moveTo>
                    <a:pt x="0" y="296291"/>
                  </a:moveTo>
                  <a:cubicBezTo>
                    <a:pt x="0" y="132715"/>
                    <a:pt x="132715" y="0"/>
                    <a:pt x="296291" y="0"/>
                  </a:cubicBezTo>
                  <a:lnTo>
                    <a:pt x="2243201" y="0"/>
                  </a:lnTo>
                  <a:cubicBezTo>
                    <a:pt x="2406904" y="0"/>
                    <a:pt x="2539492" y="132715"/>
                    <a:pt x="2539492" y="296291"/>
                  </a:cubicBezTo>
                  <a:lnTo>
                    <a:pt x="2539492" y="1481201"/>
                  </a:lnTo>
                  <a:cubicBezTo>
                    <a:pt x="2539492" y="1644904"/>
                    <a:pt x="2406777" y="1777492"/>
                    <a:pt x="2243201" y="1777492"/>
                  </a:cubicBezTo>
                  <a:lnTo>
                    <a:pt x="296291" y="1777492"/>
                  </a:lnTo>
                  <a:cubicBezTo>
                    <a:pt x="132715" y="1777492"/>
                    <a:pt x="0" y="1644904"/>
                    <a:pt x="0" y="1481201"/>
                  </a:cubicBezTo>
                  <a:close/>
                </a:path>
              </a:pathLst>
            </a:custGeom>
            <a:solidFill>
              <a:srgbClr val="F38D35"/>
            </a:solidFill>
          </p:spPr>
          <p:txBody>
            <a:bodyPr/>
            <a:lstStyle/>
            <a:p>
              <a:endParaRPr lang="en-US"/>
            </a:p>
          </p:txBody>
        </p:sp>
      </p:grpSp>
      <p:grpSp>
        <p:nvGrpSpPr>
          <p:cNvPr id="10" name="Group 10"/>
          <p:cNvGrpSpPr/>
          <p:nvPr/>
        </p:nvGrpSpPr>
        <p:grpSpPr>
          <a:xfrm>
            <a:off x="9228330" y="7514608"/>
            <a:ext cx="2615714" cy="1548117"/>
            <a:chOff x="0" y="0"/>
            <a:chExt cx="3487619" cy="2064156"/>
          </a:xfrm>
        </p:grpSpPr>
        <p:sp>
          <p:nvSpPr>
            <p:cNvPr id="11" name="Freeform 11"/>
            <p:cNvSpPr/>
            <p:nvPr/>
          </p:nvSpPr>
          <p:spPr>
            <a:xfrm>
              <a:off x="0" y="0"/>
              <a:ext cx="3487619" cy="2064156"/>
            </a:xfrm>
            <a:custGeom>
              <a:avLst/>
              <a:gdLst/>
              <a:ahLst/>
              <a:cxnLst/>
              <a:rect l="l" t="t" r="r" b="b"/>
              <a:pathLst>
                <a:path w="3487619" h="2064156">
                  <a:moveTo>
                    <a:pt x="0" y="0"/>
                  </a:moveTo>
                  <a:lnTo>
                    <a:pt x="3487619" y="0"/>
                  </a:lnTo>
                  <a:lnTo>
                    <a:pt x="3487619" y="2064156"/>
                  </a:lnTo>
                  <a:lnTo>
                    <a:pt x="0" y="2064156"/>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2" name="Group 12"/>
            <p:cNvGrpSpPr/>
            <p:nvPr/>
          </p:nvGrpSpPr>
          <p:grpSpPr>
            <a:xfrm>
              <a:off x="0" y="0"/>
              <a:ext cx="3487619" cy="2064156"/>
              <a:chOff x="0" y="0"/>
              <a:chExt cx="2743006" cy="1623454"/>
            </a:xfrm>
          </p:grpSpPr>
          <p:sp>
            <p:nvSpPr>
              <p:cNvPr id="13" name="Freeform 13"/>
              <p:cNvSpPr/>
              <p:nvPr/>
            </p:nvSpPr>
            <p:spPr>
              <a:xfrm>
                <a:off x="0" y="0"/>
                <a:ext cx="2743006" cy="1623454"/>
              </a:xfrm>
              <a:custGeom>
                <a:avLst/>
                <a:gdLst/>
                <a:ahLst/>
                <a:cxnLst/>
                <a:rect l="l" t="t" r="r" b="b"/>
                <a:pathLst>
                  <a:path w="2743006" h="1623454">
                    <a:moveTo>
                      <a:pt x="0" y="0"/>
                    </a:moveTo>
                    <a:lnTo>
                      <a:pt x="2743006" y="0"/>
                    </a:lnTo>
                    <a:lnTo>
                      <a:pt x="2743006" y="1623454"/>
                    </a:lnTo>
                    <a:lnTo>
                      <a:pt x="0" y="1623454"/>
                    </a:lnTo>
                    <a:close/>
                  </a:path>
                </a:pathLst>
              </a:custGeom>
            </p:spPr>
            <p:txBody>
              <a:bodyPr/>
              <a:lstStyle/>
              <a:p>
                <a:endParaRPr lang="en-US"/>
              </a:p>
            </p:txBody>
          </p:sp>
          <p:sp>
            <p:nvSpPr>
              <p:cNvPr id="14" name="TextBox 14"/>
              <p:cNvSpPr txBox="1"/>
              <p:nvPr/>
            </p:nvSpPr>
            <p:spPr>
              <a:xfrm>
                <a:off x="0" y="0"/>
                <a:ext cx="2743006" cy="1623454"/>
              </a:xfrm>
              <a:prstGeom prst="rect">
                <a:avLst/>
              </a:prstGeom>
            </p:spPr>
            <p:txBody>
              <a:bodyPr lIns="0" tIns="0" rIns="0" bIns="0" rtlCol="0" anchor="ctr"/>
              <a:lstStyle/>
              <a:p>
                <a:pPr algn="ctr">
                  <a:lnSpc>
                    <a:spcPts val="4305"/>
                  </a:lnSpc>
                </a:pPr>
                <a:r>
                  <a:rPr lang="en-US" sz="3588">
                    <a:solidFill>
                      <a:srgbClr val="FFFFFF"/>
                    </a:solidFill>
                    <a:latin typeface="Aptos"/>
                    <a:ea typeface="Aptos"/>
                    <a:cs typeface="Aptos"/>
                    <a:sym typeface="Aptos"/>
                  </a:rPr>
                  <a:t>Organization</a:t>
                </a:r>
              </a:p>
              <a:p>
                <a:pPr algn="ctr">
                  <a:lnSpc>
                    <a:spcPts val="4305"/>
                  </a:lnSpc>
                </a:pPr>
                <a:r>
                  <a:rPr lang="en-US" sz="3588">
                    <a:solidFill>
                      <a:srgbClr val="FFFFFF"/>
                    </a:solidFill>
                    <a:latin typeface="Aptos"/>
                    <a:ea typeface="Aptos"/>
                    <a:cs typeface="Aptos"/>
                    <a:sym typeface="Aptos"/>
                  </a:rPr>
                  <a:t>Funds</a:t>
                </a:r>
              </a:p>
            </p:txBody>
          </p:sp>
        </p:grpSp>
      </p:grpSp>
      <p:grpSp>
        <p:nvGrpSpPr>
          <p:cNvPr id="15" name="Group 15"/>
          <p:cNvGrpSpPr/>
          <p:nvPr/>
        </p:nvGrpSpPr>
        <p:grpSpPr>
          <a:xfrm>
            <a:off x="1370692" y="4687334"/>
            <a:ext cx="2919620" cy="1910955"/>
            <a:chOff x="0" y="0"/>
            <a:chExt cx="2508854" cy="1642100"/>
          </a:xfrm>
        </p:grpSpPr>
        <p:sp>
          <p:nvSpPr>
            <p:cNvPr id="16" name="Freeform 16"/>
            <p:cNvSpPr/>
            <p:nvPr/>
          </p:nvSpPr>
          <p:spPr>
            <a:xfrm>
              <a:off x="0" y="0"/>
              <a:ext cx="2508854" cy="1642100"/>
            </a:xfrm>
            <a:custGeom>
              <a:avLst/>
              <a:gdLst/>
              <a:ahLst/>
              <a:cxnLst/>
              <a:rect l="l" t="t" r="r" b="b"/>
              <a:pathLst>
                <a:path w="2508854" h="1642100">
                  <a:moveTo>
                    <a:pt x="0" y="0"/>
                  </a:moveTo>
                  <a:lnTo>
                    <a:pt x="2508854" y="0"/>
                  </a:lnTo>
                  <a:lnTo>
                    <a:pt x="2508854" y="1642100"/>
                  </a:lnTo>
                  <a:lnTo>
                    <a:pt x="0" y="1642100"/>
                  </a:lnTo>
                  <a:close/>
                </a:path>
              </a:pathLst>
            </a:custGeom>
            <a:solidFill>
              <a:srgbClr val="FFFFFF">
                <a:alpha val="0"/>
              </a:srgbClr>
            </a:solidFill>
          </p:spPr>
          <p:txBody>
            <a:bodyPr/>
            <a:lstStyle/>
            <a:p>
              <a:endParaRPr lang="en-US"/>
            </a:p>
          </p:txBody>
        </p:sp>
        <p:sp>
          <p:nvSpPr>
            <p:cNvPr id="17" name="TextBox 17"/>
            <p:cNvSpPr txBox="1"/>
            <p:nvPr/>
          </p:nvSpPr>
          <p:spPr>
            <a:xfrm>
              <a:off x="0" y="19050"/>
              <a:ext cx="2508854" cy="1623050"/>
            </a:xfrm>
            <a:prstGeom prst="rect">
              <a:avLst/>
            </a:prstGeom>
          </p:spPr>
          <p:txBody>
            <a:bodyPr lIns="0" tIns="0" rIns="0" bIns="0" rtlCol="0" anchor="ctr"/>
            <a:lstStyle/>
            <a:p>
              <a:pPr algn="ctr">
                <a:lnSpc>
                  <a:spcPts val="4989"/>
                </a:lnSpc>
              </a:pPr>
              <a:r>
                <a:rPr lang="en-US" sz="4619">
                  <a:solidFill>
                    <a:srgbClr val="FFFFFF"/>
                  </a:solidFill>
                  <a:latin typeface="Poppins"/>
                  <a:ea typeface="Poppins"/>
                  <a:cs typeface="Poppins"/>
                  <a:sym typeface="Poppins"/>
                </a:rPr>
                <a:t>OHA</a:t>
              </a:r>
            </a:p>
          </p:txBody>
        </p:sp>
      </p:grpSp>
      <p:sp>
        <p:nvSpPr>
          <p:cNvPr id="18" name="Freeform 18">
            <a:extLst>
              <a:ext uri="{C183D7F6-B498-43B3-948B-1728B52AA6E4}">
                <adec:decorative xmlns:adec="http://schemas.microsoft.com/office/drawing/2017/decorative" val="1"/>
              </a:ext>
            </a:extLst>
          </p:cNvPr>
          <p:cNvSpPr/>
          <p:nvPr/>
        </p:nvSpPr>
        <p:spPr>
          <a:xfrm rot="-10108063">
            <a:off x="4811419" y="5862433"/>
            <a:ext cx="2188017" cy="602032"/>
          </a:xfrm>
          <a:custGeom>
            <a:avLst/>
            <a:gdLst/>
            <a:ahLst/>
            <a:cxnLst/>
            <a:rect l="l" t="t" r="r" b="b"/>
            <a:pathLst>
              <a:path w="2188017" h="602032">
                <a:moveTo>
                  <a:pt x="0" y="0"/>
                </a:moveTo>
                <a:lnTo>
                  <a:pt x="2188017" y="0"/>
                </a:lnTo>
                <a:lnTo>
                  <a:pt x="2188017" y="602031"/>
                </a:lnTo>
                <a:lnTo>
                  <a:pt x="0" y="602031"/>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9" name="Freeform 19">
            <a:extLst>
              <a:ext uri="{C183D7F6-B498-43B3-948B-1728B52AA6E4}">
                <adec:decorative xmlns:adec="http://schemas.microsoft.com/office/drawing/2017/decorative" val="1"/>
              </a:ext>
            </a:extLst>
          </p:cNvPr>
          <p:cNvSpPr/>
          <p:nvPr/>
        </p:nvSpPr>
        <p:spPr>
          <a:xfrm rot="10729269">
            <a:off x="4903387" y="4470896"/>
            <a:ext cx="2108525" cy="580160"/>
          </a:xfrm>
          <a:custGeom>
            <a:avLst/>
            <a:gdLst/>
            <a:ahLst/>
            <a:cxnLst/>
            <a:rect l="l" t="t" r="r" b="b"/>
            <a:pathLst>
              <a:path w="2108525" h="580160">
                <a:moveTo>
                  <a:pt x="0" y="0"/>
                </a:moveTo>
                <a:lnTo>
                  <a:pt x="2108525" y="0"/>
                </a:lnTo>
                <a:lnTo>
                  <a:pt x="2108525" y="580159"/>
                </a:lnTo>
                <a:lnTo>
                  <a:pt x="0" y="580159"/>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0" name="Freeform 20">
            <a:extLst>
              <a:ext uri="{C183D7F6-B498-43B3-948B-1728B52AA6E4}">
                <adec:decorative xmlns:adec="http://schemas.microsoft.com/office/drawing/2017/decorative" val="1"/>
              </a:ext>
            </a:extLst>
          </p:cNvPr>
          <p:cNvSpPr/>
          <p:nvPr/>
        </p:nvSpPr>
        <p:spPr>
          <a:xfrm rot="-2629191">
            <a:off x="2187424" y="6706605"/>
            <a:ext cx="886031" cy="1991081"/>
          </a:xfrm>
          <a:custGeom>
            <a:avLst/>
            <a:gdLst/>
            <a:ahLst/>
            <a:cxnLst/>
            <a:rect l="l" t="t" r="r" b="b"/>
            <a:pathLst>
              <a:path w="886031" h="1991081">
                <a:moveTo>
                  <a:pt x="0" y="0"/>
                </a:moveTo>
                <a:lnTo>
                  <a:pt x="886031" y="0"/>
                </a:lnTo>
                <a:lnTo>
                  <a:pt x="886031" y="1991081"/>
                </a:lnTo>
                <a:lnTo>
                  <a:pt x="0" y="199108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1" name="Freeform 21">
            <a:extLst>
              <a:ext uri="{C183D7F6-B498-43B3-948B-1728B52AA6E4}">
                <adec:decorative xmlns:adec="http://schemas.microsoft.com/office/drawing/2017/decorative" val="1"/>
              </a:ext>
            </a:extLst>
          </p:cNvPr>
          <p:cNvSpPr/>
          <p:nvPr/>
        </p:nvSpPr>
        <p:spPr>
          <a:xfrm rot="-10108063">
            <a:off x="6854427" y="7987651"/>
            <a:ext cx="2188017" cy="602032"/>
          </a:xfrm>
          <a:custGeom>
            <a:avLst/>
            <a:gdLst/>
            <a:ahLst/>
            <a:cxnLst/>
            <a:rect l="l" t="t" r="r" b="b"/>
            <a:pathLst>
              <a:path w="2188017" h="602032">
                <a:moveTo>
                  <a:pt x="0" y="0"/>
                </a:moveTo>
                <a:lnTo>
                  <a:pt x="2188016" y="0"/>
                </a:lnTo>
                <a:lnTo>
                  <a:pt x="2188016" y="602031"/>
                </a:lnTo>
                <a:lnTo>
                  <a:pt x="0" y="602031"/>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2" name="Freeform 22">
            <a:extLst>
              <a:ext uri="{C183D7F6-B498-43B3-948B-1728B52AA6E4}">
                <adec:decorative xmlns:adec="http://schemas.microsoft.com/office/drawing/2017/decorative" val="1"/>
              </a:ext>
            </a:extLst>
          </p:cNvPr>
          <p:cNvSpPr/>
          <p:nvPr/>
        </p:nvSpPr>
        <p:spPr>
          <a:xfrm>
            <a:off x="7043615" y="4954115"/>
            <a:ext cx="4584825" cy="2086095"/>
          </a:xfrm>
          <a:custGeom>
            <a:avLst/>
            <a:gdLst/>
            <a:ahLst/>
            <a:cxnLst/>
            <a:rect l="l" t="t" r="r" b="b"/>
            <a:pathLst>
              <a:path w="4584825" h="2086095">
                <a:moveTo>
                  <a:pt x="0" y="0"/>
                </a:moveTo>
                <a:lnTo>
                  <a:pt x="4584825" y="0"/>
                </a:lnTo>
                <a:lnTo>
                  <a:pt x="4584825" y="2086095"/>
                </a:lnTo>
                <a:lnTo>
                  <a:pt x="0" y="2086095"/>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3" name="TextBox 23"/>
          <p:cNvSpPr txBox="1"/>
          <p:nvPr/>
        </p:nvSpPr>
        <p:spPr>
          <a:xfrm>
            <a:off x="14238692" y="6118929"/>
            <a:ext cx="3083492" cy="2812342"/>
          </a:xfrm>
          <a:prstGeom prst="rect">
            <a:avLst/>
          </a:prstGeom>
        </p:spPr>
        <p:txBody>
          <a:bodyPr lIns="0" tIns="0" rIns="0" bIns="0" rtlCol="0" anchor="t">
            <a:spAutoFit/>
          </a:bodyPr>
          <a:lstStyle/>
          <a:p>
            <a:pPr algn="l">
              <a:lnSpc>
                <a:spcPts val="3188"/>
              </a:lnSpc>
            </a:pPr>
            <a:r>
              <a:rPr lang="en-US" sz="2657">
                <a:solidFill>
                  <a:srgbClr val="000000"/>
                </a:solidFill>
                <a:latin typeface="Poppins"/>
                <a:ea typeface="Poppins"/>
                <a:cs typeface="Poppins"/>
                <a:sym typeface="Poppins"/>
              </a:rPr>
              <a:t>Glossary of acronyms</a:t>
            </a:r>
          </a:p>
          <a:p>
            <a:pPr marL="196065" lvl="1" indent="-98032" algn="l">
              <a:lnSpc>
                <a:spcPts val="3188"/>
              </a:lnSpc>
              <a:buFont typeface="Arial"/>
              <a:buChar char="•"/>
            </a:pPr>
            <a:r>
              <a:rPr lang="en-US" sz="2657">
                <a:solidFill>
                  <a:srgbClr val="000000"/>
                </a:solidFill>
                <a:latin typeface="Poppins"/>
                <a:ea typeface="Poppins"/>
                <a:cs typeface="Poppins"/>
                <a:sym typeface="Poppins"/>
              </a:rPr>
              <a:t>FDNP – Farm Direct Nutrition Program, also known as WIC Farmers Market</a:t>
            </a:r>
          </a:p>
        </p:txBody>
      </p:sp>
      <p:sp>
        <p:nvSpPr>
          <p:cNvPr id="24" name="TextBox 24"/>
          <p:cNvSpPr txBox="1"/>
          <p:nvPr/>
        </p:nvSpPr>
        <p:spPr>
          <a:xfrm>
            <a:off x="4221559" y="7365064"/>
            <a:ext cx="2086502" cy="1239032"/>
          </a:xfrm>
          <a:prstGeom prst="rect">
            <a:avLst/>
          </a:prstGeom>
        </p:spPr>
        <p:txBody>
          <a:bodyPr lIns="0" tIns="0" rIns="0" bIns="0" rtlCol="0" anchor="t">
            <a:spAutoFit/>
          </a:bodyPr>
          <a:lstStyle/>
          <a:p>
            <a:pPr algn="ctr">
              <a:lnSpc>
                <a:spcPts val="4692"/>
              </a:lnSpc>
            </a:pPr>
            <a:r>
              <a:rPr lang="en-US" sz="4344">
                <a:solidFill>
                  <a:srgbClr val="FFFFFF"/>
                </a:solidFill>
                <a:latin typeface="Poppins"/>
                <a:ea typeface="Poppins"/>
                <a:cs typeface="Poppins"/>
                <a:sym typeface="Poppins"/>
              </a:rPr>
              <a:t>Your </a:t>
            </a:r>
          </a:p>
          <a:p>
            <a:pPr algn="ctr">
              <a:lnSpc>
                <a:spcPts val="4692"/>
              </a:lnSpc>
              <a:spcBef>
                <a:spcPct val="0"/>
              </a:spcBef>
            </a:pPr>
            <a:r>
              <a:rPr lang="en-US" sz="4344">
                <a:solidFill>
                  <a:srgbClr val="FFFFFF"/>
                </a:solidFill>
                <a:latin typeface="Poppins"/>
                <a:ea typeface="Poppins"/>
                <a:cs typeface="Poppins"/>
                <a:sym typeface="Poppins"/>
              </a:rPr>
              <a:t>agency</a:t>
            </a:r>
          </a:p>
        </p:txBody>
      </p:sp>
      <p:sp>
        <p:nvSpPr>
          <p:cNvPr id="25" name="TextBox 25"/>
          <p:cNvSpPr txBox="1"/>
          <p:nvPr/>
        </p:nvSpPr>
        <p:spPr>
          <a:xfrm>
            <a:off x="7365546" y="5491241"/>
            <a:ext cx="3940962" cy="1021368"/>
          </a:xfrm>
          <a:prstGeom prst="rect">
            <a:avLst/>
          </a:prstGeom>
        </p:spPr>
        <p:txBody>
          <a:bodyPr lIns="0" tIns="0" rIns="0" bIns="0" rtlCol="0" anchor="t">
            <a:spAutoFit/>
          </a:bodyPr>
          <a:lstStyle/>
          <a:p>
            <a:pPr algn="ctr">
              <a:lnSpc>
                <a:spcPts val="3930"/>
              </a:lnSpc>
              <a:spcBef>
                <a:spcPct val="0"/>
              </a:spcBef>
            </a:pPr>
            <a:r>
              <a:rPr lang="en-US" sz="3638">
                <a:solidFill>
                  <a:srgbClr val="FFFFFF"/>
                </a:solidFill>
                <a:latin typeface="Poppins"/>
                <a:ea typeface="Poppins"/>
                <a:cs typeface="Poppins"/>
                <a:sym typeface="Poppins"/>
              </a:rPr>
              <a:t>State GF support for FDNP</a:t>
            </a:r>
          </a:p>
        </p:txBody>
      </p:sp>
      <p:sp>
        <p:nvSpPr>
          <p:cNvPr id="26" name="Freeform 26">
            <a:extLst>
              <a:ext uri="{C183D7F6-B498-43B3-948B-1728B52AA6E4}">
                <adec:decorative xmlns:adec="http://schemas.microsoft.com/office/drawing/2017/decorative" val="1"/>
              </a:ext>
            </a:extLst>
          </p:cNvPr>
          <p:cNvSpPr/>
          <p:nvPr/>
        </p:nvSpPr>
        <p:spPr>
          <a:xfrm>
            <a:off x="7135916" y="3382622"/>
            <a:ext cx="3400271" cy="1547123"/>
          </a:xfrm>
          <a:custGeom>
            <a:avLst/>
            <a:gdLst/>
            <a:ahLst/>
            <a:cxnLst/>
            <a:rect l="l" t="t" r="r" b="b"/>
            <a:pathLst>
              <a:path w="3400271" h="1547123">
                <a:moveTo>
                  <a:pt x="0" y="0"/>
                </a:moveTo>
                <a:lnTo>
                  <a:pt x="3400271" y="0"/>
                </a:lnTo>
                <a:lnTo>
                  <a:pt x="3400271" y="1547123"/>
                </a:lnTo>
                <a:lnTo>
                  <a:pt x="0" y="1547123"/>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27" name="Group 27"/>
          <p:cNvGrpSpPr/>
          <p:nvPr/>
        </p:nvGrpSpPr>
        <p:grpSpPr>
          <a:xfrm>
            <a:off x="7607170" y="3551391"/>
            <a:ext cx="2457763" cy="1209584"/>
            <a:chOff x="0" y="0"/>
            <a:chExt cx="2139160" cy="1052784"/>
          </a:xfrm>
        </p:grpSpPr>
        <p:sp>
          <p:nvSpPr>
            <p:cNvPr id="28" name="Freeform 28"/>
            <p:cNvSpPr/>
            <p:nvPr/>
          </p:nvSpPr>
          <p:spPr>
            <a:xfrm>
              <a:off x="0" y="0"/>
              <a:ext cx="2139160" cy="1052784"/>
            </a:xfrm>
            <a:custGeom>
              <a:avLst/>
              <a:gdLst/>
              <a:ahLst/>
              <a:cxnLst/>
              <a:rect l="l" t="t" r="r" b="b"/>
              <a:pathLst>
                <a:path w="2139160" h="1052784">
                  <a:moveTo>
                    <a:pt x="0" y="0"/>
                  </a:moveTo>
                  <a:lnTo>
                    <a:pt x="2139160" y="0"/>
                  </a:lnTo>
                  <a:lnTo>
                    <a:pt x="2139160" y="1052784"/>
                  </a:lnTo>
                  <a:lnTo>
                    <a:pt x="0" y="1052784"/>
                  </a:lnTo>
                  <a:close/>
                </a:path>
              </a:pathLst>
            </a:custGeom>
          </p:spPr>
          <p:txBody>
            <a:bodyPr/>
            <a:lstStyle/>
            <a:p>
              <a:endParaRPr lang="en-US"/>
            </a:p>
          </p:txBody>
        </p:sp>
        <p:sp>
          <p:nvSpPr>
            <p:cNvPr id="29" name="TextBox 29"/>
            <p:cNvSpPr txBox="1"/>
            <p:nvPr/>
          </p:nvSpPr>
          <p:spPr>
            <a:xfrm>
              <a:off x="0" y="19050"/>
              <a:ext cx="2139160" cy="1033734"/>
            </a:xfrm>
            <a:prstGeom prst="rect">
              <a:avLst/>
            </a:prstGeom>
          </p:spPr>
          <p:txBody>
            <a:bodyPr lIns="0" tIns="0" rIns="0" bIns="0" rtlCol="0" anchor="ctr"/>
            <a:lstStyle/>
            <a:p>
              <a:pPr algn="ctr">
                <a:lnSpc>
                  <a:spcPts val="5250"/>
                </a:lnSpc>
              </a:pPr>
              <a:r>
                <a:rPr lang="en-US" sz="4861">
                  <a:solidFill>
                    <a:srgbClr val="FFFFFF"/>
                  </a:solidFill>
                  <a:latin typeface="Poppins"/>
                  <a:ea typeface="Poppins"/>
                  <a:cs typeface="Poppins"/>
                  <a:sym typeface="Poppins"/>
                </a:rPr>
                <a:t>USDA</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829" b="-9829"/>
            </a:stretch>
          </a:blipFill>
        </p:spPr>
        <p:txBody>
          <a:bodyPr/>
          <a:lstStyle/>
          <a:p>
            <a:endParaRPr lang="en-US"/>
          </a:p>
        </p:txBody>
      </p:sp>
      <p:grpSp>
        <p:nvGrpSpPr>
          <p:cNvPr id="3" name="Group 3"/>
          <p:cNvGrpSpPr/>
          <p:nvPr/>
        </p:nvGrpSpPr>
        <p:grpSpPr>
          <a:xfrm>
            <a:off x="2967267" y="252305"/>
            <a:ext cx="11508886" cy="1993975"/>
            <a:chOff x="0" y="0"/>
            <a:chExt cx="11594137" cy="2008745"/>
          </a:xfrm>
        </p:grpSpPr>
        <p:sp>
          <p:nvSpPr>
            <p:cNvPr id="4" name="Freeform 4"/>
            <p:cNvSpPr/>
            <p:nvPr/>
          </p:nvSpPr>
          <p:spPr>
            <a:xfrm>
              <a:off x="0" y="0"/>
              <a:ext cx="11594137" cy="2008745"/>
            </a:xfrm>
            <a:custGeom>
              <a:avLst/>
              <a:gdLst/>
              <a:ahLst/>
              <a:cxnLst/>
              <a:rect l="l" t="t" r="r" b="b"/>
              <a:pathLst>
                <a:path w="11594137" h="2008745">
                  <a:moveTo>
                    <a:pt x="0" y="0"/>
                  </a:moveTo>
                  <a:lnTo>
                    <a:pt x="11594137" y="0"/>
                  </a:lnTo>
                  <a:lnTo>
                    <a:pt x="11594137" y="2008745"/>
                  </a:lnTo>
                  <a:lnTo>
                    <a:pt x="0" y="2008745"/>
                  </a:lnTo>
                  <a:close/>
                </a:path>
              </a:pathLst>
            </a:custGeom>
          </p:spPr>
          <p:txBody>
            <a:bodyPr/>
            <a:lstStyle/>
            <a:p>
              <a:endParaRPr lang="en-US"/>
            </a:p>
          </p:txBody>
        </p:sp>
        <p:sp>
          <p:nvSpPr>
            <p:cNvPr id="5" name="TextBox 5"/>
            <p:cNvSpPr txBox="1"/>
            <p:nvPr/>
          </p:nvSpPr>
          <p:spPr>
            <a:xfrm>
              <a:off x="0" y="9525"/>
              <a:ext cx="11594137" cy="1999220"/>
            </a:xfrm>
            <a:prstGeom prst="rect">
              <a:avLst/>
            </a:prstGeom>
          </p:spPr>
          <p:txBody>
            <a:bodyPr lIns="0" tIns="0" rIns="0" bIns="0" rtlCol="0" anchor="ctr"/>
            <a:lstStyle/>
            <a:p>
              <a:pPr algn="l">
                <a:lnSpc>
                  <a:spcPts val="6505"/>
                </a:lnSpc>
              </a:pPr>
              <a:r>
                <a:rPr lang="en-US" sz="6023">
                  <a:solidFill>
                    <a:srgbClr val="000000"/>
                  </a:solidFill>
                  <a:latin typeface="Poppins"/>
                  <a:ea typeface="Poppins"/>
                  <a:cs typeface="Poppins"/>
                  <a:sym typeface="Poppins"/>
                </a:rPr>
                <a:t>Other funding</a:t>
              </a:r>
            </a:p>
          </p:txBody>
        </p:sp>
      </p:grpSp>
      <p:grpSp>
        <p:nvGrpSpPr>
          <p:cNvPr id="6" name="Group 6"/>
          <p:cNvGrpSpPr/>
          <p:nvPr/>
        </p:nvGrpSpPr>
        <p:grpSpPr>
          <a:xfrm>
            <a:off x="2699871" y="1619348"/>
            <a:ext cx="12043678" cy="7469472"/>
            <a:chOff x="0" y="0"/>
            <a:chExt cx="16058237" cy="9959297"/>
          </a:xfrm>
        </p:grpSpPr>
        <p:grpSp>
          <p:nvGrpSpPr>
            <p:cNvPr id="7" name="Group 7"/>
            <p:cNvGrpSpPr/>
            <p:nvPr/>
          </p:nvGrpSpPr>
          <p:grpSpPr>
            <a:xfrm>
              <a:off x="0" y="4254431"/>
              <a:ext cx="6092349" cy="4480070"/>
              <a:chOff x="0" y="0"/>
              <a:chExt cx="3186257" cy="2343046"/>
            </a:xfrm>
          </p:grpSpPr>
          <p:sp>
            <p:nvSpPr>
              <p:cNvPr id="8" name="Freeform 8"/>
              <p:cNvSpPr/>
              <p:nvPr/>
            </p:nvSpPr>
            <p:spPr>
              <a:xfrm>
                <a:off x="0" y="0"/>
                <a:ext cx="3186176" cy="2343023"/>
              </a:xfrm>
              <a:custGeom>
                <a:avLst/>
                <a:gdLst/>
                <a:ahLst/>
                <a:cxnLst/>
                <a:rect l="l" t="t" r="r" b="b"/>
                <a:pathLst>
                  <a:path w="3186176" h="2343023">
                    <a:moveTo>
                      <a:pt x="0" y="390525"/>
                    </a:moveTo>
                    <a:cubicBezTo>
                      <a:pt x="0" y="174879"/>
                      <a:pt x="174879" y="0"/>
                      <a:pt x="390525" y="0"/>
                    </a:cubicBezTo>
                    <a:lnTo>
                      <a:pt x="2795651" y="0"/>
                    </a:lnTo>
                    <a:cubicBezTo>
                      <a:pt x="3011424" y="0"/>
                      <a:pt x="3186176" y="174879"/>
                      <a:pt x="3186176" y="390525"/>
                    </a:cubicBezTo>
                    <a:lnTo>
                      <a:pt x="3186176" y="1952498"/>
                    </a:lnTo>
                    <a:cubicBezTo>
                      <a:pt x="3186176" y="2168271"/>
                      <a:pt x="3011297" y="2343023"/>
                      <a:pt x="2795651" y="2343023"/>
                    </a:cubicBezTo>
                    <a:lnTo>
                      <a:pt x="390525" y="2343023"/>
                    </a:lnTo>
                    <a:cubicBezTo>
                      <a:pt x="174879" y="2343023"/>
                      <a:pt x="0" y="2168144"/>
                      <a:pt x="0" y="1952498"/>
                    </a:cubicBezTo>
                    <a:close/>
                  </a:path>
                </a:pathLst>
              </a:custGeom>
              <a:solidFill>
                <a:srgbClr val="88C62B"/>
              </a:solidFill>
            </p:spPr>
            <p:txBody>
              <a:bodyPr/>
              <a:lstStyle/>
              <a:p>
                <a:endParaRPr lang="en-US"/>
              </a:p>
            </p:txBody>
          </p:sp>
        </p:grpSp>
        <p:grpSp>
          <p:nvGrpSpPr>
            <p:cNvPr id="9" name="Group 9"/>
            <p:cNvGrpSpPr/>
            <p:nvPr/>
          </p:nvGrpSpPr>
          <p:grpSpPr>
            <a:xfrm>
              <a:off x="1474883" y="5388725"/>
              <a:ext cx="3142583" cy="2249718"/>
              <a:chOff x="0" y="0"/>
              <a:chExt cx="2967816" cy="2124605"/>
            </a:xfrm>
          </p:grpSpPr>
          <p:sp>
            <p:nvSpPr>
              <p:cNvPr id="10" name="Freeform 10"/>
              <p:cNvSpPr/>
              <p:nvPr/>
            </p:nvSpPr>
            <p:spPr>
              <a:xfrm>
                <a:off x="0" y="0"/>
                <a:ext cx="2967816" cy="2124605"/>
              </a:xfrm>
              <a:custGeom>
                <a:avLst/>
                <a:gdLst/>
                <a:ahLst/>
                <a:cxnLst/>
                <a:rect l="l" t="t" r="r" b="b"/>
                <a:pathLst>
                  <a:path w="2967816" h="2124605">
                    <a:moveTo>
                      <a:pt x="0" y="0"/>
                    </a:moveTo>
                    <a:lnTo>
                      <a:pt x="2967816" y="0"/>
                    </a:lnTo>
                    <a:lnTo>
                      <a:pt x="2967816" y="2124605"/>
                    </a:lnTo>
                    <a:lnTo>
                      <a:pt x="0" y="2124605"/>
                    </a:lnTo>
                    <a:close/>
                  </a:path>
                </a:pathLst>
              </a:custGeom>
            </p:spPr>
            <p:txBody>
              <a:bodyPr/>
              <a:lstStyle/>
              <a:p>
                <a:endParaRPr lang="en-US"/>
              </a:p>
            </p:txBody>
          </p:sp>
          <p:sp>
            <p:nvSpPr>
              <p:cNvPr id="11" name="TextBox 11"/>
              <p:cNvSpPr txBox="1"/>
              <p:nvPr/>
            </p:nvSpPr>
            <p:spPr>
              <a:xfrm>
                <a:off x="0" y="57150"/>
                <a:ext cx="2967816" cy="2067455"/>
              </a:xfrm>
              <a:prstGeom prst="rect">
                <a:avLst/>
              </a:prstGeom>
            </p:spPr>
            <p:txBody>
              <a:bodyPr lIns="0" tIns="0" rIns="0" bIns="0" rtlCol="0" anchor="ctr"/>
              <a:lstStyle/>
              <a:p>
                <a:pPr algn="ctr">
                  <a:lnSpc>
                    <a:spcPts val="5682"/>
                  </a:lnSpc>
                </a:pPr>
                <a:r>
                  <a:rPr lang="en-US" sz="5261">
                    <a:solidFill>
                      <a:srgbClr val="FFFFFF"/>
                    </a:solidFill>
                    <a:latin typeface="Aptos"/>
                    <a:ea typeface="Aptos"/>
                    <a:cs typeface="Aptos"/>
                    <a:sym typeface="Aptos"/>
                  </a:rPr>
                  <a:t>OHA</a:t>
                </a:r>
              </a:p>
            </p:txBody>
          </p:sp>
        </p:grpSp>
        <p:sp>
          <p:nvSpPr>
            <p:cNvPr id="12" name="Freeform 12"/>
            <p:cNvSpPr/>
            <p:nvPr/>
          </p:nvSpPr>
          <p:spPr>
            <a:xfrm>
              <a:off x="9704813" y="4423160"/>
              <a:ext cx="5556206" cy="2528074"/>
            </a:xfrm>
            <a:custGeom>
              <a:avLst/>
              <a:gdLst/>
              <a:ahLst/>
              <a:cxnLst/>
              <a:rect l="l" t="t" r="r" b="b"/>
              <a:pathLst>
                <a:path w="5556206" h="2528074">
                  <a:moveTo>
                    <a:pt x="0" y="0"/>
                  </a:moveTo>
                  <a:lnTo>
                    <a:pt x="5556206" y="0"/>
                  </a:lnTo>
                  <a:lnTo>
                    <a:pt x="5556206" y="2528073"/>
                  </a:lnTo>
                  <a:lnTo>
                    <a:pt x="0" y="252807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3" name="Group 13"/>
            <p:cNvGrpSpPr/>
            <p:nvPr/>
          </p:nvGrpSpPr>
          <p:grpSpPr>
            <a:xfrm>
              <a:off x="10757905" y="4815661"/>
              <a:ext cx="3450021" cy="1697923"/>
              <a:chOff x="0" y="0"/>
              <a:chExt cx="2139160" cy="1052784"/>
            </a:xfrm>
          </p:grpSpPr>
          <p:sp>
            <p:nvSpPr>
              <p:cNvPr id="14" name="Freeform 14"/>
              <p:cNvSpPr/>
              <p:nvPr/>
            </p:nvSpPr>
            <p:spPr>
              <a:xfrm>
                <a:off x="0" y="0"/>
                <a:ext cx="2139160" cy="1052784"/>
              </a:xfrm>
              <a:custGeom>
                <a:avLst/>
                <a:gdLst/>
                <a:ahLst/>
                <a:cxnLst/>
                <a:rect l="l" t="t" r="r" b="b"/>
                <a:pathLst>
                  <a:path w="2139160" h="1052784">
                    <a:moveTo>
                      <a:pt x="0" y="0"/>
                    </a:moveTo>
                    <a:lnTo>
                      <a:pt x="2139160" y="0"/>
                    </a:lnTo>
                    <a:lnTo>
                      <a:pt x="2139160" y="1052784"/>
                    </a:lnTo>
                    <a:lnTo>
                      <a:pt x="0" y="1052784"/>
                    </a:lnTo>
                    <a:close/>
                  </a:path>
                </a:pathLst>
              </a:custGeom>
            </p:spPr>
            <p:txBody>
              <a:bodyPr/>
              <a:lstStyle/>
              <a:p>
                <a:endParaRPr lang="en-US"/>
              </a:p>
            </p:txBody>
          </p:sp>
          <p:sp>
            <p:nvSpPr>
              <p:cNvPr id="15" name="TextBox 15"/>
              <p:cNvSpPr txBox="1"/>
              <p:nvPr/>
            </p:nvSpPr>
            <p:spPr>
              <a:xfrm>
                <a:off x="0" y="9525"/>
                <a:ext cx="2139160" cy="1043259"/>
              </a:xfrm>
              <a:prstGeom prst="rect">
                <a:avLst/>
              </a:prstGeom>
            </p:spPr>
            <p:txBody>
              <a:bodyPr lIns="0" tIns="0" rIns="0" bIns="0" rtlCol="0" anchor="ctr"/>
              <a:lstStyle/>
              <a:p>
                <a:pPr algn="ctr">
                  <a:lnSpc>
                    <a:spcPts val="4478"/>
                  </a:lnSpc>
                </a:pPr>
                <a:r>
                  <a:rPr lang="en-US" sz="4146">
                    <a:solidFill>
                      <a:srgbClr val="FFFFFF"/>
                    </a:solidFill>
                    <a:latin typeface="Poppins"/>
                    <a:ea typeface="Poppins"/>
                    <a:cs typeface="Poppins"/>
                    <a:sym typeface="Poppins"/>
                  </a:rPr>
                  <a:t>USDA</a:t>
                </a:r>
              </a:p>
            </p:txBody>
          </p:sp>
        </p:grpSp>
        <p:sp>
          <p:nvSpPr>
            <p:cNvPr id="16" name="Freeform 16"/>
            <p:cNvSpPr/>
            <p:nvPr/>
          </p:nvSpPr>
          <p:spPr>
            <a:xfrm>
              <a:off x="9825241" y="7123283"/>
              <a:ext cx="6232996" cy="2836013"/>
            </a:xfrm>
            <a:custGeom>
              <a:avLst/>
              <a:gdLst/>
              <a:ahLst/>
              <a:cxnLst/>
              <a:rect l="l" t="t" r="r" b="b"/>
              <a:pathLst>
                <a:path w="6232996" h="2836013">
                  <a:moveTo>
                    <a:pt x="0" y="0"/>
                  </a:moveTo>
                  <a:lnTo>
                    <a:pt x="6232996" y="0"/>
                  </a:lnTo>
                  <a:lnTo>
                    <a:pt x="6232996" y="2836014"/>
                  </a:lnTo>
                  <a:lnTo>
                    <a:pt x="0" y="283601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TextBox 17"/>
            <p:cNvSpPr txBox="1"/>
            <p:nvPr/>
          </p:nvSpPr>
          <p:spPr>
            <a:xfrm>
              <a:off x="10478670" y="7818804"/>
              <a:ext cx="4926138" cy="1288599"/>
            </a:xfrm>
            <a:prstGeom prst="rect">
              <a:avLst/>
            </a:prstGeom>
          </p:spPr>
          <p:txBody>
            <a:bodyPr lIns="0" tIns="0" rIns="0" bIns="0" rtlCol="0" anchor="t">
              <a:spAutoFit/>
            </a:bodyPr>
            <a:lstStyle/>
            <a:p>
              <a:pPr algn="ctr">
                <a:lnSpc>
                  <a:spcPts val="3684"/>
                </a:lnSpc>
                <a:spcBef>
                  <a:spcPct val="0"/>
                </a:spcBef>
              </a:pPr>
              <a:r>
                <a:rPr lang="en-US" sz="3411">
                  <a:solidFill>
                    <a:srgbClr val="FFFFFF"/>
                  </a:solidFill>
                  <a:latin typeface="Poppins"/>
                  <a:ea typeface="Poppins"/>
                  <a:cs typeface="Poppins"/>
                  <a:sym typeface="Poppins"/>
                </a:rPr>
                <a:t>State GF support for FDNP</a:t>
              </a:r>
            </a:p>
          </p:txBody>
        </p:sp>
        <p:sp>
          <p:nvSpPr>
            <p:cNvPr id="18" name="Freeform 18"/>
            <p:cNvSpPr/>
            <p:nvPr/>
          </p:nvSpPr>
          <p:spPr>
            <a:xfrm rot="-688940">
              <a:off x="8959068" y="552989"/>
              <a:ext cx="5822177" cy="2649091"/>
            </a:xfrm>
            <a:custGeom>
              <a:avLst/>
              <a:gdLst/>
              <a:ahLst/>
              <a:cxnLst/>
              <a:rect l="l" t="t" r="r" b="b"/>
              <a:pathLst>
                <a:path w="5822177" h="2649091">
                  <a:moveTo>
                    <a:pt x="0" y="0"/>
                  </a:moveTo>
                  <a:lnTo>
                    <a:pt x="5822177" y="0"/>
                  </a:lnTo>
                  <a:lnTo>
                    <a:pt x="5822177" y="2649090"/>
                  </a:lnTo>
                  <a:lnTo>
                    <a:pt x="0" y="2649090"/>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9" name="Group 19"/>
            <p:cNvGrpSpPr/>
            <p:nvPr/>
          </p:nvGrpSpPr>
          <p:grpSpPr>
            <a:xfrm rot="-699316">
              <a:off x="9249571" y="812229"/>
              <a:ext cx="5241172" cy="2111687"/>
              <a:chOff x="0" y="0"/>
              <a:chExt cx="3249749" cy="1309335"/>
            </a:xfrm>
          </p:grpSpPr>
          <p:sp>
            <p:nvSpPr>
              <p:cNvPr id="20" name="Freeform 20"/>
              <p:cNvSpPr/>
              <p:nvPr/>
            </p:nvSpPr>
            <p:spPr>
              <a:xfrm>
                <a:off x="0" y="0"/>
                <a:ext cx="3249749" cy="1309335"/>
              </a:xfrm>
              <a:custGeom>
                <a:avLst/>
                <a:gdLst/>
                <a:ahLst/>
                <a:cxnLst/>
                <a:rect l="l" t="t" r="r" b="b"/>
                <a:pathLst>
                  <a:path w="3249749" h="1309335">
                    <a:moveTo>
                      <a:pt x="0" y="0"/>
                    </a:moveTo>
                    <a:lnTo>
                      <a:pt x="3249749" y="0"/>
                    </a:lnTo>
                    <a:lnTo>
                      <a:pt x="3249749" y="1309335"/>
                    </a:lnTo>
                    <a:lnTo>
                      <a:pt x="0" y="1309335"/>
                    </a:lnTo>
                    <a:close/>
                  </a:path>
                </a:pathLst>
              </a:custGeom>
            </p:spPr>
            <p:txBody>
              <a:bodyPr/>
              <a:lstStyle/>
              <a:p>
                <a:endParaRPr lang="en-US"/>
              </a:p>
            </p:txBody>
          </p:sp>
          <p:sp>
            <p:nvSpPr>
              <p:cNvPr id="21" name="TextBox 21"/>
              <p:cNvSpPr txBox="1"/>
              <p:nvPr/>
            </p:nvSpPr>
            <p:spPr>
              <a:xfrm>
                <a:off x="0" y="0"/>
                <a:ext cx="3249749" cy="1309335"/>
              </a:xfrm>
              <a:prstGeom prst="rect">
                <a:avLst/>
              </a:prstGeom>
            </p:spPr>
            <p:txBody>
              <a:bodyPr lIns="0" tIns="0" rIns="0" bIns="0" rtlCol="0" anchor="ctr"/>
              <a:lstStyle/>
              <a:p>
                <a:pPr algn="ctr">
                  <a:lnSpc>
                    <a:spcPts val="3620"/>
                  </a:lnSpc>
                </a:pPr>
                <a:r>
                  <a:rPr lang="en-US" sz="3352">
                    <a:solidFill>
                      <a:srgbClr val="FFFFFF"/>
                    </a:solidFill>
                    <a:latin typeface="Poppins"/>
                    <a:ea typeface="Poppins"/>
                    <a:cs typeface="Poppins"/>
                    <a:sym typeface="Poppins"/>
                  </a:rPr>
                  <a:t>Formula rebates</a:t>
                </a:r>
              </a:p>
            </p:txBody>
          </p:sp>
        </p:grpSp>
        <p:sp>
          <p:nvSpPr>
            <p:cNvPr id="22" name="Freeform 22"/>
            <p:cNvSpPr/>
            <p:nvPr/>
          </p:nvSpPr>
          <p:spPr>
            <a:xfrm rot="9885363">
              <a:off x="6147342" y="3024371"/>
              <a:ext cx="2959788" cy="814384"/>
            </a:xfrm>
            <a:custGeom>
              <a:avLst/>
              <a:gdLst/>
              <a:ahLst/>
              <a:cxnLst/>
              <a:rect l="l" t="t" r="r" b="b"/>
              <a:pathLst>
                <a:path w="2959788" h="814384">
                  <a:moveTo>
                    <a:pt x="0" y="0"/>
                  </a:moveTo>
                  <a:lnTo>
                    <a:pt x="2959788" y="0"/>
                  </a:lnTo>
                  <a:lnTo>
                    <a:pt x="2959788" y="814384"/>
                  </a:lnTo>
                  <a:lnTo>
                    <a:pt x="0" y="814384"/>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3" name="Freeform 23"/>
            <p:cNvSpPr/>
            <p:nvPr/>
          </p:nvSpPr>
          <p:spPr>
            <a:xfrm rot="-10194734">
              <a:off x="6656940" y="5446281"/>
              <a:ext cx="2959788" cy="814384"/>
            </a:xfrm>
            <a:custGeom>
              <a:avLst/>
              <a:gdLst/>
              <a:ahLst/>
              <a:cxnLst/>
              <a:rect l="l" t="t" r="r" b="b"/>
              <a:pathLst>
                <a:path w="2959788" h="814384">
                  <a:moveTo>
                    <a:pt x="0" y="0"/>
                  </a:moveTo>
                  <a:lnTo>
                    <a:pt x="2959788" y="0"/>
                  </a:lnTo>
                  <a:lnTo>
                    <a:pt x="2959788" y="814384"/>
                  </a:lnTo>
                  <a:lnTo>
                    <a:pt x="0" y="814384"/>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4" name="Freeform 24"/>
            <p:cNvSpPr/>
            <p:nvPr/>
          </p:nvSpPr>
          <p:spPr>
            <a:xfrm rot="-9573674">
              <a:off x="6696581" y="7411612"/>
              <a:ext cx="2959788" cy="814384"/>
            </a:xfrm>
            <a:custGeom>
              <a:avLst/>
              <a:gdLst/>
              <a:ahLst/>
              <a:cxnLst/>
              <a:rect l="l" t="t" r="r" b="b"/>
              <a:pathLst>
                <a:path w="2959788" h="814384">
                  <a:moveTo>
                    <a:pt x="0" y="0"/>
                  </a:moveTo>
                  <a:lnTo>
                    <a:pt x="2959788" y="0"/>
                  </a:lnTo>
                  <a:lnTo>
                    <a:pt x="2959788" y="814384"/>
                  </a:lnTo>
                  <a:lnTo>
                    <a:pt x="0" y="814384"/>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829" b="-9829"/>
            </a:stretch>
          </a:blipFill>
        </p:spPr>
        <p:txBody>
          <a:bodyPr/>
          <a:lstStyle/>
          <a:p>
            <a:endParaRPr lang="en-US" dirty="0"/>
          </a:p>
        </p:txBody>
      </p:sp>
      <p:sp>
        <p:nvSpPr>
          <p:cNvPr id="4" name="Freeform 4"/>
          <p:cNvSpPr/>
          <p:nvPr/>
        </p:nvSpPr>
        <p:spPr>
          <a:xfrm>
            <a:off x="6761373" y="421625"/>
            <a:ext cx="4136206" cy="1993975"/>
          </a:xfrm>
          <a:custGeom>
            <a:avLst/>
            <a:gdLst/>
            <a:ahLst/>
            <a:cxnLst/>
            <a:rect l="l" t="t" r="r" b="b"/>
            <a:pathLst>
              <a:path w="4166844" h="2008745">
                <a:moveTo>
                  <a:pt x="0" y="0"/>
                </a:moveTo>
                <a:lnTo>
                  <a:pt x="4166844" y="0"/>
                </a:lnTo>
                <a:lnTo>
                  <a:pt x="4166844" y="2008745"/>
                </a:lnTo>
                <a:lnTo>
                  <a:pt x="0" y="2008745"/>
                </a:lnTo>
                <a:close/>
              </a:path>
            </a:pathLst>
          </a:custGeom>
        </p:spPr>
        <p:txBody>
          <a:bodyPr/>
          <a:lstStyle/>
          <a:p>
            <a:endParaRPr lang="en-US"/>
          </a:p>
        </p:txBody>
      </p:sp>
      <p:sp>
        <p:nvSpPr>
          <p:cNvPr id="9" name="Content Placeholder 8">
            <a:extLst>
              <a:ext uri="{FF2B5EF4-FFF2-40B4-BE49-F238E27FC236}">
                <a16:creationId xmlns:a16="http://schemas.microsoft.com/office/drawing/2014/main" id="{4C2E2C75-0B62-63F9-303F-88B31A042299}"/>
              </a:ext>
            </a:extLst>
          </p:cNvPr>
          <p:cNvSpPr>
            <a:spLocks noGrp="1"/>
          </p:cNvSpPr>
          <p:nvPr>
            <p:ph idx="1"/>
          </p:nvPr>
        </p:nvSpPr>
        <p:spPr>
          <a:xfrm>
            <a:off x="6172200" y="3500875"/>
            <a:ext cx="7667200" cy="3592800"/>
          </a:xfrm>
        </p:spPr>
        <p:txBody>
          <a:bodyPr>
            <a:normAutofit/>
          </a:bodyPr>
          <a:lstStyle/>
          <a:p>
            <a:pPr marL="0" indent="0">
              <a:buNone/>
            </a:pPr>
            <a:r>
              <a:rPr lang="en-US" sz="16600" dirty="0"/>
              <a:t>POLL 2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829" b="-9829"/>
            </a:stretch>
          </a:blipFill>
        </p:spPr>
        <p:txBody>
          <a:bodyPr/>
          <a:lstStyle/>
          <a:p>
            <a:endParaRPr lang="en-US"/>
          </a:p>
        </p:txBody>
      </p:sp>
      <p:grpSp>
        <p:nvGrpSpPr>
          <p:cNvPr id="3" name="Group 3"/>
          <p:cNvGrpSpPr/>
          <p:nvPr/>
        </p:nvGrpSpPr>
        <p:grpSpPr>
          <a:xfrm>
            <a:off x="1594201" y="687890"/>
            <a:ext cx="14482902" cy="8124985"/>
            <a:chOff x="0" y="0"/>
            <a:chExt cx="19310536" cy="10833313"/>
          </a:xfrm>
        </p:grpSpPr>
        <p:grpSp>
          <p:nvGrpSpPr>
            <p:cNvPr id="4" name="Group 4"/>
            <p:cNvGrpSpPr/>
            <p:nvPr/>
          </p:nvGrpSpPr>
          <p:grpSpPr>
            <a:xfrm>
              <a:off x="6933031" y="5389647"/>
              <a:ext cx="5443666" cy="5443666"/>
              <a:chOff x="0" y="0"/>
              <a:chExt cx="3614301" cy="3614301"/>
            </a:xfrm>
          </p:grpSpPr>
          <p:sp>
            <p:nvSpPr>
              <p:cNvPr id="5" name="Freeform 5"/>
              <p:cNvSpPr/>
              <p:nvPr/>
            </p:nvSpPr>
            <p:spPr>
              <a:xfrm>
                <a:off x="0" y="0"/>
                <a:ext cx="3614420" cy="3614420"/>
              </a:xfrm>
              <a:custGeom>
                <a:avLst/>
                <a:gdLst/>
                <a:ahLst/>
                <a:cxnLst/>
                <a:rect l="l" t="t" r="r" b="b"/>
                <a:pathLst>
                  <a:path w="3614420" h="3614420">
                    <a:moveTo>
                      <a:pt x="0" y="1807210"/>
                    </a:moveTo>
                    <a:cubicBezTo>
                      <a:pt x="0" y="809117"/>
                      <a:pt x="809117" y="0"/>
                      <a:pt x="1807210" y="0"/>
                    </a:cubicBezTo>
                    <a:cubicBezTo>
                      <a:pt x="2805303" y="0"/>
                      <a:pt x="3614420" y="809117"/>
                      <a:pt x="3614420" y="1807210"/>
                    </a:cubicBezTo>
                    <a:cubicBezTo>
                      <a:pt x="3614420" y="2805303"/>
                      <a:pt x="2805303" y="3614420"/>
                      <a:pt x="1807210" y="3614420"/>
                    </a:cubicBezTo>
                    <a:cubicBezTo>
                      <a:pt x="809117" y="3614420"/>
                      <a:pt x="0" y="2805176"/>
                      <a:pt x="0" y="1807210"/>
                    </a:cubicBezTo>
                    <a:close/>
                  </a:path>
                </a:pathLst>
              </a:custGeom>
              <a:solidFill>
                <a:srgbClr val="F38D35"/>
              </a:solidFill>
            </p:spPr>
            <p:txBody>
              <a:bodyPr/>
              <a:lstStyle/>
              <a:p>
                <a:endParaRPr lang="en-US"/>
              </a:p>
            </p:txBody>
          </p:sp>
        </p:grpSp>
        <p:sp>
          <p:nvSpPr>
            <p:cNvPr id="6" name="Freeform 6"/>
            <p:cNvSpPr/>
            <p:nvPr/>
          </p:nvSpPr>
          <p:spPr>
            <a:xfrm>
              <a:off x="7722439" y="6179055"/>
              <a:ext cx="3864850" cy="3864850"/>
            </a:xfrm>
            <a:custGeom>
              <a:avLst/>
              <a:gdLst/>
              <a:ahLst/>
              <a:cxnLst/>
              <a:rect l="l" t="t" r="r" b="b"/>
              <a:pathLst>
                <a:path w="3864850" h="3864850">
                  <a:moveTo>
                    <a:pt x="0" y="0"/>
                  </a:moveTo>
                  <a:lnTo>
                    <a:pt x="3864850" y="0"/>
                  </a:lnTo>
                  <a:lnTo>
                    <a:pt x="3864850" y="3864850"/>
                  </a:lnTo>
                  <a:lnTo>
                    <a:pt x="0" y="386485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7" name="Group 7"/>
            <p:cNvGrpSpPr/>
            <p:nvPr/>
          </p:nvGrpSpPr>
          <p:grpSpPr>
            <a:xfrm>
              <a:off x="7722439" y="6179055"/>
              <a:ext cx="3864850" cy="3864850"/>
              <a:chOff x="0" y="0"/>
              <a:chExt cx="2566053" cy="2566053"/>
            </a:xfrm>
          </p:grpSpPr>
          <p:sp>
            <p:nvSpPr>
              <p:cNvPr id="8" name="Freeform 8"/>
              <p:cNvSpPr/>
              <p:nvPr/>
            </p:nvSpPr>
            <p:spPr>
              <a:xfrm>
                <a:off x="0" y="0"/>
                <a:ext cx="2566053" cy="2566053"/>
              </a:xfrm>
              <a:custGeom>
                <a:avLst/>
                <a:gdLst/>
                <a:ahLst/>
                <a:cxnLst/>
                <a:rect l="l" t="t" r="r" b="b"/>
                <a:pathLst>
                  <a:path w="2566053" h="2566053">
                    <a:moveTo>
                      <a:pt x="0" y="0"/>
                    </a:moveTo>
                    <a:lnTo>
                      <a:pt x="2566053" y="0"/>
                    </a:lnTo>
                    <a:lnTo>
                      <a:pt x="2566053" y="2566053"/>
                    </a:lnTo>
                    <a:lnTo>
                      <a:pt x="0" y="2566053"/>
                    </a:lnTo>
                    <a:close/>
                  </a:path>
                </a:pathLst>
              </a:custGeom>
            </p:spPr>
            <p:txBody>
              <a:bodyPr/>
              <a:lstStyle/>
              <a:p>
                <a:endParaRPr lang="en-US"/>
              </a:p>
            </p:txBody>
          </p:sp>
          <p:sp>
            <p:nvSpPr>
              <p:cNvPr id="9" name="TextBox 9"/>
              <p:cNvSpPr txBox="1"/>
              <p:nvPr/>
            </p:nvSpPr>
            <p:spPr>
              <a:xfrm>
                <a:off x="0" y="47625"/>
                <a:ext cx="2566053" cy="2518428"/>
              </a:xfrm>
              <a:prstGeom prst="rect">
                <a:avLst/>
              </a:prstGeom>
            </p:spPr>
            <p:txBody>
              <a:bodyPr lIns="0" tIns="0" rIns="0" bIns="0" rtlCol="0" anchor="ctr"/>
              <a:lstStyle/>
              <a:p>
                <a:pPr algn="ctr">
                  <a:lnSpc>
                    <a:spcPts val="3846"/>
                  </a:lnSpc>
                </a:pPr>
                <a:r>
                  <a:rPr lang="en-US" sz="3561">
                    <a:solidFill>
                      <a:srgbClr val="FFFFFF"/>
                    </a:solidFill>
                    <a:latin typeface="Aptos"/>
                    <a:ea typeface="Aptos"/>
                    <a:cs typeface="Aptos"/>
                    <a:sym typeface="Aptos"/>
                  </a:rPr>
                  <a:t>How is local agency funding determined?</a:t>
                </a:r>
              </a:p>
            </p:txBody>
          </p:sp>
        </p:grpSp>
        <p:grpSp>
          <p:nvGrpSpPr>
            <p:cNvPr id="10" name="Group 10"/>
            <p:cNvGrpSpPr/>
            <p:nvPr/>
          </p:nvGrpSpPr>
          <p:grpSpPr>
            <a:xfrm>
              <a:off x="0" y="0"/>
              <a:ext cx="5058106" cy="4046485"/>
              <a:chOff x="0" y="0"/>
              <a:chExt cx="3433586" cy="2746868"/>
            </a:xfrm>
          </p:grpSpPr>
          <p:sp>
            <p:nvSpPr>
              <p:cNvPr id="11" name="Freeform 11"/>
              <p:cNvSpPr/>
              <p:nvPr/>
            </p:nvSpPr>
            <p:spPr>
              <a:xfrm>
                <a:off x="0" y="0"/>
                <a:ext cx="3433572" cy="2746883"/>
              </a:xfrm>
              <a:custGeom>
                <a:avLst/>
                <a:gdLst/>
                <a:ahLst/>
                <a:cxnLst/>
                <a:rect l="l" t="t" r="r" b="b"/>
                <a:pathLst>
                  <a:path w="3433572" h="2746883">
                    <a:moveTo>
                      <a:pt x="0" y="274701"/>
                    </a:moveTo>
                    <a:cubicBezTo>
                      <a:pt x="0" y="122936"/>
                      <a:pt x="122936" y="0"/>
                      <a:pt x="274701" y="0"/>
                    </a:cubicBezTo>
                    <a:lnTo>
                      <a:pt x="3158871" y="0"/>
                    </a:lnTo>
                    <a:cubicBezTo>
                      <a:pt x="3310636" y="0"/>
                      <a:pt x="3433572" y="122936"/>
                      <a:pt x="3433572" y="274701"/>
                    </a:cubicBezTo>
                    <a:lnTo>
                      <a:pt x="3433572" y="2472182"/>
                    </a:lnTo>
                    <a:cubicBezTo>
                      <a:pt x="3433572" y="2623947"/>
                      <a:pt x="3310636" y="2746883"/>
                      <a:pt x="3158871" y="2746883"/>
                    </a:cubicBezTo>
                    <a:lnTo>
                      <a:pt x="274701" y="2746883"/>
                    </a:lnTo>
                    <a:cubicBezTo>
                      <a:pt x="122936" y="2746883"/>
                      <a:pt x="0" y="2623947"/>
                      <a:pt x="0" y="2472182"/>
                    </a:cubicBezTo>
                    <a:close/>
                  </a:path>
                </a:pathLst>
              </a:custGeom>
              <a:solidFill>
                <a:srgbClr val="FF5757"/>
              </a:solidFill>
            </p:spPr>
            <p:txBody>
              <a:bodyPr/>
              <a:lstStyle/>
              <a:p>
                <a:endParaRPr lang="en-US"/>
              </a:p>
            </p:txBody>
          </p:sp>
        </p:grpSp>
        <p:sp>
          <p:nvSpPr>
            <p:cNvPr id="12" name="Freeform 12"/>
            <p:cNvSpPr/>
            <p:nvPr/>
          </p:nvSpPr>
          <p:spPr>
            <a:xfrm>
              <a:off x="317107" y="0"/>
              <a:ext cx="4944731" cy="3910435"/>
            </a:xfrm>
            <a:custGeom>
              <a:avLst/>
              <a:gdLst/>
              <a:ahLst/>
              <a:cxnLst/>
              <a:rect l="l" t="t" r="r" b="b"/>
              <a:pathLst>
                <a:path w="4944731" h="3910435">
                  <a:moveTo>
                    <a:pt x="0" y="0"/>
                  </a:moveTo>
                  <a:lnTo>
                    <a:pt x="4944731" y="0"/>
                  </a:lnTo>
                  <a:lnTo>
                    <a:pt x="4944731" y="3910435"/>
                  </a:lnTo>
                  <a:lnTo>
                    <a:pt x="0" y="391043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3" name="Group 13"/>
            <p:cNvGrpSpPr/>
            <p:nvPr/>
          </p:nvGrpSpPr>
          <p:grpSpPr>
            <a:xfrm>
              <a:off x="152721" y="904100"/>
              <a:ext cx="4752664" cy="3758543"/>
              <a:chOff x="0" y="0"/>
              <a:chExt cx="3283036" cy="2596319"/>
            </a:xfrm>
          </p:grpSpPr>
          <p:sp>
            <p:nvSpPr>
              <p:cNvPr id="14" name="Freeform 14"/>
              <p:cNvSpPr/>
              <p:nvPr/>
            </p:nvSpPr>
            <p:spPr>
              <a:xfrm>
                <a:off x="0" y="0"/>
                <a:ext cx="3283036" cy="2596319"/>
              </a:xfrm>
              <a:custGeom>
                <a:avLst/>
                <a:gdLst/>
                <a:ahLst/>
                <a:cxnLst/>
                <a:rect l="l" t="t" r="r" b="b"/>
                <a:pathLst>
                  <a:path w="3283036" h="2596319">
                    <a:moveTo>
                      <a:pt x="0" y="0"/>
                    </a:moveTo>
                    <a:lnTo>
                      <a:pt x="3283036" y="0"/>
                    </a:lnTo>
                    <a:lnTo>
                      <a:pt x="3283036" y="2596319"/>
                    </a:lnTo>
                    <a:lnTo>
                      <a:pt x="0" y="2596319"/>
                    </a:lnTo>
                    <a:close/>
                  </a:path>
                </a:pathLst>
              </a:custGeom>
            </p:spPr>
            <p:txBody>
              <a:bodyPr/>
              <a:lstStyle/>
              <a:p>
                <a:endParaRPr lang="en-US"/>
              </a:p>
            </p:txBody>
          </p:sp>
          <p:sp>
            <p:nvSpPr>
              <p:cNvPr id="15" name="TextBox 15"/>
              <p:cNvSpPr txBox="1"/>
              <p:nvPr/>
            </p:nvSpPr>
            <p:spPr>
              <a:xfrm>
                <a:off x="0" y="47625"/>
                <a:ext cx="3283036" cy="2548694"/>
              </a:xfrm>
              <a:prstGeom prst="rect">
                <a:avLst/>
              </a:prstGeom>
            </p:spPr>
            <p:txBody>
              <a:bodyPr lIns="0" tIns="0" rIns="0" bIns="0" rtlCol="0" anchor="ctr"/>
              <a:lstStyle/>
              <a:p>
                <a:pPr algn="ctr">
                  <a:lnSpc>
                    <a:spcPts val="3846"/>
                  </a:lnSpc>
                </a:pPr>
                <a:r>
                  <a:rPr lang="en-US" sz="3561">
                    <a:solidFill>
                      <a:srgbClr val="FFFFFF"/>
                    </a:solidFill>
                    <a:latin typeface="Aptos"/>
                    <a:ea typeface="Aptos"/>
                    <a:cs typeface="Aptos"/>
                    <a:sym typeface="Aptos"/>
                  </a:rPr>
                  <a:t>Assigned caseload</a:t>
                </a:r>
              </a:p>
            </p:txBody>
          </p:sp>
        </p:grpSp>
        <p:grpSp>
          <p:nvGrpSpPr>
            <p:cNvPr id="16" name="Group 16"/>
            <p:cNvGrpSpPr/>
            <p:nvPr/>
          </p:nvGrpSpPr>
          <p:grpSpPr>
            <a:xfrm>
              <a:off x="14139055" y="0"/>
              <a:ext cx="5171481" cy="4137185"/>
              <a:chOff x="0" y="0"/>
              <a:chExt cx="3433586" cy="2746868"/>
            </a:xfrm>
          </p:grpSpPr>
          <p:sp>
            <p:nvSpPr>
              <p:cNvPr id="17" name="Freeform 17"/>
              <p:cNvSpPr/>
              <p:nvPr/>
            </p:nvSpPr>
            <p:spPr>
              <a:xfrm>
                <a:off x="0" y="0"/>
                <a:ext cx="3433572" cy="2746883"/>
              </a:xfrm>
              <a:custGeom>
                <a:avLst/>
                <a:gdLst/>
                <a:ahLst/>
                <a:cxnLst/>
                <a:rect l="l" t="t" r="r" b="b"/>
                <a:pathLst>
                  <a:path w="3433572" h="2746883">
                    <a:moveTo>
                      <a:pt x="0" y="274701"/>
                    </a:moveTo>
                    <a:cubicBezTo>
                      <a:pt x="0" y="122936"/>
                      <a:pt x="122936" y="0"/>
                      <a:pt x="274701" y="0"/>
                    </a:cubicBezTo>
                    <a:lnTo>
                      <a:pt x="3158871" y="0"/>
                    </a:lnTo>
                    <a:cubicBezTo>
                      <a:pt x="3310636" y="0"/>
                      <a:pt x="3433572" y="122936"/>
                      <a:pt x="3433572" y="274701"/>
                    </a:cubicBezTo>
                    <a:lnTo>
                      <a:pt x="3433572" y="2472182"/>
                    </a:lnTo>
                    <a:cubicBezTo>
                      <a:pt x="3433572" y="2623947"/>
                      <a:pt x="3310636" y="2746883"/>
                      <a:pt x="3158871" y="2746883"/>
                    </a:cubicBezTo>
                    <a:lnTo>
                      <a:pt x="274701" y="2746883"/>
                    </a:lnTo>
                    <a:cubicBezTo>
                      <a:pt x="122936" y="2746883"/>
                      <a:pt x="0" y="2623947"/>
                      <a:pt x="0" y="2472182"/>
                    </a:cubicBezTo>
                    <a:close/>
                  </a:path>
                </a:pathLst>
              </a:custGeom>
              <a:solidFill>
                <a:srgbClr val="70AE02"/>
              </a:solidFill>
            </p:spPr>
            <p:txBody>
              <a:bodyPr/>
              <a:lstStyle/>
              <a:p>
                <a:endParaRPr lang="en-US"/>
              </a:p>
            </p:txBody>
          </p:sp>
        </p:grpSp>
        <p:sp>
          <p:nvSpPr>
            <p:cNvPr id="18" name="Freeform 18"/>
            <p:cNvSpPr/>
            <p:nvPr/>
          </p:nvSpPr>
          <p:spPr>
            <a:xfrm>
              <a:off x="12736994" y="0"/>
              <a:ext cx="4944731" cy="3910435"/>
            </a:xfrm>
            <a:custGeom>
              <a:avLst/>
              <a:gdLst/>
              <a:ahLst/>
              <a:cxnLst/>
              <a:rect l="l" t="t" r="r" b="b"/>
              <a:pathLst>
                <a:path w="4944731" h="3910435">
                  <a:moveTo>
                    <a:pt x="0" y="0"/>
                  </a:moveTo>
                  <a:lnTo>
                    <a:pt x="4944731" y="0"/>
                  </a:lnTo>
                  <a:lnTo>
                    <a:pt x="4944731" y="3910435"/>
                  </a:lnTo>
                  <a:lnTo>
                    <a:pt x="0" y="391043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9" name="Group 19"/>
            <p:cNvGrpSpPr/>
            <p:nvPr/>
          </p:nvGrpSpPr>
          <p:grpSpPr>
            <a:xfrm>
              <a:off x="14252430" y="828154"/>
              <a:ext cx="4944731" cy="3910435"/>
              <a:chOff x="0" y="0"/>
              <a:chExt cx="3283036" cy="2596319"/>
            </a:xfrm>
          </p:grpSpPr>
          <p:sp>
            <p:nvSpPr>
              <p:cNvPr id="20" name="Freeform 20"/>
              <p:cNvSpPr/>
              <p:nvPr/>
            </p:nvSpPr>
            <p:spPr>
              <a:xfrm>
                <a:off x="0" y="0"/>
                <a:ext cx="3283036" cy="2596319"/>
              </a:xfrm>
              <a:custGeom>
                <a:avLst/>
                <a:gdLst/>
                <a:ahLst/>
                <a:cxnLst/>
                <a:rect l="l" t="t" r="r" b="b"/>
                <a:pathLst>
                  <a:path w="3283036" h="2596319">
                    <a:moveTo>
                      <a:pt x="0" y="0"/>
                    </a:moveTo>
                    <a:lnTo>
                      <a:pt x="3283036" y="0"/>
                    </a:lnTo>
                    <a:lnTo>
                      <a:pt x="3283036" y="2596319"/>
                    </a:lnTo>
                    <a:lnTo>
                      <a:pt x="0" y="2596319"/>
                    </a:lnTo>
                    <a:close/>
                  </a:path>
                </a:pathLst>
              </a:custGeom>
            </p:spPr>
            <p:txBody>
              <a:bodyPr/>
              <a:lstStyle/>
              <a:p>
                <a:endParaRPr lang="en-US"/>
              </a:p>
            </p:txBody>
          </p:sp>
          <p:sp>
            <p:nvSpPr>
              <p:cNvPr id="21" name="TextBox 21"/>
              <p:cNvSpPr txBox="1"/>
              <p:nvPr/>
            </p:nvSpPr>
            <p:spPr>
              <a:xfrm>
                <a:off x="0" y="47625"/>
                <a:ext cx="3283036" cy="2548694"/>
              </a:xfrm>
              <a:prstGeom prst="rect">
                <a:avLst/>
              </a:prstGeom>
            </p:spPr>
            <p:txBody>
              <a:bodyPr lIns="0" tIns="0" rIns="0" bIns="0" rtlCol="0" anchor="ctr"/>
              <a:lstStyle/>
              <a:p>
                <a:pPr algn="ctr">
                  <a:lnSpc>
                    <a:spcPts val="3846"/>
                  </a:lnSpc>
                </a:pPr>
                <a:r>
                  <a:rPr lang="en-US" sz="3561">
                    <a:solidFill>
                      <a:srgbClr val="FFFFFF"/>
                    </a:solidFill>
                    <a:latin typeface="Aptos"/>
                    <a:ea typeface="Aptos"/>
                    <a:cs typeface="Aptos"/>
                    <a:sym typeface="Aptos"/>
                  </a:rPr>
                  <a:t>Per participant rate</a:t>
                </a:r>
              </a:p>
            </p:txBody>
          </p:sp>
        </p:grpSp>
        <p:sp>
          <p:nvSpPr>
            <p:cNvPr id="22" name="Freeform 22"/>
            <p:cNvSpPr/>
            <p:nvPr/>
          </p:nvSpPr>
          <p:spPr>
            <a:xfrm rot="2700000">
              <a:off x="5025799" y="4765301"/>
              <a:ext cx="2728946" cy="750868"/>
            </a:xfrm>
            <a:custGeom>
              <a:avLst/>
              <a:gdLst/>
              <a:ahLst/>
              <a:cxnLst/>
              <a:rect l="l" t="t" r="r" b="b"/>
              <a:pathLst>
                <a:path w="2728946" h="750868">
                  <a:moveTo>
                    <a:pt x="0" y="0"/>
                  </a:moveTo>
                  <a:lnTo>
                    <a:pt x="2728947" y="0"/>
                  </a:lnTo>
                  <a:lnTo>
                    <a:pt x="2728947" y="750868"/>
                  </a:lnTo>
                  <a:lnTo>
                    <a:pt x="0" y="75086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3" name="Freeform 23"/>
            <p:cNvSpPr/>
            <p:nvPr/>
          </p:nvSpPr>
          <p:spPr>
            <a:xfrm rot="-1391528" flipH="1" flipV="1">
              <a:off x="11372521" y="4682933"/>
              <a:ext cx="2728946" cy="750868"/>
            </a:xfrm>
            <a:custGeom>
              <a:avLst/>
              <a:gdLst/>
              <a:ahLst/>
              <a:cxnLst/>
              <a:rect l="l" t="t" r="r" b="b"/>
              <a:pathLst>
                <a:path w="2728946" h="750868">
                  <a:moveTo>
                    <a:pt x="2728946" y="750868"/>
                  </a:moveTo>
                  <a:lnTo>
                    <a:pt x="0" y="750868"/>
                  </a:lnTo>
                  <a:lnTo>
                    <a:pt x="0" y="0"/>
                  </a:lnTo>
                  <a:lnTo>
                    <a:pt x="2728946" y="0"/>
                  </a:lnTo>
                  <a:lnTo>
                    <a:pt x="2728946" y="750868"/>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4" name="Freeform 24"/>
            <p:cNvSpPr/>
            <p:nvPr/>
          </p:nvSpPr>
          <p:spPr>
            <a:xfrm>
              <a:off x="1705492" y="454413"/>
              <a:ext cx="1647122" cy="1429151"/>
            </a:xfrm>
            <a:custGeom>
              <a:avLst/>
              <a:gdLst/>
              <a:ahLst/>
              <a:cxnLst/>
              <a:rect l="l" t="t" r="r" b="b"/>
              <a:pathLst>
                <a:path w="1647122" h="1429151">
                  <a:moveTo>
                    <a:pt x="0" y="0"/>
                  </a:moveTo>
                  <a:lnTo>
                    <a:pt x="1647122" y="0"/>
                  </a:lnTo>
                  <a:lnTo>
                    <a:pt x="1647122" y="1429151"/>
                  </a:lnTo>
                  <a:lnTo>
                    <a:pt x="0" y="142915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5" name="Freeform 25"/>
            <p:cNvSpPr/>
            <p:nvPr/>
          </p:nvSpPr>
          <p:spPr>
            <a:xfrm>
              <a:off x="15853838" y="581282"/>
              <a:ext cx="1741915" cy="1373936"/>
            </a:xfrm>
            <a:custGeom>
              <a:avLst/>
              <a:gdLst/>
              <a:ahLst/>
              <a:cxnLst/>
              <a:rect l="l" t="t" r="r" b="b"/>
              <a:pathLst>
                <a:path w="1741915" h="1373936">
                  <a:moveTo>
                    <a:pt x="0" y="0"/>
                  </a:moveTo>
                  <a:lnTo>
                    <a:pt x="1741915" y="0"/>
                  </a:lnTo>
                  <a:lnTo>
                    <a:pt x="1741915" y="1373935"/>
                  </a:lnTo>
                  <a:lnTo>
                    <a:pt x="0" y="1373935"/>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ccentBoxVTI">
  <a:themeElements>
    <a:clrScheme name="AccentBoxVTI">
      <a:dk1>
        <a:srgbClr val="000000"/>
      </a:dk1>
      <a:lt1>
        <a:sysClr val="window" lastClr="FFFFFF"/>
      </a:lt1>
      <a:dk2>
        <a:srgbClr val="262626"/>
      </a:dk2>
      <a:lt2>
        <a:srgbClr val="FFFFFF"/>
      </a:lt2>
      <a:accent1>
        <a:srgbClr val="F5A700"/>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AccentBoxVTI">
      <a:majorFont>
        <a:latin typeface="Avenir Next LT Pro"/>
        <a:ea typeface=""/>
        <a:cs typeface=""/>
      </a:majorFont>
      <a:minorFont>
        <a:latin typeface="Avenir Next LT Pro"/>
        <a:ea typeface=""/>
        <a:cs typeface=""/>
      </a:minorFont>
    </a:fontScheme>
    <a:fmtScheme name="AccentBoxVTI">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F4FE582F-5DDE-4E50-A331-B77FB79D7361}" vid="{42624B42-66F4-4B9A-A3DB-EB561F16279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012CDB5CCD2847B46468FD3DF1DE6F" ma:contentTypeVersion="18" ma:contentTypeDescription="Create a new document." ma:contentTypeScope="" ma:versionID="83cd168dfd4f560a5ae9f127886bf666">
  <xsd:schema xmlns:xsd="http://www.w3.org/2001/XMLSchema" xmlns:xs="http://www.w3.org/2001/XMLSchema" xmlns:p="http://schemas.microsoft.com/office/2006/metadata/properties" xmlns:ns1="http://schemas.microsoft.com/sharepoint/v3" xmlns:ns2="59da1016-2a1b-4f8a-9768-d7a4932f6f16" xmlns:ns3="f144fd3f-61b7-45a4-a8a5-a00a4ffd3675" targetNamespace="http://schemas.microsoft.com/office/2006/metadata/properties" ma:root="true" ma:fieldsID="d12f2be80cb9e9a210af77d7981c0c3e" ns1:_="" ns2:_="" ns3:_="">
    <xsd:import namespace="http://schemas.microsoft.com/sharepoint/v3"/>
    <xsd:import namespace="59da1016-2a1b-4f8a-9768-d7a4932f6f16"/>
    <xsd:import namespace="f144fd3f-61b7-45a4-a8a5-a00a4ffd3675"/>
    <xsd:element name="properties">
      <xsd:complexType>
        <xsd:sequence>
          <xsd:element name="documentManagement">
            <xsd:complexType>
              <xsd:all>
                <xsd:element ref="ns2:IACategory" minOccurs="0"/>
                <xsd:element ref="ns2:IATopic" minOccurs="0"/>
                <xsd:element ref="ns2:IASubtopic" minOccurs="0"/>
                <xsd:element ref="ns2:DocumentExpirationDate" minOccurs="0"/>
                <xsd:element ref="ns3:Meta_x0020_Description" minOccurs="0"/>
                <xsd:element ref="ns3:Meta_x0020_Keywords" minOccurs="0"/>
                <xsd:element ref="ns1:PublishingStartDate" minOccurs="0"/>
                <xsd:element ref="ns1:PublishingExpirationDate" minOccurs="0"/>
                <xsd:element ref="ns1:URL"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11"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element name="URL" ma:index="12" nillable="true" ma:displayName="URL" ma:format="Hyperlink" ma:internalName="URL" ma:readOnly="false">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9da1016-2a1b-4f8a-9768-d7a4932f6f16" elementFormDefault="qualified">
    <xsd:import namespace="http://schemas.microsoft.com/office/2006/documentManagement/types"/>
    <xsd:import namespace="http://schemas.microsoft.com/office/infopath/2007/PartnerControls"/>
    <xsd:element name="IACategory" ma:index="4" nillable="true" ma:displayName="IA Category" ma:format="Dropdown" ma:internalName="IACategory" ma:readOnly="false">
      <xsd:simpleType>
        <xsd:restriction base="dms:Choice">
          <xsd:enumeration value="About OHA"/>
          <xsd:enumeration value="Programs and Services"/>
          <xsd:enumeration value="Oregon Health Plan"/>
          <xsd:enumeration value="Health System Reform"/>
          <xsd:enumeration value="Licenses and Certificates"/>
          <xsd:enumeration value="Public Health"/>
        </xsd:restriction>
      </xsd:simpleType>
    </xsd:element>
    <xsd:element name="IATopic" ma:index="5" nillable="true" ma:displayName="IA Topic" ma:format="Dropdown" ma:internalName="IATopic" ma:readOnly="false">
      <xsd:simpleType>
        <xsd:restriction base="dms:Choice">
          <xsd:enumeration value="About OHA - Agency Communications"/>
          <xsd:enumeration value="About OHA - Budget"/>
          <xsd:enumeration value="About OHA - Contacts"/>
          <xsd:enumeration value="About OHA - Grants &amp; Contracts"/>
          <xsd:enumeration value="About OHA - Jobs &amp; Employment"/>
          <xsd:enumeration value="About OHA - Organization"/>
          <xsd:enumeration value="About OHA - Policies"/>
          <xsd:enumeration value="About OHA - Public Meetings"/>
          <xsd:enumeration value="About OHA - Public Records"/>
          <xsd:enumeration value="About OHA - Questions &amp; Comments"/>
          <xsd:enumeration value="About OHA - Reports &amp; Data"/>
          <xsd:enumeration value="About OHA - Rulemaking"/>
          <xsd:enumeration value="Programs and Services - Behavioral Health"/>
          <xsd:enumeration value="Programs and Services - Contacts"/>
          <xsd:enumeration value="Programs and Services - Coordinated Care"/>
          <xsd:enumeration value="Programs and Services - Disease"/>
          <xsd:enumeration value="Programs and Services - Environment"/>
          <xsd:enumeration value="Programs and Services - Health Resources"/>
          <xsd:enumeration value="Programs and Services - OEBB"/>
          <xsd:enumeration value="Programs and Services - Oregon Health Plan"/>
          <xsd:enumeration value="Programs and Services - Oregon State Hospital"/>
          <xsd:enumeration value="Programs and Services - PEBB"/>
          <xsd:enumeration value="Programs and Services - Pharmacy"/>
          <xsd:enumeration value="Programs and Services - Prevention"/>
          <xsd:enumeration value="Programs and Services - Safety"/>
          <xsd:enumeration value="Oregon Health Plan - Agency Communications"/>
          <xsd:enumeration value="Oregon Health Plan - Benefits"/>
          <xsd:enumeration value="Oregon Health Plan - Contacts"/>
          <xsd:enumeration value="Oregon Health Plan - Coordinated Care"/>
          <xsd:enumeration value="Oregon Health Plan - Grants &amp; Contracts"/>
          <xsd:enumeration value="Oregon Health Plan - Health Resources"/>
          <xsd:enumeration value="Oregon Health Plan - Policies"/>
          <xsd:enumeration value="Oregon Health Plan - Providers and Partners"/>
          <xsd:enumeration value="Oregon Health Plan - Public Meetings"/>
          <xsd:enumeration value="Oregon Health Plan - Questions &amp; Comments"/>
          <xsd:enumeration value="Oregon Health Plan - Rule Making"/>
          <xsd:enumeration value="Health System Reform - Agency Communications"/>
          <xsd:enumeration value="Health System Reform - Coordinated Care"/>
          <xsd:enumeration value="Health System Reform - Public Meetings"/>
          <xsd:enumeration value="Health System Reform - Questions &amp; Comments"/>
          <xsd:enumeration value="Health System Reform - Reports &amp; Data"/>
          <xsd:enumeration value="Licenses and Certificates - Certificates"/>
          <xsd:enumeration value="Licenses and Certificates - Contacts"/>
          <xsd:enumeration value="Licenses and Certificates - Licenses"/>
          <xsd:enumeration value="Licenses and Certificates - Vital Records"/>
          <xsd:enumeration value="Public Health - Agency Communications"/>
          <xsd:enumeration value="Public Health - Contacts"/>
          <xsd:enumeration value="Public Health - Disease"/>
          <xsd:enumeration value="Public Health - Environment"/>
          <xsd:enumeration value="Public Health - Health Resources"/>
          <xsd:enumeration value="Public Health - Questions &amp; Comments"/>
          <xsd:enumeration value="Public Health - Prevention"/>
          <xsd:enumeration value="Public Health - Providers and Partners"/>
          <xsd:enumeration value="Public Health - Reports &amp; Data"/>
          <xsd:enumeration value="Public Health - Safety"/>
          <xsd:enumeration value="Public Health - Vital Records"/>
        </xsd:restriction>
      </xsd:simpleType>
    </xsd:element>
    <xsd:element name="IASubtopic" ma:index="6" nillable="true" ma:displayName="IA Subtopic" ma:format="Dropdown" ma:internalName="IASubtopic" ma:readOnly="false">
      <xsd:simpleType>
        <xsd:restriction base="dms:Choice">
          <xsd:enumeration value="Addiction Services - Alcohol"/>
          <xsd:enumeration value="Addiction Services - Drug"/>
          <xsd:enumeration value="Addiction Services - Gambling"/>
          <xsd:enumeration value="Addiction Services - Tobacco"/>
          <xsd:enumeration value="Applications"/>
          <xsd:enumeration value="Benefits - Health Plans"/>
          <xsd:enumeration value="Benefits - OEBB"/>
          <xsd:enumeration value="Benefits - OHP"/>
          <xsd:enumeration value="Benefits - PEBB"/>
          <xsd:enumeration value="Benefits - Retirement"/>
          <xsd:enumeration value="Budget - Agency Summary"/>
          <xsd:enumeration value="Budget - Agency Request (ARB)"/>
          <xsd:enumeration value="Budget - Governors Budget"/>
          <xsd:enumeration value="Budget - Infrastructure"/>
          <xsd:enumeration value="Budget - Legislatively Adopted (LAB)"/>
          <xsd:enumeration value="Budget - Legislative action"/>
          <xsd:enumeration value="Budget - Overview"/>
          <xsd:enumeration value="Budget - Policy Option Package (POP)"/>
          <xsd:enumeration value="Budget - Priorities"/>
          <xsd:enumeration value="Budget - Program"/>
          <xsd:enumeration value="Budget - Reduction"/>
          <xsd:enumeration value="Budget - Strategic funding proposal"/>
          <xsd:enumeration value="Budget - Special report"/>
          <xsd:enumeration value="Budget - Stakeholder meeting"/>
          <xsd:enumeration value="CCO - Contact"/>
          <xsd:enumeration value="CCO - Audited Financial Statement"/>
          <xsd:enumeration value="CCO - Interim Financial Statement"/>
          <xsd:enumeration value="CCO - Internal Financial Statement"/>
          <xsd:enumeration value="Clean Air"/>
          <xsd:enumeration value="Clean Water"/>
          <xsd:enumeration value="Clinics"/>
          <xsd:enumeration value="Commissions"/>
          <xsd:enumeration value="Committee Members"/>
          <xsd:enumeration value="Committees"/>
          <xsd:enumeration value="Crisis Services"/>
          <xsd:enumeration value="Drug Addiction Services"/>
          <xsd:enumeration value="Electronic Health Care Records (EHR)"/>
          <xsd:enumeration value="Emergency Preparedness"/>
          <xsd:enumeration value="Environmental Pollution"/>
          <xsd:enumeration value="Featured Content"/>
          <xsd:enumeration value="Fees"/>
          <xsd:enumeration value="Health Services - Primary Care Home"/>
          <xsd:enumeration value="Health Services - Prioritized list"/>
          <xsd:enumeration value="ICD-10"/>
          <xsd:enumeration value="Immunizations"/>
          <xsd:enumeration value="Legislation - Bills"/>
          <xsd:enumeration value="Legislation - Contact"/>
          <xsd:enumeration value="Legislation - Highlights"/>
          <xsd:enumeration value="Legislation - Session Summary"/>
          <xsd:enumeration value="Materials - Commission"/>
          <xsd:enumeration value="Materials - Committee"/>
          <xsd:enumeration value="Materials - Coverage Guidance"/>
          <xsd:enumeration value="Materials - Evidence-based Guidelines"/>
          <xsd:enumeration value="Materials - Health care plan details"/>
          <xsd:enumeration value="Materials - Health care plan overview"/>
          <xsd:enumeration value="Materials - Meeting Document"/>
          <xsd:enumeration value="Materials - Meeting Recording"/>
          <xsd:enumeration value="Materials - Meeting Schedule"/>
          <xsd:enumeration value="Materials - Open Enrollment"/>
          <xsd:enumeration value="Materials - Training"/>
          <xsd:enumeration value="Materials - Webinar"/>
          <xsd:enumeration value="Materials - Workgroup"/>
          <xsd:enumeration value="Medical Marijuana (OMMP)"/>
          <xsd:enumeration value="Medical Services"/>
          <xsd:enumeration value="Meeting Document"/>
          <xsd:enumeration value="Meeting Schedule"/>
          <xsd:enumeration value="Mental Health Services"/>
          <xsd:enumeration value="Metrics - Behavioral Health"/>
          <xsd:enumeration value="Metrics - CCO"/>
          <xsd:enumeration value="Metrics - Demographics"/>
          <xsd:enumeration value="Metrics - Hospital Performance"/>
          <xsd:enumeration value="Metrics - Incentive"/>
          <xsd:enumeration value="Metrics - Measures and Outcomes Tracking (MOTS)"/>
          <xsd:enumeration value="Metrics - ONE Eligibility system"/>
          <xsd:enumeration value="Metrics - Prevention"/>
          <xsd:enumeration value="Metrics - Rural health"/>
          <xsd:enumeration value="Metrics - State-Wide"/>
          <xsd:enumeration value="News Letter"/>
          <xsd:enumeration value="News Release"/>
          <xsd:enumeration value="OHP - Medicaid Waiver"/>
          <xsd:enumeration value="OHP - Provider Announcement"/>
          <xsd:enumeration value="OHP - Provider Rates"/>
          <xsd:enumeration value="Preferred Drug List"/>
          <xsd:enumeration value="Prescription Drugs - Monitoring"/>
          <xsd:enumeration value="Prescription Drugs - Preferred List"/>
          <xsd:enumeration value="Prescription Drugs - Subsidy"/>
          <xsd:enumeration value="Prescription Drugs Subsidy"/>
          <xsd:enumeration value="Technical Assistance"/>
          <xsd:enumeration value="Training"/>
          <xsd:enumeration value="Vital Statistics - Birth Certificate"/>
          <xsd:enumeration value="Vital Statistics - Certificate Death"/>
          <xsd:enumeration value="Vital Statistics - Data Use Requests"/>
          <xsd:enumeration value="Vital Statistics - Divorce Data"/>
          <xsd:enumeration value="Vital Statistics - Domestic Partnership Data"/>
          <xsd:enumeration value="Vital Statistics - Fetal Death Data"/>
          <xsd:enumeration value="Vital Statistics - Marriage Data"/>
          <xsd:enumeration value="Vital Statistics - Teen Pregnancy Data"/>
          <xsd:enumeration value="Wellness - Exercise"/>
          <xsd:enumeration value="Wellness - HEM"/>
          <xsd:enumeration value="Wellness - Intervention"/>
          <xsd:enumeration value="Wellness - Pain Management"/>
          <xsd:enumeration value="Wellness - Reproductive Health"/>
          <xsd:enumeration value="Wellness - Stress Relief"/>
        </xsd:restriction>
      </xsd:simpleType>
    </xsd:element>
    <xsd:element name="DocumentExpirationDate" ma:index="7" nillable="true" ma:displayName="Document Expiration Date" ma:format="DateOnly" ma:internalName="DocumentExpirationDate" ma:readOnly="false">
      <xsd:simpleType>
        <xsd:restriction base="dms:DateTime"/>
      </xsd:simple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144fd3f-61b7-45a4-a8a5-a00a4ffd3675" elementFormDefault="qualified">
    <xsd:import namespace="http://schemas.microsoft.com/office/2006/documentManagement/types"/>
    <xsd:import namespace="http://schemas.microsoft.com/office/infopath/2007/PartnerControls"/>
    <xsd:element name="Meta_x0020_Description" ma:index="8" nillable="true" ma:displayName="Meta Description" ma:internalName="Meta_x0020_Description" ma:readOnly="false">
      <xsd:simpleType>
        <xsd:restriction base="dms:Text"/>
      </xsd:simpleType>
    </xsd:element>
    <xsd:element name="Meta_x0020_Keywords" ma:index="9" nillable="true" ma:displayName="Meta Keywords" ma:internalName="Meta_x0020_Keywords" ma:readOnly="fals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IACategory xmlns="59da1016-2a1b-4f8a-9768-d7a4932f6f16" xsi:nil="true"/>
    <DocumentExpirationDate xmlns="59da1016-2a1b-4f8a-9768-d7a4932f6f16" xsi:nil="true"/>
    <IATopic xmlns="59da1016-2a1b-4f8a-9768-d7a4932f6f16" xsi:nil="true"/>
    <IASubtopic xmlns="59da1016-2a1b-4f8a-9768-d7a4932f6f16" xsi:nil="true"/>
    <Meta_x0020_Description xmlns="f144fd3f-61b7-45a4-a8a5-a00a4ffd3675" xsi:nil="true"/>
    <URL xmlns="http://schemas.microsoft.com/sharepoint/v3">
      <Url>https://www-auth.oregon.gov/oha/PH/HEALTHYPEOPLEFAMILIES/WIC/Documents/wic-coord/WIC-Fiscal-Training-For-LA-Coordinators-And-Fiscal-Staff-Part-1.pptx</Url>
      <Description>https://www.oregon.gov/oha/PH/HEALTHYPEOPLEFAMILIES/WIC/Documents/wic-coord/WIC-Fiscal-Training-For-LA-Coordinators-And-Fiscal-Staff-Part-1.pptx</Description>
    </URL>
    <Meta_x0020_Keywords xmlns="f144fd3f-61b7-45a4-a8a5-a00a4ffd3675" xsi:nil="true"/>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53FFDE63-0F38-4EE7-9D7A-D3334C96635E}"/>
</file>

<file path=customXml/itemProps2.xml><?xml version="1.0" encoding="utf-8"?>
<ds:datastoreItem xmlns:ds="http://schemas.openxmlformats.org/officeDocument/2006/customXml" ds:itemID="{DAA1C415-919E-4539-AC42-3A87EEA70758}">
  <ds:schemaRefs>
    <ds:schemaRef ds:uri="http://schemas.microsoft.com/sharepoint/v3/contenttype/forms"/>
  </ds:schemaRefs>
</ds:datastoreItem>
</file>

<file path=customXml/itemProps3.xml><?xml version="1.0" encoding="utf-8"?>
<ds:datastoreItem xmlns:ds="http://schemas.openxmlformats.org/officeDocument/2006/customXml" ds:itemID="{E67C04F0-DF62-47AE-A6F8-6FAEA94E1458}">
  <ds:schemaRefs>
    <ds:schemaRef ds:uri="http://schemas.microsoft.com/office/2006/metadata/properties"/>
    <ds:schemaRef ds:uri="http://schemas.microsoft.com/office/infopath/2007/PartnerControls"/>
    <ds:schemaRef ds:uri="e6e8db04-53e0-47d7-bd96-70fb2a57fde9"/>
    <ds:schemaRef ds:uri="6486b52e-4bc1-4f27-a5d2-51c385101c9c"/>
  </ds:schemaRefs>
</ds:datastoreItem>
</file>

<file path=docMetadata/LabelInfo.xml><?xml version="1.0" encoding="utf-8"?>
<clbl:labelList xmlns:clbl="http://schemas.microsoft.com/office/2020/mipLabelMetadata">
  <clbl:label id="{11a67c04-f371-4d71-a575-202b566caae1}" enabled="1" method="Privileged" siteId="{658e63e8-8d39-499c-8f48-13adc9452f4c}" removed="0"/>
</clbl:labelList>
</file>

<file path=docProps/app.xml><?xml version="1.0" encoding="utf-8"?>
<Properties xmlns="http://schemas.openxmlformats.org/officeDocument/2006/extended-properties" xmlns:vt="http://schemas.openxmlformats.org/officeDocument/2006/docPropsVTypes">
  <TotalTime>7663</TotalTime>
  <Words>5962</Words>
  <Application>Microsoft Office PowerPoint</Application>
  <PresentationFormat>Custom</PresentationFormat>
  <Paragraphs>712</Paragraphs>
  <Slides>46</Slides>
  <Notes>44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46</vt:i4>
      </vt:variant>
    </vt:vector>
  </HeadingPairs>
  <TitlesOfParts>
    <vt:vector size="53" baseType="lpstr">
      <vt:lpstr>Poppins</vt:lpstr>
      <vt:lpstr>Arial</vt:lpstr>
      <vt:lpstr>Avenir Next LT Pro</vt:lpstr>
      <vt:lpstr>Aptos</vt:lpstr>
      <vt:lpstr>Calibri</vt:lpstr>
      <vt:lpstr>Office Theme</vt:lpstr>
      <vt:lpstr>AccentBoxVTI</vt:lpstr>
      <vt:lpstr>28 May 2026 WIC FISCAL OVERVIEW Part 1: Fiscal 101</vt:lpstr>
      <vt:lpstr>Objectives for this training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value your feedback</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WIC-Fiscal-Training-For-LA-Coordinators-And-Fiscal-Staff-Part-1</dc:title>
  <dc:creator>Shepherd Christine</dc:creator>
  <cp:lastModifiedBy>Shepherd Christine</cp:lastModifiedBy>
  <cp:revision>3</cp:revision>
  <dcterms:created xsi:type="dcterms:W3CDTF">2006-08-16T00:00:00Z</dcterms:created>
  <dcterms:modified xsi:type="dcterms:W3CDTF">2026-05-28T18:54:25Z</dcterms:modified>
  <dc:identifier>DAGvbn2sFzU</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0x01010079012CDB5CCD2847B46468FD3DF1DE6F</vt:lpwstr>
  </property>
  <property fmtid="{D5CDD505-2E9C-101B-9397-08002B2CF9AE}" pid="3" name="MediaServiceImageTags">
    <vt:lpwstr/>
  </property>
</Properties>
</file>