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Lst>
  <p:notesMasterIdLst>
    <p:notesMasterId r:id="rId26"/>
  </p:notesMasterIdLst>
  <p:handoutMasterIdLst>
    <p:handoutMasterId r:id="rId27"/>
  </p:handoutMasterIdLst>
  <p:sldIdLst>
    <p:sldId id="270" r:id="rId6"/>
    <p:sldId id="258" r:id="rId7"/>
    <p:sldId id="274" r:id="rId8"/>
    <p:sldId id="283" r:id="rId9"/>
    <p:sldId id="281" r:id="rId10"/>
    <p:sldId id="282" r:id="rId11"/>
    <p:sldId id="256" r:id="rId12"/>
    <p:sldId id="257" r:id="rId13"/>
    <p:sldId id="259" r:id="rId14"/>
    <p:sldId id="260" r:id="rId15"/>
    <p:sldId id="261" r:id="rId16"/>
    <p:sldId id="306" r:id="rId17"/>
    <p:sldId id="284" r:id="rId18"/>
    <p:sldId id="264" r:id="rId19"/>
    <p:sldId id="277" r:id="rId20"/>
    <p:sldId id="275" r:id="rId21"/>
    <p:sldId id="301" r:id="rId22"/>
    <p:sldId id="268" r:id="rId23"/>
    <p:sldId id="285" r:id="rId24"/>
    <p:sldId id="305" r:id="rId25"/>
  </p:sldIdLst>
  <p:sldSz cx="18288000" cy="10287000"/>
  <p:notesSz cx="6858000" cy="9144000"/>
  <p:embeddedFontLst>
    <p:embeddedFont>
      <p:font typeface="Avenir Next LT Pro" panose="020B0504020202020204"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Poppins" panose="000005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E8EC9-C65B-4895-A385-FED3C788B4CA}" v="49" dt="2026-05-28T18:55:59.208"/>
    <p1510:client id="{E146E552-8E64-9291-F193-6CBC0B2F5D56}" v="2" dt="2026-05-28T16:10:19.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9" autoAdjust="0"/>
  </p:normalViewPr>
  <p:slideViewPr>
    <p:cSldViewPr snapToGrid="0">
      <p:cViewPr varScale="1">
        <p:scale>
          <a:sx n="49" d="100"/>
          <a:sy n="49" d="100"/>
        </p:scale>
        <p:origin x="1896"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bernagel Toni" userId="S::toni.silbernagel2@odhsoha.oregon.gov::a8b9764f-d2da-4dc8-8543-8a98ecac3141" providerId="AD" clId="Web-{02A4572B-E842-C47E-9C5E-0AEC108A6BE9}"/>
    <pc:docChg chg="addSld delSld modSld sldOrd">
      <pc:chgData name="Silbernagel Toni" userId="S::toni.silbernagel2@odhsoha.oregon.gov::a8b9764f-d2da-4dc8-8543-8a98ecac3141" providerId="AD" clId="Web-{02A4572B-E842-C47E-9C5E-0AEC108A6BE9}" dt="2026-05-15T21:41:32.925" v="2715"/>
      <pc:docMkLst>
        <pc:docMk/>
      </pc:docMkLst>
      <pc:sldChg chg="modNotes">
        <pc:chgData name="Silbernagel Toni" userId="S::toni.silbernagel2@odhsoha.oregon.gov::a8b9764f-d2da-4dc8-8543-8a98ecac3141" providerId="AD" clId="Web-{02A4572B-E842-C47E-9C5E-0AEC108A6BE9}" dt="2026-05-15T21:36:12.517" v="2421"/>
        <pc:sldMkLst>
          <pc:docMk/>
          <pc:sldMk cId="0" sldId="274"/>
        </pc:sldMkLst>
      </pc:sldChg>
      <pc:sldChg chg="add modNotes">
        <pc:chgData name="Silbernagel Toni" userId="S::toni.silbernagel2@odhsoha.oregon.gov::a8b9764f-d2da-4dc8-8543-8a98ecac3141" providerId="AD" clId="Web-{02A4572B-E842-C47E-9C5E-0AEC108A6BE9}" dt="2026-05-15T21:41:21.363" v="2711"/>
        <pc:sldMkLst>
          <pc:docMk/>
          <pc:sldMk cId="4000326941" sldId="281"/>
        </pc:sldMkLst>
      </pc:sldChg>
      <pc:sldChg chg="add modNotes">
        <pc:chgData name="Silbernagel Toni" userId="S::toni.silbernagel2@odhsoha.oregon.gov::a8b9764f-d2da-4dc8-8543-8a98ecac3141" providerId="AD" clId="Web-{02A4572B-E842-C47E-9C5E-0AEC108A6BE9}" dt="2026-05-15T21:41:32.925" v="2715"/>
        <pc:sldMkLst>
          <pc:docMk/>
          <pc:sldMk cId="3048185127" sldId="282"/>
        </pc:sldMkLst>
      </pc:sldChg>
      <pc:sldChg chg="addSp delSp modSp new mod ord modClrScheme chgLayout modNotes">
        <pc:chgData name="Silbernagel Toni" userId="S::toni.silbernagel2@odhsoha.oregon.gov::a8b9764f-d2da-4dc8-8543-8a98ecac3141" providerId="AD" clId="Web-{02A4572B-E842-C47E-9C5E-0AEC108A6BE9}" dt="2026-05-15T21:36:56.439" v="2436"/>
        <pc:sldMkLst>
          <pc:docMk/>
          <pc:sldMk cId="2551532556" sldId="283"/>
        </pc:sldMkLst>
        <pc:spChg chg="mod ord">
          <ac:chgData name="Silbernagel Toni" userId="S::toni.silbernagel2@odhsoha.oregon.gov::a8b9764f-d2da-4dc8-8543-8a98ecac3141" providerId="AD" clId="Web-{02A4572B-E842-C47E-9C5E-0AEC108A6BE9}" dt="2026-05-15T21:08:19.239" v="2095"/>
          <ac:spMkLst>
            <pc:docMk/>
            <pc:sldMk cId="2551532556" sldId="283"/>
            <ac:spMk id="4" creationId="{ABBA9932-AF60-1C0A-EA1F-0959D585B6AC}"/>
          </ac:spMkLst>
        </pc:spChg>
        <pc:spChg chg="add mod ord">
          <ac:chgData name="Silbernagel Toni" userId="S::toni.silbernagel2@odhsoha.oregon.gov::a8b9764f-d2da-4dc8-8543-8a98ecac3141" providerId="AD" clId="Web-{02A4572B-E842-C47E-9C5E-0AEC108A6BE9}" dt="2026-05-15T21:08:42.802" v="2126" actId="20577"/>
          <ac:spMkLst>
            <pc:docMk/>
            <pc:sldMk cId="2551532556" sldId="283"/>
            <ac:spMk id="5" creationId="{3ECB12E4-3F7B-76E7-AC25-083506E8AD0F}"/>
          </ac:spMkLst>
        </pc:spChg>
        <pc:spChg chg="add mod">
          <ac:chgData name="Silbernagel Toni" userId="S::toni.silbernagel2@odhsoha.oregon.gov::a8b9764f-d2da-4dc8-8543-8a98ecac3141" providerId="AD" clId="Web-{02A4572B-E842-C47E-9C5E-0AEC108A6BE9}" dt="2026-05-15T21:32:22.078" v="2307" actId="20577"/>
          <ac:spMkLst>
            <pc:docMk/>
            <pc:sldMk cId="2551532556" sldId="283"/>
            <ac:spMk id="15" creationId="{548FDDE2-F388-0A47-4C13-0BB028331EF0}"/>
          </ac:spMkLst>
        </pc:spChg>
      </pc:sldChg>
    </pc:docChg>
  </pc:docChgLst>
  <pc:docChgLst>
    <pc:chgData name="Silbernagel Toni" userId="S::toni.silbernagel2@odhsoha.oregon.gov::a8b9764f-d2da-4dc8-8543-8a98ecac3141" providerId="AD" clId="Web-{30F94B55-9EB7-066E-D1AB-C1001D3DF656}"/>
    <pc:docChg chg="addSld delSld modSld">
      <pc:chgData name="Silbernagel Toni" userId="S::toni.silbernagel2@odhsoha.oregon.gov::a8b9764f-d2da-4dc8-8543-8a98ecac3141" providerId="AD" clId="Web-{30F94B55-9EB7-066E-D1AB-C1001D3DF656}" dt="2026-05-15T17:40:05.264" v="376"/>
      <pc:docMkLst>
        <pc:docMk/>
      </pc:docMkLst>
      <pc:sldChg chg="modNotes">
        <pc:chgData name="Silbernagel Toni" userId="S::toni.silbernagel2@odhsoha.oregon.gov::a8b9764f-d2da-4dc8-8543-8a98ecac3141" providerId="AD" clId="Web-{30F94B55-9EB7-066E-D1AB-C1001D3DF656}" dt="2026-05-15T13:53:13.178" v="101"/>
        <pc:sldMkLst>
          <pc:docMk/>
          <pc:sldMk cId="0" sldId="256"/>
        </pc:sldMkLst>
      </pc:sldChg>
      <pc:sldChg chg="modSp modNotes">
        <pc:chgData name="Silbernagel Toni" userId="S::toni.silbernagel2@odhsoha.oregon.gov::a8b9764f-d2da-4dc8-8543-8a98ecac3141" providerId="AD" clId="Web-{30F94B55-9EB7-066E-D1AB-C1001D3DF656}" dt="2026-05-15T14:04:33.384" v="325"/>
        <pc:sldMkLst>
          <pc:docMk/>
          <pc:sldMk cId="0" sldId="274"/>
        </pc:sldMkLst>
        <pc:spChg chg="mod">
          <ac:chgData name="Silbernagel Toni" userId="S::toni.silbernagel2@odhsoha.oregon.gov::a8b9764f-d2da-4dc8-8543-8a98ecac3141" providerId="AD" clId="Web-{30F94B55-9EB7-066E-D1AB-C1001D3DF656}" dt="2026-05-15T14:03:27.273" v="207" actId="20577"/>
          <ac:spMkLst>
            <pc:docMk/>
            <pc:sldMk cId="0" sldId="274"/>
            <ac:spMk id="20" creationId="{00000000-0000-0000-0000-000000000000}"/>
          </ac:spMkLst>
        </pc:spChg>
      </pc:sldChg>
    </pc:docChg>
  </pc:docChgLst>
  <pc:docChgLst>
    <pc:chgData name="Branwyn Ciara Phillips" userId="S::branwyn.c.phillips@oha.oregon.gov::88b11dd4-19b4-4cb4-be6b-3a71b593cd89" providerId="AD" clId="Web-{E146E552-8E64-9291-F193-6CBC0B2F5D56}"/>
    <pc:docChg chg="modSld sldOrd">
      <pc:chgData name="Branwyn Ciara Phillips" userId="S::branwyn.c.phillips@oha.oregon.gov::88b11dd4-19b4-4cb4-be6b-3a71b593cd89" providerId="AD" clId="Web-{E146E552-8E64-9291-F193-6CBC0B2F5D56}" dt="2026-05-28T18:08:38.312" v="3"/>
      <pc:docMkLst>
        <pc:docMk/>
      </pc:docMkLst>
      <pc:sldChg chg="ord">
        <pc:chgData name="Branwyn Ciara Phillips" userId="S::branwyn.c.phillips@oha.oregon.gov::88b11dd4-19b4-4cb4-be6b-3a71b593cd89" providerId="AD" clId="Web-{E146E552-8E64-9291-F193-6CBC0B2F5D56}" dt="2026-05-28T16:10:19.413" v="1"/>
        <pc:sldMkLst>
          <pc:docMk/>
          <pc:sldMk cId="0" sldId="256"/>
        </pc:sldMkLst>
      </pc:sldChg>
      <pc:sldChg chg="ord">
        <pc:chgData name="Branwyn Ciara Phillips" userId="S::branwyn.c.phillips@oha.oregon.gov::88b11dd4-19b4-4cb4-be6b-3a71b593cd89" providerId="AD" clId="Web-{E146E552-8E64-9291-F193-6CBC0B2F5D56}" dt="2026-05-28T16:10:19.413" v="0"/>
        <pc:sldMkLst>
          <pc:docMk/>
          <pc:sldMk cId="0" sldId="257"/>
        </pc:sldMkLst>
      </pc:sldChg>
      <pc:sldChg chg="modNotes">
        <pc:chgData name="Branwyn Ciara Phillips" userId="S::branwyn.c.phillips@oha.oregon.gov::88b11dd4-19b4-4cb4-be6b-3a71b593cd89" providerId="AD" clId="Web-{E146E552-8E64-9291-F193-6CBC0B2F5D56}" dt="2026-05-28T18:08:38.312" v="3"/>
        <pc:sldMkLst>
          <pc:docMk/>
          <pc:sldMk cId="4000326941" sldId="281"/>
        </pc:sldMkLst>
      </pc:sldChg>
    </pc:docChg>
  </pc:docChgLst>
  <pc:docChgLst>
    <pc:chgData name="Shepherd Christine" userId="77e00714-7e6c-49bf-a610-a8973b898fcd" providerId="ADAL" clId="{AFE3E1F7-E8E6-4282-A084-81656D7416F9}"/>
    <pc:docChg chg="undo custSel addSld delSld modSld sldOrd">
      <pc:chgData name="Shepherd Christine" userId="77e00714-7e6c-49bf-a610-a8973b898fcd" providerId="ADAL" clId="{AFE3E1F7-E8E6-4282-A084-81656D7416F9}" dt="2026-05-28T18:56:01.260" v="449" actId="20577"/>
      <pc:docMkLst>
        <pc:docMk/>
      </pc:docMkLst>
      <pc:sldChg chg="modNotesTx">
        <pc:chgData name="Shepherd Christine" userId="77e00714-7e6c-49bf-a610-a8973b898fcd" providerId="ADAL" clId="{AFE3E1F7-E8E6-4282-A084-81656D7416F9}" dt="2026-05-28T18:55:31.924" v="446" actId="20577"/>
        <pc:sldMkLst>
          <pc:docMk/>
          <pc:sldMk cId="0" sldId="257"/>
        </pc:sldMkLst>
      </pc:sldChg>
      <pc:sldChg chg="add modNotesTx">
        <pc:chgData name="Shepherd Christine" userId="77e00714-7e6c-49bf-a610-a8973b898fcd" providerId="ADAL" clId="{AFE3E1F7-E8E6-4282-A084-81656D7416F9}" dt="2026-05-27T23:35:00.069" v="353" actId="20577"/>
        <pc:sldMkLst>
          <pc:docMk/>
          <pc:sldMk cId="0" sldId="258"/>
        </pc:sldMkLst>
      </pc:sldChg>
      <pc:sldChg chg="modNotesTx">
        <pc:chgData name="Shepherd Christine" userId="77e00714-7e6c-49bf-a610-a8973b898fcd" providerId="ADAL" clId="{AFE3E1F7-E8E6-4282-A084-81656D7416F9}" dt="2026-05-27T23:08:51.393" v="126" actId="20577"/>
        <pc:sldMkLst>
          <pc:docMk/>
          <pc:sldMk cId="0" sldId="260"/>
        </pc:sldMkLst>
      </pc:sldChg>
      <pc:sldChg chg="mod modShow">
        <pc:chgData name="Shepherd Christine" userId="77e00714-7e6c-49bf-a610-a8973b898fcd" providerId="ADAL" clId="{AFE3E1F7-E8E6-4282-A084-81656D7416F9}" dt="2026-05-26T20:27:21.635" v="19" actId="729"/>
        <pc:sldMkLst>
          <pc:docMk/>
          <pc:sldMk cId="0" sldId="264"/>
        </pc:sldMkLst>
      </pc:sldChg>
      <pc:sldChg chg="addSp delSp modSp mod modNotesTx">
        <pc:chgData name="Shepherd Christine" userId="77e00714-7e6c-49bf-a610-a8973b898fcd" providerId="ADAL" clId="{AFE3E1F7-E8E6-4282-A084-81656D7416F9}" dt="2026-05-27T23:07:28.742" v="108" actId="20577"/>
        <pc:sldMkLst>
          <pc:docMk/>
          <pc:sldMk cId="0" sldId="268"/>
        </pc:sldMkLst>
        <pc:spChg chg="mod">
          <ac:chgData name="Shepherd Christine" userId="77e00714-7e6c-49bf-a610-a8973b898fcd" providerId="ADAL" clId="{AFE3E1F7-E8E6-4282-A084-81656D7416F9}" dt="2026-05-27T23:06:48.319" v="23" actId="1076"/>
          <ac:spMkLst>
            <pc:docMk/>
            <pc:sldMk cId="0" sldId="268"/>
            <ac:spMk id="5" creationId="{00000000-0000-0000-0000-000000000000}"/>
          </ac:spMkLst>
        </pc:spChg>
        <pc:graphicFrameChg chg="del">
          <ac:chgData name="Shepherd Christine" userId="77e00714-7e6c-49bf-a610-a8973b898fcd" providerId="ADAL" clId="{AFE3E1F7-E8E6-4282-A084-81656D7416F9}" dt="2026-05-27T23:06:34.855" v="21" actId="478"/>
          <ac:graphicFrameMkLst>
            <pc:docMk/>
            <pc:sldMk cId="0" sldId="268"/>
            <ac:graphicFrameMk id="6" creationId="{00000000-0000-0000-0000-000000000000}"/>
          </ac:graphicFrameMkLst>
        </pc:graphicFrameChg>
        <pc:graphicFrameChg chg="add mod">
          <ac:chgData name="Shepherd Christine" userId="77e00714-7e6c-49bf-a610-a8973b898fcd" providerId="ADAL" clId="{AFE3E1F7-E8E6-4282-A084-81656D7416F9}" dt="2026-05-27T23:06:55.027" v="24" actId="1076"/>
          <ac:graphicFrameMkLst>
            <pc:docMk/>
            <pc:sldMk cId="0" sldId="268"/>
            <ac:graphicFrameMk id="7" creationId="{CC1D1489-CF20-1390-1C11-38EA7F628328}"/>
          </ac:graphicFrameMkLst>
        </pc:graphicFrameChg>
      </pc:sldChg>
      <pc:sldChg chg="addSp modSp modNotesTx">
        <pc:chgData name="Shepherd Christine" userId="77e00714-7e6c-49bf-a610-a8973b898fcd" providerId="ADAL" clId="{AFE3E1F7-E8E6-4282-A084-81656D7416F9}" dt="2026-05-27T23:34:42.812" v="351"/>
        <pc:sldMkLst>
          <pc:docMk/>
          <pc:sldMk cId="0" sldId="270"/>
        </pc:sldMkLst>
        <pc:picChg chg="add mod">
          <ac:chgData name="Shepherd Christine" userId="77e00714-7e6c-49bf-a610-a8973b898fcd" providerId="ADAL" clId="{AFE3E1F7-E8E6-4282-A084-81656D7416F9}" dt="2026-05-27T23:34:42.812" v="351"/>
          <ac:picMkLst>
            <pc:docMk/>
            <pc:sldMk cId="0" sldId="270"/>
            <ac:picMk id="7" creationId="{FAECE050-280A-B9F1-28C6-2CD679B1AED4}"/>
          </ac:picMkLst>
        </pc:picChg>
      </pc:sldChg>
      <pc:sldChg chg="add del mod modShow">
        <pc:chgData name="Shepherd Christine" userId="77e00714-7e6c-49bf-a610-a8973b898fcd" providerId="ADAL" clId="{AFE3E1F7-E8E6-4282-A084-81656D7416F9}" dt="2026-05-27T23:29:34.553" v="205" actId="47"/>
        <pc:sldMkLst>
          <pc:docMk/>
          <pc:sldMk cId="2133446012" sldId="272"/>
        </pc:sldMkLst>
      </pc:sldChg>
      <pc:sldChg chg="modSp del mod">
        <pc:chgData name="Shepherd Christine" userId="77e00714-7e6c-49bf-a610-a8973b898fcd" providerId="ADAL" clId="{AFE3E1F7-E8E6-4282-A084-81656D7416F9}" dt="2026-05-27T23:08:16.126" v="121" actId="47"/>
        <pc:sldMkLst>
          <pc:docMk/>
          <pc:sldMk cId="2469732466" sldId="273"/>
        </pc:sldMkLst>
      </pc:sldChg>
      <pc:sldChg chg="delSp modSp mod modNotes">
        <pc:chgData name="Shepherd Christine" userId="77e00714-7e6c-49bf-a610-a8973b898fcd" providerId="ADAL" clId="{AFE3E1F7-E8E6-4282-A084-81656D7416F9}" dt="2026-05-28T18:50:38.188" v="371" actId="478"/>
        <pc:sldMkLst>
          <pc:docMk/>
          <pc:sldMk cId="0" sldId="275"/>
        </pc:sldMkLst>
        <pc:spChg chg="mod">
          <ac:chgData name="Shepherd Christine" userId="77e00714-7e6c-49bf-a610-a8973b898fcd" providerId="ADAL" clId="{AFE3E1F7-E8E6-4282-A084-81656D7416F9}" dt="2026-05-28T18:42:58.566" v="370" actId="1076"/>
          <ac:spMkLst>
            <pc:docMk/>
            <pc:sldMk cId="0" sldId="275"/>
            <ac:spMk id="2" creationId="{00000000-0000-0000-0000-000000000000}"/>
          </ac:spMkLst>
        </pc:spChg>
        <pc:spChg chg="topLvl">
          <ac:chgData name="Shepherd Christine" userId="77e00714-7e6c-49bf-a610-a8973b898fcd" providerId="ADAL" clId="{AFE3E1F7-E8E6-4282-A084-81656D7416F9}" dt="2026-05-28T18:50:38.188" v="371" actId="478"/>
          <ac:spMkLst>
            <pc:docMk/>
            <pc:sldMk cId="0" sldId="275"/>
            <ac:spMk id="4" creationId="{00000000-0000-0000-0000-000000000000}"/>
          </ac:spMkLst>
        </pc:spChg>
        <pc:spChg chg="del topLvl">
          <ac:chgData name="Shepherd Christine" userId="77e00714-7e6c-49bf-a610-a8973b898fcd" providerId="ADAL" clId="{AFE3E1F7-E8E6-4282-A084-81656D7416F9}" dt="2026-05-28T18:50:38.188" v="371" actId="478"/>
          <ac:spMkLst>
            <pc:docMk/>
            <pc:sldMk cId="0" sldId="275"/>
            <ac:spMk id="5" creationId="{00000000-0000-0000-0000-000000000000}"/>
          </ac:spMkLst>
        </pc:spChg>
        <pc:spChg chg="mod">
          <ac:chgData name="Shepherd Christine" userId="77e00714-7e6c-49bf-a610-a8973b898fcd" providerId="ADAL" clId="{AFE3E1F7-E8E6-4282-A084-81656D7416F9}" dt="2026-05-28T18:41:47.542" v="356" actId="207"/>
          <ac:spMkLst>
            <pc:docMk/>
            <pc:sldMk cId="0" sldId="275"/>
            <ac:spMk id="13" creationId="{00000000-0000-0000-0000-000000000000}"/>
          </ac:spMkLst>
        </pc:spChg>
        <pc:spChg chg="mod">
          <ac:chgData name="Shepherd Christine" userId="77e00714-7e6c-49bf-a610-a8973b898fcd" providerId="ADAL" clId="{AFE3E1F7-E8E6-4282-A084-81656D7416F9}" dt="2026-05-28T18:42:11.867" v="358" actId="207"/>
          <ac:spMkLst>
            <pc:docMk/>
            <pc:sldMk cId="0" sldId="275"/>
            <ac:spMk id="22" creationId="{00000000-0000-0000-0000-000000000000}"/>
          </ac:spMkLst>
        </pc:spChg>
        <pc:spChg chg="mod">
          <ac:chgData name="Shepherd Christine" userId="77e00714-7e6c-49bf-a610-a8973b898fcd" providerId="ADAL" clId="{AFE3E1F7-E8E6-4282-A084-81656D7416F9}" dt="2026-05-28T18:42:07.088" v="357" actId="207"/>
          <ac:spMkLst>
            <pc:docMk/>
            <pc:sldMk cId="0" sldId="275"/>
            <ac:spMk id="25" creationId="{00000000-0000-0000-0000-000000000000}"/>
          </ac:spMkLst>
        </pc:spChg>
        <pc:spChg chg="mod">
          <ac:chgData name="Shepherd Christine" userId="77e00714-7e6c-49bf-a610-a8973b898fcd" providerId="ADAL" clId="{AFE3E1F7-E8E6-4282-A084-81656D7416F9}" dt="2026-05-28T18:42:38.966" v="365" actId="1076"/>
          <ac:spMkLst>
            <pc:docMk/>
            <pc:sldMk cId="0" sldId="275"/>
            <ac:spMk id="45" creationId="{00000000-0000-0000-0000-000000000000}"/>
          </ac:spMkLst>
        </pc:spChg>
        <pc:spChg chg="mod">
          <ac:chgData name="Shepherd Christine" userId="77e00714-7e6c-49bf-a610-a8973b898fcd" providerId="ADAL" clId="{AFE3E1F7-E8E6-4282-A084-81656D7416F9}" dt="2026-05-28T18:42:42.103" v="366" actId="207"/>
          <ac:spMkLst>
            <pc:docMk/>
            <pc:sldMk cId="0" sldId="275"/>
            <ac:spMk id="46" creationId="{00000000-0000-0000-0000-000000000000}"/>
          </ac:spMkLst>
        </pc:spChg>
        <pc:spChg chg="mod">
          <ac:chgData name="Shepherd Christine" userId="77e00714-7e6c-49bf-a610-a8973b898fcd" providerId="ADAL" clId="{AFE3E1F7-E8E6-4282-A084-81656D7416F9}" dt="2026-05-28T18:42:35.439" v="364" actId="207"/>
          <ac:spMkLst>
            <pc:docMk/>
            <pc:sldMk cId="0" sldId="275"/>
            <ac:spMk id="49" creationId="{00000000-0000-0000-0000-000000000000}"/>
          </ac:spMkLst>
        </pc:spChg>
        <pc:spChg chg="mod">
          <ac:chgData name="Shepherd Christine" userId="77e00714-7e6c-49bf-a610-a8973b898fcd" providerId="ADAL" clId="{AFE3E1F7-E8E6-4282-A084-81656D7416F9}" dt="2026-05-28T18:42:31.065" v="363" actId="207"/>
          <ac:spMkLst>
            <pc:docMk/>
            <pc:sldMk cId="0" sldId="275"/>
            <ac:spMk id="52" creationId="{00000000-0000-0000-0000-000000000000}"/>
          </ac:spMkLst>
        </pc:spChg>
        <pc:spChg chg="mod">
          <ac:chgData name="Shepherd Christine" userId="77e00714-7e6c-49bf-a610-a8973b898fcd" providerId="ADAL" clId="{AFE3E1F7-E8E6-4282-A084-81656D7416F9}" dt="2026-05-28T18:42:21.868" v="361" actId="207"/>
          <ac:spMkLst>
            <pc:docMk/>
            <pc:sldMk cId="0" sldId="275"/>
            <ac:spMk id="55" creationId="{00000000-0000-0000-0000-000000000000}"/>
          </ac:spMkLst>
        </pc:spChg>
        <pc:spChg chg="mod">
          <ac:chgData name="Shepherd Christine" userId="77e00714-7e6c-49bf-a610-a8973b898fcd" providerId="ADAL" clId="{AFE3E1F7-E8E6-4282-A084-81656D7416F9}" dt="2026-05-28T18:42:25.876" v="362" actId="207"/>
          <ac:spMkLst>
            <pc:docMk/>
            <pc:sldMk cId="0" sldId="275"/>
            <ac:spMk id="58" creationId="{00000000-0000-0000-0000-000000000000}"/>
          </ac:spMkLst>
        </pc:spChg>
        <pc:spChg chg="mod">
          <ac:chgData name="Shepherd Christine" userId="77e00714-7e6c-49bf-a610-a8973b898fcd" providerId="ADAL" clId="{AFE3E1F7-E8E6-4282-A084-81656D7416F9}" dt="2026-05-28T18:42:56.143" v="369" actId="207"/>
          <ac:spMkLst>
            <pc:docMk/>
            <pc:sldMk cId="0" sldId="275"/>
            <ac:spMk id="64" creationId="{00000000-0000-0000-0000-000000000000}"/>
          </ac:spMkLst>
        </pc:spChg>
        <pc:spChg chg="mod">
          <ac:chgData name="Shepherd Christine" userId="77e00714-7e6c-49bf-a610-a8973b898fcd" providerId="ADAL" clId="{AFE3E1F7-E8E6-4282-A084-81656D7416F9}" dt="2026-05-28T18:42:46.452" v="367" actId="1076"/>
          <ac:spMkLst>
            <pc:docMk/>
            <pc:sldMk cId="0" sldId="275"/>
            <ac:spMk id="66" creationId="{00000000-0000-0000-0000-000000000000}"/>
          </ac:spMkLst>
        </pc:spChg>
        <pc:spChg chg="mod">
          <ac:chgData name="Shepherd Christine" userId="77e00714-7e6c-49bf-a610-a8973b898fcd" providerId="ADAL" clId="{AFE3E1F7-E8E6-4282-A084-81656D7416F9}" dt="2026-05-28T18:42:51.648" v="368" actId="207"/>
          <ac:spMkLst>
            <pc:docMk/>
            <pc:sldMk cId="0" sldId="275"/>
            <ac:spMk id="67" creationId="{00000000-0000-0000-0000-000000000000}"/>
          </ac:spMkLst>
        </pc:spChg>
        <pc:grpChg chg="del">
          <ac:chgData name="Shepherd Christine" userId="77e00714-7e6c-49bf-a610-a8973b898fcd" providerId="ADAL" clId="{AFE3E1F7-E8E6-4282-A084-81656D7416F9}" dt="2026-05-28T18:50:38.188" v="371" actId="478"/>
          <ac:grpSpMkLst>
            <pc:docMk/>
            <pc:sldMk cId="0" sldId="275"/>
            <ac:grpSpMk id="3" creationId="{00000000-0000-0000-0000-000000000000}"/>
          </ac:grpSpMkLst>
        </pc:grpChg>
      </pc:sldChg>
      <pc:sldChg chg="del">
        <pc:chgData name="Shepherd Christine" userId="77e00714-7e6c-49bf-a610-a8973b898fcd" providerId="ADAL" clId="{AFE3E1F7-E8E6-4282-A084-81656D7416F9}" dt="2026-05-28T18:50:48.395" v="373" actId="47"/>
        <pc:sldMkLst>
          <pc:docMk/>
          <pc:sldMk cId="0" sldId="276"/>
        </pc:sldMkLst>
      </pc:sldChg>
      <pc:sldChg chg="del">
        <pc:chgData name="Shepherd Christine" userId="77e00714-7e6c-49bf-a610-a8973b898fcd" providerId="ADAL" clId="{AFE3E1F7-E8E6-4282-A084-81656D7416F9}" dt="2026-05-27T23:15:23.364" v="178" actId="47"/>
        <pc:sldMkLst>
          <pc:docMk/>
          <pc:sldMk cId="371729483" sldId="278"/>
        </pc:sldMkLst>
      </pc:sldChg>
      <pc:sldChg chg="addSp modSp mod">
        <pc:chgData name="Shepherd Christine" userId="77e00714-7e6c-49bf-a610-a8973b898fcd" providerId="ADAL" clId="{AFE3E1F7-E8E6-4282-A084-81656D7416F9}" dt="2026-05-26T18:20:17.202" v="5" actId="167"/>
        <pc:sldMkLst>
          <pc:docMk/>
          <pc:sldMk cId="4000326941" sldId="281"/>
        </pc:sldMkLst>
      </pc:sldChg>
      <pc:sldChg chg="addSp delSp modSp mod">
        <pc:chgData name="Shepherd Christine" userId="77e00714-7e6c-49bf-a610-a8973b898fcd" providerId="ADAL" clId="{AFE3E1F7-E8E6-4282-A084-81656D7416F9}" dt="2026-05-27T23:14:23.326" v="177" actId="478"/>
        <pc:sldMkLst>
          <pc:docMk/>
          <pc:sldMk cId="2551532556" sldId="283"/>
        </pc:sldMkLst>
        <pc:spChg chg="del">
          <ac:chgData name="Shepherd Christine" userId="77e00714-7e6c-49bf-a610-a8973b898fcd" providerId="ADAL" clId="{AFE3E1F7-E8E6-4282-A084-81656D7416F9}" dt="2026-05-27T23:14:23.326" v="177" actId="478"/>
          <ac:spMkLst>
            <pc:docMk/>
            <pc:sldMk cId="2551532556" sldId="283"/>
            <ac:spMk id="2" creationId="{6476708B-6DB9-A3AB-5E38-880B6DBAB008}"/>
          </ac:spMkLst>
        </pc:spChg>
        <pc:spChg chg="add mod ord">
          <ac:chgData name="Shepherd Christine" userId="77e00714-7e6c-49bf-a610-a8973b898fcd" providerId="ADAL" clId="{AFE3E1F7-E8E6-4282-A084-81656D7416F9}" dt="2026-05-26T18:19:55.230" v="2" actId="167"/>
          <ac:spMkLst>
            <pc:docMk/>
            <pc:sldMk cId="2551532556" sldId="283"/>
            <ac:spMk id="3" creationId="{98706AF0-CB03-D451-DC3B-CBF12DA9EF7E}"/>
          </ac:spMkLst>
        </pc:spChg>
        <pc:spChg chg="mod">
          <ac:chgData name="Shepherd Christine" userId="77e00714-7e6c-49bf-a610-a8973b898fcd" providerId="ADAL" clId="{AFE3E1F7-E8E6-4282-A084-81656D7416F9}" dt="2026-05-27T23:14:16.681" v="176" actId="27636"/>
          <ac:spMkLst>
            <pc:docMk/>
            <pc:sldMk cId="2551532556" sldId="283"/>
            <ac:spMk id="5" creationId="{3ECB12E4-3F7B-76E7-AC25-083506E8AD0F}"/>
          </ac:spMkLst>
        </pc:spChg>
        <pc:spChg chg="mod">
          <ac:chgData name="Shepherd Christine" userId="77e00714-7e6c-49bf-a610-a8973b898fcd" providerId="ADAL" clId="{AFE3E1F7-E8E6-4282-A084-81656D7416F9}" dt="2026-05-27T23:13:23.712" v="171" actId="113"/>
          <ac:spMkLst>
            <pc:docMk/>
            <pc:sldMk cId="2551532556" sldId="283"/>
            <ac:spMk id="15" creationId="{548FDDE2-F388-0A47-4C13-0BB028331EF0}"/>
          </ac:spMkLst>
        </pc:spChg>
      </pc:sldChg>
      <pc:sldChg chg="add">
        <pc:chgData name="Shepherd Christine" userId="77e00714-7e6c-49bf-a610-a8973b898fcd" providerId="ADAL" clId="{AFE3E1F7-E8E6-4282-A084-81656D7416F9}" dt="2026-05-26T18:24:40.156" v="11"/>
        <pc:sldMkLst>
          <pc:docMk/>
          <pc:sldMk cId="1968019805" sldId="284"/>
        </pc:sldMkLst>
      </pc:sldChg>
      <pc:sldChg chg="addSp delSp modSp add mod ord modClrScheme chgLayout modNotesTx">
        <pc:chgData name="Shepherd Christine" userId="77e00714-7e6c-49bf-a610-a8973b898fcd" providerId="ADAL" clId="{AFE3E1F7-E8E6-4282-A084-81656D7416F9}" dt="2026-05-28T18:56:01.260" v="449" actId="20577"/>
        <pc:sldMkLst>
          <pc:docMk/>
          <pc:sldMk cId="3653581237" sldId="285"/>
        </pc:sldMkLst>
        <pc:spChg chg="add del mod">
          <ac:chgData name="Shepherd Christine" userId="77e00714-7e6c-49bf-a610-a8973b898fcd" providerId="ADAL" clId="{AFE3E1F7-E8E6-4282-A084-81656D7416F9}" dt="2026-05-27T23:29:48.700" v="207"/>
          <ac:spMkLst>
            <pc:docMk/>
            <pc:sldMk cId="3653581237" sldId="285"/>
            <ac:spMk id="2" creationId="{81B0E72C-EE51-E5CA-CEFB-4E5DC744E44E}"/>
          </ac:spMkLst>
        </pc:spChg>
        <pc:spChg chg="topLvl">
          <ac:chgData name="Shepherd Christine" userId="77e00714-7e6c-49bf-a610-a8973b898fcd" providerId="ADAL" clId="{AFE3E1F7-E8E6-4282-A084-81656D7416F9}" dt="2026-05-27T23:08:00.288" v="111" actId="478"/>
          <ac:spMkLst>
            <pc:docMk/>
            <pc:sldMk cId="3653581237" sldId="285"/>
            <ac:spMk id="10" creationId="{CC16094E-7DF8-529E-23B3-80D5B891C65D}"/>
          </ac:spMkLst>
        </pc:spChg>
        <pc:spChg chg="del topLvl">
          <ac:chgData name="Shepherd Christine" userId="77e00714-7e6c-49bf-a610-a8973b898fcd" providerId="ADAL" clId="{AFE3E1F7-E8E6-4282-A084-81656D7416F9}" dt="2026-05-27T23:08:00.288" v="111" actId="478"/>
          <ac:spMkLst>
            <pc:docMk/>
            <pc:sldMk cId="3653581237" sldId="285"/>
            <ac:spMk id="11" creationId="{492A03A6-ABF2-7C45-EF92-92096EC88AF0}"/>
          </ac:spMkLst>
        </pc:spChg>
        <pc:spChg chg="mod topLvl">
          <ac:chgData name="Shepherd Christine" userId="77e00714-7e6c-49bf-a610-a8973b898fcd" providerId="ADAL" clId="{AFE3E1F7-E8E6-4282-A084-81656D7416F9}" dt="2026-05-27T23:33:30.267" v="350" actId="20577"/>
          <ac:spMkLst>
            <pc:docMk/>
            <pc:sldMk cId="3653581237" sldId="285"/>
            <ac:spMk id="13" creationId="{2A4EE7A9-F738-25D2-53BA-44C727C110E9}"/>
          </ac:spMkLst>
        </pc:spChg>
        <pc:spChg chg="del topLvl">
          <ac:chgData name="Shepherd Christine" userId="77e00714-7e6c-49bf-a610-a8973b898fcd" providerId="ADAL" clId="{AFE3E1F7-E8E6-4282-A084-81656D7416F9}" dt="2026-05-27T23:08:02.119" v="112" actId="478"/>
          <ac:spMkLst>
            <pc:docMk/>
            <pc:sldMk cId="3653581237" sldId="285"/>
            <ac:spMk id="14" creationId="{CA30C4B3-D5B0-38FB-91A4-DCAA7129F145}"/>
          </ac:spMkLst>
        </pc:spChg>
        <pc:spChg chg="topLvl">
          <ac:chgData name="Shepherd Christine" userId="77e00714-7e6c-49bf-a610-a8973b898fcd" providerId="ADAL" clId="{AFE3E1F7-E8E6-4282-A084-81656D7416F9}" dt="2026-05-27T23:08:10.222" v="117" actId="478"/>
          <ac:spMkLst>
            <pc:docMk/>
            <pc:sldMk cId="3653581237" sldId="285"/>
            <ac:spMk id="16" creationId="{68E49807-B2F1-1761-9EDB-E9805A0B479F}"/>
          </ac:spMkLst>
        </pc:spChg>
        <pc:spChg chg="del topLvl">
          <ac:chgData name="Shepherd Christine" userId="77e00714-7e6c-49bf-a610-a8973b898fcd" providerId="ADAL" clId="{AFE3E1F7-E8E6-4282-A084-81656D7416F9}" dt="2026-05-27T23:08:10.222" v="117" actId="478"/>
          <ac:spMkLst>
            <pc:docMk/>
            <pc:sldMk cId="3653581237" sldId="285"/>
            <ac:spMk id="17" creationId="{BEDB67A7-E580-4EDF-C36A-03C838A37DAE}"/>
          </ac:spMkLst>
        </pc:spChg>
        <pc:spChg chg="del">
          <ac:chgData name="Shepherd Christine" userId="77e00714-7e6c-49bf-a610-a8973b898fcd" providerId="ADAL" clId="{AFE3E1F7-E8E6-4282-A084-81656D7416F9}" dt="2026-05-27T23:08:11.285" v="118" actId="478"/>
          <ac:spMkLst>
            <pc:docMk/>
            <pc:sldMk cId="3653581237" sldId="285"/>
            <ac:spMk id="18" creationId="{134AAAF0-CFD3-E882-A4BB-89710483ED6D}"/>
          </ac:spMkLst>
        </pc:spChg>
        <pc:spChg chg="add mod ord">
          <ac:chgData name="Shepherd Christine" userId="77e00714-7e6c-49bf-a610-a8973b898fcd" providerId="ADAL" clId="{AFE3E1F7-E8E6-4282-A084-81656D7416F9}" dt="2026-05-27T23:32:24.618" v="251" actId="14100"/>
          <ac:spMkLst>
            <pc:docMk/>
            <pc:sldMk cId="3653581237" sldId="285"/>
            <ac:spMk id="19" creationId="{63B6C1AB-AFAE-8C9B-280F-438294191B00}"/>
          </ac:spMkLst>
        </pc:spChg>
        <pc:spChg chg="add del mod ord">
          <ac:chgData name="Shepherd Christine" userId="77e00714-7e6c-49bf-a610-a8973b898fcd" providerId="ADAL" clId="{AFE3E1F7-E8E6-4282-A084-81656D7416F9}" dt="2026-05-27T23:31:42.144" v="247" actId="478"/>
          <ac:spMkLst>
            <pc:docMk/>
            <pc:sldMk cId="3653581237" sldId="285"/>
            <ac:spMk id="20" creationId="{8A4199CB-F821-3C73-73F2-025D13CFD7AE}"/>
          </ac:spMkLst>
        </pc:spChg>
        <pc:grpChg chg="del">
          <ac:chgData name="Shepherd Christine" userId="77e00714-7e6c-49bf-a610-a8973b898fcd" providerId="ADAL" clId="{AFE3E1F7-E8E6-4282-A084-81656D7416F9}" dt="2026-05-27T23:07:58.777" v="110" actId="478"/>
          <ac:grpSpMkLst>
            <pc:docMk/>
            <pc:sldMk cId="3653581237" sldId="285"/>
            <ac:grpSpMk id="3" creationId="{04CE824B-126D-E6BF-DD94-4A378FD8323E}"/>
          </ac:grpSpMkLst>
        </pc:grpChg>
        <pc:grpChg chg="del">
          <ac:chgData name="Shepherd Christine" userId="77e00714-7e6c-49bf-a610-a8973b898fcd" providerId="ADAL" clId="{AFE3E1F7-E8E6-4282-A084-81656D7416F9}" dt="2026-05-27T23:08:02.871" v="113" actId="478"/>
          <ac:grpSpMkLst>
            <pc:docMk/>
            <pc:sldMk cId="3653581237" sldId="285"/>
            <ac:grpSpMk id="6" creationId="{D4359ED4-FBC4-7528-D817-31643213A64C}"/>
          </ac:grpSpMkLst>
        </pc:grpChg>
        <pc:grpChg chg="del">
          <ac:chgData name="Shepherd Christine" userId="77e00714-7e6c-49bf-a610-a8973b898fcd" providerId="ADAL" clId="{AFE3E1F7-E8E6-4282-A084-81656D7416F9}" dt="2026-05-27T23:08:00.288" v="111" actId="478"/>
          <ac:grpSpMkLst>
            <pc:docMk/>
            <pc:sldMk cId="3653581237" sldId="285"/>
            <ac:grpSpMk id="9" creationId="{F812F6BD-1276-4A2D-92BF-1DA9EC4A631D}"/>
          </ac:grpSpMkLst>
        </pc:grpChg>
        <pc:grpChg chg="del">
          <ac:chgData name="Shepherd Christine" userId="77e00714-7e6c-49bf-a610-a8973b898fcd" providerId="ADAL" clId="{AFE3E1F7-E8E6-4282-A084-81656D7416F9}" dt="2026-05-27T23:08:02.119" v="112" actId="478"/>
          <ac:grpSpMkLst>
            <pc:docMk/>
            <pc:sldMk cId="3653581237" sldId="285"/>
            <ac:grpSpMk id="12" creationId="{9ADB96D5-6F86-27A0-B9AF-1E092682E62F}"/>
          </ac:grpSpMkLst>
        </pc:grpChg>
        <pc:grpChg chg="del">
          <ac:chgData name="Shepherd Christine" userId="77e00714-7e6c-49bf-a610-a8973b898fcd" providerId="ADAL" clId="{AFE3E1F7-E8E6-4282-A084-81656D7416F9}" dt="2026-05-27T23:08:10.222" v="117" actId="478"/>
          <ac:grpSpMkLst>
            <pc:docMk/>
            <pc:sldMk cId="3653581237" sldId="285"/>
            <ac:grpSpMk id="15" creationId="{05B07528-EDFF-91F3-8CEE-F573C69A4DDF}"/>
          </ac:grpSpMkLst>
        </pc:grpChg>
      </pc:sldChg>
      <pc:sldChg chg="modSp add mod">
        <pc:chgData name="Shepherd Christine" userId="77e00714-7e6c-49bf-a610-a8973b898fcd" providerId="ADAL" clId="{AFE3E1F7-E8E6-4282-A084-81656D7416F9}" dt="2026-05-28T18:50:59.146" v="375" actId="207"/>
        <pc:sldMkLst>
          <pc:docMk/>
          <pc:sldMk cId="0" sldId="301"/>
        </pc:sldMkLst>
        <pc:spChg chg="mod">
          <ac:chgData name="Shepherd Christine" userId="77e00714-7e6c-49bf-a610-a8973b898fcd" providerId="ADAL" clId="{AFE3E1F7-E8E6-4282-A084-81656D7416F9}" dt="2026-05-28T18:50:59.146" v="375" actId="207"/>
          <ac:spMkLst>
            <pc:docMk/>
            <pc:sldMk cId="0" sldId="301"/>
            <ac:spMk id="11" creationId="{00000000-0000-0000-0000-000000000000}"/>
          </ac:spMkLst>
        </pc:spChg>
        <pc:spChg chg="mod">
          <ac:chgData name="Shepherd Christine" userId="77e00714-7e6c-49bf-a610-a8973b898fcd" providerId="ADAL" clId="{AFE3E1F7-E8E6-4282-A084-81656D7416F9}" dt="2026-05-28T18:50:54.811" v="374" actId="207"/>
          <ac:spMkLst>
            <pc:docMk/>
            <pc:sldMk cId="0" sldId="301"/>
            <ac:spMk id="14" creationId="{00000000-0000-0000-0000-000000000000}"/>
          </ac:spMkLst>
        </pc:spChg>
      </pc:sldChg>
      <pc:sldChg chg="add">
        <pc:chgData name="Shepherd Christine" userId="77e00714-7e6c-49bf-a610-a8973b898fcd" providerId="ADAL" clId="{AFE3E1F7-E8E6-4282-A084-81656D7416F9}" dt="2026-05-27T23:15:33.280" v="179"/>
        <pc:sldMkLst>
          <pc:docMk/>
          <pc:sldMk cId="0" sldId="305"/>
        </pc:sldMkLst>
      </pc:sldChg>
      <pc:sldChg chg="delSp modSp add mod modNotesTx">
        <pc:chgData name="Shepherd Christine" userId="77e00714-7e6c-49bf-a610-a8973b898fcd" providerId="ADAL" clId="{AFE3E1F7-E8E6-4282-A084-81656D7416F9}" dt="2026-05-27T23:23:01.778" v="202" actId="1076"/>
        <pc:sldMkLst>
          <pc:docMk/>
          <pc:sldMk cId="1053171128" sldId="306"/>
        </pc:sldMkLst>
        <pc:spChg chg="mod">
          <ac:chgData name="Shepherd Christine" userId="77e00714-7e6c-49bf-a610-a8973b898fcd" providerId="ADAL" clId="{AFE3E1F7-E8E6-4282-A084-81656D7416F9}" dt="2026-05-27T23:22:50.937" v="199" actId="255"/>
          <ac:spMkLst>
            <pc:docMk/>
            <pc:sldMk cId="1053171128" sldId="306"/>
            <ac:spMk id="5" creationId="{9585B5F3-834E-2285-E168-54FA5F99A86B}"/>
          </ac:spMkLst>
        </pc:spChg>
        <pc:spChg chg="del">
          <ac:chgData name="Shepherd Christine" userId="77e00714-7e6c-49bf-a610-a8973b898fcd" providerId="ADAL" clId="{AFE3E1F7-E8E6-4282-A084-81656D7416F9}" dt="2026-05-27T23:22:06.784" v="183" actId="478"/>
          <ac:spMkLst>
            <pc:docMk/>
            <pc:sldMk cId="1053171128" sldId="306"/>
            <ac:spMk id="6" creationId="{A96CD722-32F9-293D-2083-35BD3DE52276}"/>
          </ac:spMkLst>
        </pc:spChg>
        <pc:grpChg chg="mod">
          <ac:chgData name="Shepherd Christine" userId="77e00714-7e6c-49bf-a610-a8973b898fcd" providerId="ADAL" clId="{AFE3E1F7-E8E6-4282-A084-81656D7416F9}" dt="2026-05-27T23:23:01.778" v="202" actId="1076"/>
          <ac:grpSpMkLst>
            <pc:docMk/>
            <pc:sldMk cId="1053171128" sldId="306"/>
            <ac:grpSpMk id="3" creationId="{7FE56D10-6A37-4D24-4107-15FF4AAB785E}"/>
          </ac:grpSpMkLst>
        </pc:grpChg>
        <pc:grpChg chg="del">
          <ac:chgData name="Shepherd Christine" userId="77e00714-7e6c-49bf-a610-a8973b898fcd" providerId="ADAL" clId="{AFE3E1F7-E8E6-4282-A084-81656D7416F9}" dt="2026-05-27T23:22:04.048" v="182" actId="478"/>
          <ac:grpSpMkLst>
            <pc:docMk/>
            <pc:sldMk cId="1053171128" sldId="306"/>
            <ac:grpSpMk id="7" creationId="{D19078AB-A7E8-0D04-48A5-36F84A1B90D4}"/>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7D6E35-3BF9-F821-6E7D-0E80A167D0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83C61D-E4D0-1093-CA58-9036798722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D33DC9-4AF1-459D-8EF8-2ABB913B8232}" type="datetimeFigureOut">
              <a:rPr lang="en-US" smtClean="0"/>
              <a:t>5/28/2026</a:t>
            </a:fld>
            <a:endParaRPr lang="en-US"/>
          </a:p>
        </p:txBody>
      </p:sp>
      <p:sp>
        <p:nvSpPr>
          <p:cNvPr id="4" name="Footer Placeholder 3">
            <a:extLst>
              <a:ext uri="{FF2B5EF4-FFF2-40B4-BE49-F238E27FC236}">
                <a16:creationId xmlns:a16="http://schemas.microsoft.com/office/drawing/2014/main" id="{233ACC5C-AAC8-49E2-2AF1-13D748A29A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0B9997-7239-6169-6CB3-E38CD4A297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DAD1E5-A040-4BC7-B9EB-306C73518286}" type="slidenum">
              <a:rPr lang="en-US" smtClean="0"/>
              <a:t>‹#›</a:t>
            </a:fld>
            <a:endParaRPr lang="en-US"/>
          </a:p>
        </p:txBody>
      </p:sp>
    </p:spTree>
    <p:extLst>
      <p:ext uri="{BB962C8B-B14F-4D97-AF65-F5344CB8AC3E}">
        <p14:creationId xmlns:p14="http://schemas.microsoft.com/office/powerpoint/2010/main" val="1262905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Welcome back, members of our fiscal team are going to go into a bit more detail about the completion of required forms and reports. </a:t>
            </a:r>
          </a:p>
          <a:p>
            <a:endParaRPr lang="en-US"/>
          </a:p>
          <a:p>
            <a:r>
              <a:rPr lang="en-US"/>
              <a:t>Let’s do some introductions again for those of you just joining us</a:t>
            </a:r>
          </a:p>
          <a:p>
            <a:r>
              <a:rPr lang="en-US"/>
              <a:t>Christine- </a:t>
            </a:r>
          </a:p>
          <a:p>
            <a:r>
              <a:rPr lang="en-US"/>
              <a:t>Toni-</a:t>
            </a:r>
          </a:p>
          <a:p>
            <a:r>
              <a:rPr lang="en-US"/>
              <a:t>Branwyn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Erica-</a:t>
            </a:r>
          </a:p>
          <a:p>
            <a:r>
              <a:rPr lang="en-US"/>
              <a:t>Karen- is out today </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69202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Coordinators should work closely with fiscal staff to ensure all WIC funds are properly spent and tracked. Things to consider:</a:t>
            </a:r>
          </a:p>
          <a:p>
            <a:endParaRPr lang="en-US"/>
          </a:p>
          <a:p>
            <a:pPr marL="171450" indent="-171450">
              <a:buFont typeface="Arial"/>
              <a:buChar char="•"/>
            </a:pPr>
            <a:r>
              <a:rPr lang="en-US"/>
              <a:t>Understand different funding streams and their unique reporting requirements. The funding streams for the WIC programs are NSA-WIC, FDNP-Farm Direct, and BFPC- Breastfeeding/ Peer Counseling.</a:t>
            </a:r>
            <a:endParaRPr lang="en-US">
              <a:ea typeface="Calibri"/>
              <a:cs typeface="Calibri"/>
            </a:endParaRPr>
          </a:p>
          <a:p>
            <a:pPr marL="171450" indent="-171450">
              <a:buFont typeface="Arial"/>
              <a:buChar char="•"/>
            </a:pPr>
            <a:r>
              <a:rPr lang="en-US"/>
              <a:t>Save WIC grant award letters for accurate documentation.</a:t>
            </a:r>
            <a:endParaRPr lang="en-US">
              <a:ea typeface="Calibri"/>
              <a:cs typeface="Calibri"/>
            </a:endParaRPr>
          </a:p>
          <a:p>
            <a:pPr marL="171450" indent="-171450">
              <a:buFont typeface="Arial"/>
              <a:buChar char="•"/>
            </a:pPr>
            <a:r>
              <a:rPr lang="en-US"/>
              <a:t>Meet with fiscal staff regularly—quarterly at minimum, monthly if possible.</a:t>
            </a:r>
            <a:endParaRPr lang="en-US">
              <a:ea typeface="Calibri"/>
              <a:cs typeface="Calibri"/>
            </a:endParaRPr>
          </a:p>
          <a:p>
            <a:pPr marL="171450" indent="-171450">
              <a:buFont typeface="Arial"/>
              <a:buChar char="•"/>
            </a:pPr>
            <a:r>
              <a:rPr lang="en-US"/>
              <a:t>For NSA awards, verify payroll and expenses are correctly documented and charged to the correct activities categories: Nutrition Education (NE), Breastfeeding Promotion (BF), Client Services (CS), and General Administration (GA).</a:t>
            </a:r>
            <a:endParaRPr lang="en-US">
              <a:ea typeface="Calibri"/>
              <a:cs typeface="Calibri"/>
            </a:endParaRPr>
          </a:p>
          <a:p>
            <a:pPr marL="171450" indent="-171450">
              <a:buFont typeface="Arial"/>
              <a:buChar char="•"/>
            </a:pPr>
            <a:r>
              <a:rPr lang="en-US"/>
              <a:t>Review expense categories and funding streams thoroughly to avoid misallocations that can create the appearance of underspending.</a:t>
            </a:r>
          </a:p>
          <a:p>
            <a:pPr marL="171450" indent="-171450">
              <a:buFont typeface="Arial"/>
              <a:buChar char="•"/>
            </a:pPr>
            <a:r>
              <a:rPr lang="en-US"/>
              <a:t>If underspending seems likely, collaborate with fiscal staff or contact the state Nutrition Consultant and WIC fiscal staff to identify and resolve issues.</a:t>
            </a:r>
            <a:endParaRPr lang="en-US">
              <a:ea typeface="Calibri"/>
              <a:cs typeface="Calibri"/>
            </a:endParaRPr>
          </a:p>
          <a:p>
            <a:endParaRPr lang="en-US" b="1">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Underspent WIC Quarter 1, July- Sept awards cannot be carried over to Quarters 2-4, October – June.</a:t>
            </a:r>
          </a:p>
          <a:p>
            <a:r>
              <a:rPr lang="en-US"/>
              <a:t>1st quarter funds must be spent by September 30th. </a:t>
            </a:r>
            <a:endParaRPr lang="en-US">
              <a:ea typeface="Calibri"/>
              <a:cs typeface="Calibri"/>
            </a:endParaRPr>
          </a:p>
          <a:p>
            <a:r>
              <a:rPr lang="en-US"/>
              <a:t>Quarters 2 through 4 WIC funds must be spent between Oct 1st and June 30th.</a:t>
            </a:r>
          </a:p>
          <a:p>
            <a:r>
              <a:rPr lang="en-US"/>
              <a:t>Funding for expenses is not carried over into the following fiscal year which begins July 1st.</a:t>
            </a:r>
            <a:endParaRPr lang="en-US">
              <a:ea typeface="Calibri"/>
              <a:cs typeface="Calibri"/>
            </a:endParaRPr>
          </a:p>
          <a:p>
            <a:endParaRPr lang="en-US">
              <a:ea typeface="Calibri"/>
              <a:cs typeface="Calibri"/>
            </a:endParaRPr>
          </a:p>
          <a:p>
            <a:r>
              <a:rPr lang="en-US">
                <a:ea typeface="Calibri"/>
                <a:cs typeface="Calibri"/>
              </a:rPr>
              <a:t>Please review excess indirect costs reported or under reporting the grant to ensure the amounts reported are accurate and the grant has been fully utilized when finalizing the fiscal year reporting. (***consider adding detail about when costs are incurred vs when reported)</a:t>
            </a:r>
          </a:p>
          <a:p>
            <a:r>
              <a:rPr lang="en-US"/>
              <a:t> </a:t>
            </a:r>
            <a:endParaRPr lang="en-US">
              <a:ea typeface="Calibri"/>
              <a:cs typeface="Calibri"/>
            </a:endParaRPr>
          </a:p>
          <a:p>
            <a:r>
              <a:rPr lang="en-US"/>
              <a:t>Please check your Quarterly reports before sending to OHA.</a:t>
            </a:r>
            <a:endParaRPr lang="en-US">
              <a:ea typeface="Calibri"/>
              <a:cs typeface="Calibri"/>
            </a:endParaRPr>
          </a:p>
          <a:p>
            <a:endParaRPr lang="en-US"/>
          </a:p>
          <a:p>
            <a:r>
              <a:rPr lang="en-US"/>
              <a:t>Expenditure and Revenue Reports for Q2-Q4 can be revised if required at any point during the fiscal year. </a:t>
            </a:r>
            <a:endParaRPr lang="en-US">
              <a:ea typeface="Calibri"/>
              <a:cs typeface="Calibri"/>
            </a:endParaRPr>
          </a:p>
          <a:p>
            <a:endParaRPr lang="en-US">
              <a:ea typeface="Calibri"/>
              <a:cs typeface="Calibri"/>
            </a:endParaRPr>
          </a:p>
          <a:p>
            <a:r>
              <a:rPr lang="en-US">
                <a:ea typeface="Calibri"/>
                <a:cs typeface="Calibri"/>
              </a:rPr>
              <a:t>If a revision is required after the end of the fiscal year reach out to the appropriate state fiscal staff.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41F7-CDB5-CA2F-CA00-5A63559264D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76FED2-FF39-E55A-7E22-0ECCCDF6773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0B8EA49-FF8F-1E24-EC24-B8F354D12F7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D7E5207-8CAB-2293-8B15-E3937699809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3B0BB5A-CF1C-C843-71B5-5C9D9DC18D8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ANSWER: The only direct cost, not allocated are the office supplies.</a:t>
            </a:r>
          </a:p>
          <a:p>
            <a:endParaRPr lang="en-US">
              <a:ea typeface="Calibri"/>
              <a:cs typeface="Calibri"/>
            </a:endParaRPr>
          </a:p>
          <a:p>
            <a:r>
              <a:rPr lang="en-US">
                <a:ea typeface="Calibri"/>
                <a:cs typeface="Calibri"/>
              </a:rPr>
              <a:t> Please reference WIC allowable costs for any allocated expense to determine if it is a direct (necessary and reasonable) or indirect allocated expense.  </a:t>
            </a:r>
          </a:p>
          <a:p>
            <a:endParaRPr lang="en-US">
              <a:ea typeface="Calibri"/>
              <a:cs typeface="Calibri"/>
            </a:endParaRPr>
          </a:p>
        </p:txBody>
      </p:sp>
      <p:sp>
        <p:nvSpPr>
          <p:cNvPr id="6" name="Footer Placeholder 5">
            <a:extLst>
              <a:ext uri="{FF2B5EF4-FFF2-40B4-BE49-F238E27FC236}">
                <a16:creationId xmlns:a16="http://schemas.microsoft.com/office/drawing/2014/main" id="{0F42D6A8-D411-FAF8-35A4-F5E884F6468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DCB3B84-4A70-8FAE-357B-79612363E73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5475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Expenditure and Revenue Reporting of Farm Direct Expenses</a:t>
            </a:r>
          </a:p>
          <a:p>
            <a:endParaRPr lang="en-US" dirty="0"/>
          </a:p>
          <a:p>
            <a:r>
              <a:rPr lang="en-US" dirty="0"/>
              <a:t>There are minor differences between completing the Farm Direct Expenditure and Revenue Report and the WIC Expenditure and Revenue Report</a:t>
            </a:r>
          </a:p>
          <a:p>
            <a:endParaRPr lang="en-US" dirty="0"/>
          </a:p>
          <a:p>
            <a:r>
              <a:rPr lang="en-US" dirty="0"/>
              <a:t>The Farm Direct grant is a separate funding source and therefore all associated expenses must be identified separately from the WIC/NSA grant funded expenses. Farm Direct funds are specific to Farm Direct and may not be used to supplant the WIC program.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Expenses for the Farm Direct program can be reported at any time during the fiscal year. </a:t>
            </a:r>
          </a:p>
          <a:p>
            <a:endParaRPr lang="en-US" dirty="0"/>
          </a:p>
          <a:p>
            <a:r>
              <a:rPr lang="en-US" dirty="0"/>
              <a:t>In this example the agency received $1,200.00 in Farm Direct grant funds: note in Green. </a:t>
            </a:r>
          </a:p>
          <a:p>
            <a:r>
              <a:rPr lang="en-US" dirty="0"/>
              <a:t>The same requirements to ensure the top of the Expenditure and Revenue Report are completed are required for each program element. </a:t>
            </a:r>
          </a:p>
          <a:p>
            <a:endParaRPr lang="en-US" dirty="0"/>
          </a:p>
          <a:p>
            <a:r>
              <a:rPr lang="en-US" dirty="0"/>
              <a:t>Line 1 Personal Services highlighted in orange: . Report expenses documented by time spent specifically in Farm Direct and not spent in the WIC program.</a:t>
            </a:r>
          </a:p>
          <a:p>
            <a:r>
              <a:rPr lang="en-US" dirty="0"/>
              <a:t>Line 2c General Supplies highlighted in light green: Allowable Farm Direct supplies. </a:t>
            </a:r>
          </a:p>
          <a:p>
            <a:pPr marL="171450" indent="-171450">
              <a:buFont typeface="Arial" panose="020B0604020202020204" pitchFamily="34" charset="0"/>
              <a:buChar char="•"/>
            </a:pPr>
            <a:r>
              <a:rPr lang="en-US" dirty="0"/>
              <a:t>Please note expenses reported for Farm Direct must follow the guidance noted in Policy 1100-Farm Direct Nutrition Program. </a:t>
            </a:r>
          </a:p>
          <a:p>
            <a:pPr marL="0" indent="0">
              <a:buFont typeface="Arial" panose="020B0604020202020204" pitchFamily="34" charset="0"/>
              <a:buNone/>
            </a:pPr>
            <a:r>
              <a:rPr lang="en-US" dirty="0"/>
              <a:t>Line 2c totals to line 2.</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Double check the totals for the fiscal year  to ensure the amounts do not exceed the award.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Completion of the certification area is also required.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Submission of the Expenditure and Revenue Report for Farm Direct is required each quarter even if there was no spending noted in the submitted quarter.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there are any farm direct questions, please reach out to the Farm Direct contact at the state WIC office.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3208B53-A65B-4717-9851-714D0ED953F4}" type="slidenum">
              <a:rPr lang="en-US" smtClean="0"/>
              <a:t>13</a:t>
            </a:fld>
            <a:endParaRPr lang="en-US"/>
          </a:p>
        </p:txBody>
      </p:sp>
    </p:spTree>
    <p:extLst>
      <p:ext uri="{BB962C8B-B14F-4D97-AF65-F5344CB8AC3E}">
        <p14:creationId xmlns:p14="http://schemas.microsoft.com/office/powerpoint/2010/main" val="388944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Farm Direct is not 100% federally funded.  The amount available to spend on Farm Direct vouchers varies year to year depending on how much USDA and the state legislature allocates, and how many Farm Direct voucher booklets are assigned to your agency.  </a:t>
            </a:r>
          </a:p>
          <a:p>
            <a:r>
              <a:rPr lang="en-US"/>
              <a:t>Local agencies will be notified of their Farm Direct voucher booklet allocation and administrative funding prior to the beginning of the Farm Direct season. You get an email from Maria Menor. </a:t>
            </a:r>
          </a:p>
          <a:p>
            <a:r>
              <a:rPr lang="en-US"/>
              <a:t>A separate Farm Direct Quarterly E&amp;R report must be submitted each quarter, even if no funds are spent. Use the Expenditure and Revenue Report form instructions for details. Remember from earlier all the funding sources had different PE numbers. The Farm Direct reports will be dash 05 for reference regardless of whether it is PE 40, 140 or 240 depending on what agency you are. </a:t>
            </a:r>
          </a:p>
          <a:p>
            <a:r>
              <a:rPr lang="en-US"/>
              <a:t>Farm Direct may also be called the WIC Farmers Market mini grant/fresh veggie funding and WIC Farmers Market administrative funds. If it has farm in the name, it is likely all farm direct. </a:t>
            </a:r>
          </a:p>
          <a:p>
            <a:endParaRPr lang="en-US"/>
          </a:p>
          <a:p>
            <a:r>
              <a:rPr lang="en-US"/>
              <a:t>Farm Direct Mini Grants are </a:t>
            </a:r>
          </a:p>
          <a:p>
            <a:r>
              <a:rPr lang="en-US"/>
              <a:t>Currently authorized for the period July 1st through June 30th (State fiscal year), and are paid to local agencies as follows (2 payments):</a:t>
            </a:r>
          </a:p>
          <a:p>
            <a:r>
              <a:rPr lang="en-US"/>
              <a:t>First you will get 50% paid July 1st and the 2nd 50% is paid October 1st . </a:t>
            </a:r>
          </a:p>
          <a:p>
            <a:r>
              <a:rPr lang="en-US"/>
              <a:t>Funds receive on July 1 (first quarter) maybe carried over into the 2-4th quarters without any special approvals.  </a:t>
            </a:r>
          </a:p>
          <a:p>
            <a:endParaRPr lang="en-US"/>
          </a:p>
          <a:p>
            <a:r>
              <a:rPr lang="en-US"/>
              <a:t>This is different than WIC NSA funds. So, all those warnings that we’ve been saying about the NSA funds and if you don’t use them in the 1st quarter you lose them, well for the Farm direct funds that is not the requirement as long as you spend them all before the end of the State fiscal year of June 30th.</a:t>
            </a:r>
          </a:p>
          <a:p>
            <a:r>
              <a:rPr lang="en-US"/>
              <a:t>Tribal agencies receive 1/12 of their payments through out the calendar. And starting in FY 2027, all other agencies will start to receive their Farm Direct funding in 1/12 installments.</a:t>
            </a:r>
          </a:p>
          <a:p>
            <a:endParaRPr lang="en-US"/>
          </a:p>
          <a:p>
            <a:r>
              <a:rPr lang="en-US"/>
              <a:t>What some agencies are doing now is they are waiting to spend the funds in the spring of the following calendar year so that they can get ready for the next Farm Direct season. Do what is easiest for you administratively to support spending the entire mini grant.</a:t>
            </a:r>
          </a:p>
          <a:p>
            <a:endParaRPr lang="en-US"/>
          </a:p>
          <a:p>
            <a:r>
              <a:rPr lang="en-US"/>
              <a:t>Farm Direct funds need to be tracked separately by actual costs.</a:t>
            </a:r>
          </a:p>
          <a:p>
            <a:r>
              <a:rPr lang="en-US"/>
              <a:t>Quarterly Expenditure and Revenue Reports need to be submitted for every quarter in the fiscal year regardless if Farm Direct funds are expended. The Final Farm Direct Expenditure and Revenue Report is due on August 20th with the other Q4 reports after the end of the State fiscal year.</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the state fiscal policies referenced in this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the fiscal policies referenced in this presentation</a:t>
            </a:r>
          </a:p>
          <a:p>
            <a:r>
              <a:rPr lang="en-US"/>
              <a:t>all the links are active</a:t>
            </a:r>
          </a:p>
          <a:p>
            <a:r>
              <a:rPr lang="en-US"/>
              <a:t>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assigned state nutrition consultant can answer many questions. </a:t>
            </a:r>
          </a:p>
          <a:p>
            <a:endParaRPr lang="en-US"/>
          </a:p>
          <a:p>
            <a:r>
              <a:rPr lang="en-US"/>
              <a:t>For more specific questions, contact the state office to reach the following:</a:t>
            </a:r>
          </a:p>
          <a:p>
            <a:r>
              <a:rPr lang="en-US"/>
              <a:t>Budget questions - Fiscal Coordinator – Karen Shi</a:t>
            </a:r>
          </a:p>
          <a:p>
            <a:r>
              <a:rPr lang="en-US"/>
              <a:t>Time studies - Fiscal Analyst – Branwyn Phillips</a:t>
            </a:r>
            <a:endParaRPr lang="en-US">
              <a:ea typeface="Calibri"/>
              <a:cs typeface="Calibri"/>
            </a:endParaRPr>
          </a:p>
          <a:p>
            <a:r>
              <a:rPr lang="en-US"/>
              <a:t>Travel reimbursements - Fiscal Analyst – Branwyn Phillips </a:t>
            </a:r>
            <a:endParaRPr lang="en-US">
              <a:ea typeface="Calibri"/>
              <a:cs typeface="Calibri"/>
            </a:endParaRPr>
          </a:p>
          <a:p>
            <a:r>
              <a:rPr lang="en-US"/>
              <a:t>Quarterly expenditure reports - Fiscal analyst at the LPHA team of the Public Health Director’s Office</a:t>
            </a:r>
          </a:p>
          <a:p>
            <a:r>
              <a:rPr lang="en-US"/>
              <a:t>Fiscal monitoring - State Fiscal Compliance Specialist - Toni Silbernagel</a:t>
            </a:r>
          </a:p>
          <a:p>
            <a:r>
              <a:rPr lang="en-US"/>
              <a:t>Breastfeeding Peer Counseling (BFPC) – Korina Skaff</a:t>
            </a:r>
          </a:p>
          <a:p>
            <a:r>
              <a:rPr lang="en-US"/>
              <a:t>Farm Direct Lead – Maria Menor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299BA-4400-39EF-862F-E810434DE5A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339FAD-6168-B540-E5C7-34CA743276A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DF18A50-CE59-024B-1BA3-E63132D7012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76403B2-D608-AEBB-D8D5-DC933F688C0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13CD846-AFE5-983F-1765-014B176D911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let us know what you thought of this training. The link still works even if you are just reviewing the slides. All your input is valued and appreciated. </a:t>
            </a:r>
          </a:p>
          <a:p>
            <a:endParaRPr lang="en-US"/>
          </a:p>
        </p:txBody>
      </p:sp>
      <p:sp>
        <p:nvSpPr>
          <p:cNvPr id="6" name="Footer Placeholder 5">
            <a:extLst>
              <a:ext uri="{FF2B5EF4-FFF2-40B4-BE49-F238E27FC236}">
                <a16:creationId xmlns:a16="http://schemas.microsoft.com/office/drawing/2014/main" id="{E6FA76B7-F757-E260-FBD1-947783C9D2D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12FB8F3-0F28-0643-CAD5-5BC4F3F0981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5645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Please note that any admin and support staff paid by a direct allocation by WIC funds are required to complete a time study each quarter. </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ea typeface="Calibri"/>
                <a:cs typeface="Calibri"/>
              </a:rPr>
              <a:t>Before we move on to the Expenditure and Revenue Reporting please note the Expenditure and Revenue Report is being updated. Instructions will also be included.</a:t>
            </a:r>
          </a:p>
          <a:p>
            <a:r>
              <a:rPr lang="en-US">
                <a:ea typeface="Calibri"/>
                <a:cs typeface="Calibri"/>
              </a:rPr>
              <a:t>The links to the new form and instructions will be included in the FY27 Intergovernmental Agreement.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70846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There is no requirement to report non-grant expenses or revenues. Agencies should focus on reporting allowable WIC expenditures based on the award.</a:t>
            </a:r>
          </a:p>
          <a:p>
            <a:r>
              <a:rPr lang="en-US">
                <a:ea typeface="Calibri"/>
                <a:cs typeface="Calibri"/>
              </a:rPr>
              <a:t>This report example is based on a total award of $225,000 and the agency is using the De Minimis rate for their indirect costs.</a:t>
            </a:r>
            <a:endParaRPr lang="en-US"/>
          </a:p>
          <a:p>
            <a:r>
              <a:rPr lang="en-US">
                <a:ea typeface="Calibri"/>
                <a:cs typeface="Calibri"/>
              </a:rPr>
              <a:t>Pink highlighted area:</a:t>
            </a:r>
          </a:p>
          <a:p>
            <a:r>
              <a:rPr lang="en-US">
                <a:ea typeface="Calibri"/>
                <a:cs typeface="Calibri"/>
              </a:rPr>
              <a:t>No WIC LPHA Revenues that should be reported.</a:t>
            </a:r>
          </a:p>
          <a:p>
            <a:r>
              <a:rPr lang="en-US">
                <a:ea typeface="Calibri"/>
                <a:cs typeface="Calibri"/>
              </a:rPr>
              <a:t>Line 1: Personal services: Based on expenses developed from the time documented to WIC in the agency time keeping system. </a:t>
            </a:r>
          </a:p>
          <a:p>
            <a:r>
              <a:rPr lang="en-US">
                <a:ea typeface="Calibri"/>
                <a:cs typeface="Calibri"/>
              </a:rPr>
              <a:t>Line 2.Services and Supplies: Total amount for lines 2a-2e.</a:t>
            </a:r>
          </a:p>
          <a:p>
            <a:r>
              <a:rPr lang="en-US"/>
              <a:t>Orange highlighted area:</a:t>
            </a:r>
            <a:endParaRPr lang="en-US">
              <a:ea typeface="Calibri"/>
              <a:cs typeface="Calibri"/>
            </a:endParaRPr>
          </a:p>
          <a:p>
            <a:r>
              <a:rPr lang="en-US">
                <a:ea typeface="Calibri"/>
                <a:cs typeface="Calibri"/>
              </a:rPr>
              <a:t>Line 2e: Total of other from Tab 2.</a:t>
            </a:r>
            <a:endParaRPr lang="en-US"/>
          </a:p>
          <a:p>
            <a:r>
              <a:rPr lang="en-US">
                <a:ea typeface="Calibri"/>
                <a:cs typeface="Calibri"/>
              </a:rPr>
              <a:t>3. Capital Assets: Purchases for items over $10,000.00. Indirect costs cannot be applied to capital expenses.</a:t>
            </a:r>
          </a:p>
          <a:p>
            <a:r>
              <a:rPr lang="en-US">
                <a:ea typeface="Calibri"/>
                <a:cs typeface="Calibri"/>
              </a:rPr>
              <a:t>Blue highlighted area: </a:t>
            </a:r>
          </a:p>
          <a:p>
            <a:r>
              <a:rPr lang="en-US">
                <a:ea typeface="Calibri"/>
                <a:cs typeface="Calibri"/>
              </a:rPr>
              <a:t>4. a: List methodology or percent reported for indirect expenditures. If using De Minimis this would be 15%. Please note indirect costs can be up to 15% and are not required to be reported exactly at 15% to utilize the De Minimis rate.</a:t>
            </a:r>
          </a:p>
          <a:p>
            <a:r>
              <a:rPr lang="en-US">
                <a:ea typeface="Calibri"/>
                <a:cs typeface="Calibri"/>
              </a:rPr>
              <a:t>4. Total Indirect amount reported to the program element. 15% applied to the total of lines 1 and 2 (Modified Total Direct Cost)</a:t>
            </a:r>
          </a:p>
          <a:p>
            <a:r>
              <a:rPr lang="en-US">
                <a:ea typeface="Calibri"/>
                <a:cs typeface="Calibri"/>
              </a:rPr>
              <a:t>The green highlighted area notes the totals reported each quarter.</a:t>
            </a:r>
          </a:p>
          <a:p>
            <a:r>
              <a:rPr lang="en-US">
                <a:ea typeface="Calibri"/>
                <a:cs typeface="Calibri"/>
              </a:rPr>
              <a:t>The WIC activities total matches the amounts reported each quarter.</a:t>
            </a:r>
          </a:p>
          <a:p>
            <a:r>
              <a:rPr lang="en-US">
                <a:ea typeface="Calibri"/>
                <a:cs typeface="Calibri"/>
              </a:rPr>
              <a:t>Yellow highlighted area notes the amount reported was within the total grant award amount of $225,000.00 </a:t>
            </a:r>
          </a:p>
          <a:p>
            <a:endParaRPr lang="en-US"/>
          </a:p>
          <a:p>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41700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Enter other S&amp;S (services and supplies) expenses on tab two such as utilities, admin cost allocations, printing, etc. This page automatically totals to line 2e. on page one.</a:t>
            </a:r>
          </a:p>
          <a:p>
            <a:r>
              <a:rPr lang="en-US">
                <a:ea typeface="Calibri"/>
                <a:cs typeface="Calibri"/>
              </a:rPr>
              <a:t>The example highlighted in orange shows admin cost allocation, indicating these costs are directly allocated as part of the agency's cost allocation plan. </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49906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year in late May, after receiving the grant award letter, local agencies get a WIC budget projection form in excel format. The completed budget must be submitted by June 30th for the upcoming fiscal year, with submission instructions provided at the bottom of the form.</a:t>
            </a:r>
            <a:endParaRPr lang="en-US">
              <a:solidFill>
                <a:srgbClr val="444444"/>
              </a:solidFill>
            </a:endParaRPr>
          </a:p>
          <a:p>
            <a:endParaRPr lang="en-US">
              <a:ea typeface="Calibri"/>
              <a:cs typeface="Calibri"/>
            </a:endParaRPr>
          </a:p>
          <a:p>
            <a:r>
              <a:rPr lang="en-US"/>
              <a:t>This form is also a tool for tracking your budget throughout the year. </a:t>
            </a:r>
            <a:endParaRPr lang="en-US">
              <a:ea typeface="Calibri"/>
              <a:cs typeface="Calibri"/>
            </a:endParaRPr>
          </a:p>
          <a:p>
            <a:endParaRPr lang="en-US"/>
          </a:p>
          <a:p>
            <a:r>
              <a:rPr lang="en-US"/>
              <a:t>The only portion that is prefilled is in Section 5, the grant award noted as Grant Revenue (shaded in blue) which should match the award letter. (the numbers in this image are examples)</a:t>
            </a:r>
            <a:endParaRPr lang="en-US">
              <a:ea typeface="Calibri"/>
              <a:cs typeface="Calibri"/>
            </a:endParaRPr>
          </a:p>
          <a:p>
            <a:r>
              <a:rPr lang="en-US"/>
              <a:t>The rest must be completed by the agency.</a:t>
            </a:r>
            <a:endParaRPr lang="en-US">
              <a:ea typeface="Calibri"/>
              <a:cs typeface="Calibri"/>
            </a:endParaRPr>
          </a:p>
          <a:p>
            <a:endParaRPr lang="en-US"/>
          </a:p>
          <a:p>
            <a:r>
              <a:rPr lang="en-US"/>
              <a:t>New to this form are 2 extra columns for Name of Indirect Rate Methodology and Total Grant indirect rate percentage.</a:t>
            </a:r>
            <a:endParaRPr lang="en-US">
              <a:ea typeface="Calibri"/>
              <a:cs typeface="Calibri"/>
            </a:endParaRPr>
          </a:p>
          <a:p>
            <a:r>
              <a:rPr lang="en-US"/>
              <a:t>No matter which methodology is used the indirect rate percentage of the total grant amount will be automatically calculated. The fiscal staff at the local agency will know which indirect methodology is being applied.  The primary purpose of the grant is for direct WIC services and supplies, with reasonable indirect costs allowed.</a:t>
            </a:r>
            <a:endParaRPr lang="en-US">
              <a:ea typeface="Calibri"/>
              <a:cs typeface="Calibri"/>
            </a:endParaRPr>
          </a:p>
          <a:p>
            <a:endParaRPr lang="en-US"/>
          </a:p>
          <a:p>
            <a:r>
              <a:rPr lang="en-US"/>
              <a:t>In this example, the de minimis rate of 15% has been chosen as the methodology used. The percentage of the grant funds used for indirect costs totaled 13.99% which is below the allowable 15%.</a:t>
            </a:r>
            <a:endParaRPr lang="en-US">
              <a:ea typeface="Calibri"/>
              <a:cs typeface="Calibri"/>
            </a:endParaRPr>
          </a:p>
          <a:p>
            <a:endParaRPr lang="en-US">
              <a:ea typeface="Calibri"/>
              <a:cs typeface="Calibri"/>
            </a:endParaRPr>
          </a:p>
          <a:p>
            <a:r>
              <a:rPr lang="en-US"/>
              <a:t>This format provides the ability to show the planned budget to ensure that indirect costs are reasonable. </a:t>
            </a:r>
            <a:endParaRPr lang="en-US">
              <a:ea typeface="Calibri"/>
              <a:cs typeface="Calibri"/>
            </a:endParaRPr>
          </a:p>
          <a:p>
            <a:r>
              <a:rPr lang="en-US"/>
              <a:t>The orange-shaded section is for reporting non-WIC expenditures, such as personnel costs, services, supplies, and indirect expenses not charged to the WIC grant. This helps agencies track local contributions to each expense category.</a:t>
            </a:r>
            <a:endParaRPr lang="en-US">
              <a:ea typeface="Calibri"/>
              <a:cs typeface="Calibri"/>
            </a:endParaRPr>
          </a:p>
          <a:p>
            <a:endParaRPr lang="en-US">
              <a:ea typeface="Calibri"/>
              <a:cs typeface="Calibri"/>
            </a:endParaRPr>
          </a:p>
          <a:p>
            <a:r>
              <a:rPr lang="en-US"/>
              <a:t>The following totals should match:</a:t>
            </a:r>
          </a:p>
          <a:p>
            <a:pPr marL="171450" indent="-171450">
              <a:buFont typeface="Arial"/>
              <a:buChar char="•"/>
            </a:pPr>
            <a:r>
              <a:rPr lang="en-US"/>
              <a:t>Revenues and expenditures in orange.</a:t>
            </a:r>
            <a:endParaRPr lang="en-US">
              <a:ea typeface="Calibri"/>
              <a:cs typeface="Calibri"/>
            </a:endParaRPr>
          </a:p>
          <a:p>
            <a:pPr marL="171450" indent="-171450">
              <a:buFont typeface="Arial"/>
              <a:buChar char="•"/>
            </a:pPr>
            <a:r>
              <a:rPr lang="en-US"/>
              <a:t>WIC grant revenues(total award) and expenditures in blue.</a:t>
            </a:r>
            <a:endParaRPr lang="en-US">
              <a:ea typeface="Calibri"/>
              <a:cs typeface="Calibri"/>
            </a:endParaRPr>
          </a:p>
          <a:p>
            <a:pPr marL="171450" indent="-171450">
              <a:buFont typeface="Arial"/>
              <a:buChar char="•"/>
            </a:pPr>
            <a:r>
              <a:rPr lang="en-US"/>
              <a:t>The overall total program revenue and expenditures in green.</a:t>
            </a:r>
            <a:endParaRPr lang="en-US">
              <a:ea typeface="Calibri"/>
              <a:cs typeface="Calibri"/>
            </a:endParaRP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Agencies have two options for preparing their Quarterly Expenditure and Revenue Report:</a:t>
            </a:r>
          </a:p>
          <a:p>
            <a:pPr marL="228600" indent="-228600">
              <a:buAutoNum type="arabicPeriod"/>
            </a:pPr>
            <a:r>
              <a:rPr lang="en-US" dirty="0"/>
              <a:t>As noted in the example: </a:t>
            </a:r>
          </a:p>
          <a:p>
            <a:pPr marL="171450" indent="-171450">
              <a:buFont typeface="Arial"/>
              <a:buChar char="•"/>
            </a:pPr>
            <a:r>
              <a:rPr lang="en-US" dirty="0"/>
              <a:t>Use the quarterly time study summary </a:t>
            </a:r>
          </a:p>
          <a:p>
            <a:pPr lvl="1" indent="-171450">
              <a:buFont typeface="Arial"/>
              <a:buChar char="•"/>
            </a:pPr>
            <a:r>
              <a:rPr lang="en-US" dirty="0"/>
              <a:t>Apply the percentages (based on four activities) from the time study summary to the total reimbursable expenditures.</a:t>
            </a:r>
            <a:endParaRPr lang="en-US" dirty="0">
              <a:ea typeface="Calibri"/>
              <a:cs typeface="Calibri"/>
            </a:endParaRPr>
          </a:p>
          <a:p>
            <a:pPr lvl="1" indent="-171450">
              <a:buFont typeface="Arial"/>
              <a:buChar char="•"/>
            </a:pPr>
            <a:r>
              <a:rPr lang="en-US" dirty="0"/>
              <a:t>Allocate amounts to the WIC activities.</a:t>
            </a:r>
            <a:endParaRPr lang="en-US" dirty="0">
              <a:ea typeface="Calibri"/>
              <a:cs typeface="Calibri"/>
            </a:endParaRPr>
          </a:p>
          <a:p>
            <a:r>
              <a:rPr lang="en-US" dirty="0"/>
              <a:t>2. Track expenses in the detailed general ledger by activity – Include personnel, services, supplies, and indirect costs.</a:t>
            </a:r>
          </a:p>
          <a:p>
            <a:endParaRPr lang="en-US" dirty="0">
              <a:ea typeface="Calibri"/>
              <a:cs typeface="Calibri"/>
            </a:endParaRPr>
          </a:p>
          <a:p>
            <a:r>
              <a:rPr lang="en-US" dirty="0">
                <a:ea typeface="Calibri"/>
                <a:cs typeface="Calibri"/>
              </a:rPr>
              <a:t>FAQ document link available on slide 25 of part 1</a:t>
            </a:r>
          </a:p>
          <a:p>
            <a:r>
              <a:rPr lang="en-US" dirty="0">
                <a:ea typeface="Calibri"/>
                <a:cs typeface="Calibri"/>
              </a:rPr>
              <a:t> </a:t>
            </a:r>
          </a:p>
          <a:p>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Agencies should avoid underspending WIC grants and submit Quarterly Expenditure and Revenue Reports on time to prevent delays. Underspending results in notices sent from the State WIC office in early February and May for corrections to the 2nd and 3rd quarters. </a:t>
            </a:r>
          </a:p>
          <a:p>
            <a:r>
              <a:rPr lang="en-US"/>
              <a:t>Reports must go to the director’s office (not directly to the WIC fiscal team).</a:t>
            </a:r>
            <a:endParaRPr lang="en-US">
              <a:ea typeface="Calibri"/>
              <a:cs typeface="Calibri"/>
            </a:endParaRPr>
          </a:p>
          <a:p>
            <a:r>
              <a:rPr lang="en-US"/>
              <a:t>Any correction requests should be cc’d to the appropriate WIC fiscal staff.</a:t>
            </a:r>
            <a:endParaRPr lang="en-US">
              <a:ea typeface="Calibri"/>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864108" y="1687068"/>
            <a:ext cx="16555212" cy="4759452"/>
          </a:xfrm>
        </p:spPr>
        <p:txBody>
          <a:bodyPr anchor="b">
            <a:normAutofit/>
          </a:bodyPr>
          <a:lstStyle>
            <a:lvl1pPr algn="l">
              <a:defRPr sz="14222"/>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864108" y="7091172"/>
            <a:ext cx="16555212" cy="2221992"/>
          </a:xfrm>
        </p:spPr>
        <p:txBody>
          <a:bodyPr>
            <a:normAutofit/>
          </a:bodyPr>
          <a:lstStyle>
            <a:lvl1pPr marL="0" indent="0" algn="l">
              <a:buNone/>
              <a:defRPr sz="4978"/>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864108" y="9534526"/>
            <a:ext cx="4114800" cy="547688"/>
          </a:xfrm>
        </p:spPr>
        <p:txBody>
          <a:bodyPr/>
          <a:lstStyle/>
          <a:p>
            <a:fld id="{965A7A7B-B71A-428D-833F-0F3507A6DB13}" type="datetimeFigureOut">
              <a:rPr lang="en-US" dirty="0"/>
              <a:t>5/28/2026</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13304520" y="9534526"/>
            <a:ext cx="4114800" cy="547688"/>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1286316" y="520187"/>
            <a:ext cx="219456" cy="1056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9F3C543-62EC-4433-9C93-A2CD8764E9B4}"/>
              </a:ext>
            </a:extLst>
          </p:cNvPr>
          <p:cNvSpPr/>
          <p:nvPr/>
        </p:nvSpPr>
        <p:spPr>
          <a:xfrm flipV="1">
            <a:off x="867978" y="6751802"/>
            <a:ext cx="16552044" cy="27432"/>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8623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5/28/2026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86364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5/28/2026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50091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863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326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781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110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01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6293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0599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795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837314" y="0"/>
            <a:ext cx="16751171" cy="3028209"/>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04727B71-B4B6-4823-80A1-68C40B475118}"/>
              </a:ext>
            </a:extLst>
          </p:cNvPr>
          <p:cNvSpPr/>
          <p:nvPr/>
        </p:nvSpPr>
        <p:spPr>
          <a:xfrm>
            <a:off x="850392" y="0"/>
            <a:ext cx="16733520" cy="301752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9A6DB05-9FB5-4B07-8675-74C23D4FD89D}"/>
              </a:ext>
            </a:extLst>
          </p:cNvPr>
          <p:cNvSpPr/>
          <p:nvPr/>
        </p:nvSpPr>
        <p:spPr>
          <a:xfrm>
            <a:off x="748251" y="1181028"/>
            <a:ext cx="192024" cy="1056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673352" y="822960"/>
            <a:ext cx="15252192" cy="1769364"/>
          </a:xfrm>
        </p:spPr>
        <p:txBody>
          <a:bodyPr>
            <a:normAutofit/>
          </a:bodyPr>
          <a:lstStyle>
            <a:lvl1pPr>
              <a:defRPr sz="7111"/>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673352" y="3717036"/>
            <a:ext cx="15252192" cy="5541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673352" y="9534526"/>
            <a:ext cx="4114800" cy="547688"/>
          </a:xfrm>
        </p:spPr>
        <p:txBody>
          <a:bodyPr/>
          <a:lstStyle/>
          <a:p>
            <a:fld id="{5CF65307-640F-4AE7-B0BE-50C709AD86C5}" type="datetimeFigureOut">
              <a:rPr lang="en-US" dirty="0"/>
              <a:t>5/28/2026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12810744" y="9534526"/>
            <a:ext cx="4114800" cy="547688"/>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55808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3338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459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35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837315" y="7472132"/>
            <a:ext cx="16702434" cy="123444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748251" y="7677872"/>
            <a:ext cx="219456"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836676" y="960120"/>
            <a:ext cx="16335756" cy="6172200"/>
          </a:xfrm>
        </p:spPr>
        <p:txBody>
          <a:bodyPr anchor="b">
            <a:normAutofit/>
          </a:bodyPr>
          <a:lstStyle>
            <a:lvl1pPr>
              <a:defRPr sz="11733"/>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1261872" y="7653528"/>
            <a:ext cx="15910560" cy="877824"/>
          </a:xfrm>
        </p:spPr>
        <p:txBody>
          <a:bodyPr anchor="ctr">
            <a:normAutofit/>
          </a:bodyPr>
          <a:lstStyle>
            <a:lvl1pPr marL="0" indent="0">
              <a:buNone/>
              <a:defRPr sz="3556">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5/28/2026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08322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837314" y="0"/>
            <a:ext cx="16751171" cy="3028209"/>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850392" y="0"/>
            <a:ext cx="16733520" cy="301752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748251" y="1181028"/>
            <a:ext cx="192024" cy="1056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673352" y="822960"/>
            <a:ext cx="15252192" cy="1769364"/>
          </a:xfrm>
        </p:spPr>
        <p:txBody>
          <a:bodyPr>
            <a:normAutofit/>
          </a:bodyPr>
          <a:lstStyle>
            <a:lvl1pPr>
              <a:defRPr sz="7111"/>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673352" y="3717036"/>
            <a:ext cx="7406640" cy="5541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9518904" y="3717036"/>
            <a:ext cx="7406640" cy="5541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673352" y="9534526"/>
            <a:ext cx="4114800" cy="547688"/>
          </a:xfrm>
        </p:spPr>
        <p:txBody>
          <a:bodyPr/>
          <a:lstStyle/>
          <a:p>
            <a:fld id="{202278E8-5F4B-47D5-A617-8CCDF75D6A33}" type="datetimeFigureOut">
              <a:rPr lang="en-US" dirty="0"/>
              <a:t>5/28/2026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12810744" y="9534526"/>
            <a:ext cx="4114800" cy="547688"/>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63589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837314" y="0"/>
            <a:ext cx="16751171" cy="3028209"/>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850392" y="0"/>
            <a:ext cx="16733520" cy="301752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748251" y="1181028"/>
            <a:ext cx="192024" cy="1056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673352" y="822960"/>
            <a:ext cx="15252192" cy="1769364"/>
          </a:xfrm>
        </p:spPr>
        <p:txBody>
          <a:bodyPr>
            <a:normAutofit/>
          </a:bodyPr>
          <a:lstStyle>
            <a:lvl1pPr>
              <a:defRPr sz="7111"/>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673352" y="3558975"/>
            <a:ext cx="7406640" cy="1235868"/>
          </a:xfrm>
        </p:spPr>
        <p:txBody>
          <a:bodyPr anchor="b"/>
          <a:lstStyle>
            <a:lvl1pPr marL="0" indent="0">
              <a:buNone/>
              <a:defRPr sz="4267" b="1" cap="none" baseline="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673352" y="4805532"/>
            <a:ext cx="7406640" cy="4452768"/>
          </a:xfrm>
        </p:spPr>
        <p:txBody>
          <a:bodyPr/>
          <a:lstStyle>
            <a:lvl1pPr>
              <a:defRPr sz="4267"/>
            </a:lvl1pPr>
            <a:lvl2pPr>
              <a:defRPr sz="3556"/>
            </a:lvl2pPr>
            <a:lvl3pPr>
              <a:defRPr sz="3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9518904" y="3558975"/>
            <a:ext cx="7406640" cy="1235868"/>
          </a:xfrm>
        </p:spPr>
        <p:txBody>
          <a:bodyPr anchor="b"/>
          <a:lstStyle>
            <a:lvl1pPr marL="0" indent="0">
              <a:buNone/>
              <a:defRPr sz="4267" b="1" cap="none" baseline="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9518904" y="4805531"/>
            <a:ext cx="7406640" cy="4452767"/>
          </a:xfrm>
        </p:spPr>
        <p:txBody>
          <a:bodyPr/>
          <a:lstStyle>
            <a:lvl1pPr>
              <a:defRPr sz="4267"/>
            </a:lvl1pPr>
            <a:lvl2pPr>
              <a:defRPr sz="3556"/>
            </a:lvl2pPr>
            <a:lvl3pPr>
              <a:defRPr sz="3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673352" y="9534526"/>
            <a:ext cx="4114800" cy="547688"/>
          </a:xfrm>
        </p:spPr>
        <p:txBody>
          <a:bodyPr/>
          <a:lstStyle/>
          <a:p>
            <a:fld id="{16AAFA52-7A21-407F-8339-40DF182D7460}" type="datetimeFigureOut">
              <a:rPr lang="en-US" dirty="0"/>
              <a:t>5/28/2026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12810744" y="9534526"/>
            <a:ext cx="4114800" cy="547688"/>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18957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998780" y="2300288"/>
            <a:ext cx="16375595" cy="5686425"/>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913626" y="4457697"/>
            <a:ext cx="192024"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618488" y="2907792"/>
            <a:ext cx="15265908" cy="4485132"/>
          </a:xfrm>
        </p:spPr>
        <p:txBody>
          <a:bodyPr>
            <a:normAutofit/>
          </a:bodyPr>
          <a:lstStyle>
            <a:lvl1pPr>
              <a:defRPr sz="96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5/28/2026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52568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5/28/2026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87676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837315" y="1743050"/>
            <a:ext cx="5611110" cy="696501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748251" y="2427563"/>
            <a:ext cx="219456" cy="1234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1303020" y="2564892"/>
            <a:ext cx="4649724" cy="2564892"/>
          </a:xfrm>
        </p:spPr>
        <p:txBody>
          <a:bodyPr tIns="45720" anchor="t">
            <a:normAutofit/>
          </a:bodyPr>
          <a:lstStyle>
            <a:lvl1pPr>
              <a:lnSpc>
                <a:spcPct val="100000"/>
              </a:lnSpc>
              <a:defRPr sz="6045"/>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7447788" y="2564892"/>
            <a:ext cx="10094976" cy="6144768"/>
          </a:xfrm>
        </p:spPr>
        <p:txBody>
          <a:bodyPr/>
          <a:lstStyle>
            <a:lvl1pPr>
              <a:defRPr sz="4978"/>
            </a:lvl1pPr>
            <a:lvl2pPr>
              <a:defRPr sz="4267"/>
            </a:lvl2pPr>
            <a:lvl3pPr>
              <a:defRPr sz="3556"/>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1303020" y="5143500"/>
            <a:ext cx="4649724" cy="3099816"/>
          </a:xfrm>
        </p:spPr>
        <p:txBody>
          <a:bodyPr>
            <a:normAutofit/>
          </a:bodyPr>
          <a:lstStyle>
            <a:lvl1pPr marL="0" indent="0">
              <a:buNone/>
              <a:defRPr sz="3200"/>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1303020" y="9534526"/>
            <a:ext cx="4114800" cy="547688"/>
          </a:xfrm>
        </p:spPr>
        <p:txBody>
          <a:bodyPr/>
          <a:lstStyle/>
          <a:p>
            <a:fld id="{6E6483A1-31A8-47A2-AB0A-53A7803D5EBF}" type="datetimeFigureOut">
              <a:rPr lang="en-US" dirty="0"/>
              <a:t>5/28/2026</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73033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837315" y="1743050"/>
            <a:ext cx="5611110" cy="696501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748251" y="2427563"/>
            <a:ext cx="219456" cy="1234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1303020" y="2564892"/>
            <a:ext cx="4649724" cy="2564892"/>
          </a:xfrm>
        </p:spPr>
        <p:txBody>
          <a:bodyPr tIns="45720" anchor="t">
            <a:normAutofit/>
          </a:bodyPr>
          <a:lstStyle>
            <a:lvl1pPr>
              <a:lnSpc>
                <a:spcPct val="100000"/>
              </a:lnSpc>
              <a:defRPr sz="6045"/>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7447788" y="1741932"/>
            <a:ext cx="10094976" cy="6967728"/>
          </a:xfrm>
        </p:spPr>
        <p:txBody>
          <a:bodyPr anchor="t">
            <a:normAutofit/>
          </a:bodyPr>
          <a:lstStyle>
            <a:lvl1pPr marL="0" indent="0">
              <a:buNone/>
              <a:defRPr sz="4978"/>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1303020" y="5157216"/>
            <a:ext cx="4649724" cy="3086100"/>
          </a:xfrm>
        </p:spPr>
        <p:txBody>
          <a:bodyPr>
            <a:normAutofit/>
          </a:bodyPr>
          <a:lstStyle>
            <a:lvl1pPr marL="0" indent="0">
              <a:buNone/>
              <a:defRPr sz="3200"/>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1303020" y="9534526"/>
            <a:ext cx="4114800" cy="547688"/>
          </a:xfrm>
        </p:spPr>
        <p:txBody>
          <a:bodyPr/>
          <a:lstStyle/>
          <a:p>
            <a:fld id="{6D8810B9-2C7C-4CAF-99E2-617AE20BA331}" type="datetimeFigureOut">
              <a:rPr lang="en-US" dirty="0"/>
              <a:t>5/28/2026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0775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2133">
                <a:solidFill>
                  <a:schemeClr val="tx1">
                    <a:tint val="75000"/>
                  </a:schemeClr>
                </a:solidFill>
              </a:defRPr>
            </a:lvl1pPr>
          </a:lstStyle>
          <a:p>
            <a:fld id="{37E93E0A-5177-400C-87C9-C93AF466EC49}" type="datetimeFigureOut">
              <a:rPr lang="en-US" dirty="0"/>
              <a:t>5/28/2026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2133">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164679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94414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jpeg"/><Relationship Id="rId7"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svg"/><Relationship Id="rId18" Type="http://schemas.openxmlformats.org/officeDocument/2006/relationships/image" Target="../media/image40.svg"/><Relationship Id="rId3" Type="http://schemas.openxmlformats.org/officeDocument/2006/relationships/image" Target="../media/image5.jpeg"/><Relationship Id="rId7" Type="http://schemas.openxmlformats.org/officeDocument/2006/relationships/image" Target="../media/image29.svg"/><Relationship Id="rId12" Type="http://schemas.openxmlformats.org/officeDocument/2006/relationships/image" Target="../media/image34.svg"/><Relationship Id="rId17" Type="http://schemas.openxmlformats.org/officeDocument/2006/relationships/image" Target="../media/image39.svg"/><Relationship Id="rId2" Type="http://schemas.openxmlformats.org/officeDocument/2006/relationships/notesSlide" Target="../notesSlides/notesSlide14.xml"/><Relationship Id="rId16" Type="http://schemas.openxmlformats.org/officeDocument/2006/relationships/image" Target="../media/image38.svg"/><Relationship Id="rId1" Type="http://schemas.openxmlformats.org/officeDocument/2006/relationships/slideLayout" Target="../slideLayouts/slideLayout18.xml"/><Relationship Id="rId6" Type="http://schemas.openxmlformats.org/officeDocument/2006/relationships/image" Target="../media/image28.sv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hyperlink" Target="https://www.oregon.gov/oha/PH/HEALTHYPEOPLEFAMILIES/WIC/Documents/ppm/330.pdf" TargetMode="External"/><Relationship Id="rId13" Type="http://schemas.openxmlformats.org/officeDocument/2006/relationships/hyperlink" Target="https://www.oregon.gov/oha/PH/HEALTHYPEOPLEFAMILIES/WIC/Documents/ppm/460.pdf" TargetMode="External"/><Relationship Id="rId3" Type="http://schemas.openxmlformats.org/officeDocument/2006/relationships/image" Target="../media/image5.jpeg"/><Relationship Id="rId7" Type="http://schemas.openxmlformats.org/officeDocument/2006/relationships/hyperlink" Target="https://www.oregon.gov/oha/PH/HEALTHYPEOPLEFAMILIES/WIC/Documents/ppm/305.pdf" TargetMode="External"/><Relationship Id="rId12" Type="http://schemas.openxmlformats.org/officeDocument/2006/relationships/hyperlink" Target="https://www.oregon.gov/oha/PH/HEALTHYPEOPLEFAMILIES/WIC/Documents/ppm/316.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oregon.gov/oha/PH/HEALTHYPEOPLEFAMILIES/WIC/Documents/ppm/310.pdf" TargetMode="External"/><Relationship Id="rId11" Type="http://schemas.openxmlformats.org/officeDocument/2006/relationships/hyperlink" Target="https://www.oregon.gov/oha/PH/HEALTHYPEOPLEFAMILIES/WIC/Documents/ppm/315.pdf" TargetMode="External"/><Relationship Id="rId5" Type="http://schemas.openxmlformats.org/officeDocument/2006/relationships/hyperlink" Target="https://www.oregon.gov/oha/PH/HEALTHYPEOPLEFAMILIES/WIC/Documents/ppm/300.pdf" TargetMode="External"/><Relationship Id="rId10" Type="http://schemas.openxmlformats.org/officeDocument/2006/relationships/hyperlink" Target="https://www.oregon.gov/oha/PH/HEALTHYPEOPLEFAMILIES/WIC/Documents/ppm/320.pdf" TargetMode="External"/><Relationship Id="rId4" Type="http://schemas.openxmlformats.org/officeDocument/2006/relationships/image" Target="../media/image42.svg"/><Relationship Id="rId9" Type="http://schemas.openxmlformats.org/officeDocument/2006/relationships/hyperlink" Target="https://www.oregon.gov/oha/PH/HEALTHYPEOPLEFAMILIES/WIC/Documents/ppm/325.pdf" TargetMode="External"/><Relationship Id="rId14" Type="http://schemas.openxmlformats.org/officeDocument/2006/relationships/hyperlink" Target="https://www.oregon.gov/oha/PH/HEALTHYPEOPLEFAMILIES/WIC/Documents/ppm/34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ecfr.gov/current/title-2/subtitle-A/chapter-II/part-200" TargetMode="External"/><Relationship Id="rId5" Type="http://schemas.openxmlformats.org/officeDocument/2006/relationships/hyperlink" Target="https://gcc02.safelinks.protection.outlook.com/?url=https%3A%2F%2Fwww.ecfr.gov%2Fcurrent%2Ftitle-7%2Fpart-246%23p-246.3(b)&amp;data=05%7C02%7CChristine.Shepherd2%40oha.oregon.gov%7C5c4cbcb4e3dd4e259bbc08de53af4bc2%7C658e63e88d39499c8f4813adc9452f4c%7C0%7C0%7C639040209504184923%7CUnknown%7CTWFpbGZsb3d8eyJFbXB0eU1hcGkiOnRydWUsIlYiOiIwLjAuMDAwMCIsIlAiOiJXaW4zMiIsIkFOIjoiTWFpbCIsIldUIjoyfQ%3D%3D%7C0%7C%7C%7C&amp;sdata=SMSBdaloLuGj%2B7WIevIKxcAE8T10fdEoJjk5N2fSWOI%3D&amp;reserved=0" TargetMode="External"/><Relationship Id="rId4" Type="http://schemas.openxmlformats.org/officeDocument/2006/relationships/hyperlink" Target="https://gcc02.safelinks.protection.outlook.com/?url=https%3A%2F%2Fwww.ecfr.gov%2Fcurrent%2Ftitle-7%2Fpart-246%23p-246.3(b)&amp;data=05%7C02%7CChristine.Shepherd2%40oha.oregon.gov%7C5c4cbcb4e3dd4e259bbc08de53af4bc2%7C658e63e88d39499c8f4813adc9452f4c%7C0%7C0%7C639040209504161093%7CUnknown%7CTWFpbGZsb3d8eyJFbXB0eU1hcGkiOnRydWUsIlYiOiIwLjAuMDAwMCIsIlAiOiJXaW4zMiIsIkFOIjoiTWFpbCIsIldUIjoyfQ%3D%3D%7C0%7C%7C%7C&amp;sdata=dQeBtEOzCsXB6AM7HRawalFeBEnzWk%2FixBPP9Z9TiQo%3D&amp;reserved=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forms.cloud.microsoft/g/sQRd4SgFb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OHA-PHD.Expend%26RevReport@state.or.u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OHA-PHD.Expend%26RevReport@state.or.u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1008093">
            <a:off x="11937708" y="4127732"/>
            <a:ext cx="2500143" cy="1416748"/>
          </a:xfrm>
          <a:custGeom>
            <a:avLst/>
            <a:gdLst/>
            <a:ahLst/>
            <a:cxnLst/>
            <a:rect l="l" t="t" r="r" b="b"/>
            <a:pathLst>
              <a:path w="2500143" h="1416748">
                <a:moveTo>
                  <a:pt x="0" y="0"/>
                </a:moveTo>
                <a:lnTo>
                  <a:pt x="2500143" y="0"/>
                </a:lnTo>
                <a:lnTo>
                  <a:pt x="2500143" y="1416748"/>
                </a:lnTo>
                <a:lnTo>
                  <a:pt x="0" y="1416748"/>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182105" y="7060079"/>
            <a:ext cx="17358086" cy="3035971"/>
            <a:chOff x="0" y="0"/>
            <a:chExt cx="17486664" cy="3058459"/>
          </a:xfrm>
        </p:grpSpPr>
        <p:sp>
          <p:nvSpPr>
            <p:cNvPr id="5" name="Freeform 5"/>
            <p:cNvSpPr/>
            <p:nvPr/>
          </p:nvSpPr>
          <p:spPr>
            <a:xfrm>
              <a:off x="0" y="0"/>
              <a:ext cx="17486664" cy="3058459"/>
            </a:xfrm>
            <a:custGeom>
              <a:avLst/>
              <a:gdLst/>
              <a:ahLst/>
              <a:cxnLst/>
              <a:rect l="l" t="t" r="r" b="b"/>
              <a:pathLst>
                <a:path w="17486664" h="3058459">
                  <a:moveTo>
                    <a:pt x="0" y="0"/>
                  </a:moveTo>
                  <a:lnTo>
                    <a:pt x="17486664" y="0"/>
                  </a:lnTo>
                  <a:lnTo>
                    <a:pt x="17486664" y="3058459"/>
                  </a:lnTo>
                  <a:lnTo>
                    <a:pt x="0" y="3058459"/>
                  </a:lnTo>
                  <a:close/>
                </a:path>
              </a:pathLst>
            </a:custGeom>
            <a:solidFill>
              <a:srgbClr val="000000">
                <a:alpha val="0"/>
              </a:srgbClr>
            </a:solidFill>
          </p:spPr>
          <p:txBody>
            <a:bodyPr/>
            <a:lstStyle/>
            <a:p>
              <a:endParaRPr lang="en-US"/>
            </a:p>
          </p:txBody>
        </p:sp>
        <p:sp>
          <p:nvSpPr>
            <p:cNvPr id="6" name="TextBox 6"/>
            <p:cNvSpPr txBox="1"/>
            <p:nvPr/>
          </p:nvSpPr>
          <p:spPr>
            <a:xfrm>
              <a:off x="0" y="76200"/>
              <a:ext cx="17486664" cy="2982259"/>
            </a:xfrm>
            <a:prstGeom prst="rect">
              <a:avLst/>
            </a:prstGeom>
          </p:spPr>
          <p:txBody>
            <a:bodyPr lIns="0" tIns="0" rIns="0" bIns="0" rtlCol="0" anchor="ctr"/>
            <a:lstStyle/>
            <a:p>
              <a:pPr algn="l">
                <a:lnSpc>
                  <a:spcPts val="6934"/>
                </a:lnSpc>
              </a:pPr>
              <a:r>
                <a:rPr lang="en-US" sz="6420">
                  <a:solidFill>
                    <a:srgbClr val="FFFFFF"/>
                  </a:solidFill>
                  <a:latin typeface="Montserrat"/>
                  <a:ea typeface="Montserrat"/>
                  <a:cs typeface="Montserrat"/>
                  <a:sym typeface="Montserrat"/>
                </a:rPr>
                <a:t>Part 2: </a:t>
              </a:r>
            </a:p>
            <a:p>
              <a:pPr algn="l">
                <a:lnSpc>
                  <a:spcPts val="6934"/>
                </a:lnSpc>
              </a:pPr>
              <a:endParaRPr lang="en-US" sz="6420">
                <a:solidFill>
                  <a:srgbClr val="FFFFFF"/>
                </a:solidFill>
                <a:latin typeface="Montserrat"/>
                <a:ea typeface="Montserrat"/>
                <a:cs typeface="Montserrat"/>
                <a:sym typeface="Montserrat"/>
              </a:endParaRPr>
            </a:p>
            <a:p>
              <a:pPr algn="l">
                <a:lnSpc>
                  <a:spcPts val="6934"/>
                </a:lnSpc>
              </a:pPr>
              <a:r>
                <a:rPr lang="en-US" sz="6420">
                  <a:solidFill>
                    <a:srgbClr val="FFFFFF"/>
                  </a:solidFill>
                  <a:latin typeface="Montserrat"/>
                  <a:ea typeface="Montserrat"/>
                  <a:cs typeface="Montserrat"/>
                  <a:sym typeface="Montserrat"/>
                </a:rPr>
                <a:t>Deep Dive into Reporting Requirements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p:nvPr/>
        </p:nvGrpSpPr>
        <p:grpSpPr>
          <a:xfrm>
            <a:off x="2399267" y="482567"/>
            <a:ext cx="14740324" cy="1578310"/>
            <a:chOff x="0" y="0"/>
            <a:chExt cx="14849512" cy="1590001"/>
          </a:xfrm>
        </p:grpSpPr>
        <p:sp>
          <p:nvSpPr>
            <p:cNvPr id="4" name="Freeform 4"/>
            <p:cNvSpPr/>
            <p:nvPr/>
          </p:nvSpPr>
          <p:spPr>
            <a:xfrm>
              <a:off x="0" y="0"/>
              <a:ext cx="14849512" cy="1590001"/>
            </a:xfrm>
            <a:custGeom>
              <a:avLst/>
              <a:gdLst/>
              <a:ahLst/>
              <a:cxnLst/>
              <a:rect l="l" t="t" r="r" b="b"/>
              <a:pathLst>
                <a:path w="14849512" h="1590001">
                  <a:moveTo>
                    <a:pt x="0" y="0"/>
                  </a:moveTo>
                  <a:lnTo>
                    <a:pt x="14849512" y="0"/>
                  </a:lnTo>
                  <a:lnTo>
                    <a:pt x="14849512" y="1590001"/>
                  </a:lnTo>
                  <a:lnTo>
                    <a:pt x="0" y="1590001"/>
                  </a:lnTo>
                  <a:close/>
                </a:path>
              </a:pathLst>
            </a:custGeom>
            <a:solidFill>
              <a:srgbClr val="000000">
                <a:alpha val="0"/>
              </a:srgbClr>
            </a:solidFill>
          </p:spPr>
          <p:txBody>
            <a:bodyPr/>
            <a:lstStyle/>
            <a:p>
              <a:endParaRPr lang="en-US"/>
            </a:p>
          </p:txBody>
        </p:sp>
        <p:sp>
          <p:nvSpPr>
            <p:cNvPr id="5" name="TextBox 5"/>
            <p:cNvSpPr txBox="1"/>
            <p:nvPr/>
          </p:nvSpPr>
          <p:spPr>
            <a:xfrm>
              <a:off x="0" y="9525"/>
              <a:ext cx="14849512" cy="1580476"/>
            </a:xfrm>
            <a:prstGeom prst="rect">
              <a:avLst/>
            </a:prstGeom>
          </p:spPr>
          <p:txBody>
            <a:bodyPr lIns="0" tIns="0" rIns="0" bIns="0" rtlCol="0" anchor="ctr"/>
            <a:lstStyle/>
            <a:p>
              <a:pPr algn="l">
                <a:lnSpc>
                  <a:spcPts val="6501"/>
                </a:lnSpc>
              </a:pPr>
              <a:r>
                <a:rPr lang="en-US" sz="6020">
                  <a:solidFill>
                    <a:srgbClr val="000000"/>
                  </a:solidFill>
                  <a:latin typeface="Poppins"/>
                  <a:ea typeface="Poppins"/>
                  <a:cs typeface="Poppins"/>
                  <a:sym typeface="Poppins"/>
                </a:rPr>
                <a:t>Avoid underspending your WIC grant</a:t>
              </a:r>
            </a:p>
          </p:txBody>
        </p:sp>
      </p:grpSp>
      <p:grpSp>
        <p:nvGrpSpPr>
          <p:cNvPr id="6" name="Group 6"/>
          <p:cNvGrpSpPr/>
          <p:nvPr/>
        </p:nvGrpSpPr>
        <p:grpSpPr>
          <a:xfrm>
            <a:off x="916890" y="3706100"/>
            <a:ext cx="2177412" cy="2177412"/>
            <a:chOff x="0" y="0"/>
            <a:chExt cx="1616398" cy="1616398"/>
          </a:xfrm>
        </p:grpSpPr>
        <p:sp>
          <p:nvSpPr>
            <p:cNvPr id="7" name="Freeform 7"/>
            <p:cNvSpPr/>
            <p:nvPr/>
          </p:nvSpPr>
          <p:spPr>
            <a:xfrm>
              <a:off x="0" y="0"/>
              <a:ext cx="1616456" cy="1616456"/>
            </a:xfrm>
            <a:custGeom>
              <a:avLst/>
              <a:gdLst/>
              <a:ahLst/>
              <a:cxnLst/>
              <a:rect l="l" t="t" r="r" b="b"/>
              <a:pathLst>
                <a:path w="1616456" h="1616456">
                  <a:moveTo>
                    <a:pt x="0" y="808228"/>
                  </a:moveTo>
                  <a:cubicBezTo>
                    <a:pt x="0" y="361823"/>
                    <a:pt x="361823" y="0"/>
                    <a:pt x="808228" y="0"/>
                  </a:cubicBezTo>
                  <a:cubicBezTo>
                    <a:pt x="1254633" y="0"/>
                    <a:pt x="1616456" y="361823"/>
                    <a:pt x="1616456" y="808228"/>
                  </a:cubicBezTo>
                  <a:cubicBezTo>
                    <a:pt x="1616456" y="1254633"/>
                    <a:pt x="1254633" y="1616456"/>
                    <a:pt x="808228" y="1616456"/>
                  </a:cubicBezTo>
                  <a:cubicBezTo>
                    <a:pt x="361823" y="1616456"/>
                    <a:pt x="0" y="1254506"/>
                    <a:pt x="0" y="808228"/>
                  </a:cubicBezTo>
                  <a:close/>
                </a:path>
              </a:pathLst>
            </a:custGeom>
            <a:solidFill>
              <a:srgbClr val="FFBD59"/>
            </a:solidFill>
          </p:spPr>
          <p:txBody>
            <a:bodyPr/>
            <a:lstStyle/>
            <a:p>
              <a:endParaRPr lang="en-US"/>
            </a:p>
          </p:txBody>
        </p:sp>
      </p:grpSp>
      <p:grpSp>
        <p:nvGrpSpPr>
          <p:cNvPr id="8" name="Group 8"/>
          <p:cNvGrpSpPr/>
          <p:nvPr/>
        </p:nvGrpSpPr>
        <p:grpSpPr>
          <a:xfrm>
            <a:off x="3602930" y="3699124"/>
            <a:ext cx="5146424" cy="2191363"/>
            <a:chOff x="0" y="0"/>
            <a:chExt cx="3820438" cy="1626755"/>
          </a:xfrm>
        </p:grpSpPr>
        <p:sp>
          <p:nvSpPr>
            <p:cNvPr id="9" name="Freeform 9"/>
            <p:cNvSpPr/>
            <p:nvPr/>
          </p:nvSpPr>
          <p:spPr>
            <a:xfrm>
              <a:off x="0" y="0"/>
              <a:ext cx="3820439" cy="1626755"/>
            </a:xfrm>
            <a:custGeom>
              <a:avLst/>
              <a:gdLst/>
              <a:ahLst/>
              <a:cxnLst/>
              <a:rect l="l" t="t" r="r" b="b"/>
              <a:pathLst>
                <a:path w="3820439" h="1626755">
                  <a:moveTo>
                    <a:pt x="0" y="0"/>
                  </a:moveTo>
                  <a:lnTo>
                    <a:pt x="3820439" y="0"/>
                  </a:lnTo>
                  <a:lnTo>
                    <a:pt x="3820439" y="1626755"/>
                  </a:lnTo>
                  <a:lnTo>
                    <a:pt x="0" y="1626755"/>
                  </a:lnTo>
                  <a:close/>
                </a:path>
              </a:pathLst>
            </a:custGeom>
            <a:solidFill>
              <a:srgbClr val="000000">
                <a:alpha val="0"/>
              </a:srgbClr>
            </a:solidFill>
          </p:spPr>
          <p:txBody>
            <a:bodyPr/>
            <a:lstStyle/>
            <a:p>
              <a:endParaRPr lang="en-US"/>
            </a:p>
          </p:txBody>
        </p:sp>
        <p:sp>
          <p:nvSpPr>
            <p:cNvPr id="10" name="TextBox 10"/>
            <p:cNvSpPr txBox="1"/>
            <p:nvPr/>
          </p:nvSpPr>
          <p:spPr>
            <a:xfrm>
              <a:off x="0" y="-19050"/>
              <a:ext cx="3820438" cy="1645805"/>
            </a:xfrm>
            <a:prstGeom prst="rect">
              <a:avLst/>
            </a:prstGeom>
          </p:spPr>
          <p:txBody>
            <a:bodyPr lIns="0" tIns="0" rIns="0" bIns="0" rtlCol="0" anchor="ctr"/>
            <a:lstStyle/>
            <a:p>
              <a:pPr algn="l">
                <a:lnSpc>
                  <a:spcPts val="3588"/>
                </a:lnSpc>
              </a:pPr>
              <a:r>
                <a:rPr lang="en-US" sz="2990">
                  <a:solidFill>
                    <a:srgbClr val="000000"/>
                  </a:solidFill>
                  <a:latin typeface="Poppins"/>
                  <a:ea typeface="Poppins"/>
                  <a:cs typeface="Poppins"/>
                  <a:sym typeface="Poppins"/>
                </a:rPr>
                <a:t>How many awards do you have from State WIC? </a:t>
              </a:r>
            </a:p>
          </p:txBody>
        </p:sp>
      </p:grpSp>
      <p:grpSp>
        <p:nvGrpSpPr>
          <p:cNvPr id="11" name="Group 11"/>
          <p:cNvGrpSpPr/>
          <p:nvPr/>
        </p:nvGrpSpPr>
        <p:grpSpPr>
          <a:xfrm>
            <a:off x="9587661" y="3706100"/>
            <a:ext cx="2177412" cy="2177412"/>
            <a:chOff x="0" y="0"/>
            <a:chExt cx="1616398" cy="1616398"/>
          </a:xfrm>
        </p:grpSpPr>
        <p:sp>
          <p:nvSpPr>
            <p:cNvPr id="12" name="Freeform 12"/>
            <p:cNvSpPr/>
            <p:nvPr/>
          </p:nvSpPr>
          <p:spPr>
            <a:xfrm>
              <a:off x="0" y="0"/>
              <a:ext cx="1616456" cy="1616456"/>
            </a:xfrm>
            <a:custGeom>
              <a:avLst/>
              <a:gdLst/>
              <a:ahLst/>
              <a:cxnLst/>
              <a:rect l="l" t="t" r="r" b="b"/>
              <a:pathLst>
                <a:path w="1616456" h="1616456">
                  <a:moveTo>
                    <a:pt x="0" y="808228"/>
                  </a:moveTo>
                  <a:cubicBezTo>
                    <a:pt x="0" y="361823"/>
                    <a:pt x="361823" y="0"/>
                    <a:pt x="808228" y="0"/>
                  </a:cubicBezTo>
                  <a:cubicBezTo>
                    <a:pt x="1254633" y="0"/>
                    <a:pt x="1616456" y="361823"/>
                    <a:pt x="1616456" y="808228"/>
                  </a:cubicBezTo>
                  <a:cubicBezTo>
                    <a:pt x="1616456" y="1254633"/>
                    <a:pt x="1254633" y="1616456"/>
                    <a:pt x="808228" y="1616456"/>
                  </a:cubicBezTo>
                  <a:cubicBezTo>
                    <a:pt x="361823" y="1616456"/>
                    <a:pt x="0" y="1254506"/>
                    <a:pt x="0" y="808228"/>
                  </a:cubicBezTo>
                  <a:close/>
                </a:path>
              </a:pathLst>
            </a:custGeom>
            <a:solidFill>
              <a:srgbClr val="8C52FF"/>
            </a:solidFill>
          </p:spPr>
          <p:txBody>
            <a:bodyPr/>
            <a:lstStyle/>
            <a:p>
              <a:endParaRPr lang="en-US"/>
            </a:p>
          </p:txBody>
        </p:sp>
      </p:grpSp>
      <p:grpSp>
        <p:nvGrpSpPr>
          <p:cNvPr id="13" name="Group 13"/>
          <p:cNvGrpSpPr/>
          <p:nvPr/>
        </p:nvGrpSpPr>
        <p:grpSpPr>
          <a:xfrm>
            <a:off x="12224686" y="3699124"/>
            <a:ext cx="5379689" cy="2191363"/>
            <a:chOff x="0" y="0"/>
            <a:chExt cx="3993602" cy="1626755"/>
          </a:xfrm>
        </p:grpSpPr>
        <p:sp>
          <p:nvSpPr>
            <p:cNvPr id="14" name="Freeform 14"/>
            <p:cNvSpPr/>
            <p:nvPr/>
          </p:nvSpPr>
          <p:spPr>
            <a:xfrm>
              <a:off x="0" y="0"/>
              <a:ext cx="3993603" cy="1626755"/>
            </a:xfrm>
            <a:custGeom>
              <a:avLst/>
              <a:gdLst/>
              <a:ahLst/>
              <a:cxnLst/>
              <a:rect l="l" t="t" r="r" b="b"/>
              <a:pathLst>
                <a:path w="3993603" h="1626755">
                  <a:moveTo>
                    <a:pt x="0" y="0"/>
                  </a:moveTo>
                  <a:lnTo>
                    <a:pt x="3993603" y="0"/>
                  </a:lnTo>
                  <a:lnTo>
                    <a:pt x="3993603" y="1626755"/>
                  </a:lnTo>
                  <a:lnTo>
                    <a:pt x="0" y="1626755"/>
                  </a:lnTo>
                  <a:close/>
                </a:path>
              </a:pathLst>
            </a:custGeom>
            <a:solidFill>
              <a:srgbClr val="000000">
                <a:alpha val="0"/>
              </a:srgbClr>
            </a:solidFill>
          </p:spPr>
          <p:txBody>
            <a:bodyPr/>
            <a:lstStyle/>
            <a:p>
              <a:endParaRPr lang="en-US"/>
            </a:p>
          </p:txBody>
        </p:sp>
        <p:sp>
          <p:nvSpPr>
            <p:cNvPr id="15" name="TextBox 15"/>
            <p:cNvSpPr txBox="1"/>
            <p:nvPr/>
          </p:nvSpPr>
          <p:spPr>
            <a:xfrm>
              <a:off x="0" y="-19050"/>
              <a:ext cx="3993602" cy="1645805"/>
            </a:xfrm>
            <a:prstGeom prst="rect">
              <a:avLst/>
            </a:prstGeom>
          </p:spPr>
          <p:txBody>
            <a:bodyPr lIns="0" tIns="0" rIns="0" bIns="0" rtlCol="0" anchor="ctr"/>
            <a:lstStyle/>
            <a:p>
              <a:pPr algn="l">
                <a:lnSpc>
                  <a:spcPts val="3559"/>
                </a:lnSpc>
              </a:pPr>
              <a:r>
                <a:rPr lang="en-US" sz="2966">
                  <a:solidFill>
                    <a:srgbClr val="000000"/>
                  </a:solidFill>
                  <a:latin typeface="Poppins"/>
                  <a:ea typeface="Poppins"/>
                  <a:cs typeface="Poppins"/>
                  <a:sym typeface="Poppins"/>
                </a:rPr>
                <a:t>Save your WIC grant award letters for documentation of the exact award amounts.</a:t>
              </a:r>
            </a:p>
          </p:txBody>
        </p:sp>
      </p:grpSp>
      <p:grpSp>
        <p:nvGrpSpPr>
          <p:cNvPr id="16" name="Group 16"/>
          <p:cNvGrpSpPr/>
          <p:nvPr/>
        </p:nvGrpSpPr>
        <p:grpSpPr>
          <a:xfrm>
            <a:off x="916890" y="6995206"/>
            <a:ext cx="2177412" cy="2177412"/>
            <a:chOff x="0" y="0"/>
            <a:chExt cx="1616398" cy="1616398"/>
          </a:xfrm>
        </p:grpSpPr>
        <p:sp>
          <p:nvSpPr>
            <p:cNvPr id="17" name="Freeform 17"/>
            <p:cNvSpPr/>
            <p:nvPr/>
          </p:nvSpPr>
          <p:spPr>
            <a:xfrm>
              <a:off x="0" y="0"/>
              <a:ext cx="1616456" cy="1616456"/>
            </a:xfrm>
            <a:custGeom>
              <a:avLst/>
              <a:gdLst/>
              <a:ahLst/>
              <a:cxnLst/>
              <a:rect l="l" t="t" r="r" b="b"/>
              <a:pathLst>
                <a:path w="1616456" h="1616456">
                  <a:moveTo>
                    <a:pt x="0" y="808228"/>
                  </a:moveTo>
                  <a:cubicBezTo>
                    <a:pt x="0" y="361823"/>
                    <a:pt x="361823" y="0"/>
                    <a:pt x="808228" y="0"/>
                  </a:cubicBezTo>
                  <a:cubicBezTo>
                    <a:pt x="1254633" y="0"/>
                    <a:pt x="1616456" y="361823"/>
                    <a:pt x="1616456" y="808228"/>
                  </a:cubicBezTo>
                  <a:cubicBezTo>
                    <a:pt x="1616456" y="1254633"/>
                    <a:pt x="1254633" y="1616456"/>
                    <a:pt x="808228" y="1616456"/>
                  </a:cubicBezTo>
                  <a:cubicBezTo>
                    <a:pt x="361823" y="1616456"/>
                    <a:pt x="0" y="1254506"/>
                    <a:pt x="0" y="808228"/>
                  </a:cubicBezTo>
                  <a:close/>
                </a:path>
              </a:pathLst>
            </a:custGeom>
            <a:solidFill>
              <a:srgbClr val="76C4F0"/>
            </a:solidFill>
          </p:spPr>
          <p:txBody>
            <a:bodyPr/>
            <a:lstStyle/>
            <a:p>
              <a:endParaRPr lang="en-US"/>
            </a:p>
          </p:txBody>
        </p:sp>
      </p:grpSp>
      <p:grpSp>
        <p:nvGrpSpPr>
          <p:cNvPr id="18" name="Group 18"/>
          <p:cNvGrpSpPr/>
          <p:nvPr/>
        </p:nvGrpSpPr>
        <p:grpSpPr>
          <a:xfrm>
            <a:off x="3553917" y="7066937"/>
            <a:ext cx="5146424" cy="2191363"/>
            <a:chOff x="0" y="0"/>
            <a:chExt cx="3820438" cy="1626755"/>
          </a:xfrm>
        </p:grpSpPr>
        <p:sp>
          <p:nvSpPr>
            <p:cNvPr id="19" name="Freeform 19"/>
            <p:cNvSpPr/>
            <p:nvPr/>
          </p:nvSpPr>
          <p:spPr>
            <a:xfrm>
              <a:off x="0" y="0"/>
              <a:ext cx="3820439" cy="1626755"/>
            </a:xfrm>
            <a:custGeom>
              <a:avLst/>
              <a:gdLst/>
              <a:ahLst/>
              <a:cxnLst/>
              <a:rect l="l" t="t" r="r" b="b"/>
              <a:pathLst>
                <a:path w="3820439" h="1626755">
                  <a:moveTo>
                    <a:pt x="0" y="0"/>
                  </a:moveTo>
                  <a:lnTo>
                    <a:pt x="3820439" y="0"/>
                  </a:lnTo>
                  <a:lnTo>
                    <a:pt x="3820439" y="1626755"/>
                  </a:lnTo>
                  <a:lnTo>
                    <a:pt x="0" y="1626755"/>
                  </a:lnTo>
                  <a:close/>
                </a:path>
              </a:pathLst>
            </a:custGeom>
            <a:solidFill>
              <a:srgbClr val="000000">
                <a:alpha val="0"/>
              </a:srgbClr>
            </a:solidFill>
          </p:spPr>
          <p:txBody>
            <a:bodyPr/>
            <a:lstStyle/>
            <a:p>
              <a:endParaRPr lang="en-US"/>
            </a:p>
          </p:txBody>
        </p:sp>
        <p:sp>
          <p:nvSpPr>
            <p:cNvPr id="20" name="TextBox 20"/>
            <p:cNvSpPr txBox="1"/>
            <p:nvPr/>
          </p:nvSpPr>
          <p:spPr>
            <a:xfrm>
              <a:off x="0" y="-19050"/>
              <a:ext cx="3820438" cy="1645805"/>
            </a:xfrm>
            <a:prstGeom prst="rect">
              <a:avLst/>
            </a:prstGeom>
          </p:spPr>
          <p:txBody>
            <a:bodyPr lIns="0" tIns="0" rIns="0" bIns="0" rtlCol="0" anchor="ctr"/>
            <a:lstStyle/>
            <a:p>
              <a:pPr algn="l">
                <a:lnSpc>
                  <a:spcPts val="3588"/>
                </a:lnSpc>
              </a:pPr>
              <a:r>
                <a:rPr lang="en-US" sz="2990">
                  <a:solidFill>
                    <a:srgbClr val="000000"/>
                  </a:solidFill>
                  <a:latin typeface="Poppins"/>
                  <a:ea typeface="Poppins"/>
                  <a:cs typeface="Poppins"/>
                  <a:sym typeface="Poppins"/>
                </a:rPr>
                <a:t>Do you work closely with fiscal staff?</a:t>
              </a:r>
            </a:p>
          </p:txBody>
        </p:sp>
      </p:grpSp>
      <p:grpSp>
        <p:nvGrpSpPr>
          <p:cNvPr id="21" name="Group 21"/>
          <p:cNvGrpSpPr/>
          <p:nvPr/>
        </p:nvGrpSpPr>
        <p:grpSpPr>
          <a:xfrm>
            <a:off x="9587661" y="6995206"/>
            <a:ext cx="2177412" cy="2177412"/>
            <a:chOff x="0" y="0"/>
            <a:chExt cx="1616398" cy="1616398"/>
          </a:xfrm>
        </p:grpSpPr>
        <p:sp>
          <p:nvSpPr>
            <p:cNvPr id="22" name="Freeform 22"/>
            <p:cNvSpPr/>
            <p:nvPr/>
          </p:nvSpPr>
          <p:spPr>
            <a:xfrm>
              <a:off x="0" y="0"/>
              <a:ext cx="1616456" cy="1616456"/>
            </a:xfrm>
            <a:custGeom>
              <a:avLst/>
              <a:gdLst/>
              <a:ahLst/>
              <a:cxnLst/>
              <a:rect l="l" t="t" r="r" b="b"/>
              <a:pathLst>
                <a:path w="1616456" h="1616456">
                  <a:moveTo>
                    <a:pt x="0" y="808228"/>
                  </a:moveTo>
                  <a:cubicBezTo>
                    <a:pt x="0" y="361823"/>
                    <a:pt x="361823" y="0"/>
                    <a:pt x="808228" y="0"/>
                  </a:cubicBezTo>
                  <a:cubicBezTo>
                    <a:pt x="1254633" y="0"/>
                    <a:pt x="1616456" y="361823"/>
                    <a:pt x="1616456" y="808228"/>
                  </a:cubicBezTo>
                  <a:cubicBezTo>
                    <a:pt x="1616456" y="1254633"/>
                    <a:pt x="1254633" y="1616456"/>
                    <a:pt x="808228" y="1616456"/>
                  </a:cubicBezTo>
                  <a:cubicBezTo>
                    <a:pt x="361823" y="1616456"/>
                    <a:pt x="0" y="1254506"/>
                    <a:pt x="0" y="808228"/>
                  </a:cubicBezTo>
                  <a:close/>
                </a:path>
              </a:pathLst>
            </a:custGeom>
            <a:solidFill>
              <a:srgbClr val="FF5757"/>
            </a:solidFill>
          </p:spPr>
          <p:txBody>
            <a:bodyPr/>
            <a:lstStyle/>
            <a:p>
              <a:endParaRPr lang="en-US"/>
            </a:p>
          </p:txBody>
        </p:sp>
      </p:grpSp>
      <p:grpSp>
        <p:nvGrpSpPr>
          <p:cNvPr id="23" name="Group 23"/>
          <p:cNvGrpSpPr/>
          <p:nvPr/>
        </p:nvGrpSpPr>
        <p:grpSpPr>
          <a:xfrm>
            <a:off x="12224686" y="7066937"/>
            <a:ext cx="5566301" cy="2191363"/>
            <a:chOff x="0" y="0"/>
            <a:chExt cx="4132134" cy="1626755"/>
          </a:xfrm>
        </p:grpSpPr>
        <p:sp>
          <p:nvSpPr>
            <p:cNvPr id="24" name="Freeform 24"/>
            <p:cNvSpPr/>
            <p:nvPr/>
          </p:nvSpPr>
          <p:spPr>
            <a:xfrm>
              <a:off x="0" y="0"/>
              <a:ext cx="4132134" cy="1626755"/>
            </a:xfrm>
            <a:custGeom>
              <a:avLst/>
              <a:gdLst/>
              <a:ahLst/>
              <a:cxnLst/>
              <a:rect l="l" t="t" r="r" b="b"/>
              <a:pathLst>
                <a:path w="4132134" h="1626755">
                  <a:moveTo>
                    <a:pt x="0" y="0"/>
                  </a:moveTo>
                  <a:lnTo>
                    <a:pt x="4132134" y="0"/>
                  </a:lnTo>
                  <a:lnTo>
                    <a:pt x="4132134" y="1626755"/>
                  </a:lnTo>
                  <a:lnTo>
                    <a:pt x="0" y="1626755"/>
                  </a:lnTo>
                  <a:close/>
                </a:path>
              </a:pathLst>
            </a:custGeom>
            <a:solidFill>
              <a:srgbClr val="000000">
                <a:alpha val="0"/>
              </a:srgbClr>
            </a:solidFill>
          </p:spPr>
          <p:txBody>
            <a:bodyPr/>
            <a:lstStyle/>
            <a:p>
              <a:endParaRPr lang="en-US"/>
            </a:p>
          </p:txBody>
        </p:sp>
        <p:sp>
          <p:nvSpPr>
            <p:cNvPr id="25" name="TextBox 25"/>
            <p:cNvSpPr txBox="1"/>
            <p:nvPr/>
          </p:nvSpPr>
          <p:spPr>
            <a:xfrm>
              <a:off x="0" y="-19050"/>
              <a:ext cx="4132134" cy="1645805"/>
            </a:xfrm>
            <a:prstGeom prst="rect">
              <a:avLst/>
            </a:prstGeom>
          </p:spPr>
          <p:txBody>
            <a:bodyPr lIns="0" tIns="0" rIns="0" bIns="0" rtlCol="0" anchor="ctr"/>
            <a:lstStyle/>
            <a:p>
              <a:pPr algn="l">
                <a:lnSpc>
                  <a:spcPts val="3559"/>
                </a:lnSpc>
              </a:pPr>
              <a:r>
                <a:rPr lang="en-US" sz="2966">
                  <a:solidFill>
                    <a:srgbClr val="000000"/>
                  </a:solidFill>
                  <a:latin typeface="Poppins"/>
                  <a:ea typeface="Poppins"/>
                  <a:cs typeface="Poppins"/>
                  <a:sym typeface="Poppins"/>
                </a:rPr>
                <a:t>Are payroll and other expenses correctly charged?</a:t>
              </a:r>
            </a:p>
          </p:txBody>
        </p:sp>
      </p:grpSp>
      <p:sp>
        <p:nvSpPr>
          <p:cNvPr id="26" name="Freeform 26"/>
          <p:cNvSpPr/>
          <p:nvPr/>
        </p:nvSpPr>
        <p:spPr>
          <a:xfrm>
            <a:off x="10015527" y="4133966"/>
            <a:ext cx="1292290" cy="1292290"/>
          </a:xfrm>
          <a:custGeom>
            <a:avLst/>
            <a:gdLst/>
            <a:ahLst/>
            <a:cxnLst/>
            <a:rect l="l" t="t" r="r" b="b"/>
            <a:pathLst>
              <a:path w="1292290" h="1292290">
                <a:moveTo>
                  <a:pt x="0" y="0"/>
                </a:moveTo>
                <a:lnTo>
                  <a:pt x="1292290" y="0"/>
                </a:lnTo>
                <a:lnTo>
                  <a:pt x="1292290" y="1292290"/>
                </a:lnTo>
                <a:lnTo>
                  <a:pt x="0" y="129229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Freeform 27"/>
          <p:cNvSpPr/>
          <p:nvPr/>
        </p:nvSpPr>
        <p:spPr>
          <a:xfrm>
            <a:off x="1374147" y="4133966"/>
            <a:ext cx="1322472" cy="1272879"/>
          </a:xfrm>
          <a:custGeom>
            <a:avLst/>
            <a:gdLst/>
            <a:ahLst/>
            <a:cxnLst/>
            <a:rect l="l" t="t" r="r" b="b"/>
            <a:pathLst>
              <a:path w="1322472" h="1272879">
                <a:moveTo>
                  <a:pt x="0" y="0"/>
                </a:moveTo>
                <a:lnTo>
                  <a:pt x="1322472" y="0"/>
                </a:lnTo>
                <a:lnTo>
                  <a:pt x="1322472" y="1272879"/>
                </a:lnTo>
                <a:lnTo>
                  <a:pt x="0" y="1272879"/>
                </a:lnTo>
                <a:lnTo>
                  <a:pt x="0" y="0"/>
                </a:lnTo>
                <a:close/>
              </a:path>
            </a:pathLst>
          </a:custGeom>
          <a:blipFill>
            <a:blip r:embed="rId5"/>
            <a:stretch>
              <a:fillRect/>
            </a:stretch>
          </a:blipFill>
        </p:spPr>
        <p:txBody>
          <a:bodyPr/>
          <a:lstStyle/>
          <a:p>
            <a:endParaRPr lang="en-US"/>
          </a:p>
        </p:txBody>
      </p:sp>
      <p:sp>
        <p:nvSpPr>
          <p:cNvPr id="28" name="Freeform 28"/>
          <p:cNvSpPr/>
          <p:nvPr/>
        </p:nvSpPr>
        <p:spPr>
          <a:xfrm>
            <a:off x="1243243" y="7485465"/>
            <a:ext cx="1524707" cy="1196895"/>
          </a:xfrm>
          <a:custGeom>
            <a:avLst/>
            <a:gdLst/>
            <a:ahLst/>
            <a:cxnLst/>
            <a:rect l="l" t="t" r="r" b="b"/>
            <a:pathLst>
              <a:path w="1524707" h="1196895">
                <a:moveTo>
                  <a:pt x="0" y="0"/>
                </a:moveTo>
                <a:lnTo>
                  <a:pt x="1524707" y="0"/>
                </a:lnTo>
                <a:lnTo>
                  <a:pt x="1524707" y="1196895"/>
                </a:lnTo>
                <a:lnTo>
                  <a:pt x="0" y="119689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Freeform 29"/>
          <p:cNvSpPr/>
          <p:nvPr/>
        </p:nvSpPr>
        <p:spPr>
          <a:xfrm>
            <a:off x="10108841" y="7371948"/>
            <a:ext cx="1105661" cy="1310412"/>
          </a:xfrm>
          <a:custGeom>
            <a:avLst/>
            <a:gdLst/>
            <a:ahLst/>
            <a:cxnLst/>
            <a:rect l="l" t="t" r="r" b="b"/>
            <a:pathLst>
              <a:path w="1105661" h="1310412">
                <a:moveTo>
                  <a:pt x="0" y="0"/>
                </a:moveTo>
                <a:lnTo>
                  <a:pt x="1105661" y="0"/>
                </a:lnTo>
                <a:lnTo>
                  <a:pt x="1105661" y="1310412"/>
                </a:lnTo>
                <a:lnTo>
                  <a:pt x="0" y="131041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0" name="TextBox 30"/>
          <p:cNvSpPr txBox="1"/>
          <p:nvPr/>
        </p:nvSpPr>
        <p:spPr>
          <a:xfrm>
            <a:off x="6176141" y="2013252"/>
            <a:ext cx="6512680" cy="876300"/>
          </a:xfrm>
          <a:prstGeom prst="rect">
            <a:avLst/>
          </a:prstGeom>
        </p:spPr>
        <p:txBody>
          <a:bodyPr lIns="0" tIns="0" rIns="0" bIns="0" rtlCol="0" anchor="t">
            <a:spAutoFit/>
          </a:bodyPr>
          <a:lstStyle/>
          <a:p>
            <a:pPr algn="l">
              <a:lnSpc>
                <a:spcPts val="6563"/>
              </a:lnSpc>
            </a:pPr>
            <a:r>
              <a:rPr lang="en-US" sz="5469">
                <a:solidFill>
                  <a:srgbClr val="000000"/>
                </a:solidFill>
                <a:latin typeface="Poppins"/>
                <a:ea typeface="Poppins"/>
                <a:cs typeface="Poppins"/>
                <a:sym typeface="Poppins"/>
              </a:rPr>
              <a:t>Things to consider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p:nvPr/>
        </p:nvGrpSpPr>
        <p:grpSpPr>
          <a:xfrm>
            <a:off x="1459823" y="0"/>
            <a:ext cx="15368354" cy="1578310"/>
            <a:chOff x="0" y="0"/>
            <a:chExt cx="15482194" cy="1590001"/>
          </a:xfrm>
        </p:grpSpPr>
        <p:sp>
          <p:nvSpPr>
            <p:cNvPr id="4" name="Freeform 4"/>
            <p:cNvSpPr/>
            <p:nvPr/>
          </p:nvSpPr>
          <p:spPr>
            <a:xfrm>
              <a:off x="0" y="0"/>
              <a:ext cx="15482195" cy="1590001"/>
            </a:xfrm>
            <a:custGeom>
              <a:avLst/>
              <a:gdLst/>
              <a:ahLst/>
              <a:cxnLst/>
              <a:rect l="l" t="t" r="r" b="b"/>
              <a:pathLst>
                <a:path w="15482195" h="1590001">
                  <a:moveTo>
                    <a:pt x="0" y="0"/>
                  </a:moveTo>
                  <a:lnTo>
                    <a:pt x="15482195" y="0"/>
                  </a:lnTo>
                  <a:lnTo>
                    <a:pt x="15482195" y="1590001"/>
                  </a:lnTo>
                  <a:lnTo>
                    <a:pt x="0" y="1590001"/>
                  </a:lnTo>
                  <a:close/>
                </a:path>
              </a:pathLst>
            </a:custGeom>
            <a:solidFill>
              <a:srgbClr val="000000">
                <a:alpha val="0"/>
              </a:srgbClr>
            </a:solidFill>
          </p:spPr>
          <p:txBody>
            <a:bodyPr/>
            <a:lstStyle/>
            <a:p>
              <a:endParaRPr lang="en-US"/>
            </a:p>
          </p:txBody>
        </p:sp>
        <p:sp>
          <p:nvSpPr>
            <p:cNvPr id="5" name="TextBox 5"/>
            <p:cNvSpPr txBox="1"/>
            <p:nvPr/>
          </p:nvSpPr>
          <p:spPr>
            <a:xfrm>
              <a:off x="0" y="9525"/>
              <a:ext cx="15482194" cy="1580476"/>
            </a:xfrm>
            <a:prstGeom prst="rect">
              <a:avLst/>
            </a:prstGeom>
          </p:spPr>
          <p:txBody>
            <a:bodyPr lIns="0" tIns="0" rIns="0" bIns="0" rtlCol="0" anchor="ctr"/>
            <a:lstStyle/>
            <a:p>
              <a:pPr algn="l">
                <a:lnSpc>
                  <a:spcPts val="6501"/>
                </a:lnSpc>
              </a:pPr>
              <a:r>
                <a:rPr lang="en-US" sz="6020">
                  <a:solidFill>
                    <a:srgbClr val="000000"/>
                  </a:solidFill>
                  <a:latin typeface="Poppins"/>
                  <a:ea typeface="Poppins"/>
                  <a:cs typeface="Poppins"/>
                  <a:sym typeface="Poppins"/>
                </a:rPr>
                <a:t>Avoid underspending your WIC grant </a:t>
              </a:r>
            </a:p>
          </p:txBody>
        </p:sp>
      </p:grpSp>
      <p:sp>
        <p:nvSpPr>
          <p:cNvPr id="6" name="TextBox 6"/>
          <p:cNvSpPr txBox="1"/>
          <p:nvPr/>
        </p:nvSpPr>
        <p:spPr>
          <a:xfrm>
            <a:off x="4621855" y="1196410"/>
            <a:ext cx="8541359" cy="763799"/>
          </a:xfrm>
          <a:prstGeom prst="rect">
            <a:avLst/>
          </a:prstGeom>
        </p:spPr>
        <p:txBody>
          <a:bodyPr wrap="square" lIns="0" tIns="0" rIns="0" bIns="0" rtlCol="0" anchor="t">
            <a:spAutoFit/>
          </a:bodyPr>
          <a:lstStyle/>
          <a:p>
            <a:pPr algn="ctr">
              <a:lnSpc>
                <a:spcPts val="5907"/>
              </a:lnSpc>
              <a:spcBef>
                <a:spcPct val="0"/>
              </a:spcBef>
            </a:pPr>
            <a:r>
              <a:rPr lang="en-US" sz="5469">
                <a:solidFill>
                  <a:srgbClr val="000000"/>
                </a:solidFill>
                <a:latin typeface="Poppins"/>
                <a:ea typeface="Poppins"/>
                <a:cs typeface="Poppins"/>
                <a:sym typeface="Poppins"/>
              </a:rPr>
              <a:t>Things to consider</a:t>
            </a:r>
          </a:p>
        </p:txBody>
      </p:sp>
      <p:grpSp>
        <p:nvGrpSpPr>
          <p:cNvPr id="7" name="Group 7"/>
          <p:cNvGrpSpPr/>
          <p:nvPr/>
        </p:nvGrpSpPr>
        <p:grpSpPr>
          <a:xfrm>
            <a:off x="3973873" y="2425349"/>
            <a:ext cx="10340253" cy="7704418"/>
            <a:chOff x="0" y="0"/>
            <a:chExt cx="13787005" cy="10272557"/>
          </a:xfrm>
        </p:grpSpPr>
        <p:sp>
          <p:nvSpPr>
            <p:cNvPr id="8" name="Freeform 8"/>
            <p:cNvSpPr/>
            <p:nvPr/>
          </p:nvSpPr>
          <p:spPr>
            <a:xfrm>
              <a:off x="3910028" y="0"/>
              <a:ext cx="6061341" cy="3147393"/>
            </a:xfrm>
            <a:custGeom>
              <a:avLst/>
              <a:gdLst/>
              <a:ahLst/>
              <a:cxnLst/>
              <a:rect l="l" t="t" r="r" b="b"/>
              <a:pathLst>
                <a:path w="6061341" h="3147393">
                  <a:moveTo>
                    <a:pt x="0" y="0"/>
                  </a:moveTo>
                  <a:lnTo>
                    <a:pt x="6061341" y="0"/>
                  </a:lnTo>
                  <a:lnTo>
                    <a:pt x="6061341" y="3147393"/>
                  </a:lnTo>
                  <a:lnTo>
                    <a:pt x="0" y="314739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3910028" y="0"/>
              <a:ext cx="6061341" cy="3147393"/>
              <a:chOff x="0" y="0"/>
              <a:chExt cx="3234329" cy="1679447"/>
            </a:xfrm>
          </p:grpSpPr>
          <p:sp>
            <p:nvSpPr>
              <p:cNvPr id="10" name="Freeform 10"/>
              <p:cNvSpPr/>
              <p:nvPr/>
            </p:nvSpPr>
            <p:spPr>
              <a:xfrm>
                <a:off x="0" y="0"/>
                <a:ext cx="3234329" cy="1679447"/>
              </a:xfrm>
              <a:custGeom>
                <a:avLst/>
                <a:gdLst/>
                <a:ahLst/>
                <a:cxnLst/>
                <a:rect l="l" t="t" r="r" b="b"/>
                <a:pathLst>
                  <a:path w="3234329" h="1679447">
                    <a:moveTo>
                      <a:pt x="0" y="0"/>
                    </a:moveTo>
                    <a:lnTo>
                      <a:pt x="3234329" y="0"/>
                    </a:lnTo>
                    <a:lnTo>
                      <a:pt x="3234329" y="1679447"/>
                    </a:lnTo>
                    <a:lnTo>
                      <a:pt x="0" y="1679447"/>
                    </a:lnTo>
                    <a:close/>
                  </a:path>
                </a:pathLst>
              </a:custGeom>
              <a:solidFill>
                <a:srgbClr val="000000">
                  <a:alpha val="0"/>
                </a:srgbClr>
              </a:solidFill>
            </p:spPr>
            <p:txBody>
              <a:bodyPr/>
              <a:lstStyle/>
              <a:p>
                <a:endParaRPr lang="en-US"/>
              </a:p>
            </p:txBody>
          </p:sp>
          <p:sp>
            <p:nvSpPr>
              <p:cNvPr id="11" name="TextBox 11"/>
              <p:cNvSpPr txBox="1"/>
              <p:nvPr/>
            </p:nvSpPr>
            <p:spPr>
              <a:xfrm>
                <a:off x="0" y="38100"/>
                <a:ext cx="3234329" cy="1641347"/>
              </a:xfrm>
              <a:prstGeom prst="rect">
                <a:avLst/>
              </a:prstGeom>
            </p:spPr>
            <p:txBody>
              <a:bodyPr lIns="0" tIns="0" rIns="0" bIns="0" rtlCol="0" anchor="ctr"/>
              <a:lstStyle/>
              <a:p>
                <a:pPr algn="ctr">
                  <a:lnSpc>
                    <a:spcPts val="4108"/>
                  </a:lnSpc>
                </a:pPr>
                <a:r>
                  <a:rPr lang="en-US" sz="3804">
                    <a:solidFill>
                      <a:srgbClr val="000000"/>
                    </a:solidFill>
                    <a:latin typeface="Aptos"/>
                    <a:ea typeface="Aptos"/>
                    <a:cs typeface="Aptos"/>
                    <a:sym typeface="Aptos"/>
                  </a:rPr>
                  <a:t>Quarter 1 </a:t>
                </a:r>
              </a:p>
              <a:p>
                <a:pPr algn="ctr">
                  <a:lnSpc>
                    <a:spcPts val="4108"/>
                  </a:lnSpc>
                </a:pPr>
                <a:r>
                  <a:rPr lang="en-US" sz="3804">
                    <a:solidFill>
                      <a:srgbClr val="000000"/>
                    </a:solidFill>
                    <a:latin typeface="Aptos"/>
                    <a:ea typeface="Aptos"/>
                    <a:cs typeface="Aptos"/>
                    <a:sym typeface="Aptos"/>
                  </a:rPr>
                  <a:t>July - Sept</a:t>
                </a:r>
              </a:p>
            </p:txBody>
          </p:sp>
        </p:grpSp>
        <p:sp>
          <p:nvSpPr>
            <p:cNvPr id="12" name="Freeform 12"/>
            <p:cNvSpPr/>
            <p:nvPr/>
          </p:nvSpPr>
          <p:spPr>
            <a:xfrm>
              <a:off x="7721169" y="3585783"/>
              <a:ext cx="6065835" cy="3149726"/>
            </a:xfrm>
            <a:custGeom>
              <a:avLst/>
              <a:gdLst/>
              <a:ahLst/>
              <a:cxnLst/>
              <a:rect l="l" t="t" r="r" b="b"/>
              <a:pathLst>
                <a:path w="6065835" h="3149726">
                  <a:moveTo>
                    <a:pt x="0" y="0"/>
                  </a:moveTo>
                  <a:lnTo>
                    <a:pt x="6065836" y="0"/>
                  </a:lnTo>
                  <a:lnTo>
                    <a:pt x="6065836" y="3149727"/>
                  </a:lnTo>
                  <a:lnTo>
                    <a:pt x="0" y="314972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3"/>
            <p:cNvGrpSpPr/>
            <p:nvPr/>
          </p:nvGrpSpPr>
          <p:grpSpPr>
            <a:xfrm>
              <a:off x="7721169" y="3585783"/>
              <a:ext cx="6065835" cy="3149726"/>
              <a:chOff x="0" y="0"/>
              <a:chExt cx="3234329" cy="1679447"/>
            </a:xfrm>
          </p:grpSpPr>
          <p:sp>
            <p:nvSpPr>
              <p:cNvPr id="14" name="Freeform 14"/>
              <p:cNvSpPr/>
              <p:nvPr/>
            </p:nvSpPr>
            <p:spPr>
              <a:xfrm>
                <a:off x="0" y="0"/>
                <a:ext cx="3234329" cy="1679447"/>
              </a:xfrm>
              <a:custGeom>
                <a:avLst/>
                <a:gdLst/>
                <a:ahLst/>
                <a:cxnLst/>
                <a:rect l="l" t="t" r="r" b="b"/>
                <a:pathLst>
                  <a:path w="3234329" h="1679447">
                    <a:moveTo>
                      <a:pt x="0" y="0"/>
                    </a:moveTo>
                    <a:lnTo>
                      <a:pt x="3234329" y="0"/>
                    </a:lnTo>
                    <a:lnTo>
                      <a:pt x="3234329" y="1679447"/>
                    </a:lnTo>
                    <a:lnTo>
                      <a:pt x="0" y="1679447"/>
                    </a:lnTo>
                    <a:close/>
                  </a:path>
                </a:pathLst>
              </a:custGeom>
              <a:solidFill>
                <a:srgbClr val="000000">
                  <a:alpha val="0"/>
                </a:srgbClr>
              </a:solidFill>
            </p:spPr>
            <p:txBody>
              <a:bodyPr/>
              <a:lstStyle/>
              <a:p>
                <a:endParaRPr lang="en-US"/>
              </a:p>
            </p:txBody>
          </p:sp>
          <p:sp>
            <p:nvSpPr>
              <p:cNvPr id="15" name="TextBox 15"/>
              <p:cNvSpPr txBox="1"/>
              <p:nvPr/>
            </p:nvSpPr>
            <p:spPr>
              <a:xfrm>
                <a:off x="0" y="38100"/>
                <a:ext cx="3234329" cy="1641347"/>
              </a:xfrm>
              <a:prstGeom prst="rect">
                <a:avLst/>
              </a:prstGeom>
            </p:spPr>
            <p:txBody>
              <a:bodyPr lIns="0" tIns="0" rIns="0" bIns="0" rtlCol="0" anchor="ctr"/>
              <a:lstStyle/>
              <a:p>
                <a:pPr algn="ctr">
                  <a:lnSpc>
                    <a:spcPts val="4108"/>
                  </a:lnSpc>
                </a:pPr>
                <a:r>
                  <a:rPr lang="en-US" sz="3804">
                    <a:solidFill>
                      <a:srgbClr val="000000"/>
                    </a:solidFill>
                    <a:latin typeface="Aptos"/>
                    <a:ea typeface="Aptos"/>
                    <a:cs typeface="Aptos"/>
                    <a:sym typeface="Aptos"/>
                  </a:rPr>
                  <a:t>Quarter 2</a:t>
                </a:r>
              </a:p>
              <a:p>
                <a:pPr algn="ctr">
                  <a:lnSpc>
                    <a:spcPts val="4108"/>
                  </a:lnSpc>
                </a:pPr>
                <a:r>
                  <a:rPr lang="en-US" sz="3804">
                    <a:solidFill>
                      <a:srgbClr val="000000"/>
                    </a:solidFill>
                    <a:latin typeface="Aptos"/>
                    <a:ea typeface="Aptos"/>
                    <a:cs typeface="Aptos"/>
                    <a:sym typeface="Aptos"/>
                  </a:rPr>
                  <a:t>Oct - Dec</a:t>
                </a:r>
              </a:p>
            </p:txBody>
          </p:sp>
        </p:grpSp>
        <p:sp>
          <p:nvSpPr>
            <p:cNvPr id="16" name="Freeform 16"/>
            <p:cNvSpPr/>
            <p:nvPr/>
          </p:nvSpPr>
          <p:spPr>
            <a:xfrm>
              <a:off x="3910028" y="7125164"/>
              <a:ext cx="6061341" cy="3147393"/>
            </a:xfrm>
            <a:custGeom>
              <a:avLst/>
              <a:gdLst/>
              <a:ahLst/>
              <a:cxnLst/>
              <a:rect l="l" t="t" r="r" b="b"/>
              <a:pathLst>
                <a:path w="6061341" h="3147393">
                  <a:moveTo>
                    <a:pt x="0" y="0"/>
                  </a:moveTo>
                  <a:lnTo>
                    <a:pt x="6061341" y="0"/>
                  </a:lnTo>
                  <a:lnTo>
                    <a:pt x="6061341" y="3147393"/>
                  </a:lnTo>
                  <a:lnTo>
                    <a:pt x="0" y="314739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7" name="Group 17"/>
            <p:cNvGrpSpPr/>
            <p:nvPr/>
          </p:nvGrpSpPr>
          <p:grpSpPr>
            <a:xfrm>
              <a:off x="3910028" y="7125164"/>
              <a:ext cx="6061341" cy="3147393"/>
              <a:chOff x="0" y="0"/>
              <a:chExt cx="3234329" cy="1679447"/>
            </a:xfrm>
          </p:grpSpPr>
          <p:sp>
            <p:nvSpPr>
              <p:cNvPr id="18" name="Freeform 18"/>
              <p:cNvSpPr/>
              <p:nvPr/>
            </p:nvSpPr>
            <p:spPr>
              <a:xfrm>
                <a:off x="0" y="0"/>
                <a:ext cx="3234329" cy="1679447"/>
              </a:xfrm>
              <a:custGeom>
                <a:avLst/>
                <a:gdLst/>
                <a:ahLst/>
                <a:cxnLst/>
                <a:rect l="l" t="t" r="r" b="b"/>
                <a:pathLst>
                  <a:path w="3234329" h="1679447">
                    <a:moveTo>
                      <a:pt x="0" y="0"/>
                    </a:moveTo>
                    <a:lnTo>
                      <a:pt x="3234329" y="0"/>
                    </a:lnTo>
                    <a:lnTo>
                      <a:pt x="3234329" y="1679447"/>
                    </a:lnTo>
                    <a:lnTo>
                      <a:pt x="0" y="1679447"/>
                    </a:lnTo>
                    <a:close/>
                  </a:path>
                </a:pathLst>
              </a:custGeom>
              <a:solidFill>
                <a:srgbClr val="000000">
                  <a:alpha val="0"/>
                </a:srgbClr>
              </a:solidFill>
            </p:spPr>
            <p:txBody>
              <a:bodyPr/>
              <a:lstStyle/>
              <a:p>
                <a:endParaRPr lang="en-US"/>
              </a:p>
            </p:txBody>
          </p:sp>
          <p:sp>
            <p:nvSpPr>
              <p:cNvPr id="19" name="TextBox 19"/>
              <p:cNvSpPr txBox="1"/>
              <p:nvPr/>
            </p:nvSpPr>
            <p:spPr>
              <a:xfrm>
                <a:off x="0" y="38100"/>
                <a:ext cx="3234329" cy="1641347"/>
              </a:xfrm>
              <a:prstGeom prst="rect">
                <a:avLst/>
              </a:prstGeom>
            </p:spPr>
            <p:txBody>
              <a:bodyPr lIns="0" tIns="0" rIns="0" bIns="0" rtlCol="0" anchor="ctr"/>
              <a:lstStyle/>
              <a:p>
                <a:pPr algn="ctr">
                  <a:lnSpc>
                    <a:spcPts val="4108"/>
                  </a:lnSpc>
                </a:pPr>
                <a:r>
                  <a:rPr lang="en-US" sz="3804">
                    <a:solidFill>
                      <a:srgbClr val="000000"/>
                    </a:solidFill>
                    <a:latin typeface="Aptos"/>
                    <a:ea typeface="Aptos"/>
                    <a:cs typeface="Aptos"/>
                    <a:sym typeface="Aptos"/>
                  </a:rPr>
                  <a:t>Quarter 3 </a:t>
                </a:r>
              </a:p>
              <a:p>
                <a:pPr algn="ctr">
                  <a:lnSpc>
                    <a:spcPts val="4108"/>
                  </a:lnSpc>
                </a:pPr>
                <a:r>
                  <a:rPr lang="en-US" sz="3804">
                    <a:solidFill>
                      <a:srgbClr val="000000"/>
                    </a:solidFill>
                    <a:latin typeface="Aptos"/>
                    <a:ea typeface="Aptos"/>
                    <a:cs typeface="Aptos"/>
                    <a:sym typeface="Aptos"/>
                  </a:rPr>
                  <a:t>Jan – Mar</a:t>
                </a:r>
              </a:p>
            </p:txBody>
          </p:sp>
        </p:grpSp>
        <p:sp>
          <p:nvSpPr>
            <p:cNvPr id="20" name="Freeform 20"/>
            <p:cNvSpPr/>
            <p:nvPr/>
          </p:nvSpPr>
          <p:spPr>
            <a:xfrm>
              <a:off x="0" y="3585783"/>
              <a:ext cx="6065835" cy="3149726"/>
            </a:xfrm>
            <a:custGeom>
              <a:avLst/>
              <a:gdLst/>
              <a:ahLst/>
              <a:cxnLst/>
              <a:rect l="l" t="t" r="r" b="b"/>
              <a:pathLst>
                <a:path w="6065835" h="3149726">
                  <a:moveTo>
                    <a:pt x="0" y="0"/>
                  </a:moveTo>
                  <a:lnTo>
                    <a:pt x="6065835" y="0"/>
                  </a:lnTo>
                  <a:lnTo>
                    <a:pt x="6065835" y="3149727"/>
                  </a:lnTo>
                  <a:lnTo>
                    <a:pt x="0" y="314972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0" y="3585783"/>
              <a:ext cx="6065835" cy="3149726"/>
              <a:chOff x="0" y="0"/>
              <a:chExt cx="3234329" cy="1679447"/>
            </a:xfrm>
          </p:grpSpPr>
          <p:sp>
            <p:nvSpPr>
              <p:cNvPr id="22" name="Freeform 22"/>
              <p:cNvSpPr/>
              <p:nvPr/>
            </p:nvSpPr>
            <p:spPr>
              <a:xfrm>
                <a:off x="0" y="0"/>
                <a:ext cx="3234329" cy="1679447"/>
              </a:xfrm>
              <a:custGeom>
                <a:avLst/>
                <a:gdLst/>
                <a:ahLst/>
                <a:cxnLst/>
                <a:rect l="l" t="t" r="r" b="b"/>
                <a:pathLst>
                  <a:path w="3234329" h="1679447">
                    <a:moveTo>
                      <a:pt x="0" y="0"/>
                    </a:moveTo>
                    <a:lnTo>
                      <a:pt x="3234329" y="0"/>
                    </a:lnTo>
                    <a:lnTo>
                      <a:pt x="3234329" y="1679447"/>
                    </a:lnTo>
                    <a:lnTo>
                      <a:pt x="0" y="1679447"/>
                    </a:lnTo>
                    <a:close/>
                  </a:path>
                </a:pathLst>
              </a:custGeom>
              <a:solidFill>
                <a:srgbClr val="000000">
                  <a:alpha val="0"/>
                </a:srgbClr>
              </a:solidFill>
            </p:spPr>
            <p:txBody>
              <a:bodyPr/>
              <a:lstStyle/>
              <a:p>
                <a:endParaRPr lang="en-US"/>
              </a:p>
            </p:txBody>
          </p:sp>
          <p:sp>
            <p:nvSpPr>
              <p:cNvPr id="23" name="TextBox 23"/>
              <p:cNvSpPr txBox="1"/>
              <p:nvPr/>
            </p:nvSpPr>
            <p:spPr>
              <a:xfrm>
                <a:off x="0" y="38100"/>
                <a:ext cx="3234329" cy="1641347"/>
              </a:xfrm>
              <a:prstGeom prst="rect">
                <a:avLst/>
              </a:prstGeom>
            </p:spPr>
            <p:txBody>
              <a:bodyPr lIns="0" tIns="0" rIns="0" bIns="0" rtlCol="0" anchor="ctr"/>
              <a:lstStyle/>
              <a:p>
                <a:pPr algn="ctr">
                  <a:lnSpc>
                    <a:spcPts val="4108"/>
                  </a:lnSpc>
                </a:pPr>
                <a:r>
                  <a:rPr lang="en-US" sz="3804">
                    <a:solidFill>
                      <a:srgbClr val="000000"/>
                    </a:solidFill>
                    <a:latin typeface="Aptos"/>
                    <a:ea typeface="Aptos"/>
                    <a:cs typeface="Aptos"/>
                    <a:sym typeface="Aptos"/>
                  </a:rPr>
                  <a:t>Quarter 4</a:t>
                </a:r>
              </a:p>
              <a:p>
                <a:pPr algn="ctr">
                  <a:lnSpc>
                    <a:spcPts val="4108"/>
                  </a:lnSpc>
                </a:pPr>
                <a:r>
                  <a:rPr lang="en-US" sz="3804">
                    <a:solidFill>
                      <a:srgbClr val="000000"/>
                    </a:solidFill>
                    <a:latin typeface="Aptos"/>
                    <a:ea typeface="Aptos"/>
                    <a:cs typeface="Aptos"/>
                    <a:sym typeface="Aptos"/>
                  </a:rPr>
                  <a:t>Apr - Jun</a:t>
                </a:r>
              </a:p>
            </p:txBody>
          </p:sp>
        </p:grpSp>
        <p:sp>
          <p:nvSpPr>
            <p:cNvPr id="24" name="Freeform 24"/>
            <p:cNvSpPr/>
            <p:nvPr/>
          </p:nvSpPr>
          <p:spPr>
            <a:xfrm rot="2627891">
              <a:off x="10012182" y="6862278"/>
              <a:ext cx="1483809" cy="2779970"/>
            </a:xfrm>
            <a:custGeom>
              <a:avLst/>
              <a:gdLst/>
              <a:ahLst/>
              <a:cxnLst/>
              <a:rect l="l" t="t" r="r" b="b"/>
              <a:pathLst>
                <a:path w="1483809" h="2779970">
                  <a:moveTo>
                    <a:pt x="0" y="0"/>
                  </a:moveTo>
                  <a:lnTo>
                    <a:pt x="1483809" y="0"/>
                  </a:lnTo>
                  <a:lnTo>
                    <a:pt x="1483809" y="2779970"/>
                  </a:lnTo>
                  <a:lnTo>
                    <a:pt x="0" y="277997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Freeform 25"/>
            <p:cNvSpPr/>
            <p:nvPr/>
          </p:nvSpPr>
          <p:spPr>
            <a:xfrm rot="8535234">
              <a:off x="2175925" y="6900904"/>
              <a:ext cx="1502960" cy="2815850"/>
            </a:xfrm>
            <a:custGeom>
              <a:avLst/>
              <a:gdLst/>
              <a:ahLst/>
              <a:cxnLst/>
              <a:rect l="l" t="t" r="r" b="b"/>
              <a:pathLst>
                <a:path w="1502960" h="2815850">
                  <a:moveTo>
                    <a:pt x="0" y="0"/>
                  </a:moveTo>
                  <a:lnTo>
                    <a:pt x="1502959" y="0"/>
                  </a:lnTo>
                  <a:lnTo>
                    <a:pt x="1502959" y="2815849"/>
                  </a:lnTo>
                  <a:lnTo>
                    <a:pt x="0" y="281584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3568E-998E-8DE7-170F-07A9347455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5EA4CC-02E1-46D7-6B26-882B96FB48B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a:extLst>
              <a:ext uri="{FF2B5EF4-FFF2-40B4-BE49-F238E27FC236}">
                <a16:creationId xmlns:a16="http://schemas.microsoft.com/office/drawing/2014/main" id="{7FE56D10-6A37-4D24-4107-15FF4AAB785E}"/>
              </a:ext>
            </a:extLst>
          </p:cNvPr>
          <p:cNvGrpSpPr/>
          <p:nvPr/>
        </p:nvGrpSpPr>
        <p:grpSpPr>
          <a:xfrm>
            <a:off x="6379597" y="2830285"/>
            <a:ext cx="5528806" cy="2688653"/>
            <a:chOff x="0" y="0"/>
            <a:chExt cx="15876982" cy="5581752"/>
          </a:xfrm>
        </p:grpSpPr>
        <p:sp>
          <p:nvSpPr>
            <p:cNvPr id="4" name="Freeform 4">
              <a:extLst>
                <a:ext uri="{FF2B5EF4-FFF2-40B4-BE49-F238E27FC236}">
                  <a16:creationId xmlns:a16="http://schemas.microsoft.com/office/drawing/2014/main" id="{C8A02FC9-8BDC-E2E2-8FF0-23F284836513}"/>
                </a:ext>
              </a:extLst>
            </p:cNvPr>
            <p:cNvSpPr/>
            <p:nvPr/>
          </p:nvSpPr>
          <p:spPr>
            <a:xfrm>
              <a:off x="0" y="0"/>
              <a:ext cx="15482195" cy="1590001"/>
            </a:xfrm>
            <a:custGeom>
              <a:avLst/>
              <a:gdLst/>
              <a:ahLst/>
              <a:cxnLst/>
              <a:rect l="l" t="t" r="r" b="b"/>
              <a:pathLst>
                <a:path w="15482195" h="1590001">
                  <a:moveTo>
                    <a:pt x="0" y="0"/>
                  </a:moveTo>
                  <a:lnTo>
                    <a:pt x="15482195" y="0"/>
                  </a:lnTo>
                  <a:lnTo>
                    <a:pt x="15482195" y="1590001"/>
                  </a:lnTo>
                  <a:lnTo>
                    <a:pt x="0" y="1590001"/>
                  </a:lnTo>
                  <a:close/>
                </a:path>
              </a:pathLst>
            </a:custGeom>
            <a:solidFill>
              <a:srgbClr val="000000">
                <a:alpha val="0"/>
              </a:srgbClr>
            </a:solidFill>
          </p:spPr>
          <p:txBody>
            <a:bodyPr/>
            <a:lstStyle/>
            <a:p>
              <a:endParaRPr lang="en-US"/>
            </a:p>
          </p:txBody>
        </p:sp>
        <p:sp>
          <p:nvSpPr>
            <p:cNvPr id="5" name="TextBox 5">
              <a:extLst>
                <a:ext uri="{FF2B5EF4-FFF2-40B4-BE49-F238E27FC236}">
                  <a16:creationId xmlns:a16="http://schemas.microsoft.com/office/drawing/2014/main" id="{9585B5F3-834E-2285-E168-54FA5F99A86B}"/>
                </a:ext>
              </a:extLst>
            </p:cNvPr>
            <p:cNvSpPr txBox="1"/>
            <p:nvPr/>
          </p:nvSpPr>
          <p:spPr>
            <a:xfrm>
              <a:off x="394788" y="4001276"/>
              <a:ext cx="15482194" cy="1580476"/>
            </a:xfrm>
            <a:prstGeom prst="rect">
              <a:avLst/>
            </a:prstGeom>
          </p:spPr>
          <p:txBody>
            <a:bodyPr lIns="0" tIns="0" rIns="0" bIns="0" rtlCol="0" anchor="ctr"/>
            <a:lstStyle/>
            <a:p>
              <a:pPr algn="l">
                <a:lnSpc>
                  <a:spcPts val="6501"/>
                </a:lnSpc>
              </a:pPr>
              <a:r>
                <a:rPr lang="en-US" sz="16600">
                  <a:solidFill>
                    <a:srgbClr val="000000"/>
                  </a:solidFill>
                  <a:latin typeface="Calibri" panose="020F0502020204030204" pitchFamily="34" charset="0"/>
                  <a:ea typeface="Calibri" panose="020F0502020204030204" pitchFamily="34" charset="0"/>
                  <a:cs typeface="Calibri" panose="020F0502020204030204" pitchFamily="34" charset="0"/>
                  <a:sym typeface="Poppins"/>
                </a:rPr>
                <a:t>Poll 7</a:t>
              </a:r>
            </a:p>
          </p:txBody>
        </p:sp>
      </p:grpSp>
    </p:spTree>
    <p:extLst>
      <p:ext uri="{BB962C8B-B14F-4D97-AF65-F5344CB8AC3E}">
        <p14:creationId xmlns:p14="http://schemas.microsoft.com/office/powerpoint/2010/main" val="105317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2D995C-711B-BD36-7662-ABC0EDCB64CB}"/>
              </a:ext>
            </a:extLst>
          </p:cNvPr>
          <p:cNvPicPr>
            <a:picLocks noChangeAspect="1"/>
          </p:cNvPicPr>
          <p:nvPr/>
        </p:nvPicPr>
        <p:blipFill>
          <a:blip r:embed="rId3"/>
          <a:stretch>
            <a:fillRect/>
          </a:stretch>
        </p:blipFill>
        <p:spPr>
          <a:xfrm>
            <a:off x="2188028" y="160169"/>
            <a:ext cx="13536387" cy="9966662"/>
          </a:xfrm>
          <a:prstGeom prst="rect">
            <a:avLst/>
          </a:prstGeom>
        </p:spPr>
      </p:pic>
      <p:sp>
        <p:nvSpPr>
          <p:cNvPr id="2" name="Title 1">
            <a:extLst>
              <a:ext uri="{FF2B5EF4-FFF2-40B4-BE49-F238E27FC236}">
                <a16:creationId xmlns:a16="http://schemas.microsoft.com/office/drawing/2014/main" id="{80296DA8-606F-5AA6-52B8-481D1B40BF17}"/>
              </a:ext>
            </a:extLst>
          </p:cNvPr>
          <p:cNvSpPr>
            <a:spLocks noGrp="1"/>
          </p:cNvSpPr>
          <p:nvPr>
            <p:ph type="ctrTitle"/>
          </p:nvPr>
        </p:nvSpPr>
        <p:spPr>
          <a:xfrm flipH="1">
            <a:off x="636815" y="440871"/>
            <a:ext cx="3788229" cy="849087"/>
          </a:xfrm>
        </p:spPr>
        <p:txBody>
          <a:bodyPr>
            <a:normAutofit fontScale="90000"/>
          </a:bodyPr>
          <a:lstStyle/>
          <a:p>
            <a:r>
              <a:rPr lang="en-US" sz="2700"/>
              <a:t>Farm Direct -05 Expenditure and Revenue Report</a:t>
            </a:r>
          </a:p>
        </p:txBody>
      </p:sp>
    </p:spTree>
    <p:extLst>
      <p:ext uri="{BB962C8B-B14F-4D97-AF65-F5344CB8AC3E}">
        <p14:creationId xmlns:p14="http://schemas.microsoft.com/office/powerpoint/2010/main" val="1968019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p:nvPr/>
        </p:nvGrpSpPr>
        <p:grpSpPr>
          <a:xfrm>
            <a:off x="739726" y="1308912"/>
            <a:ext cx="16808547" cy="1497990"/>
            <a:chOff x="0" y="0"/>
            <a:chExt cx="16933055" cy="1509087"/>
          </a:xfrm>
        </p:grpSpPr>
        <p:sp>
          <p:nvSpPr>
            <p:cNvPr id="4" name="Freeform 4"/>
            <p:cNvSpPr/>
            <p:nvPr/>
          </p:nvSpPr>
          <p:spPr>
            <a:xfrm>
              <a:off x="0" y="0"/>
              <a:ext cx="16933055" cy="1509087"/>
            </a:xfrm>
            <a:custGeom>
              <a:avLst/>
              <a:gdLst/>
              <a:ahLst/>
              <a:cxnLst/>
              <a:rect l="l" t="t" r="r" b="b"/>
              <a:pathLst>
                <a:path w="16933055" h="1509087">
                  <a:moveTo>
                    <a:pt x="0" y="0"/>
                  </a:moveTo>
                  <a:lnTo>
                    <a:pt x="16933055" y="0"/>
                  </a:lnTo>
                  <a:lnTo>
                    <a:pt x="16933055" y="1509087"/>
                  </a:lnTo>
                  <a:lnTo>
                    <a:pt x="0" y="1509087"/>
                  </a:lnTo>
                  <a:close/>
                </a:path>
              </a:pathLst>
            </a:custGeom>
            <a:solidFill>
              <a:srgbClr val="000000">
                <a:alpha val="0"/>
              </a:srgbClr>
            </a:solidFill>
          </p:spPr>
          <p:txBody>
            <a:bodyPr/>
            <a:lstStyle/>
            <a:p>
              <a:endParaRPr lang="en-US"/>
            </a:p>
          </p:txBody>
        </p:sp>
        <p:sp>
          <p:nvSpPr>
            <p:cNvPr id="5" name="TextBox 5"/>
            <p:cNvSpPr txBox="1"/>
            <p:nvPr/>
          </p:nvSpPr>
          <p:spPr>
            <a:xfrm>
              <a:off x="0" y="9525"/>
              <a:ext cx="16933055" cy="1499562"/>
            </a:xfrm>
            <a:prstGeom prst="rect">
              <a:avLst/>
            </a:prstGeom>
          </p:spPr>
          <p:txBody>
            <a:bodyPr lIns="0" tIns="0" rIns="0" bIns="0" rtlCol="0" anchor="ctr"/>
            <a:lstStyle/>
            <a:p>
              <a:pPr marL="0" marR="0" lvl="0" indent="0" algn="ctr" defTabSz="914400" rtl="0" eaLnBrk="1" fontAlgn="auto" latinLnBrk="0" hangingPunct="1">
                <a:lnSpc>
                  <a:spcPts val="3855"/>
                </a:lnSpc>
                <a:spcBef>
                  <a:spcPts val="0"/>
                </a:spcBef>
                <a:spcAft>
                  <a:spcPts val="0"/>
                </a:spcAft>
                <a:buClrTx/>
                <a:buSzTx/>
                <a:buFontTx/>
                <a:buNone/>
                <a:tabLst/>
                <a:defRPr/>
              </a:pPr>
              <a:r>
                <a:rPr kumimoji="0" lang="en-US" sz="3570" b="0" i="0" u="none" strike="noStrike" kern="1200" cap="none" spc="0" normalizeH="0" baseline="0" noProof="0">
                  <a:ln>
                    <a:noFill/>
                  </a:ln>
                  <a:solidFill>
                    <a:srgbClr val="000000"/>
                  </a:solidFill>
                  <a:effectLst/>
                  <a:uLnTx/>
                  <a:uFillTx/>
                  <a:latin typeface="Poppins"/>
                  <a:ea typeface="Poppins"/>
                  <a:cs typeface="Poppins"/>
                  <a:sym typeface="Poppins"/>
                </a:rPr>
                <a:t>Separate Farm Direct Quarterly Expenditure and Revenue Report</a:t>
              </a:r>
            </a:p>
          </p:txBody>
        </p:sp>
      </p:grpSp>
      <p:grpSp>
        <p:nvGrpSpPr>
          <p:cNvPr id="6" name="Group 6"/>
          <p:cNvGrpSpPr/>
          <p:nvPr/>
        </p:nvGrpSpPr>
        <p:grpSpPr>
          <a:xfrm>
            <a:off x="599635" y="7169240"/>
            <a:ext cx="2448387" cy="893003"/>
            <a:chOff x="0" y="0"/>
            <a:chExt cx="1691657" cy="617000"/>
          </a:xfrm>
        </p:grpSpPr>
        <p:sp>
          <p:nvSpPr>
            <p:cNvPr id="7" name="Freeform 7"/>
            <p:cNvSpPr/>
            <p:nvPr/>
          </p:nvSpPr>
          <p:spPr>
            <a:xfrm>
              <a:off x="0" y="0"/>
              <a:ext cx="1691657" cy="617000"/>
            </a:xfrm>
            <a:custGeom>
              <a:avLst/>
              <a:gdLst/>
              <a:ahLst/>
              <a:cxnLst/>
              <a:rect l="l" t="t" r="r" b="b"/>
              <a:pathLst>
                <a:path w="1691657" h="617000">
                  <a:moveTo>
                    <a:pt x="0" y="0"/>
                  </a:moveTo>
                  <a:lnTo>
                    <a:pt x="1691657" y="0"/>
                  </a:lnTo>
                  <a:lnTo>
                    <a:pt x="1691657" y="617000"/>
                  </a:lnTo>
                  <a:lnTo>
                    <a:pt x="0" y="617000"/>
                  </a:lnTo>
                  <a:close/>
                </a:path>
              </a:pathLst>
            </a:custGeom>
            <a:solidFill>
              <a:srgbClr val="000000">
                <a:alpha val="0"/>
              </a:srgbClr>
            </a:solidFill>
          </p:spPr>
          <p:txBody>
            <a:bodyPr/>
            <a:lstStyle/>
            <a:p>
              <a:endParaRPr lang="en-US"/>
            </a:p>
          </p:txBody>
        </p:sp>
        <p:sp>
          <p:nvSpPr>
            <p:cNvPr id="8" name="TextBox 8"/>
            <p:cNvSpPr txBox="1"/>
            <p:nvPr/>
          </p:nvSpPr>
          <p:spPr>
            <a:xfrm>
              <a:off x="0" y="0"/>
              <a:ext cx="1691657" cy="617000"/>
            </a:xfrm>
            <a:prstGeom prst="rect">
              <a:avLst/>
            </a:prstGeom>
          </p:spPr>
          <p:txBody>
            <a:bodyPr lIns="0" tIns="0" rIns="0" bIns="0" rtlCol="0" anchor="b"/>
            <a:lstStyle/>
            <a:p>
              <a:pPr marL="0" marR="0" lvl="0" indent="0" algn="ctr" defTabSz="914400" rtl="0" eaLnBrk="1" fontAlgn="auto" latinLnBrk="0" hangingPunct="1">
                <a:lnSpc>
                  <a:spcPts val="2548"/>
                </a:lnSpc>
                <a:spcBef>
                  <a:spcPts val="0"/>
                </a:spcBef>
                <a:spcAft>
                  <a:spcPts val="0"/>
                </a:spcAft>
                <a:buClrTx/>
                <a:buSzTx/>
                <a:buFontTx/>
                <a:buNone/>
                <a:tabLst/>
                <a:defRPr/>
              </a:pPr>
              <a:r>
                <a:rPr kumimoji="0" lang="en-US" sz="2360" b="0" i="0" u="none" strike="noStrike" kern="1200" cap="none" spc="0" normalizeH="0" baseline="0" noProof="0">
                  <a:ln>
                    <a:noFill/>
                  </a:ln>
                  <a:solidFill>
                    <a:srgbClr val="000000"/>
                  </a:solidFill>
                  <a:effectLst/>
                  <a:uLnTx/>
                  <a:uFillTx/>
                  <a:latin typeface="Poppins"/>
                  <a:ea typeface="Poppins"/>
                  <a:cs typeface="Poppins"/>
                  <a:sym typeface="Poppins"/>
                </a:rPr>
                <a:t>50% of mini grant</a:t>
              </a:r>
            </a:p>
          </p:txBody>
        </p:sp>
      </p:grpSp>
      <p:grpSp>
        <p:nvGrpSpPr>
          <p:cNvPr id="9" name="Group 9"/>
          <p:cNvGrpSpPr/>
          <p:nvPr/>
        </p:nvGrpSpPr>
        <p:grpSpPr>
          <a:xfrm>
            <a:off x="1376265" y="4203676"/>
            <a:ext cx="16481840" cy="1261858"/>
            <a:chOff x="0" y="0"/>
            <a:chExt cx="21975787" cy="1682477"/>
          </a:xfrm>
        </p:grpSpPr>
        <p:sp>
          <p:nvSpPr>
            <p:cNvPr id="10" name="Freeform 10"/>
            <p:cNvSpPr/>
            <p:nvPr/>
          </p:nvSpPr>
          <p:spPr>
            <a:xfrm>
              <a:off x="0" y="0"/>
              <a:ext cx="20203047" cy="1624579"/>
            </a:xfrm>
            <a:custGeom>
              <a:avLst/>
              <a:gdLst/>
              <a:ahLst/>
              <a:cxnLst/>
              <a:rect l="l" t="t" r="r" b="b"/>
              <a:pathLst>
                <a:path w="20203047" h="1624579">
                  <a:moveTo>
                    <a:pt x="0" y="0"/>
                  </a:moveTo>
                  <a:lnTo>
                    <a:pt x="20203047" y="0"/>
                  </a:lnTo>
                  <a:lnTo>
                    <a:pt x="20203047" y="1624579"/>
                  </a:lnTo>
                  <a:lnTo>
                    <a:pt x="0" y="1624579"/>
                  </a:lnTo>
                  <a:lnTo>
                    <a:pt x="0" y="0"/>
                  </a:lnTo>
                  <a:close/>
                </a:path>
              </a:pathLst>
            </a:custGeom>
            <a:blipFill>
              <a:blip r:embed="rId4"/>
              <a:stretch>
                <a:fillRect l="-8980" t="-7116" b="-3563"/>
              </a:stretch>
            </a:blipFill>
          </p:spPr>
          <p:txBody>
            <a:bodyPr/>
            <a:lstStyle/>
            <a:p>
              <a:endParaRPr lang="en-US"/>
            </a:p>
          </p:txBody>
        </p:sp>
        <p:sp>
          <p:nvSpPr>
            <p:cNvPr id="11" name="Freeform 11"/>
            <p:cNvSpPr/>
            <p:nvPr/>
          </p:nvSpPr>
          <p:spPr>
            <a:xfrm>
              <a:off x="366194" y="514861"/>
              <a:ext cx="1203578" cy="421252"/>
            </a:xfrm>
            <a:custGeom>
              <a:avLst/>
              <a:gdLst/>
              <a:ahLst/>
              <a:cxnLst/>
              <a:rect l="l" t="t" r="r" b="b"/>
              <a:pathLst>
                <a:path w="1203578" h="421252">
                  <a:moveTo>
                    <a:pt x="0" y="0"/>
                  </a:moveTo>
                  <a:lnTo>
                    <a:pt x="1203579" y="0"/>
                  </a:lnTo>
                  <a:lnTo>
                    <a:pt x="1203579" y="421252"/>
                  </a:lnTo>
                  <a:lnTo>
                    <a:pt x="0" y="4212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1523146" y="543105"/>
              <a:ext cx="1161757" cy="463735"/>
            </a:xfrm>
            <a:custGeom>
              <a:avLst/>
              <a:gdLst/>
              <a:ahLst/>
              <a:cxnLst/>
              <a:rect l="l" t="t" r="r" b="b"/>
              <a:pathLst>
                <a:path w="1161757" h="463735">
                  <a:moveTo>
                    <a:pt x="0" y="0"/>
                  </a:moveTo>
                  <a:lnTo>
                    <a:pt x="1161757" y="0"/>
                  </a:lnTo>
                  <a:lnTo>
                    <a:pt x="1161757" y="463735"/>
                  </a:lnTo>
                  <a:lnTo>
                    <a:pt x="0" y="46373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18703604" y="439267"/>
              <a:ext cx="1356577" cy="496846"/>
            </a:xfrm>
            <a:custGeom>
              <a:avLst/>
              <a:gdLst/>
              <a:ahLst/>
              <a:cxnLst/>
              <a:rect l="l" t="t" r="r" b="b"/>
              <a:pathLst>
                <a:path w="1356577" h="496846">
                  <a:moveTo>
                    <a:pt x="0" y="0"/>
                  </a:moveTo>
                  <a:lnTo>
                    <a:pt x="1356578" y="0"/>
                  </a:lnTo>
                  <a:lnTo>
                    <a:pt x="1356578" y="496846"/>
                  </a:lnTo>
                  <a:lnTo>
                    <a:pt x="0" y="49684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5028238" y="489208"/>
              <a:ext cx="1288391" cy="473484"/>
            </a:xfrm>
            <a:custGeom>
              <a:avLst/>
              <a:gdLst/>
              <a:ahLst/>
              <a:cxnLst/>
              <a:rect l="l" t="t" r="r" b="b"/>
              <a:pathLst>
                <a:path w="1288391" h="473484">
                  <a:moveTo>
                    <a:pt x="0" y="0"/>
                  </a:moveTo>
                  <a:lnTo>
                    <a:pt x="1288391" y="0"/>
                  </a:lnTo>
                  <a:lnTo>
                    <a:pt x="1288391" y="473484"/>
                  </a:lnTo>
                  <a:lnTo>
                    <a:pt x="0" y="47348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3272115" y="506567"/>
              <a:ext cx="1170229" cy="500273"/>
            </a:xfrm>
            <a:custGeom>
              <a:avLst/>
              <a:gdLst/>
              <a:ahLst/>
              <a:cxnLst/>
              <a:rect l="l" t="t" r="r" b="b"/>
              <a:pathLst>
                <a:path w="1170229" h="500273">
                  <a:moveTo>
                    <a:pt x="0" y="0"/>
                  </a:moveTo>
                  <a:lnTo>
                    <a:pt x="1170229" y="0"/>
                  </a:lnTo>
                  <a:lnTo>
                    <a:pt x="1170229" y="500273"/>
                  </a:lnTo>
                  <a:lnTo>
                    <a:pt x="0" y="500273"/>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9553985" y="506567"/>
              <a:ext cx="1187969" cy="464298"/>
            </a:xfrm>
            <a:custGeom>
              <a:avLst/>
              <a:gdLst/>
              <a:ahLst/>
              <a:cxnLst/>
              <a:rect l="l" t="t" r="r" b="b"/>
              <a:pathLst>
                <a:path w="1187969" h="464298">
                  <a:moveTo>
                    <a:pt x="0" y="0"/>
                  </a:moveTo>
                  <a:lnTo>
                    <a:pt x="1187969" y="0"/>
                  </a:lnTo>
                  <a:lnTo>
                    <a:pt x="1187969" y="464298"/>
                  </a:lnTo>
                  <a:lnTo>
                    <a:pt x="0" y="464298"/>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a:off x="5898290" y="543105"/>
              <a:ext cx="1196901" cy="464298"/>
            </a:xfrm>
            <a:custGeom>
              <a:avLst/>
              <a:gdLst/>
              <a:ahLst/>
              <a:cxnLst/>
              <a:rect l="l" t="t" r="r" b="b"/>
              <a:pathLst>
                <a:path w="1196901" h="464298">
                  <a:moveTo>
                    <a:pt x="0" y="0"/>
                  </a:moveTo>
                  <a:lnTo>
                    <a:pt x="1196901" y="0"/>
                  </a:lnTo>
                  <a:lnTo>
                    <a:pt x="1196901" y="464298"/>
                  </a:lnTo>
                  <a:lnTo>
                    <a:pt x="0" y="46429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4000200" y="478322"/>
              <a:ext cx="1122718" cy="529081"/>
            </a:xfrm>
            <a:custGeom>
              <a:avLst/>
              <a:gdLst/>
              <a:ahLst/>
              <a:cxnLst/>
              <a:rect l="l" t="t" r="r" b="b"/>
              <a:pathLst>
                <a:path w="1122718" h="529081">
                  <a:moveTo>
                    <a:pt x="0" y="0"/>
                  </a:moveTo>
                  <a:lnTo>
                    <a:pt x="1122718" y="0"/>
                  </a:lnTo>
                  <a:lnTo>
                    <a:pt x="1122718" y="529081"/>
                  </a:lnTo>
                  <a:lnTo>
                    <a:pt x="0" y="529081"/>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2160687" y="514861"/>
              <a:ext cx="1253619" cy="456004"/>
            </a:xfrm>
            <a:custGeom>
              <a:avLst/>
              <a:gdLst/>
              <a:ahLst/>
              <a:cxnLst/>
              <a:rect l="l" t="t" r="r" b="b"/>
              <a:pathLst>
                <a:path w="1253619" h="456004">
                  <a:moveTo>
                    <a:pt x="0" y="0"/>
                  </a:moveTo>
                  <a:lnTo>
                    <a:pt x="1253619" y="0"/>
                  </a:lnTo>
                  <a:lnTo>
                    <a:pt x="1253619" y="456004"/>
                  </a:lnTo>
                  <a:lnTo>
                    <a:pt x="0" y="45600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a:off x="7681085" y="543105"/>
              <a:ext cx="1347173" cy="405836"/>
            </a:xfrm>
            <a:custGeom>
              <a:avLst/>
              <a:gdLst/>
              <a:ahLst/>
              <a:cxnLst/>
              <a:rect l="l" t="t" r="r" b="b"/>
              <a:pathLst>
                <a:path w="1347173" h="405836">
                  <a:moveTo>
                    <a:pt x="0" y="0"/>
                  </a:moveTo>
                  <a:lnTo>
                    <a:pt x="1347173" y="0"/>
                  </a:lnTo>
                  <a:lnTo>
                    <a:pt x="1347173" y="405836"/>
                  </a:lnTo>
                  <a:lnTo>
                    <a:pt x="0" y="405836"/>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Freeform 21"/>
            <p:cNvSpPr/>
            <p:nvPr/>
          </p:nvSpPr>
          <p:spPr>
            <a:xfrm>
              <a:off x="16837423" y="455817"/>
              <a:ext cx="1323503" cy="565797"/>
            </a:xfrm>
            <a:custGeom>
              <a:avLst/>
              <a:gdLst/>
              <a:ahLst/>
              <a:cxnLst/>
              <a:rect l="l" t="t" r="r" b="b"/>
              <a:pathLst>
                <a:path w="1323503" h="565797">
                  <a:moveTo>
                    <a:pt x="0" y="0"/>
                  </a:moveTo>
                  <a:lnTo>
                    <a:pt x="1323503" y="0"/>
                  </a:lnTo>
                  <a:lnTo>
                    <a:pt x="1323503" y="565798"/>
                  </a:lnTo>
                  <a:lnTo>
                    <a:pt x="0" y="5657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2" name="Freeform 22"/>
            <p:cNvSpPr/>
            <p:nvPr/>
          </p:nvSpPr>
          <p:spPr>
            <a:xfrm>
              <a:off x="20203047" y="0"/>
              <a:ext cx="1772740" cy="1682477"/>
            </a:xfrm>
            <a:custGeom>
              <a:avLst/>
              <a:gdLst/>
              <a:ahLst/>
              <a:cxnLst/>
              <a:rect l="l" t="t" r="r" b="b"/>
              <a:pathLst>
                <a:path w="1772740" h="1682477">
                  <a:moveTo>
                    <a:pt x="0" y="0"/>
                  </a:moveTo>
                  <a:lnTo>
                    <a:pt x="1772740" y="0"/>
                  </a:lnTo>
                  <a:lnTo>
                    <a:pt x="1772740" y="1682477"/>
                  </a:lnTo>
                  <a:lnTo>
                    <a:pt x="0" y="1682477"/>
                  </a:lnTo>
                  <a:lnTo>
                    <a:pt x="0" y="0"/>
                  </a:lnTo>
                  <a:close/>
                </a:path>
              </a:pathLst>
            </a:custGeom>
            <a:blipFill>
              <a:blip r:embed="rId4"/>
              <a:stretch>
                <a:fillRect t="-6871" r="-1142001"/>
              </a:stretch>
            </a:blipFill>
          </p:spPr>
          <p:txBody>
            <a:bodyPr/>
            <a:lstStyle/>
            <a:p>
              <a:endParaRPr lang="en-US"/>
            </a:p>
          </p:txBody>
        </p:sp>
        <p:sp>
          <p:nvSpPr>
            <p:cNvPr id="23" name="Freeform 23"/>
            <p:cNvSpPr/>
            <p:nvPr/>
          </p:nvSpPr>
          <p:spPr>
            <a:xfrm>
              <a:off x="20509448" y="514861"/>
              <a:ext cx="1284104" cy="447831"/>
            </a:xfrm>
            <a:custGeom>
              <a:avLst/>
              <a:gdLst/>
              <a:ahLst/>
              <a:cxnLst/>
              <a:rect l="l" t="t" r="r" b="b"/>
              <a:pathLst>
                <a:path w="1284104" h="447831">
                  <a:moveTo>
                    <a:pt x="0" y="0"/>
                  </a:moveTo>
                  <a:lnTo>
                    <a:pt x="1284104" y="0"/>
                  </a:lnTo>
                  <a:lnTo>
                    <a:pt x="1284104" y="447831"/>
                  </a:lnTo>
                  <a:lnTo>
                    <a:pt x="0" y="447831"/>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US"/>
            </a:p>
          </p:txBody>
        </p:sp>
      </p:grpSp>
      <p:sp>
        <p:nvSpPr>
          <p:cNvPr id="24" name="Freeform 24"/>
          <p:cNvSpPr/>
          <p:nvPr/>
        </p:nvSpPr>
        <p:spPr>
          <a:xfrm rot="6103791">
            <a:off x="979499" y="6296872"/>
            <a:ext cx="1688659" cy="341161"/>
          </a:xfrm>
          <a:custGeom>
            <a:avLst/>
            <a:gdLst/>
            <a:ahLst/>
            <a:cxnLst/>
            <a:rect l="l" t="t" r="r" b="b"/>
            <a:pathLst>
              <a:path w="1688659" h="341161">
                <a:moveTo>
                  <a:pt x="0" y="0"/>
                </a:moveTo>
                <a:lnTo>
                  <a:pt x="1688659" y="0"/>
                </a:lnTo>
                <a:lnTo>
                  <a:pt x="1688659" y="341161"/>
                </a:lnTo>
                <a:lnTo>
                  <a:pt x="0" y="341161"/>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TextBox 25"/>
          <p:cNvSpPr txBox="1"/>
          <p:nvPr/>
        </p:nvSpPr>
        <p:spPr>
          <a:xfrm>
            <a:off x="6014926" y="7169240"/>
            <a:ext cx="2448387" cy="660931"/>
          </a:xfrm>
          <a:prstGeom prst="rect">
            <a:avLst/>
          </a:prstGeom>
        </p:spPr>
        <p:txBody>
          <a:bodyPr lIns="0" tIns="0" rIns="0" bIns="0" rtlCol="0" anchor="t">
            <a:spAutoFit/>
          </a:bodyPr>
          <a:lstStyle/>
          <a:p>
            <a:pPr marL="0" marR="0" lvl="0" indent="0" algn="ctr" defTabSz="914400" rtl="0" eaLnBrk="1" fontAlgn="auto" latinLnBrk="0" hangingPunct="1">
              <a:lnSpc>
                <a:spcPts val="2549"/>
              </a:lnSpc>
              <a:spcBef>
                <a:spcPts val="0"/>
              </a:spcBef>
              <a:spcAft>
                <a:spcPts val="0"/>
              </a:spcAft>
              <a:buClrTx/>
              <a:buSzTx/>
              <a:buFontTx/>
              <a:buNone/>
              <a:tabLst/>
              <a:defRPr/>
            </a:pPr>
            <a:r>
              <a:rPr kumimoji="0" lang="en-US" sz="2360" b="0" i="0" u="none" strike="noStrike" kern="1200" cap="none" spc="0" normalizeH="0" baseline="0" noProof="0">
                <a:ln>
                  <a:noFill/>
                </a:ln>
                <a:solidFill>
                  <a:srgbClr val="000000"/>
                </a:solidFill>
                <a:effectLst/>
                <a:uLnTx/>
                <a:uFillTx/>
                <a:latin typeface="Poppins"/>
                <a:ea typeface="Poppins"/>
                <a:cs typeface="Poppins"/>
                <a:sym typeface="Poppins"/>
              </a:rPr>
              <a:t>50% of mini grant </a:t>
            </a:r>
          </a:p>
        </p:txBody>
      </p:sp>
      <p:sp>
        <p:nvSpPr>
          <p:cNvPr id="26" name="Freeform 26"/>
          <p:cNvSpPr/>
          <p:nvPr/>
        </p:nvSpPr>
        <p:spPr>
          <a:xfrm rot="6093791">
            <a:off x="4525424" y="6853181"/>
            <a:ext cx="3283115" cy="903348"/>
          </a:xfrm>
          <a:custGeom>
            <a:avLst/>
            <a:gdLst/>
            <a:ahLst/>
            <a:cxnLst/>
            <a:rect l="l" t="t" r="r" b="b"/>
            <a:pathLst>
              <a:path w="3283115" h="903348">
                <a:moveTo>
                  <a:pt x="0" y="0"/>
                </a:moveTo>
                <a:lnTo>
                  <a:pt x="3283116" y="0"/>
                </a:lnTo>
                <a:lnTo>
                  <a:pt x="3283116" y="903348"/>
                </a:lnTo>
                <a:lnTo>
                  <a:pt x="0" y="90334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7" name="Freeform 27"/>
          <p:cNvSpPr/>
          <p:nvPr/>
        </p:nvSpPr>
        <p:spPr>
          <a:xfrm rot="4625300">
            <a:off x="5822925" y="6156523"/>
            <a:ext cx="1592469" cy="321728"/>
          </a:xfrm>
          <a:custGeom>
            <a:avLst/>
            <a:gdLst/>
            <a:ahLst/>
            <a:cxnLst/>
            <a:rect l="l" t="t" r="r" b="b"/>
            <a:pathLst>
              <a:path w="1592469" h="321728">
                <a:moveTo>
                  <a:pt x="0" y="0"/>
                </a:moveTo>
                <a:lnTo>
                  <a:pt x="1592469" y="0"/>
                </a:lnTo>
                <a:lnTo>
                  <a:pt x="1592469" y="321728"/>
                </a:lnTo>
                <a:lnTo>
                  <a:pt x="0" y="321728"/>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8" name="Freeform 28"/>
          <p:cNvSpPr/>
          <p:nvPr/>
        </p:nvSpPr>
        <p:spPr>
          <a:xfrm rot="6093791">
            <a:off x="1958508" y="6853181"/>
            <a:ext cx="3283115" cy="903348"/>
          </a:xfrm>
          <a:custGeom>
            <a:avLst/>
            <a:gdLst/>
            <a:ahLst/>
            <a:cxnLst/>
            <a:rect l="l" t="t" r="r" b="b"/>
            <a:pathLst>
              <a:path w="3283115" h="903348">
                <a:moveTo>
                  <a:pt x="0" y="0"/>
                </a:moveTo>
                <a:lnTo>
                  <a:pt x="3283115" y="0"/>
                </a:lnTo>
                <a:lnTo>
                  <a:pt x="3283115" y="903348"/>
                </a:lnTo>
                <a:lnTo>
                  <a:pt x="0" y="90334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29" name="Group 29"/>
          <p:cNvGrpSpPr/>
          <p:nvPr/>
        </p:nvGrpSpPr>
        <p:grpSpPr>
          <a:xfrm>
            <a:off x="2736370" y="3152919"/>
            <a:ext cx="13419753" cy="704740"/>
            <a:chOff x="0" y="0"/>
            <a:chExt cx="3534421" cy="185611"/>
          </a:xfrm>
        </p:grpSpPr>
        <p:sp>
          <p:nvSpPr>
            <p:cNvPr id="30" name="Freeform 30"/>
            <p:cNvSpPr/>
            <p:nvPr/>
          </p:nvSpPr>
          <p:spPr>
            <a:xfrm>
              <a:off x="0" y="0"/>
              <a:ext cx="3534421" cy="185611"/>
            </a:xfrm>
            <a:custGeom>
              <a:avLst/>
              <a:gdLst/>
              <a:ahLst/>
              <a:cxnLst/>
              <a:rect l="l" t="t" r="r" b="b"/>
              <a:pathLst>
                <a:path w="3534421" h="185611">
                  <a:moveTo>
                    <a:pt x="9807" y="0"/>
                  </a:moveTo>
                  <a:lnTo>
                    <a:pt x="3524613" y="0"/>
                  </a:lnTo>
                  <a:cubicBezTo>
                    <a:pt x="3527215" y="0"/>
                    <a:pt x="3529709" y="1033"/>
                    <a:pt x="3531548" y="2873"/>
                  </a:cubicBezTo>
                  <a:cubicBezTo>
                    <a:pt x="3533387" y="4712"/>
                    <a:pt x="3534421" y="7206"/>
                    <a:pt x="3534421" y="9807"/>
                  </a:cubicBezTo>
                  <a:lnTo>
                    <a:pt x="3534421" y="175803"/>
                  </a:lnTo>
                  <a:cubicBezTo>
                    <a:pt x="3534421" y="181220"/>
                    <a:pt x="3530030" y="185611"/>
                    <a:pt x="3524613" y="185611"/>
                  </a:cubicBezTo>
                  <a:lnTo>
                    <a:pt x="9807" y="185611"/>
                  </a:lnTo>
                  <a:cubicBezTo>
                    <a:pt x="4391" y="185611"/>
                    <a:pt x="0" y="181220"/>
                    <a:pt x="0" y="175803"/>
                  </a:cubicBezTo>
                  <a:lnTo>
                    <a:pt x="0" y="9807"/>
                  </a:lnTo>
                  <a:cubicBezTo>
                    <a:pt x="0" y="4391"/>
                    <a:pt x="4391" y="0"/>
                    <a:pt x="9807" y="0"/>
                  </a:cubicBezTo>
                  <a:close/>
                </a:path>
              </a:pathLst>
            </a:custGeom>
            <a:solidFill>
              <a:srgbClr val="FFBD59"/>
            </a:solidFill>
          </p:spPr>
          <p:txBody>
            <a:bodyPr/>
            <a:lstStyle/>
            <a:p>
              <a:endParaRPr lang="en-US"/>
            </a:p>
          </p:txBody>
        </p:sp>
        <p:sp>
          <p:nvSpPr>
            <p:cNvPr id="31" name="TextBox 31"/>
            <p:cNvSpPr txBox="1"/>
            <p:nvPr/>
          </p:nvSpPr>
          <p:spPr>
            <a:xfrm>
              <a:off x="0" y="0"/>
              <a:ext cx="3534421" cy="185611"/>
            </a:xfrm>
            <a:prstGeom prst="rect">
              <a:avLst/>
            </a:prstGeom>
          </p:spPr>
          <p:txBody>
            <a:bodyPr lIns="50800" tIns="50800" rIns="50800" bIns="50800" rtlCol="0" anchor="ctr"/>
            <a:lstStyle/>
            <a:p>
              <a:pPr marL="0" marR="0" lvl="0" indent="0" algn="ctr" defTabSz="914400" rtl="0" eaLnBrk="1" fontAlgn="auto" latinLnBrk="0" hangingPunct="1">
                <a:lnSpc>
                  <a:spcPts val="2246"/>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TextBox 32"/>
          <p:cNvSpPr txBox="1"/>
          <p:nvPr/>
        </p:nvSpPr>
        <p:spPr>
          <a:xfrm>
            <a:off x="3048022" y="3214777"/>
            <a:ext cx="12796450" cy="552450"/>
          </a:xfrm>
          <a:prstGeom prst="rect">
            <a:avLst/>
          </a:prstGeom>
        </p:spPr>
        <p:txBody>
          <a:bodyPr lIns="0" tIns="0" rIns="0" bIns="0" rtlCol="0" anchor="t">
            <a:spAutoFit/>
          </a:bodyPr>
          <a:lstStyle/>
          <a:p>
            <a:pPr marL="0" marR="0" lvl="0" indent="0" algn="l" defTabSz="914400" rtl="0" eaLnBrk="1" fontAlgn="auto" latinLnBrk="0" hangingPunct="1">
              <a:lnSpc>
                <a:spcPts val="4198"/>
              </a:lnSpc>
              <a:spcBef>
                <a:spcPts val="0"/>
              </a:spcBef>
              <a:spcAft>
                <a:spcPts val="0"/>
              </a:spcAft>
              <a:buClrTx/>
              <a:buSzTx/>
              <a:buFontTx/>
              <a:buNone/>
              <a:tabLst/>
              <a:defRPr/>
            </a:pPr>
            <a:r>
              <a:rPr kumimoji="0" lang="en-US" sz="3499" b="0" i="0" u="none" strike="noStrike" kern="1200" cap="none" spc="0" normalizeH="0" baseline="0" noProof="0">
                <a:ln>
                  <a:noFill/>
                </a:ln>
                <a:solidFill>
                  <a:srgbClr val="000000"/>
                </a:solidFill>
                <a:effectLst/>
                <a:uLnTx/>
                <a:uFillTx/>
                <a:latin typeface="Poppins"/>
                <a:ea typeface="Poppins"/>
                <a:cs typeface="Poppins"/>
                <a:sym typeface="Poppins"/>
              </a:rPr>
              <a:t>You can use these funds through out the State fiscal year</a:t>
            </a:r>
          </a:p>
        </p:txBody>
      </p:sp>
      <p:grpSp>
        <p:nvGrpSpPr>
          <p:cNvPr id="33" name="Group 33"/>
          <p:cNvGrpSpPr/>
          <p:nvPr/>
        </p:nvGrpSpPr>
        <p:grpSpPr>
          <a:xfrm>
            <a:off x="5055113" y="9259904"/>
            <a:ext cx="2223738" cy="782866"/>
            <a:chOff x="0" y="0"/>
            <a:chExt cx="585676" cy="206187"/>
          </a:xfrm>
        </p:grpSpPr>
        <p:sp>
          <p:nvSpPr>
            <p:cNvPr id="34" name="Freeform 34"/>
            <p:cNvSpPr/>
            <p:nvPr/>
          </p:nvSpPr>
          <p:spPr>
            <a:xfrm>
              <a:off x="0" y="0"/>
              <a:ext cx="585676" cy="206187"/>
            </a:xfrm>
            <a:custGeom>
              <a:avLst/>
              <a:gdLst/>
              <a:ahLst/>
              <a:cxnLst/>
              <a:rect l="l" t="t" r="r" b="b"/>
              <a:pathLst>
                <a:path w="585676" h="206187">
                  <a:moveTo>
                    <a:pt x="59185" y="0"/>
                  </a:moveTo>
                  <a:lnTo>
                    <a:pt x="526490" y="0"/>
                  </a:lnTo>
                  <a:cubicBezTo>
                    <a:pt x="542187" y="0"/>
                    <a:pt x="557241" y="6236"/>
                    <a:pt x="568341" y="17335"/>
                  </a:cubicBezTo>
                  <a:cubicBezTo>
                    <a:pt x="579440" y="28434"/>
                    <a:pt x="585676" y="43488"/>
                    <a:pt x="585676" y="59185"/>
                  </a:cubicBezTo>
                  <a:lnTo>
                    <a:pt x="585676" y="147002"/>
                  </a:lnTo>
                  <a:cubicBezTo>
                    <a:pt x="585676" y="179689"/>
                    <a:pt x="559178" y="206187"/>
                    <a:pt x="526490" y="206187"/>
                  </a:cubicBezTo>
                  <a:lnTo>
                    <a:pt x="59185" y="206187"/>
                  </a:lnTo>
                  <a:cubicBezTo>
                    <a:pt x="43488" y="206187"/>
                    <a:pt x="28434" y="199951"/>
                    <a:pt x="17335" y="188852"/>
                  </a:cubicBezTo>
                  <a:cubicBezTo>
                    <a:pt x="6236" y="177752"/>
                    <a:pt x="0" y="162698"/>
                    <a:pt x="0" y="147002"/>
                  </a:cubicBezTo>
                  <a:lnTo>
                    <a:pt x="0" y="59185"/>
                  </a:lnTo>
                  <a:cubicBezTo>
                    <a:pt x="0" y="43488"/>
                    <a:pt x="6236" y="28434"/>
                    <a:pt x="17335" y="17335"/>
                  </a:cubicBezTo>
                  <a:cubicBezTo>
                    <a:pt x="28434" y="6236"/>
                    <a:pt x="43488" y="0"/>
                    <a:pt x="59185" y="0"/>
                  </a:cubicBezTo>
                  <a:close/>
                </a:path>
              </a:pathLst>
            </a:custGeom>
            <a:solidFill>
              <a:srgbClr val="000000"/>
            </a:solidFill>
          </p:spPr>
          <p:txBody>
            <a:bodyPr/>
            <a:lstStyle/>
            <a:p>
              <a:endParaRPr lang="en-US"/>
            </a:p>
          </p:txBody>
        </p:sp>
        <p:sp>
          <p:nvSpPr>
            <p:cNvPr id="35" name="TextBox 35"/>
            <p:cNvSpPr txBox="1"/>
            <p:nvPr/>
          </p:nvSpPr>
          <p:spPr>
            <a:xfrm>
              <a:off x="0" y="-19050"/>
              <a:ext cx="585676" cy="225237"/>
            </a:xfrm>
            <a:prstGeom prst="rect">
              <a:avLst/>
            </a:prstGeom>
          </p:spPr>
          <p:txBody>
            <a:bodyPr lIns="50800" tIns="50800" rIns="50800" bIns="50800" rtlCol="0" anchor="ctr"/>
            <a:lstStyle/>
            <a:p>
              <a:pPr marL="0" marR="0" lvl="0" indent="0" algn="ctr" defTabSz="914400" rtl="0" eaLnBrk="1" fontAlgn="auto" latinLnBrk="0" hangingPunct="1">
                <a:lnSpc>
                  <a:spcPts val="236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TextBox 36"/>
          <p:cNvSpPr txBox="1"/>
          <p:nvPr/>
        </p:nvSpPr>
        <p:spPr>
          <a:xfrm>
            <a:off x="4942789" y="9230346"/>
            <a:ext cx="2448387" cy="784470"/>
          </a:xfrm>
          <a:prstGeom prst="rect">
            <a:avLst/>
          </a:prstGeom>
        </p:spPr>
        <p:txBody>
          <a:bodyPr lIns="0" tIns="0" rIns="0" bIns="0" rtlCol="0" anchor="t">
            <a:spAutoFit/>
          </a:bodyPr>
          <a:lstStyle/>
          <a:p>
            <a:pPr marL="0" marR="0" lvl="0" indent="0" algn="ctr" defTabSz="914400" rtl="0" eaLnBrk="1" fontAlgn="auto" latinLnBrk="0" hangingPunct="1">
              <a:lnSpc>
                <a:spcPts val="2942"/>
              </a:lnSpc>
              <a:spcBef>
                <a:spcPts val="0"/>
              </a:spcBef>
              <a:spcAft>
                <a:spcPts val="0"/>
              </a:spcAft>
              <a:buClrTx/>
              <a:buSzTx/>
              <a:buFontTx/>
              <a:buNone/>
              <a:tabLst/>
              <a:defRPr/>
            </a:pPr>
            <a:r>
              <a:rPr kumimoji="0" lang="en-US" sz="2724" b="0" i="0" u="none" strike="noStrike" kern="1200" cap="none" spc="0" normalizeH="0" baseline="0" noProof="0">
                <a:ln>
                  <a:noFill/>
                </a:ln>
                <a:solidFill>
                  <a:srgbClr val="FFFFFF"/>
                </a:solidFill>
                <a:effectLst/>
                <a:uLnTx/>
                <a:uFillTx/>
                <a:latin typeface="Poppins"/>
                <a:ea typeface="Poppins"/>
                <a:cs typeface="Poppins"/>
                <a:sym typeface="Poppins"/>
              </a:rPr>
              <a:t>1ˢᵗ Quarter report</a:t>
            </a:r>
          </a:p>
        </p:txBody>
      </p:sp>
      <p:grpSp>
        <p:nvGrpSpPr>
          <p:cNvPr id="37" name="Group 37"/>
          <p:cNvGrpSpPr/>
          <p:nvPr/>
        </p:nvGrpSpPr>
        <p:grpSpPr>
          <a:xfrm>
            <a:off x="9016205" y="9259904"/>
            <a:ext cx="2223738" cy="782866"/>
            <a:chOff x="0" y="0"/>
            <a:chExt cx="585676" cy="206187"/>
          </a:xfrm>
        </p:grpSpPr>
        <p:sp>
          <p:nvSpPr>
            <p:cNvPr id="38" name="Freeform 38"/>
            <p:cNvSpPr/>
            <p:nvPr/>
          </p:nvSpPr>
          <p:spPr>
            <a:xfrm>
              <a:off x="0" y="0"/>
              <a:ext cx="585676" cy="206187"/>
            </a:xfrm>
            <a:custGeom>
              <a:avLst/>
              <a:gdLst/>
              <a:ahLst/>
              <a:cxnLst/>
              <a:rect l="l" t="t" r="r" b="b"/>
              <a:pathLst>
                <a:path w="585676" h="206187">
                  <a:moveTo>
                    <a:pt x="59185" y="0"/>
                  </a:moveTo>
                  <a:lnTo>
                    <a:pt x="526490" y="0"/>
                  </a:lnTo>
                  <a:cubicBezTo>
                    <a:pt x="542187" y="0"/>
                    <a:pt x="557241" y="6236"/>
                    <a:pt x="568341" y="17335"/>
                  </a:cubicBezTo>
                  <a:cubicBezTo>
                    <a:pt x="579440" y="28434"/>
                    <a:pt x="585676" y="43488"/>
                    <a:pt x="585676" y="59185"/>
                  </a:cubicBezTo>
                  <a:lnTo>
                    <a:pt x="585676" y="147002"/>
                  </a:lnTo>
                  <a:cubicBezTo>
                    <a:pt x="585676" y="179689"/>
                    <a:pt x="559178" y="206187"/>
                    <a:pt x="526490" y="206187"/>
                  </a:cubicBezTo>
                  <a:lnTo>
                    <a:pt x="59185" y="206187"/>
                  </a:lnTo>
                  <a:cubicBezTo>
                    <a:pt x="43488" y="206187"/>
                    <a:pt x="28434" y="199951"/>
                    <a:pt x="17335" y="188852"/>
                  </a:cubicBezTo>
                  <a:cubicBezTo>
                    <a:pt x="6236" y="177752"/>
                    <a:pt x="0" y="162698"/>
                    <a:pt x="0" y="147002"/>
                  </a:cubicBezTo>
                  <a:lnTo>
                    <a:pt x="0" y="59185"/>
                  </a:lnTo>
                  <a:cubicBezTo>
                    <a:pt x="0" y="43488"/>
                    <a:pt x="6236" y="28434"/>
                    <a:pt x="17335" y="17335"/>
                  </a:cubicBezTo>
                  <a:cubicBezTo>
                    <a:pt x="28434" y="6236"/>
                    <a:pt x="43488" y="0"/>
                    <a:pt x="59185" y="0"/>
                  </a:cubicBezTo>
                  <a:close/>
                </a:path>
              </a:pathLst>
            </a:custGeom>
            <a:solidFill>
              <a:srgbClr val="000000"/>
            </a:solidFill>
          </p:spPr>
          <p:txBody>
            <a:bodyPr/>
            <a:lstStyle/>
            <a:p>
              <a:endParaRPr lang="en-US"/>
            </a:p>
          </p:txBody>
        </p:sp>
        <p:sp>
          <p:nvSpPr>
            <p:cNvPr id="39" name="TextBox 39"/>
            <p:cNvSpPr txBox="1"/>
            <p:nvPr/>
          </p:nvSpPr>
          <p:spPr>
            <a:xfrm>
              <a:off x="0" y="-19050"/>
              <a:ext cx="585676" cy="225237"/>
            </a:xfrm>
            <a:prstGeom prst="rect">
              <a:avLst/>
            </a:prstGeom>
          </p:spPr>
          <p:txBody>
            <a:bodyPr lIns="50800" tIns="50800" rIns="50800" bIns="50800" rtlCol="0" anchor="ctr"/>
            <a:lstStyle/>
            <a:p>
              <a:pPr marL="0" marR="0" lvl="0" indent="0" algn="ctr" defTabSz="914400" rtl="0" eaLnBrk="1" fontAlgn="auto" latinLnBrk="0" hangingPunct="1">
                <a:lnSpc>
                  <a:spcPts val="236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TextBox 40"/>
          <p:cNvSpPr txBox="1"/>
          <p:nvPr/>
        </p:nvSpPr>
        <p:spPr>
          <a:xfrm>
            <a:off x="8903880" y="9230346"/>
            <a:ext cx="2448387" cy="784470"/>
          </a:xfrm>
          <a:prstGeom prst="rect">
            <a:avLst/>
          </a:prstGeom>
        </p:spPr>
        <p:txBody>
          <a:bodyPr lIns="0" tIns="0" rIns="0" bIns="0" rtlCol="0" anchor="t">
            <a:spAutoFit/>
          </a:bodyPr>
          <a:lstStyle/>
          <a:p>
            <a:pPr marL="0" marR="0" lvl="0" indent="0" algn="ctr" defTabSz="914400" rtl="0" eaLnBrk="1" fontAlgn="auto" latinLnBrk="0" hangingPunct="1">
              <a:lnSpc>
                <a:spcPts val="2942"/>
              </a:lnSpc>
              <a:spcBef>
                <a:spcPts val="0"/>
              </a:spcBef>
              <a:spcAft>
                <a:spcPts val="0"/>
              </a:spcAft>
              <a:buClrTx/>
              <a:buSzTx/>
              <a:buFontTx/>
              <a:buNone/>
              <a:tabLst/>
              <a:defRPr/>
            </a:pPr>
            <a:r>
              <a:rPr kumimoji="0" lang="en-US" sz="2724" b="0" i="0" u="none" strike="noStrike" kern="1200" cap="none" spc="0" normalizeH="0" baseline="0" noProof="0">
                <a:ln>
                  <a:noFill/>
                </a:ln>
                <a:solidFill>
                  <a:srgbClr val="FFFFFF"/>
                </a:solidFill>
                <a:effectLst/>
                <a:uLnTx/>
                <a:uFillTx/>
                <a:latin typeface="Poppins"/>
                <a:ea typeface="Poppins"/>
                <a:cs typeface="Poppins"/>
                <a:sym typeface="Poppins"/>
              </a:rPr>
              <a:t>2ⁿᵈ  Quarter report</a:t>
            </a:r>
          </a:p>
        </p:txBody>
      </p:sp>
      <p:grpSp>
        <p:nvGrpSpPr>
          <p:cNvPr id="41" name="Group 41"/>
          <p:cNvGrpSpPr/>
          <p:nvPr/>
        </p:nvGrpSpPr>
        <p:grpSpPr>
          <a:xfrm>
            <a:off x="13415681" y="9258300"/>
            <a:ext cx="2223738" cy="782866"/>
            <a:chOff x="0" y="0"/>
            <a:chExt cx="585676" cy="206187"/>
          </a:xfrm>
        </p:grpSpPr>
        <p:sp>
          <p:nvSpPr>
            <p:cNvPr id="42" name="Freeform 42"/>
            <p:cNvSpPr/>
            <p:nvPr/>
          </p:nvSpPr>
          <p:spPr>
            <a:xfrm>
              <a:off x="0" y="0"/>
              <a:ext cx="585676" cy="206187"/>
            </a:xfrm>
            <a:custGeom>
              <a:avLst/>
              <a:gdLst/>
              <a:ahLst/>
              <a:cxnLst/>
              <a:rect l="l" t="t" r="r" b="b"/>
              <a:pathLst>
                <a:path w="585676" h="206187">
                  <a:moveTo>
                    <a:pt x="59185" y="0"/>
                  </a:moveTo>
                  <a:lnTo>
                    <a:pt x="526490" y="0"/>
                  </a:lnTo>
                  <a:cubicBezTo>
                    <a:pt x="542187" y="0"/>
                    <a:pt x="557241" y="6236"/>
                    <a:pt x="568341" y="17335"/>
                  </a:cubicBezTo>
                  <a:cubicBezTo>
                    <a:pt x="579440" y="28434"/>
                    <a:pt x="585676" y="43488"/>
                    <a:pt x="585676" y="59185"/>
                  </a:cubicBezTo>
                  <a:lnTo>
                    <a:pt x="585676" y="147002"/>
                  </a:lnTo>
                  <a:cubicBezTo>
                    <a:pt x="585676" y="179689"/>
                    <a:pt x="559178" y="206187"/>
                    <a:pt x="526490" y="206187"/>
                  </a:cubicBezTo>
                  <a:lnTo>
                    <a:pt x="59185" y="206187"/>
                  </a:lnTo>
                  <a:cubicBezTo>
                    <a:pt x="43488" y="206187"/>
                    <a:pt x="28434" y="199951"/>
                    <a:pt x="17335" y="188852"/>
                  </a:cubicBezTo>
                  <a:cubicBezTo>
                    <a:pt x="6236" y="177752"/>
                    <a:pt x="0" y="162698"/>
                    <a:pt x="0" y="147002"/>
                  </a:cubicBezTo>
                  <a:lnTo>
                    <a:pt x="0" y="59185"/>
                  </a:lnTo>
                  <a:cubicBezTo>
                    <a:pt x="0" y="43488"/>
                    <a:pt x="6236" y="28434"/>
                    <a:pt x="17335" y="17335"/>
                  </a:cubicBezTo>
                  <a:cubicBezTo>
                    <a:pt x="28434" y="6236"/>
                    <a:pt x="43488" y="0"/>
                    <a:pt x="59185" y="0"/>
                  </a:cubicBezTo>
                  <a:close/>
                </a:path>
              </a:pathLst>
            </a:custGeom>
            <a:solidFill>
              <a:srgbClr val="000000"/>
            </a:solidFill>
          </p:spPr>
          <p:txBody>
            <a:bodyPr/>
            <a:lstStyle/>
            <a:p>
              <a:endParaRPr lang="en-US"/>
            </a:p>
          </p:txBody>
        </p:sp>
        <p:sp>
          <p:nvSpPr>
            <p:cNvPr id="43" name="TextBox 43"/>
            <p:cNvSpPr txBox="1"/>
            <p:nvPr/>
          </p:nvSpPr>
          <p:spPr>
            <a:xfrm>
              <a:off x="0" y="-19050"/>
              <a:ext cx="585676" cy="225237"/>
            </a:xfrm>
            <a:prstGeom prst="rect">
              <a:avLst/>
            </a:prstGeom>
          </p:spPr>
          <p:txBody>
            <a:bodyPr lIns="50800" tIns="50800" rIns="50800" bIns="50800" rtlCol="0" anchor="ctr"/>
            <a:lstStyle/>
            <a:p>
              <a:pPr marL="0" marR="0" lvl="0" indent="0" algn="ctr" defTabSz="914400" rtl="0" eaLnBrk="1" fontAlgn="auto" latinLnBrk="0" hangingPunct="1">
                <a:lnSpc>
                  <a:spcPts val="236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TextBox 44"/>
          <p:cNvSpPr txBox="1"/>
          <p:nvPr/>
        </p:nvSpPr>
        <p:spPr>
          <a:xfrm>
            <a:off x="13303356" y="9230346"/>
            <a:ext cx="2448387" cy="784470"/>
          </a:xfrm>
          <a:prstGeom prst="rect">
            <a:avLst/>
          </a:prstGeom>
        </p:spPr>
        <p:txBody>
          <a:bodyPr lIns="0" tIns="0" rIns="0" bIns="0" rtlCol="0" anchor="t">
            <a:spAutoFit/>
          </a:bodyPr>
          <a:lstStyle/>
          <a:p>
            <a:pPr marL="0" marR="0" lvl="0" indent="0" algn="ctr" defTabSz="914400" rtl="0" eaLnBrk="1" fontAlgn="auto" latinLnBrk="0" hangingPunct="1">
              <a:lnSpc>
                <a:spcPts val="2942"/>
              </a:lnSpc>
              <a:spcBef>
                <a:spcPts val="0"/>
              </a:spcBef>
              <a:spcAft>
                <a:spcPts val="0"/>
              </a:spcAft>
              <a:buClrTx/>
              <a:buSzTx/>
              <a:buFontTx/>
              <a:buNone/>
              <a:tabLst/>
              <a:defRPr/>
            </a:pPr>
            <a:r>
              <a:rPr kumimoji="0" lang="en-US" sz="2724" b="0" i="0" u="none" strike="noStrike" kern="1200" cap="none" spc="0" normalizeH="0" baseline="0" noProof="0">
                <a:ln>
                  <a:noFill/>
                </a:ln>
                <a:solidFill>
                  <a:srgbClr val="FFFFFF"/>
                </a:solidFill>
                <a:effectLst/>
                <a:uLnTx/>
                <a:uFillTx/>
                <a:latin typeface="Poppins"/>
                <a:ea typeface="Poppins"/>
                <a:cs typeface="Poppins"/>
                <a:sym typeface="Poppins"/>
              </a:rPr>
              <a:t>3ʳᵈ  Quarter report</a:t>
            </a:r>
          </a:p>
        </p:txBody>
      </p:sp>
      <p:grpSp>
        <p:nvGrpSpPr>
          <p:cNvPr id="45" name="Group 45"/>
          <p:cNvGrpSpPr/>
          <p:nvPr/>
        </p:nvGrpSpPr>
        <p:grpSpPr>
          <a:xfrm>
            <a:off x="2357218" y="9259904"/>
            <a:ext cx="2223738" cy="782866"/>
            <a:chOff x="0" y="0"/>
            <a:chExt cx="585676" cy="206187"/>
          </a:xfrm>
        </p:grpSpPr>
        <p:sp>
          <p:nvSpPr>
            <p:cNvPr id="46" name="Freeform 46"/>
            <p:cNvSpPr/>
            <p:nvPr/>
          </p:nvSpPr>
          <p:spPr>
            <a:xfrm>
              <a:off x="0" y="0"/>
              <a:ext cx="585676" cy="206187"/>
            </a:xfrm>
            <a:custGeom>
              <a:avLst/>
              <a:gdLst/>
              <a:ahLst/>
              <a:cxnLst/>
              <a:rect l="l" t="t" r="r" b="b"/>
              <a:pathLst>
                <a:path w="585676" h="206187">
                  <a:moveTo>
                    <a:pt x="59185" y="0"/>
                  </a:moveTo>
                  <a:lnTo>
                    <a:pt x="526490" y="0"/>
                  </a:lnTo>
                  <a:cubicBezTo>
                    <a:pt x="542187" y="0"/>
                    <a:pt x="557241" y="6236"/>
                    <a:pt x="568341" y="17335"/>
                  </a:cubicBezTo>
                  <a:cubicBezTo>
                    <a:pt x="579440" y="28434"/>
                    <a:pt x="585676" y="43488"/>
                    <a:pt x="585676" y="59185"/>
                  </a:cubicBezTo>
                  <a:lnTo>
                    <a:pt x="585676" y="147002"/>
                  </a:lnTo>
                  <a:cubicBezTo>
                    <a:pt x="585676" y="179689"/>
                    <a:pt x="559178" y="206187"/>
                    <a:pt x="526490" y="206187"/>
                  </a:cubicBezTo>
                  <a:lnTo>
                    <a:pt x="59185" y="206187"/>
                  </a:lnTo>
                  <a:cubicBezTo>
                    <a:pt x="43488" y="206187"/>
                    <a:pt x="28434" y="199951"/>
                    <a:pt x="17335" y="188852"/>
                  </a:cubicBezTo>
                  <a:cubicBezTo>
                    <a:pt x="6236" y="177752"/>
                    <a:pt x="0" y="162698"/>
                    <a:pt x="0" y="147002"/>
                  </a:cubicBezTo>
                  <a:lnTo>
                    <a:pt x="0" y="59185"/>
                  </a:lnTo>
                  <a:cubicBezTo>
                    <a:pt x="0" y="43488"/>
                    <a:pt x="6236" y="28434"/>
                    <a:pt x="17335" y="17335"/>
                  </a:cubicBezTo>
                  <a:cubicBezTo>
                    <a:pt x="28434" y="6236"/>
                    <a:pt x="43488" y="0"/>
                    <a:pt x="59185" y="0"/>
                  </a:cubicBezTo>
                  <a:close/>
                </a:path>
              </a:pathLst>
            </a:custGeom>
            <a:solidFill>
              <a:srgbClr val="000000"/>
            </a:solidFill>
          </p:spPr>
          <p:txBody>
            <a:bodyPr/>
            <a:lstStyle/>
            <a:p>
              <a:endParaRPr lang="en-US"/>
            </a:p>
          </p:txBody>
        </p:sp>
        <p:sp>
          <p:nvSpPr>
            <p:cNvPr id="47" name="TextBox 47"/>
            <p:cNvSpPr txBox="1"/>
            <p:nvPr/>
          </p:nvSpPr>
          <p:spPr>
            <a:xfrm>
              <a:off x="0" y="-19050"/>
              <a:ext cx="585676" cy="225237"/>
            </a:xfrm>
            <a:prstGeom prst="rect">
              <a:avLst/>
            </a:prstGeom>
          </p:spPr>
          <p:txBody>
            <a:bodyPr lIns="50800" tIns="50800" rIns="50800" bIns="50800" rtlCol="0" anchor="ctr"/>
            <a:lstStyle/>
            <a:p>
              <a:pPr marL="0" marR="0" lvl="0" indent="0" algn="ctr" defTabSz="914400" rtl="0" eaLnBrk="1" fontAlgn="auto" latinLnBrk="0" hangingPunct="1">
                <a:lnSpc>
                  <a:spcPts val="236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TextBox 48"/>
          <p:cNvSpPr txBox="1"/>
          <p:nvPr/>
        </p:nvSpPr>
        <p:spPr>
          <a:xfrm>
            <a:off x="2244894" y="9230346"/>
            <a:ext cx="2448387" cy="784470"/>
          </a:xfrm>
          <a:prstGeom prst="rect">
            <a:avLst/>
          </a:prstGeom>
        </p:spPr>
        <p:txBody>
          <a:bodyPr lIns="0" tIns="0" rIns="0" bIns="0" rtlCol="0" anchor="t">
            <a:spAutoFit/>
          </a:bodyPr>
          <a:lstStyle/>
          <a:p>
            <a:pPr marL="0" marR="0" lvl="0" indent="0" algn="ctr" defTabSz="914400" rtl="0" eaLnBrk="1" fontAlgn="auto" latinLnBrk="0" hangingPunct="1">
              <a:lnSpc>
                <a:spcPts val="2942"/>
              </a:lnSpc>
              <a:spcBef>
                <a:spcPts val="0"/>
              </a:spcBef>
              <a:spcAft>
                <a:spcPts val="0"/>
              </a:spcAft>
              <a:buClrTx/>
              <a:buSzTx/>
              <a:buFontTx/>
              <a:buNone/>
              <a:tabLst/>
              <a:defRPr/>
            </a:pPr>
            <a:r>
              <a:rPr kumimoji="0" lang="en-US" sz="2724" b="0" i="0" u="none" strike="noStrike" kern="1200" cap="none" spc="0" normalizeH="0" baseline="0" noProof="0">
                <a:ln>
                  <a:noFill/>
                </a:ln>
                <a:solidFill>
                  <a:srgbClr val="FFFFFF"/>
                </a:solidFill>
                <a:effectLst/>
                <a:uLnTx/>
                <a:uFillTx/>
                <a:latin typeface="Poppins"/>
                <a:ea typeface="Poppins"/>
                <a:cs typeface="Poppins"/>
                <a:sym typeface="Poppins"/>
              </a:rPr>
              <a:t>4ᵗʰ  Quarter report</a:t>
            </a:r>
          </a:p>
        </p:txBody>
      </p:sp>
      <p:sp>
        <p:nvSpPr>
          <p:cNvPr id="49" name="TextBox 49"/>
          <p:cNvSpPr txBox="1"/>
          <p:nvPr/>
        </p:nvSpPr>
        <p:spPr>
          <a:xfrm>
            <a:off x="3888808" y="407542"/>
            <a:ext cx="10510384" cy="901370"/>
          </a:xfrm>
          <a:prstGeom prst="rect">
            <a:avLst/>
          </a:prstGeom>
        </p:spPr>
        <p:txBody>
          <a:bodyPr lIns="0" tIns="0" rIns="0" bIns="0" rtlCol="0" anchor="t">
            <a:spAutoFit/>
          </a:bodyPr>
          <a:lstStyle/>
          <a:p>
            <a:pPr marL="0" marR="0" lvl="0" indent="0" algn="ctr" defTabSz="914400" rtl="0" eaLnBrk="1" fontAlgn="auto" latinLnBrk="0" hangingPunct="1">
              <a:lnSpc>
                <a:spcPts val="6501"/>
              </a:lnSpc>
              <a:spcBef>
                <a:spcPct val="0"/>
              </a:spcBef>
              <a:spcAft>
                <a:spcPts val="0"/>
              </a:spcAft>
              <a:buClrTx/>
              <a:buSzTx/>
              <a:buFontTx/>
              <a:buNone/>
              <a:tabLst/>
              <a:defRPr/>
            </a:pPr>
            <a:r>
              <a:rPr kumimoji="0" lang="en-US" sz="6020" b="0" i="0" u="none" strike="noStrike" kern="1200" cap="none" spc="0" normalizeH="0" baseline="0" noProof="0">
                <a:ln>
                  <a:noFill/>
                </a:ln>
                <a:solidFill>
                  <a:srgbClr val="000000"/>
                </a:solidFill>
                <a:effectLst/>
                <a:uLnTx/>
                <a:uFillTx/>
                <a:latin typeface="Poppins"/>
                <a:ea typeface="Poppins"/>
                <a:cs typeface="Poppins"/>
                <a:sym typeface="Poppins"/>
              </a:rPr>
              <a:t>Farm Direct requirements</a:t>
            </a:r>
          </a:p>
        </p:txBody>
      </p:sp>
      <p:sp>
        <p:nvSpPr>
          <p:cNvPr id="50" name="Freeform 50"/>
          <p:cNvSpPr/>
          <p:nvPr/>
        </p:nvSpPr>
        <p:spPr>
          <a:xfrm rot="6093791">
            <a:off x="13071592" y="6853181"/>
            <a:ext cx="3283115" cy="903348"/>
          </a:xfrm>
          <a:custGeom>
            <a:avLst/>
            <a:gdLst/>
            <a:ahLst/>
            <a:cxnLst/>
            <a:rect l="l" t="t" r="r" b="b"/>
            <a:pathLst>
              <a:path w="3283115" h="903348">
                <a:moveTo>
                  <a:pt x="0" y="0"/>
                </a:moveTo>
                <a:lnTo>
                  <a:pt x="3283115" y="0"/>
                </a:lnTo>
                <a:lnTo>
                  <a:pt x="3283115" y="903348"/>
                </a:lnTo>
                <a:lnTo>
                  <a:pt x="0" y="90334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51" name="Freeform 51"/>
          <p:cNvSpPr/>
          <p:nvPr/>
        </p:nvSpPr>
        <p:spPr>
          <a:xfrm rot="6093791">
            <a:off x="8747183" y="6853181"/>
            <a:ext cx="3283115" cy="903348"/>
          </a:xfrm>
          <a:custGeom>
            <a:avLst/>
            <a:gdLst/>
            <a:ahLst/>
            <a:cxnLst/>
            <a:rect l="l" t="t" r="r" b="b"/>
            <a:pathLst>
              <a:path w="3283115" h="903348">
                <a:moveTo>
                  <a:pt x="0" y="0"/>
                </a:moveTo>
                <a:lnTo>
                  <a:pt x="3283115" y="0"/>
                </a:lnTo>
                <a:lnTo>
                  <a:pt x="3283115" y="903348"/>
                </a:lnTo>
                <a:lnTo>
                  <a:pt x="0" y="90334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sp>
        <p:nvSpPr>
          <p:cNvPr id="3" name="Freeform 3"/>
          <p:cNvSpPr/>
          <p:nvPr/>
        </p:nvSpPr>
        <p:spPr>
          <a:xfrm>
            <a:off x="3164190" y="633184"/>
            <a:ext cx="12523212" cy="8761030"/>
          </a:xfrm>
          <a:custGeom>
            <a:avLst/>
            <a:gdLst/>
            <a:ahLst/>
            <a:cxnLst/>
            <a:rect l="l" t="t" r="r" b="b"/>
            <a:pathLst>
              <a:path w="12523212" h="8761030">
                <a:moveTo>
                  <a:pt x="0" y="0"/>
                </a:moveTo>
                <a:lnTo>
                  <a:pt x="12523212" y="0"/>
                </a:lnTo>
                <a:lnTo>
                  <a:pt x="12523212" y="8761031"/>
                </a:lnTo>
                <a:lnTo>
                  <a:pt x="0" y="876103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655" y="1155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sp>
        <p:nvSpPr>
          <p:cNvPr id="4" name="Freeform 4"/>
          <p:cNvSpPr/>
          <p:nvPr/>
        </p:nvSpPr>
        <p:spPr>
          <a:xfrm>
            <a:off x="-7203015" y="1353570"/>
            <a:ext cx="10510384" cy="1589058"/>
          </a:xfrm>
          <a:custGeom>
            <a:avLst/>
            <a:gdLst/>
            <a:ahLst/>
            <a:cxnLst/>
            <a:rect l="l" t="t" r="r" b="b"/>
            <a:pathLst>
              <a:path w="10588239" h="1600829">
                <a:moveTo>
                  <a:pt x="0" y="0"/>
                </a:moveTo>
                <a:lnTo>
                  <a:pt x="10588239" y="0"/>
                </a:lnTo>
                <a:lnTo>
                  <a:pt x="10588239" y="1600829"/>
                </a:lnTo>
                <a:lnTo>
                  <a:pt x="0" y="1600829"/>
                </a:lnTo>
                <a:close/>
              </a:path>
            </a:pathLst>
          </a:custGeom>
          <a:solidFill>
            <a:srgbClr val="000000">
              <a:alpha val="0"/>
            </a:srgbClr>
          </a:solidFill>
        </p:spPr>
        <p:txBody>
          <a:bodyPr/>
          <a:lstStyle/>
          <a:p>
            <a:endParaRPr lang="en-US"/>
          </a:p>
        </p:txBody>
      </p:sp>
      <p:sp>
        <p:nvSpPr>
          <p:cNvPr id="6" name="Freeform 6"/>
          <p:cNvSpPr/>
          <p:nvPr/>
        </p:nvSpPr>
        <p:spPr>
          <a:xfrm>
            <a:off x="2061328" y="1485380"/>
            <a:ext cx="2932826" cy="2914496"/>
          </a:xfrm>
          <a:custGeom>
            <a:avLst/>
            <a:gdLst/>
            <a:ahLst/>
            <a:cxnLst/>
            <a:rect l="l" t="t" r="r" b="b"/>
            <a:pathLst>
              <a:path w="2932826" h="2914496">
                <a:moveTo>
                  <a:pt x="0" y="0"/>
                </a:moveTo>
                <a:lnTo>
                  <a:pt x="2932826" y="0"/>
                </a:lnTo>
                <a:lnTo>
                  <a:pt x="2932826" y="2914496"/>
                </a:lnTo>
                <a:lnTo>
                  <a:pt x="0" y="291449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6683025" y="165355"/>
            <a:ext cx="13121869" cy="10000242"/>
            <a:chOff x="-137651" y="0"/>
            <a:chExt cx="17495826" cy="13333656"/>
          </a:xfrm>
        </p:grpSpPr>
        <p:grpSp>
          <p:nvGrpSpPr>
            <p:cNvPr id="8" name="Group 8"/>
            <p:cNvGrpSpPr/>
            <p:nvPr/>
          </p:nvGrpSpPr>
          <p:grpSpPr>
            <a:xfrm>
              <a:off x="0" y="4002"/>
              <a:ext cx="14891121" cy="1129004"/>
              <a:chOff x="0" y="0"/>
              <a:chExt cx="2941456" cy="223013"/>
            </a:xfrm>
          </p:grpSpPr>
          <p:sp>
            <p:nvSpPr>
              <p:cNvPr id="9" name="Freeform 9"/>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DA8C36"/>
              </a:solidFill>
            </p:spPr>
            <p:txBody>
              <a:bodyPr/>
              <a:lstStyle/>
              <a:p>
                <a:endParaRPr lang="en-US"/>
              </a:p>
            </p:txBody>
          </p:sp>
          <p:sp>
            <p:nvSpPr>
              <p:cNvPr id="10" name="TextBox 10"/>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11" name="Group 11"/>
            <p:cNvGrpSpPr/>
            <p:nvPr/>
          </p:nvGrpSpPr>
          <p:grpSpPr>
            <a:xfrm>
              <a:off x="226146" y="0"/>
              <a:ext cx="9097432" cy="1133006"/>
              <a:chOff x="0" y="0"/>
              <a:chExt cx="5624616" cy="700497"/>
            </a:xfrm>
          </p:grpSpPr>
          <p:sp>
            <p:nvSpPr>
              <p:cNvPr id="12" name="Freeform 12"/>
              <p:cNvSpPr/>
              <p:nvPr/>
            </p:nvSpPr>
            <p:spPr>
              <a:xfrm>
                <a:off x="0" y="0"/>
                <a:ext cx="5624616" cy="700497"/>
              </a:xfrm>
              <a:custGeom>
                <a:avLst/>
                <a:gdLst/>
                <a:ahLst/>
                <a:cxnLst/>
                <a:rect l="l" t="t" r="r" b="b"/>
                <a:pathLst>
                  <a:path w="5624616" h="700497">
                    <a:moveTo>
                      <a:pt x="0" y="0"/>
                    </a:moveTo>
                    <a:lnTo>
                      <a:pt x="5624616" y="0"/>
                    </a:lnTo>
                    <a:lnTo>
                      <a:pt x="5624616" y="700497"/>
                    </a:lnTo>
                    <a:lnTo>
                      <a:pt x="0" y="700497"/>
                    </a:lnTo>
                    <a:close/>
                  </a:path>
                </a:pathLst>
              </a:custGeom>
              <a:solidFill>
                <a:srgbClr val="000000">
                  <a:alpha val="0"/>
                </a:srgbClr>
              </a:solidFill>
            </p:spPr>
            <p:txBody>
              <a:bodyPr/>
              <a:lstStyle/>
              <a:p>
                <a:endParaRPr lang="en-US"/>
              </a:p>
            </p:txBody>
          </p:sp>
          <p:sp>
            <p:nvSpPr>
              <p:cNvPr id="13" name="TextBox 13"/>
              <p:cNvSpPr txBox="1"/>
              <p:nvPr/>
            </p:nvSpPr>
            <p:spPr>
              <a:xfrm>
                <a:off x="0" y="9525"/>
                <a:ext cx="5624616" cy="690972"/>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5">
                      <a:extLst>
                        <a:ext uri="{A12FA001-AC4F-418D-AE19-62706E023703}">
                          <ahyp:hlinkClr xmlns:ahyp="http://schemas.microsoft.com/office/drawing/2018/hyperlinkcolor" val="tx"/>
                        </a:ext>
                      </a:extLst>
                    </a:hlinkClick>
                  </a:rPr>
                  <a:t>Policy 300 Fiscal Overview</a:t>
                </a:r>
                <a:endParaRPr lang="en-US" sz="2499" dirty="0">
                  <a:latin typeface="Poppins"/>
                  <a:ea typeface="Poppins"/>
                  <a:cs typeface="Poppins"/>
                  <a:sym typeface="Poppins"/>
                </a:endParaRPr>
              </a:p>
            </p:txBody>
          </p:sp>
        </p:grpSp>
        <p:grpSp>
          <p:nvGrpSpPr>
            <p:cNvPr id="14" name="Group 14"/>
            <p:cNvGrpSpPr/>
            <p:nvPr/>
          </p:nvGrpSpPr>
          <p:grpSpPr>
            <a:xfrm>
              <a:off x="0" y="2754029"/>
              <a:ext cx="14891121" cy="1129004"/>
              <a:chOff x="0" y="0"/>
              <a:chExt cx="2941456" cy="223013"/>
            </a:xfrm>
          </p:grpSpPr>
          <p:sp>
            <p:nvSpPr>
              <p:cNvPr id="15" name="Freeform 15"/>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788A98"/>
              </a:solidFill>
            </p:spPr>
            <p:txBody>
              <a:bodyPr/>
              <a:lstStyle/>
              <a:p>
                <a:endParaRPr lang="en-US"/>
              </a:p>
            </p:txBody>
          </p:sp>
          <p:sp>
            <p:nvSpPr>
              <p:cNvPr id="16" name="TextBox 16"/>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17" name="Group 17"/>
            <p:cNvGrpSpPr/>
            <p:nvPr/>
          </p:nvGrpSpPr>
          <p:grpSpPr>
            <a:xfrm>
              <a:off x="0" y="1352674"/>
              <a:ext cx="14891121" cy="1129004"/>
              <a:chOff x="0" y="0"/>
              <a:chExt cx="2941456" cy="223013"/>
            </a:xfrm>
          </p:grpSpPr>
          <p:sp>
            <p:nvSpPr>
              <p:cNvPr id="18" name="Freeform 18"/>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FECA30"/>
              </a:solidFill>
            </p:spPr>
            <p:txBody>
              <a:bodyPr/>
              <a:lstStyle/>
              <a:p>
                <a:endParaRPr lang="en-US"/>
              </a:p>
            </p:txBody>
          </p:sp>
          <p:sp>
            <p:nvSpPr>
              <p:cNvPr id="19" name="TextBox 19"/>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20" name="Group 20"/>
            <p:cNvGrpSpPr/>
            <p:nvPr/>
          </p:nvGrpSpPr>
          <p:grpSpPr>
            <a:xfrm>
              <a:off x="226146" y="2585405"/>
              <a:ext cx="17132029" cy="1464612"/>
              <a:chOff x="0" y="0"/>
              <a:chExt cx="10592120" cy="905517"/>
            </a:xfrm>
          </p:grpSpPr>
          <p:sp>
            <p:nvSpPr>
              <p:cNvPr id="21" name="Freeform 21"/>
              <p:cNvSpPr/>
              <p:nvPr/>
            </p:nvSpPr>
            <p:spPr>
              <a:xfrm>
                <a:off x="0" y="0"/>
                <a:ext cx="10592120" cy="905517"/>
              </a:xfrm>
              <a:custGeom>
                <a:avLst/>
                <a:gdLst/>
                <a:ahLst/>
                <a:cxnLst/>
                <a:rect l="l" t="t" r="r" b="b"/>
                <a:pathLst>
                  <a:path w="10592120" h="905517">
                    <a:moveTo>
                      <a:pt x="0" y="0"/>
                    </a:moveTo>
                    <a:lnTo>
                      <a:pt x="10592120" y="0"/>
                    </a:lnTo>
                    <a:lnTo>
                      <a:pt x="10592120" y="905517"/>
                    </a:lnTo>
                    <a:lnTo>
                      <a:pt x="0" y="905517"/>
                    </a:lnTo>
                    <a:close/>
                  </a:path>
                </a:pathLst>
              </a:custGeom>
              <a:solidFill>
                <a:srgbClr val="000000">
                  <a:alpha val="0"/>
                </a:srgbClr>
              </a:solidFill>
            </p:spPr>
            <p:txBody>
              <a:bodyPr/>
              <a:lstStyle/>
              <a:p>
                <a:endParaRPr lang="en-US"/>
              </a:p>
            </p:txBody>
          </p:sp>
          <p:sp>
            <p:nvSpPr>
              <p:cNvPr id="22" name="TextBox 22"/>
              <p:cNvSpPr txBox="1"/>
              <p:nvPr/>
            </p:nvSpPr>
            <p:spPr>
              <a:xfrm>
                <a:off x="0" y="9525"/>
                <a:ext cx="10592120" cy="895992"/>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6">
                      <a:extLst>
                        <a:ext uri="{A12FA001-AC4F-418D-AE19-62706E023703}">
                          <ahyp:hlinkClr xmlns:ahyp="http://schemas.microsoft.com/office/drawing/2018/hyperlinkcolor" val="tx"/>
                        </a:ext>
                      </a:extLst>
                    </a:hlinkClick>
                  </a:rPr>
                  <a:t>Policy 310 Annual Plan/Contract Payment Process for Local Programs</a:t>
                </a:r>
                <a:endParaRPr lang="en-US" sz="2499" dirty="0">
                  <a:latin typeface="Poppins"/>
                  <a:ea typeface="Poppins"/>
                  <a:cs typeface="Poppins"/>
                  <a:sym typeface="Poppins"/>
                </a:endParaRPr>
              </a:p>
            </p:txBody>
          </p:sp>
        </p:grpSp>
        <p:grpSp>
          <p:nvGrpSpPr>
            <p:cNvPr id="23" name="Group 23"/>
            <p:cNvGrpSpPr/>
            <p:nvPr/>
          </p:nvGrpSpPr>
          <p:grpSpPr>
            <a:xfrm>
              <a:off x="226146" y="1317902"/>
              <a:ext cx="9121540" cy="1269143"/>
              <a:chOff x="0" y="0"/>
              <a:chExt cx="5639522" cy="784666"/>
            </a:xfrm>
          </p:grpSpPr>
          <p:sp>
            <p:nvSpPr>
              <p:cNvPr id="24" name="Freeform 24"/>
              <p:cNvSpPr/>
              <p:nvPr/>
            </p:nvSpPr>
            <p:spPr>
              <a:xfrm>
                <a:off x="0" y="0"/>
                <a:ext cx="5639522" cy="784666"/>
              </a:xfrm>
              <a:custGeom>
                <a:avLst/>
                <a:gdLst/>
                <a:ahLst/>
                <a:cxnLst/>
                <a:rect l="l" t="t" r="r" b="b"/>
                <a:pathLst>
                  <a:path w="5639522" h="784666">
                    <a:moveTo>
                      <a:pt x="0" y="0"/>
                    </a:moveTo>
                    <a:lnTo>
                      <a:pt x="5639522" y="0"/>
                    </a:lnTo>
                    <a:lnTo>
                      <a:pt x="5639522" y="784666"/>
                    </a:lnTo>
                    <a:lnTo>
                      <a:pt x="0" y="784666"/>
                    </a:lnTo>
                    <a:close/>
                  </a:path>
                </a:pathLst>
              </a:custGeom>
              <a:solidFill>
                <a:srgbClr val="000000">
                  <a:alpha val="0"/>
                </a:srgbClr>
              </a:solidFill>
            </p:spPr>
            <p:txBody>
              <a:bodyPr/>
              <a:lstStyle/>
              <a:p>
                <a:endParaRPr lang="en-US"/>
              </a:p>
            </p:txBody>
          </p:sp>
          <p:sp>
            <p:nvSpPr>
              <p:cNvPr id="25" name="TextBox 25"/>
              <p:cNvSpPr txBox="1"/>
              <p:nvPr/>
            </p:nvSpPr>
            <p:spPr>
              <a:xfrm>
                <a:off x="0" y="9525"/>
                <a:ext cx="5639522" cy="775141"/>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7">
                      <a:extLst>
                        <a:ext uri="{A12FA001-AC4F-418D-AE19-62706E023703}">
                          <ahyp:hlinkClr xmlns:ahyp="http://schemas.microsoft.com/office/drawing/2018/hyperlinkcolor" val="tx"/>
                        </a:ext>
                      </a:extLst>
                    </a:hlinkClick>
                  </a:rPr>
                  <a:t>Policy 305 Funding Formula</a:t>
                </a:r>
                <a:endParaRPr lang="en-US" sz="2499" dirty="0">
                  <a:latin typeface="Poppins"/>
                  <a:ea typeface="Poppins"/>
                  <a:cs typeface="Poppins"/>
                  <a:sym typeface="Poppins"/>
                </a:endParaRPr>
              </a:p>
            </p:txBody>
          </p:sp>
        </p:grpSp>
        <p:grpSp>
          <p:nvGrpSpPr>
            <p:cNvPr id="26" name="Group 26"/>
            <p:cNvGrpSpPr/>
            <p:nvPr/>
          </p:nvGrpSpPr>
          <p:grpSpPr>
            <a:xfrm>
              <a:off x="0" y="6747360"/>
              <a:ext cx="14891121" cy="1129004"/>
              <a:chOff x="0" y="0"/>
              <a:chExt cx="2941456" cy="223013"/>
            </a:xfrm>
          </p:grpSpPr>
          <p:sp>
            <p:nvSpPr>
              <p:cNvPr id="27" name="Freeform 27"/>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788A98"/>
              </a:solidFill>
            </p:spPr>
            <p:txBody>
              <a:bodyPr/>
              <a:lstStyle/>
              <a:p>
                <a:endParaRPr lang="en-US"/>
              </a:p>
            </p:txBody>
          </p:sp>
          <p:sp>
            <p:nvSpPr>
              <p:cNvPr id="28" name="TextBox 28"/>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29" name="Group 29"/>
            <p:cNvGrpSpPr/>
            <p:nvPr/>
          </p:nvGrpSpPr>
          <p:grpSpPr>
            <a:xfrm>
              <a:off x="0" y="9444703"/>
              <a:ext cx="14891121" cy="1129004"/>
              <a:chOff x="0" y="0"/>
              <a:chExt cx="2941456" cy="223013"/>
            </a:xfrm>
          </p:grpSpPr>
          <p:sp>
            <p:nvSpPr>
              <p:cNvPr id="30" name="Freeform 30"/>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FECA30"/>
              </a:solidFill>
            </p:spPr>
            <p:txBody>
              <a:bodyPr/>
              <a:lstStyle/>
              <a:p>
                <a:endParaRPr lang="en-US"/>
              </a:p>
            </p:txBody>
          </p:sp>
          <p:sp>
            <p:nvSpPr>
              <p:cNvPr id="31" name="TextBox 31"/>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32" name="Group 32"/>
            <p:cNvGrpSpPr/>
            <p:nvPr/>
          </p:nvGrpSpPr>
          <p:grpSpPr>
            <a:xfrm>
              <a:off x="0" y="4050017"/>
              <a:ext cx="14891121" cy="1129004"/>
              <a:chOff x="0" y="0"/>
              <a:chExt cx="2941456" cy="223013"/>
            </a:xfrm>
          </p:grpSpPr>
          <p:sp>
            <p:nvSpPr>
              <p:cNvPr id="33" name="Freeform 33"/>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DA8C36"/>
              </a:solidFill>
            </p:spPr>
            <p:txBody>
              <a:bodyPr/>
              <a:lstStyle/>
              <a:p>
                <a:endParaRPr lang="en-US"/>
              </a:p>
            </p:txBody>
          </p:sp>
          <p:sp>
            <p:nvSpPr>
              <p:cNvPr id="34" name="TextBox 34"/>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35" name="Group 35"/>
            <p:cNvGrpSpPr/>
            <p:nvPr/>
          </p:nvGrpSpPr>
          <p:grpSpPr>
            <a:xfrm>
              <a:off x="0" y="5398688"/>
              <a:ext cx="14891121" cy="1129004"/>
              <a:chOff x="0" y="0"/>
              <a:chExt cx="2941456" cy="223013"/>
            </a:xfrm>
          </p:grpSpPr>
          <p:sp>
            <p:nvSpPr>
              <p:cNvPr id="36" name="Freeform 36"/>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FECA30"/>
              </a:solidFill>
            </p:spPr>
            <p:txBody>
              <a:bodyPr/>
              <a:lstStyle/>
              <a:p>
                <a:endParaRPr lang="en-US"/>
              </a:p>
            </p:txBody>
          </p:sp>
          <p:sp>
            <p:nvSpPr>
              <p:cNvPr id="37" name="TextBox 37"/>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38" name="Group 38"/>
            <p:cNvGrpSpPr/>
            <p:nvPr/>
          </p:nvGrpSpPr>
          <p:grpSpPr>
            <a:xfrm>
              <a:off x="0" y="8096031"/>
              <a:ext cx="14891121" cy="1129004"/>
              <a:chOff x="0" y="0"/>
              <a:chExt cx="2941456" cy="223013"/>
            </a:xfrm>
          </p:grpSpPr>
          <p:sp>
            <p:nvSpPr>
              <p:cNvPr id="39" name="Freeform 39"/>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DA8C36"/>
              </a:solidFill>
            </p:spPr>
            <p:txBody>
              <a:bodyPr/>
              <a:lstStyle/>
              <a:p>
                <a:endParaRPr lang="en-US"/>
              </a:p>
            </p:txBody>
          </p:sp>
          <p:sp>
            <p:nvSpPr>
              <p:cNvPr id="40" name="TextBox 40"/>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41" name="Group 41"/>
            <p:cNvGrpSpPr/>
            <p:nvPr/>
          </p:nvGrpSpPr>
          <p:grpSpPr>
            <a:xfrm>
              <a:off x="0" y="10793374"/>
              <a:ext cx="14891121" cy="1129004"/>
              <a:chOff x="0" y="0"/>
              <a:chExt cx="2941456" cy="223013"/>
            </a:xfrm>
          </p:grpSpPr>
          <p:sp>
            <p:nvSpPr>
              <p:cNvPr id="42" name="Freeform 42"/>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788A98"/>
              </a:solidFill>
            </p:spPr>
            <p:txBody>
              <a:bodyPr/>
              <a:lstStyle/>
              <a:p>
                <a:endParaRPr lang="en-US"/>
              </a:p>
            </p:txBody>
          </p:sp>
          <p:sp>
            <p:nvSpPr>
              <p:cNvPr id="43" name="TextBox 43"/>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44" name="Group 44"/>
            <p:cNvGrpSpPr/>
            <p:nvPr/>
          </p:nvGrpSpPr>
          <p:grpSpPr>
            <a:xfrm>
              <a:off x="-137651" y="9217417"/>
              <a:ext cx="13179606" cy="1583575"/>
              <a:chOff x="-224923" y="0"/>
              <a:chExt cx="8148479" cy="979068"/>
            </a:xfrm>
          </p:grpSpPr>
          <p:sp>
            <p:nvSpPr>
              <p:cNvPr id="45" name="Freeform 45"/>
              <p:cNvSpPr/>
              <p:nvPr/>
            </p:nvSpPr>
            <p:spPr>
              <a:xfrm>
                <a:off x="-224923" y="0"/>
                <a:ext cx="7923556" cy="979068"/>
              </a:xfrm>
              <a:custGeom>
                <a:avLst/>
                <a:gdLst/>
                <a:ahLst/>
                <a:cxnLst/>
                <a:rect l="l" t="t" r="r" b="b"/>
                <a:pathLst>
                  <a:path w="7923556" h="979068">
                    <a:moveTo>
                      <a:pt x="0" y="0"/>
                    </a:moveTo>
                    <a:lnTo>
                      <a:pt x="7923556" y="0"/>
                    </a:lnTo>
                    <a:lnTo>
                      <a:pt x="7923556" y="979068"/>
                    </a:lnTo>
                    <a:lnTo>
                      <a:pt x="0" y="979068"/>
                    </a:lnTo>
                    <a:close/>
                  </a:path>
                </a:pathLst>
              </a:custGeom>
              <a:solidFill>
                <a:srgbClr val="000000">
                  <a:alpha val="0"/>
                </a:srgbClr>
              </a:solidFill>
            </p:spPr>
            <p:txBody>
              <a:bodyPr/>
              <a:lstStyle/>
              <a:p>
                <a:endParaRPr lang="en-US"/>
              </a:p>
            </p:txBody>
          </p:sp>
          <p:sp>
            <p:nvSpPr>
              <p:cNvPr id="46" name="TextBox 46"/>
              <p:cNvSpPr txBox="1"/>
              <p:nvPr/>
            </p:nvSpPr>
            <p:spPr>
              <a:xfrm>
                <a:off x="0" y="9525"/>
                <a:ext cx="7923556" cy="969543"/>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8">
                      <a:extLst>
                        <a:ext uri="{A12FA001-AC4F-418D-AE19-62706E023703}">
                          <ahyp:hlinkClr xmlns:ahyp="http://schemas.microsoft.com/office/drawing/2018/hyperlinkcolor" val="tx"/>
                        </a:ext>
                      </a:extLst>
                    </a:hlinkClick>
                  </a:rPr>
                  <a:t>Policy 330 Penalty for Underspending Food Budget</a:t>
                </a:r>
                <a:endParaRPr lang="en-US" sz="2499" dirty="0">
                  <a:latin typeface="Poppins"/>
                  <a:ea typeface="Poppins"/>
                  <a:cs typeface="Poppins"/>
                  <a:sym typeface="Poppins"/>
                </a:endParaRPr>
              </a:p>
            </p:txBody>
          </p:sp>
        </p:grpSp>
        <p:grpSp>
          <p:nvGrpSpPr>
            <p:cNvPr id="47" name="Group 47"/>
            <p:cNvGrpSpPr/>
            <p:nvPr/>
          </p:nvGrpSpPr>
          <p:grpSpPr>
            <a:xfrm>
              <a:off x="226146" y="7916379"/>
              <a:ext cx="10076643" cy="1390791"/>
              <a:chOff x="0" y="0"/>
              <a:chExt cx="6230027" cy="859876"/>
            </a:xfrm>
          </p:grpSpPr>
          <p:sp>
            <p:nvSpPr>
              <p:cNvPr id="48" name="Freeform 48"/>
              <p:cNvSpPr/>
              <p:nvPr/>
            </p:nvSpPr>
            <p:spPr>
              <a:xfrm>
                <a:off x="0" y="0"/>
                <a:ext cx="6230027" cy="859876"/>
              </a:xfrm>
              <a:custGeom>
                <a:avLst/>
                <a:gdLst/>
                <a:ahLst/>
                <a:cxnLst/>
                <a:rect l="l" t="t" r="r" b="b"/>
                <a:pathLst>
                  <a:path w="6230027" h="859876">
                    <a:moveTo>
                      <a:pt x="0" y="0"/>
                    </a:moveTo>
                    <a:lnTo>
                      <a:pt x="6230027" y="0"/>
                    </a:lnTo>
                    <a:lnTo>
                      <a:pt x="6230027" y="859876"/>
                    </a:lnTo>
                    <a:lnTo>
                      <a:pt x="0" y="859876"/>
                    </a:lnTo>
                    <a:close/>
                  </a:path>
                </a:pathLst>
              </a:custGeom>
              <a:solidFill>
                <a:srgbClr val="000000">
                  <a:alpha val="0"/>
                </a:srgbClr>
              </a:solidFill>
            </p:spPr>
            <p:txBody>
              <a:bodyPr/>
              <a:lstStyle/>
              <a:p>
                <a:endParaRPr lang="en-US"/>
              </a:p>
            </p:txBody>
          </p:sp>
          <p:sp>
            <p:nvSpPr>
              <p:cNvPr id="49" name="TextBox 49"/>
              <p:cNvSpPr txBox="1"/>
              <p:nvPr/>
            </p:nvSpPr>
            <p:spPr>
              <a:xfrm>
                <a:off x="0" y="9525"/>
                <a:ext cx="6230027" cy="850351"/>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9">
                      <a:extLst>
                        <a:ext uri="{A12FA001-AC4F-418D-AE19-62706E023703}">
                          <ahyp:hlinkClr xmlns:ahyp="http://schemas.microsoft.com/office/drawing/2018/hyperlinkcolor" val="tx"/>
                        </a:ext>
                      </a:extLst>
                    </a:hlinkClick>
                  </a:rPr>
                  <a:t>Policy 325 Caseload Management</a:t>
                </a:r>
                <a:endParaRPr lang="en-US" sz="2499" dirty="0">
                  <a:latin typeface="Poppins"/>
                  <a:ea typeface="Poppins"/>
                  <a:cs typeface="Poppins"/>
                  <a:sym typeface="Poppins"/>
                </a:endParaRPr>
              </a:p>
            </p:txBody>
          </p:sp>
        </p:grpSp>
        <p:grpSp>
          <p:nvGrpSpPr>
            <p:cNvPr id="50" name="Group 50"/>
            <p:cNvGrpSpPr/>
            <p:nvPr/>
          </p:nvGrpSpPr>
          <p:grpSpPr>
            <a:xfrm>
              <a:off x="226146" y="6637526"/>
              <a:ext cx="11687796" cy="1390791"/>
              <a:chOff x="0" y="0"/>
              <a:chExt cx="7226146" cy="859876"/>
            </a:xfrm>
          </p:grpSpPr>
          <p:sp>
            <p:nvSpPr>
              <p:cNvPr id="51" name="Freeform 51"/>
              <p:cNvSpPr/>
              <p:nvPr/>
            </p:nvSpPr>
            <p:spPr>
              <a:xfrm>
                <a:off x="0" y="0"/>
                <a:ext cx="7226146" cy="859876"/>
              </a:xfrm>
              <a:custGeom>
                <a:avLst/>
                <a:gdLst/>
                <a:ahLst/>
                <a:cxnLst/>
                <a:rect l="l" t="t" r="r" b="b"/>
                <a:pathLst>
                  <a:path w="7226146" h="859876">
                    <a:moveTo>
                      <a:pt x="0" y="0"/>
                    </a:moveTo>
                    <a:lnTo>
                      <a:pt x="7226146" y="0"/>
                    </a:lnTo>
                    <a:lnTo>
                      <a:pt x="7226146" y="859876"/>
                    </a:lnTo>
                    <a:lnTo>
                      <a:pt x="0" y="859876"/>
                    </a:lnTo>
                    <a:close/>
                  </a:path>
                </a:pathLst>
              </a:custGeom>
              <a:solidFill>
                <a:srgbClr val="000000">
                  <a:alpha val="0"/>
                </a:srgbClr>
              </a:solidFill>
            </p:spPr>
            <p:txBody>
              <a:bodyPr/>
              <a:lstStyle/>
              <a:p>
                <a:endParaRPr lang="en-US"/>
              </a:p>
            </p:txBody>
          </p:sp>
          <p:sp>
            <p:nvSpPr>
              <p:cNvPr id="52" name="TextBox 52"/>
              <p:cNvSpPr txBox="1"/>
              <p:nvPr/>
            </p:nvSpPr>
            <p:spPr>
              <a:xfrm>
                <a:off x="0" y="9525"/>
                <a:ext cx="7226146" cy="850351"/>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10">
                      <a:extLst>
                        <a:ext uri="{A12FA001-AC4F-418D-AE19-62706E023703}">
                          <ahyp:hlinkClr xmlns:ahyp="http://schemas.microsoft.com/office/drawing/2018/hyperlinkcolor" val="tx"/>
                        </a:ext>
                      </a:extLst>
                    </a:hlinkClick>
                  </a:rPr>
                  <a:t>Policy 320 Fiscal Review of Local Programs</a:t>
                </a:r>
                <a:endParaRPr lang="en-US" sz="2499" dirty="0">
                  <a:latin typeface="Poppins"/>
                  <a:ea typeface="Poppins"/>
                  <a:cs typeface="Poppins"/>
                  <a:sym typeface="Poppins"/>
                </a:endParaRPr>
              </a:p>
            </p:txBody>
          </p:sp>
        </p:grpSp>
        <p:grpSp>
          <p:nvGrpSpPr>
            <p:cNvPr id="53" name="Group 53"/>
            <p:cNvGrpSpPr/>
            <p:nvPr/>
          </p:nvGrpSpPr>
          <p:grpSpPr>
            <a:xfrm>
              <a:off x="226146" y="4209883"/>
              <a:ext cx="11185102" cy="817880"/>
              <a:chOff x="0" y="0"/>
              <a:chExt cx="6915348" cy="505666"/>
            </a:xfrm>
          </p:grpSpPr>
          <p:sp>
            <p:nvSpPr>
              <p:cNvPr id="54" name="Freeform 54"/>
              <p:cNvSpPr/>
              <p:nvPr/>
            </p:nvSpPr>
            <p:spPr>
              <a:xfrm>
                <a:off x="0" y="0"/>
                <a:ext cx="6915348" cy="505666"/>
              </a:xfrm>
              <a:custGeom>
                <a:avLst/>
                <a:gdLst/>
                <a:ahLst/>
                <a:cxnLst/>
                <a:rect l="l" t="t" r="r" b="b"/>
                <a:pathLst>
                  <a:path w="6915348" h="505666">
                    <a:moveTo>
                      <a:pt x="0" y="0"/>
                    </a:moveTo>
                    <a:lnTo>
                      <a:pt x="6915348" y="0"/>
                    </a:lnTo>
                    <a:lnTo>
                      <a:pt x="6915348" y="505666"/>
                    </a:lnTo>
                    <a:lnTo>
                      <a:pt x="0" y="505666"/>
                    </a:lnTo>
                    <a:close/>
                  </a:path>
                </a:pathLst>
              </a:custGeom>
              <a:solidFill>
                <a:srgbClr val="000000">
                  <a:alpha val="0"/>
                </a:srgbClr>
              </a:solidFill>
            </p:spPr>
            <p:txBody>
              <a:bodyPr/>
              <a:lstStyle/>
              <a:p>
                <a:endParaRPr lang="en-US"/>
              </a:p>
            </p:txBody>
          </p:sp>
          <p:sp>
            <p:nvSpPr>
              <p:cNvPr id="55" name="TextBox 55"/>
              <p:cNvSpPr txBox="1"/>
              <p:nvPr/>
            </p:nvSpPr>
            <p:spPr>
              <a:xfrm>
                <a:off x="0" y="9525"/>
                <a:ext cx="6915348" cy="496141"/>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11">
                      <a:extLst>
                        <a:ext uri="{A12FA001-AC4F-418D-AE19-62706E023703}">
                          <ahyp:hlinkClr xmlns:ahyp="http://schemas.microsoft.com/office/drawing/2018/hyperlinkcolor" val="tx"/>
                        </a:ext>
                      </a:extLst>
                    </a:hlinkClick>
                  </a:rPr>
                  <a:t>Policy 315 Fiscal Reporting Requirements</a:t>
                </a:r>
                <a:endParaRPr lang="en-US" sz="2499" dirty="0">
                  <a:latin typeface="Poppins"/>
                  <a:ea typeface="Poppins"/>
                  <a:cs typeface="Poppins"/>
                  <a:sym typeface="Poppins"/>
                </a:endParaRPr>
              </a:p>
            </p:txBody>
          </p:sp>
        </p:grpSp>
        <p:grpSp>
          <p:nvGrpSpPr>
            <p:cNvPr id="56" name="Group 56"/>
            <p:cNvGrpSpPr/>
            <p:nvPr/>
          </p:nvGrpSpPr>
          <p:grpSpPr>
            <a:xfrm>
              <a:off x="226146" y="5267795"/>
              <a:ext cx="11192955" cy="1390791"/>
              <a:chOff x="0" y="0"/>
              <a:chExt cx="6920203" cy="859876"/>
            </a:xfrm>
          </p:grpSpPr>
          <p:sp>
            <p:nvSpPr>
              <p:cNvPr id="57" name="Freeform 57"/>
              <p:cNvSpPr/>
              <p:nvPr/>
            </p:nvSpPr>
            <p:spPr>
              <a:xfrm>
                <a:off x="0" y="0"/>
                <a:ext cx="6920203" cy="859876"/>
              </a:xfrm>
              <a:custGeom>
                <a:avLst/>
                <a:gdLst/>
                <a:ahLst/>
                <a:cxnLst/>
                <a:rect l="l" t="t" r="r" b="b"/>
                <a:pathLst>
                  <a:path w="6920203" h="859876">
                    <a:moveTo>
                      <a:pt x="0" y="0"/>
                    </a:moveTo>
                    <a:lnTo>
                      <a:pt x="6920203" y="0"/>
                    </a:lnTo>
                    <a:lnTo>
                      <a:pt x="6920203" y="859876"/>
                    </a:lnTo>
                    <a:lnTo>
                      <a:pt x="0" y="859876"/>
                    </a:lnTo>
                    <a:close/>
                  </a:path>
                </a:pathLst>
              </a:custGeom>
              <a:solidFill>
                <a:srgbClr val="000000">
                  <a:alpha val="0"/>
                </a:srgbClr>
              </a:solidFill>
            </p:spPr>
            <p:txBody>
              <a:bodyPr/>
              <a:lstStyle/>
              <a:p>
                <a:endParaRPr lang="en-US"/>
              </a:p>
            </p:txBody>
          </p:sp>
          <p:sp>
            <p:nvSpPr>
              <p:cNvPr id="58" name="TextBox 58"/>
              <p:cNvSpPr txBox="1"/>
              <p:nvPr/>
            </p:nvSpPr>
            <p:spPr>
              <a:xfrm>
                <a:off x="0" y="9525"/>
                <a:ext cx="6920203" cy="850351"/>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12">
                      <a:extLst>
                        <a:ext uri="{A12FA001-AC4F-418D-AE19-62706E023703}">
                          <ahyp:hlinkClr xmlns:ahyp="http://schemas.microsoft.com/office/drawing/2018/hyperlinkcolor" val="tx"/>
                        </a:ext>
                      </a:extLst>
                    </a:hlinkClick>
                  </a:rPr>
                  <a:t>Policy 316 Quarterly Breakout of Staff Time</a:t>
                </a:r>
                <a:endParaRPr lang="en-US" sz="2499" dirty="0">
                  <a:latin typeface="Poppins"/>
                  <a:ea typeface="Poppins"/>
                  <a:cs typeface="Poppins"/>
                  <a:sym typeface="Poppins"/>
                </a:endParaRPr>
              </a:p>
            </p:txBody>
          </p:sp>
        </p:grpSp>
        <p:grpSp>
          <p:nvGrpSpPr>
            <p:cNvPr id="59" name="Group 59"/>
            <p:cNvGrpSpPr/>
            <p:nvPr/>
          </p:nvGrpSpPr>
          <p:grpSpPr>
            <a:xfrm>
              <a:off x="0" y="12142046"/>
              <a:ext cx="14891121" cy="1129004"/>
              <a:chOff x="0" y="0"/>
              <a:chExt cx="2941456" cy="223013"/>
            </a:xfrm>
          </p:grpSpPr>
          <p:sp>
            <p:nvSpPr>
              <p:cNvPr id="60" name="Freeform 60"/>
              <p:cNvSpPr/>
              <p:nvPr/>
            </p:nvSpPr>
            <p:spPr>
              <a:xfrm>
                <a:off x="0" y="0"/>
                <a:ext cx="2941456" cy="223013"/>
              </a:xfrm>
              <a:custGeom>
                <a:avLst/>
                <a:gdLst/>
                <a:ahLst/>
                <a:cxnLst/>
                <a:rect l="l" t="t" r="r" b="b"/>
                <a:pathLst>
                  <a:path w="2941456" h="223013">
                    <a:moveTo>
                      <a:pt x="11784" y="0"/>
                    </a:moveTo>
                    <a:lnTo>
                      <a:pt x="2929672" y="0"/>
                    </a:lnTo>
                    <a:cubicBezTo>
                      <a:pt x="2936180" y="0"/>
                      <a:pt x="2941456" y="5276"/>
                      <a:pt x="2941456" y="11784"/>
                    </a:cubicBezTo>
                    <a:lnTo>
                      <a:pt x="2941456" y="211229"/>
                    </a:lnTo>
                    <a:cubicBezTo>
                      <a:pt x="2941456" y="217737"/>
                      <a:pt x="2936180" y="223013"/>
                      <a:pt x="2929672" y="223013"/>
                    </a:cubicBezTo>
                    <a:lnTo>
                      <a:pt x="11784" y="223013"/>
                    </a:lnTo>
                    <a:cubicBezTo>
                      <a:pt x="5276" y="223013"/>
                      <a:pt x="0" y="217737"/>
                      <a:pt x="0" y="211229"/>
                    </a:cubicBezTo>
                    <a:lnTo>
                      <a:pt x="0" y="11784"/>
                    </a:lnTo>
                    <a:cubicBezTo>
                      <a:pt x="0" y="5276"/>
                      <a:pt x="5276" y="0"/>
                      <a:pt x="11784" y="0"/>
                    </a:cubicBezTo>
                    <a:close/>
                  </a:path>
                </a:pathLst>
              </a:custGeom>
              <a:solidFill>
                <a:srgbClr val="DA8C36"/>
              </a:solidFill>
            </p:spPr>
            <p:txBody>
              <a:bodyPr/>
              <a:lstStyle/>
              <a:p>
                <a:endParaRPr lang="en-US"/>
              </a:p>
            </p:txBody>
          </p:sp>
          <p:sp>
            <p:nvSpPr>
              <p:cNvPr id="61" name="TextBox 61"/>
              <p:cNvSpPr txBox="1"/>
              <p:nvPr/>
            </p:nvSpPr>
            <p:spPr>
              <a:xfrm>
                <a:off x="0" y="9525"/>
                <a:ext cx="2941456" cy="213488"/>
              </a:xfrm>
              <a:prstGeom prst="rect">
                <a:avLst/>
              </a:prstGeom>
            </p:spPr>
            <p:txBody>
              <a:bodyPr lIns="50800" tIns="50800" rIns="50800" bIns="50800" rtlCol="0" anchor="ctr"/>
              <a:lstStyle/>
              <a:p>
                <a:pPr algn="ctr">
                  <a:lnSpc>
                    <a:spcPts val="2699"/>
                  </a:lnSpc>
                </a:pPr>
                <a:endParaRPr/>
              </a:p>
            </p:txBody>
          </p:sp>
        </p:grpSp>
        <p:grpSp>
          <p:nvGrpSpPr>
            <p:cNvPr id="62" name="Group 62"/>
            <p:cNvGrpSpPr/>
            <p:nvPr/>
          </p:nvGrpSpPr>
          <p:grpSpPr>
            <a:xfrm>
              <a:off x="226146" y="12138278"/>
              <a:ext cx="10681131" cy="1195378"/>
              <a:chOff x="0" y="0"/>
              <a:chExt cx="6603761" cy="739059"/>
            </a:xfrm>
          </p:grpSpPr>
          <p:sp>
            <p:nvSpPr>
              <p:cNvPr id="63" name="Freeform 63"/>
              <p:cNvSpPr/>
              <p:nvPr/>
            </p:nvSpPr>
            <p:spPr>
              <a:xfrm>
                <a:off x="0" y="0"/>
                <a:ext cx="6603760" cy="739059"/>
              </a:xfrm>
              <a:custGeom>
                <a:avLst/>
                <a:gdLst/>
                <a:ahLst/>
                <a:cxnLst/>
                <a:rect l="l" t="t" r="r" b="b"/>
                <a:pathLst>
                  <a:path w="6603760" h="739059">
                    <a:moveTo>
                      <a:pt x="0" y="0"/>
                    </a:moveTo>
                    <a:lnTo>
                      <a:pt x="6603760" y="0"/>
                    </a:lnTo>
                    <a:lnTo>
                      <a:pt x="6603760" y="739059"/>
                    </a:lnTo>
                    <a:lnTo>
                      <a:pt x="0" y="739059"/>
                    </a:lnTo>
                    <a:close/>
                  </a:path>
                </a:pathLst>
              </a:custGeom>
              <a:solidFill>
                <a:srgbClr val="000000">
                  <a:alpha val="0"/>
                </a:srgbClr>
              </a:solidFill>
            </p:spPr>
            <p:txBody>
              <a:bodyPr/>
              <a:lstStyle/>
              <a:p>
                <a:endParaRPr lang="en-US"/>
              </a:p>
            </p:txBody>
          </p:sp>
          <p:sp>
            <p:nvSpPr>
              <p:cNvPr id="64" name="TextBox 64"/>
              <p:cNvSpPr txBox="1"/>
              <p:nvPr/>
            </p:nvSpPr>
            <p:spPr>
              <a:xfrm>
                <a:off x="0" y="9525"/>
                <a:ext cx="6603761" cy="729534"/>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13">
                      <a:extLst>
                        <a:ext uri="{A12FA001-AC4F-418D-AE19-62706E023703}">
                          <ahyp:hlinkClr xmlns:ahyp="http://schemas.microsoft.com/office/drawing/2018/hyperlinkcolor" val="tx"/>
                        </a:ext>
                      </a:extLst>
                    </a:hlinkClick>
                  </a:rPr>
                  <a:t>Policy 460 Program Incentive Items</a:t>
                </a:r>
                <a:endParaRPr lang="en-US" sz="2499" dirty="0">
                  <a:latin typeface="Poppins"/>
                  <a:ea typeface="Poppins"/>
                  <a:cs typeface="Poppins"/>
                  <a:sym typeface="Poppins"/>
                </a:endParaRPr>
              </a:p>
            </p:txBody>
          </p:sp>
        </p:grpSp>
        <p:grpSp>
          <p:nvGrpSpPr>
            <p:cNvPr id="65" name="Group 65"/>
            <p:cNvGrpSpPr/>
            <p:nvPr/>
          </p:nvGrpSpPr>
          <p:grpSpPr>
            <a:xfrm>
              <a:off x="-52274" y="10676003"/>
              <a:ext cx="10633483" cy="1414820"/>
              <a:chOff x="-172137" y="9525"/>
              <a:chExt cx="6574302" cy="874732"/>
            </a:xfrm>
          </p:grpSpPr>
          <p:sp>
            <p:nvSpPr>
              <p:cNvPr id="66" name="Freeform 66"/>
              <p:cNvSpPr/>
              <p:nvPr/>
            </p:nvSpPr>
            <p:spPr>
              <a:xfrm>
                <a:off x="-172137" y="24381"/>
                <a:ext cx="6402165" cy="859876"/>
              </a:xfrm>
              <a:custGeom>
                <a:avLst/>
                <a:gdLst/>
                <a:ahLst/>
                <a:cxnLst/>
                <a:rect l="l" t="t" r="r" b="b"/>
                <a:pathLst>
                  <a:path w="6402165" h="859876">
                    <a:moveTo>
                      <a:pt x="0" y="0"/>
                    </a:moveTo>
                    <a:lnTo>
                      <a:pt x="6402165" y="0"/>
                    </a:lnTo>
                    <a:lnTo>
                      <a:pt x="6402165" y="859876"/>
                    </a:lnTo>
                    <a:lnTo>
                      <a:pt x="0" y="859876"/>
                    </a:lnTo>
                    <a:close/>
                  </a:path>
                </a:pathLst>
              </a:custGeom>
              <a:solidFill>
                <a:srgbClr val="000000">
                  <a:alpha val="0"/>
                </a:srgbClr>
              </a:solidFill>
            </p:spPr>
            <p:txBody>
              <a:bodyPr/>
              <a:lstStyle/>
              <a:p>
                <a:endParaRPr lang="en-US" dirty="0"/>
              </a:p>
            </p:txBody>
          </p:sp>
          <p:sp>
            <p:nvSpPr>
              <p:cNvPr id="67" name="TextBox 67"/>
              <p:cNvSpPr txBox="1"/>
              <p:nvPr/>
            </p:nvSpPr>
            <p:spPr>
              <a:xfrm>
                <a:off x="0" y="9525"/>
                <a:ext cx="6402165" cy="850351"/>
              </a:xfrm>
              <a:prstGeom prst="rect">
                <a:avLst/>
              </a:prstGeom>
            </p:spPr>
            <p:txBody>
              <a:bodyPr lIns="0" tIns="0" rIns="0" bIns="0" rtlCol="0" anchor="ctr"/>
              <a:lstStyle/>
              <a:p>
                <a:pPr algn="l">
                  <a:lnSpc>
                    <a:spcPts val="2699"/>
                  </a:lnSpc>
                </a:pPr>
                <a:r>
                  <a:rPr lang="en-US" sz="2499" dirty="0">
                    <a:latin typeface="Poppins"/>
                    <a:ea typeface="Poppins"/>
                    <a:cs typeface="Poppins"/>
                    <a:sym typeface="Poppins"/>
                    <a:hlinkClick r:id="rId14">
                      <a:extLst>
                        <a:ext uri="{A12FA001-AC4F-418D-AE19-62706E023703}">
                          <ahyp:hlinkClr xmlns:ahyp="http://schemas.microsoft.com/office/drawing/2018/hyperlinkcolor" val="tx"/>
                        </a:ext>
                      </a:extLst>
                    </a:hlinkClick>
                  </a:rPr>
                  <a:t>Policy 340  Reimbursement for Travel</a:t>
                </a:r>
                <a:endParaRPr lang="en-US" sz="2499" dirty="0">
                  <a:latin typeface="Poppins"/>
                  <a:ea typeface="Poppins"/>
                  <a:cs typeface="Poppins"/>
                  <a:sym typeface="Poppins"/>
                </a:endParaRPr>
              </a:p>
            </p:txBody>
          </p:sp>
        </p:grpSp>
      </p:grpSp>
      <p:grpSp>
        <p:nvGrpSpPr>
          <p:cNvPr id="68" name="Group 68"/>
          <p:cNvGrpSpPr/>
          <p:nvPr/>
        </p:nvGrpSpPr>
        <p:grpSpPr>
          <a:xfrm>
            <a:off x="269218" y="4562024"/>
            <a:ext cx="6517045" cy="2471919"/>
            <a:chOff x="0" y="0"/>
            <a:chExt cx="6565320" cy="2490229"/>
          </a:xfrm>
        </p:grpSpPr>
        <p:sp>
          <p:nvSpPr>
            <p:cNvPr id="69" name="Freeform 69"/>
            <p:cNvSpPr/>
            <p:nvPr/>
          </p:nvSpPr>
          <p:spPr>
            <a:xfrm>
              <a:off x="0" y="0"/>
              <a:ext cx="6565319" cy="2490229"/>
            </a:xfrm>
            <a:custGeom>
              <a:avLst/>
              <a:gdLst/>
              <a:ahLst/>
              <a:cxnLst/>
              <a:rect l="l" t="t" r="r" b="b"/>
              <a:pathLst>
                <a:path w="6565319" h="2490229">
                  <a:moveTo>
                    <a:pt x="0" y="0"/>
                  </a:moveTo>
                  <a:lnTo>
                    <a:pt x="6565319" y="0"/>
                  </a:lnTo>
                  <a:lnTo>
                    <a:pt x="6565319" y="2490229"/>
                  </a:lnTo>
                  <a:lnTo>
                    <a:pt x="0" y="2490229"/>
                  </a:lnTo>
                  <a:close/>
                </a:path>
              </a:pathLst>
            </a:custGeom>
            <a:solidFill>
              <a:srgbClr val="000000">
                <a:alpha val="0"/>
              </a:srgbClr>
            </a:solidFill>
          </p:spPr>
          <p:txBody>
            <a:bodyPr/>
            <a:lstStyle/>
            <a:p>
              <a:endParaRPr lang="en-US"/>
            </a:p>
          </p:txBody>
        </p:sp>
        <p:sp>
          <p:nvSpPr>
            <p:cNvPr id="70" name="TextBox 70"/>
            <p:cNvSpPr txBox="1"/>
            <p:nvPr/>
          </p:nvSpPr>
          <p:spPr>
            <a:xfrm>
              <a:off x="0" y="9525"/>
              <a:ext cx="6565320" cy="2480704"/>
            </a:xfrm>
            <a:prstGeom prst="rect">
              <a:avLst/>
            </a:prstGeom>
          </p:spPr>
          <p:txBody>
            <a:bodyPr lIns="0" tIns="0" rIns="0" bIns="0" rtlCol="0" anchor="ctr"/>
            <a:lstStyle/>
            <a:p>
              <a:pPr algn="ctr">
                <a:lnSpc>
                  <a:spcPts val="6934"/>
                </a:lnSpc>
              </a:pPr>
              <a:r>
                <a:rPr lang="en-US" sz="6420">
                  <a:solidFill>
                    <a:srgbClr val="000000"/>
                  </a:solidFill>
                  <a:latin typeface="Poppins"/>
                  <a:ea typeface="Poppins"/>
                  <a:cs typeface="Poppins"/>
                  <a:sym typeface="Poppins"/>
                </a:rPr>
                <a:t>State Fiscal policy links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p:nvPr/>
        </p:nvGrpSpPr>
        <p:grpSpPr>
          <a:xfrm>
            <a:off x="7545333" y="3682291"/>
            <a:ext cx="9713967" cy="1759466"/>
            <a:chOff x="0" y="0"/>
            <a:chExt cx="2558411" cy="463398"/>
          </a:xfrm>
        </p:grpSpPr>
        <p:sp>
          <p:nvSpPr>
            <p:cNvPr id="4" name="Freeform 4"/>
            <p:cNvSpPr/>
            <p:nvPr/>
          </p:nvSpPr>
          <p:spPr>
            <a:xfrm>
              <a:off x="0" y="0"/>
              <a:ext cx="2558411" cy="463398"/>
            </a:xfrm>
            <a:custGeom>
              <a:avLst/>
              <a:gdLst/>
              <a:ahLst/>
              <a:cxnLst/>
              <a:rect l="l" t="t" r="r" b="b"/>
              <a:pathLst>
                <a:path w="2558411" h="463398">
                  <a:moveTo>
                    <a:pt x="13549" y="0"/>
                  </a:moveTo>
                  <a:lnTo>
                    <a:pt x="2544862" y="0"/>
                  </a:lnTo>
                  <a:cubicBezTo>
                    <a:pt x="2552345" y="0"/>
                    <a:pt x="2558411" y="6066"/>
                    <a:pt x="2558411" y="13549"/>
                  </a:cubicBezTo>
                  <a:lnTo>
                    <a:pt x="2558411" y="449850"/>
                  </a:lnTo>
                  <a:cubicBezTo>
                    <a:pt x="2558411" y="453443"/>
                    <a:pt x="2556984" y="456889"/>
                    <a:pt x="2554443" y="459430"/>
                  </a:cubicBezTo>
                  <a:cubicBezTo>
                    <a:pt x="2551902" y="461971"/>
                    <a:pt x="2548456" y="463398"/>
                    <a:pt x="2544862" y="463398"/>
                  </a:cubicBezTo>
                  <a:lnTo>
                    <a:pt x="13549" y="463398"/>
                  </a:lnTo>
                  <a:cubicBezTo>
                    <a:pt x="6066" y="463398"/>
                    <a:pt x="0" y="457332"/>
                    <a:pt x="0" y="449850"/>
                  </a:cubicBezTo>
                  <a:lnTo>
                    <a:pt x="0" y="13549"/>
                  </a:lnTo>
                  <a:cubicBezTo>
                    <a:pt x="0" y="9955"/>
                    <a:pt x="1427" y="6509"/>
                    <a:pt x="3968" y="3968"/>
                  </a:cubicBezTo>
                  <a:cubicBezTo>
                    <a:pt x="6509" y="1427"/>
                    <a:pt x="9955" y="0"/>
                    <a:pt x="13549" y="0"/>
                  </a:cubicBezTo>
                  <a:close/>
                </a:path>
              </a:pathLst>
            </a:custGeom>
            <a:solidFill>
              <a:srgbClr val="DA8C36"/>
            </a:solidFill>
          </p:spPr>
          <p:txBody>
            <a:bodyPr/>
            <a:lstStyle/>
            <a:p>
              <a:endParaRPr lang="en-US"/>
            </a:p>
          </p:txBody>
        </p:sp>
        <p:sp>
          <p:nvSpPr>
            <p:cNvPr id="5" name="TextBox 5"/>
            <p:cNvSpPr txBox="1"/>
            <p:nvPr/>
          </p:nvSpPr>
          <p:spPr>
            <a:xfrm>
              <a:off x="0" y="0"/>
              <a:ext cx="2558411" cy="463398"/>
            </a:xfrm>
            <a:prstGeom prst="rect">
              <a:avLst/>
            </a:prstGeom>
          </p:spPr>
          <p:txBody>
            <a:bodyPr lIns="50800" tIns="50800" rIns="50800" bIns="50800" rtlCol="0" anchor="ctr"/>
            <a:lstStyle/>
            <a:p>
              <a:pPr algn="ctr">
                <a:lnSpc>
                  <a:spcPts val="3023"/>
                </a:lnSpc>
              </a:pPr>
              <a:endParaRPr/>
            </a:p>
          </p:txBody>
        </p:sp>
      </p:grpSp>
      <p:grpSp>
        <p:nvGrpSpPr>
          <p:cNvPr id="6" name="Group 6"/>
          <p:cNvGrpSpPr/>
          <p:nvPr/>
        </p:nvGrpSpPr>
        <p:grpSpPr>
          <a:xfrm>
            <a:off x="7545333" y="6019022"/>
            <a:ext cx="9713967" cy="1836104"/>
            <a:chOff x="0" y="0"/>
            <a:chExt cx="2558411" cy="483583"/>
          </a:xfrm>
        </p:grpSpPr>
        <p:sp>
          <p:nvSpPr>
            <p:cNvPr id="7" name="Freeform 7"/>
            <p:cNvSpPr/>
            <p:nvPr/>
          </p:nvSpPr>
          <p:spPr>
            <a:xfrm>
              <a:off x="0" y="0"/>
              <a:ext cx="2558411" cy="483583"/>
            </a:xfrm>
            <a:custGeom>
              <a:avLst/>
              <a:gdLst/>
              <a:ahLst/>
              <a:cxnLst/>
              <a:rect l="l" t="t" r="r" b="b"/>
              <a:pathLst>
                <a:path w="2558411" h="483583">
                  <a:moveTo>
                    <a:pt x="13549" y="0"/>
                  </a:moveTo>
                  <a:lnTo>
                    <a:pt x="2544862" y="0"/>
                  </a:lnTo>
                  <a:cubicBezTo>
                    <a:pt x="2552345" y="0"/>
                    <a:pt x="2558411" y="6066"/>
                    <a:pt x="2558411" y="13549"/>
                  </a:cubicBezTo>
                  <a:lnTo>
                    <a:pt x="2558411" y="470034"/>
                  </a:lnTo>
                  <a:cubicBezTo>
                    <a:pt x="2558411" y="473628"/>
                    <a:pt x="2556984" y="477074"/>
                    <a:pt x="2554443" y="479615"/>
                  </a:cubicBezTo>
                  <a:cubicBezTo>
                    <a:pt x="2551902" y="482156"/>
                    <a:pt x="2548456" y="483583"/>
                    <a:pt x="2544862" y="483583"/>
                  </a:cubicBezTo>
                  <a:lnTo>
                    <a:pt x="13549" y="483583"/>
                  </a:lnTo>
                  <a:cubicBezTo>
                    <a:pt x="9955" y="483583"/>
                    <a:pt x="6509" y="482156"/>
                    <a:pt x="3968" y="479615"/>
                  </a:cubicBezTo>
                  <a:cubicBezTo>
                    <a:pt x="1427" y="477074"/>
                    <a:pt x="0" y="473628"/>
                    <a:pt x="0" y="470034"/>
                  </a:cubicBezTo>
                  <a:lnTo>
                    <a:pt x="0" y="13549"/>
                  </a:lnTo>
                  <a:cubicBezTo>
                    <a:pt x="0" y="9955"/>
                    <a:pt x="1427" y="6509"/>
                    <a:pt x="3968" y="3968"/>
                  </a:cubicBezTo>
                  <a:cubicBezTo>
                    <a:pt x="6509" y="1427"/>
                    <a:pt x="9955" y="0"/>
                    <a:pt x="13549" y="0"/>
                  </a:cubicBezTo>
                  <a:close/>
                </a:path>
              </a:pathLst>
            </a:custGeom>
            <a:solidFill>
              <a:srgbClr val="FECA30"/>
            </a:solidFill>
          </p:spPr>
          <p:txBody>
            <a:bodyPr/>
            <a:lstStyle/>
            <a:p>
              <a:endParaRPr lang="en-US"/>
            </a:p>
          </p:txBody>
        </p:sp>
        <p:sp>
          <p:nvSpPr>
            <p:cNvPr id="8" name="TextBox 8"/>
            <p:cNvSpPr txBox="1"/>
            <p:nvPr/>
          </p:nvSpPr>
          <p:spPr>
            <a:xfrm>
              <a:off x="0" y="9525"/>
              <a:ext cx="2558411" cy="474058"/>
            </a:xfrm>
            <a:prstGeom prst="rect">
              <a:avLst/>
            </a:prstGeom>
          </p:spPr>
          <p:txBody>
            <a:bodyPr lIns="50800" tIns="50800" rIns="50800" bIns="50800" rtlCol="0" anchor="ctr"/>
            <a:lstStyle/>
            <a:p>
              <a:pPr algn="ctr">
                <a:lnSpc>
                  <a:spcPts val="2699"/>
                </a:lnSpc>
              </a:pPr>
              <a:endParaRPr/>
            </a:p>
          </p:txBody>
        </p:sp>
      </p:grpSp>
      <p:grpSp>
        <p:nvGrpSpPr>
          <p:cNvPr id="9" name="Group 9"/>
          <p:cNvGrpSpPr/>
          <p:nvPr/>
        </p:nvGrpSpPr>
        <p:grpSpPr>
          <a:xfrm>
            <a:off x="8248883" y="3944690"/>
            <a:ext cx="7977446" cy="1234668"/>
            <a:chOff x="0" y="0"/>
            <a:chExt cx="6576226" cy="1017801"/>
          </a:xfrm>
        </p:grpSpPr>
        <p:sp>
          <p:nvSpPr>
            <p:cNvPr id="10" name="Freeform 10"/>
            <p:cNvSpPr/>
            <p:nvPr/>
          </p:nvSpPr>
          <p:spPr>
            <a:xfrm>
              <a:off x="0" y="0"/>
              <a:ext cx="6576226" cy="1017802"/>
            </a:xfrm>
            <a:custGeom>
              <a:avLst/>
              <a:gdLst/>
              <a:ahLst/>
              <a:cxnLst/>
              <a:rect l="l" t="t" r="r" b="b"/>
              <a:pathLst>
                <a:path w="6576226" h="1017802">
                  <a:moveTo>
                    <a:pt x="0" y="0"/>
                  </a:moveTo>
                  <a:lnTo>
                    <a:pt x="6576226" y="0"/>
                  </a:lnTo>
                  <a:lnTo>
                    <a:pt x="6576226" y="1017802"/>
                  </a:lnTo>
                  <a:lnTo>
                    <a:pt x="0" y="1017802"/>
                  </a:lnTo>
                  <a:close/>
                </a:path>
              </a:pathLst>
            </a:custGeom>
          </p:spPr>
          <p:txBody>
            <a:bodyPr/>
            <a:lstStyle/>
            <a:p>
              <a:endParaRPr lang="en-US"/>
            </a:p>
          </p:txBody>
        </p:sp>
        <p:sp>
          <p:nvSpPr>
            <p:cNvPr id="11" name="TextBox 11"/>
            <p:cNvSpPr txBox="1"/>
            <p:nvPr/>
          </p:nvSpPr>
          <p:spPr>
            <a:xfrm>
              <a:off x="0" y="9525"/>
              <a:ext cx="6576226" cy="1008276"/>
            </a:xfrm>
            <a:prstGeom prst="rect">
              <a:avLst/>
            </a:prstGeom>
          </p:spPr>
          <p:txBody>
            <a:bodyPr lIns="0" tIns="0" rIns="0" bIns="0" rtlCol="0" anchor="ctr"/>
            <a:lstStyle/>
            <a:p>
              <a:pPr algn="ctr">
                <a:lnSpc>
                  <a:spcPts val="3455"/>
                </a:lnSpc>
              </a:pPr>
              <a:r>
                <a:rPr lang="en-US" sz="3199" dirty="0">
                  <a:latin typeface="Poppins"/>
                  <a:ea typeface="Poppins"/>
                  <a:cs typeface="Poppins"/>
                  <a:sym typeface="Poppins"/>
                  <a:hlinkClick r:id="rId4" tooltip="https://gcc02.safelinks.protection.outlook.com/?url=https%3A%2F%2Fwww.ecfr.gov%2Fcurrent%2Ftitle-7%2Fpart-246%23p-246.3(b)&amp;data=05%7C02%7CChristine.Shepherd2%40oha.oregon.gov%7C5c4cbcb4e3dd4e259bbc08de53af4bc2%7C658e63e88d39499c8f4813adc9452f4c%7C0%7C0%7C639040209504161093%7CUnknown%7CTWFpbGZsb3d8eyJFbXB0eU1hcGkiOnRydWUsIlYiOiIwLjAuMDAwMCIsIlAiOiJXaW4zMiIsIkFOIjoiTWFpbCIsIldUIjoyfQ%3D%3D%7C0%7C%7C%7C&amp;sdata=dQeBtEOzCsXB6AM7HRawalFeBEnzWk%2FixBPP9Z9TiQo%3D&amp;reserved=0">
                    <a:extLst>
                      <a:ext uri="{A12FA001-AC4F-418D-AE19-62706E023703}">
                        <ahyp:hlinkClr xmlns:ahyp="http://schemas.microsoft.com/office/drawing/2018/hyperlinkcolor" val="tx"/>
                      </a:ext>
                    </a:extLst>
                  </a:hlinkClick>
                </a:rPr>
                <a:t>Title 7 § 246.3 Administration.(B) Delegation to the State agency.</a:t>
              </a:r>
              <a:r>
                <a:rPr lang="en-US" sz="3199" dirty="0">
                  <a:latin typeface="Poppins"/>
                  <a:ea typeface="Poppins"/>
                  <a:cs typeface="Poppins"/>
                  <a:sym typeface="Poppins"/>
                  <a:hlinkClick r:id="rId5" tooltip="https://gcc02.safelinks.protection.outlook.com/?url=https%3A%2F%2Fwww.ecfr.gov%2Fcurrent%2Ftitle-7%2Fpart-246%23p-246.3(b)&amp;data=05%7C02%7CChristine.Shepherd2%40oha.oregon.gov%7C5c4cbcb4e3dd4e259bbc08de53af4bc2%7C658e63e88d39499c8f4813adc9452f4c%7C0%7C0%7C639040209504184923%7CUnknown%7CTWFpbGZsb3d8eyJFbXB0eU1hcGkiOnRydWUsIlYiOiIwLjAuMDAwMCIsIlAiOiJXaW4zMiIsIkFOIjoiTWFpbCIsIldUIjoyfQ%3D%3D%7C0%7C%7C%7C&amp;sdata=SMSBdaloLuGj%2B7WIevIKxcAE8T10fdEoJjk5N2fSWOI%3D&amp;reserved=0">
                    <a:extLst>
                      <a:ext uri="{A12FA001-AC4F-418D-AE19-62706E023703}">
                        <ahyp:hlinkClr xmlns:ahyp="http://schemas.microsoft.com/office/drawing/2018/hyperlinkcolor" val="tx"/>
                      </a:ext>
                    </a:extLst>
                  </a:hlinkClick>
                </a:rPr>
                <a:t> </a:t>
              </a:r>
            </a:p>
          </p:txBody>
        </p:sp>
      </p:grpSp>
      <p:grpSp>
        <p:nvGrpSpPr>
          <p:cNvPr id="12" name="Group 12"/>
          <p:cNvGrpSpPr/>
          <p:nvPr/>
        </p:nvGrpSpPr>
        <p:grpSpPr>
          <a:xfrm>
            <a:off x="8248883" y="6296955"/>
            <a:ext cx="8697934" cy="1456558"/>
            <a:chOff x="0" y="0"/>
            <a:chExt cx="7170162" cy="1200717"/>
          </a:xfrm>
        </p:grpSpPr>
        <p:sp>
          <p:nvSpPr>
            <p:cNvPr id="13" name="Freeform 13"/>
            <p:cNvSpPr/>
            <p:nvPr/>
          </p:nvSpPr>
          <p:spPr>
            <a:xfrm>
              <a:off x="0" y="0"/>
              <a:ext cx="7170162" cy="1200717"/>
            </a:xfrm>
            <a:custGeom>
              <a:avLst/>
              <a:gdLst/>
              <a:ahLst/>
              <a:cxnLst/>
              <a:rect l="l" t="t" r="r" b="b"/>
              <a:pathLst>
                <a:path w="7170162" h="1200717">
                  <a:moveTo>
                    <a:pt x="0" y="0"/>
                  </a:moveTo>
                  <a:lnTo>
                    <a:pt x="7170162" y="0"/>
                  </a:lnTo>
                  <a:lnTo>
                    <a:pt x="7170162" y="1200717"/>
                  </a:lnTo>
                  <a:lnTo>
                    <a:pt x="0" y="1200717"/>
                  </a:lnTo>
                  <a:close/>
                </a:path>
              </a:pathLst>
            </a:custGeom>
          </p:spPr>
          <p:txBody>
            <a:bodyPr/>
            <a:lstStyle/>
            <a:p>
              <a:endParaRPr lang="en-US"/>
            </a:p>
          </p:txBody>
        </p:sp>
        <p:sp>
          <p:nvSpPr>
            <p:cNvPr id="14" name="TextBox 14"/>
            <p:cNvSpPr txBox="1"/>
            <p:nvPr/>
          </p:nvSpPr>
          <p:spPr>
            <a:xfrm>
              <a:off x="0" y="0"/>
              <a:ext cx="7170162" cy="1200717"/>
            </a:xfrm>
            <a:prstGeom prst="rect">
              <a:avLst/>
            </a:prstGeom>
          </p:spPr>
          <p:txBody>
            <a:bodyPr lIns="0" tIns="0" rIns="0" bIns="0" rtlCol="0" anchor="ctr"/>
            <a:lstStyle/>
            <a:p>
              <a:pPr algn="l">
                <a:lnSpc>
                  <a:spcPts val="3023"/>
                </a:lnSpc>
              </a:pPr>
              <a:r>
                <a:rPr lang="en-US" sz="2799" dirty="0">
                  <a:latin typeface="Poppins"/>
                  <a:ea typeface="Poppins"/>
                  <a:cs typeface="Poppins"/>
                  <a:sym typeface="Poppins"/>
                  <a:hlinkClick r:id="rId6">
                    <a:extLst>
                      <a:ext uri="{A12FA001-AC4F-418D-AE19-62706E023703}">
                        <ahyp:hlinkClr xmlns:ahyp="http://schemas.microsoft.com/office/drawing/2018/hyperlinkcolor" val="tx"/>
                      </a:ext>
                    </a:extLst>
                  </a:hlinkClick>
                </a:rPr>
                <a:t>Part 200—Uniform administrative requirements, cost principles, and audit requirements for federal awards</a:t>
              </a:r>
              <a:endParaRPr lang="en-US" sz="2799" dirty="0">
                <a:latin typeface="Poppins"/>
                <a:ea typeface="Poppins"/>
                <a:cs typeface="Poppins"/>
                <a:sym typeface="Poppins"/>
              </a:endParaRPr>
            </a:p>
          </p:txBody>
        </p:sp>
      </p:grpSp>
      <p:grpSp>
        <p:nvGrpSpPr>
          <p:cNvPr id="15" name="Group 15"/>
          <p:cNvGrpSpPr/>
          <p:nvPr/>
        </p:nvGrpSpPr>
        <p:grpSpPr>
          <a:xfrm>
            <a:off x="402322" y="5383208"/>
            <a:ext cx="6517045" cy="2471919"/>
            <a:chOff x="0" y="0"/>
            <a:chExt cx="6565320" cy="2490229"/>
          </a:xfrm>
        </p:grpSpPr>
        <p:sp>
          <p:nvSpPr>
            <p:cNvPr id="16" name="Freeform 16"/>
            <p:cNvSpPr/>
            <p:nvPr/>
          </p:nvSpPr>
          <p:spPr>
            <a:xfrm>
              <a:off x="0" y="0"/>
              <a:ext cx="6565319" cy="2490229"/>
            </a:xfrm>
            <a:custGeom>
              <a:avLst/>
              <a:gdLst/>
              <a:ahLst/>
              <a:cxnLst/>
              <a:rect l="l" t="t" r="r" b="b"/>
              <a:pathLst>
                <a:path w="6565319" h="2490229">
                  <a:moveTo>
                    <a:pt x="0" y="0"/>
                  </a:moveTo>
                  <a:lnTo>
                    <a:pt x="6565319" y="0"/>
                  </a:lnTo>
                  <a:lnTo>
                    <a:pt x="6565319" y="2490229"/>
                  </a:lnTo>
                  <a:lnTo>
                    <a:pt x="0" y="2490229"/>
                  </a:lnTo>
                  <a:close/>
                </a:path>
              </a:pathLst>
            </a:custGeom>
          </p:spPr>
          <p:txBody>
            <a:bodyPr/>
            <a:lstStyle/>
            <a:p>
              <a:endParaRPr lang="en-US"/>
            </a:p>
          </p:txBody>
        </p:sp>
        <p:sp>
          <p:nvSpPr>
            <p:cNvPr id="17" name="TextBox 17"/>
            <p:cNvSpPr txBox="1"/>
            <p:nvPr/>
          </p:nvSpPr>
          <p:spPr>
            <a:xfrm>
              <a:off x="0" y="9525"/>
              <a:ext cx="6565320" cy="2480704"/>
            </a:xfrm>
            <a:prstGeom prst="rect">
              <a:avLst/>
            </a:prstGeom>
          </p:spPr>
          <p:txBody>
            <a:bodyPr lIns="0" tIns="0" rIns="0" bIns="0" rtlCol="0" anchor="ctr"/>
            <a:lstStyle/>
            <a:p>
              <a:pPr algn="ctr">
                <a:lnSpc>
                  <a:spcPts val="6934"/>
                </a:lnSpc>
              </a:pPr>
              <a:r>
                <a:rPr lang="en-US" sz="6420">
                  <a:solidFill>
                    <a:srgbClr val="000000"/>
                  </a:solidFill>
                  <a:latin typeface="Poppins"/>
                  <a:ea typeface="Poppins"/>
                  <a:cs typeface="Poppins"/>
                  <a:sym typeface="Poppins"/>
                </a:rPr>
                <a:t>Federal Fiscal policy links</a:t>
              </a:r>
            </a:p>
          </p:txBody>
        </p:sp>
      </p:grpSp>
      <p:sp>
        <p:nvSpPr>
          <p:cNvPr id="18" name="Freeform 18">
            <a:extLst>
              <a:ext uri="{C183D7F6-B498-43B3-948B-1728B52AA6E4}">
                <adec:decorative xmlns:adec="http://schemas.microsoft.com/office/drawing/2017/decorative" val="1"/>
              </a:ext>
            </a:extLst>
          </p:cNvPr>
          <p:cNvSpPr/>
          <p:nvPr/>
        </p:nvSpPr>
        <p:spPr>
          <a:xfrm>
            <a:off x="2194432" y="2225043"/>
            <a:ext cx="2932826" cy="2914496"/>
          </a:xfrm>
          <a:custGeom>
            <a:avLst/>
            <a:gdLst/>
            <a:ahLst/>
            <a:cxnLst/>
            <a:rect l="l" t="t" r="r" b="b"/>
            <a:pathLst>
              <a:path w="2932826" h="2914496">
                <a:moveTo>
                  <a:pt x="0" y="0"/>
                </a:moveTo>
                <a:lnTo>
                  <a:pt x="2932826" y="0"/>
                </a:lnTo>
                <a:lnTo>
                  <a:pt x="2932826" y="2914496"/>
                </a:lnTo>
                <a:lnTo>
                  <a:pt x="0" y="291449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p:nvPr/>
        </p:nvGrpSpPr>
        <p:grpSpPr>
          <a:xfrm>
            <a:off x="1456456" y="245530"/>
            <a:ext cx="15375088" cy="1981234"/>
            <a:chOff x="0" y="-491372"/>
            <a:chExt cx="15488977" cy="1995909"/>
          </a:xfrm>
        </p:grpSpPr>
        <p:sp>
          <p:nvSpPr>
            <p:cNvPr id="4" name="Freeform 4"/>
            <p:cNvSpPr/>
            <p:nvPr/>
          </p:nvSpPr>
          <p:spPr>
            <a:xfrm>
              <a:off x="0" y="0"/>
              <a:ext cx="15488977" cy="1504537"/>
            </a:xfrm>
            <a:custGeom>
              <a:avLst/>
              <a:gdLst/>
              <a:ahLst/>
              <a:cxnLst/>
              <a:rect l="l" t="t" r="r" b="b"/>
              <a:pathLst>
                <a:path w="15488977" h="1504537">
                  <a:moveTo>
                    <a:pt x="0" y="0"/>
                  </a:moveTo>
                  <a:lnTo>
                    <a:pt x="15488977" y="0"/>
                  </a:lnTo>
                  <a:lnTo>
                    <a:pt x="15488977" y="1504537"/>
                  </a:lnTo>
                  <a:lnTo>
                    <a:pt x="0" y="1504537"/>
                  </a:lnTo>
                  <a:close/>
                </a:path>
              </a:pathLst>
            </a:custGeom>
            <a:solidFill>
              <a:srgbClr val="000000">
                <a:alpha val="0"/>
              </a:srgbClr>
            </a:solidFill>
          </p:spPr>
          <p:txBody>
            <a:bodyPr/>
            <a:lstStyle/>
            <a:p>
              <a:endParaRPr lang="en-US"/>
            </a:p>
          </p:txBody>
        </p:sp>
        <p:sp>
          <p:nvSpPr>
            <p:cNvPr id="5" name="TextBox 5"/>
            <p:cNvSpPr txBox="1"/>
            <p:nvPr/>
          </p:nvSpPr>
          <p:spPr>
            <a:xfrm>
              <a:off x="0" y="-491372"/>
              <a:ext cx="15488977" cy="1495012"/>
            </a:xfrm>
            <a:prstGeom prst="rect">
              <a:avLst/>
            </a:prstGeom>
          </p:spPr>
          <p:txBody>
            <a:bodyPr lIns="0" tIns="0" rIns="0" bIns="0" rtlCol="0" anchor="ctr"/>
            <a:lstStyle/>
            <a:p>
              <a:pPr algn="ctr">
                <a:lnSpc>
                  <a:spcPts val="6501"/>
                </a:lnSpc>
              </a:pPr>
              <a:r>
                <a:rPr lang="en-US" sz="6020">
                  <a:solidFill>
                    <a:srgbClr val="000000"/>
                  </a:solidFill>
                  <a:latin typeface="Poppins"/>
                  <a:ea typeface="Poppins"/>
                  <a:cs typeface="Poppins"/>
                  <a:sym typeface="Poppins"/>
                </a:rPr>
                <a:t>Who to Contact For more information:</a:t>
              </a:r>
            </a:p>
          </p:txBody>
        </p:sp>
      </p:grpSp>
      <p:graphicFrame>
        <p:nvGraphicFramePr>
          <p:cNvPr id="7" name="Table 6">
            <a:extLst>
              <a:ext uri="{FF2B5EF4-FFF2-40B4-BE49-F238E27FC236}">
                <a16:creationId xmlns:a16="http://schemas.microsoft.com/office/drawing/2014/main" id="{CC1D1489-CF20-1390-1C11-38EA7F628328}"/>
              </a:ext>
            </a:extLst>
          </p:cNvPr>
          <p:cNvGraphicFramePr>
            <a:graphicFrameLocks noGrp="1"/>
          </p:cNvGraphicFramePr>
          <p:nvPr>
            <p:extLst>
              <p:ext uri="{D42A27DB-BD31-4B8C-83A1-F6EECF244321}">
                <p14:modId xmlns:p14="http://schemas.microsoft.com/office/powerpoint/2010/main" val="310942744"/>
              </p:ext>
            </p:extLst>
          </p:nvPr>
        </p:nvGraphicFramePr>
        <p:xfrm>
          <a:off x="1621528" y="1598063"/>
          <a:ext cx="15210016" cy="8479370"/>
        </p:xfrm>
        <a:graphic>
          <a:graphicData uri="http://schemas.openxmlformats.org/drawingml/2006/table">
            <a:tbl>
              <a:tblPr/>
              <a:tblGrid>
                <a:gridCol w="3567086">
                  <a:extLst>
                    <a:ext uri="{9D8B030D-6E8A-4147-A177-3AD203B41FA5}">
                      <a16:colId xmlns:a16="http://schemas.microsoft.com/office/drawing/2014/main" val="20000"/>
                    </a:ext>
                  </a:extLst>
                </a:gridCol>
                <a:gridCol w="11642930">
                  <a:extLst>
                    <a:ext uri="{9D8B030D-6E8A-4147-A177-3AD203B41FA5}">
                      <a16:colId xmlns:a16="http://schemas.microsoft.com/office/drawing/2014/main" val="20001"/>
                    </a:ext>
                  </a:extLst>
                </a:gridCol>
              </a:tblGrid>
              <a:tr h="884030">
                <a:tc>
                  <a:txBody>
                    <a:bodyPr/>
                    <a:lstStyle/>
                    <a:p>
                      <a:pPr algn="l">
                        <a:lnSpc>
                          <a:spcPts val="3445"/>
                        </a:lnSpc>
                        <a:defRPr/>
                      </a:pPr>
                      <a:r>
                        <a:rPr lang="en-US" sz="2871">
                          <a:solidFill>
                            <a:srgbClr val="000000"/>
                          </a:solidFill>
                          <a:latin typeface="Poppins"/>
                          <a:ea typeface="Poppins"/>
                          <a:cs typeface="Poppins"/>
                          <a:sym typeface="Poppins"/>
                        </a:rPr>
                        <a:t>For help with:</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64CBFF"/>
                    </a:solidFill>
                  </a:tcPr>
                </a:tc>
                <a:tc>
                  <a:txBody>
                    <a:bodyPr/>
                    <a:lstStyle/>
                    <a:p>
                      <a:pPr algn="l">
                        <a:lnSpc>
                          <a:spcPts val="3445"/>
                        </a:lnSpc>
                        <a:defRPr/>
                      </a:pPr>
                      <a:r>
                        <a:rPr lang="en-US" sz="2871">
                          <a:solidFill>
                            <a:srgbClr val="000000"/>
                          </a:solidFill>
                          <a:latin typeface="Poppins"/>
                          <a:ea typeface="Poppins"/>
                          <a:cs typeface="Poppins"/>
                          <a:sym typeface="Poppins"/>
                        </a:rPr>
                        <a:t>State contact</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A4E24A"/>
                    </a:solidFill>
                  </a:tcPr>
                </a:tc>
                <a:extLst>
                  <a:ext uri="{0D108BD9-81ED-4DB2-BD59-A6C34878D82A}">
                    <a16:rowId xmlns:a16="http://schemas.microsoft.com/office/drawing/2014/main" val="10000"/>
                  </a:ext>
                </a:extLst>
              </a:tr>
              <a:tr h="884030">
                <a:tc>
                  <a:txBody>
                    <a:bodyPr/>
                    <a:lstStyle/>
                    <a:p>
                      <a:pPr algn="l">
                        <a:lnSpc>
                          <a:spcPts val="3445"/>
                        </a:lnSpc>
                        <a:defRPr/>
                      </a:pPr>
                      <a:r>
                        <a:rPr lang="en-US" sz="2871">
                          <a:solidFill>
                            <a:srgbClr val="000000"/>
                          </a:solidFill>
                          <a:latin typeface="Poppins"/>
                          <a:ea typeface="Poppins"/>
                          <a:cs typeface="Poppins"/>
                          <a:sym typeface="Poppins"/>
                        </a:rPr>
                        <a:t>Budget questions</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6D6D6"/>
                    </a:solidFill>
                  </a:tcPr>
                </a:tc>
                <a:tc>
                  <a:txBody>
                    <a:bodyPr/>
                    <a:lstStyle/>
                    <a:p>
                      <a:pPr algn="l">
                        <a:lnSpc>
                          <a:spcPts val="3445"/>
                        </a:lnSpc>
                        <a:defRPr/>
                      </a:pPr>
                      <a:r>
                        <a:rPr lang="en-US" sz="2871">
                          <a:solidFill>
                            <a:srgbClr val="000000"/>
                          </a:solidFill>
                          <a:latin typeface="Poppins"/>
                          <a:ea typeface="Poppins"/>
                          <a:cs typeface="Poppins"/>
                          <a:sym typeface="Poppins"/>
                        </a:rPr>
                        <a:t>Fiscal Coordinator – Karen Shi</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2EDC4"/>
                    </a:solidFill>
                  </a:tcPr>
                </a:tc>
                <a:extLst>
                  <a:ext uri="{0D108BD9-81ED-4DB2-BD59-A6C34878D82A}">
                    <a16:rowId xmlns:a16="http://schemas.microsoft.com/office/drawing/2014/main" val="10001"/>
                  </a:ext>
                </a:extLst>
              </a:tr>
              <a:tr h="884030">
                <a:tc>
                  <a:txBody>
                    <a:bodyPr/>
                    <a:lstStyle/>
                    <a:p>
                      <a:pPr algn="l">
                        <a:lnSpc>
                          <a:spcPts val="3445"/>
                        </a:lnSpc>
                        <a:defRPr/>
                      </a:pPr>
                      <a:r>
                        <a:rPr lang="en-US" sz="2871">
                          <a:solidFill>
                            <a:srgbClr val="000000"/>
                          </a:solidFill>
                          <a:latin typeface="Poppins"/>
                          <a:ea typeface="Poppins"/>
                          <a:cs typeface="Poppins"/>
                          <a:sym typeface="Poppins"/>
                        </a:rPr>
                        <a:t>Time studies</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64CBFF"/>
                    </a:solidFill>
                  </a:tcPr>
                </a:tc>
                <a:tc>
                  <a:txBody>
                    <a:bodyPr/>
                    <a:lstStyle/>
                    <a:p>
                      <a:pPr algn="l">
                        <a:lnSpc>
                          <a:spcPts val="3445"/>
                        </a:lnSpc>
                        <a:defRPr/>
                      </a:pPr>
                      <a:r>
                        <a:rPr lang="en-US" sz="2871">
                          <a:solidFill>
                            <a:srgbClr val="000000"/>
                          </a:solidFill>
                          <a:latin typeface="Poppins"/>
                          <a:ea typeface="Poppins"/>
                          <a:cs typeface="Poppins"/>
                          <a:sym typeface="Poppins"/>
                        </a:rPr>
                        <a:t>Fiscal Analyst – Branwyn Phillips</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A4E24A"/>
                    </a:solidFill>
                  </a:tcPr>
                </a:tc>
                <a:extLst>
                  <a:ext uri="{0D108BD9-81ED-4DB2-BD59-A6C34878D82A}">
                    <a16:rowId xmlns:a16="http://schemas.microsoft.com/office/drawing/2014/main" val="10002"/>
                  </a:ext>
                </a:extLst>
              </a:tr>
              <a:tr h="1245680">
                <a:tc>
                  <a:txBody>
                    <a:bodyPr/>
                    <a:lstStyle/>
                    <a:p>
                      <a:pPr algn="l">
                        <a:lnSpc>
                          <a:spcPts val="3445"/>
                        </a:lnSpc>
                        <a:defRPr/>
                      </a:pPr>
                      <a:r>
                        <a:rPr lang="en-US" sz="2871">
                          <a:solidFill>
                            <a:srgbClr val="000000"/>
                          </a:solidFill>
                          <a:latin typeface="Poppins"/>
                          <a:ea typeface="Poppins"/>
                          <a:cs typeface="Poppins"/>
                          <a:sym typeface="Poppins"/>
                        </a:rPr>
                        <a:t>Travel reimbursements</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6D6D6"/>
                    </a:solidFill>
                  </a:tcPr>
                </a:tc>
                <a:tc>
                  <a:txBody>
                    <a:bodyPr/>
                    <a:lstStyle/>
                    <a:p>
                      <a:pPr algn="l">
                        <a:lnSpc>
                          <a:spcPts val="3445"/>
                        </a:lnSpc>
                        <a:defRPr/>
                      </a:pPr>
                      <a:r>
                        <a:rPr lang="en-US" sz="2871">
                          <a:solidFill>
                            <a:srgbClr val="000000"/>
                          </a:solidFill>
                          <a:latin typeface="Poppins"/>
                          <a:ea typeface="Poppins"/>
                          <a:cs typeface="Poppins"/>
                          <a:sym typeface="Poppins"/>
                        </a:rPr>
                        <a:t>Fiscal Analyst – Branwyn Phillips</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2EDC4"/>
                    </a:solidFill>
                  </a:tcPr>
                </a:tc>
                <a:extLst>
                  <a:ext uri="{0D108BD9-81ED-4DB2-BD59-A6C34878D82A}">
                    <a16:rowId xmlns:a16="http://schemas.microsoft.com/office/drawing/2014/main" val="10003"/>
                  </a:ext>
                </a:extLst>
              </a:tr>
              <a:tr h="1245680">
                <a:tc>
                  <a:txBody>
                    <a:bodyPr/>
                    <a:lstStyle/>
                    <a:p>
                      <a:pPr algn="l">
                        <a:lnSpc>
                          <a:spcPts val="3445"/>
                        </a:lnSpc>
                        <a:defRPr/>
                      </a:pPr>
                      <a:r>
                        <a:rPr lang="en-US" sz="2871">
                          <a:solidFill>
                            <a:srgbClr val="000000"/>
                          </a:solidFill>
                          <a:latin typeface="Poppins"/>
                          <a:ea typeface="Poppins"/>
                          <a:cs typeface="Poppins"/>
                          <a:sym typeface="Poppins"/>
                        </a:rPr>
                        <a:t>Quarterly expenditure reports</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64CBFF"/>
                    </a:solidFill>
                  </a:tcPr>
                </a:tc>
                <a:tc>
                  <a:txBody>
                    <a:bodyPr/>
                    <a:lstStyle/>
                    <a:p>
                      <a:pPr algn="l">
                        <a:lnSpc>
                          <a:spcPts val="3445"/>
                        </a:lnSpc>
                        <a:defRPr/>
                      </a:pPr>
                      <a:r>
                        <a:rPr lang="en-US" sz="2871">
                          <a:solidFill>
                            <a:srgbClr val="000000"/>
                          </a:solidFill>
                          <a:latin typeface="Poppins"/>
                          <a:ea typeface="Poppins"/>
                          <a:cs typeface="Poppins"/>
                          <a:sym typeface="Poppins"/>
                        </a:rPr>
                        <a:t>Fiscal analyst at the LPHA team of the Public Health Director’s Office</a:t>
                      </a:r>
                      <a:endParaRPr lang="en-US" sz="1100"/>
                    </a:p>
                    <a:p>
                      <a:pPr algn="l">
                        <a:lnSpc>
                          <a:spcPts val="3445"/>
                        </a:lnSpc>
                      </a:pPr>
                      <a:r>
                        <a:rPr lang="en-US" sz="2871">
                          <a:solidFill>
                            <a:srgbClr val="000000"/>
                          </a:solidFill>
                          <a:latin typeface="Poppins"/>
                          <a:ea typeface="Poppins"/>
                          <a:cs typeface="Poppins"/>
                          <a:sym typeface="Poppins"/>
                        </a:rPr>
                        <a:t>OHA-PHD.ExpendRevReport@odhsoha.oregon.gov </a:t>
                      </a:r>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A4E24A"/>
                    </a:solidFill>
                  </a:tcPr>
                </a:tc>
                <a:extLst>
                  <a:ext uri="{0D108BD9-81ED-4DB2-BD59-A6C34878D82A}">
                    <a16:rowId xmlns:a16="http://schemas.microsoft.com/office/drawing/2014/main" val="10004"/>
                  </a:ext>
                </a:extLst>
              </a:tr>
              <a:tr h="884030">
                <a:tc>
                  <a:txBody>
                    <a:bodyPr/>
                    <a:lstStyle/>
                    <a:p>
                      <a:pPr algn="l">
                        <a:lnSpc>
                          <a:spcPts val="3445"/>
                        </a:lnSpc>
                        <a:defRPr/>
                      </a:pPr>
                      <a:r>
                        <a:rPr lang="en-US" sz="2871">
                          <a:solidFill>
                            <a:srgbClr val="000000"/>
                          </a:solidFill>
                          <a:latin typeface="Poppins"/>
                          <a:ea typeface="Poppins"/>
                          <a:cs typeface="Poppins"/>
                          <a:sym typeface="Poppins"/>
                        </a:rPr>
                        <a:t>Fiscal monitoring</a:t>
                      </a:r>
                      <a:endParaRPr lang="en-US" sz="1100"/>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6D6D6"/>
                    </a:solidFill>
                  </a:tcPr>
                </a:tc>
                <a:tc>
                  <a:txBody>
                    <a:bodyPr/>
                    <a:lstStyle/>
                    <a:p>
                      <a:pPr algn="l">
                        <a:lnSpc>
                          <a:spcPts val="3445"/>
                        </a:lnSpc>
                        <a:defRPr/>
                      </a:pPr>
                      <a:r>
                        <a:rPr lang="en-US" sz="2871">
                          <a:solidFill>
                            <a:srgbClr val="000000"/>
                          </a:solidFill>
                          <a:latin typeface="Poppins"/>
                          <a:ea typeface="Poppins"/>
                          <a:cs typeface="Poppins"/>
                          <a:sym typeface="Poppins"/>
                        </a:rPr>
                        <a:t>State Fiscal Compliance Specialist - Toni Silbernagel</a:t>
                      </a:r>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2EDC4"/>
                    </a:solidFill>
                  </a:tcPr>
                </a:tc>
                <a:extLst>
                  <a:ext uri="{0D108BD9-81ED-4DB2-BD59-A6C34878D82A}">
                    <a16:rowId xmlns:a16="http://schemas.microsoft.com/office/drawing/2014/main" val="10005"/>
                  </a:ext>
                </a:extLst>
              </a:tr>
              <a:tr h="1003901">
                <a:tc>
                  <a:txBody>
                    <a:bodyPr/>
                    <a:lstStyle/>
                    <a:p>
                      <a:pPr algn="l">
                        <a:lnSpc>
                          <a:spcPts val="3445"/>
                        </a:lnSpc>
                        <a:defRPr/>
                      </a:pPr>
                      <a:r>
                        <a:rPr lang="en-US" sz="2870">
                          <a:latin typeface="Poppins" panose="00000500000000000000" pitchFamily="2" charset="0"/>
                          <a:cs typeface="Poppins" panose="00000500000000000000" pitchFamily="2" charset="0"/>
                        </a:rPr>
                        <a:t>Breastfeeding peer counseling </a:t>
                      </a:r>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64CBFF"/>
                    </a:solidFill>
                  </a:tcPr>
                </a:tc>
                <a:tc>
                  <a:txBody>
                    <a:bodyPr/>
                    <a:lstStyle/>
                    <a:p>
                      <a:pPr algn="l">
                        <a:lnSpc>
                          <a:spcPts val="3445"/>
                        </a:lnSpc>
                        <a:defRPr/>
                      </a:pPr>
                      <a:r>
                        <a:rPr lang="en-US" sz="2871" kern="1200">
                          <a:solidFill>
                            <a:srgbClr val="000000"/>
                          </a:solidFill>
                          <a:latin typeface="Poppins"/>
                          <a:ea typeface="Poppins"/>
                          <a:cs typeface="Poppins"/>
                          <a:sym typeface="Poppins"/>
                        </a:rPr>
                        <a:t>Breastfeeding Peer Counseling Coordinator - Korina Skaff </a:t>
                      </a:r>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92D050"/>
                    </a:solidFill>
                  </a:tcPr>
                </a:tc>
                <a:extLst>
                  <a:ext uri="{0D108BD9-81ED-4DB2-BD59-A6C34878D82A}">
                    <a16:rowId xmlns:a16="http://schemas.microsoft.com/office/drawing/2014/main" val="3964754388"/>
                  </a:ext>
                </a:extLst>
              </a:tr>
              <a:tr h="884030">
                <a:tc>
                  <a:txBody>
                    <a:bodyPr/>
                    <a:lstStyle/>
                    <a:p>
                      <a:pPr algn="l">
                        <a:lnSpc>
                          <a:spcPts val="3445"/>
                        </a:lnSpc>
                        <a:defRPr/>
                      </a:pPr>
                      <a:r>
                        <a:rPr lang="en-US" sz="2670">
                          <a:latin typeface="Poppins" panose="00000500000000000000" pitchFamily="2" charset="0"/>
                          <a:cs typeface="Poppins" panose="00000500000000000000" pitchFamily="2" charset="0"/>
                        </a:rPr>
                        <a:t>Farm Direct Grant</a:t>
                      </a:r>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6D6D6"/>
                    </a:solidFill>
                  </a:tcPr>
                </a:tc>
                <a:tc>
                  <a:txBody>
                    <a:bodyPr/>
                    <a:lstStyle/>
                    <a:p>
                      <a:pPr algn="l">
                        <a:lnSpc>
                          <a:spcPts val="3445"/>
                        </a:lnSpc>
                        <a:defRPr/>
                      </a:pPr>
                      <a:r>
                        <a:rPr lang="en-US" sz="2871">
                          <a:solidFill>
                            <a:srgbClr val="000000"/>
                          </a:solidFill>
                          <a:latin typeface="Poppins"/>
                          <a:ea typeface="Poppins"/>
                          <a:cs typeface="Poppins"/>
                          <a:sym typeface="Poppins"/>
                        </a:rPr>
                        <a:t>Farm Direct lead - Maria Menor</a:t>
                      </a:r>
                    </a:p>
                  </a:txBody>
                  <a:tcPr marL="163635" marR="163635" marT="163635" marB="163635" anchor="ctr">
                    <a:lnL w="6303" cap="flat" cmpd="sng" algn="ctr">
                      <a:solidFill>
                        <a:srgbClr val="F2F2F2"/>
                      </a:solidFill>
                      <a:prstDash val="solid"/>
                      <a:round/>
                      <a:headEnd type="none" w="med" len="med"/>
                      <a:tailEnd type="none" w="med" len="med"/>
                    </a:lnL>
                    <a:lnR w="6303" cap="flat" cmpd="sng" algn="ctr">
                      <a:solidFill>
                        <a:srgbClr val="F2F2F2"/>
                      </a:solidFill>
                      <a:prstDash val="solid"/>
                      <a:round/>
                      <a:headEnd type="none" w="med" len="med"/>
                      <a:tailEnd type="none" w="med" len="med"/>
                    </a:lnR>
                    <a:lnT w="6303" cap="flat" cmpd="sng" algn="ctr">
                      <a:solidFill>
                        <a:srgbClr val="F2F2F2"/>
                      </a:solidFill>
                      <a:prstDash val="solid"/>
                      <a:round/>
                      <a:headEnd type="none" w="med" len="med"/>
                      <a:tailEnd type="none" w="med" len="med"/>
                    </a:lnT>
                    <a:lnB w="6303" cap="flat" cmpd="sng" algn="ctr">
                      <a:solidFill>
                        <a:srgbClr val="F2F2F2"/>
                      </a:solidFill>
                      <a:prstDash val="solid"/>
                      <a:round/>
                      <a:headEnd type="none" w="med" len="med"/>
                      <a:tailEnd type="none" w="med" len="med"/>
                    </a:lnB>
                    <a:solidFill>
                      <a:srgbClr val="D2EDC4"/>
                    </a:solidFill>
                  </a:tcPr>
                </a:tc>
                <a:extLst>
                  <a:ext uri="{0D108BD9-81ED-4DB2-BD59-A6C34878D82A}">
                    <a16:rowId xmlns:a16="http://schemas.microsoft.com/office/drawing/2014/main" val="387848623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6A105-227C-5C0D-AA1A-2B2B2AA938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B0E72C-EE51-E5CA-CEFB-4E5DC744E44E}"/>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sp>
        <p:nvSpPr>
          <p:cNvPr id="10" name="Freeform 10">
            <a:extLst>
              <a:ext uri="{FF2B5EF4-FFF2-40B4-BE49-F238E27FC236}">
                <a16:creationId xmlns:a16="http://schemas.microsoft.com/office/drawing/2014/main" id="{CC16094E-7DF8-529E-23B3-80D5B891C65D}"/>
              </a:ext>
            </a:extLst>
          </p:cNvPr>
          <p:cNvSpPr/>
          <p:nvPr/>
        </p:nvSpPr>
        <p:spPr>
          <a:xfrm>
            <a:off x="8248883" y="3944690"/>
            <a:ext cx="7977446" cy="1234669"/>
          </a:xfrm>
          <a:custGeom>
            <a:avLst/>
            <a:gdLst/>
            <a:ahLst/>
            <a:cxnLst/>
            <a:rect l="l" t="t" r="r" b="b"/>
            <a:pathLst>
              <a:path w="6576226" h="1017802">
                <a:moveTo>
                  <a:pt x="0" y="0"/>
                </a:moveTo>
                <a:lnTo>
                  <a:pt x="6576226" y="0"/>
                </a:lnTo>
                <a:lnTo>
                  <a:pt x="6576226" y="1017802"/>
                </a:lnTo>
                <a:lnTo>
                  <a:pt x="0" y="1017802"/>
                </a:lnTo>
                <a:close/>
              </a:path>
            </a:pathLst>
          </a:custGeom>
          <a:solidFill>
            <a:srgbClr val="000000">
              <a:alpha val="0"/>
            </a:srgbClr>
          </a:solidFill>
        </p:spPr>
        <p:txBody>
          <a:bodyPr/>
          <a:lstStyle/>
          <a:p>
            <a:endParaRPr lang="en-US"/>
          </a:p>
        </p:txBody>
      </p:sp>
      <p:sp>
        <p:nvSpPr>
          <p:cNvPr id="13" name="Freeform 13">
            <a:extLst>
              <a:ext uri="{FF2B5EF4-FFF2-40B4-BE49-F238E27FC236}">
                <a16:creationId xmlns:a16="http://schemas.microsoft.com/office/drawing/2014/main" id="{2A4EE7A9-F738-25D2-53BA-44C727C110E9}"/>
              </a:ext>
            </a:extLst>
          </p:cNvPr>
          <p:cNvSpPr/>
          <p:nvPr/>
        </p:nvSpPr>
        <p:spPr>
          <a:xfrm>
            <a:off x="4333923" y="5021634"/>
            <a:ext cx="9930260" cy="1456558"/>
          </a:xfrm>
          <a:custGeom>
            <a:avLst/>
            <a:gdLst/>
            <a:ahLst/>
            <a:cxnLst/>
            <a:rect l="l" t="t" r="r" b="b"/>
            <a:pathLst>
              <a:path w="7170162" h="1200717">
                <a:moveTo>
                  <a:pt x="0" y="0"/>
                </a:moveTo>
                <a:lnTo>
                  <a:pt x="7170162" y="0"/>
                </a:lnTo>
                <a:lnTo>
                  <a:pt x="7170162" y="1200717"/>
                </a:lnTo>
                <a:lnTo>
                  <a:pt x="0" y="1200717"/>
                </a:lnTo>
                <a:close/>
              </a:path>
            </a:pathLst>
          </a:custGeom>
          <a:solidFill>
            <a:srgbClr val="000000">
              <a:alpha val="0"/>
            </a:srgbClr>
          </a:solidFill>
        </p:spPr>
        <p:txBody>
          <a:bodyPr/>
          <a:lstStyle/>
          <a:p>
            <a:r>
              <a:rPr lang="en-US" sz="3200">
                <a:latin typeface="Poppins" panose="00000500000000000000" pitchFamily="2" charset="0"/>
                <a:cs typeface="Poppins" panose="00000500000000000000" pitchFamily="2" charset="0"/>
                <a:hlinkClick r:id="rId4"/>
              </a:rPr>
              <a:t>https://forms.cloud.microsoft/g/sQRd4SgFb5</a:t>
            </a:r>
            <a:endParaRPr lang="en-US" sz="3200">
              <a:latin typeface="Poppins" panose="00000500000000000000" pitchFamily="2" charset="0"/>
              <a:cs typeface="Poppins" panose="00000500000000000000" pitchFamily="2" charset="0"/>
            </a:endParaRPr>
          </a:p>
          <a:p>
            <a:endParaRPr lang="en-US" sz="3200">
              <a:latin typeface="Poppins" panose="00000500000000000000" pitchFamily="2" charset="0"/>
              <a:cs typeface="Poppins" panose="00000500000000000000" pitchFamily="2" charset="0"/>
            </a:endParaRPr>
          </a:p>
        </p:txBody>
      </p:sp>
      <p:sp>
        <p:nvSpPr>
          <p:cNvPr id="16" name="Freeform 16">
            <a:extLst>
              <a:ext uri="{FF2B5EF4-FFF2-40B4-BE49-F238E27FC236}">
                <a16:creationId xmlns:a16="http://schemas.microsoft.com/office/drawing/2014/main" id="{68E49807-B2F1-1761-9EDB-E9805A0B479F}"/>
              </a:ext>
            </a:extLst>
          </p:cNvPr>
          <p:cNvSpPr/>
          <p:nvPr/>
        </p:nvSpPr>
        <p:spPr>
          <a:xfrm>
            <a:off x="402322" y="5383208"/>
            <a:ext cx="6517044" cy="2471919"/>
          </a:xfrm>
          <a:custGeom>
            <a:avLst/>
            <a:gdLst/>
            <a:ahLst/>
            <a:cxnLst/>
            <a:rect l="l" t="t" r="r" b="b"/>
            <a:pathLst>
              <a:path w="6565319" h="2490229">
                <a:moveTo>
                  <a:pt x="0" y="0"/>
                </a:moveTo>
                <a:lnTo>
                  <a:pt x="6565319" y="0"/>
                </a:lnTo>
                <a:lnTo>
                  <a:pt x="6565319" y="2490229"/>
                </a:lnTo>
                <a:lnTo>
                  <a:pt x="0" y="2490229"/>
                </a:lnTo>
                <a:close/>
              </a:path>
            </a:pathLst>
          </a:custGeom>
          <a:solidFill>
            <a:srgbClr val="000000">
              <a:alpha val="0"/>
            </a:srgbClr>
          </a:solidFill>
        </p:spPr>
        <p:txBody>
          <a:bodyPr/>
          <a:lstStyle/>
          <a:p>
            <a:endParaRPr lang="en-US"/>
          </a:p>
        </p:txBody>
      </p:sp>
      <p:sp>
        <p:nvSpPr>
          <p:cNvPr id="19" name="Title 18">
            <a:extLst>
              <a:ext uri="{FF2B5EF4-FFF2-40B4-BE49-F238E27FC236}">
                <a16:creationId xmlns:a16="http://schemas.microsoft.com/office/drawing/2014/main" id="{63B6C1AB-AFAE-8C9B-280F-438294191B00}"/>
              </a:ext>
            </a:extLst>
          </p:cNvPr>
          <p:cNvSpPr>
            <a:spLocks noGrp="1"/>
          </p:cNvSpPr>
          <p:nvPr>
            <p:ph type="title"/>
          </p:nvPr>
        </p:nvSpPr>
        <p:spPr>
          <a:xfrm>
            <a:off x="3641136" y="3374136"/>
            <a:ext cx="11315835" cy="1769364"/>
          </a:xfrm>
        </p:spPr>
        <p:txBody>
          <a:bodyPr/>
          <a:lstStyle/>
          <a:p>
            <a:r>
              <a:rPr lang="en-US">
                <a:latin typeface="Poppins" panose="00000500000000000000" pitchFamily="2" charset="0"/>
                <a:cs typeface="Poppins" panose="00000500000000000000" pitchFamily="2" charset="0"/>
              </a:rPr>
              <a:t>We value your feedback</a:t>
            </a:r>
          </a:p>
        </p:txBody>
      </p:sp>
    </p:spTree>
    <p:extLst>
      <p:ext uri="{BB962C8B-B14F-4D97-AF65-F5344CB8AC3E}">
        <p14:creationId xmlns:p14="http://schemas.microsoft.com/office/powerpoint/2010/main" val="365358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pic>
        <p:nvPicPr>
          <p:cNvPr id="11" name="Picture 10">
            <a:extLst>
              <a:ext uri="{FF2B5EF4-FFF2-40B4-BE49-F238E27FC236}">
                <a16:creationId xmlns:a16="http://schemas.microsoft.com/office/drawing/2014/main" id="{B60A63BC-AA09-CF69-39A4-FED5C995E6B3}"/>
              </a:ext>
            </a:extLst>
          </p:cNvPr>
          <p:cNvPicPr>
            <a:picLocks noChangeAspect="1"/>
          </p:cNvPicPr>
          <p:nvPr/>
        </p:nvPicPr>
        <p:blipFill>
          <a:blip r:embed="rId4"/>
          <a:stretch>
            <a:fillRect/>
          </a:stretch>
        </p:blipFill>
        <p:spPr>
          <a:xfrm>
            <a:off x="1143000" y="793075"/>
            <a:ext cx="16459200" cy="87008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2042285" y="2354463"/>
            <a:ext cx="14203430" cy="5578074"/>
          </a:xfrm>
          <a:custGeom>
            <a:avLst/>
            <a:gdLst/>
            <a:ahLst/>
            <a:cxnLst/>
            <a:rect l="l" t="t" r="r" b="b"/>
            <a:pathLst>
              <a:path w="14203430" h="5578074">
                <a:moveTo>
                  <a:pt x="0" y="0"/>
                </a:moveTo>
                <a:lnTo>
                  <a:pt x="14203430" y="0"/>
                </a:lnTo>
                <a:lnTo>
                  <a:pt x="14203430" y="5578074"/>
                </a:lnTo>
                <a:lnTo>
                  <a:pt x="0" y="55780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p:nvPr/>
        </p:nvGrpSpPr>
        <p:grpSpPr>
          <a:xfrm>
            <a:off x="3461718" y="253388"/>
            <a:ext cx="10342264" cy="1493475"/>
            <a:chOff x="0" y="0"/>
            <a:chExt cx="8941385" cy="1291181"/>
          </a:xfrm>
        </p:grpSpPr>
        <p:sp>
          <p:nvSpPr>
            <p:cNvPr id="4" name="Freeform 4"/>
            <p:cNvSpPr/>
            <p:nvPr/>
          </p:nvSpPr>
          <p:spPr>
            <a:xfrm>
              <a:off x="0" y="0"/>
              <a:ext cx="8941385" cy="1291181"/>
            </a:xfrm>
            <a:custGeom>
              <a:avLst/>
              <a:gdLst/>
              <a:ahLst/>
              <a:cxnLst/>
              <a:rect l="l" t="t" r="r" b="b"/>
              <a:pathLst>
                <a:path w="8941385" h="1291181">
                  <a:moveTo>
                    <a:pt x="0" y="0"/>
                  </a:moveTo>
                  <a:lnTo>
                    <a:pt x="8941385" y="0"/>
                  </a:lnTo>
                  <a:lnTo>
                    <a:pt x="8941385" y="1291181"/>
                  </a:lnTo>
                  <a:lnTo>
                    <a:pt x="0" y="1291181"/>
                  </a:lnTo>
                  <a:close/>
                </a:path>
              </a:pathLst>
            </a:custGeom>
            <a:solidFill>
              <a:srgbClr val="000000">
                <a:alpha val="0"/>
              </a:srgbClr>
            </a:solidFill>
          </p:spPr>
          <p:txBody>
            <a:bodyPr/>
            <a:lstStyle/>
            <a:p>
              <a:endParaRPr lang="en-US"/>
            </a:p>
          </p:txBody>
        </p:sp>
        <p:sp>
          <p:nvSpPr>
            <p:cNvPr id="5" name="TextBox 5"/>
            <p:cNvSpPr txBox="1"/>
            <p:nvPr/>
          </p:nvSpPr>
          <p:spPr>
            <a:xfrm>
              <a:off x="0" y="9525"/>
              <a:ext cx="8941385" cy="1281656"/>
            </a:xfrm>
            <a:prstGeom prst="rect">
              <a:avLst/>
            </a:prstGeom>
          </p:spPr>
          <p:txBody>
            <a:bodyPr lIns="0" tIns="0" rIns="0" bIns="0" rtlCol="0" anchor="ctr"/>
            <a:lstStyle/>
            <a:p>
              <a:pPr algn="ctr">
                <a:lnSpc>
                  <a:spcPts val="6501"/>
                </a:lnSpc>
              </a:pPr>
              <a:r>
                <a:rPr lang="en-US" sz="6020">
                  <a:solidFill>
                    <a:srgbClr val="000000"/>
                  </a:solidFill>
                  <a:latin typeface="Poppins"/>
                  <a:ea typeface="Poppins"/>
                  <a:cs typeface="Poppins"/>
                  <a:sym typeface="Poppins"/>
                </a:rPr>
                <a:t>Allocated WIC Expenses</a:t>
              </a:r>
            </a:p>
          </p:txBody>
        </p:sp>
      </p:grpSp>
      <p:grpSp>
        <p:nvGrpSpPr>
          <p:cNvPr id="6" name="Group 6"/>
          <p:cNvGrpSpPr/>
          <p:nvPr/>
        </p:nvGrpSpPr>
        <p:grpSpPr>
          <a:xfrm>
            <a:off x="553329" y="3474215"/>
            <a:ext cx="8079521" cy="2951239"/>
            <a:chOff x="0" y="0"/>
            <a:chExt cx="2127940" cy="777281"/>
          </a:xfrm>
        </p:grpSpPr>
        <p:sp>
          <p:nvSpPr>
            <p:cNvPr id="7" name="Freeform 7"/>
            <p:cNvSpPr/>
            <p:nvPr/>
          </p:nvSpPr>
          <p:spPr>
            <a:xfrm>
              <a:off x="0" y="0"/>
              <a:ext cx="2127940" cy="777281"/>
            </a:xfrm>
            <a:custGeom>
              <a:avLst/>
              <a:gdLst/>
              <a:ahLst/>
              <a:cxnLst/>
              <a:rect l="l" t="t" r="r" b="b"/>
              <a:pathLst>
                <a:path w="2127940" h="777281">
                  <a:moveTo>
                    <a:pt x="16290" y="0"/>
                  </a:moveTo>
                  <a:lnTo>
                    <a:pt x="2111650" y="0"/>
                  </a:lnTo>
                  <a:cubicBezTo>
                    <a:pt x="2120647" y="0"/>
                    <a:pt x="2127940" y="7293"/>
                    <a:pt x="2127940" y="16290"/>
                  </a:cubicBezTo>
                  <a:lnTo>
                    <a:pt x="2127940" y="760991"/>
                  </a:lnTo>
                  <a:cubicBezTo>
                    <a:pt x="2127940" y="765312"/>
                    <a:pt x="2126224" y="769455"/>
                    <a:pt x="2123169" y="772510"/>
                  </a:cubicBezTo>
                  <a:cubicBezTo>
                    <a:pt x="2120114" y="775565"/>
                    <a:pt x="2115970" y="777281"/>
                    <a:pt x="2111650" y="777281"/>
                  </a:cubicBezTo>
                  <a:lnTo>
                    <a:pt x="16290" y="777281"/>
                  </a:lnTo>
                  <a:cubicBezTo>
                    <a:pt x="7293" y="777281"/>
                    <a:pt x="0" y="769988"/>
                    <a:pt x="0" y="760991"/>
                  </a:cubicBezTo>
                  <a:lnTo>
                    <a:pt x="0" y="16290"/>
                  </a:lnTo>
                  <a:cubicBezTo>
                    <a:pt x="0" y="7293"/>
                    <a:pt x="7293" y="0"/>
                    <a:pt x="16290" y="0"/>
                  </a:cubicBezTo>
                  <a:close/>
                </a:path>
              </a:pathLst>
            </a:custGeom>
            <a:solidFill>
              <a:srgbClr val="8C52FF"/>
            </a:solidFill>
          </p:spPr>
          <p:txBody>
            <a:bodyPr/>
            <a:lstStyle/>
            <a:p>
              <a:endParaRPr lang="en-US"/>
            </a:p>
          </p:txBody>
        </p:sp>
        <p:sp>
          <p:nvSpPr>
            <p:cNvPr id="8" name="TextBox 8"/>
            <p:cNvSpPr txBox="1"/>
            <p:nvPr/>
          </p:nvSpPr>
          <p:spPr>
            <a:xfrm>
              <a:off x="0" y="-19050"/>
              <a:ext cx="2127940" cy="796331"/>
            </a:xfrm>
            <a:prstGeom prst="rect">
              <a:avLst/>
            </a:prstGeom>
          </p:spPr>
          <p:txBody>
            <a:bodyPr lIns="50800" tIns="50800" rIns="50800" bIns="50800" rtlCol="0" anchor="ctr"/>
            <a:lstStyle/>
            <a:p>
              <a:pPr algn="ctr">
                <a:lnSpc>
                  <a:spcPts val="2245"/>
                </a:lnSpc>
              </a:pPr>
              <a:endParaRPr/>
            </a:p>
          </p:txBody>
        </p:sp>
      </p:grpSp>
      <p:grpSp>
        <p:nvGrpSpPr>
          <p:cNvPr id="12" name="Group 12"/>
          <p:cNvGrpSpPr/>
          <p:nvPr/>
        </p:nvGrpSpPr>
        <p:grpSpPr>
          <a:xfrm>
            <a:off x="3372531" y="7860390"/>
            <a:ext cx="11785640" cy="1375653"/>
            <a:chOff x="0" y="0"/>
            <a:chExt cx="3104037" cy="362312"/>
          </a:xfrm>
        </p:grpSpPr>
        <p:sp>
          <p:nvSpPr>
            <p:cNvPr id="13" name="Freeform 13"/>
            <p:cNvSpPr/>
            <p:nvPr/>
          </p:nvSpPr>
          <p:spPr>
            <a:xfrm>
              <a:off x="0" y="0"/>
              <a:ext cx="3104037" cy="362312"/>
            </a:xfrm>
            <a:custGeom>
              <a:avLst/>
              <a:gdLst/>
              <a:ahLst/>
              <a:cxnLst/>
              <a:rect l="l" t="t" r="r" b="b"/>
              <a:pathLst>
                <a:path w="3104037" h="362312">
                  <a:moveTo>
                    <a:pt x="11167" y="0"/>
                  </a:moveTo>
                  <a:lnTo>
                    <a:pt x="3092870" y="0"/>
                  </a:lnTo>
                  <a:cubicBezTo>
                    <a:pt x="3095831" y="0"/>
                    <a:pt x="3098672" y="1177"/>
                    <a:pt x="3100766" y="3271"/>
                  </a:cubicBezTo>
                  <a:cubicBezTo>
                    <a:pt x="3102860" y="5365"/>
                    <a:pt x="3104037" y="8205"/>
                    <a:pt x="3104037" y="11167"/>
                  </a:cubicBezTo>
                  <a:lnTo>
                    <a:pt x="3104037" y="351145"/>
                  </a:lnTo>
                  <a:cubicBezTo>
                    <a:pt x="3104037" y="354106"/>
                    <a:pt x="3102860" y="356947"/>
                    <a:pt x="3100766" y="359041"/>
                  </a:cubicBezTo>
                  <a:cubicBezTo>
                    <a:pt x="3098672" y="361135"/>
                    <a:pt x="3095831" y="362312"/>
                    <a:pt x="3092870" y="362312"/>
                  </a:cubicBezTo>
                  <a:lnTo>
                    <a:pt x="11167" y="362312"/>
                  </a:lnTo>
                  <a:cubicBezTo>
                    <a:pt x="8205" y="362312"/>
                    <a:pt x="5365" y="361135"/>
                    <a:pt x="3271" y="359041"/>
                  </a:cubicBezTo>
                  <a:cubicBezTo>
                    <a:pt x="1177" y="356947"/>
                    <a:pt x="0" y="354106"/>
                    <a:pt x="0" y="351145"/>
                  </a:cubicBezTo>
                  <a:lnTo>
                    <a:pt x="0" y="11167"/>
                  </a:lnTo>
                  <a:cubicBezTo>
                    <a:pt x="0" y="8205"/>
                    <a:pt x="1177" y="5365"/>
                    <a:pt x="3271" y="3271"/>
                  </a:cubicBezTo>
                  <a:cubicBezTo>
                    <a:pt x="5365" y="1177"/>
                    <a:pt x="8205" y="0"/>
                    <a:pt x="11167" y="0"/>
                  </a:cubicBezTo>
                  <a:close/>
                </a:path>
              </a:pathLst>
            </a:custGeom>
            <a:solidFill>
              <a:srgbClr val="FECA30"/>
            </a:solidFill>
          </p:spPr>
          <p:txBody>
            <a:bodyPr/>
            <a:lstStyle/>
            <a:p>
              <a:endParaRPr lang="en-US"/>
            </a:p>
          </p:txBody>
        </p:sp>
        <p:sp>
          <p:nvSpPr>
            <p:cNvPr id="14" name="TextBox 14"/>
            <p:cNvSpPr txBox="1"/>
            <p:nvPr/>
          </p:nvSpPr>
          <p:spPr>
            <a:xfrm>
              <a:off x="0" y="-28575"/>
              <a:ext cx="3104037" cy="390887"/>
            </a:xfrm>
            <a:prstGeom prst="rect">
              <a:avLst/>
            </a:prstGeom>
          </p:spPr>
          <p:txBody>
            <a:bodyPr lIns="50800" tIns="50800" rIns="50800" bIns="50800" rtlCol="0" anchor="ctr"/>
            <a:lstStyle/>
            <a:p>
              <a:pPr algn="ctr">
                <a:lnSpc>
                  <a:spcPts val="2845"/>
                </a:lnSpc>
              </a:pPr>
              <a:r>
                <a:rPr lang="en-US" sz="2370">
                  <a:solidFill>
                    <a:srgbClr val="000000"/>
                  </a:solidFill>
                  <a:latin typeface="Poppins"/>
                  <a:ea typeface="Poppins"/>
                  <a:cs typeface="Poppins"/>
                  <a:sym typeface="Poppins"/>
                </a:rPr>
                <a:t>For any questions, please reach out to the appropriate OHA staff member</a:t>
              </a:r>
            </a:p>
            <a:p>
              <a:pPr algn="ctr">
                <a:lnSpc>
                  <a:spcPts val="2845"/>
                </a:lnSpc>
              </a:pPr>
              <a:r>
                <a:rPr lang="en-US" sz="2370">
                  <a:solidFill>
                    <a:srgbClr val="000000"/>
                  </a:solidFill>
                  <a:latin typeface="Poppins"/>
                  <a:ea typeface="Poppins"/>
                  <a:cs typeface="Poppins"/>
                  <a:sym typeface="Poppins"/>
                </a:rPr>
                <a:t>OHA-PHD.ExpendRevReport@odhsoha.oregon.gov </a:t>
              </a:r>
            </a:p>
          </p:txBody>
        </p:sp>
      </p:grpSp>
      <p:grpSp>
        <p:nvGrpSpPr>
          <p:cNvPr id="15" name="Group 15"/>
          <p:cNvGrpSpPr/>
          <p:nvPr/>
        </p:nvGrpSpPr>
        <p:grpSpPr>
          <a:xfrm>
            <a:off x="9265351" y="3474215"/>
            <a:ext cx="8608261" cy="2951239"/>
            <a:chOff x="0" y="0"/>
            <a:chExt cx="2267196" cy="777281"/>
          </a:xfrm>
        </p:grpSpPr>
        <p:sp>
          <p:nvSpPr>
            <p:cNvPr id="16" name="Freeform 16"/>
            <p:cNvSpPr/>
            <p:nvPr/>
          </p:nvSpPr>
          <p:spPr>
            <a:xfrm>
              <a:off x="0" y="0"/>
              <a:ext cx="2267196" cy="777281"/>
            </a:xfrm>
            <a:custGeom>
              <a:avLst/>
              <a:gdLst/>
              <a:ahLst/>
              <a:cxnLst/>
              <a:rect l="l" t="t" r="r" b="b"/>
              <a:pathLst>
                <a:path w="2267196" h="777281">
                  <a:moveTo>
                    <a:pt x="15289" y="0"/>
                  </a:moveTo>
                  <a:lnTo>
                    <a:pt x="2251907" y="0"/>
                  </a:lnTo>
                  <a:cubicBezTo>
                    <a:pt x="2260351" y="0"/>
                    <a:pt x="2267196" y="6845"/>
                    <a:pt x="2267196" y="15289"/>
                  </a:cubicBezTo>
                  <a:lnTo>
                    <a:pt x="2267196" y="761992"/>
                  </a:lnTo>
                  <a:cubicBezTo>
                    <a:pt x="2267196" y="770436"/>
                    <a:pt x="2260351" y="777281"/>
                    <a:pt x="2251907" y="777281"/>
                  </a:cubicBezTo>
                  <a:lnTo>
                    <a:pt x="15289" y="777281"/>
                  </a:lnTo>
                  <a:cubicBezTo>
                    <a:pt x="6845" y="777281"/>
                    <a:pt x="0" y="770436"/>
                    <a:pt x="0" y="761992"/>
                  </a:cubicBezTo>
                  <a:lnTo>
                    <a:pt x="0" y="15289"/>
                  </a:lnTo>
                  <a:cubicBezTo>
                    <a:pt x="0" y="6845"/>
                    <a:pt x="6845" y="0"/>
                    <a:pt x="15289" y="0"/>
                  </a:cubicBezTo>
                  <a:close/>
                </a:path>
              </a:pathLst>
            </a:custGeom>
            <a:solidFill>
              <a:srgbClr val="586EA6"/>
            </a:solidFill>
          </p:spPr>
          <p:txBody>
            <a:bodyPr/>
            <a:lstStyle/>
            <a:p>
              <a:endParaRPr lang="en-US"/>
            </a:p>
          </p:txBody>
        </p:sp>
        <p:sp>
          <p:nvSpPr>
            <p:cNvPr id="17" name="TextBox 17"/>
            <p:cNvSpPr txBox="1"/>
            <p:nvPr/>
          </p:nvSpPr>
          <p:spPr>
            <a:xfrm>
              <a:off x="0" y="-19050"/>
              <a:ext cx="2267196" cy="796331"/>
            </a:xfrm>
            <a:prstGeom prst="rect">
              <a:avLst/>
            </a:prstGeom>
          </p:spPr>
          <p:txBody>
            <a:bodyPr lIns="50800" tIns="50800" rIns="50800" bIns="50800" rtlCol="0" anchor="ctr"/>
            <a:lstStyle/>
            <a:p>
              <a:pPr algn="ctr">
                <a:lnSpc>
                  <a:spcPts val="2245"/>
                </a:lnSpc>
              </a:pPr>
              <a:endParaRPr/>
            </a:p>
          </p:txBody>
        </p:sp>
      </p:grpSp>
      <p:grpSp>
        <p:nvGrpSpPr>
          <p:cNvPr id="18" name="Group 18"/>
          <p:cNvGrpSpPr/>
          <p:nvPr/>
        </p:nvGrpSpPr>
        <p:grpSpPr>
          <a:xfrm>
            <a:off x="9394117" y="4277485"/>
            <a:ext cx="8264465" cy="2040697"/>
            <a:chOff x="-74579" y="0"/>
            <a:chExt cx="7145027" cy="1764281"/>
          </a:xfrm>
        </p:grpSpPr>
        <p:sp>
          <p:nvSpPr>
            <p:cNvPr id="19" name="Freeform 19"/>
            <p:cNvSpPr/>
            <p:nvPr/>
          </p:nvSpPr>
          <p:spPr>
            <a:xfrm>
              <a:off x="0" y="0"/>
              <a:ext cx="7070448" cy="1764281"/>
            </a:xfrm>
            <a:custGeom>
              <a:avLst/>
              <a:gdLst/>
              <a:ahLst/>
              <a:cxnLst/>
              <a:rect l="l" t="t" r="r" b="b"/>
              <a:pathLst>
                <a:path w="7070448" h="1764281">
                  <a:moveTo>
                    <a:pt x="0" y="0"/>
                  </a:moveTo>
                  <a:lnTo>
                    <a:pt x="7070448" y="0"/>
                  </a:lnTo>
                  <a:lnTo>
                    <a:pt x="7070448" y="1764281"/>
                  </a:lnTo>
                  <a:lnTo>
                    <a:pt x="0" y="1764281"/>
                  </a:lnTo>
                  <a:close/>
                </a:path>
              </a:pathLst>
            </a:custGeom>
            <a:solidFill>
              <a:srgbClr val="000000">
                <a:alpha val="0"/>
              </a:srgbClr>
            </a:solidFill>
          </p:spPr>
          <p:txBody>
            <a:bodyPr/>
            <a:lstStyle/>
            <a:p>
              <a:endParaRPr lang="en-US"/>
            </a:p>
          </p:txBody>
        </p:sp>
        <p:sp>
          <p:nvSpPr>
            <p:cNvPr id="20" name="TextBox 20"/>
            <p:cNvSpPr txBox="1"/>
            <p:nvPr/>
          </p:nvSpPr>
          <p:spPr>
            <a:xfrm>
              <a:off x="-74579" y="18645"/>
              <a:ext cx="7107738" cy="1652412"/>
            </a:xfrm>
            <a:prstGeom prst="rect">
              <a:avLst/>
            </a:prstGeom>
          </p:spPr>
          <p:txBody>
            <a:bodyPr lIns="0" tIns="0" rIns="0" bIns="0" rtlCol="0" anchor="ctr"/>
            <a:lstStyle/>
            <a:p>
              <a:pPr algn="l">
                <a:lnSpc>
                  <a:spcPts val="2710"/>
                </a:lnSpc>
              </a:pPr>
              <a:endParaRPr/>
            </a:p>
            <a:p>
              <a:pPr marL="541655" lvl="1" indent="-270510" algn="l">
                <a:lnSpc>
                  <a:spcPts val="2710"/>
                </a:lnSpc>
                <a:buFont typeface="Arial"/>
                <a:buChar char="•"/>
              </a:pPr>
              <a:r>
                <a:rPr lang="en-US" sz="2510">
                  <a:solidFill>
                    <a:srgbClr val="FFFFFF"/>
                  </a:solidFill>
                  <a:latin typeface="Poppins"/>
                  <a:ea typeface="Poppins"/>
                  <a:cs typeface="Poppins"/>
                  <a:sym typeface="Poppins"/>
                </a:rPr>
                <a:t>For other expenses such as admin and facilities.</a:t>
              </a:r>
              <a:endParaRPr lang="en-US" sz="2510">
                <a:solidFill>
                  <a:srgbClr val="FFFFFF"/>
                </a:solidFill>
                <a:latin typeface="Poppins"/>
                <a:ea typeface="Poppins"/>
                <a:cs typeface="Poppins"/>
              </a:endParaRPr>
            </a:p>
            <a:p>
              <a:pPr marL="541655" lvl="1" indent="-270510">
                <a:lnSpc>
                  <a:spcPts val="2710"/>
                </a:lnSpc>
                <a:buFont typeface="Arial"/>
                <a:buChar char="•"/>
              </a:pPr>
              <a:r>
                <a:rPr lang="en-US" sz="2500">
                  <a:solidFill>
                    <a:srgbClr val="FFFFFF"/>
                  </a:solidFill>
                  <a:latin typeface="Poppins"/>
                  <a:ea typeface="Poppins"/>
                  <a:cs typeface="Poppins"/>
                  <a:sym typeface="Poppins"/>
                </a:rPr>
                <a:t>Agencies may choose to use the De Minimis rate or retain indirect rate methodology supporting documentation.</a:t>
              </a:r>
              <a:endParaRPr lang="en-US" sz="2500">
                <a:solidFill>
                  <a:srgbClr val="FFFFFF"/>
                </a:solidFill>
                <a:latin typeface="Poppins"/>
                <a:ea typeface="Poppins"/>
                <a:cs typeface="Poppins"/>
              </a:endParaRPr>
            </a:p>
          </p:txBody>
        </p:sp>
      </p:grpSp>
      <p:sp>
        <p:nvSpPr>
          <p:cNvPr id="21" name="TextBox 21"/>
          <p:cNvSpPr txBox="1"/>
          <p:nvPr/>
        </p:nvSpPr>
        <p:spPr>
          <a:xfrm>
            <a:off x="11302606" y="3656404"/>
            <a:ext cx="4905268" cy="594544"/>
          </a:xfrm>
          <a:prstGeom prst="rect">
            <a:avLst/>
          </a:prstGeom>
        </p:spPr>
        <p:txBody>
          <a:bodyPr lIns="0" tIns="0" rIns="0" bIns="0" rtlCol="0" anchor="t">
            <a:spAutoFit/>
          </a:bodyPr>
          <a:lstStyle/>
          <a:p>
            <a:pPr algn="just">
              <a:lnSpc>
                <a:spcPts val="4330"/>
              </a:lnSpc>
              <a:spcBef>
                <a:spcPct val="0"/>
              </a:spcBef>
            </a:pPr>
            <a:r>
              <a:rPr lang="en-US" sz="4010">
                <a:solidFill>
                  <a:srgbClr val="FFFFFF"/>
                </a:solidFill>
                <a:latin typeface="Poppins"/>
                <a:ea typeface="Poppins"/>
                <a:cs typeface="Poppins"/>
                <a:sym typeface="Poppins"/>
              </a:rPr>
              <a:t>Indirect Allocated</a:t>
            </a:r>
          </a:p>
        </p:txBody>
      </p:sp>
      <p:sp>
        <p:nvSpPr>
          <p:cNvPr id="22" name="TextBox 22"/>
          <p:cNvSpPr txBox="1"/>
          <p:nvPr/>
        </p:nvSpPr>
        <p:spPr>
          <a:xfrm>
            <a:off x="2147324" y="3646879"/>
            <a:ext cx="4403585" cy="657144"/>
          </a:xfrm>
          <a:prstGeom prst="rect">
            <a:avLst/>
          </a:prstGeom>
        </p:spPr>
        <p:txBody>
          <a:bodyPr lIns="0" tIns="0" rIns="0" bIns="0" rtlCol="0" anchor="t">
            <a:spAutoFit/>
          </a:bodyPr>
          <a:lstStyle/>
          <a:p>
            <a:pPr algn="ctr">
              <a:lnSpc>
                <a:spcPts val="4720"/>
              </a:lnSpc>
              <a:spcBef>
                <a:spcPct val="0"/>
              </a:spcBef>
            </a:pPr>
            <a:r>
              <a:rPr lang="en-US" sz="4371">
                <a:solidFill>
                  <a:srgbClr val="FFFFFF"/>
                </a:solidFill>
                <a:latin typeface="Poppins"/>
                <a:ea typeface="Poppins"/>
                <a:cs typeface="Poppins"/>
                <a:sym typeface="Poppins"/>
              </a:rPr>
              <a:t>Direct Allocated</a:t>
            </a:r>
          </a:p>
        </p:txBody>
      </p:sp>
      <p:sp>
        <p:nvSpPr>
          <p:cNvPr id="23" name="TextBox 23"/>
          <p:cNvSpPr txBox="1"/>
          <p:nvPr/>
        </p:nvSpPr>
        <p:spPr>
          <a:xfrm>
            <a:off x="914611" y="4831607"/>
            <a:ext cx="7356957" cy="1752434"/>
          </a:xfrm>
          <a:prstGeom prst="rect">
            <a:avLst/>
          </a:prstGeom>
        </p:spPr>
        <p:txBody>
          <a:bodyPr lIns="0" tIns="0" rIns="0" bIns="0" rtlCol="0" anchor="t">
            <a:spAutoFit/>
          </a:bodyPr>
          <a:lstStyle/>
          <a:p>
            <a:pPr marL="541910" lvl="1" indent="-270955" algn="l">
              <a:lnSpc>
                <a:spcPts val="2710"/>
              </a:lnSpc>
              <a:buFont typeface="Arial"/>
              <a:buChar char="•"/>
            </a:pPr>
            <a:r>
              <a:rPr lang="en-US" sz="2510">
                <a:solidFill>
                  <a:srgbClr val="FFFFFF"/>
                </a:solidFill>
                <a:latin typeface="Poppins"/>
                <a:ea typeface="Poppins"/>
                <a:cs typeface="Poppins"/>
                <a:sym typeface="Poppins"/>
              </a:rPr>
              <a:t>Requires a cost allocation plan</a:t>
            </a:r>
          </a:p>
          <a:p>
            <a:pPr marL="541910" lvl="1" indent="-270955" algn="l">
              <a:lnSpc>
                <a:spcPts val="2710"/>
              </a:lnSpc>
              <a:spcBef>
                <a:spcPct val="0"/>
              </a:spcBef>
              <a:buFont typeface="Arial"/>
              <a:buChar char="•"/>
            </a:pPr>
            <a:r>
              <a:rPr lang="en-US" sz="2510">
                <a:solidFill>
                  <a:srgbClr val="FFFFFF"/>
                </a:solidFill>
                <a:latin typeface="Poppins"/>
                <a:ea typeface="Poppins"/>
                <a:cs typeface="Poppins"/>
                <a:sym typeface="Poppins"/>
              </a:rPr>
              <a:t>Must be able to justify as a direct WIC cost</a:t>
            </a:r>
          </a:p>
          <a:p>
            <a:pPr marL="541910" lvl="1" indent="-270955" algn="l">
              <a:lnSpc>
                <a:spcPts val="2710"/>
              </a:lnSpc>
              <a:spcBef>
                <a:spcPct val="0"/>
              </a:spcBef>
              <a:buFont typeface="Arial"/>
              <a:buChar char="•"/>
            </a:pPr>
            <a:r>
              <a:rPr lang="en-US" sz="2510">
                <a:solidFill>
                  <a:srgbClr val="FFFFFF"/>
                </a:solidFill>
                <a:latin typeface="Poppins"/>
                <a:ea typeface="Poppins"/>
                <a:cs typeface="Poppins"/>
                <a:sym typeface="Poppins"/>
              </a:rPr>
              <a:t>Necessary and reasonable</a:t>
            </a:r>
          </a:p>
          <a:p>
            <a:pPr marL="541910" lvl="1" indent="-270955" algn="l">
              <a:lnSpc>
                <a:spcPts val="2710"/>
              </a:lnSpc>
              <a:spcBef>
                <a:spcPct val="0"/>
              </a:spcBef>
              <a:buFont typeface="Arial"/>
              <a:buChar char="•"/>
            </a:pPr>
            <a:r>
              <a:rPr lang="en-US" sz="2510">
                <a:solidFill>
                  <a:srgbClr val="FFFFFF"/>
                </a:solidFill>
                <a:latin typeface="Poppins"/>
                <a:ea typeface="Poppins"/>
                <a:cs typeface="Poppins"/>
                <a:sym typeface="Poppins"/>
              </a:rPr>
              <a:t>When in doubt reach out</a:t>
            </a:r>
          </a:p>
          <a:p>
            <a:pPr algn="ctr">
              <a:lnSpc>
                <a:spcPts val="2710"/>
              </a:lnSpc>
              <a:spcBef>
                <a:spcPct val="0"/>
              </a:spcBef>
            </a:pPr>
            <a:endParaRPr lang="en-US" sz="2510">
              <a:solidFill>
                <a:srgbClr val="FFFFFF"/>
              </a:solidFill>
              <a:latin typeface="Poppins"/>
              <a:ea typeface="Poppins"/>
              <a:cs typeface="Poppins"/>
              <a:sym typeface="Poppins"/>
            </a:endParaRPr>
          </a:p>
        </p:txBody>
      </p:sp>
      <p:sp>
        <p:nvSpPr>
          <p:cNvPr id="24" name="Freeform 24"/>
          <p:cNvSpPr/>
          <p:nvPr/>
        </p:nvSpPr>
        <p:spPr>
          <a:xfrm rot="9021173">
            <a:off x="2963830" y="2363645"/>
            <a:ext cx="2260777" cy="456747"/>
          </a:xfrm>
          <a:custGeom>
            <a:avLst/>
            <a:gdLst/>
            <a:ahLst/>
            <a:cxnLst/>
            <a:rect l="l" t="t" r="r" b="b"/>
            <a:pathLst>
              <a:path w="2260777" h="456747">
                <a:moveTo>
                  <a:pt x="0" y="0"/>
                </a:moveTo>
                <a:lnTo>
                  <a:pt x="2260778" y="0"/>
                </a:lnTo>
                <a:lnTo>
                  <a:pt x="2260778" y="456747"/>
                </a:lnTo>
                <a:lnTo>
                  <a:pt x="0" y="45674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rot="2040083" flipV="1">
            <a:off x="12436362" y="2315810"/>
            <a:ext cx="2059854" cy="416154"/>
          </a:xfrm>
          <a:custGeom>
            <a:avLst/>
            <a:gdLst/>
            <a:ahLst/>
            <a:cxnLst/>
            <a:rect l="l" t="t" r="r" b="b"/>
            <a:pathLst>
              <a:path w="2059854" h="416154">
                <a:moveTo>
                  <a:pt x="0" y="416154"/>
                </a:moveTo>
                <a:lnTo>
                  <a:pt x="2059854" y="416154"/>
                </a:lnTo>
                <a:lnTo>
                  <a:pt x="2059854" y="0"/>
                </a:lnTo>
                <a:lnTo>
                  <a:pt x="0" y="0"/>
                </a:lnTo>
                <a:lnTo>
                  <a:pt x="0" y="416154"/>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8706AF0-CB03-D451-DC3B-CBF12DA9EF7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sp>
        <p:nvSpPr>
          <p:cNvPr id="5" name="Title 4">
            <a:extLst>
              <a:ext uri="{FF2B5EF4-FFF2-40B4-BE49-F238E27FC236}">
                <a16:creationId xmlns:a16="http://schemas.microsoft.com/office/drawing/2014/main" id="{3ECB12E4-3F7B-76E7-AC25-083506E8AD0F}"/>
              </a:ext>
            </a:extLst>
          </p:cNvPr>
          <p:cNvSpPr>
            <a:spLocks noGrp="1"/>
          </p:cNvSpPr>
          <p:nvPr>
            <p:ph type="title"/>
          </p:nvPr>
        </p:nvSpPr>
        <p:spPr>
          <a:xfrm>
            <a:off x="1195905" y="1028700"/>
            <a:ext cx="16331619" cy="1769364"/>
          </a:xfrm>
        </p:spPr>
        <p:txBody>
          <a:bodyPr>
            <a:normAutofit/>
          </a:bodyPr>
          <a:lstStyle/>
          <a:p>
            <a:r>
              <a:rPr lang="en-US" sz="6020">
                <a:latin typeface="Poppins" panose="00000500000000000000" pitchFamily="2" charset="0"/>
                <a:cs typeface="Poppins" panose="00000500000000000000" pitchFamily="2" charset="0"/>
              </a:rPr>
              <a:t>NEW EXPENDITURE AND REVENUE REPORT</a:t>
            </a:r>
          </a:p>
        </p:txBody>
      </p:sp>
      <p:sp>
        <p:nvSpPr>
          <p:cNvPr id="4" name="Slide Number Placeholder 3">
            <a:extLst>
              <a:ext uri="{FF2B5EF4-FFF2-40B4-BE49-F238E27FC236}">
                <a16:creationId xmlns:a16="http://schemas.microsoft.com/office/drawing/2014/main" id="{ABBA9932-AF60-1C0A-EA1F-0959D585B6AC}"/>
              </a:ext>
            </a:extLst>
          </p:cNvPr>
          <p:cNvSpPr>
            <a:spLocks noGrp="1"/>
          </p:cNvSpPr>
          <p:nvPr>
            <p:ph type="sldNum" sz="quarter" idx="12"/>
          </p:nvPr>
        </p:nvSpPr>
        <p:spPr/>
        <p:txBody>
          <a:bodyPr/>
          <a:lstStyle/>
          <a:p>
            <a:fld id="{A65A5C87-DF58-40C8-B092-1DE63DB4547E}" type="slidenum">
              <a:rPr lang="en-US" dirty="0"/>
              <a:t>4</a:t>
            </a:fld>
            <a:endParaRPr lang="en-US"/>
          </a:p>
        </p:txBody>
      </p:sp>
      <p:sp>
        <p:nvSpPr>
          <p:cNvPr id="15" name="Content Placeholder 14">
            <a:extLst>
              <a:ext uri="{FF2B5EF4-FFF2-40B4-BE49-F238E27FC236}">
                <a16:creationId xmlns:a16="http://schemas.microsoft.com/office/drawing/2014/main" id="{548FDDE2-F388-0A47-4C13-0BB028331EF0}"/>
              </a:ext>
            </a:extLst>
          </p:cNvPr>
          <p:cNvSpPr>
            <a:spLocks noGrp="1"/>
          </p:cNvSpPr>
          <p:nvPr>
            <p:ph idx="1"/>
          </p:nvPr>
        </p:nvSpPr>
        <p:spPr>
          <a:xfrm>
            <a:off x="914400" y="3717036"/>
            <a:ext cx="16894630" cy="5541264"/>
          </a:xfrm>
        </p:spPr>
        <p:txBody>
          <a:bodyPr vert="horz" lIns="91440" tIns="45720" rIns="91440" bIns="45720" rtlCol="0" anchor="t">
            <a:normAutofit fontScale="40000" lnSpcReduction="20000"/>
          </a:bodyPr>
          <a:lstStyle/>
          <a:p>
            <a:endParaRPr lang="en-US" b="1"/>
          </a:p>
          <a:p>
            <a:r>
              <a:rPr lang="en-US" sz="11000" b="1">
                <a:solidFill>
                  <a:srgbClr val="002060"/>
                </a:solidFill>
                <a:latin typeface="Poppins" panose="00000500000000000000" pitchFamily="2" charset="0"/>
                <a:cs typeface="Poppins" panose="00000500000000000000" pitchFamily="2" charset="0"/>
              </a:rPr>
              <a:t>COMING FY27: A new Expenditure and Revenue Report will be used. </a:t>
            </a:r>
          </a:p>
          <a:p>
            <a:r>
              <a:rPr lang="en-US" sz="11000" b="1">
                <a:solidFill>
                  <a:srgbClr val="002060"/>
                </a:solidFill>
                <a:latin typeface="Poppins" panose="00000500000000000000" pitchFamily="2" charset="0"/>
                <a:cs typeface="Poppins" panose="00000500000000000000" pitchFamily="2" charset="0"/>
              </a:rPr>
              <a:t>GUIDANCE WILL BE PROVIDED FROM OHA</a:t>
            </a:r>
          </a:p>
          <a:p>
            <a:r>
              <a:rPr lang="en-US" sz="11000" b="1">
                <a:solidFill>
                  <a:srgbClr val="002060"/>
                </a:solidFill>
                <a:latin typeface="Poppins" panose="00000500000000000000" pitchFamily="2" charset="0"/>
                <a:cs typeface="Poppins" panose="00000500000000000000" pitchFamily="2" charset="0"/>
              </a:rPr>
              <a:t>FORMAT AND REPORTING REQUIREMENTS WILL BE UPDATED</a:t>
            </a:r>
          </a:p>
          <a:p>
            <a:r>
              <a:rPr lang="en-US" sz="11000" b="1">
                <a:solidFill>
                  <a:srgbClr val="002060"/>
                </a:solidFill>
                <a:latin typeface="Poppins" panose="00000500000000000000" pitchFamily="2" charset="0"/>
                <a:cs typeface="Poppins" panose="00000500000000000000" pitchFamily="2" charset="0"/>
              </a:rPr>
              <a:t>INSTRUCTIONS WILL BE INCLUDED </a:t>
            </a:r>
          </a:p>
          <a:p>
            <a:r>
              <a:rPr lang="en-US" sz="11000" b="1">
                <a:solidFill>
                  <a:srgbClr val="002060"/>
                </a:solidFill>
                <a:latin typeface="Poppins" panose="00000500000000000000" pitchFamily="2" charset="0"/>
                <a:cs typeface="Poppins" panose="00000500000000000000" pitchFamily="2" charset="0"/>
              </a:rPr>
              <a:t>AUGUST WIC TRAINING WILL INCORPORATE THE UPDATED FORM</a:t>
            </a:r>
          </a:p>
          <a:p>
            <a:endParaRPr lang="en-US"/>
          </a:p>
        </p:txBody>
      </p:sp>
    </p:spTree>
    <p:extLst>
      <p:ext uri="{BB962C8B-B14F-4D97-AF65-F5344CB8AC3E}">
        <p14:creationId xmlns:p14="http://schemas.microsoft.com/office/powerpoint/2010/main" val="255153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14389" y="1472452"/>
            <a:ext cx="11251826" cy="3257550"/>
            <a:chOff x="775716" y="1112519"/>
            <a:chExt cx="8501380" cy="2461260"/>
          </a:xfrm>
        </p:grpSpPr>
        <p:sp>
          <p:nvSpPr>
            <p:cNvPr id="3" name="object 3"/>
            <p:cNvSpPr/>
            <p:nvPr/>
          </p:nvSpPr>
          <p:spPr>
            <a:xfrm>
              <a:off x="775716" y="1112519"/>
              <a:ext cx="8501380" cy="125095"/>
            </a:xfrm>
            <a:custGeom>
              <a:avLst/>
              <a:gdLst/>
              <a:ahLst/>
              <a:cxnLst/>
              <a:rect l="l" t="t" r="r" b="b"/>
              <a:pathLst>
                <a:path w="8501380" h="125094">
                  <a:moveTo>
                    <a:pt x="0" y="124980"/>
                  </a:moveTo>
                  <a:lnTo>
                    <a:pt x="8500872" y="124980"/>
                  </a:lnTo>
                  <a:lnTo>
                    <a:pt x="8500872" y="0"/>
                  </a:lnTo>
                  <a:lnTo>
                    <a:pt x="0" y="0"/>
                  </a:lnTo>
                  <a:lnTo>
                    <a:pt x="0" y="124980"/>
                  </a:lnTo>
                  <a:close/>
                </a:path>
              </a:pathLst>
            </a:custGeom>
            <a:solidFill>
              <a:srgbClr val="252525"/>
            </a:solidFill>
          </p:spPr>
          <p:txBody>
            <a:bodyPr wrap="square" lIns="0" tIns="0" rIns="0" bIns="0" rtlCol="0"/>
            <a:lstStyle/>
            <a:p>
              <a:endParaRPr/>
            </a:p>
          </p:txBody>
        </p:sp>
        <p:sp>
          <p:nvSpPr>
            <p:cNvPr id="4" name="object 4"/>
            <p:cNvSpPr/>
            <p:nvPr/>
          </p:nvSpPr>
          <p:spPr>
            <a:xfrm>
              <a:off x="775716" y="1237500"/>
              <a:ext cx="8501380" cy="355600"/>
            </a:xfrm>
            <a:custGeom>
              <a:avLst/>
              <a:gdLst/>
              <a:ahLst/>
              <a:cxnLst/>
              <a:rect l="l" t="t" r="r" b="b"/>
              <a:pathLst>
                <a:path w="8501380" h="355600">
                  <a:moveTo>
                    <a:pt x="8500872" y="0"/>
                  </a:moveTo>
                  <a:lnTo>
                    <a:pt x="0" y="0"/>
                  </a:lnTo>
                  <a:lnTo>
                    <a:pt x="0" y="355079"/>
                  </a:lnTo>
                  <a:lnTo>
                    <a:pt x="8500872" y="355079"/>
                  </a:lnTo>
                  <a:lnTo>
                    <a:pt x="8500872" y="0"/>
                  </a:lnTo>
                  <a:close/>
                </a:path>
              </a:pathLst>
            </a:custGeom>
            <a:solidFill>
              <a:srgbClr val="D9D9D9"/>
            </a:solidFill>
          </p:spPr>
          <p:txBody>
            <a:bodyPr wrap="square" lIns="0" tIns="0" rIns="0" bIns="0" rtlCol="0"/>
            <a:lstStyle/>
            <a:p>
              <a:endParaRPr/>
            </a:p>
          </p:txBody>
        </p:sp>
        <p:sp>
          <p:nvSpPr>
            <p:cNvPr id="5" name="object 5"/>
            <p:cNvSpPr/>
            <p:nvPr/>
          </p:nvSpPr>
          <p:spPr>
            <a:xfrm>
              <a:off x="2676144" y="1591055"/>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6" name="object 6"/>
            <p:cNvSpPr/>
            <p:nvPr/>
          </p:nvSpPr>
          <p:spPr>
            <a:xfrm>
              <a:off x="3336036" y="1591055"/>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E6B8B7"/>
            </a:solidFill>
          </p:spPr>
          <p:txBody>
            <a:bodyPr wrap="square" lIns="0" tIns="0" rIns="0" bIns="0" rtlCol="0"/>
            <a:lstStyle/>
            <a:p>
              <a:endParaRPr/>
            </a:p>
          </p:txBody>
        </p:sp>
        <p:sp>
          <p:nvSpPr>
            <p:cNvPr id="7" name="object 7"/>
            <p:cNvSpPr/>
            <p:nvPr/>
          </p:nvSpPr>
          <p:spPr>
            <a:xfrm>
              <a:off x="3995927" y="1591055"/>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BEBEBE"/>
            </a:solidFill>
          </p:spPr>
          <p:txBody>
            <a:bodyPr wrap="square" lIns="0" tIns="0" rIns="0" bIns="0" rtlCol="0"/>
            <a:lstStyle/>
            <a:p>
              <a:endParaRPr/>
            </a:p>
          </p:txBody>
        </p:sp>
        <p:sp>
          <p:nvSpPr>
            <p:cNvPr id="8" name="object 8"/>
            <p:cNvSpPr/>
            <p:nvPr/>
          </p:nvSpPr>
          <p:spPr>
            <a:xfrm>
              <a:off x="4655819" y="1591055"/>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E6B8B7"/>
            </a:solidFill>
          </p:spPr>
          <p:txBody>
            <a:bodyPr wrap="square" lIns="0" tIns="0" rIns="0" bIns="0" rtlCol="0"/>
            <a:lstStyle/>
            <a:p>
              <a:endParaRPr/>
            </a:p>
          </p:txBody>
        </p:sp>
        <p:sp>
          <p:nvSpPr>
            <p:cNvPr id="9" name="object 9"/>
            <p:cNvSpPr/>
            <p:nvPr/>
          </p:nvSpPr>
          <p:spPr>
            <a:xfrm>
              <a:off x="5315712" y="1591055"/>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BEBEBE"/>
            </a:solidFill>
          </p:spPr>
          <p:txBody>
            <a:bodyPr wrap="square" lIns="0" tIns="0" rIns="0" bIns="0" rtlCol="0"/>
            <a:lstStyle/>
            <a:p>
              <a:endParaRPr/>
            </a:p>
          </p:txBody>
        </p:sp>
        <p:sp>
          <p:nvSpPr>
            <p:cNvPr id="10" name="object 10"/>
            <p:cNvSpPr/>
            <p:nvPr/>
          </p:nvSpPr>
          <p:spPr>
            <a:xfrm>
              <a:off x="5975604" y="1591055"/>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E6B8B7"/>
            </a:solidFill>
          </p:spPr>
          <p:txBody>
            <a:bodyPr wrap="square" lIns="0" tIns="0" rIns="0" bIns="0" rtlCol="0"/>
            <a:lstStyle/>
            <a:p>
              <a:endParaRPr/>
            </a:p>
          </p:txBody>
        </p:sp>
        <p:sp>
          <p:nvSpPr>
            <p:cNvPr id="11" name="object 11"/>
            <p:cNvSpPr/>
            <p:nvPr/>
          </p:nvSpPr>
          <p:spPr>
            <a:xfrm>
              <a:off x="6635495" y="1591055"/>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12" name="object 12"/>
            <p:cNvSpPr/>
            <p:nvPr/>
          </p:nvSpPr>
          <p:spPr>
            <a:xfrm>
              <a:off x="7295387" y="1591055"/>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E6B8B7"/>
            </a:solidFill>
          </p:spPr>
          <p:txBody>
            <a:bodyPr wrap="square" lIns="0" tIns="0" rIns="0" bIns="0" rtlCol="0"/>
            <a:lstStyle/>
            <a:p>
              <a:endParaRPr/>
            </a:p>
          </p:txBody>
        </p:sp>
        <p:sp>
          <p:nvSpPr>
            <p:cNvPr id="13" name="object 13"/>
            <p:cNvSpPr/>
            <p:nvPr/>
          </p:nvSpPr>
          <p:spPr>
            <a:xfrm>
              <a:off x="7955280" y="1591055"/>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14" name="object 14"/>
            <p:cNvSpPr/>
            <p:nvPr/>
          </p:nvSpPr>
          <p:spPr>
            <a:xfrm>
              <a:off x="8615172" y="1591055"/>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E6B8B7"/>
            </a:solidFill>
          </p:spPr>
          <p:txBody>
            <a:bodyPr wrap="square" lIns="0" tIns="0" rIns="0" bIns="0" rtlCol="0"/>
            <a:lstStyle/>
            <a:p>
              <a:endParaRPr/>
            </a:p>
          </p:txBody>
        </p:sp>
        <p:sp>
          <p:nvSpPr>
            <p:cNvPr id="15" name="object 15"/>
            <p:cNvSpPr/>
            <p:nvPr/>
          </p:nvSpPr>
          <p:spPr>
            <a:xfrm>
              <a:off x="2676144" y="1705355"/>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BEBEBE"/>
            </a:solidFill>
          </p:spPr>
          <p:txBody>
            <a:bodyPr wrap="square" lIns="0" tIns="0" rIns="0" bIns="0" rtlCol="0"/>
            <a:lstStyle/>
            <a:p>
              <a:endParaRPr/>
            </a:p>
          </p:txBody>
        </p:sp>
        <p:sp>
          <p:nvSpPr>
            <p:cNvPr id="16" name="object 16"/>
            <p:cNvSpPr/>
            <p:nvPr/>
          </p:nvSpPr>
          <p:spPr>
            <a:xfrm>
              <a:off x="3336036" y="1705355"/>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E6B8B7"/>
            </a:solidFill>
          </p:spPr>
          <p:txBody>
            <a:bodyPr wrap="square" lIns="0" tIns="0" rIns="0" bIns="0" rtlCol="0"/>
            <a:lstStyle/>
            <a:p>
              <a:endParaRPr/>
            </a:p>
          </p:txBody>
        </p:sp>
        <p:sp>
          <p:nvSpPr>
            <p:cNvPr id="17" name="object 17"/>
            <p:cNvSpPr/>
            <p:nvPr/>
          </p:nvSpPr>
          <p:spPr>
            <a:xfrm>
              <a:off x="3995927" y="1705355"/>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BEBEBE"/>
            </a:solidFill>
          </p:spPr>
          <p:txBody>
            <a:bodyPr wrap="square" lIns="0" tIns="0" rIns="0" bIns="0" rtlCol="0"/>
            <a:lstStyle/>
            <a:p>
              <a:endParaRPr/>
            </a:p>
          </p:txBody>
        </p:sp>
        <p:sp>
          <p:nvSpPr>
            <p:cNvPr id="18" name="object 18"/>
            <p:cNvSpPr/>
            <p:nvPr/>
          </p:nvSpPr>
          <p:spPr>
            <a:xfrm>
              <a:off x="4655819" y="1705355"/>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E6B8B7"/>
            </a:solidFill>
          </p:spPr>
          <p:txBody>
            <a:bodyPr wrap="square" lIns="0" tIns="0" rIns="0" bIns="0" rtlCol="0"/>
            <a:lstStyle/>
            <a:p>
              <a:endParaRPr/>
            </a:p>
          </p:txBody>
        </p:sp>
        <p:sp>
          <p:nvSpPr>
            <p:cNvPr id="19" name="object 19"/>
            <p:cNvSpPr/>
            <p:nvPr/>
          </p:nvSpPr>
          <p:spPr>
            <a:xfrm>
              <a:off x="5315712" y="1705355"/>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BEBEBE"/>
            </a:solidFill>
          </p:spPr>
          <p:txBody>
            <a:bodyPr wrap="square" lIns="0" tIns="0" rIns="0" bIns="0" rtlCol="0"/>
            <a:lstStyle/>
            <a:p>
              <a:endParaRPr/>
            </a:p>
          </p:txBody>
        </p:sp>
        <p:sp>
          <p:nvSpPr>
            <p:cNvPr id="20" name="object 20"/>
            <p:cNvSpPr/>
            <p:nvPr/>
          </p:nvSpPr>
          <p:spPr>
            <a:xfrm>
              <a:off x="5975604" y="1705355"/>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E6B8B7"/>
            </a:solidFill>
          </p:spPr>
          <p:txBody>
            <a:bodyPr wrap="square" lIns="0" tIns="0" rIns="0" bIns="0" rtlCol="0"/>
            <a:lstStyle/>
            <a:p>
              <a:endParaRPr/>
            </a:p>
          </p:txBody>
        </p:sp>
        <p:sp>
          <p:nvSpPr>
            <p:cNvPr id="21" name="object 21"/>
            <p:cNvSpPr/>
            <p:nvPr/>
          </p:nvSpPr>
          <p:spPr>
            <a:xfrm>
              <a:off x="6635495" y="1705355"/>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BEBEBE"/>
            </a:solidFill>
          </p:spPr>
          <p:txBody>
            <a:bodyPr wrap="square" lIns="0" tIns="0" rIns="0" bIns="0" rtlCol="0"/>
            <a:lstStyle/>
            <a:p>
              <a:endParaRPr/>
            </a:p>
          </p:txBody>
        </p:sp>
        <p:sp>
          <p:nvSpPr>
            <p:cNvPr id="22" name="object 22"/>
            <p:cNvSpPr/>
            <p:nvPr/>
          </p:nvSpPr>
          <p:spPr>
            <a:xfrm>
              <a:off x="7295387" y="1705355"/>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E6B8B7"/>
            </a:solidFill>
          </p:spPr>
          <p:txBody>
            <a:bodyPr wrap="square" lIns="0" tIns="0" rIns="0" bIns="0" rtlCol="0"/>
            <a:lstStyle/>
            <a:p>
              <a:endParaRPr/>
            </a:p>
          </p:txBody>
        </p:sp>
        <p:sp>
          <p:nvSpPr>
            <p:cNvPr id="23" name="object 23"/>
            <p:cNvSpPr/>
            <p:nvPr/>
          </p:nvSpPr>
          <p:spPr>
            <a:xfrm>
              <a:off x="7955280" y="1705355"/>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BEBEBE"/>
            </a:solidFill>
          </p:spPr>
          <p:txBody>
            <a:bodyPr wrap="square" lIns="0" tIns="0" rIns="0" bIns="0" rtlCol="0"/>
            <a:lstStyle/>
            <a:p>
              <a:endParaRPr/>
            </a:p>
          </p:txBody>
        </p:sp>
        <p:sp>
          <p:nvSpPr>
            <p:cNvPr id="24" name="object 24"/>
            <p:cNvSpPr/>
            <p:nvPr/>
          </p:nvSpPr>
          <p:spPr>
            <a:xfrm>
              <a:off x="8615172" y="1705355"/>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E6B8B7"/>
            </a:solidFill>
          </p:spPr>
          <p:txBody>
            <a:bodyPr wrap="square" lIns="0" tIns="0" rIns="0" bIns="0" rtlCol="0"/>
            <a:lstStyle/>
            <a:p>
              <a:endParaRPr/>
            </a:p>
          </p:txBody>
        </p:sp>
        <p:sp>
          <p:nvSpPr>
            <p:cNvPr id="25" name="object 25"/>
            <p:cNvSpPr/>
            <p:nvPr/>
          </p:nvSpPr>
          <p:spPr>
            <a:xfrm>
              <a:off x="2676144" y="1816607"/>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BEBEBE"/>
            </a:solidFill>
          </p:spPr>
          <p:txBody>
            <a:bodyPr wrap="square" lIns="0" tIns="0" rIns="0" bIns="0" rtlCol="0"/>
            <a:lstStyle/>
            <a:p>
              <a:endParaRPr/>
            </a:p>
          </p:txBody>
        </p:sp>
        <p:sp>
          <p:nvSpPr>
            <p:cNvPr id="26" name="object 26"/>
            <p:cNvSpPr/>
            <p:nvPr/>
          </p:nvSpPr>
          <p:spPr>
            <a:xfrm>
              <a:off x="3336036" y="1816607"/>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E6B8B7"/>
            </a:solidFill>
          </p:spPr>
          <p:txBody>
            <a:bodyPr wrap="square" lIns="0" tIns="0" rIns="0" bIns="0" rtlCol="0"/>
            <a:lstStyle/>
            <a:p>
              <a:endParaRPr/>
            </a:p>
          </p:txBody>
        </p:sp>
        <p:sp>
          <p:nvSpPr>
            <p:cNvPr id="27" name="object 27"/>
            <p:cNvSpPr/>
            <p:nvPr/>
          </p:nvSpPr>
          <p:spPr>
            <a:xfrm>
              <a:off x="3995927" y="1816607"/>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BEBEBE"/>
            </a:solidFill>
          </p:spPr>
          <p:txBody>
            <a:bodyPr wrap="square" lIns="0" tIns="0" rIns="0" bIns="0" rtlCol="0"/>
            <a:lstStyle/>
            <a:p>
              <a:endParaRPr/>
            </a:p>
          </p:txBody>
        </p:sp>
        <p:sp>
          <p:nvSpPr>
            <p:cNvPr id="28" name="object 28"/>
            <p:cNvSpPr/>
            <p:nvPr/>
          </p:nvSpPr>
          <p:spPr>
            <a:xfrm>
              <a:off x="4655819" y="1816607"/>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E6B8B7"/>
            </a:solidFill>
          </p:spPr>
          <p:txBody>
            <a:bodyPr wrap="square" lIns="0" tIns="0" rIns="0" bIns="0" rtlCol="0"/>
            <a:lstStyle/>
            <a:p>
              <a:endParaRPr/>
            </a:p>
          </p:txBody>
        </p:sp>
        <p:sp>
          <p:nvSpPr>
            <p:cNvPr id="29" name="object 29"/>
            <p:cNvSpPr/>
            <p:nvPr/>
          </p:nvSpPr>
          <p:spPr>
            <a:xfrm>
              <a:off x="5315712" y="1816607"/>
              <a:ext cx="661670" cy="113030"/>
            </a:xfrm>
            <a:custGeom>
              <a:avLst/>
              <a:gdLst/>
              <a:ahLst/>
              <a:cxnLst/>
              <a:rect l="l" t="t" r="r" b="b"/>
              <a:pathLst>
                <a:path w="661670" h="113030">
                  <a:moveTo>
                    <a:pt x="661415" y="0"/>
                  </a:moveTo>
                  <a:lnTo>
                    <a:pt x="0" y="0"/>
                  </a:lnTo>
                  <a:lnTo>
                    <a:pt x="0" y="112775"/>
                  </a:lnTo>
                  <a:lnTo>
                    <a:pt x="661415" y="112775"/>
                  </a:lnTo>
                  <a:lnTo>
                    <a:pt x="661415" y="0"/>
                  </a:lnTo>
                  <a:close/>
                </a:path>
              </a:pathLst>
            </a:custGeom>
            <a:solidFill>
              <a:srgbClr val="BEBEBE"/>
            </a:solidFill>
          </p:spPr>
          <p:txBody>
            <a:bodyPr wrap="square" lIns="0" tIns="0" rIns="0" bIns="0" rtlCol="0"/>
            <a:lstStyle/>
            <a:p>
              <a:endParaRPr/>
            </a:p>
          </p:txBody>
        </p:sp>
        <p:sp>
          <p:nvSpPr>
            <p:cNvPr id="30" name="object 30"/>
            <p:cNvSpPr/>
            <p:nvPr/>
          </p:nvSpPr>
          <p:spPr>
            <a:xfrm>
              <a:off x="5975604" y="1816607"/>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E6B8B7"/>
            </a:solidFill>
          </p:spPr>
          <p:txBody>
            <a:bodyPr wrap="square" lIns="0" tIns="0" rIns="0" bIns="0" rtlCol="0"/>
            <a:lstStyle/>
            <a:p>
              <a:endParaRPr/>
            </a:p>
          </p:txBody>
        </p:sp>
        <p:sp>
          <p:nvSpPr>
            <p:cNvPr id="31" name="object 31"/>
            <p:cNvSpPr/>
            <p:nvPr/>
          </p:nvSpPr>
          <p:spPr>
            <a:xfrm>
              <a:off x="6635495" y="1816607"/>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BEBEBE"/>
            </a:solidFill>
          </p:spPr>
          <p:txBody>
            <a:bodyPr wrap="square" lIns="0" tIns="0" rIns="0" bIns="0" rtlCol="0"/>
            <a:lstStyle/>
            <a:p>
              <a:endParaRPr/>
            </a:p>
          </p:txBody>
        </p:sp>
        <p:sp>
          <p:nvSpPr>
            <p:cNvPr id="32" name="object 32"/>
            <p:cNvSpPr/>
            <p:nvPr/>
          </p:nvSpPr>
          <p:spPr>
            <a:xfrm>
              <a:off x="7295387" y="1816607"/>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E6B8B7"/>
            </a:solidFill>
          </p:spPr>
          <p:txBody>
            <a:bodyPr wrap="square" lIns="0" tIns="0" rIns="0" bIns="0" rtlCol="0"/>
            <a:lstStyle/>
            <a:p>
              <a:endParaRPr/>
            </a:p>
          </p:txBody>
        </p:sp>
        <p:sp>
          <p:nvSpPr>
            <p:cNvPr id="33" name="object 33"/>
            <p:cNvSpPr/>
            <p:nvPr/>
          </p:nvSpPr>
          <p:spPr>
            <a:xfrm>
              <a:off x="7955280" y="1816607"/>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BEBEBE"/>
            </a:solidFill>
          </p:spPr>
          <p:txBody>
            <a:bodyPr wrap="square" lIns="0" tIns="0" rIns="0" bIns="0" rtlCol="0"/>
            <a:lstStyle/>
            <a:p>
              <a:endParaRPr/>
            </a:p>
          </p:txBody>
        </p:sp>
        <p:sp>
          <p:nvSpPr>
            <p:cNvPr id="34" name="object 34"/>
            <p:cNvSpPr/>
            <p:nvPr/>
          </p:nvSpPr>
          <p:spPr>
            <a:xfrm>
              <a:off x="8615172" y="1816607"/>
              <a:ext cx="661670" cy="113030"/>
            </a:xfrm>
            <a:custGeom>
              <a:avLst/>
              <a:gdLst/>
              <a:ahLst/>
              <a:cxnLst/>
              <a:rect l="l" t="t" r="r" b="b"/>
              <a:pathLst>
                <a:path w="661670" h="113030">
                  <a:moveTo>
                    <a:pt x="661416" y="0"/>
                  </a:moveTo>
                  <a:lnTo>
                    <a:pt x="0" y="0"/>
                  </a:lnTo>
                  <a:lnTo>
                    <a:pt x="0" y="112775"/>
                  </a:lnTo>
                  <a:lnTo>
                    <a:pt x="661416" y="112775"/>
                  </a:lnTo>
                  <a:lnTo>
                    <a:pt x="661416" y="0"/>
                  </a:lnTo>
                  <a:close/>
                </a:path>
              </a:pathLst>
            </a:custGeom>
            <a:solidFill>
              <a:srgbClr val="E6B8B7"/>
            </a:solidFill>
          </p:spPr>
          <p:txBody>
            <a:bodyPr wrap="square" lIns="0" tIns="0" rIns="0" bIns="0" rtlCol="0"/>
            <a:lstStyle/>
            <a:p>
              <a:endParaRPr/>
            </a:p>
          </p:txBody>
        </p:sp>
        <p:sp>
          <p:nvSpPr>
            <p:cNvPr id="35" name="object 35"/>
            <p:cNvSpPr/>
            <p:nvPr/>
          </p:nvSpPr>
          <p:spPr>
            <a:xfrm>
              <a:off x="2676144" y="19278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36" name="object 36"/>
            <p:cNvSpPr/>
            <p:nvPr/>
          </p:nvSpPr>
          <p:spPr>
            <a:xfrm>
              <a:off x="3336036" y="1927859"/>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E6B8B7"/>
            </a:solidFill>
          </p:spPr>
          <p:txBody>
            <a:bodyPr wrap="square" lIns="0" tIns="0" rIns="0" bIns="0" rtlCol="0"/>
            <a:lstStyle/>
            <a:p>
              <a:endParaRPr/>
            </a:p>
          </p:txBody>
        </p:sp>
        <p:sp>
          <p:nvSpPr>
            <p:cNvPr id="37" name="object 37"/>
            <p:cNvSpPr/>
            <p:nvPr/>
          </p:nvSpPr>
          <p:spPr>
            <a:xfrm>
              <a:off x="3995927" y="1927859"/>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BEBEBE"/>
            </a:solidFill>
          </p:spPr>
          <p:txBody>
            <a:bodyPr wrap="square" lIns="0" tIns="0" rIns="0" bIns="0" rtlCol="0"/>
            <a:lstStyle/>
            <a:p>
              <a:endParaRPr/>
            </a:p>
          </p:txBody>
        </p:sp>
        <p:sp>
          <p:nvSpPr>
            <p:cNvPr id="38" name="object 38"/>
            <p:cNvSpPr/>
            <p:nvPr/>
          </p:nvSpPr>
          <p:spPr>
            <a:xfrm>
              <a:off x="4655819" y="1927859"/>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E6B8B7"/>
            </a:solidFill>
          </p:spPr>
          <p:txBody>
            <a:bodyPr wrap="square" lIns="0" tIns="0" rIns="0" bIns="0" rtlCol="0"/>
            <a:lstStyle/>
            <a:p>
              <a:endParaRPr/>
            </a:p>
          </p:txBody>
        </p:sp>
        <p:sp>
          <p:nvSpPr>
            <p:cNvPr id="39" name="object 39"/>
            <p:cNvSpPr/>
            <p:nvPr/>
          </p:nvSpPr>
          <p:spPr>
            <a:xfrm>
              <a:off x="5315712" y="1927859"/>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BEBEBE"/>
            </a:solidFill>
          </p:spPr>
          <p:txBody>
            <a:bodyPr wrap="square" lIns="0" tIns="0" rIns="0" bIns="0" rtlCol="0"/>
            <a:lstStyle/>
            <a:p>
              <a:endParaRPr/>
            </a:p>
          </p:txBody>
        </p:sp>
        <p:sp>
          <p:nvSpPr>
            <p:cNvPr id="40" name="object 40"/>
            <p:cNvSpPr/>
            <p:nvPr/>
          </p:nvSpPr>
          <p:spPr>
            <a:xfrm>
              <a:off x="5975604" y="19278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E6B8B7"/>
            </a:solidFill>
          </p:spPr>
          <p:txBody>
            <a:bodyPr wrap="square" lIns="0" tIns="0" rIns="0" bIns="0" rtlCol="0"/>
            <a:lstStyle/>
            <a:p>
              <a:endParaRPr/>
            </a:p>
          </p:txBody>
        </p:sp>
        <p:sp>
          <p:nvSpPr>
            <p:cNvPr id="41" name="object 41"/>
            <p:cNvSpPr/>
            <p:nvPr/>
          </p:nvSpPr>
          <p:spPr>
            <a:xfrm>
              <a:off x="6635495" y="19278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42" name="object 42"/>
            <p:cNvSpPr/>
            <p:nvPr/>
          </p:nvSpPr>
          <p:spPr>
            <a:xfrm>
              <a:off x="7295387" y="19278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E6B8B7"/>
            </a:solidFill>
          </p:spPr>
          <p:txBody>
            <a:bodyPr wrap="square" lIns="0" tIns="0" rIns="0" bIns="0" rtlCol="0"/>
            <a:lstStyle/>
            <a:p>
              <a:endParaRPr/>
            </a:p>
          </p:txBody>
        </p:sp>
        <p:sp>
          <p:nvSpPr>
            <p:cNvPr id="43" name="object 43"/>
            <p:cNvSpPr/>
            <p:nvPr/>
          </p:nvSpPr>
          <p:spPr>
            <a:xfrm>
              <a:off x="7955280" y="19278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44" name="object 44"/>
            <p:cNvSpPr/>
            <p:nvPr/>
          </p:nvSpPr>
          <p:spPr>
            <a:xfrm>
              <a:off x="8615172" y="19278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E6B8B7"/>
            </a:solidFill>
          </p:spPr>
          <p:txBody>
            <a:bodyPr wrap="square" lIns="0" tIns="0" rIns="0" bIns="0" rtlCol="0"/>
            <a:lstStyle/>
            <a:p>
              <a:endParaRPr/>
            </a:p>
          </p:txBody>
        </p:sp>
        <p:sp>
          <p:nvSpPr>
            <p:cNvPr id="45" name="object 45"/>
            <p:cNvSpPr/>
            <p:nvPr/>
          </p:nvSpPr>
          <p:spPr>
            <a:xfrm>
              <a:off x="957072" y="2042159"/>
              <a:ext cx="1720850" cy="116205"/>
            </a:xfrm>
            <a:custGeom>
              <a:avLst/>
              <a:gdLst/>
              <a:ahLst/>
              <a:cxnLst/>
              <a:rect l="l" t="t" r="r" b="b"/>
              <a:pathLst>
                <a:path w="1720850" h="116205">
                  <a:moveTo>
                    <a:pt x="1720595" y="0"/>
                  </a:moveTo>
                  <a:lnTo>
                    <a:pt x="0" y="0"/>
                  </a:lnTo>
                  <a:lnTo>
                    <a:pt x="0" y="115824"/>
                  </a:lnTo>
                  <a:lnTo>
                    <a:pt x="1720595" y="115824"/>
                  </a:lnTo>
                  <a:lnTo>
                    <a:pt x="1720595" y="0"/>
                  </a:lnTo>
                  <a:close/>
                </a:path>
              </a:pathLst>
            </a:custGeom>
            <a:solidFill>
              <a:srgbClr val="F1F1F1"/>
            </a:solidFill>
          </p:spPr>
          <p:txBody>
            <a:bodyPr wrap="square" lIns="0" tIns="0" rIns="0" bIns="0" rtlCol="0"/>
            <a:lstStyle/>
            <a:p>
              <a:endParaRPr/>
            </a:p>
          </p:txBody>
        </p:sp>
        <p:sp>
          <p:nvSpPr>
            <p:cNvPr id="46" name="object 46"/>
            <p:cNvSpPr/>
            <p:nvPr/>
          </p:nvSpPr>
          <p:spPr>
            <a:xfrm>
              <a:off x="2676144" y="20421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47" name="object 47"/>
            <p:cNvSpPr/>
            <p:nvPr/>
          </p:nvSpPr>
          <p:spPr>
            <a:xfrm>
              <a:off x="3336036" y="2042159"/>
              <a:ext cx="661670" cy="114300"/>
            </a:xfrm>
            <a:custGeom>
              <a:avLst/>
              <a:gdLst/>
              <a:ahLst/>
              <a:cxnLst/>
              <a:rect l="l" t="t" r="r" b="b"/>
              <a:pathLst>
                <a:path w="661670" h="114300">
                  <a:moveTo>
                    <a:pt x="0" y="114300"/>
                  </a:moveTo>
                  <a:lnTo>
                    <a:pt x="661415" y="114300"/>
                  </a:lnTo>
                  <a:lnTo>
                    <a:pt x="661415" y="0"/>
                  </a:lnTo>
                  <a:lnTo>
                    <a:pt x="0" y="0"/>
                  </a:lnTo>
                  <a:lnTo>
                    <a:pt x="0" y="114300"/>
                  </a:lnTo>
                  <a:close/>
                </a:path>
              </a:pathLst>
            </a:custGeom>
            <a:solidFill>
              <a:srgbClr val="E6B8B7"/>
            </a:solidFill>
          </p:spPr>
          <p:txBody>
            <a:bodyPr wrap="square" lIns="0" tIns="0" rIns="0" bIns="0" rtlCol="0"/>
            <a:lstStyle/>
            <a:p>
              <a:endParaRPr/>
            </a:p>
          </p:txBody>
        </p:sp>
        <p:sp>
          <p:nvSpPr>
            <p:cNvPr id="48" name="object 48"/>
            <p:cNvSpPr/>
            <p:nvPr/>
          </p:nvSpPr>
          <p:spPr>
            <a:xfrm>
              <a:off x="3995927" y="2042159"/>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BEBEBE"/>
            </a:solidFill>
          </p:spPr>
          <p:txBody>
            <a:bodyPr wrap="square" lIns="0" tIns="0" rIns="0" bIns="0" rtlCol="0"/>
            <a:lstStyle/>
            <a:p>
              <a:endParaRPr/>
            </a:p>
          </p:txBody>
        </p:sp>
        <p:sp>
          <p:nvSpPr>
            <p:cNvPr id="49" name="object 49"/>
            <p:cNvSpPr/>
            <p:nvPr/>
          </p:nvSpPr>
          <p:spPr>
            <a:xfrm>
              <a:off x="4655819" y="2042159"/>
              <a:ext cx="661670" cy="114300"/>
            </a:xfrm>
            <a:custGeom>
              <a:avLst/>
              <a:gdLst/>
              <a:ahLst/>
              <a:cxnLst/>
              <a:rect l="l" t="t" r="r" b="b"/>
              <a:pathLst>
                <a:path w="661670" h="114300">
                  <a:moveTo>
                    <a:pt x="0" y="114300"/>
                  </a:moveTo>
                  <a:lnTo>
                    <a:pt x="661415" y="114300"/>
                  </a:lnTo>
                  <a:lnTo>
                    <a:pt x="661415" y="0"/>
                  </a:lnTo>
                  <a:lnTo>
                    <a:pt x="0" y="0"/>
                  </a:lnTo>
                  <a:lnTo>
                    <a:pt x="0" y="114300"/>
                  </a:lnTo>
                  <a:close/>
                </a:path>
              </a:pathLst>
            </a:custGeom>
            <a:solidFill>
              <a:srgbClr val="E6B8B7"/>
            </a:solidFill>
          </p:spPr>
          <p:txBody>
            <a:bodyPr wrap="square" lIns="0" tIns="0" rIns="0" bIns="0" rtlCol="0"/>
            <a:lstStyle/>
            <a:p>
              <a:endParaRPr/>
            </a:p>
          </p:txBody>
        </p:sp>
        <p:sp>
          <p:nvSpPr>
            <p:cNvPr id="50" name="object 50"/>
            <p:cNvSpPr/>
            <p:nvPr/>
          </p:nvSpPr>
          <p:spPr>
            <a:xfrm>
              <a:off x="5315712" y="2042159"/>
              <a:ext cx="661670" cy="116205"/>
            </a:xfrm>
            <a:custGeom>
              <a:avLst/>
              <a:gdLst/>
              <a:ahLst/>
              <a:cxnLst/>
              <a:rect l="l" t="t" r="r" b="b"/>
              <a:pathLst>
                <a:path w="661670" h="116205">
                  <a:moveTo>
                    <a:pt x="661415" y="0"/>
                  </a:moveTo>
                  <a:lnTo>
                    <a:pt x="0" y="0"/>
                  </a:lnTo>
                  <a:lnTo>
                    <a:pt x="0" y="115824"/>
                  </a:lnTo>
                  <a:lnTo>
                    <a:pt x="661415" y="115824"/>
                  </a:lnTo>
                  <a:lnTo>
                    <a:pt x="661415" y="0"/>
                  </a:lnTo>
                  <a:close/>
                </a:path>
              </a:pathLst>
            </a:custGeom>
            <a:solidFill>
              <a:srgbClr val="BEBEBE"/>
            </a:solidFill>
          </p:spPr>
          <p:txBody>
            <a:bodyPr wrap="square" lIns="0" tIns="0" rIns="0" bIns="0" rtlCol="0"/>
            <a:lstStyle/>
            <a:p>
              <a:endParaRPr/>
            </a:p>
          </p:txBody>
        </p:sp>
        <p:sp>
          <p:nvSpPr>
            <p:cNvPr id="51" name="object 51"/>
            <p:cNvSpPr/>
            <p:nvPr/>
          </p:nvSpPr>
          <p:spPr>
            <a:xfrm>
              <a:off x="5975604" y="2042159"/>
              <a:ext cx="661670" cy="114300"/>
            </a:xfrm>
            <a:custGeom>
              <a:avLst/>
              <a:gdLst/>
              <a:ahLst/>
              <a:cxnLst/>
              <a:rect l="l" t="t" r="r" b="b"/>
              <a:pathLst>
                <a:path w="661670" h="114300">
                  <a:moveTo>
                    <a:pt x="0" y="114300"/>
                  </a:moveTo>
                  <a:lnTo>
                    <a:pt x="661416" y="114300"/>
                  </a:lnTo>
                  <a:lnTo>
                    <a:pt x="661416" y="0"/>
                  </a:lnTo>
                  <a:lnTo>
                    <a:pt x="0" y="0"/>
                  </a:lnTo>
                  <a:lnTo>
                    <a:pt x="0" y="114300"/>
                  </a:lnTo>
                  <a:close/>
                </a:path>
              </a:pathLst>
            </a:custGeom>
            <a:solidFill>
              <a:srgbClr val="E6B8B7"/>
            </a:solidFill>
          </p:spPr>
          <p:txBody>
            <a:bodyPr wrap="square" lIns="0" tIns="0" rIns="0" bIns="0" rtlCol="0"/>
            <a:lstStyle/>
            <a:p>
              <a:endParaRPr/>
            </a:p>
          </p:txBody>
        </p:sp>
        <p:sp>
          <p:nvSpPr>
            <p:cNvPr id="52" name="object 52"/>
            <p:cNvSpPr/>
            <p:nvPr/>
          </p:nvSpPr>
          <p:spPr>
            <a:xfrm>
              <a:off x="6635495" y="20421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53" name="object 53"/>
            <p:cNvSpPr/>
            <p:nvPr/>
          </p:nvSpPr>
          <p:spPr>
            <a:xfrm>
              <a:off x="7295387" y="2042159"/>
              <a:ext cx="661670" cy="114300"/>
            </a:xfrm>
            <a:custGeom>
              <a:avLst/>
              <a:gdLst/>
              <a:ahLst/>
              <a:cxnLst/>
              <a:rect l="l" t="t" r="r" b="b"/>
              <a:pathLst>
                <a:path w="661670" h="114300">
                  <a:moveTo>
                    <a:pt x="0" y="114300"/>
                  </a:moveTo>
                  <a:lnTo>
                    <a:pt x="661416" y="114300"/>
                  </a:lnTo>
                  <a:lnTo>
                    <a:pt x="661416" y="0"/>
                  </a:lnTo>
                  <a:lnTo>
                    <a:pt x="0" y="0"/>
                  </a:lnTo>
                  <a:lnTo>
                    <a:pt x="0" y="114300"/>
                  </a:lnTo>
                  <a:close/>
                </a:path>
              </a:pathLst>
            </a:custGeom>
            <a:solidFill>
              <a:srgbClr val="E6B8B7"/>
            </a:solidFill>
          </p:spPr>
          <p:txBody>
            <a:bodyPr wrap="square" lIns="0" tIns="0" rIns="0" bIns="0" rtlCol="0"/>
            <a:lstStyle/>
            <a:p>
              <a:endParaRPr/>
            </a:p>
          </p:txBody>
        </p:sp>
        <p:sp>
          <p:nvSpPr>
            <p:cNvPr id="54" name="object 54"/>
            <p:cNvSpPr/>
            <p:nvPr/>
          </p:nvSpPr>
          <p:spPr>
            <a:xfrm>
              <a:off x="7955280" y="2042159"/>
              <a:ext cx="661670" cy="116205"/>
            </a:xfrm>
            <a:custGeom>
              <a:avLst/>
              <a:gdLst/>
              <a:ahLst/>
              <a:cxnLst/>
              <a:rect l="l" t="t" r="r" b="b"/>
              <a:pathLst>
                <a:path w="661670" h="116205">
                  <a:moveTo>
                    <a:pt x="661416" y="0"/>
                  </a:moveTo>
                  <a:lnTo>
                    <a:pt x="0" y="0"/>
                  </a:lnTo>
                  <a:lnTo>
                    <a:pt x="0" y="115824"/>
                  </a:lnTo>
                  <a:lnTo>
                    <a:pt x="661416" y="115824"/>
                  </a:lnTo>
                  <a:lnTo>
                    <a:pt x="661416" y="0"/>
                  </a:lnTo>
                  <a:close/>
                </a:path>
              </a:pathLst>
            </a:custGeom>
            <a:solidFill>
              <a:srgbClr val="BEBEBE"/>
            </a:solidFill>
          </p:spPr>
          <p:txBody>
            <a:bodyPr wrap="square" lIns="0" tIns="0" rIns="0" bIns="0" rtlCol="0"/>
            <a:lstStyle/>
            <a:p>
              <a:endParaRPr/>
            </a:p>
          </p:txBody>
        </p:sp>
        <p:sp>
          <p:nvSpPr>
            <p:cNvPr id="55" name="object 55"/>
            <p:cNvSpPr/>
            <p:nvPr/>
          </p:nvSpPr>
          <p:spPr>
            <a:xfrm>
              <a:off x="8615172" y="2042159"/>
              <a:ext cx="661670" cy="114935"/>
            </a:xfrm>
            <a:custGeom>
              <a:avLst/>
              <a:gdLst/>
              <a:ahLst/>
              <a:cxnLst/>
              <a:rect l="l" t="t" r="r" b="b"/>
              <a:pathLst>
                <a:path w="661670" h="114935">
                  <a:moveTo>
                    <a:pt x="0" y="114312"/>
                  </a:moveTo>
                  <a:lnTo>
                    <a:pt x="661416" y="114312"/>
                  </a:lnTo>
                  <a:lnTo>
                    <a:pt x="661416" y="0"/>
                  </a:lnTo>
                  <a:lnTo>
                    <a:pt x="0" y="0"/>
                  </a:lnTo>
                  <a:lnTo>
                    <a:pt x="0" y="114312"/>
                  </a:lnTo>
                  <a:close/>
                </a:path>
              </a:pathLst>
            </a:custGeom>
            <a:solidFill>
              <a:srgbClr val="E6B8B7"/>
            </a:solidFill>
          </p:spPr>
          <p:txBody>
            <a:bodyPr wrap="square" lIns="0" tIns="0" rIns="0" bIns="0" rtlCol="0"/>
            <a:lstStyle/>
            <a:p>
              <a:endParaRPr/>
            </a:p>
          </p:txBody>
        </p:sp>
        <p:sp>
          <p:nvSpPr>
            <p:cNvPr id="56" name="object 56"/>
            <p:cNvSpPr/>
            <p:nvPr/>
          </p:nvSpPr>
          <p:spPr>
            <a:xfrm>
              <a:off x="3336036" y="2156459"/>
              <a:ext cx="5941060" cy="897890"/>
            </a:xfrm>
            <a:custGeom>
              <a:avLst/>
              <a:gdLst/>
              <a:ahLst/>
              <a:cxnLst/>
              <a:rect l="l" t="t" r="r" b="b"/>
              <a:pathLst>
                <a:path w="5941059" h="897889">
                  <a:moveTo>
                    <a:pt x="661416" y="0"/>
                  </a:moveTo>
                  <a:lnTo>
                    <a:pt x="0" y="0"/>
                  </a:lnTo>
                  <a:lnTo>
                    <a:pt x="0" y="81254"/>
                  </a:lnTo>
                  <a:lnTo>
                    <a:pt x="661416" y="81254"/>
                  </a:lnTo>
                  <a:lnTo>
                    <a:pt x="661416" y="0"/>
                  </a:lnTo>
                  <a:close/>
                </a:path>
                <a:path w="5941059" h="897889">
                  <a:moveTo>
                    <a:pt x="1981200" y="0"/>
                  </a:moveTo>
                  <a:lnTo>
                    <a:pt x="1319784" y="0"/>
                  </a:lnTo>
                  <a:lnTo>
                    <a:pt x="1319784" y="111252"/>
                  </a:lnTo>
                  <a:lnTo>
                    <a:pt x="1319784" y="112776"/>
                  </a:lnTo>
                  <a:lnTo>
                    <a:pt x="1319784" y="897636"/>
                  </a:lnTo>
                  <a:lnTo>
                    <a:pt x="1981200" y="897636"/>
                  </a:lnTo>
                  <a:lnTo>
                    <a:pt x="1981200" y="111252"/>
                  </a:lnTo>
                  <a:lnTo>
                    <a:pt x="1981200" y="0"/>
                  </a:lnTo>
                  <a:close/>
                </a:path>
                <a:path w="5941059" h="897889">
                  <a:moveTo>
                    <a:pt x="3300984" y="0"/>
                  </a:moveTo>
                  <a:lnTo>
                    <a:pt x="2639568" y="0"/>
                  </a:lnTo>
                  <a:lnTo>
                    <a:pt x="2639568" y="111252"/>
                  </a:lnTo>
                  <a:lnTo>
                    <a:pt x="2639568" y="112776"/>
                  </a:lnTo>
                  <a:lnTo>
                    <a:pt x="2639568" y="897636"/>
                  </a:lnTo>
                  <a:lnTo>
                    <a:pt x="3300984" y="897636"/>
                  </a:lnTo>
                  <a:lnTo>
                    <a:pt x="3300984" y="111252"/>
                  </a:lnTo>
                  <a:lnTo>
                    <a:pt x="3300984" y="0"/>
                  </a:lnTo>
                  <a:close/>
                </a:path>
                <a:path w="5941059" h="897889">
                  <a:moveTo>
                    <a:pt x="4620768" y="0"/>
                  </a:moveTo>
                  <a:lnTo>
                    <a:pt x="3959352" y="0"/>
                  </a:lnTo>
                  <a:lnTo>
                    <a:pt x="3959352" y="111252"/>
                  </a:lnTo>
                  <a:lnTo>
                    <a:pt x="3959352" y="112776"/>
                  </a:lnTo>
                  <a:lnTo>
                    <a:pt x="3959352" y="897636"/>
                  </a:lnTo>
                  <a:lnTo>
                    <a:pt x="4620768" y="897636"/>
                  </a:lnTo>
                  <a:lnTo>
                    <a:pt x="4620768" y="111252"/>
                  </a:lnTo>
                  <a:lnTo>
                    <a:pt x="4620768" y="0"/>
                  </a:lnTo>
                  <a:close/>
                </a:path>
                <a:path w="5941059" h="897889">
                  <a:moveTo>
                    <a:pt x="5940552" y="12"/>
                  </a:moveTo>
                  <a:lnTo>
                    <a:pt x="5279136" y="12"/>
                  </a:lnTo>
                  <a:lnTo>
                    <a:pt x="5279136" y="111252"/>
                  </a:lnTo>
                  <a:lnTo>
                    <a:pt x="5279136" y="112776"/>
                  </a:lnTo>
                  <a:lnTo>
                    <a:pt x="5279136" y="897636"/>
                  </a:lnTo>
                  <a:lnTo>
                    <a:pt x="5940552" y="897636"/>
                  </a:lnTo>
                  <a:lnTo>
                    <a:pt x="5940552" y="111252"/>
                  </a:lnTo>
                  <a:lnTo>
                    <a:pt x="5940552" y="12"/>
                  </a:lnTo>
                  <a:close/>
                </a:path>
              </a:pathLst>
            </a:custGeom>
            <a:solidFill>
              <a:srgbClr val="BEBEBE"/>
            </a:solidFill>
          </p:spPr>
          <p:txBody>
            <a:bodyPr wrap="square" lIns="0" tIns="0" rIns="0" bIns="0" rtlCol="0"/>
            <a:lstStyle/>
            <a:p>
              <a:endParaRPr/>
            </a:p>
          </p:txBody>
        </p:sp>
        <p:sp>
          <p:nvSpPr>
            <p:cNvPr id="57" name="object 57"/>
            <p:cNvSpPr/>
            <p:nvPr/>
          </p:nvSpPr>
          <p:spPr>
            <a:xfrm>
              <a:off x="957072" y="3052571"/>
              <a:ext cx="1720850" cy="114935"/>
            </a:xfrm>
            <a:custGeom>
              <a:avLst/>
              <a:gdLst/>
              <a:ahLst/>
              <a:cxnLst/>
              <a:rect l="l" t="t" r="r" b="b"/>
              <a:pathLst>
                <a:path w="1720850" h="114935">
                  <a:moveTo>
                    <a:pt x="0" y="114312"/>
                  </a:moveTo>
                  <a:lnTo>
                    <a:pt x="1720595" y="114312"/>
                  </a:lnTo>
                  <a:lnTo>
                    <a:pt x="1720595" y="0"/>
                  </a:lnTo>
                  <a:lnTo>
                    <a:pt x="0" y="0"/>
                  </a:lnTo>
                  <a:lnTo>
                    <a:pt x="0" y="114312"/>
                  </a:lnTo>
                  <a:close/>
                </a:path>
              </a:pathLst>
            </a:custGeom>
            <a:solidFill>
              <a:srgbClr val="F1F1F1"/>
            </a:solidFill>
          </p:spPr>
          <p:txBody>
            <a:bodyPr wrap="square" lIns="0" tIns="0" rIns="0" bIns="0" rtlCol="0"/>
            <a:lstStyle/>
            <a:p>
              <a:endParaRPr/>
            </a:p>
          </p:txBody>
        </p:sp>
        <p:sp>
          <p:nvSpPr>
            <p:cNvPr id="58" name="object 58"/>
            <p:cNvSpPr/>
            <p:nvPr/>
          </p:nvSpPr>
          <p:spPr>
            <a:xfrm>
              <a:off x="775716" y="3166884"/>
              <a:ext cx="8501380" cy="52069"/>
            </a:xfrm>
            <a:custGeom>
              <a:avLst/>
              <a:gdLst/>
              <a:ahLst/>
              <a:cxnLst/>
              <a:rect l="l" t="t" r="r" b="b"/>
              <a:pathLst>
                <a:path w="8501380" h="52069">
                  <a:moveTo>
                    <a:pt x="0" y="51803"/>
                  </a:moveTo>
                  <a:lnTo>
                    <a:pt x="8500872" y="51803"/>
                  </a:lnTo>
                  <a:lnTo>
                    <a:pt x="8500872" y="0"/>
                  </a:lnTo>
                  <a:lnTo>
                    <a:pt x="0" y="0"/>
                  </a:lnTo>
                  <a:lnTo>
                    <a:pt x="0" y="51803"/>
                  </a:lnTo>
                  <a:close/>
                </a:path>
              </a:pathLst>
            </a:custGeom>
            <a:solidFill>
              <a:srgbClr val="252525"/>
            </a:solidFill>
          </p:spPr>
          <p:txBody>
            <a:bodyPr wrap="square" lIns="0" tIns="0" rIns="0" bIns="0" rtlCol="0"/>
            <a:lstStyle/>
            <a:p>
              <a:endParaRPr/>
            </a:p>
          </p:txBody>
        </p:sp>
        <p:sp>
          <p:nvSpPr>
            <p:cNvPr id="59" name="object 59"/>
            <p:cNvSpPr/>
            <p:nvPr/>
          </p:nvSpPr>
          <p:spPr>
            <a:xfrm>
              <a:off x="775716" y="3218687"/>
              <a:ext cx="8501380" cy="355600"/>
            </a:xfrm>
            <a:custGeom>
              <a:avLst/>
              <a:gdLst/>
              <a:ahLst/>
              <a:cxnLst/>
              <a:rect l="l" t="t" r="r" b="b"/>
              <a:pathLst>
                <a:path w="8501380" h="355600">
                  <a:moveTo>
                    <a:pt x="8500872" y="0"/>
                  </a:moveTo>
                  <a:lnTo>
                    <a:pt x="0" y="0"/>
                  </a:lnTo>
                  <a:lnTo>
                    <a:pt x="0" y="355091"/>
                  </a:lnTo>
                  <a:lnTo>
                    <a:pt x="8500872" y="355091"/>
                  </a:lnTo>
                  <a:lnTo>
                    <a:pt x="8500872" y="0"/>
                  </a:lnTo>
                  <a:close/>
                </a:path>
              </a:pathLst>
            </a:custGeom>
            <a:solidFill>
              <a:srgbClr val="D9D9D9"/>
            </a:solidFill>
          </p:spPr>
          <p:txBody>
            <a:bodyPr wrap="square" lIns="0" tIns="0" rIns="0" bIns="0" rtlCol="0"/>
            <a:lstStyle/>
            <a:p>
              <a:endParaRPr/>
            </a:p>
          </p:txBody>
        </p:sp>
      </p:grpSp>
      <p:sp>
        <p:nvSpPr>
          <p:cNvPr id="60" name="object 60"/>
          <p:cNvSpPr/>
          <p:nvPr/>
        </p:nvSpPr>
        <p:spPr>
          <a:xfrm>
            <a:off x="3754419" y="5619526"/>
            <a:ext cx="2277596" cy="300877"/>
          </a:xfrm>
          <a:custGeom>
            <a:avLst/>
            <a:gdLst/>
            <a:ahLst/>
            <a:cxnLst/>
            <a:rect l="l" t="t" r="r" b="b"/>
            <a:pathLst>
              <a:path w="1720850" h="227329">
                <a:moveTo>
                  <a:pt x="1720595" y="0"/>
                </a:moveTo>
                <a:lnTo>
                  <a:pt x="0" y="0"/>
                </a:lnTo>
                <a:lnTo>
                  <a:pt x="0" y="227075"/>
                </a:lnTo>
                <a:lnTo>
                  <a:pt x="1720595" y="227075"/>
                </a:lnTo>
                <a:lnTo>
                  <a:pt x="1720595" y="0"/>
                </a:lnTo>
                <a:close/>
              </a:path>
            </a:pathLst>
          </a:custGeom>
          <a:solidFill>
            <a:srgbClr val="FFC000"/>
          </a:solidFill>
        </p:spPr>
        <p:txBody>
          <a:bodyPr wrap="square" lIns="0" tIns="0" rIns="0" bIns="0" rtlCol="0"/>
          <a:lstStyle/>
          <a:p>
            <a:endParaRPr/>
          </a:p>
        </p:txBody>
      </p:sp>
      <p:sp>
        <p:nvSpPr>
          <p:cNvPr id="61" name="object 61"/>
          <p:cNvSpPr/>
          <p:nvPr/>
        </p:nvSpPr>
        <p:spPr>
          <a:xfrm>
            <a:off x="8649821" y="5619542"/>
            <a:ext cx="6115890" cy="300877"/>
          </a:xfrm>
          <a:custGeom>
            <a:avLst/>
            <a:gdLst/>
            <a:ahLst/>
            <a:cxnLst/>
            <a:rect l="l" t="t" r="r" b="b"/>
            <a:pathLst>
              <a:path w="4620895" h="227329">
                <a:moveTo>
                  <a:pt x="4620768" y="0"/>
                </a:moveTo>
                <a:lnTo>
                  <a:pt x="0" y="0"/>
                </a:lnTo>
                <a:lnTo>
                  <a:pt x="0" y="227063"/>
                </a:lnTo>
                <a:lnTo>
                  <a:pt x="4620768" y="227063"/>
                </a:lnTo>
                <a:lnTo>
                  <a:pt x="4620768" y="0"/>
                </a:lnTo>
                <a:close/>
              </a:path>
            </a:pathLst>
          </a:custGeom>
          <a:solidFill>
            <a:srgbClr val="FFC000"/>
          </a:solidFill>
        </p:spPr>
        <p:txBody>
          <a:bodyPr wrap="square" lIns="0" tIns="0" rIns="0" bIns="0" rtlCol="0"/>
          <a:lstStyle/>
          <a:p>
            <a:endParaRPr/>
          </a:p>
        </p:txBody>
      </p:sp>
      <p:sp>
        <p:nvSpPr>
          <p:cNvPr id="62" name="object 62"/>
          <p:cNvSpPr/>
          <p:nvPr/>
        </p:nvSpPr>
        <p:spPr>
          <a:xfrm>
            <a:off x="3754419" y="6069329"/>
            <a:ext cx="2277596" cy="153801"/>
          </a:xfrm>
          <a:custGeom>
            <a:avLst/>
            <a:gdLst/>
            <a:ahLst/>
            <a:cxnLst/>
            <a:rect l="l" t="t" r="r" b="b"/>
            <a:pathLst>
              <a:path w="1720850" h="116204">
                <a:moveTo>
                  <a:pt x="1720595" y="0"/>
                </a:moveTo>
                <a:lnTo>
                  <a:pt x="0" y="0"/>
                </a:lnTo>
                <a:lnTo>
                  <a:pt x="0" y="115824"/>
                </a:lnTo>
                <a:lnTo>
                  <a:pt x="1720595" y="115824"/>
                </a:lnTo>
                <a:lnTo>
                  <a:pt x="1720595" y="0"/>
                </a:lnTo>
                <a:close/>
              </a:path>
            </a:pathLst>
          </a:custGeom>
          <a:solidFill>
            <a:srgbClr val="C5D9F0"/>
          </a:solidFill>
        </p:spPr>
        <p:txBody>
          <a:bodyPr wrap="square" lIns="0" tIns="0" rIns="0" bIns="0" rtlCol="0"/>
          <a:lstStyle/>
          <a:p>
            <a:endParaRPr/>
          </a:p>
        </p:txBody>
      </p:sp>
      <p:sp>
        <p:nvSpPr>
          <p:cNvPr id="63" name="object 63"/>
          <p:cNvSpPr/>
          <p:nvPr/>
        </p:nvSpPr>
        <p:spPr>
          <a:xfrm>
            <a:off x="8649820" y="6069329"/>
            <a:ext cx="875740" cy="151279"/>
          </a:xfrm>
          <a:custGeom>
            <a:avLst/>
            <a:gdLst/>
            <a:ahLst/>
            <a:cxnLst/>
            <a:rect l="l" t="t" r="r" b="b"/>
            <a:pathLst>
              <a:path w="661670" h="114300">
                <a:moveTo>
                  <a:pt x="0" y="114300"/>
                </a:moveTo>
                <a:lnTo>
                  <a:pt x="661415" y="114300"/>
                </a:lnTo>
                <a:lnTo>
                  <a:pt x="661415" y="0"/>
                </a:lnTo>
                <a:lnTo>
                  <a:pt x="0" y="0"/>
                </a:lnTo>
                <a:lnTo>
                  <a:pt x="0" y="114300"/>
                </a:lnTo>
                <a:close/>
              </a:path>
            </a:pathLst>
          </a:custGeom>
          <a:solidFill>
            <a:srgbClr val="C5D9F0"/>
          </a:solidFill>
        </p:spPr>
        <p:txBody>
          <a:bodyPr wrap="square" lIns="0" tIns="0" rIns="0" bIns="0" rtlCol="0"/>
          <a:lstStyle/>
          <a:p>
            <a:endParaRPr/>
          </a:p>
        </p:txBody>
      </p:sp>
      <p:sp>
        <p:nvSpPr>
          <p:cNvPr id="64" name="object 64"/>
          <p:cNvSpPr/>
          <p:nvPr/>
        </p:nvSpPr>
        <p:spPr>
          <a:xfrm>
            <a:off x="10396592" y="6069329"/>
            <a:ext cx="875740" cy="151279"/>
          </a:xfrm>
          <a:custGeom>
            <a:avLst/>
            <a:gdLst/>
            <a:ahLst/>
            <a:cxnLst/>
            <a:rect l="l" t="t" r="r" b="b"/>
            <a:pathLst>
              <a:path w="661670" h="114300">
                <a:moveTo>
                  <a:pt x="0" y="114300"/>
                </a:moveTo>
                <a:lnTo>
                  <a:pt x="661416" y="114300"/>
                </a:lnTo>
                <a:lnTo>
                  <a:pt x="661416" y="0"/>
                </a:lnTo>
                <a:lnTo>
                  <a:pt x="0" y="0"/>
                </a:lnTo>
                <a:lnTo>
                  <a:pt x="0" y="114300"/>
                </a:lnTo>
                <a:close/>
              </a:path>
            </a:pathLst>
          </a:custGeom>
          <a:solidFill>
            <a:srgbClr val="C5D9F0"/>
          </a:solidFill>
        </p:spPr>
        <p:txBody>
          <a:bodyPr wrap="square" lIns="0" tIns="0" rIns="0" bIns="0" rtlCol="0"/>
          <a:lstStyle/>
          <a:p>
            <a:endParaRPr/>
          </a:p>
        </p:txBody>
      </p:sp>
      <p:sp>
        <p:nvSpPr>
          <p:cNvPr id="65" name="object 65"/>
          <p:cNvSpPr/>
          <p:nvPr/>
        </p:nvSpPr>
        <p:spPr>
          <a:xfrm>
            <a:off x="12143366" y="6069329"/>
            <a:ext cx="875740" cy="151279"/>
          </a:xfrm>
          <a:custGeom>
            <a:avLst/>
            <a:gdLst/>
            <a:ahLst/>
            <a:cxnLst/>
            <a:rect l="l" t="t" r="r" b="b"/>
            <a:pathLst>
              <a:path w="661670" h="114300">
                <a:moveTo>
                  <a:pt x="0" y="114300"/>
                </a:moveTo>
                <a:lnTo>
                  <a:pt x="661416" y="114300"/>
                </a:lnTo>
                <a:lnTo>
                  <a:pt x="661416" y="0"/>
                </a:lnTo>
                <a:lnTo>
                  <a:pt x="0" y="0"/>
                </a:lnTo>
                <a:lnTo>
                  <a:pt x="0" y="114300"/>
                </a:lnTo>
                <a:close/>
              </a:path>
            </a:pathLst>
          </a:custGeom>
          <a:solidFill>
            <a:srgbClr val="C5D9F0"/>
          </a:solidFill>
        </p:spPr>
        <p:txBody>
          <a:bodyPr wrap="square" lIns="0" tIns="0" rIns="0" bIns="0" rtlCol="0"/>
          <a:lstStyle/>
          <a:p>
            <a:endParaRPr/>
          </a:p>
        </p:txBody>
      </p:sp>
      <p:sp>
        <p:nvSpPr>
          <p:cNvPr id="66" name="object 66"/>
          <p:cNvSpPr/>
          <p:nvPr/>
        </p:nvSpPr>
        <p:spPr>
          <a:xfrm>
            <a:off x="13890138" y="6069329"/>
            <a:ext cx="875740" cy="151279"/>
          </a:xfrm>
          <a:custGeom>
            <a:avLst/>
            <a:gdLst/>
            <a:ahLst/>
            <a:cxnLst/>
            <a:rect l="l" t="t" r="r" b="b"/>
            <a:pathLst>
              <a:path w="661670" h="114300">
                <a:moveTo>
                  <a:pt x="0" y="114300"/>
                </a:moveTo>
                <a:lnTo>
                  <a:pt x="661416" y="114300"/>
                </a:lnTo>
                <a:lnTo>
                  <a:pt x="661416" y="0"/>
                </a:lnTo>
                <a:lnTo>
                  <a:pt x="0" y="0"/>
                </a:lnTo>
                <a:lnTo>
                  <a:pt x="0" y="114300"/>
                </a:lnTo>
                <a:close/>
              </a:path>
            </a:pathLst>
          </a:custGeom>
          <a:solidFill>
            <a:srgbClr val="C5D9F0"/>
          </a:solidFill>
        </p:spPr>
        <p:txBody>
          <a:bodyPr wrap="square" lIns="0" tIns="0" rIns="0" bIns="0" rtlCol="0"/>
          <a:lstStyle/>
          <a:p>
            <a:endParaRPr/>
          </a:p>
        </p:txBody>
      </p:sp>
      <p:grpSp>
        <p:nvGrpSpPr>
          <p:cNvPr id="67" name="object 67"/>
          <p:cNvGrpSpPr/>
          <p:nvPr/>
        </p:nvGrpSpPr>
        <p:grpSpPr>
          <a:xfrm>
            <a:off x="3754419" y="6220609"/>
            <a:ext cx="2949949" cy="153801"/>
            <a:chOff x="957072" y="4700015"/>
            <a:chExt cx="2228850" cy="116205"/>
          </a:xfrm>
        </p:grpSpPr>
        <p:sp>
          <p:nvSpPr>
            <p:cNvPr id="68" name="object 68"/>
            <p:cNvSpPr/>
            <p:nvPr/>
          </p:nvSpPr>
          <p:spPr>
            <a:xfrm>
              <a:off x="957072" y="4700015"/>
              <a:ext cx="1720850" cy="116205"/>
            </a:xfrm>
            <a:custGeom>
              <a:avLst/>
              <a:gdLst/>
              <a:ahLst/>
              <a:cxnLst/>
              <a:rect l="l" t="t" r="r" b="b"/>
              <a:pathLst>
                <a:path w="1720850" h="116204">
                  <a:moveTo>
                    <a:pt x="1720595" y="0"/>
                  </a:moveTo>
                  <a:lnTo>
                    <a:pt x="0" y="0"/>
                  </a:lnTo>
                  <a:lnTo>
                    <a:pt x="0" y="115824"/>
                  </a:lnTo>
                  <a:lnTo>
                    <a:pt x="1720595" y="115824"/>
                  </a:lnTo>
                  <a:lnTo>
                    <a:pt x="1720595" y="0"/>
                  </a:lnTo>
                  <a:close/>
                </a:path>
              </a:pathLst>
            </a:custGeom>
            <a:solidFill>
              <a:srgbClr val="C5D9F0"/>
            </a:solidFill>
          </p:spPr>
          <p:txBody>
            <a:bodyPr wrap="square" lIns="0" tIns="0" rIns="0" bIns="0" rtlCol="0"/>
            <a:lstStyle/>
            <a:p>
              <a:endParaRPr/>
            </a:p>
          </p:txBody>
        </p:sp>
        <p:sp>
          <p:nvSpPr>
            <p:cNvPr id="69" name="object 69"/>
            <p:cNvSpPr/>
            <p:nvPr/>
          </p:nvSpPr>
          <p:spPr>
            <a:xfrm>
              <a:off x="2676144" y="4700015"/>
              <a:ext cx="509905" cy="116205"/>
            </a:xfrm>
            <a:custGeom>
              <a:avLst/>
              <a:gdLst/>
              <a:ahLst/>
              <a:cxnLst/>
              <a:rect l="l" t="t" r="r" b="b"/>
              <a:pathLst>
                <a:path w="509905" h="116204">
                  <a:moveTo>
                    <a:pt x="0" y="115824"/>
                  </a:moveTo>
                  <a:lnTo>
                    <a:pt x="509625" y="115824"/>
                  </a:lnTo>
                  <a:lnTo>
                    <a:pt x="509625" y="0"/>
                  </a:lnTo>
                  <a:lnTo>
                    <a:pt x="0" y="0"/>
                  </a:lnTo>
                  <a:lnTo>
                    <a:pt x="0" y="115824"/>
                  </a:lnTo>
                  <a:close/>
                </a:path>
              </a:pathLst>
            </a:custGeom>
            <a:solidFill>
              <a:srgbClr val="BEBEBE"/>
            </a:solidFill>
          </p:spPr>
          <p:txBody>
            <a:bodyPr wrap="square" lIns="0" tIns="0" rIns="0" bIns="0" rtlCol="0"/>
            <a:lstStyle/>
            <a:p>
              <a:endParaRPr/>
            </a:p>
          </p:txBody>
        </p:sp>
      </p:grpSp>
      <p:sp>
        <p:nvSpPr>
          <p:cNvPr id="70" name="object 70"/>
          <p:cNvSpPr/>
          <p:nvPr/>
        </p:nvSpPr>
        <p:spPr>
          <a:xfrm>
            <a:off x="8035156" y="6220609"/>
            <a:ext cx="6731093" cy="153801"/>
          </a:xfrm>
          <a:custGeom>
            <a:avLst/>
            <a:gdLst/>
            <a:ahLst/>
            <a:cxnLst/>
            <a:rect l="l" t="t" r="r" b="b"/>
            <a:pathLst>
              <a:path w="5085715" h="116204">
                <a:moveTo>
                  <a:pt x="0" y="115824"/>
                </a:moveTo>
                <a:lnTo>
                  <a:pt x="5085181" y="115824"/>
                </a:lnTo>
                <a:lnTo>
                  <a:pt x="5085181" y="0"/>
                </a:lnTo>
                <a:lnTo>
                  <a:pt x="0" y="0"/>
                </a:lnTo>
                <a:lnTo>
                  <a:pt x="0" y="115824"/>
                </a:lnTo>
                <a:close/>
              </a:path>
            </a:pathLst>
          </a:custGeom>
          <a:solidFill>
            <a:srgbClr val="BEBEBE"/>
          </a:solidFill>
        </p:spPr>
        <p:txBody>
          <a:bodyPr wrap="square" lIns="0" tIns="0" rIns="0" bIns="0" rtlCol="0"/>
          <a:lstStyle/>
          <a:p>
            <a:endParaRPr/>
          </a:p>
        </p:txBody>
      </p:sp>
      <p:sp>
        <p:nvSpPr>
          <p:cNvPr id="71" name="object 71"/>
          <p:cNvSpPr/>
          <p:nvPr/>
        </p:nvSpPr>
        <p:spPr>
          <a:xfrm>
            <a:off x="6029662" y="6519133"/>
            <a:ext cx="674874" cy="153801"/>
          </a:xfrm>
          <a:custGeom>
            <a:avLst/>
            <a:gdLst/>
            <a:ahLst/>
            <a:cxnLst/>
            <a:rect l="l" t="t" r="r" b="b"/>
            <a:pathLst>
              <a:path w="509905" h="116204">
                <a:moveTo>
                  <a:pt x="0" y="115823"/>
                </a:moveTo>
                <a:lnTo>
                  <a:pt x="509625" y="115823"/>
                </a:lnTo>
                <a:lnTo>
                  <a:pt x="509625" y="0"/>
                </a:lnTo>
                <a:lnTo>
                  <a:pt x="0" y="0"/>
                </a:lnTo>
                <a:lnTo>
                  <a:pt x="0" y="115823"/>
                </a:lnTo>
                <a:close/>
              </a:path>
            </a:pathLst>
          </a:custGeom>
          <a:solidFill>
            <a:srgbClr val="BEBEBE"/>
          </a:solidFill>
        </p:spPr>
        <p:txBody>
          <a:bodyPr wrap="square" lIns="0" tIns="0" rIns="0" bIns="0" rtlCol="0"/>
          <a:lstStyle/>
          <a:p>
            <a:endParaRPr/>
          </a:p>
        </p:txBody>
      </p:sp>
      <p:sp>
        <p:nvSpPr>
          <p:cNvPr id="72" name="object 72"/>
          <p:cNvSpPr/>
          <p:nvPr/>
        </p:nvSpPr>
        <p:spPr>
          <a:xfrm>
            <a:off x="8035155" y="6519133"/>
            <a:ext cx="616884" cy="153801"/>
          </a:xfrm>
          <a:custGeom>
            <a:avLst/>
            <a:gdLst/>
            <a:ahLst/>
            <a:cxnLst/>
            <a:rect l="l" t="t" r="r" b="b"/>
            <a:pathLst>
              <a:path w="466089" h="116204">
                <a:moveTo>
                  <a:pt x="0" y="115823"/>
                </a:moveTo>
                <a:lnTo>
                  <a:pt x="465937" y="115823"/>
                </a:lnTo>
                <a:lnTo>
                  <a:pt x="465937" y="0"/>
                </a:lnTo>
                <a:lnTo>
                  <a:pt x="0" y="0"/>
                </a:lnTo>
                <a:lnTo>
                  <a:pt x="0" y="115823"/>
                </a:lnTo>
                <a:close/>
              </a:path>
            </a:pathLst>
          </a:custGeom>
          <a:solidFill>
            <a:srgbClr val="BEBEBE"/>
          </a:solidFill>
        </p:spPr>
        <p:txBody>
          <a:bodyPr wrap="square" lIns="0" tIns="0" rIns="0" bIns="0" rtlCol="0"/>
          <a:lstStyle/>
          <a:p>
            <a:endParaRPr/>
          </a:p>
        </p:txBody>
      </p:sp>
      <p:sp>
        <p:nvSpPr>
          <p:cNvPr id="73" name="object 73"/>
          <p:cNvSpPr/>
          <p:nvPr/>
        </p:nvSpPr>
        <p:spPr>
          <a:xfrm>
            <a:off x="9523206" y="6519133"/>
            <a:ext cx="875740" cy="153801"/>
          </a:xfrm>
          <a:custGeom>
            <a:avLst/>
            <a:gdLst/>
            <a:ahLst/>
            <a:cxnLst/>
            <a:rect l="l" t="t" r="r" b="b"/>
            <a:pathLst>
              <a:path w="661670" h="116204">
                <a:moveTo>
                  <a:pt x="661415" y="0"/>
                </a:moveTo>
                <a:lnTo>
                  <a:pt x="0" y="0"/>
                </a:lnTo>
                <a:lnTo>
                  <a:pt x="0" y="115823"/>
                </a:lnTo>
                <a:lnTo>
                  <a:pt x="661415" y="115823"/>
                </a:lnTo>
                <a:lnTo>
                  <a:pt x="661415" y="0"/>
                </a:lnTo>
                <a:close/>
              </a:path>
            </a:pathLst>
          </a:custGeom>
          <a:solidFill>
            <a:srgbClr val="BEBEBE"/>
          </a:solidFill>
        </p:spPr>
        <p:txBody>
          <a:bodyPr wrap="square" lIns="0" tIns="0" rIns="0" bIns="0" rtlCol="0"/>
          <a:lstStyle/>
          <a:p>
            <a:endParaRPr/>
          </a:p>
        </p:txBody>
      </p:sp>
      <p:sp>
        <p:nvSpPr>
          <p:cNvPr id="74" name="object 74"/>
          <p:cNvSpPr/>
          <p:nvPr/>
        </p:nvSpPr>
        <p:spPr>
          <a:xfrm>
            <a:off x="11269979" y="6519133"/>
            <a:ext cx="875740" cy="153801"/>
          </a:xfrm>
          <a:custGeom>
            <a:avLst/>
            <a:gdLst/>
            <a:ahLst/>
            <a:cxnLst/>
            <a:rect l="l" t="t" r="r" b="b"/>
            <a:pathLst>
              <a:path w="661670" h="116204">
                <a:moveTo>
                  <a:pt x="661416" y="0"/>
                </a:moveTo>
                <a:lnTo>
                  <a:pt x="0" y="0"/>
                </a:lnTo>
                <a:lnTo>
                  <a:pt x="0" y="115823"/>
                </a:lnTo>
                <a:lnTo>
                  <a:pt x="661416" y="115823"/>
                </a:lnTo>
                <a:lnTo>
                  <a:pt x="661416" y="0"/>
                </a:lnTo>
                <a:close/>
              </a:path>
            </a:pathLst>
          </a:custGeom>
          <a:solidFill>
            <a:srgbClr val="BEBEBE"/>
          </a:solidFill>
        </p:spPr>
        <p:txBody>
          <a:bodyPr wrap="square" lIns="0" tIns="0" rIns="0" bIns="0" rtlCol="0"/>
          <a:lstStyle/>
          <a:p>
            <a:endParaRPr/>
          </a:p>
        </p:txBody>
      </p:sp>
      <p:sp>
        <p:nvSpPr>
          <p:cNvPr id="75" name="object 75"/>
          <p:cNvSpPr/>
          <p:nvPr/>
        </p:nvSpPr>
        <p:spPr>
          <a:xfrm>
            <a:off x="13016753" y="6519133"/>
            <a:ext cx="875740" cy="153801"/>
          </a:xfrm>
          <a:custGeom>
            <a:avLst/>
            <a:gdLst/>
            <a:ahLst/>
            <a:cxnLst/>
            <a:rect l="l" t="t" r="r" b="b"/>
            <a:pathLst>
              <a:path w="661670" h="116204">
                <a:moveTo>
                  <a:pt x="661416" y="0"/>
                </a:moveTo>
                <a:lnTo>
                  <a:pt x="0" y="0"/>
                </a:lnTo>
                <a:lnTo>
                  <a:pt x="0" y="115823"/>
                </a:lnTo>
                <a:lnTo>
                  <a:pt x="661416" y="115823"/>
                </a:lnTo>
                <a:lnTo>
                  <a:pt x="661416" y="0"/>
                </a:lnTo>
                <a:close/>
              </a:path>
            </a:pathLst>
          </a:custGeom>
          <a:solidFill>
            <a:srgbClr val="BEBEBE"/>
          </a:solidFill>
        </p:spPr>
        <p:txBody>
          <a:bodyPr wrap="square" lIns="0" tIns="0" rIns="0" bIns="0" rtlCol="0"/>
          <a:lstStyle/>
          <a:p>
            <a:endParaRPr/>
          </a:p>
        </p:txBody>
      </p:sp>
      <p:sp>
        <p:nvSpPr>
          <p:cNvPr id="76" name="object 76"/>
          <p:cNvSpPr/>
          <p:nvPr/>
        </p:nvSpPr>
        <p:spPr>
          <a:xfrm>
            <a:off x="6029662" y="6670413"/>
            <a:ext cx="674874" cy="153801"/>
          </a:xfrm>
          <a:custGeom>
            <a:avLst/>
            <a:gdLst/>
            <a:ahLst/>
            <a:cxnLst/>
            <a:rect l="l" t="t" r="r" b="b"/>
            <a:pathLst>
              <a:path w="509905" h="116204">
                <a:moveTo>
                  <a:pt x="0" y="115823"/>
                </a:moveTo>
                <a:lnTo>
                  <a:pt x="509625" y="115823"/>
                </a:lnTo>
                <a:lnTo>
                  <a:pt x="509625" y="0"/>
                </a:lnTo>
                <a:lnTo>
                  <a:pt x="0" y="0"/>
                </a:lnTo>
                <a:lnTo>
                  <a:pt x="0" y="115823"/>
                </a:lnTo>
                <a:close/>
              </a:path>
            </a:pathLst>
          </a:custGeom>
          <a:solidFill>
            <a:srgbClr val="BEBEBE"/>
          </a:solidFill>
        </p:spPr>
        <p:txBody>
          <a:bodyPr wrap="square" lIns="0" tIns="0" rIns="0" bIns="0" rtlCol="0"/>
          <a:lstStyle/>
          <a:p>
            <a:endParaRPr/>
          </a:p>
        </p:txBody>
      </p:sp>
      <p:grpSp>
        <p:nvGrpSpPr>
          <p:cNvPr id="77" name="object 77"/>
          <p:cNvGrpSpPr/>
          <p:nvPr/>
        </p:nvGrpSpPr>
        <p:grpSpPr>
          <a:xfrm>
            <a:off x="8035156" y="6670397"/>
            <a:ext cx="6731093" cy="153801"/>
            <a:chOff x="4191406" y="5039855"/>
            <a:chExt cx="5085715" cy="116205"/>
          </a:xfrm>
        </p:grpSpPr>
        <p:sp>
          <p:nvSpPr>
            <p:cNvPr id="78" name="object 78"/>
            <p:cNvSpPr/>
            <p:nvPr/>
          </p:nvSpPr>
          <p:spPr>
            <a:xfrm>
              <a:off x="4191406" y="5039867"/>
              <a:ext cx="466090" cy="116205"/>
            </a:xfrm>
            <a:custGeom>
              <a:avLst/>
              <a:gdLst/>
              <a:ahLst/>
              <a:cxnLst/>
              <a:rect l="l" t="t" r="r" b="b"/>
              <a:pathLst>
                <a:path w="466089" h="116204">
                  <a:moveTo>
                    <a:pt x="0" y="115823"/>
                  </a:moveTo>
                  <a:lnTo>
                    <a:pt x="465937" y="115823"/>
                  </a:lnTo>
                  <a:lnTo>
                    <a:pt x="465937" y="0"/>
                  </a:lnTo>
                  <a:lnTo>
                    <a:pt x="0" y="0"/>
                  </a:lnTo>
                  <a:lnTo>
                    <a:pt x="0" y="115823"/>
                  </a:lnTo>
                  <a:close/>
                </a:path>
              </a:pathLst>
            </a:custGeom>
            <a:solidFill>
              <a:srgbClr val="BEBEBE"/>
            </a:solidFill>
          </p:spPr>
          <p:txBody>
            <a:bodyPr wrap="square" lIns="0" tIns="0" rIns="0" bIns="0" rtlCol="0"/>
            <a:lstStyle/>
            <a:p>
              <a:endParaRPr/>
            </a:p>
          </p:txBody>
        </p:sp>
        <p:sp>
          <p:nvSpPr>
            <p:cNvPr id="79" name="object 79"/>
            <p:cNvSpPr/>
            <p:nvPr/>
          </p:nvSpPr>
          <p:spPr>
            <a:xfrm>
              <a:off x="4655820" y="5039867"/>
              <a:ext cx="661670" cy="116205"/>
            </a:xfrm>
            <a:custGeom>
              <a:avLst/>
              <a:gdLst/>
              <a:ahLst/>
              <a:cxnLst/>
              <a:rect l="l" t="t" r="r" b="b"/>
              <a:pathLst>
                <a:path w="661670" h="116204">
                  <a:moveTo>
                    <a:pt x="661415" y="0"/>
                  </a:moveTo>
                  <a:lnTo>
                    <a:pt x="0" y="0"/>
                  </a:lnTo>
                  <a:lnTo>
                    <a:pt x="0" y="115823"/>
                  </a:lnTo>
                  <a:lnTo>
                    <a:pt x="661415" y="115823"/>
                  </a:lnTo>
                  <a:lnTo>
                    <a:pt x="661415" y="0"/>
                  </a:lnTo>
                  <a:close/>
                </a:path>
              </a:pathLst>
            </a:custGeom>
            <a:solidFill>
              <a:srgbClr val="92D050"/>
            </a:solidFill>
          </p:spPr>
          <p:txBody>
            <a:bodyPr wrap="square" lIns="0" tIns="0" rIns="0" bIns="0" rtlCol="0"/>
            <a:lstStyle/>
            <a:p>
              <a:endParaRPr/>
            </a:p>
          </p:txBody>
        </p:sp>
        <p:sp>
          <p:nvSpPr>
            <p:cNvPr id="80" name="object 80"/>
            <p:cNvSpPr/>
            <p:nvPr/>
          </p:nvSpPr>
          <p:spPr>
            <a:xfrm>
              <a:off x="5315712" y="5039867"/>
              <a:ext cx="661670" cy="116205"/>
            </a:xfrm>
            <a:custGeom>
              <a:avLst/>
              <a:gdLst/>
              <a:ahLst/>
              <a:cxnLst/>
              <a:rect l="l" t="t" r="r" b="b"/>
              <a:pathLst>
                <a:path w="661670" h="116204">
                  <a:moveTo>
                    <a:pt x="661415" y="0"/>
                  </a:moveTo>
                  <a:lnTo>
                    <a:pt x="0" y="0"/>
                  </a:lnTo>
                  <a:lnTo>
                    <a:pt x="0" y="115823"/>
                  </a:lnTo>
                  <a:lnTo>
                    <a:pt x="661415" y="115823"/>
                  </a:lnTo>
                  <a:lnTo>
                    <a:pt x="661415" y="0"/>
                  </a:lnTo>
                  <a:close/>
                </a:path>
              </a:pathLst>
            </a:custGeom>
            <a:solidFill>
              <a:srgbClr val="BEBEBE"/>
            </a:solidFill>
          </p:spPr>
          <p:txBody>
            <a:bodyPr wrap="square" lIns="0" tIns="0" rIns="0" bIns="0" rtlCol="0"/>
            <a:lstStyle/>
            <a:p>
              <a:endParaRPr/>
            </a:p>
          </p:txBody>
        </p:sp>
        <p:sp>
          <p:nvSpPr>
            <p:cNvPr id="81" name="object 81"/>
            <p:cNvSpPr/>
            <p:nvPr/>
          </p:nvSpPr>
          <p:spPr>
            <a:xfrm>
              <a:off x="5975604" y="5039867"/>
              <a:ext cx="661670" cy="116205"/>
            </a:xfrm>
            <a:custGeom>
              <a:avLst/>
              <a:gdLst/>
              <a:ahLst/>
              <a:cxnLst/>
              <a:rect l="l" t="t" r="r" b="b"/>
              <a:pathLst>
                <a:path w="661670" h="116204">
                  <a:moveTo>
                    <a:pt x="661416" y="0"/>
                  </a:moveTo>
                  <a:lnTo>
                    <a:pt x="0" y="0"/>
                  </a:lnTo>
                  <a:lnTo>
                    <a:pt x="0" y="115823"/>
                  </a:lnTo>
                  <a:lnTo>
                    <a:pt x="661416" y="115823"/>
                  </a:lnTo>
                  <a:lnTo>
                    <a:pt x="661416" y="0"/>
                  </a:lnTo>
                  <a:close/>
                </a:path>
              </a:pathLst>
            </a:custGeom>
            <a:solidFill>
              <a:srgbClr val="92D050"/>
            </a:solidFill>
          </p:spPr>
          <p:txBody>
            <a:bodyPr wrap="square" lIns="0" tIns="0" rIns="0" bIns="0" rtlCol="0"/>
            <a:lstStyle/>
            <a:p>
              <a:endParaRPr/>
            </a:p>
          </p:txBody>
        </p:sp>
        <p:sp>
          <p:nvSpPr>
            <p:cNvPr id="82" name="object 82"/>
            <p:cNvSpPr/>
            <p:nvPr/>
          </p:nvSpPr>
          <p:spPr>
            <a:xfrm>
              <a:off x="6635496" y="5039867"/>
              <a:ext cx="661670" cy="116205"/>
            </a:xfrm>
            <a:custGeom>
              <a:avLst/>
              <a:gdLst/>
              <a:ahLst/>
              <a:cxnLst/>
              <a:rect l="l" t="t" r="r" b="b"/>
              <a:pathLst>
                <a:path w="661670" h="116204">
                  <a:moveTo>
                    <a:pt x="661416" y="0"/>
                  </a:moveTo>
                  <a:lnTo>
                    <a:pt x="0" y="0"/>
                  </a:lnTo>
                  <a:lnTo>
                    <a:pt x="0" y="115823"/>
                  </a:lnTo>
                  <a:lnTo>
                    <a:pt x="661416" y="115823"/>
                  </a:lnTo>
                  <a:lnTo>
                    <a:pt x="661416" y="0"/>
                  </a:lnTo>
                  <a:close/>
                </a:path>
              </a:pathLst>
            </a:custGeom>
            <a:solidFill>
              <a:srgbClr val="BEBEBE"/>
            </a:solidFill>
          </p:spPr>
          <p:txBody>
            <a:bodyPr wrap="square" lIns="0" tIns="0" rIns="0" bIns="0" rtlCol="0"/>
            <a:lstStyle/>
            <a:p>
              <a:endParaRPr/>
            </a:p>
          </p:txBody>
        </p:sp>
        <p:sp>
          <p:nvSpPr>
            <p:cNvPr id="83" name="object 83"/>
            <p:cNvSpPr/>
            <p:nvPr/>
          </p:nvSpPr>
          <p:spPr>
            <a:xfrm>
              <a:off x="7295388" y="5039867"/>
              <a:ext cx="661670" cy="116205"/>
            </a:xfrm>
            <a:custGeom>
              <a:avLst/>
              <a:gdLst/>
              <a:ahLst/>
              <a:cxnLst/>
              <a:rect l="l" t="t" r="r" b="b"/>
              <a:pathLst>
                <a:path w="661670" h="116204">
                  <a:moveTo>
                    <a:pt x="661416" y="0"/>
                  </a:moveTo>
                  <a:lnTo>
                    <a:pt x="0" y="0"/>
                  </a:lnTo>
                  <a:lnTo>
                    <a:pt x="0" y="115823"/>
                  </a:lnTo>
                  <a:lnTo>
                    <a:pt x="661416" y="115823"/>
                  </a:lnTo>
                  <a:lnTo>
                    <a:pt x="661416" y="0"/>
                  </a:lnTo>
                  <a:close/>
                </a:path>
              </a:pathLst>
            </a:custGeom>
            <a:solidFill>
              <a:srgbClr val="92D050"/>
            </a:solidFill>
          </p:spPr>
          <p:txBody>
            <a:bodyPr wrap="square" lIns="0" tIns="0" rIns="0" bIns="0" rtlCol="0"/>
            <a:lstStyle/>
            <a:p>
              <a:endParaRPr/>
            </a:p>
          </p:txBody>
        </p:sp>
        <p:sp>
          <p:nvSpPr>
            <p:cNvPr id="84" name="object 84"/>
            <p:cNvSpPr/>
            <p:nvPr/>
          </p:nvSpPr>
          <p:spPr>
            <a:xfrm>
              <a:off x="7955280" y="5039867"/>
              <a:ext cx="661670" cy="116205"/>
            </a:xfrm>
            <a:custGeom>
              <a:avLst/>
              <a:gdLst/>
              <a:ahLst/>
              <a:cxnLst/>
              <a:rect l="l" t="t" r="r" b="b"/>
              <a:pathLst>
                <a:path w="661670" h="116204">
                  <a:moveTo>
                    <a:pt x="661416" y="0"/>
                  </a:moveTo>
                  <a:lnTo>
                    <a:pt x="0" y="0"/>
                  </a:lnTo>
                  <a:lnTo>
                    <a:pt x="0" y="115823"/>
                  </a:lnTo>
                  <a:lnTo>
                    <a:pt x="661416" y="115823"/>
                  </a:lnTo>
                  <a:lnTo>
                    <a:pt x="661416" y="0"/>
                  </a:lnTo>
                  <a:close/>
                </a:path>
              </a:pathLst>
            </a:custGeom>
            <a:solidFill>
              <a:srgbClr val="BEBEBE"/>
            </a:solidFill>
          </p:spPr>
          <p:txBody>
            <a:bodyPr wrap="square" lIns="0" tIns="0" rIns="0" bIns="0" rtlCol="0"/>
            <a:lstStyle/>
            <a:p>
              <a:endParaRPr/>
            </a:p>
          </p:txBody>
        </p:sp>
        <p:sp>
          <p:nvSpPr>
            <p:cNvPr id="85" name="object 85"/>
            <p:cNvSpPr/>
            <p:nvPr/>
          </p:nvSpPr>
          <p:spPr>
            <a:xfrm>
              <a:off x="8615172" y="5039855"/>
              <a:ext cx="661670" cy="116205"/>
            </a:xfrm>
            <a:custGeom>
              <a:avLst/>
              <a:gdLst/>
              <a:ahLst/>
              <a:cxnLst/>
              <a:rect l="l" t="t" r="r" b="b"/>
              <a:pathLst>
                <a:path w="661670" h="116204">
                  <a:moveTo>
                    <a:pt x="661416" y="0"/>
                  </a:moveTo>
                  <a:lnTo>
                    <a:pt x="0" y="0"/>
                  </a:lnTo>
                  <a:lnTo>
                    <a:pt x="0" y="115836"/>
                  </a:lnTo>
                  <a:lnTo>
                    <a:pt x="661416" y="115836"/>
                  </a:lnTo>
                  <a:lnTo>
                    <a:pt x="661416" y="0"/>
                  </a:lnTo>
                  <a:close/>
                </a:path>
              </a:pathLst>
            </a:custGeom>
            <a:solidFill>
              <a:srgbClr val="FFFF00"/>
            </a:solidFill>
          </p:spPr>
          <p:txBody>
            <a:bodyPr wrap="square" lIns="0" tIns="0" rIns="0" bIns="0" rtlCol="0"/>
            <a:lstStyle/>
            <a:p>
              <a:endParaRPr/>
            </a:p>
          </p:txBody>
        </p:sp>
      </p:grpSp>
      <p:sp>
        <p:nvSpPr>
          <p:cNvPr id="86" name="object 86"/>
          <p:cNvSpPr txBox="1"/>
          <p:nvPr/>
        </p:nvSpPr>
        <p:spPr>
          <a:xfrm>
            <a:off x="3513717" y="1621044"/>
            <a:ext cx="508467" cy="162843"/>
          </a:xfrm>
          <a:prstGeom prst="rect">
            <a:avLst/>
          </a:prstGeom>
        </p:spPr>
        <p:txBody>
          <a:bodyPr vert="horz" wrap="square" lIns="0" tIns="20171" rIns="0" bIns="0" rtlCol="0">
            <a:spAutoFit/>
          </a:bodyPr>
          <a:lstStyle/>
          <a:p>
            <a:pPr marL="16808">
              <a:lnSpc>
                <a:spcPct val="100000"/>
              </a:lnSpc>
              <a:spcBef>
                <a:spcPts val="159"/>
              </a:spcBef>
            </a:pPr>
            <a:r>
              <a:rPr sz="926" b="1" spc="-13">
                <a:latin typeface="Calibri"/>
                <a:cs typeface="Calibri"/>
              </a:rPr>
              <a:t>REVENUE</a:t>
            </a:r>
            <a:endParaRPr sz="926">
              <a:latin typeface="Calibri"/>
              <a:cs typeface="Calibri"/>
            </a:endParaRPr>
          </a:p>
        </p:txBody>
      </p:sp>
      <p:sp>
        <p:nvSpPr>
          <p:cNvPr id="87" name="object 87"/>
          <p:cNvSpPr txBox="1"/>
          <p:nvPr/>
        </p:nvSpPr>
        <p:spPr>
          <a:xfrm>
            <a:off x="3572210" y="1933687"/>
            <a:ext cx="1611126"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a:t>
            </a:r>
            <a:r>
              <a:rPr sz="860" b="1" spc="549">
                <a:latin typeface="Calibri"/>
                <a:cs typeface="Calibri"/>
              </a:rPr>
              <a:t> </a:t>
            </a:r>
            <a:r>
              <a:rPr sz="860" b="1">
                <a:latin typeface="Calibri"/>
                <a:cs typeface="Calibri"/>
              </a:rPr>
              <a:t>PROGRAM</a:t>
            </a:r>
            <a:r>
              <a:rPr sz="860" b="1" spc="-7">
                <a:latin typeface="Calibri"/>
                <a:cs typeface="Calibri"/>
              </a:rPr>
              <a:t> </a:t>
            </a:r>
            <a:r>
              <a:rPr sz="860" b="1" spc="-13">
                <a:latin typeface="Calibri"/>
                <a:cs typeface="Calibri"/>
              </a:rPr>
              <a:t>INCOME/REVENUE</a:t>
            </a:r>
            <a:endParaRPr sz="860">
              <a:latin typeface="Calibri"/>
              <a:cs typeface="Calibri"/>
            </a:endParaRPr>
          </a:p>
        </p:txBody>
      </p:sp>
      <p:sp>
        <p:nvSpPr>
          <p:cNvPr id="88" name="object 88"/>
          <p:cNvSpPr txBox="1"/>
          <p:nvPr/>
        </p:nvSpPr>
        <p:spPr>
          <a:xfrm>
            <a:off x="7856443" y="1760250"/>
            <a:ext cx="1586753" cy="309761"/>
          </a:xfrm>
          <a:prstGeom prst="rect">
            <a:avLst/>
          </a:prstGeom>
        </p:spPr>
        <p:txBody>
          <a:bodyPr vert="horz" wrap="square" lIns="0" tIns="31937" rIns="0" bIns="0" rtlCol="0">
            <a:spAutoFit/>
          </a:bodyPr>
          <a:lstStyle/>
          <a:p>
            <a:pPr marL="16808">
              <a:lnSpc>
                <a:spcPct val="100000"/>
              </a:lnSpc>
              <a:spcBef>
                <a:spcPts val="251"/>
              </a:spcBef>
            </a:pPr>
            <a:r>
              <a:rPr sz="860" b="1">
                <a:latin typeface="Calibri"/>
                <a:cs typeface="Calibri"/>
              </a:rPr>
              <a:t>Non-</a:t>
            </a:r>
            <a:r>
              <a:rPr sz="860" b="1" spc="-13">
                <a:latin typeface="Calibri"/>
                <a:cs typeface="Calibri"/>
              </a:rPr>
              <a:t>OHA/PHD</a:t>
            </a:r>
            <a:endParaRPr sz="860">
              <a:latin typeface="Calibri"/>
              <a:cs typeface="Calibri"/>
            </a:endParaRPr>
          </a:p>
          <a:p>
            <a:pPr marL="157999">
              <a:lnSpc>
                <a:spcPct val="100000"/>
              </a:lnSpc>
              <a:spcBef>
                <a:spcPts val="132"/>
              </a:spcBef>
              <a:tabLst>
                <a:tab pos="897571" algn="l"/>
              </a:tabLst>
            </a:pPr>
            <a:r>
              <a:rPr sz="860" b="1" spc="-13">
                <a:latin typeface="Calibri"/>
                <a:cs typeface="Calibri"/>
              </a:rPr>
              <a:t>Revenue</a:t>
            </a:r>
            <a:r>
              <a:rPr sz="860" b="1">
                <a:latin typeface="Calibri"/>
                <a:cs typeface="Calibri"/>
              </a:rPr>
              <a:t>	LPHA</a:t>
            </a:r>
            <a:r>
              <a:rPr sz="860" b="1" spc="-33">
                <a:latin typeface="Calibri"/>
                <a:cs typeface="Calibri"/>
              </a:rPr>
              <a:t> </a:t>
            </a:r>
            <a:r>
              <a:rPr sz="860" b="1" spc="-13">
                <a:latin typeface="Calibri"/>
                <a:cs typeface="Calibri"/>
              </a:rPr>
              <a:t>Revenue</a:t>
            </a:r>
            <a:endParaRPr sz="860">
              <a:latin typeface="Calibri"/>
              <a:cs typeface="Calibri"/>
            </a:endParaRPr>
          </a:p>
        </p:txBody>
      </p:sp>
      <p:sp>
        <p:nvSpPr>
          <p:cNvPr id="89" name="object 89"/>
          <p:cNvSpPr txBox="1"/>
          <p:nvPr/>
        </p:nvSpPr>
        <p:spPr>
          <a:xfrm>
            <a:off x="9603217" y="1760250"/>
            <a:ext cx="1586753" cy="309761"/>
          </a:xfrm>
          <a:prstGeom prst="rect">
            <a:avLst/>
          </a:prstGeom>
        </p:spPr>
        <p:txBody>
          <a:bodyPr vert="horz" wrap="square" lIns="0" tIns="31937" rIns="0" bIns="0" rtlCol="0">
            <a:spAutoFit/>
          </a:bodyPr>
          <a:lstStyle/>
          <a:p>
            <a:pPr marL="16808">
              <a:lnSpc>
                <a:spcPct val="100000"/>
              </a:lnSpc>
              <a:spcBef>
                <a:spcPts val="251"/>
              </a:spcBef>
            </a:pPr>
            <a:r>
              <a:rPr sz="860" b="1">
                <a:latin typeface="Calibri"/>
                <a:cs typeface="Calibri"/>
              </a:rPr>
              <a:t>Non-</a:t>
            </a:r>
            <a:r>
              <a:rPr sz="860" b="1" spc="-13">
                <a:latin typeface="Calibri"/>
                <a:cs typeface="Calibri"/>
              </a:rPr>
              <a:t>OHA/PHD</a:t>
            </a:r>
            <a:endParaRPr sz="860">
              <a:latin typeface="Calibri"/>
              <a:cs typeface="Calibri"/>
            </a:endParaRPr>
          </a:p>
          <a:p>
            <a:pPr marL="157999">
              <a:lnSpc>
                <a:spcPct val="100000"/>
              </a:lnSpc>
              <a:spcBef>
                <a:spcPts val="132"/>
              </a:spcBef>
              <a:tabLst>
                <a:tab pos="897571" algn="l"/>
              </a:tabLst>
            </a:pPr>
            <a:r>
              <a:rPr sz="860" b="1" spc="-13">
                <a:latin typeface="Calibri"/>
                <a:cs typeface="Calibri"/>
              </a:rPr>
              <a:t>Revenue</a:t>
            </a:r>
            <a:r>
              <a:rPr sz="860" b="1">
                <a:latin typeface="Calibri"/>
                <a:cs typeface="Calibri"/>
              </a:rPr>
              <a:t>	LPHA</a:t>
            </a:r>
            <a:r>
              <a:rPr sz="860" b="1" spc="-33">
                <a:latin typeface="Calibri"/>
                <a:cs typeface="Calibri"/>
              </a:rPr>
              <a:t> </a:t>
            </a:r>
            <a:r>
              <a:rPr sz="860" b="1" spc="-13">
                <a:latin typeface="Calibri"/>
                <a:cs typeface="Calibri"/>
              </a:rPr>
              <a:t>Revenue</a:t>
            </a:r>
            <a:endParaRPr sz="860">
              <a:latin typeface="Calibri"/>
              <a:cs typeface="Calibri"/>
            </a:endParaRPr>
          </a:p>
        </p:txBody>
      </p:sp>
      <p:sp>
        <p:nvSpPr>
          <p:cNvPr id="90" name="object 90"/>
          <p:cNvSpPr txBox="1"/>
          <p:nvPr/>
        </p:nvSpPr>
        <p:spPr>
          <a:xfrm>
            <a:off x="3578262" y="2093034"/>
            <a:ext cx="1076605"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a:t>
            </a:r>
            <a:r>
              <a:rPr sz="860" spc="615">
                <a:latin typeface="Calibri"/>
                <a:cs typeface="Calibri"/>
              </a:rPr>
              <a:t> </a:t>
            </a:r>
            <a:r>
              <a:rPr sz="860">
                <a:latin typeface="Calibri"/>
                <a:cs typeface="Calibri"/>
              </a:rPr>
              <a:t>Revenue</a:t>
            </a:r>
            <a:r>
              <a:rPr sz="860" spc="-7">
                <a:latin typeface="Calibri"/>
                <a:cs typeface="Calibri"/>
              </a:rPr>
              <a:t> </a:t>
            </a:r>
            <a:r>
              <a:rPr sz="860">
                <a:latin typeface="Calibri"/>
                <a:cs typeface="Calibri"/>
              </a:rPr>
              <a:t>from</a:t>
            </a:r>
            <a:r>
              <a:rPr sz="860" spc="7">
                <a:latin typeface="Calibri"/>
                <a:cs typeface="Calibri"/>
              </a:rPr>
              <a:t> </a:t>
            </a:r>
            <a:r>
              <a:rPr sz="860" spc="-26">
                <a:latin typeface="Calibri"/>
                <a:cs typeface="Calibri"/>
              </a:rPr>
              <a:t>Fees</a:t>
            </a:r>
            <a:endParaRPr sz="860">
              <a:latin typeface="Calibri"/>
              <a:cs typeface="Calibri"/>
            </a:endParaRPr>
          </a:p>
        </p:txBody>
      </p:sp>
      <p:sp>
        <p:nvSpPr>
          <p:cNvPr id="91" name="object 91"/>
          <p:cNvSpPr txBox="1"/>
          <p:nvPr/>
        </p:nvSpPr>
        <p:spPr>
          <a:xfrm>
            <a:off x="6234678" y="209303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92" name="object 92"/>
          <p:cNvSpPr txBox="1"/>
          <p:nvPr/>
        </p:nvSpPr>
        <p:spPr>
          <a:xfrm>
            <a:off x="7981400" y="209303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93" name="object 93"/>
          <p:cNvSpPr txBox="1"/>
          <p:nvPr/>
        </p:nvSpPr>
        <p:spPr>
          <a:xfrm>
            <a:off x="9728123" y="209303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94" name="object 94"/>
          <p:cNvSpPr txBox="1"/>
          <p:nvPr/>
        </p:nvSpPr>
        <p:spPr>
          <a:xfrm>
            <a:off x="11474846" y="209303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95" name="object 95"/>
          <p:cNvSpPr txBox="1"/>
          <p:nvPr/>
        </p:nvSpPr>
        <p:spPr>
          <a:xfrm>
            <a:off x="13221568" y="209303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96" name="object 96"/>
          <p:cNvSpPr txBox="1"/>
          <p:nvPr/>
        </p:nvSpPr>
        <p:spPr>
          <a:xfrm>
            <a:off x="3578262" y="2240279"/>
            <a:ext cx="676555"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2.</a:t>
            </a:r>
            <a:r>
              <a:rPr sz="860" spc="589">
                <a:latin typeface="Calibri"/>
                <a:cs typeface="Calibri"/>
              </a:rPr>
              <a:t> </a:t>
            </a:r>
            <a:r>
              <a:rPr sz="860" spc="-13">
                <a:latin typeface="Calibri"/>
                <a:cs typeface="Calibri"/>
              </a:rPr>
              <a:t>Donations</a:t>
            </a:r>
            <a:endParaRPr sz="860">
              <a:latin typeface="Calibri"/>
              <a:cs typeface="Calibri"/>
            </a:endParaRPr>
          </a:p>
        </p:txBody>
      </p:sp>
      <p:sp>
        <p:nvSpPr>
          <p:cNvPr id="97" name="object 97"/>
          <p:cNvSpPr txBox="1"/>
          <p:nvPr/>
        </p:nvSpPr>
        <p:spPr>
          <a:xfrm>
            <a:off x="6234719" y="2240279"/>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98" name="object 98"/>
          <p:cNvSpPr txBox="1"/>
          <p:nvPr/>
        </p:nvSpPr>
        <p:spPr>
          <a:xfrm>
            <a:off x="7981442" y="2240279"/>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99" name="object 99"/>
          <p:cNvSpPr txBox="1"/>
          <p:nvPr/>
        </p:nvSpPr>
        <p:spPr>
          <a:xfrm>
            <a:off x="9728164" y="2240279"/>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0" name="object 100"/>
          <p:cNvSpPr txBox="1"/>
          <p:nvPr/>
        </p:nvSpPr>
        <p:spPr>
          <a:xfrm>
            <a:off x="11474887" y="2240279"/>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1" name="object 101"/>
          <p:cNvSpPr txBox="1"/>
          <p:nvPr/>
        </p:nvSpPr>
        <p:spPr>
          <a:xfrm>
            <a:off x="13221609" y="2240279"/>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2" name="object 102"/>
          <p:cNvSpPr txBox="1"/>
          <p:nvPr/>
        </p:nvSpPr>
        <p:spPr>
          <a:xfrm>
            <a:off x="3578262" y="2387526"/>
            <a:ext cx="1091733"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3.</a:t>
            </a:r>
            <a:r>
              <a:rPr sz="860" spc="589">
                <a:latin typeface="Calibri"/>
                <a:cs typeface="Calibri"/>
              </a:rPr>
              <a:t> </a:t>
            </a:r>
            <a:r>
              <a:rPr sz="860">
                <a:latin typeface="Calibri"/>
                <a:cs typeface="Calibri"/>
              </a:rPr>
              <a:t>3rd Party</a:t>
            </a:r>
            <a:r>
              <a:rPr sz="860" spc="-7">
                <a:latin typeface="Calibri"/>
                <a:cs typeface="Calibri"/>
              </a:rPr>
              <a:t> </a:t>
            </a:r>
            <a:r>
              <a:rPr sz="860" spc="-13">
                <a:latin typeface="Calibri"/>
                <a:cs typeface="Calibri"/>
              </a:rPr>
              <a:t>Insurance</a:t>
            </a:r>
            <a:endParaRPr sz="860">
              <a:latin typeface="Calibri"/>
              <a:cs typeface="Calibri"/>
            </a:endParaRPr>
          </a:p>
        </p:txBody>
      </p:sp>
      <p:sp>
        <p:nvSpPr>
          <p:cNvPr id="103" name="object 103"/>
          <p:cNvSpPr txBox="1"/>
          <p:nvPr/>
        </p:nvSpPr>
        <p:spPr>
          <a:xfrm>
            <a:off x="6234719" y="2387526"/>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4" name="object 104"/>
          <p:cNvSpPr txBox="1"/>
          <p:nvPr/>
        </p:nvSpPr>
        <p:spPr>
          <a:xfrm>
            <a:off x="7981442" y="2387526"/>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5" name="object 105"/>
          <p:cNvSpPr txBox="1"/>
          <p:nvPr/>
        </p:nvSpPr>
        <p:spPr>
          <a:xfrm>
            <a:off x="9728164" y="2387526"/>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6" name="object 106"/>
          <p:cNvSpPr txBox="1"/>
          <p:nvPr/>
        </p:nvSpPr>
        <p:spPr>
          <a:xfrm>
            <a:off x="11474887" y="2387526"/>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7" name="object 107"/>
          <p:cNvSpPr txBox="1"/>
          <p:nvPr/>
        </p:nvSpPr>
        <p:spPr>
          <a:xfrm>
            <a:off x="13221609" y="2387526"/>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08" name="object 108"/>
          <p:cNvSpPr txBox="1"/>
          <p:nvPr/>
        </p:nvSpPr>
        <p:spPr>
          <a:xfrm>
            <a:off x="3578261" y="2530735"/>
            <a:ext cx="1301003"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4.</a:t>
            </a:r>
            <a:r>
              <a:rPr sz="860" spc="607">
                <a:latin typeface="Calibri"/>
                <a:cs typeface="Calibri"/>
              </a:rPr>
              <a:t> </a:t>
            </a:r>
            <a:r>
              <a:rPr sz="860">
                <a:latin typeface="Calibri"/>
                <a:cs typeface="Calibri"/>
              </a:rPr>
              <a:t>Other</a:t>
            </a:r>
            <a:r>
              <a:rPr sz="860" spc="-7">
                <a:latin typeface="Calibri"/>
                <a:cs typeface="Calibri"/>
              </a:rPr>
              <a:t> </a:t>
            </a:r>
            <a:r>
              <a:rPr sz="860">
                <a:latin typeface="Calibri"/>
                <a:cs typeface="Calibri"/>
              </a:rPr>
              <a:t>Program </a:t>
            </a:r>
            <a:r>
              <a:rPr sz="860" spc="-13">
                <a:latin typeface="Calibri"/>
                <a:cs typeface="Calibri"/>
              </a:rPr>
              <a:t>Revenue</a:t>
            </a:r>
            <a:endParaRPr sz="860">
              <a:latin typeface="Calibri"/>
              <a:cs typeface="Calibri"/>
            </a:endParaRPr>
          </a:p>
        </p:txBody>
      </p:sp>
      <p:sp>
        <p:nvSpPr>
          <p:cNvPr id="109" name="object 109"/>
          <p:cNvSpPr txBox="1"/>
          <p:nvPr/>
        </p:nvSpPr>
        <p:spPr>
          <a:xfrm>
            <a:off x="6234719" y="253073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0" name="object 110"/>
          <p:cNvSpPr txBox="1"/>
          <p:nvPr/>
        </p:nvSpPr>
        <p:spPr>
          <a:xfrm>
            <a:off x="7981442" y="253073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1" name="object 111"/>
          <p:cNvSpPr txBox="1"/>
          <p:nvPr/>
        </p:nvSpPr>
        <p:spPr>
          <a:xfrm>
            <a:off x="9728164" y="253073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2" name="object 112"/>
          <p:cNvSpPr txBox="1"/>
          <p:nvPr/>
        </p:nvSpPr>
        <p:spPr>
          <a:xfrm>
            <a:off x="11474887" y="253073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3" name="object 113"/>
          <p:cNvSpPr txBox="1"/>
          <p:nvPr/>
        </p:nvSpPr>
        <p:spPr>
          <a:xfrm>
            <a:off x="13221609" y="253073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4" name="object 114"/>
          <p:cNvSpPr txBox="1"/>
          <p:nvPr/>
        </p:nvSpPr>
        <p:spPr>
          <a:xfrm>
            <a:off x="4766309" y="2682015"/>
            <a:ext cx="1258139"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TOTAL</a:t>
            </a:r>
            <a:r>
              <a:rPr sz="860" b="1" spc="-13">
                <a:latin typeface="Calibri"/>
                <a:cs typeface="Calibri"/>
              </a:rPr>
              <a:t> </a:t>
            </a:r>
            <a:r>
              <a:rPr sz="860" b="1">
                <a:latin typeface="Calibri"/>
                <a:cs typeface="Calibri"/>
              </a:rPr>
              <a:t>PROGRAM </a:t>
            </a:r>
            <a:r>
              <a:rPr sz="860" b="1" spc="-13">
                <a:latin typeface="Calibri"/>
                <a:cs typeface="Calibri"/>
              </a:rPr>
              <a:t>INCOME</a:t>
            </a:r>
            <a:endParaRPr sz="860">
              <a:latin typeface="Calibri"/>
              <a:cs typeface="Calibri"/>
            </a:endParaRPr>
          </a:p>
        </p:txBody>
      </p:sp>
      <p:sp>
        <p:nvSpPr>
          <p:cNvPr id="115" name="object 115"/>
          <p:cNvSpPr txBox="1"/>
          <p:nvPr/>
        </p:nvSpPr>
        <p:spPr>
          <a:xfrm>
            <a:off x="6234728" y="268201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6" name="object 116"/>
          <p:cNvSpPr txBox="1"/>
          <p:nvPr/>
        </p:nvSpPr>
        <p:spPr>
          <a:xfrm>
            <a:off x="7981451" y="268201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7" name="object 117"/>
          <p:cNvSpPr txBox="1"/>
          <p:nvPr/>
        </p:nvSpPr>
        <p:spPr>
          <a:xfrm>
            <a:off x="9728173" y="268201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8" name="object 118"/>
          <p:cNvSpPr txBox="1"/>
          <p:nvPr/>
        </p:nvSpPr>
        <p:spPr>
          <a:xfrm>
            <a:off x="11474896" y="268201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19" name="object 119"/>
          <p:cNvSpPr txBox="1"/>
          <p:nvPr/>
        </p:nvSpPr>
        <p:spPr>
          <a:xfrm>
            <a:off x="13221619" y="268201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20" name="object 120"/>
          <p:cNvSpPr txBox="1"/>
          <p:nvPr/>
        </p:nvSpPr>
        <p:spPr>
          <a:xfrm>
            <a:off x="3578261" y="2837328"/>
            <a:ext cx="1464049"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5.</a:t>
            </a:r>
            <a:r>
              <a:rPr sz="860" spc="607">
                <a:latin typeface="Calibri"/>
                <a:cs typeface="Calibri"/>
              </a:rPr>
              <a:t> </a:t>
            </a:r>
            <a:r>
              <a:rPr sz="860">
                <a:latin typeface="Calibri"/>
                <a:cs typeface="Calibri"/>
              </a:rPr>
              <a:t>Other</a:t>
            </a:r>
            <a:r>
              <a:rPr sz="860" spc="-7">
                <a:latin typeface="Calibri"/>
                <a:cs typeface="Calibri"/>
              </a:rPr>
              <a:t> </a:t>
            </a:r>
            <a:r>
              <a:rPr sz="860">
                <a:latin typeface="Calibri"/>
                <a:cs typeface="Calibri"/>
              </a:rPr>
              <a:t>Local</a:t>
            </a:r>
            <a:r>
              <a:rPr sz="860" spc="13">
                <a:latin typeface="Calibri"/>
                <a:cs typeface="Calibri"/>
              </a:rPr>
              <a:t> </a:t>
            </a:r>
            <a:r>
              <a:rPr sz="860">
                <a:latin typeface="Calibri"/>
                <a:cs typeface="Calibri"/>
              </a:rPr>
              <a:t>Funds</a:t>
            </a:r>
            <a:r>
              <a:rPr sz="860" spc="7">
                <a:latin typeface="Calibri"/>
                <a:cs typeface="Calibri"/>
              </a:rPr>
              <a:t> </a:t>
            </a:r>
            <a:r>
              <a:rPr sz="860" spc="-13">
                <a:latin typeface="Calibri"/>
                <a:cs typeface="Calibri"/>
              </a:rPr>
              <a:t>(Identify)</a:t>
            </a:r>
            <a:endParaRPr sz="860">
              <a:latin typeface="Calibri"/>
              <a:cs typeface="Calibri"/>
            </a:endParaRPr>
          </a:p>
        </p:txBody>
      </p:sp>
      <p:sp>
        <p:nvSpPr>
          <p:cNvPr id="121" name="object 121"/>
          <p:cNvSpPr txBox="1"/>
          <p:nvPr/>
        </p:nvSpPr>
        <p:spPr>
          <a:xfrm>
            <a:off x="7108136" y="2837328"/>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22" name="object 122"/>
          <p:cNvSpPr txBox="1"/>
          <p:nvPr/>
        </p:nvSpPr>
        <p:spPr>
          <a:xfrm>
            <a:off x="8854857" y="2837328"/>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23" name="object 123"/>
          <p:cNvSpPr txBox="1"/>
          <p:nvPr/>
        </p:nvSpPr>
        <p:spPr>
          <a:xfrm>
            <a:off x="10601581" y="2837328"/>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24" name="object 124"/>
          <p:cNvSpPr txBox="1"/>
          <p:nvPr/>
        </p:nvSpPr>
        <p:spPr>
          <a:xfrm>
            <a:off x="12348302" y="2837328"/>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25" name="object 125"/>
          <p:cNvSpPr txBox="1"/>
          <p:nvPr/>
        </p:nvSpPr>
        <p:spPr>
          <a:xfrm>
            <a:off x="13669467" y="2837328"/>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26" name="object 126"/>
          <p:cNvSpPr txBox="1"/>
          <p:nvPr/>
        </p:nvSpPr>
        <p:spPr>
          <a:xfrm>
            <a:off x="13056452" y="2837327"/>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27" name="object 127"/>
          <p:cNvSpPr txBox="1"/>
          <p:nvPr/>
        </p:nvSpPr>
        <p:spPr>
          <a:xfrm>
            <a:off x="14095167" y="2837327"/>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28" name="object 128"/>
          <p:cNvSpPr txBox="1"/>
          <p:nvPr/>
        </p:nvSpPr>
        <p:spPr>
          <a:xfrm>
            <a:off x="3759798" y="2984574"/>
            <a:ext cx="170610" cy="151014"/>
          </a:xfrm>
          <a:prstGeom prst="rect">
            <a:avLst/>
          </a:prstGeom>
        </p:spPr>
        <p:txBody>
          <a:bodyPr vert="horz" wrap="square" lIns="0" tIns="18490" rIns="0" bIns="0" rtlCol="0">
            <a:spAutoFit/>
          </a:bodyPr>
          <a:lstStyle/>
          <a:p>
            <a:pPr marL="16808">
              <a:lnSpc>
                <a:spcPct val="100000"/>
              </a:lnSpc>
              <a:spcBef>
                <a:spcPts val="146"/>
              </a:spcBef>
            </a:pPr>
            <a:r>
              <a:rPr sz="860" spc="-33">
                <a:latin typeface="Calibri"/>
                <a:cs typeface="Calibri"/>
              </a:rPr>
              <a:t>5a.</a:t>
            </a:r>
            <a:endParaRPr sz="860">
              <a:latin typeface="Calibri"/>
              <a:cs typeface="Calibri"/>
            </a:endParaRPr>
          </a:p>
        </p:txBody>
      </p:sp>
      <p:sp>
        <p:nvSpPr>
          <p:cNvPr id="129" name="object 129"/>
          <p:cNvSpPr txBox="1"/>
          <p:nvPr/>
        </p:nvSpPr>
        <p:spPr>
          <a:xfrm>
            <a:off x="8854837" y="298457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30" name="object 130"/>
          <p:cNvSpPr txBox="1"/>
          <p:nvPr/>
        </p:nvSpPr>
        <p:spPr>
          <a:xfrm>
            <a:off x="10601560" y="298457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31" name="object 131"/>
          <p:cNvSpPr txBox="1"/>
          <p:nvPr/>
        </p:nvSpPr>
        <p:spPr>
          <a:xfrm>
            <a:off x="12348283" y="2984574"/>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32" name="object 132"/>
          <p:cNvSpPr txBox="1"/>
          <p:nvPr/>
        </p:nvSpPr>
        <p:spPr>
          <a:xfrm>
            <a:off x="13669447" y="2984574"/>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33" name="object 133"/>
          <p:cNvSpPr txBox="1"/>
          <p:nvPr/>
        </p:nvSpPr>
        <p:spPr>
          <a:xfrm>
            <a:off x="13056452" y="298457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34" name="object 134"/>
          <p:cNvSpPr txBox="1"/>
          <p:nvPr/>
        </p:nvSpPr>
        <p:spPr>
          <a:xfrm>
            <a:off x="14095167" y="298457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35" name="object 135"/>
          <p:cNvSpPr txBox="1"/>
          <p:nvPr/>
        </p:nvSpPr>
        <p:spPr>
          <a:xfrm>
            <a:off x="3759798" y="3131820"/>
            <a:ext cx="177333" cy="151014"/>
          </a:xfrm>
          <a:prstGeom prst="rect">
            <a:avLst/>
          </a:prstGeom>
        </p:spPr>
        <p:txBody>
          <a:bodyPr vert="horz" wrap="square" lIns="0" tIns="18490" rIns="0" bIns="0" rtlCol="0">
            <a:spAutoFit/>
          </a:bodyPr>
          <a:lstStyle/>
          <a:p>
            <a:pPr marL="16808">
              <a:lnSpc>
                <a:spcPct val="100000"/>
              </a:lnSpc>
              <a:spcBef>
                <a:spcPts val="146"/>
              </a:spcBef>
            </a:pPr>
            <a:r>
              <a:rPr sz="860" spc="-33">
                <a:latin typeface="Calibri"/>
                <a:cs typeface="Calibri"/>
              </a:rPr>
              <a:t>5b.</a:t>
            </a:r>
            <a:endParaRPr sz="860">
              <a:latin typeface="Calibri"/>
              <a:cs typeface="Calibri"/>
            </a:endParaRPr>
          </a:p>
        </p:txBody>
      </p:sp>
      <p:sp>
        <p:nvSpPr>
          <p:cNvPr id="136" name="object 136"/>
          <p:cNvSpPr txBox="1"/>
          <p:nvPr/>
        </p:nvSpPr>
        <p:spPr>
          <a:xfrm>
            <a:off x="8854837" y="3131820"/>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37" name="object 137"/>
          <p:cNvSpPr txBox="1"/>
          <p:nvPr/>
        </p:nvSpPr>
        <p:spPr>
          <a:xfrm>
            <a:off x="10601560" y="3131820"/>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38" name="object 138"/>
          <p:cNvSpPr txBox="1"/>
          <p:nvPr/>
        </p:nvSpPr>
        <p:spPr>
          <a:xfrm>
            <a:off x="12348283" y="3131820"/>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39" name="object 139"/>
          <p:cNvSpPr txBox="1"/>
          <p:nvPr/>
        </p:nvSpPr>
        <p:spPr>
          <a:xfrm>
            <a:off x="13669447" y="3131820"/>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40" name="object 140"/>
          <p:cNvSpPr txBox="1"/>
          <p:nvPr/>
        </p:nvSpPr>
        <p:spPr>
          <a:xfrm>
            <a:off x="13056452" y="3131820"/>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41" name="object 141"/>
          <p:cNvSpPr txBox="1"/>
          <p:nvPr/>
        </p:nvSpPr>
        <p:spPr>
          <a:xfrm>
            <a:off x="14095167" y="3131820"/>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42" name="object 142"/>
          <p:cNvSpPr txBox="1"/>
          <p:nvPr/>
        </p:nvSpPr>
        <p:spPr>
          <a:xfrm>
            <a:off x="3578262" y="3279064"/>
            <a:ext cx="873218"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6.</a:t>
            </a:r>
            <a:r>
              <a:rPr sz="860" spc="589">
                <a:latin typeface="Calibri"/>
                <a:cs typeface="Calibri"/>
              </a:rPr>
              <a:t> </a:t>
            </a:r>
            <a:r>
              <a:rPr sz="860" spc="-13">
                <a:latin typeface="Calibri"/>
                <a:cs typeface="Calibri"/>
              </a:rPr>
              <a:t>Medicaid/OHP</a:t>
            </a:r>
            <a:endParaRPr sz="860">
              <a:latin typeface="Calibri"/>
              <a:cs typeface="Calibri"/>
            </a:endParaRPr>
          </a:p>
        </p:txBody>
      </p:sp>
      <p:sp>
        <p:nvSpPr>
          <p:cNvPr id="143" name="object 143"/>
          <p:cNvSpPr txBox="1"/>
          <p:nvPr/>
        </p:nvSpPr>
        <p:spPr>
          <a:xfrm>
            <a:off x="8854857" y="3279064"/>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44" name="object 144"/>
          <p:cNvSpPr txBox="1"/>
          <p:nvPr/>
        </p:nvSpPr>
        <p:spPr>
          <a:xfrm>
            <a:off x="10601581" y="3279064"/>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45" name="object 145"/>
          <p:cNvSpPr txBox="1"/>
          <p:nvPr/>
        </p:nvSpPr>
        <p:spPr>
          <a:xfrm>
            <a:off x="12348302" y="3279064"/>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46" name="object 146"/>
          <p:cNvSpPr txBox="1"/>
          <p:nvPr/>
        </p:nvSpPr>
        <p:spPr>
          <a:xfrm>
            <a:off x="13669467" y="3279064"/>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47" name="object 147"/>
          <p:cNvSpPr txBox="1"/>
          <p:nvPr/>
        </p:nvSpPr>
        <p:spPr>
          <a:xfrm>
            <a:off x="13056452" y="3279063"/>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48" name="object 148"/>
          <p:cNvSpPr txBox="1"/>
          <p:nvPr/>
        </p:nvSpPr>
        <p:spPr>
          <a:xfrm>
            <a:off x="14095167" y="3279063"/>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149" name="object 149"/>
          <p:cNvSpPr txBox="1"/>
          <p:nvPr/>
        </p:nvSpPr>
        <p:spPr>
          <a:xfrm>
            <a:off x="3578262" y="3426310"/>
            <a:ext cx="1955707"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7.</a:t>
            </a:r>
            <a:r>
              <a:rPr sz="860" spc="635">
                <a:latin typeface="Calibri"/>
                <a:cs typeface="Calibri"/>
              </a:rPr>
              <a:t> </a:t>
            </a:r>
            <a:r>
              <a:rPr sz="860">
                <a:latin typeface="Calibri"/>
                <a:cs typeface="Calibri"/>
              </a:rPr>
              <a:t>Volunteer and</a:t>
            </a:r>
            <a:r>
              <a:rPr sz="860" spc="7">
                <a:latin typeface="Calibri"/>
                <a:cs typeface="Calibri"/>
              </a:rPr>
              <a:t> </a:t>
            </a:r>
            <a:r>
              <a:rPr sz="860">
                <a:latin typeface="Calibri"/>
                <a:cs typeface="Calibri"/>
              </a:rPr>
              <a:t>In-Kind</a:t>
            </a:r>
            <a:r>
              <a:rPr sz="860" spc="13">
                <a:latin typeface="Calibri"/>
                <a:cs typeface="Calibri"/>
              </a:rPr>
              <a:t> </a:t>
            </a:r>
            <a:r>
              <a:rPr sz="860">
                <a:latin typeface="Calibri"/>
                <a:cs typeface="Calibri"/>
              </a:rPr>
              <a:t>(estimate </a:t>
            </a:r>
            <a:r>
              <a:rPr sz="860" spc="-13">
                <a:latin typeface="Calibri"/>
                <a:cs typeface="Calibri"/>
              </a:rPr>
              <a:t>value)</a:t>
            </a:r>
            <a:endParaRPr sz="860">
              <a:latin typeface="Calibri"/>
              <a:cs typeface="Calibri"/>
            </a:endParaRPr>
          </a:p>
        </p:txBody>
      </p:sp>
      <p:sp>
        <p:nvSpPr>
          <p:cNvPr id="150" name="object 150"/>
          <p:cNvSpPr txBox="1"/>
          <p:nvPr/>
        </p:nvSpPr>
        <p:spPr>
          <a:xfrm>
            <a:off x="8854857" y="3426310"/>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51" name="object 151"/>
          <p:cNvSpPr txBox="1"/>
          <p:nvPr/>
        </p:nvSpPr>
        <p:spPr>
          <a:xfrm>
            <a:off x="10601581" y="3426310"/>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52" name="object 152"/>
          <p:cNvSpPr txBox="1"/>
          <p:nvPr/>
        </p:nvSpPr>
        <p:spPr>
          <a:xfrm>
            <a:off x="12348302" y="3426310"/>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53" name="object 153"/>
          <p:cNvSpPr txBox="1"/>
          <p:nvPr/>
        </p:nvSpPr>
        <p:spPr>
          <a:xfrm>
            <a:off x="13669467" y="3426310"/>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54" name="object 154"/>
          <p:cNvSpPr txBox="1"/>
          <p:nvPr/>
        </p:nvSpPr>
        <p:spPr>
          <a:xfrm>
            <a:off x="13056452" y="3426312"/>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55" name="object 155"/>
          <p:cNvSpPr txBox="1"/>
          <p:nvPr/>
        </p:nvSpPr>
        <p:spPr>
          <a:xfrm>
            <a:off x="14095167" y="3426312"/>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56" name="object 156"/>
          <p:cNvSpPr txBox="1"/>
          <p:nvPr/>
        </p:nvSpPr>
        <p:spPr>
          <a:xfrm>
            <a:off x="3578262" y="3573556"/>
            <a:ext cx="888346"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8.</a:t>
            </a:r>
            <a:r>
              <a:rPr sz="860" spc="596">
                <a:latin typeface="Calibri"/>
                <a:cs typeface="Calibri"/>
              </a:rPr>
              <a:t> </a:t>
            </a:r>
            <a:r>
              <a:rPr sz="860">
                <a:latin typeface="Calibri"/>
                <a:cs typeface="Calibri"/>
              </a:rPr>
              <a:t>Other</a:t>
            </a:r>
            <a:r>
              <a:rPr sz="860" spc="-7">
                <a:latin typeface="Calibri"/>
                <a:cs typeface="Calibri"/>
              </a:rPr>
              <a:t> </a:t>
            </a:r>
            <a:r>
              <a:rPr sz="860" spc="-13">
                <a:latin typeface="Calibri"/>
                <a:cs typeface="Calibri"/>
              </a:rPr>
              <a:t>(Specify)</a:t>
            </a:r>
            <a:endParaRPr sz="860">
              <a:latin typeface="Calibri"/>
              <a:cs typeface="Calibri"/>
            </a:endParaRPr>
          </a:p>
        </p:txBody>
      </p:sp>
      <p:sp>
        <p:nvSpPr>
          <p:cNvPr id="157" name="object 157"/>
          <p:cNvSpPr txBox="1"/>
          <p:nvPr/>
        </p:nvSpPr>
        <p:spPr>
          <a:xfrm>
            <a:off x="8854857" y="357355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58" name="object 158"/>
          <p:cNvSpPr txBox="1"/>
          <p:nvPr/>
        </p:nvSpPr>
        <p:spPr>
          <a:xfrm>
            <a:off x="10601581" y="357355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59" name="object 159"/>
          <p:cNvSpPr txBox="1"/>
          <p:nvPr/>
        </p:nvSpPr>
        <p:spPr>
          <a:xfrm>
            <a:off x="12348302" y="357355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60" name="object 160"/>
          <p:cNvSpPr txBox="1"/>
          <p:nvPr/>
        </p:nvSpPr>
        <p:spPr>
          <a:xfrm>
            <a:off x="13669467" y="3573556"/>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61" name="object 161"/>
          <p:cNvSpPr txBox="1"/>
          <p:nvPr/>
        </p:nvSpPr>
        <p:spPr>
          <a:xfrm>
            <a:off x="13056452" y="357355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62" name="object 162"/>
          <p:cNvSpPr txBox="1"/>
          <p:nvPr/>
        </p:nvSpPr>
        <p:spPr>
          <a:xfrm>
            <a:off x="14095167" y="357355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63" name="object 163"/>
          <p:cNvSpPr txBox="1"/>
          <p:nvPr/>
        </p:nvSpPr>
        <p:spPr>
          <a:xfrm>
            <a:off x="3578262" y="3716766"/>
            <a:ext cx="888346"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9.</a:t>
            </a:r>
            <a:r>
              <a:rPr sz="860" spc="596">
                <a:latin typeface="Calibri"/>
                <a:cs typeface="Calibri"/>
              </a:rPr>
              <a:t> </a:t>
            </a:r>
            <a:r>
              <a:rPr sz="860">
                <a:latin typeface="Calibri"/>
                <a:cs typeface="Calibri"/>
              </a:rPr>
              <a:t>Other</a:t>
            </a:r>
            <a:r>
              <a:rPr sz="860" spc="-7">
                <a:latin typeface="Calibri"/>
                <a:cs typeface="Calibri"/>
              </a:rPr>
              <a:t> </a:t>
            </a:r>
            <a:r>
              <a:rPr sz="860" spc="-13">
                <a:latin typeface="Calibri"/>
                <a:cs typeface="Calibri"/>
              </a:rPr>
              <a:t>(Specify)</a:t>
            </a:r>
            <a:endParaRPr sz="860">
              <a:latin typeface="Calibri"/>
              <a:cs typeface="Calibri"/>
            </a:endParaRPr>
          </a:p>
        </p:txBody>
      </p:sp>
      <p:sp>
        <p:nvSpPr>
          <p:cNvPr id="164" name="object 164"/>
          <p:cNvSpPr txBox="1"/>
          <p:nvPr/>
        </p:nvSpPr>
        <p:spPr>
          <a:xfrm>
            <a:off x="8854857" y="371676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65" name="object 165"/>
          <p:cNvSpPr txBox="1"/>
          <p:nvPr/>
        </p:nvSpPr>
        <p:spPr>
          <a:xfrm>
            <a:off x="10601581" y="371676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66" name="object 166"/>
          <p:cNvSpPr txBox="1"/>
          <p:nvPr/>
        </p:nvSpPr>
        <p:spPr>
          <a:xfrm>
            <a:off x="12348302" y="3716766"/>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67" name="object 167"/>
          <p:cNvSpPr txBox="1"/>
          <p:nvPr/>
        </p:nvSpPr>
        <p:spPr>
          <a:xfrm>
            <a:off x="13669467" y="3716766"/>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68" name="object 168"/>
          <p:cNvSpPr txBox="1"/>
          <p:nvPr/>
        </p:nvSpPr>
        <p:spPr>
          <a:xfrm>
            <a:off x="13056452" y="3716769"/>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69" name="object 169"/>
          <p:cNvSpPr txBox="1"/>
          <p:nvPr/>
        </p:nvSpPr>
        <p:spPr>
          <a:xfrm>
            <a:off x="14095167" y="3716769"/>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70" name="object 170"/>
          <p:cNvSpPr txBox="1"/>
          <p:nvPr/>
        </p:nvSpPr>
        <p:spPr>
          <a:xfrm>
            <a:off x="3564143" y="3868045"/>
            <a:ext cx="90263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10</a:t>
            </a:r>
            <a:r>
              <a:rPr sz="860" spc="483">
                <a:latin typeface="Calibri"/>
                <a:cs typeface="Calibri"/>
              </a:rPr>
              <a:t> </a:t>
            </a:r>
            <a:r>
              <a:rPr sz="860">
                <a:latin typeface="Calibri"/>
                <a:cs typeface="Calibri"/>
              </a:rPr>
              <a:t>Other</a:t>
            </a:r>
            <a:r>
              <a:rPr sz="860" spc="-7">
                <a:latin typeface="Calibri"/>
                <a:cs typeface="Calibri"/>
              </a:rPr>
              <a:t> </a:t>
            </a:r>
            <a:r>
              <a:rPr sz="860" spc="-13">
                <a:latin typeface="Calibri"/>
                <a:cs typeface="Calibri"/>
              </a:rPr>
              <a:t>(Specify)</a:t>
            </a:r>
            <a:endParaRPr sz="860">
              <a:latin typeface="Calibri"/>
              <a:cs typeface="Calibri"/>
            </a:endParaRPr>
          </a:p>
        </p:txBody>
      </p:sp>
      <p:sp>
        <p:nvSpPr>
          <p:cNvPr id="171" name="object 171"/>
          <p:cNvSpPr txBox="1"/>
          <p:nvPr/>
        </p:nvSpPr>
        <p:spPr>
          <a:xfrm>
            <a:off x="7124925" y="3029118"/>
            <a:ext cx="446274" cy="995082"/>
          </a:xfrm>
          <a:prstGeom prst="rect">
            <a:avLst/>
          </a:prstGeom>
        </p:spPr>
        <p:txBody>
          <a:bodyPr vert="horz" wrap="square" lIns="0" tIns="0" rIns="0" bIns="0" rtlCol="0">
            <a:spAutoFit/>
          </a:bodyPr>
          <a:lstStyle/>
          <a:p>
            <a:pPr>
              <a:lnSpc>
                <a:spcPts val="827"/>
              </a:lnSpc>
            </a:pPr>
            <a:r>
              <a:rPr sz="860">
                <a:latin typeface="Calibri"/>
                <a:cs typeface="Calibri"/>
              </a:rPr>
              <a:t>------------</a:t>
            </a:r>
            <a:r>
              <a:rPr sz="860" spc="-66">
                <a:latin typeface="Calibri"/>
                <a:cs typeface="Calibri"/>
              </a:rPr>
              <a:t>-</a:t>
            </a:r>
            <a:endParaRPr sz="860">
              <a:latin typeface="Calibri"/>
              <a:cs typeface="Calibri"/>
            </a:endParaRPr>
          </a:p>
          <a:p>
            <a:pPr>
              <a:lnSpc>
                <a:spcPct val="100000"/>
              </a:lnSpc>
              <a:spcBef>
                <a:spcPts val="126"/>
              </a:spcBef>
            </a:pPr>
            <a:r>
              <a:rPr sz="860" b="1">
                <a:latin typeface="Calibri"/>
                <a:cs typeface="Calibri"/>
              </a:rPr>
              <a:t>------------</a:t>
            </a:r>
            <a:r>
              <a:rPr sz="860" b="1" spc="-66">
                <a:latin typeface="Calibri"/>
                <a:cs typeface="Calibri"/>
              </a:rPr>
              <a:t>-</a:t>
            </a:r>
            <a:endParaRPr sz="860">
              <a:latin typeface="Calibri"/>
              <a:cs typeface="Calibri"/>
            </a:endParaRPr>
          </a:p>
          <a:p>
            <a:pPr>
              <a:lnSpc>
                <a:spcPct val="100000"/>
              </a:lnSpc>
              <a:spcBef>
                <a:spcPts val="126"/>
              </a:spcBef>
            </a:pPr>
            <a:r>
              <a:rPr sz="860" b="1">
                <a:latin typeface="Calibri"/>
                <a:cs typeface="Calibri"/>
              </a:rPr>
              <a:t>------------</a:t>
            </a:r>
            <a:r>
              <a:rPr sz="860" b="1" spc="-66">
                <a:latin typeface="Calibri"/>
                <a:cs typeface="Calibri"/>
              </a:rPr>
              <a:t>-</a:t>
            </a:r>
            <a:endParaRPr sz="860">
              <a:latin typeface="Calibri"/>
              <a:cs typeface="Calibri"/>
            </a:endParaRPr>
          </a:p>
          <a:p>
            <a:pPr>
              <a:lnSpc>
                <a:spcPct val="100000"/>
              </a:lnSpc>
              <a:spcBef>
                <a:spcPts val="126"/>
              </a:spcBef>
            </a:pPr>
            <a:r>
              <a:rPr sz="860">
                <a:latin typeface="Calibri"/>
                <a:cs typeface="Calibri"/>
              </a:rPr>
              <a:t>------------</a:t>
            </a:r>
            <a:r>
              <a:rPr sz="860" spc="-66">
                <a:latin typeface="Calibri"/>
                <a:cs typeface="Calibri"/>
              </a:rPr>
              <a:t>-</a:t>
            </a:r>
            <a:endParaRPr sz="860">
              <a:latin typeface="Calibri"/>
              <a:cs typeface="Calibri"/>
            </a:endParaRPr>
          </a:p>
          <a:p>
            <a:pPr>
              <a:lnSpc>
                <a:spcPct val="100000"/>
              </a:lnSpc>
              <a:spcBef>
                <a:spcPts val="132"/>
              </a:spcBef>
            </a:pPr>
            <a:r>
              <a:rPr sz="860">
                <a:latin typeface="Calibri"/>
                <a:cs typeface="Calibri"/>
              </a:rPr>
              <a:t>------------</a:t>
            </a:r>
            <a:r>
              <a:rPr sz="860" spc="-66">
                <a:latin typeface="Calibri"/>
                <a:cs typeface="Calibri"/>
              </a:rPr>
              <a:t>-</a:t>
            </a:r>
            <a:endParaRPr sz="860">
              <a:latin typeface="Calibri"/>
              <a:cs typeface="Calibri"/>
            </a:endParaRPr>
          </a:p>
          <a:p>
            <a:pPr>
              <a:lnSpc>
                <a:spcPct val="100000"/>
              </a:lnSpc>
              <a:spcBef>
                <a:spcPts val="93"/>
              </a:spcBef>
            </a:pPr>
            <a:r>
              <a:rPr sz="860">
                <a:latin typeface="Calibri"/>
                <a:cs typeface="Calibri"/>
              </a:rPr>
              <a:t>------------</a:t>
            </a:r>
            <a:r>
              <a:rPr sz="860" spc="-66">
                <a:latin typeface="Calibri"/>
                <a:cs typeface="Calibri"/>
              </a:rPr>
              <a:t>-</a:t>
            </a:r>
            <a:endParaRPr sz="860">
              <a:latin typeface="Calibri"/>
              <a:cs typeface="Calibri"/>
            </a:endParaRPr>
          </a:p>
          <a:p>
            <a:pPr>
              <a:lnSpc>
                <a:spcPct val="100000"/>
              </a:lnSpc>
              <a:spcBef>
                <a:spcPts val="159"/>
              </a:spcBef>
            </a:pPr>
            <a:r>
              <a:rPr sz="860">
                <a:latin typeface="Calibri"/>
                <a:cs typeface="Calibri"/>
              </a:rPr>
              <a:t>------------</a:t>
            </a:r>
            <a:r>
              <a:rPr sz="860" spc="-66">
                <a:latin typeface="Calibri"/>
                <a:cs typeface="Calibri"/>
              </a:rPr>
              <a:t>-</a:t>
            </a:r>
            <a:endParaRPr sz="860">
              <a:latin typeface="Calibri"/>
              <a:cs typeface="Calibri"/>
            </a:endParaRPr>
          </a:p>
        </p:txBody>
      </p:sp>
      <p:sp>
        <p:nvSpPr>
          <p:cNvPr id="172" name="object 172"/>
          <p:cNvSpPr txBox="1"/>
          <p:nvPr/>
        </p:nvSpPr>
        <p:spPr>
          <a:xfrm>
            <a:off x="8854857" y="386804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73" name="object 173"/>
          <p:cNvSpPr txBox="1"/>
          <p:nvPr/>
        </p:nvSpPr>
        <p:spPr>
          <a:xfrm>
            <a:off x="10601581" y="386804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74" name="object 174"/>
          <p:cNvSpPr txBox="1"/>
          <p:nvPr/>
        </p:nvSpPr>
        <p:spPr>
          <a:xfrm>
            <a:off x="12348302" y="386804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75" name="object 175"/>
          <p:cNvSpPr txBox="1"/>
          <p:nvPr/>
        </p:nvSpPr>
        <p:spPr>
          <a:xfrm>
            <a:off x="13669467" y="3868045"/>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76" name="object 176"/>
          <p:cNvSpPr txBox="1"/>
          <p:nvPr/>
        </p:nvSpPr>
        <p:spPr>
          <a:xfrm>
            <a:off x="13056452" y="3868048"/>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77" name="object 177"/>
          <p:cNvSpPr txBox="1"/>
          <p:nvPr/>
        </p:nvSpPr>
        <p:spPr>
          <a:xfrm>
            <a:off x="14095167" y="3868048"/>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178" name="object 178"/>
          <p:cNvSpPr txBox="1"/>
          <p:nvPr/>
        </p:nvSpPr>
        <p:spPr>
          <a:xfrm>
            <a:off x="3513717" y="4243220"/>
            <a:ext cx="795057" cy="162843"/>
          </a:xfrm>
          <a:prstGeom prst="rect">
            <a:avLst/>
          </a:prstGeom>
        </p:spPr>
        <p:txBody>
          <a:bodyPr vert="horz" wrap="square" lIns="0" tIns="20171" rIns="0" bIns="0" rtlCol="0">
            <a:spAutoFit/>
          </a:bodyPr>
          <a:lstStyle/>
          <a:p>
            <a:pPr marL="16808">
              <a:lnSpc>
                <a:spcPct val="100000"/>
              </a:lnSpc>
              <a:spcBef>
                <a:spcPts val="159"/>
              </a:spcBef>
            </a:pPr>
            <a:r>
              <a:rPr sz="926" b="1" spc="-13">
                <a:latin typeface="Calibri"/>
                <a:cs typeface="Calibri"/>
              </a:rPr>
              <a:t>EXPENDITURES</a:t>
            </a:r>
            <a:endParaRPr sz="926">
              <a:latin typeface="Calibri"/>
              <a:cs typeface="Calibri"/>
            </a:endParaRPr>
          </a:p>
        </p:txBody>
      </p:sp>
      <p:sp>
        <p:nvSpPr>
          <p:cNvPr id="179" name="object 179"/>
          <p:cNvSpPr txBox="1"/>
          <p:nvPr/>
        </p:nvSpPr>
        <p:spPr>
          <a:xfrm>
            <a:off x="3574227" y="4555864"/>
            <a:ext cx="91776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B.</a:t>
            </a:r>
            <a:r>
              <a:rPr sz="860" b="1" spc="556">
                <a:latin typeface="Calibri"/>
                <a:cs typeface="Calibri"/>
              </a:rPr>
              <a:t> </a:t>
            </a:r>
            <a:r>
              <a:rPr sz="860" b="1" spc="-13">
                <a:latin typeface="Calibri"/>
                <a:cs typeface="Calibri"/>
              </a:rPr>
              <a:t>EXPENDITURES</a:t>
            </a:r>
            <a:endParaRPr sz="860">
              <a:latin typeface="Calibri"/>
              <a:cs typeface="Calibri"/>
            </a:endParaRPr>
          </a:p>
        </p:txBody>
      </p:sp>
      <p:sp>
        <p:nvSpPr>
          <p:cNvPr id="180" name="object 180"/>
          <p:cNvSpPr txBox="1"/>
          <p:nvPr/>
        </p:nvSpPr>
        <p:spPr>
          <a:xfrm>
            <a:off x="6109670" y="4382426"/>
            <a:ext cx="721099" cy="309761"/>
          </a:xfrm>
          <a:prstGeom prst="rect">
            <a:avLst/>
          </a:prstGeom>
        </p:spPr>
        <p:txBody>
          <a:bodyPr vert="horz" wrap="square" lIns="0" tIns="31937" rIns="0" bIns="0" rtlCol="0">
            <a:spAutoFit/>
          </a:bodyPr>
          <a:lstStyle/>
          <a:p>
            <a:pPr marL="16808">
              <a:lnSpc>
                <a:spcPct val="100000"/>
              </a:lnSpc>
              <a:spcBef>
                <a:spcPts val="251"/>
              </a:spcBef>
            </a:pPr>
            <a:r>
              <a:rPr sz="860" b="1">
                <a:latin typeface="Calibri"/>
                <a:cs typeface="Calibri"/>
              </a:rPr>
              <a:t>Non-</a:t>
            </a:r>
            <a:r>
              <a:rPr sz="860" b="1" spc="-13">
                <a:latin typeface="Calibri"/>
                <a:cs typeface="Calibri"/>
              </a:rPr>
              <a:t>OHA/PHD</a:t>
            </a:r>
            <a:endParaRPr sz="860">
              <a:latin typeface="Calibri"/>
              <a:cs typeface="Calibri"/>
            </a:endParaRPr>
          </a:p>
          <a:p>
            <a:pPr marL="54627">
              <a:lnSpc>
                <a:spcPct val="100000"/>
              </a:lnSpc>
              <a:spcBef>
                <a:spcPts val="132"/>
              </a:spcBef>
            </a:pPr>
            <a:r>
              <a:rPr sz="860" b="1" spc="-13">
                <a:latin typeface="Calibri"/>
                <a:cs typeface="Calibri"/>
              </a:rPr>
              <a:t>Expenditures</a:t>
            </a:r>
            <a:endParaRPr sz="860">
              <a:latin typeface="Calibri"/>
              <a:cs typeface="Calibri"/>
            </a:endParaRPr>
          </a:p>
        </p:txBody>
      </p:sp>
      <p:sp>
        <p:nvSpPr>
          <p:cNvPr id="181" name="object 181"/>
          <p:cNvSpPr txBox="1"/>
          <p:nvPr/>
        </p:nvSpPr>
        <p:spPr>
          <a:xfrm>
            <a:off x="7021371" y="4382426"/>
            <a:ext cx="645459" cy="309761"/>
          </a:xfrm>
          <a:prstGeom prst="rect">
            <a:avLst/>
          </a:prstGeom>
        </p:spPr>
        <p:txBody>
          <a:bodyPr vert="horz" wrap="square" lIns="0" tIns="31937" rIns="0" bIns="0" rtlCol="0">
            <a:spAutoFit/>
          </a:bodyPr>
          <a:lstStyle/>
          <a:p>
            <a:pPr marL="93287">
              <a:lnSpc>
                <a:spcPct val="100000"/>
              </a:lnSpc>
              <a:spcBef>
                <a:spcPts val="251"/>
              </a:spcBef>
            </a:pPr>
            <a:r>
              <a:rPr sz="860" b="1" spc="-13">
                <a:latin typeface="Calibri"/>
                <a:cs typeface="Calibri"/>
              </a:rPr>
              <a:t>OHA/PHD</a:t>
            </a:r>
            <a:endParaRPr sz="860">
              <a:latin typeface="Calibri"/>
              <a:cs typeface="Calibri"/>
            </a:endParaRPr>
          </a:p>
          <a:p>
            <a:pPr marL="16808">
              <a:lnSpc>
                <a:spcPct val="100000"/>
              </a:lnSpc>
              <a:spcBef>
                <a:spcPts val="132"/>
              </a:spcBef>
            </a:pPr>
            <a:r>
              <a:rPr sz="860" b="1" spc="-13">
                <a:latin typeface="Calibri"/>
                <a:cs typeface="Calibri"/>
              </a:rPr>
              <a:t>Expenditures</a:t>
            </a:r>
            <a:endParaRPr sz="860">
              <a:latin typeface="Calibri"/>
              <a:cs typeface="Calibri"/>
            </a:endParaRPr>
          </a:p>
        </p:txBody>
      </p:sp>
      <p:sp>
        <p:nvSpPr>
          <p:cNvPr id="182" name="object 182"/>
          <p:cNvSpPr txBox="1"/>
          <p:nvPr/>
        </p:nvSpPr>
        <p:spPr>
          <a:xfrm>
            <a:off x="7856443" y="4382426"/>
            <a:ext cx="721099" cy="309761"/>
          </a:xfrm>
          <a:prstGeom prst="rect">
            <a:avLst/>
          </a:prstGeom>
        </p:spPr>
        <p:txBody>
          <a:bodyPr vert="horz" wrap="square" lIns="0" tIns="31937" rIns="0" bIns="0" rtlCol="0">
            <a:spAutoFit/>
          </a:bodyPr>
          <a:lstStyle/>
          <a:p>
            <a:pPr marL="16808">
              <a:lnSpc>
                <a:spcPct val="100000"/>
              </a:lnSpc>
              <a:spcBef>
                <a:spcPts val="251"/>
              </a:spcBef>
            </a:pPr>
            <a:r>
              <a:rPr sz="860" b="1">
                <a:latin typeface="Calibri"/>
                <a:cs typeface="Calibri"/>
              </a:rPr>
              <a:t>Non-</a:t>
            </a:r>
            <a:r>
              <a:rPr sz="860" b="1" spc="-13">
                <a:latin typeface="Calibri"/>
                <a:cs typeface="Calibri"/>
              </a:rPr>
              <a:t>OHA/PHD</a:t>
            </a:r>
            <a:endParaRPr sz="860">
              <a:latin typeface="Calibri"/>
              <a:cs typeface="Calibri"/>
            </a:endParaRPr>
          </a:p>
          <a:p>
            <a:pPr marL="54627">
              <a:lnSpc>
                <a:spcPct val="100000"/>
              </a:lnSpc>
              <a:spcBef>
                <a:spcPts val="132"/>
              </a:spcBef>
            </a:pPr>
            <a:r>
              <a:rPr sz="860" b="1" spc="-13">
                <a:latin typeface="Calibri"/>
                <a:cs typeface="Calibri"/>
              </a:rPr>
              <a:t>Expenditures</a:t>
            </a:r>
            <a:endParaRPr sz="860">
              <a:latin typeface="Calibri"/>
              <a:cs typeface="Calibri"/>
            </a:endParaRPr>
          </a:p>
        </p:txBody>
      </p:sp>
      <p:sp>
        <p:nvSpPr>
          <p:cNvPr id="183" name="object 183"/>
          <p:cNvSpPr txBox="1"/>
          <p:nvPr/>
        </p:nvSpPr>
        <p:spPr>
          <a:xfrm>
            <a:off x="8768144" y="4382426"/>
            <a:ext cx="645459" cy="309761"/>
          </a:xfrm>
          <a:prstGeom prst="rect">
            <a:avLst/>
          </a:prstGeom>
        </p:spPr>
        <p:txBody>
          <a:bodyPr vert="horz" wrap="square" lIns="0" tIns="31937" rIns="0" bIns="0" rtlCol="0">
            <a:spAutoFit/>
          </a:bodyPr>
          <a:lstStyle/>
          <a:p>
            <a:pPr marL="93287">
              <a:lnSpc>
                <a:spcPct val="100000"/>
              </a:lnSpc>
              <a:spcBef>
                <a:spcPts val="251"/>
              </a:spcBef>
            </a:pPr>
            <a:r>
              <a:rPr sz="860" b="1" spc="-13">
                <a:latin typeface="Calibri"/>
                <a:cs typeface="Calibri"/>
              </a:rPr>
              <a:t>OHA/PHD</a:t>
            </a:r>
            <a:endParaRPr sz="860">
              <a:latin typeface="Calibri"/>
              <a:cs typeface="Calibri"/>
            </a:endParaRPr>
          </a:p>
          <a:p>
            <a:pPr marL="16808">
              <a:lnSpc>
                <a:spcPct val="100000"/>
              </a:lnSpc>
              <a:spcBef>
                <a:spcPts val="132"/>
              </a:spcBef>
            </a:pPr>
            <a:r>
              <a:rPr sz="860" b="1" spc="-13">
                <a:latin typeface="Calibri"/>
                <a:cs typeface="Calibri"/>
              </a:rPr>
              <a:t>Expenditures</a:t>
            </a:r>
            <a:endParaRPr sz="860">
              <a:latin typeface="Calibri"/>
              <a:cs typeface="Calibri"/>
            </a:endParaRPr>
          </a:p>
        </p:txBody>
      </p:sp>
      <p:sp>
        <p:nvSpPr>
          <p:cNvPr id="184" name="object 184"/>
          <p:cNvSpPr txBox="1"/>
          <p:nvPr/>
        </p:nvSpPr>
        <p:spPr>
          <a:xfrm>
            <a:off x="9603217" y="4382426"/>
            <a:ext cx="721099" cy="309761"/>
          </a:xfrm>
          <a:prstGeom prst="rect">
            <a:avLst/>
          </a:prstGeom>
        </p:spPr>
        <p:txBody>
          <a:bodyPr vert="horz" wrap="square" lIns="0" tIns="31937" rIns="0" bIns="0" rtlCol="0">
            <a:spAutoFit/>
          </a:bodyPr>
          <a:lstStyle/>
          <a:p>
            <a:pPr marL="16808">
              <a:lnSpc>
                <a:spcPct val="100000"/>
              </a:lnSpc>
              <a:spcBef>
                <a:spcPts val="251"/>
              </a:spcBef>
            </a:pPr>
            <a:r>
              <a:rPr sz="860" b="1">
                <a:latin typeface="Calibri"/>
                <a:cs typeface="Calibri"/>
              </a:rPr>
              <a:t>Non-</a:t>
            </a:r>
            <a:r>
              <a:rPr sz="860" b="1" spc="-13">
                <a:latin typeface="Calibri"/>
                <a:cs typeface="Calibri"/>
              </a:rPr>
              <a:t>OHA/PHD</a:t>
            </a:r>
            <a:endParaRPr sz="860">
              <a:latin typeface="Calibri"/>
              <a:cs typeface="Calibri"/>
            </a:endParaRPr>
          </a:p>
          <a:p>
            <a:pPr marL="54627">
              <a:lnSpc>
                <a:spcPct val="100000"/>
              </a:lnSpc>
              <a:spcBef>
                <a:spcPts val="132"/>
              </a:spcBef>
            </a:pPr>
            <a:r>
              <a:rPr sz="860" b="1" spc="-13">
                <a:latin typeface="Calibri"/>
                <a:cs typeface="Calibri"/>
              </a:rPr>
              <a:t>Expenditures</a:t>
            </a:r>
            <a:endParaRPr sz="860">
              <a:latin typeface="Calibri"/>
              <a:cs typeface="Calibri"/>
            </a:endParaRPr>
          </a:p>
        </p:txBody>
      </p:sp>
      <p:sp>
        <p:nvSpPr>
          <p:cNvPr id="185" name="object 185"/>
          <p:cNvSpPr txBox="1"/>
          <p:nvPr/>
        </p:nvSpPr>
        <p:spPr>
          <a:xfrm>
            <a:off x="10514917" y="4382426"/>
            <a:ext cx="645459" cy="309761"/>
          </a:xfrm>
          <a:prstGeom prst="rect">
            <a:avLst/>
          </a:prstGeom>
        </p:spPr>
        <p:txBody>
          <a:bodyPr vert="horz" wrap="square" lIns="0" tIns="31937" rIns="0" bIns="0" rtlCol="0">
            <a:spAutoFit/>
          </a:bodyPr>
          <a:lstStyle/>
          <a:p>
            <a:pPr marL="93287">
              <a:lnSpc>
                <a:spcPct val="100000"/>
              </a:lnSpc>
              <a:spcBef>
                <a:spcPts val="251"/>
              </a:spcBef>
            </a:pPr>
            <a:r>
              <a:rPr sz="860" b="1" spc="-13">
                <a:latin typeface="Calibri"/>
                <a:cs typeface="Calibri"/>
              </a:rPr>
              <a:t>OHA/PHD</a:t>
            </a:r>
            <a:endParaRPr sz="860">
              <a:latin typeface="Calibri"/>
              <a:cs typeface="Calibri"/>
            </a:endParaRPr>
          </a:p>
          <a:p>
            <a:pPr marL="16808">
              <a:lnSpc>
                <a:spcPct val="100000"/>
              </a:lnSpc>
              <a:spcBef>
                <a:spcPts val="132"/>
              </a:spcBef>
            </a:pPr>
            <a:r>
              <a:rPr sz="860" b="1" spc="-13">
                <a:latin typeface="Calibri"/>
                <a:cs typeface="Calibri"/>
              </a:rPr>
              <a:t>Expenditures</a:t>
            </a:r>
            <a:endParaRPr sz="860">
              <a:latin typeface="Calibri"/>
              <a:cs typeface="Calibri"/>
            </a:endParaRPr>
          </a:p>
        </p:txBody>
      </p:sp>
      <p:sp>
        <p:nvSpPr>
          <p:cNvPr id="186" name="object 186"/>
          <p:cNvSpPr txBox="1"/>
          <p:nvPr/>
        </p:nvSpPr>
        <p:spPr>
          <a:xfrm>
            <a:off x="11349988" y="4382426"/>
            <a:ext cx="721099" cy="309761"/>
          </a:xfrm>
          <a:prstGeom prst="rect">
            <a:avLst/>
          </a:prstGeom>
        </p:spPr>
        <p:txBody>
          <a:bodyPr vert="horz" wrap="square" lIns="0" tIns="31937" rIns="0" bIns="0" rtlCol="0">
            <a:spAutoFit/>
          </a:bodyPr>
          <a:lstStyle/>
          <a:p>
            <a:pPr marL="16808">
              <a:lnSpc>
                <a:spcPct val="100000"/>
              </a:lnSpc>
              <a:spcBef>
                <a:spcPts val="251"/>
              </a:spcBef>
            </a:pPr>
            <a:r>
              <a:rPr sz="860" b="1">
                <a:latin typeface="Calibri"/>
                <a:cs typeface="Calibri"/>
              </a:rPr>
              <a:t>Non-</a:t>
            </a:r>
            <a:r>
              <a:rPr sz="860" b="1" spc="-13">
                <a:latin typeface="Calibri"/>
                <a:cs typeface="Calibri"/>
              </a:rPr>
              <a:t>OHA/PHD</a:t>
            </a:r>
            <a:endParaRPr sz="860">
              <a:latin typeface="Calibri"/>
              <a:cs typeface="Calibri"/>
            </a:endParaRPr>
          </a:p>
          <a:p>
            <a:pPr marL="54627">
              <a:lnSpc>
                <a:spcPct val="100000"/>
              </a:lnSpc>
              <a:spcBef>
                <a:spcPts val="132"/>
              </a:spcBef>
            </a:pPr>
            <a:r>
              <a:rPr sz="860" b="1" spc="-13">
                <a:latin typeface="Calibri"/>
                <a:cs typeface="Calibri"/>
              </a:rPr>
              <a:t>Expenditures</a:t>
            </a:r>
            <a:endParaRPr sz="860">
              <a:latin typeface="Calibri"/>
              <a:cs typeface="Calibri"/>
            </a:endParaRPr>
          </a:p>
        </p:txBody>
      </p:sp>
      <p:sp>
        <p:nvSpPr>
          <p:cNvPr id="187" name="object 187"/>
          <p:cNvSpPr txBox="1"/>
          <p:nvPr/>
        </p:nvSpPr>
        <p:spPr>
          <a:xfrm>
            <a:off x="12261690" y="4382426"/>
            <a:ext cx="645459" cy="309761"/>
          </a:xfrm>
          <a:prstGeom prst="rect">
            <a:avLst/>
          </a:prstGeom>
        </p:spPr>
        <p:txBody>
          <a:bodyPr vert="horz" wrap="square" lIns="0" tIns="31937" rIns="0" bIns="0" rtlCol="0">
            <a:spAutoFit/>
          </a:bodyPr>
          <a:lstStyle/>
          <a:p>
            <a:pPr marL="93287">
              <a:lnSpc>
                <a:spcPct val="100000"/>
              </a:lnSpc>
              <a:spcBef>
                <a:spcPts val="251"/>
              </a:spcBef>
            </a:pPr>
            <a:r>
              <a:rPr sz="860" b="1" spc="-13">
                <a:latin typeface="Calibri"/>
                <a:cs typeface="Calibri"/>
              </a:rPr>
              <a:t>OHA/PHD</a:t>
            </a:r>
            <a:endParaRPr sz="860">
              <a:latin typeface="Calibri"/>
              <a:cs typeface="Calibri"/>
            </a:endParaRPr>
          </a:p>
          <a:p>
            <a:pPr marL="16808">
              <a:lnSpc>
                <a:spcPct val="100000"/>
              </a:lnSpc>
              <a:spcBef>
                <a:spcPts val="132"/>
              </a:spcBef>
            </a:pPr>
            <a:r>
              <a:rPr sz="860" b="1" spc="-13">
                <a:latin typeface="Calibri"/>
                <a:cs typeface="Calibri"/>
              </a:rPr>
              <a:t>Expenditures</a:t>
            </a:r>
            <a:endParaRPr sz="860">
              <a:latin typeface="Calibri"/>
              <a:cs typeface="Calibri"/>
            </a:endParaRPr>
          </a:p>
        </p:txBody>
      </p:sp>
      <p:sp>
        <p:nvSpPr>
          <p:cNvPr id="188" name="object 188"/>
          <p:cNvSpPr txBox="1"/>
          <p:nvPr/>
        </p:nvSpPr>
        <p:spPr>
          <a:xfrm>
            <a:off x="13096761" y="4382426"/>
            <a:ext cx="721099" cy="309761"/>
          </a:xfrm>
          <a:prstGeom prst="rect">
            <a:avLst/>
          </a:prstGeom>
        </p:spPr>
        <p:txBody>
          <a:bodyPr vert="horz" wrap="square" lIns="0" tIns="31937" rIns="0" bIns="0" rtlCol="0">
            <a:spAutoFit/>
          </a:bodyPr>
          <a:lstStyle/>
          <a:p>
            <a:pPr marL="16808">
              <a:lnSpc>
                <a:spcPct val="100000"/>
              </a:lnSpc>
              <a:spcBef>
                <a:spcPts val="251"/>
              </a:spcBef>
            </a:pPr>
            <a:r>
              <a:rPr sz="860" b="1">
                <a:latin typeface="Calibri"/>
                <a:cs typeface="Calibri"/>
              </a:rPr>
              <a:t>Non-</a:t>
            </a:r>
            <a:r>
              <a:rPr sz="860" b="1" spc="-13">
                <a:latin typeface="Calibri"/>
                <a:cs typeface="Calibri"/>
              </a:rPr>
              <a:t>OHA/PHD</a:t>
            </a:r>
            <a:endParaRPr sz="860">
              <a:latin typeface="Calibri"/>
              <a:cs typeface="Calibri"/>
            </a:endParaRPr>
          </a:p>
          <a:p>
            <a:pPr marL="54627">
              <a:lnSpc>
                <a:spcPct val="100000"/>
              </a:lnSpc>
              <a:spcBef>
                <a:spcPts val="132"/>
              </a:spcBef>
            </a:pPr>
            <a:r>
              <a:rPr sz="860" b="1" spc="-13">
                <a:latin typeface="Calibri"/>
                <a:cs typeface="Calibri"/>
              </a:rPr>
              <a:t>Expenditures</a:t>
            </a:r>
            <a:endParaRPr sz="860">
              <a:latin typeface="Calibri"/>
              <a:cs typeface="Calibri"/>
            </a:endParaRPr>
          </a:p>
        </p:txBody>
      </p:sp>
      <p:sp>
        <p:nvSpPr>
          <p:cNvPr id="189" name="object 189"/>
          <p:cNvSpPr txBox="1"/>
          <p:nvPr/>
        </p:nvSpPr>
        <p:spPr>
          <a:xfrm>
            <a:off x="14008463" y="4382426"/>
            <a:ext cx="645459" cy="309761"/>
          </a:xfrm>
          <a:prstGeom prst="rect">
            <a:avLst/>
          </a:prstGeom>
        </p:spPr>
        <p:txBody>
          <a:bodyPr vert="horz" wrap="square" lIns="0" tIns="31937" rIns="0" bIns="0" rtlCol="0">
            <a:spAutoFit/>
          </a:bodyPr>
          <a:lstStyle/>
          <a:p>
            <a:pPr marL="93287">
              <a:lnSpc>
                <a:spcPct val="100000"/>
              </a:lnSpc>
              <a:spcBef>
                <a:spcPts val="251"/>
              </a:spcBef>
            </a:pPr>
            <a:r>
              <a:rPr sz="860" b="1" spc="-13">
                <a:latin typeface="Calibri"/>
                <a:cs typeface="Calibri"/>
              </a:rPr>
              <a:t>OHA/PHD</a:t>
            </a:r>
            <a:endParaRPr sz="860">
              <a:latin typeface="Calibri"/>
              <a:cs typeface="Calibri"/>
            </a:endParaRPr>
          </a:p>
          <a:p>
            <a:pPr marL="16808">
              <a:lnSpc>
                <a:spcPct val="100000"/>
              </a:lnSpc>
              <a:spcBef>
                <a:spcPts val="132"/>
              </a:spcBef>
            </a:pPr>
            <a:r>
              <a:rPr sz="860" b="1" spc="-13">
                <a:latin typeface="Calibri"/>
                <a:cs typeface="Calibri"/>
              </a:rPr>
              <a:t>Expenditures</a:t>
            </a:r>
            <a:endParaRPr sz="860">
              <a:latin typeface="Calibri"/>
              <a:cs typeface="Calibri"/>
            </a:endParaRPr>
          </a:p>
        </p:txBody>
      </p:sp>
      <p:sp>
        <p:nvSpPr>
          <p:cNvPr id="190" name="object 190"/>
          <p:cNvSpPr txBox="1"/>
          <p:nvPr/>
        </p:nvSpPr>
        <p:spPr>
          <a:xfrm>
            <a:off x="3578261" y="4711176"/>
            <a:ext cx="2077571"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a:t>
            </a:r>
            <a:r>
              <a:rPr sz="860" spc="629">
                <a:latin typeface="Calibri"/>
                <a:cs typeface="Calibri"/>
              </a:rPr>
              <a:t> </a:t>
            </a:r>
            <a:r>
              <a:rPr sz="860" b="1">
                <a:latin typeface="Calibri"/>
                <a:cs typeface="Calibri"/>
              </a:rPr>
              <a:t>Personal</a:t>
            </a:r>
            <a:r>
              <a:rPr sz="860" b="1" spc="7">
                <a:latin typeface="Calibri"/>
                <a:cs typeface="Calibri"/>
              </a:rPr>
              <a:t> </a:t>
            </a:r>
            <a:r>
              <a:rPr sz="860" b="1">
                <a:latin typeface="Calibri"/>
                <a:cs typeface="Calibri"/>
              </a:rPr>
              <a:t>Services</a:t>
            </a:r>
            <a:r>
              <a:rPr sz="860" b="1" spc="7">
                <a:latin typeface="Calibri"/>
                <a:cs typeface="Calibri"/>
              </a:rPr>
              <a:t> </a:t>
            </a:r>
            <a:r>
              <a:rPr sz="860" b="1">
                <a:latin typeface="Calibri"/>
                <a:cs typeface="Calibri"/>
              </a:rPr>
              <a:t>(Salaries</a:t>
            </a:r>
            <a:r>
              <a:rPr sz="860" b="1" spc="7">
                <a:latin typeface="Calibri"/>
                <a:cs typeface="Calibri"/>
              </a:rPr>
              <a:t> </a:t>
            </a:r>
            <a:r>
              <a:rPr sz="860" b="1">
                <a:latin typeface="Calibri"/>
                <a:cs typeface="Calibri"/>
              </a:rPr>
              <a:t>and</a:t>
            </a:r>
            <a:r>
              <a:rPr sz="860" b="1" spc="13">
                <a:latin typeface="Calibri"/>
                <a:cs typeface="Calibri"/>
              </a:rPr>
              <a:t> </a:t>
            </a:r>
            <a:r>
              <a:rPr sz="860" b="1" spc="-13">
                <a:latin typeface="Calibri"/>
                <a:cs typeface="Calibri"/>
              </a:rPr>
              <a:t>Benefits)</a:t>
            </a:r>
            <a:endParaRPr sz="860">
              <a:latin typeface="Calibri"/>
              <a:cs typeface="Calibri"/>
            </a:endParaRPr>
          </a:p>
        </p:txBody>
      </p:sp>
      <p:sp>
        <p:nvSpPr>
          <p:cNvPr id="191" name="object 191"/>
          <p:cNvSpPr txBox="1"/>
          <p:nvPr/>
        </p:nvSpPr>
        <p:spPr>
          <a:xfrm>
            <a:off x="8998078" y="4711176"/>
            <a:ext cx="48577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52,827.17</a:t>
            </a:r>
            <a:endParaRPr sz="860">
              <a:latin typeface="Calibri"/>
              <a:cs typeface="Calibri"/>
            </a:endParaRPr>
          </a:p>
        </p:txBody>
      </p:sp>
      <p:sp>
        <p:nvSpPr>
          <p:cNvPr id="192" name="object 192"/>
          <p:cNvSpPr txBox="1"/>
          <p:nvPr/>
        </p:nvSpPr>
        <p:spPr>
          <a:xfrm>
            <a:off x="8689449" y="471117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93" name="object 193"/>
          <p:cNvSpPr txBox="1"/>
          <p:nvPr/>
        </p:nvSpPr>
        <p:spPr>
          <a:xfrm>
            <a:off x="10744821" y="4711176"/>
            <a:ext cx="48577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60,150.00</a:t>
            </a:r>
            <a:endParaRPr sz="860">
              <a:latin typeface="Calibri"/>
              <a:cs typeface="Calibri"/>
            </a:endParaRPr>
          </a:p>
        </p:txBody>
      </p:sp>
      <p:sp>
        <p:nvSpPr>
          <p:cNvPr id="194" name="object 194"/>
          <p:cNvSpPr txBox="1"/>
          <p:nvPr/>
        </p:nvSpPr>
        <p:spPr>
          <a:xfrm>
            <a:off x="10436192" y="471117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95" name="object 195"/>
          <p:cNvSpPr txBox="1"/>
          <p:nvPr/>
        </p:nvSpPr>
        <p:spPr>
          <a:xfrm>
            <a:off x="12182965" y="471117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196" name="object 196"/>
          <p:cNvSpPr txBox="1"/>
          <p:nvPr/>
        </p:nvSpPr>
        <p:spPr>
          <a:xfrm>
            <a:off x="12491594" y="4711176"/>
            <a:ext cx="65470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63,250.00</a:t>
            </a:r>
            <a:r>
              <a:rPr sz="860" spc="285">
                <a:latin typeface="Calibri"/>
                <a:cs typeface="Calibri"/>
              </a:rPr>
              <a:t>  </a:t>
            </a:r>
            <a:r>
              <a:rPr sz="860" spc="-66">
                <a:latin typeface="Calibri"/>
                <a:cs typeface="Calibri"/>
              </a:rPr>
              <a:t>$</a:t>
            </a:r>
            <a:endParaRPr sz="860">
              <a:latin typeface="Calibri"/>
              <a:cs typeface="Calibri"/>
            </a:endParaRPr>
          </a:p>
        </p:txBody>
      </p:sp>
      <p:sp>
        <p:nvSpPr>
          <p:cNvPr id="197" name="object 197"/>
          <p:cNvSpPr txBox="1"/>
          <p:nvPr/>
        </p:nvSpPr>
        <p:spPr>
          <a:xfrm>
            <a:off x="13669586" y="4711176"/>
            <a:ext cx="1054754" cy="151014"/>
          </a:xfrm>
          <a:prstGeom prst="rect">
            <a:avLst/>
          </a:prstGeom>
        </p:spPr>
        <p:txBody>
          <a:bodyPr vert="horz" wrap="square" lIns="0" tIns="18490" rIns="0" bIns="0" rtlCol="0">
            <a:spAutoFit/>
          </a:bodyPr>
          <a:lstStyle/>
          <a:p>
            <a:pPr marL="16808">
              <a:lnSpc>
                <a:spcPct val="100000"/>
              </a:lnSpc>
              <a:spcBef>
                <a:spcPts val="146"/>
              </a:spcBef>
              <a:tabLst>
                <a:tab pos="276499" algn="l"/>
                <a:tab pos="528626" algn="l"/>
              </a:tabLst>
            </a:pPr>
            <a:r>
              <a:rPr sz="860" spc="-66">
                <a:latin typeface="Calibri"/>
                <a:cs typeface="Calibri"/>
              </a:rPr>
              <a:t>-</a:t>
            </a:r>
            <a:r>
              <a:rPr sz="860">
                <a:latin typeface="Calibri"/>
                <a:cs typeface="Calibri"/>
              </a:rPr>
              <a:t>	</a:t>
            </a:r>
            <a:r>
              <a:rPr sz="860" spc="-66">
                <a:latin typeface="Calibri"/>
                <a:cs typeface="Calibri"/>
              </a:rPr>
              <a:t>$</a:t>
            </a:r>
            <a:r>
              <a:rPr sz="860">
                <a:latin typeface="Calibri"/>
                <a:cs typeface="Calibri"/>
              </a:rPr>
              <a:t>	</a:t>
            </a:r>
            <a:r>
              <a:rPr sz="860" spc="-13">
                <a:latin typeface="Calibri"/>
                <a:cs typeface="Calibri"/>
              </a:rPr>
              <a:t>176,227.17</a:t>
            </a:r>
            <a:endParaRPr sz="860">
              <a:latin typeface="Calibri"/>
              <a:cs typeface="Calibri"/>
            </a:endParaRPr>
          </a:p>
        </p:txBody>
      </p:sp>
      <p:sp>
        <p:nvSpPr>
          <p:cNvPr id="198" name="object 198"/>
          <p:cNvSpPr txBox="1"/>
          <p:nvPr/>
        </p:nvSpPr>
        <p:spPr>
          <a:xfrm>
            <a:off x="3578262" y="4866490"/>
            <a:ext cx="1537167"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2.</a:t>
            </a:r>
            <a:r>
              <a:rPr sz="860" spc="629">
                <a:latin typeface="Calibri"/>
                <a:cs typeface="Calibri"/>
              </a:rPr>
              <a:t> </a:t>
            </a:r>
            <a:r>
              <a:rPr sz="860" b="1">
                <a:latin typeface="Calibri"/>
                <a:cs typeface="Calibri"/>
              </a:rPr>
              <a:t>Services</a:t>
            </a:r>
            <a:r>
              <a:rPr sz="860" b="1" spc="7">
                <a:latin typeface="Calibri"/>
                <a:cs typeface="Calibri"/>
              </a:rPr>
              <a:t> </a:t>
            </a:r>
            <a:r>
              <a:rPr sz="860" b="1">
                <a:latin typeface="Calibri"/>
                <a:cs typeface="Calibri"/>
              </a:rPr>
              <a:t>and</a:t>
            </a:r>
            <a:r>
              <a:rPr sz="860" b="1" spc="13">
                <a:latin typeface="Calibri"/>
                <a:cs typeface="Calibri"/>
              </a:rPr>
              <a:t> </a:t>
            </a:r>
            <a:r>
              <a:rPr sz="860" b="1">
                <a:latin typeface="Calibri"/>
                <a:cs typeface="Calibri"/>
              </a:rPr>
              <a:t>Supplies</a:t>
            </a:r>
            <a:r>
              <a:rPr sz="860" b="1" spc="7">
                <a:latin typeface="Calibri"/>
                <a:cs typeface="Calibri"/>
              </a:rPr>
              <a:t> </a:t>
            </a:r>
            <a:r>
              <a:rPr sz="860" b="1" spc="-13">
                <a:latin typeface="Calibri"/>
                <a:cs typeface="Calibri"/>
              </a:rPr>
              <a:t>(Total)</a:t>
            </a:r>
            <a:endParaRPr sz="860">
              <a:latin typeface="Calibri"/>
              <a:cs typeface="Calibri"/>
            </a:endParaRPr>
          </a:p>
        </p:txBody>
      </p:sp>
      <p:sp>
        <p:nvSpPr>
          <p:cNvPr id="199" name="object 199"/>
          <p:cNvSpPr txBox="1"/>
          <p:nvPr/>
        </p:nvSpPr>
        <p:spPr>
          <a:xfrm>
            <a:off x="6682465" y="4866490"/>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00" name="object 200"/>
          <p:cNvSpPr txBox="1"/>
          <p:nvPr/>
        </p:nvSpPr>
        <p:spPr>
          <a:xfrm>
            <a:off x="6069360" y="4866492"/>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01" name="object 201"/>
          <p:cNvSpPr txBox="1"/>
          <p:nvPr/>
        </p:nvSpPr>
        <p:spPr>
          <a:xfrm>
            <a:off x="7816133" y="4866492"/>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02" name="object 202"/>
          <p:cNvSpPr txBox="1"/>
          <p:nvPr/>
        </p:nvSpPr>
        <p:spPr>
          <a:xfrm>
            <a:off x="8429238" y="4866492"/>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03" name="object 203"/>
          <p:cNvSpPr txBox="1"/>
          <p:nvPr/>
        </p:nvSpPr>
        <p:spPr>
          <a:xfrm>
            <a:off x="9054536" y="4866492"/>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7,525.00</a:t>
            </a:r>
            <a:r>
              <a:rPr sz="860" spc="285">
                <a:latin typeface="Calibri"/>
                <a:cs typeface="Calibri"/>
              </a:rPr>
              <a:t>  </a:t>
            </a:r>
            <a:r>
              <a:rPr sz="860" spc="-66">
                <a:latin typeface="Calibri"/>
                <a:cs typeface="Calibri"/>
              </a:rPr>
              <a:t>$</a:t>
            </a:r>
            <a:endParaRPr sz="860">
              <a:latin typeface="Calibri"/>
              <a:cs typeface="Calibri"/>
            </a:endParaRPr>
          </a:p>
        </p:txBody>
      </p:sp>
      <p:sp>
        <p:nvSpPr>
          <p:cNvPr id="204" name="object 204"/>
          <p:cNvSpPr txBox="1"/>
          <p:nvPr/>
        </p:nvSpPr>
        <p:spPr>
          <a:xfrm>
            <a:off x="10176052" y="4866492"/>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05" name="object 205"/>
          <p:cNvSpPr txBox="1"/>
          <p:nvPr/>
        </p:nvSpPr>
        <p:spPr>
          <a:xfrm>
            <a:off x="10801309" y="4866492"/>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4,550.00</a:t>
            </a:r>
            <a:r>
              <a:rPr sz="860" spc="285">
                <a:latin typeface="Calibri"/>
                <a:cs typeface="Calibri"/>
              </a:rPr>
              <a:t>  </a:t>
            </a:r>
            <a:r>
              <a:rPr sz="860" spc="-66">
                <a:latin typeface="Calibri"/>
                <a:cs typeface="Calibri"/>
              </a:rPr>
              <a:t>$</a:t>
            </a:r>
            <a:endParaRPr sz="860">
              <a:latin typeface="Calibri"/>
              <a:cs typeface="Calibri"/>
            </a:endParaRPr>
          </a:p>
        </p:txBody>
      </p:sp>
      <p:sp>
        <p:nvSpPr>
          <p:cNvPr id="206" name="object 206"/>
          <p:cNvSpPr txBox="1"/>
          <p:nvPr/>
        </p:nvSpPr>
        <p:spPr>
          <a:xfrm>
            <a:off x="11922822" y="4866492"/>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07" name="object 207"/>
          <p:cNvSpPr txBox="1"/>
          <p:nvPr/>
        </p:nvSpPr>
        <p:spPr>
          <a:xfrm>
            <a:off x="12548081" y="4866490"/>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7,350.00</a:t>
            </a:r>
            <a:r>
              <a:rPr sz="860" spc="285">
                <a:latin typeface="Calibri"/>
                <a:cs typeface="Calibri"/>
              </a:rPr>
              <a:t>  </a:t>
            </a:r>
            <a:r>
              <a:rPr sz="860" spc="-66">
                <a:latin typeface="Calibri"/>
                <a:cs typeface="Calibri"/>
              </a:rPr>
              <a:t>$</a:t>
            </a:r>
            <a:endParaRPr sz="860">
              <a:latin typeface="Calibri"/>
              <a:cs typeface="Calibri"/>
            </a:endParaRPr>
          </a:p>
        </p:txBody>
      </p:sp>
      <p:sp>
        <p:nvSpPr>
          <p:cNvPr id="208" name="object 208"/>
          <p:cNvSpPr txBox="1"/>
          <p:nvPr/>
        </p:nvSpPr>
        <p:spPr>
          <a:xfrm>
            <a:off x="14238386" y="4866490"/>
            <a:ext cx="48577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19,425.00</a:t>
            </a:r>
            <a:endParaRPr sz="860">
              <a:latin typeface="Calibri"/>
              <a:cs typeface="Calibri"/>
            </a:endParaRPr>
          </a:p>
        </p:txBody>
      </p:sp>
      <p:sp>
        <p:nvSpPr>
          <p:cNvPr id="209" name="object 209"/>
          <p:cNvSpPr txBox="1"/>
          <p:nvPr/>
        </p:nvSpPr>
        <p:spPr>
          <a:xfrm>
            <a:off x="13669596" y="4866490"/>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10" name="object 210"/>
          <p:cNvSpPr txBox="1"/>
          <p:nvPr/>
        </p:nvSpPr>
        <p:spPr>
          <a:xfrm>
            <a:off x="3886871" y="5013735"/>
            <a:ext cx="160860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2a.</a:t>
            </a:r>
            <a:r>
              <a:rPr sz="860" spc="26">
                <a:latin typeface="Calibri"/>
                <a:cs typeface="Calibri"/>
              </a:rPr>
              <a:t> </a:t>
            </a:r>
            <a:r>
              <a:rPr sz="860">
                <a:latin typeface="Calibri"/>
                <a:cs typeface="Calibri"/>
              </a:rPr>
              <a:t>Professional</a:t>
            </a:r>
            <a:r>
              <a:rPr sz="860" spc="33">
                <a:latin typeface="Calibri"/>
                <a:cs typeface="Calibri"/>
              </a:rPr>
              <a:t> </a:t>
            </a:r>
            <a:r>
              <a:rPr sz="860" spc="-13">
                <a:latin typeface="Calibri"/>
                <a:cs typeface="Calibri"/>
              </a:rPr>
              <a:t>Services/Contracts</a:t>
            </a:r>
            <a:endParaRPr sz="860">
              <a:latin typeface="Calibri"/>
              <a:cs typeface="Calibri"/>
            </a:endParaRPr>
          </a:p>
        </p:txBody>
      </p:sp>
      <p:sp>
        <p:nvSpPr>
          <p:cNvPr id="211" name="object 211"/>
          <p:cNvSpPr txBox="1"/>
          <p:nvPr/>
        </p:nvSpPr>
        <p:spPr>
          <a:xfrm>
            <a:off x="13056452" y="5013735"/>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12" name="object 212"/>
          <p:cNvSpPr txBox="1"/>
          <p:nvPr/>
        </p:nvSpPr>
        <p:spPr>
          <a:xfrm>
            <a:off x="14543024" y="5013735"/>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13" name="object 213"/>
          <p:cNvSpPr txBox="1"/>
          <p:nvPr/>
        </p:nvSpPr>
        <p:spPr>
          <a:xfrm>
            <a:off x="13669607" y="5013735"/>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14" name="object 214"/>
          <p:cNvSpPr txBox="1"/>
          <p:nvPr/>
        </p:nvSpPr>
        <p:spPr>
          <a:xfrm>
            <a:off x="3886871" y="5160981"/>
            <a:ext cx="969869"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2b.</a:t>
            </a:r>
            <a:r>
              <a:rPr sz="860" spc="7">
                <a:latin typeface="Calibri"/>
                <a:cs typeface="Calibri"/>
              </a:rPr>
              <a:t> </a:t>
            </a:r>
            <a:r>
              <a:rPr sz="860">
                <a:latin typeface="Calibri"/>
                <a:cs typeface="Calibri"/>
              </a:rPr>
              <a:t>Travel</a:t>
            </a:r>
            <a:r>
              <a:rPr sz="860" spc="13">
                <a:latin typeface="Calibri"/>
                <a:cs typeface="Calibri"/>
              </a:rPr>
              <a:t> </a:t>
            </a:r>
            <a:r>
              <a:rPr sz="860">
                <a:latin typeface="Calibri"/>
                <a:cs typeface="Calibri"/>
              </a:rPr>
              <a:t>&amp;</a:t>
            </a:r>
            <a:r>
              <a:rPr sz="860" spc="20">
                <a:latin typeface="Calibri"/>
                <a:cs typeface="Calibri"/>
              </a:rPr>
              <a:t> </a:t>
            </a:r>
            <a:r>
              <a:rPr sz="860" spc="-13">
                <a:latin typeface="Calibri"/>
                <a:cs typeface="Calibri"/>
              </a:rPr>
              <a:t>Training</a:t>
            </a:r>
            <a:endParaRPr sz="860">
              <a:latin typeface="Calibri"/>
              <a:cs typeface="Calibri"/>
            </a:endParaRPr>
          </a:p>
        </p:txBody>
      </p:sp>
      <p:sp>
        <p:nvSpPr>
          <p:cNvPr id="215" name="object 215"/>
          <p:cNvSpPr txBox="1"/>
          <p:nvPr/>
        </p:nvSpPr>
        <p:spPr>
          <a:xfrm>
            <a:off x="9195770" y="5160981"/>
            <a:ext cx="288270"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25.00</a:t>
            </a:r>
            <a:endParaRPr sz="860">
              <a:latin typeface="Calibri"/>
              <a:cs typeface="Calibri"/>
            </a:endParaRPr>
          </a:p>
        </p:txBody>
      </p:sp>
      <p:sp>
        <p:nvSpPr>
          <p:cNvPr id="216" name="object 216"/>
          <p:cNvSpPr txBox="1"/>
          <p:nvPr/>
        </p:nvSpPr>
        <p:spPr>
          <a:xfrm>
            <a:off x="8689449" y="516098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17" name="object 217"/>
          <p:cNvSpPr txBox="1"/>
          <p:nvPr/>
        </p:nvSpPr>
        <p:spPr>
          <a:xfrm>
            <a:off x="10942494" y="5160981"/>
            <a:ext cx="288270"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50.00</a:t>
            </a:r>
            <a:endParaRPr sz="860">
              <a:latin typeface="Calibri"/>
              <a:cs typeface="Calibri"/>
            </a:endParaRPr>
          </a:p>
        </p:txBody>
      </p:sp>
      <p:sp>
        <p:nvSpPr>
          <p:cNvPr id="218" name="object 218"/>
          <p:cNvSpPr txBox="1"/>
          <p:nvPr/>
        </p:nvSpPr>
        <p:spPr>
          <a:xfrm>
            <a:off x="10436222" y="516098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19" name="object 219"/>
          <p:cNvSpPr txBox="1"/>
          <p:nvPr/>
        </p:nvSpPr>
        <p:spPr>
          <a:xfrm>
            <a:off x="12183056" y="516098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20" name="object 220"/>
          <p:cNvSpPr txBox="1"/>
          <p:nvPr/>
        </p:nvSpPr>
        <p:spPr>
          <a:xfrm>
            <a:off x="12548152" y="5160981"/>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2,150.00</a:t>
            </a:r>
            <a:r>
              <a:rPr sz="860" spc="285">
                <a:latin typeface="Calibri"/>
                <a:cs typeface="Calibri"/>
              </a:rPr>
              <a:t>  </a:t>
            </a:r>
            <a:r>
              <a:rPr sz="860" spc="-66">
                <a:latin typeface="Calibri"/>
                <a:cs typeface="Calibri"/>
              </a:rPr>
              <a:t>$</a:t>
            </a:r>
            <a:endParaRPr sz="860">
              <a:latin typeface="Calibri"/>
              <a:cs typeface="Calibri"/>
            </a:endParaRPr>
          </a:p>
        </p:txBody>
      </p:sp>
      <p:sp>
        <p:nvSpPr>
          <p:cNvPr id="221" name="object 221"/>
          <p:cNvSpPr txBox="1"/>
          <p:nvPr/>
        </p:nvSpPr>
        <p:spPr>
          <a:xfrm>
            <a:off x="14294854" y="5160981"/>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2,225.00</a:t>
            </a:r>
            <a:endParaRPr sz="860">
              <a:latin typeface="Calibri"/>
              <a:cs typeface="Calibri"/>
            </a:endParaRPr>
          </a:p>
        </p:txBody>
      </p:sp>
      <p:sp>
        <p:nvSpPr>
          <p:cNvPr id="222" name="object 222"/>
          <p:cNvSpPr txBox="1"/>
          <p:nvPr/>
        </p:nvSpPr>
        <p:spPr>
          <a:xfrm>
            <a:off x="13669596" y="5160981"/>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23" name="object 223"/>
          <p:cNvSpPr txBox="1"/>
          <p:nvPr/>
        </p:nvSpPr>
        <p:spPr>
          <a:xfrm>
            <a:off x="3886871" y="5308225"/>
            <a:ext cx="944656"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2c.</a:t>
            </a:r>
            <a:r>
              <a:rPr sz="860" spc="-7">
                <a:latin typeface="Calibri"/>
                <a:cs typeface="Calibri"/>
              </a:rPr>
              <a:t> </a:t>
            </a:r>
            <a:r>
              <a:rPr sz="860">
                <a:latin typeface="Calibri"/>
                <a:cs typeface="Calibri"/>
              </a:rPr>
              <a:t>General</a:t>
            </a:r>
            <a:r>
              <a:rPr sz="860" spc="7">
                <a:latin typeface="Calibri"/>
                <a:cs typeface="Calibri"/>
              </a:rPr>
              <a:t> </a:t>
            </a:r>
            <a:r>
              <a:rPr sz="860" spc="-13">
                <a:latin typeface="Calibri"/>
                <a:cs typeface="Calibri"/>
              </a:rPr>
              <a:t>Supplies</a:t>
            </a:r>
            <a:endParaRPr sz="860">
              <a:latin typeface="Calibri"/>
              <a:cs typeface="Calibri"/>
            </a:endParaRPr>
          </a:p>
        </p:txBody>
      </p:sp>
      <p:sp>
        <p:nvSpPr>
          <p:cNvPr id="224" name="object 224"/>
          <p:cNvSpPr txBox="1"/>
          <p:nvPr/>
        </p:nvSpPr>
        <p:spPr>
          <a:xfrm>
            <a:off x="9054577" y="5308225"/>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5,000.00</a:t>
            </a:r>
            <a:endParaRPr sz="860">
              <a:latin typeface="Calibri"/>
              <a:cs typeface="Calibri"/>
            </a:endParaRPr>
          </a:p>
        </p:txBody>
      </p:sp>
      <p:sp>
        <p:nvSpPr>
          <p:cNvPr id="225" name="object 225"/>
          <p:cNvSpPr txBox="1"/>
          <p:nvPr/>
        </p:nvSpPr>
        <p:spPr>
          <a:xfrm>
            <a:off x="8689480" y="5308225"/>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26" name="object 226"/>
          <p:cNvSpPr txBox="1"/>
          <p:nvPr/>
        </p:nvSpPr>
        <p:spPr>
          <a:xfrm>
            <a:off x="10801299" y="5308225"/>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1,500.00</a:t>
            </a:r>
            <a:endParaRPr sz="860">
              <a:latin typeface="Calibri"/>
              <a:cs typeface="Calibri"/>
            </a:endParaRPr>
          </a:p>
        </p:txBody>
      </p:sp>
      <p:sp>
        <p:nvSpPr>
          <p:cNvPr id="227" name="object 227"/>
          <p:cNvSpPr txBox="1"/>
          <p:nvPr/>
        </p:nvSpPr>
        <p:spPr>
          <a:xfrm>
            <a:off x="10436202" y="5308225"/>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28" name="object 228"/>
          <p:cNvSpPr txBox="1"/>
          <p:nvPr/>
        </p:nvSpPr>
        <p:spPr>
          <a:xfrm>
            <a:off x="12182974" y="5308225"/>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29" name="object 229"/>
          <p:cNvSpPr txBox="1"/>
          <p:nvPr/>
        </p:nvSpPr>
        <p:spPr>
          <a:xfrm>
            <a:off x="12548070" y="5308225"/>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1,000.00</a:t>
            </a:r>
            <a:r>
              <a:rPr sz="860" spc="285">
                <a:latin typeface="Calibri"/>
                <a:cs typeface="Calibri"/>
              </a:rPr>
              <a:t>  </a:t>
            </a:r>
            <a:r>
              <a:rPr sz="860" spc="-66">
                <a:latin typeface="Calibri"/>
                <a:cs typeface="Calibri"/>
              </a:rPr>
              <a:t>$</a:t>
            </a:r>
            <a:endParaRPr sz="860">
              <a:latin typeface="Calibri"/>
              <a:cs typeface="Calibri"/>
            </a:endParaRPr>
          </a:p>
        </p:txBody>
      </p:sp>
      <p:sp>
        <p:nvSpPr>
          <p:cNvPr id="230" name="object 230"/>
          <p:cNvSpPr txBox="1"/>
          <p:nvPr/>
        </p:nvSpPr>
        <p:spPr>
          <a:xfrm>
            <a:off x="14294854" y="5308224"/>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7,500.00</a:t>
            </a:r>
            <a:endParaRPr sz="860">
              <a:latin typeface="Calibri"/>
              <a:cs typeface="Calibri"/>
            </a:endParaRPr>
          </a:p>
        </p:txBody>
      </p:sp>
      <p:sp>
        <p:nvSpPr>
          <p:cNvPr id="231" name="object 231"/>
          <p:cNvSpPr txBox="1"/>
          <p:nvPr/>
        </p:nvSpPr>
        <p:spPr>
          <a:xfrm>
            <a:off x="13669596" y="5308224"/>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32" name="object 232"/>
          <p:cNvSpPr txBox="1"/>
          <p:nvPr/>
        </p:nvSpPr>
        <p:spPr>
          <a:xfrm>
            <a:off x="3886872" y="5455471"/>
            <a:ext cx="96062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2d.</a:t>
            </a:r>
            <a:r>
              <a:rPr sz="860" spc="7">
                <a:latin typeface="Calibri"/>
                <a:cs typeface="Calibri"/>
              </a:rPr>
              <a:t> </a:t>
            </a:r>
            <a:r>
              <a:rPr sz="860">
                <a:latin typeface="Calibri"/>
                <a:cs typeface="Calibri"/>
              </a:rPr>
              <a:t>Medical</a:t>
            </a:r>
            <a:r>
              <a:rPr sz="860" spc="20">
                <a:latin typeface="Calibri"/>
                <a:cs typeface="Calibri"/>
              </a:rPr>
              <a:t> </a:t>
            </a:r>
            <a:r>
              <a:rPr sz="860" spc="-13">
                <a:latin typeface="Calibri"/>
                <a:cs typeface="Calibri"/>
              </a:rPr>
              <a:t>Supplies</a:t>
            </a:r>
            <a:endParaRPr sz="860">
              <a:latin typeface="Calibri"/>
              <a:cs typeface="Calibri"/>
            </a:endParaRPr>
          </a:p>
        </p:txBody>
      </p:sp>
      <p:sp>
        <p:nvSpPr>
          <p:cNvPr id="233" name="object 233"/>
          <p:cNvSpPr txBox="1"/>
          <p:nvPr/>
        </p:nvSpPr>
        <p:spPr>
          <a:xfrm>
            <a:off x="9054577" y="5455471"/>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1,000.00</a:t>
            </a:r>
            <a:endParaRPr sz="860">
              <a:latin typeface="Calibri"/>
              <a:cs typeface="Calibri"/>
            </a:endParaRPr>
          </a:p>
        </p:txBody>
      </p:sp>
      <p:sp>
        <p:nvSpPr>
          <p:cNvPr id="234" name="object 234"/>
          <p:cNvSpPr txBox="1"/>
          <p:nvPr/>
        </p:nvSpPr>
        <p:spPr>
          <a:xfrm>
            <a:off x="8689480" y="545547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35" name="object 235"/>
          <p:cNvSpPr txBox="1"/>
          <p:nvPr/>
        </p:nvSpPr>
        <p:spPr>
          <a:xfrm>
            <a:off x="10801299" y="5455471"/>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2,000.00</a:t>
            </a:r>
            <a:endParaRPr sz="860">
              <a:latin typeface="Calibri"/>
              <a:cs typeface="Calibri"/>
            </a:endParaRPr>
          </a:p>
        </p:txBody>
      </p:sp>
      <p:sp>
        <p:nvSpPr>
          <p:cNvPr id="236" name="object 236"/>
          <p:cNvSpPr txBox="1"/>
          <p:nvPr/>
        </p:nvSpPr>
        <p:spPr>
          <a:xfrm>
            <a:off x="10436202" y="545547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37" name="object 237"/>
          <p:cNvSpPr txBox="1"/>
          <p:nvPr/>
        </p:nvSpPr>
        <p:spPr>
          <a:xfrm>
            <a:off x="12182974" y="545547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38" name="object 238"/>
          <p:cNvSpPr txBox="1"/>
          <p:nvPr/>
        </p:nvSpPr>
        <p:spPr>
          <a:xfrm>
            <a:off x="12548070" y="5455471"/>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3,000.00</a:t>
            </a:r>
            <a:r>
              <a:rPr sz="860" spc="285">
                <a:latin typeface="Calibri"/>
                <a:cs typeface="Calibri"/>
              </a:rPr>
              <a:t>  </a:t>
            </a:r>
            <a:r>
              <a:rPr sz="860" spc="-66">
                <a:latin typeface="Calibri"/>
                <a:cs typeface="Calibri"/>
              </a:rPr>
              <a:t>$</a:t>
            </a:r>
            <a:endParaRPr sz="860">
              <a:latin typeface="Calibri"/>
              <a:cs typeface="Calibri"/>
            </a:endParaRPr>
          </a:p>
        </p:txBody>
      </p:sp>
      <p:sp>
        <p:nvSpPr>
          <p:cNvPr id="239" name="object 239"/>
          <p:cNvSpPr txBox="1"/>
          <p:nvPr/>
        </p:nvSpPr>
        <p:spPr>
          <a:xfrm>
            <a:off x="14294854" y="5455473"/>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6,000.00</a:t>
            </a:r>
            <a:endParaRPr sz="860">
              <a:latin typeface="Calibri"/>
              <a:cs typeface="Calibri"/>
            </a:endParaRPr>
          </a:p>
        </p:txBody>
      </p:sp>
      <p:sp>
        <p:nvSpPr>
          <p:cNvPr id="240" name="object 240"/>
          <p:cNvSpPr txBox="1"/>
          <p:nvPr/>
        </p:nvSpPr>
        <p:spPr>
          <a:xfrm>
            <a:off x="13669596" y="5455471"/>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41" name="object 241"/>
          <p:cNvSpPr txBox="1"/>
          <p:nvPr/>
        </p:nvSpPr>
        <p:spPr>
          <a:xfrm>
            <a:off x="3886871" y="5572460"/>
            <a:ext cx="2126316" cy="304664"/>
          </a:xfrm>
          <a:prstGeom prst="rect">
            <a:avLst/>
          </a:prstGeom>
        </p:spPr>
        <p:txBody>
          <a:bodyPr vert="horz" wrap="square" lIns="0" tIns="15968" rIns="0" bIns="0" rtlCol="0">
            <a:spAutoFit/>
          </a:bodyPr>
          <a:lstStyle/>
          <a:p>
            <a:pPr marL="16808" marR="6723">
              <a:lnSpc>
                <a:spcPct val="112300"/>
              </a:lnSpc>
              <a:spcBef>
                <a:spcPts val="126"/>
              </a:spcBef>
            </a:pPr>
            <a:r>
              <a:rPr sz="860">
                <a:latin typeface="Calibri"/>
                <a:cs typeface="Calibri"/>
              </a:rPr>
              <a:t>2e. Other (enter</a:t>
            </a:r>
            <a:r>
              <a:rPr sz="860" spc="-7">
                <a:latin typeface="Calibri"/>
                <a:cs typeface="Calibri"/>
              </a:rPr>
              <a:t> </a:t>
            </a:r>
            <a:r>
              <a:rPr sz="860">
                <a:latin typeface="Calibri"/>
                <a:cs typeface="Calibri"/>
              </a:rPr>
              <a:t>total</a:t>
            </a:r>
            <a:r>
              <a:rPr sz="860" spc="13">
                <a:latin typeface="Calibri"/>
                <a:cs typeface="Calibri"/>
              </a:rPr>
              <a:t> </a:t>
            </a:r>
            <a:r>
              <a:rPr sz="860">
                <a:latin typeface="Calibri"/>
                <a:cs typeface="Calibri"/>
              </a:rPr>
              <a:t>from the "Other </a:t>
            </a:r>
            <a:r>
              <a:rPr sz="860" spc="-13">
                <a:latin typeface="Calibri"/>
                <a:cs typeface="Calibri"/>
              </a:rPr>
              <a:t>Services</a:t>
            </a:r>
            <a:r>
              <a:rPr sz="860" spc="662">
                <a:latin typeface="Calibri"/>
                <a:cs typeface="Calibri"/>
              </a:rPr>
              <a:t> </a:t>
            </a:r>
            <a:r>
              <a:rPr sz="860">
                <a:latin typeface="Calibri"/>
                <a:cs typeface="Calibri"/>
              </a:rPr>
              <a:t>&amp;</a:t>
            </a:r>
            <a:r>
              <a:rPr sz="860" spc="33">
                <a:latin typeface="Calibri"/>
                <a:cs typeface="Calibri"/>
              </a:rPr>
              <a:t> </a:t>
            </a:r>
            <a:r>
              <a:rPr sz="860">
                <a:latin typeface="Calibri"/>
                <a:cs typeface="Calibri"/>
              </a:rPr>
              <a:t>Supplies</a:t>
            </a:r>
            <a:r>
              <a:rPr sz="860" spc="33">
                <a:latin typeface="Calibri"/>
                <a:cs typeface="Calibri"/>
              </a:rPr>
              <a:t> </a:t>
            </a:r>
            <a:r>
              <a:rPr sz="860">
                <a:latin typeface="Calibri"/>
                <a:cs typeface="Calibri"/>
              </a:rPr>
              <a:t>Expenditures"</a:t>
            </a:r>
            <a:r>
              <a:rPr sz="860" spc="26">
                <a:latin typeface="Calibri"/>
                <a:cs typeface="Calibri"/>
              </a:rPr>
              <a:t> </a:t>
            </a:r>
            <a:r>
              <a:rPr sz="860" spc="-26">
                <a:latin typeface="Calibri"/>
                <a:cs typeface="Calibri"/>
              </a:rPr>
              <a:t>Form)</a:t>
            </a:r>
            <a:endParaRPr sz="860">
              <a:latin typeface="Calibri"/>
              <a:cs typeface="Calibri"/>
            </a:endParaRPr>
          </a:p>
        </p:txBody>
      </p:sp>
      <p:sp>
        <p:nvSpPr>
          <p:cNvPr id="242" name="object 242"/>
          <p:cNvSpPr txBox="1"/>
          <p:nvPr/>
        </p:nvSpPr>
        <p:spPr>
          <a:xfrm>
            <a:off x="6069360" y="5745927"/>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43" name="object 243"/>
          <p:cNvSpPr txBox="1"/>
          <p:nvPr/>
        </p:nvSpPr>
        <p:spPr>
          <a:xfrm>
            <a:off x="6699323" y="5790470"/>
            <a:ext cx="1190065" cy="106055"/>
          </a:xfrm>
          <a:prstGeom prst="rect">
            <a:avLst/>
          </a:prstGeom>
        </p:spPr>
        <p:txBody>
          <a:bodyPr vert="horz" wrap="square" lIns="0" tIns="0" rIns="0" bIns="0" rtlCol="0">
            <a:spAutoFit/>
          </a:bodyPr>
          <a:lstStyle/>
          <a:p>
            <a:pPr>
              <a:lnSpc>
                <a:spcPts val="827"/>
              </a:lnSpc>
              <a:tabLst>
                <a:tab pos="259691" algn="l"/>
                <a:tab pos="873199" algn="l"/>
                <a:tab pos="1132890" algn="l"/>
              </a:tabLst>
            </a:pPr>
            <a:r>
              <a:rPr sz="860" spc="-66">
                <a:latin typeface="Calibri"/>
                <a:cs typeface="Calibri"/>
              </a:rPr>
              <a:t>-</a:t>
            </a:r>
            <a:r>
              <a:rPr sz="860">
                <a:latin typeface="Calibri"/>
                <a:cs typeface="Calibri"/>
              </a:rPr>
              <a:t>	</a:t>
            </a:r>
            <a:r>
              <a:rPr sz="860" spc="-66">
                <a:latin typeface="Calibri"/>
                <a:cs typeface="Calibri"/>
              </a:rPr>
              <a:t>$</a:t>
            </a:r>
            <a:r>
              <a:rPr sz="860">
                <a:latin typeface="Calibri"/>
                <a:cs typeface="Calibri"/>
              </a:rPr>
              <a:t>	</a:t>
            </a: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44" name="object 244"/>
          <p:cNvSpPr txBox="1"/>
          <p:nvPr/>
        </p:nvSpPr>
        <p:spPr>
          <a:xfrm>
            <a:off x="8429349" y="5745927"/>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45" name="object 245"/>
          <p:cNvSpPr txBox="1"/>
          <p:nvPr/>
        </p:nvSpPr>
        <p:spPr>
          <a:xfrm>
            <a:off x="9054708" y="5745927"/>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1,500.00</a:t>
            </a:r>
            <a:r>
              <a:rPr sz="860" spc="285">
                <a:latin typeface="Calibri"/>
                <a:cs typeface="Calibri"/>
              </a:rPr>
              <a:t>  </a:t>
            </a:r>
            <a:r>
              <a:rPr sz="860" spc="-66">
                <a:latin typeface="Calibri"/>
                <a:cs typeface="Calibri"/>
              </a:rPr>
              <a:t>$</a:t>
            </a:r>
            <a:endParaRPr sz="860">
              <a:latin typeface="Calibri"/>
              <a:cs typeface="Calibri"/>
            </a:endParaRPr>
          </a:p>
        </p:txBody>
      </p:sp>
      <p:sp>
        <p:nvSpPr>
          <p:cNvPr id="246" name="object 246"/>
          <p:cNvSpPr txBox="1"/>
          <p:nvPr/>
        </p:nvSpPr>
        <p:spPr>
          <a:xfrm>
            <a:off x="10176183" y="5745927"/>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47" name="object 247"/>
          <p:cNvSpPr txBox="1"/>
          <p:nvPr/>
        </p:nvSpPr>
        <p:spPr>
          <a:xfrm>
            <a:off x="10801541" y="5745927"/>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1,000.00</a:t>
            </a:r>
            <a:r>
              <a:rPr sz="860" spc="285">
                <a:latin typeface="Calibri"/>
                <a:cs typeface="Calibri"/>
              </a:rPr>
              <a:t>  </a:t>
            </a:r>
            <a:r>
              <a:rPr sz="860" spc="-66">
                <a:latin typeface="Calibri"/>
                <a:cs typeface="Calibri"/>
              </a:rPr>
              <a:t>$</a:t>
            </a:r>
            <a:endParaRPr sz="860">
              <a:latin typeface="Calibri"/>
              <a:cs typeface="Calibri"/>
            </a:endParaRPr>
          </a:p>
        </p:txBody>
      </p:sp>
      <p:sp>
        <p:nvSpPr>
          <p:cNvPr id="248" name="object 248"/>
          <p:cNvSpPr txBox="1"/>
          <p:nvPr/>
        </p:nvSpPr>
        <p:spPr>
          <a:xfrm>
            <a:off x="11923017" y="5745927"/>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49" name="object 249"/>
          <p:cNvSpPr txBox="1"/>
          <p:nvPr/>
        </p:nvSpPr>
        <p:spPr>
          <a:xfrm>
            <a:off x="12548374" y="5745927"/>
            <a:ext cx="59839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1,200.00</a:t>
            </a:r>
            <a:r>
              <a:rPr sz="860" spc="285">
                <a:latin typeface="Calibri"/>
                <a:cs typeface="Calibri"/>
              </a:rPr>
              <a:t>  </a:t>
            </a:r>
            <a:r>
              <a:rPr sz="860" spc="-66">
                <a:latin typeface="Calibri"/>
                <a:cs typeface="Calibri"/>
              </a:rPr>
              <a:t>$</a:t>
            </a:r>
            <a:endParaRPr sz="860">
              <a:latin typeface="Calibri"/>
              <a:cs typeface="Calibri"/>
            </a:endParaRPr>
          </a:p>
        </p:txBody>
      </p:sp>
      <p:sp>
        <p:nvSpPr>
          <p:cNvPr id="250" name="object 250"/>
          <p:cNvSpPr txBox="1"/>
          <p:nvPr/>
        </p:nvSpPr>
        <p:spPr>
          <a:xfrm>
            <a:off x="14295209" y="5745927"/>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3,700.00</a:t>
            </a:r>
            <a:endParaRPr sz="860">
              <a:latin typeface="Calibri"/>
              <a:cs typeface="Calibri"/>
            </a:endParaRPr>
          </a:p>
        </p:txBody>
      </p:sp>
      <p:sp>
        <p:nvSpPr>
          <p:cNvPr id="251" name="object 251"/>
          <p:cNvSpPr txBox="1"/>
          <p:nvPr/>
        </p:nvSpPr>
        <p:spPr>
          <a:xfrm>
            <a:off x="13669849" y="5745927"/>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52" name="object 252"/>
          <p:cNvSpPr txBox="1"/>
          <p:nvPr/>
        </p:nvSpPr>
        <p:spPr>
          <a:xfrm>
            <a:off x="3578261" y="5897207"/>
            <a:ext cx="871538"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3.</a:t>
            </a:r>
            <a:r>
              <a:rPr sz="860" spc="574">
                <a:latin typeface="Calibri"/>
                <a:cs typeface="Calibri"/>
              </a:rPr>
              <a:t> </a:t>
            </a:r>
            <a:r>
              <a:rPr sz="860" b="1">
                <a:latin typeface="Calibri"/>
                <a:cs typeface="Calibri"/>
              </a:rPr>
              <a:t>Capital </a:t>
            </a:r>
            <a:r>
              <a:rPr sz="860" b="1" spc="-13">
                <a:latin typeface="Calibri"/>
                <a:cs typeface="Calibri"/>
              </a:rPr>
              <a:t>Outlay</a:t>
            </a:r>
            <a:endParaRPr sz="860">
              <a:latin typeface="Calibri"/>
              <a:cs typeface="Calibri"/>
            </a:endParaRPr>
          </a:p>
        </p:txBody>
      </p:sp>
      <p:sp>
        <p:nvSpPr>
          <p:cNvPr id="253" name="object 253"/>
          <p:cNvSpPr txBox="1"/>
          <p:nvPr/>
        </p:nvSpPr>
        <p:spPr>
          <a:xfrm>
            <a:off x="13056452" y="5897207"/>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54" name="object 254"/>
          <p:cNvSpPr txBox="1"/>
          <p:nvPr/>
        </p:nvSpPr>
        <p:spPr>
          <a:xfrm>
            <a:off x="14543024" y="5897207"/>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55" name="object 255"/>
          <p:cNvSpPr txBox="1"/>
          <p:nvPr/>
        </p:nvSpPr>
        <p:spPr>
          <a:xfrm>
            <a:off x="13669578" y="5897207"/>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56" name="object 256"/>
          <p:cNvSpPr txBox="1"/>
          <p:nvPr/>
        </p:nvSpPr>
        <p:spPr>
          <a:xfrm>
            <a:off x="3578262" y="6048486"/>
            <a:ext cx="952220"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4.</a:t>
            </a:r>
            <a:r>
              <a:rPr sz="860" spc="622">
                <a:latin typeface="Calibri"/>
                <a:cs typeface="Calibri"/>
              </a:rPr>
              <a:t> </a:t>
            </a:r>
            <a:r>
              <a:rPr sz="860" b="1">
                <a:latin typeface="Calibri"/>
                <a:cs typeface="Calibri"/>
              </a:rPr>
              <a:t>Indirect</a:t>
            </a:r>
            <a:r>
              <a:rPr sz="860" b="1" spc="7">
                <a:latin typeface="Calibri"/>
                <a:cs typeface="Calibri"/>
              </a:rPr>
              <a:t> </a:t>
            </a:r>
            <a:r>
              <a:rPr sz="860" b="1">
                <a:latin typeface="Calibri"/>
                <a:cs typeface="Calibri"/>
              </a:rPr>
              <a:t>Cost</a:t>
            </a:r>
            <a:r>
              <a:rPr sz="860" b="1" spc="7">
                <a:latin typeface="Calibri"/>
                <a:cs typeface="Calibri"/>
              </a:rPr>
              <a:t> </a:t>
            </a:r>
            <a:r>
              <a:rPr sz="860" b="1" spc="-33">
                <a:latin typeface="Calibri"/>
                <a:cs typeface="Calibri"/>
              </a:rPr>
              <a:t>($)</a:t>
            </a:r>
            <a:endParaRPr sz="860">
              <a:latin typeface="Calibri"/>
              <a:cs typeface="Calibri"/>
            </a:endParaRPr>
          </a:p>
        </p:txBody>
      </p:sp>
      <p:sp>
        <p:nvSpPr>
          <p:cNvPr id="257" name="object 257"/>
          <p:cNvSpPr txBox="1"/>
          <p:nvPr/>
        </p:nvSpPr>
        <p:spPr>
          <a:xfrm>
            <a:off x="9054548" y="6048486"/>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9,052.83</a:t>
            </a:r>
            <a:endParaRPr sz="860">
              <a:latin typeface="Calibri"/>
              <a:cs typeface="Calibri"/>
            </a:endParaRPr>
          </a:p>
        </p:txBody>
      </p:sp>
      <p:sp>
        <p:nvSpPr>
          <p:cNvPr id="258" name="object 258"/>
          <p:cNvSpPr txBox="1"/>
          <p:nvPr/>
        </p:nvSpPr>
        <p:spPr>
          <a:xfrm>
            <a:off x="8689449" y="604848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59" name="object 259"/>
          <p:cNvSpPr txBox="1"/>
          <p:nvPr/>
        </p:nvSpPr>
        <p:spPr>
          <a:xfrm>
            <a:off x="10801299" y="6048486"/>
            <a:ext cx="42946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9,705.00</a:t>
            </a:r>
            <a:endParaRPr sz="860">
              <a:latin typeface="Calibri"/>
              <a:cs typeface="Calibri"/>
            </a:endParaRPr>
          </a:p>
        </p:txBody>
      </p:sp>
      <p:sp>
        <p:nvSpPr>
          <p:cNvPr id="260" name="object 260"/>
          <p:cNvSpPr txBox="1"/>
          <p:nvPr/>
        </p:nvSpPr>
        <p:spPr>
          <a:xfrm>
            <a:off x="10436202" y="604848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61" name="object 261"/>
          <p:cNvSpPr txBox="1"/>
          <p:nvPr/>
        </p:nvSpPr>
        <p:spPr>
          <a:xfrm>
            <a:off x="12182975" y="6048486"/>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62" name="object 262"/>
          <p:cNvSpPr txBox="1"/>
          <p:nvPr/>
        </p:nvSpPr>
        <p:spPr>
          <a:xfrm>
            <a:off x="12491605" y="6048486"/>
            <a:ext cx="65470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10,590.00</a:t>
            </a:r>
            <a:r>
              <a:rPr sz="860" spc="285">
                <a:latin typeface="Calibri"/>
                <a:cs typeface="Calibri"/>
              </a:rPr>
              <a:t>  </a:t>
            </a:r>
            <a:r>
              <a:rPr sz="860" spc="-66">
                <a:latin typeface="Calibri"/>
                <a:cs typeface="Calibri"/>
              </a:rPr>
              <a:t>$</a:t>
            </a:r>
            <a:endParaRPr sz="860">
              <a:latin typeface="Calibri"/>
              <a:cs typeface="Calibri"/>
            </a:endParaRPr>
          </a:p>
        </p:txBody>
      </p:sp>
      <p:sp>
        <p:nvSpPr>
          <p:cNvPr id="263" name="object 263"/>
          <p:cNvSpPr txBox="1"/>
          <p:nvPr/>
        </p:nvSpPr>
        <p:spPr>
          <a:xfrm>
            <a:off x="14238389" y="6048486"/>
            <a:ext cx="48577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29,347.83</a:t>
            </a:r>
            <a:endParaRPr sz="860">
              <a:latin typeface="Calibri"/>
              <a:cs typeface="Calibri"/>
            </a:endParaRPr>
          </a:p>
        </p:txBody>
      </p:sp>
      <p:sp>
        <p:nvSpPr>
          <p:cNvPr id="264" name="object 264"/>
          <p:cNvSpPr txBox="1"/>
          <p:nvPr/>
        </p:nvSpPr>
        <p:spPr>
          <a:xfrm>
            <a:off x="13669587" y="6048486"/>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65" name="object 265"/>
          <p:cNvSpPr txBox="1"/>
          <p:nvPr/>
        </p:nvSpPr>
        <p:spPr>
          <a:xfrm>
            <a:off x="3886872" y="6187663"/>
            <a:ext cx="1459846" cy="151014"/>
          </a:xfrm>
          <a:prstGeom prst="rect">
            <a:avLst/>
          </a:prstGeom>
        </p:spPr>
        <p:txBody>
          <a:bodyPr vert="horz" wrap="square" lIns="0" tIns="18490" rIns="0" bIns="0" rtlCol="0">
            <a:spAutoFit/>
          </a:bodyPr>
          <a:lstStyle/>
          <a:p>
            <a:pPr marL="16808">
              <a:lnSpc>
                <a:spcPct val="100000"/>
              </a:lnSpc>
              <a:spcBef>
                <a:spcPts val="146"/>
              </a:spcBef>
              <a:tabLst>
                <a:tab pos="1306857" algn="l"/>
              </a:tabLst>
            </a:pPr>
            <a:r>
              <a:rPr sz="860" b="1" i="1">
                <a:latin typeface="Calibri"/>
                <a:cs typeface="Calibri"/>
              </a:rPr>
              <a:t>4a.</a:t>
            </a:r>
            <a:r>
              <a:rPr sz="860" b="1" i="1" spc="7">
                <a:latin typeface="Calibri"/>
                <a:cs typeface="Calibri"/>
              </a:rPr>
              <a:t> </a:t>
            </a:r>
            <a:r>
              <a:rPr sz="860" b="1" i="1">
                <a:latin typeface="Calibri"/>
                <a:cs typeface="Calibri"/>
              </a:rPr>
              <a:t>Indirect Rate (</a:t>
            </a:r>
            <a:r>
              <a:rPr sz="860" b="1" i="1" spc="-33">
                <a:latin typeface="Calibri"/>
                <a:cs typeface="Calibri"/>
              </a:rPr>
              <a:t> </a:t>
            </a:r>
            <a:r>
              <a:rPr sz="860" b="1" i="1" u="sng" spc="596">
                <a:uFill>
                  <a:solidFill>
                    <a:srgbClr val="000000"/>
                  </a:solidFill>
                </a:uFill>
                <a:latin typeface="Calibri"/>
                <a:cs typeface="Calibri"/>
              </a:rPr>
              <a:t> </a:t>
            </a:r>
            <a:r>
              <a:rPr sz="860" b="1" i="1" u="sng" spc="-33">
                <a:uFill>
                  <a:solidFill>
                    <a:srgbClr val="000000"/>
                  </a:solidFill>
                </a:uFill>
                <a:latin typeface="Calibri"/>
                <a:cs typeface="Calibri"/>
              </a:rPr>
              <a:t>15</a:t>
            </a:r>
            <a:r>
              <a:rPr sz="860" b="1" i="1" u="sng">
                <a:uFill>
                  <a:solidFill>
                    <a:srgbClr val="000000"/>
                  </a:solidFill>
                </a:uFill>
                <a:latin typeface="Calibri"/>
                <a:cs typeface="Calibri"/>
              </a:rPr>
              <a:t>	</a:t>
            </a:r>
            <a:r>
              <a:rPr sz="860" b="1" i="1" u="none" spc="-53">
                <a:latin typeface="Calibri"/>
                <a:cs typeface="Calibri"/>
              </a:rPr>
              <a:t> </a:t>
            </a:r>
            <a:r>
              <a:rPr sz="860" b="1" i="1" u="none">
                <a:latin typeface="Calibri"/>
                <a:cs typeface="Calibri"/>
              </a:rPr>
              <a:t>%)</a:t>
            </a:r>
            <a:endParaRPr sz="860">
              <a:latin typeface="Calibri"/>
              <a:cs typeface="Calibri"/>
            </a:endParaRPr>
          </a:p>
        </p:txBody>
      </p:sp>
      <p:sp>
        <p:nvSpPr>
          <p:cNvPr id="266" name="object 266"/>
          <p:cNvSpPr txBox="1"/>
          <p:nvPr/>
        </p:nvSpPr>
        <p:spPr>
          <a:xfrm>
            <a:off x="8015842" y="6199765"/>
            <a:ext cx="44543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67" name="object 267"/>
          <p:cNvSpPr txBox="1"/>
          <p:nvPr/>
        </p:nvSpPr>
        <p:spPr>
          <a:xfrm>
            <a:off x="8854979" y="619976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68" name="object 268"/>
          <p:cNvSpPr txBox="1"/>
          <p:nvPr/>
        </p:nvSpPr>
        <p:spPr>
          <a:xfrm>
            <a:off x="9728396" y="619976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69" name="object 269"/>
          <p:cNvSpPr txBox="1"/>
          <p:nvPr/>
        </p:nvSpPr>
        <p:spPr>
          <a:xfrm>
            <a:off x="10601813" y="619976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70" name="object 270"/>
          <p:cNvSpPr txBox="1"/>
          <p:nvPr/>
        </p:nvSpPr>
        <p:spPr>
          <a:xfrm>
            <a:off x="11475230" y="619976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71" name="object 271"/>
          <p:cNvSpPr txBox="1"/>
          <p:nvPr/>
        </p:nvSpPr>
        <p:spPr>
          <a:xfrm>
            <a:off x="12348645" y="619976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72" name="object 272"/>
          <p:cNvSpPr txBox="1"/>
          <p:nvPr/>
        </p:nvSpPr>
        <p:spPr>
          <a:xfrm>
            <a:off x="13222062" y="619976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73" name="object 273"/>
          <p:cNvSpPr txBox="1"/>
          <p:nvPr/>
        </p:nvSpPr>
        <p:spPr>
          <a:xfrm>
            <a:off x="14095479" y="6199765"/>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74" name="object 274"/>
          <p:cNvSpPr txBox="1"/>
          <p:nvPr/>
        </p:nvSpPr>
        <p:spPr>
          <a:xfrm>
            <a:off x="4972051" y="6355079"/>
            <a:ext cx="1187543"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TOTAL</a:t>
            </a:r>
            <a:r>
              <a:rPr sz="860" b="1" spc="-13">
                <a:latin typeface="Calibri"/>
                <a:cs typeface="Calibri"/>
              </a:rPr>
              <a:t> </a:t>
            </a:r>
            <a:r>
              <a:rPr sz="860" b="1">
                <a:latin typeface="Calibri"/>
                <a:cs typeface="Calibri"/>
              </a:rPr>
              <a:t>EXPENDITURES</a:t>
            </a:r>
            <a:r>
              <a:rPr sz="860" b="1" spc="450">
                <a:latin typeface="Calibri"/>
                <a:cs typeface="Calibri"/>
              </a:rPr>
              <a:t> </a:t>
            </a:r>
            <a:r>
              <a:rPr sz="860" spc="-66">
                <a:latin typeface="Calibri"/>
                <a:cs typeface="Calibri"/>
              </a:rPr>
              <a:t>$</a:t>
            </a:r>
            <a:endParaRPr sz="860">
              <a:latin typeface="Calibri"/>
              <a:cs typeface="Calibri"/>
            </a:endParaRPr>
          </a:p>
        </p:txBody>
      </p:sp>
      <p:sp>
        <p:nvSpPr>
          <p:cNvPr id="275" name="object 275"/>
          <p:cNvSpPr txBox="1"/>
          <p:nvPr/>
        </p:nvSpPr>
        <p:spPr>
          <a:xfrm>
            <a:off x="8429317" y="6355079"/>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76" name="object 276"/>
          <p:cNvSpPr txBox="1"/>
          <p:nvPr/>
        </p:nvSpPr>
        <p:spPr>
          <a:xfrm>
            <a:off x="8998068" y="6355079"/>
            <a:ext cx="65470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69,405.00</a:t>
            </a:r>
            <a:r>
              <a:rPr sz="860" spc="291">
                <a:latin typeface="Calibri"/>
                <a:cs typeface="Calibri"/>
              </a:rPr>
              <a:t>  </a:t>
            </a:r>
            <a:r>
              <a:rPr sz="860" spc="-66">
                <a:latin typeface="Calibri"/>
                <a:cs typeface="Calibri"/>
              </a:rPr>
              <a:t>$</a:t>
            </a:r>
            <a:endParaRPr sz="860">
              <a:latin typeface="Calibri"/>
              <a:cs typeface="Calibri"/>
            </a:endParaRPr>
          </a:p>
        </p:txBody>
      </p:sp>
      <p:sp>
        <p:nvSpPr>
          <p:cNvPr id="277" name="object 277"/>
          <p:cNvSpPr txBox="1"/>
          <p:nvPr/>
        </p:nvSpPr>
        <p:spPr>
          <a:xfrm>
            <a:off x="10176041" y="6355079"/>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78" name="object 278"/>
          <p:cNvSpPr txBox="1"/>
          <p:nvPr/>
        </p:nvSpPr>
        <p:spPr>
          <a:xfrm>
            <a:off x="10744842" y="6355079"/>
            <a:ext cx="65470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74,405.00</a:t>
            </a:r>
            <a:r>
              <a:rPr sz="860" spc="291">
                <a:latin typeface="Calibri"/>
                <a:cs typeface="Calibri"/>
              </a:rPr>
              <a:t>  </a:t>
            </a:r>
            <a:r>
              <a:rPr sz="860" spc="-66">
                <a:latin typeface="Calibri"/>
                <a:cs typeface="Calibri"/>
              </a:rPr>
              <a:t>$</a:t>
            </a:r>
            <a:endParaRPr sz="860">
              <a:latin typeface="Calibri"/>
              <a:cs typeface="Calibri"/>
            </a:endParaRPr>
          </a:p>
        </p:txBody>
      </p:sp>
      <p:sp>
        <p:nvSpPr>
          <p:cNvPr id="279" name="object 279"/>
          <p:cNvSpPr txBox="1"/>
          <p:nvPr/>
        </p:nvSpPr>
        <p:spPr>
          <a:xfrm>
            <a:off x="11922814" y="6355079"/>
            <a:ext cx="350464" cy="151014"/>
          </a:xfrm>
          <a:prstGeom prst="rect">
            <a:avLst/>
          </a:prstGeom>
        </p:spPr>
        <p:txBody>
          <a:bodyPr vert="horz" wrap="square" lIns="0" tIns="18490" rIns="0" bIns="0" rtlCol="0">
            <a:spAutoFit/>
          </a:bodyPr>
          <a:lstStyle/>
          <a:p>
            <a:pPr marL="16808">
              <a:lnSpc>
                <a:spcPct val="100000"/>
              </a:lnSpc>
              <a:spcBef>
                <a:spcPts val="146"/>
              </a:spcBef>
              <a:tabLst>
                <a:tab pos="276499"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80" name="object 280"/>
          <p:cNvSpPr txBox="1"/>
          <p:nvPr/>
        </p:nvSpPr>
        <p:spPr>
          <a:xfrm>
            <a:off x="12491617" y="6355079"/>
            <a:ext cx="65470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81,190.00</a:t>
            </a:r>
            <a:r>
              <a:rPr sz="860" spc="285">
                <a:latin typeface="Calibri"/>
                <a:cs typeface="Calibri"/>
              </a:rPr>
              <a:t>  </a:t>
            </a:r>
            <a:r>
              <a:rPr sz="860" spc="-66">
                <a:latin typeface="Calibri"/>
                <a:cs typeface="Calibri"/>
              </a:rPr>
              <a:t>$</a:t>
            </a:r>
            <a:endParaRPr sz="860">
              <a:latin typeface="Calibri"/>
              <a:cs typeface="Calibri"/>
            </a:endParaRPr>
          </a:p>
        </p:txBody>
      </p:sp>
      <p:sp>
        <p:nvSpPr>
          <p:cNvPr id="281" name="object 281"/>
          <p:cNvSpPr txBox="1"/>
          <p:nvPr/>
        </p:nvSpPr>
        <p:spPr>
          <a:xfrm>
            <a:off x="13669586" y="6355079"/>
            <a:ext cx="1054754" cy="151014"/>
          </a:xfrm>
          <a:prstGeom prst="rect">
            <a:avLst/>
          </a:prstGeom>
        </p:spPr>
        <p:txBody>
          <a:bodyPr vert="horz" wrap="square" lIns="0" tIns="18490" rIns="0" bIns="0" rtlCol="0">
            <a:spAutoFit/>
          </a:bodyPr>
          <a:lstStyle/>
          <a:p>
            <a:pPr marL="16808">
              <a:lnSpc>
                <a:spcPct val="100000"/>
              </a:lnSpc>
              <a:spcBef>
                <a:spcPts val="146"/>
              </a:spcBef>
              <a:tabLst>
                <a:tab pos="276499" algn="l"/>
                <a:tab pos="528626" algn="l"/>
              </a:tabLst>
            </a:pPr>
            <a:r>
              <a:rPr sz="860" spc="-66">
                <a:latin typeface="Calibri"/>
                <a:cs typeface="Calibri"/>
              </a:rPr>
              <a:t>-</a:t>
            </a:r>
            <a:r>
              <a:rPr sz="860">
                <a:latin typeface="Calibri"/>
                <a:cs typeface="Calibri"/>
              </a:rPr>
              <a:t>	</a:t>
            </a:r>
            <a:r>
              <a:rPr sz="860" spc="-66">
                <a:latin typeface="Calibri"/>
                <a:cs typeface="Calibri"/>
              </a:rPr>
              <a:t>$</a:t>
            </a:r>
            <a:r>
              <a:rPr sz="860">
                <a:latin typeface="Calibri"/>
                <a:cs typeface="Calibri"/>
              </a:rPr>
              <a:t>	</a:t>
            </a:r>
            <a:r>
              <a:rPr sz="860" spc="-13">
                <a:latin typeface="Calibri"/>
                <a:cs typeface="Calibri"/>
              </a:rPr>
              <a:t>225,000.00</a:t>
            </a:r>
            <a:endParaRPr sz="860">
              <a:latin typeface="Calibri"/>
              <a:cs typeface="Calibri"/>
            </a:endParaRPr>
          </a:p>
        </p:txBody>
      </p:sp>
      <p:sp>
        <p:nvSpPr>
          <p:cNvPr id="282" name="object 282"/>
          <p:cNvSpPr txBox="1"/>
          <p:nvPr/>
        </p:nvSpPr>
        <p:spPr>
          <a:xfrm>
            <a:off x="4748155" y="6498291"/>
            <a:ext cx="1275790"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Less Total</a:t>
            </a:r>
            <a:r>
              <a:rPr sz="860" b="1" spc="20">
                <a:latin typeface="Calibri"/>
                <a:cs typeface="Calibri"/>
              </a:rPr>
              <a:t> </a:t>
            </a:r>
            <a:r>
              <a:rPr sz="860" b="1">
                <a:latin typeface="Calibri"/>
                <a:cs typeface="Calibri"/>
              </a:rPr>
              <a:t>Program</a:t>
            </a:r>
            <a:r>
              <a:rPr sz="860" b="1" spc="13">
                <a:latin typeface="Calibri"/>
                <a:cs typeface="Calibri"/>
              </a:rPr>
              <a:t> </a:t>
            </a:r>
            <a:r>
              <a:rPr sz="860" b="1" spc="-13">
                <a:latin typeface="Calibri"/>
                <a:cs typeface="Calibri"/>
              </a:rPr>
              <a:t>Income</a:t>
            </a:r>
            <a:endParaRPr sz="860">
              <a:latin typeface="Calibri"/>
              <a:cs typeface="Calibri"/>
            </a:endParaRPr>
          </a:p>
        </p:txBody>
      </p:sp>
      <p:sp>
        <p:nvSpPr>
          <p:cNvPr id="283" name="object 283"/>
          <p:cNvSpPr txBox="1"/>
          <p:nvPr/>
        </p:nvSpPr>
        <p:spPr>
          <a:xfrm>
            <a:off x="8015731" y="6498291"/>
            <a:ext cx="445434"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284" name="object 284"/>
          <p:cNvSpPr txBox="1"/>
          <p:nvPr/>
        </p:nvSpPr>
        <p:spPr>
          <a:xfrm>
            <a:off x="9728173" y="6498291"/>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285" name="object 285"/>
          <p:cNvSpPr txBox="1"/>
          <p:nvPr/>
        </p:nvSpPr>
        <p:spPr>
          <a:xfrm>
            <a:off x="11474896" y="6498291"/>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286" name="object 286"/>
          <p:cNvSpPr txBox="1"/>
          <p:nvPr/>
        </p:nvSpPr>
        <p:spPr>
          <a:xfrm>
            <a:off x="13221619" y="6498291"/>
            <a:ext cx="479892"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a:t>
            </a:r>
            <a:r>
              <a:rPr sz="860" b="1" spc="-66">
                <a:latin typeface="Calibri"/>
                <a:cs typeface="Calibri"/>
              </a:rPr>
              <a:t>-</a:t>
            </a:r>
            <a:endParaRPr sz="860">
              <a:latin typeface="Calibri"/>
              <a:cs typeface="Calibri"/>
            </a:endParaRPr>
          </a:p>
        </p:txBody>
      </p:sp>
      <p:sp>
        <p:nvSpPr>
          <p:cNvPr id="287" name="object 287"/>
          <p:cNvSpPr txBox="1"/>
          <p:nvPr/>
        </p:nvSpPr>
        <p:spPr>
          <a:xfrm>
            <a:off x="14542782" y="6498291"/>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88" name="object 288"/>
          <p:cNvSpPr txBox="1"/>
          <p:nvPr/>
        </p:nvSpPr>
        <p:spPr>
          <a:xfrm>
            <a:off x="13929841" y="649829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89" name="object 289"/>
          <p:cNvSpPr txBox="1"/>
          <p:nvPr/>
        </p:nvSpPr>
        <p:spPr>
          <a:xfrm>
            <a:off x="4223721" y="6649571"/>
            <a:ext cx="1801065"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TOTAL REIMBURSABLE</a:t>
            </a:r>
            <a:r>
              <a:rPr sz="860" b="1" spc="7">
                <a:latin typeface="Calibri"/>
                <a:cs typeface="Calibri"/>
              </a:rPr>
              <a:t> </a:t>
            </a:r>
            <a:r>
              <a:rPr sz="860" b="1" spc="-13">
                <a:latin typeface="Calibri"/>
                <a:cs typeface="Calibri"/>
              </a:rPr>
              <a:t>EXPENDITURES</a:t>
            </a:r>
            <a:endParaRPr sz="860">
              <a:latin typeface="Calibri"/>
              <a:cs typeface="Calibri"/>
            </a:endParaRPr>
          </a:p>
        </p:txBody>
      </p:sp>
      <p:sp>
        <p:nvSpPr>
          <p:cNvPr id="290" name="object 290"/>
          <p:cNvSpPr txBox="1"/>
          <p:nvPr/>
        </p:nvSpPr>
        <p:spPr>
          <a:xfrm>
            <a:off x="8015741" y="6649571"/>
            <a:ext cx="445434"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91" name="object 291"/>
          <p:cNvSpPr txBox="1"/>
          <p:nvPr/>
        </p:nvSpPr>
        <p:spPr>
          <a:xfrm>
            <a:off x="6699323" y="6244308"/>
            <a:ext cx="1333779" cy="561415"/>
          </a:xfrm>
          <a:prstGeom prst="rect">
            <a:avLst/>
          </a:prstGeom>
        </p:spPr>
        <p:txBody>
          <a:bodyPr vert="horz" wrap="square" lIns="0" tIns="0" rIns="0" bIns="0" rtlCol="0">
            <a:spAutoFit/>
          </a:bodyPr>
          <a:lstStyle/>
          <a:p>
            <a:pPr marL="425254">
              <a:lnSpc>
                <a:spcPts val="827"/>
              </a:lnSpc>
              <a:tabLst>
                <a:tab pos="1298453" algn="l"/>
              </a:tabLst>
            </a:pPr>
            <a:r>
              <a:rPr sz="860">
                <a:latin typeface="Calibri"/>
                <a:cs typeface="Calibri"/>
              </a:rPr>
              <a:t>------------</a:t>
            </a: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a:p>
            <a:pPr>
              <a:lnSpc>
                <a:spcPct val="100000"/>
              </a:lnSpc>
              <a:spcBef>
                <a:spcPts val="185"/>
              </a:spcBef>
              <a:tabLst>
                <a:tab pos="259691" algn="l"/>
                <a:tab pos="873199" algn="l"/>
                <a:tab pos="1132890" algn="l"/>
              </a:tabLst>
            </a:pPr>
            <a:r>
              <a:rPr sz="860" spc="-66">
                <a:latin typeface="Calibri"/>
                <a:cs typeface="Calibri"/>
              </a:rPr>
              <a:t>-</a:t>
            </a:r>
            <a:r>
              <a:rPr sz="860">
                <a:latin typeface="Calibri"/>
                <a:cs typeface="Calibri"/>
              </a:rPr>
              <a:t>	</a:t>
            </a:r>
            <a:r>
              <a:rPr sz="860" spc="-66">
                <a:latin typeface="Calibri"/>
                <a:cs typeface="Calibri"/>
              </a:rPr>
              <a:t>$</a:t>
            </a:r>
            <a:r>
              <a:rPr sz="860">
                <a:latin typeface="Calibri"/>
                <a:cs typeface="Calibri"/>
              </a:rPr>
              <a:t>	</a:t>
            </a: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a:p>
            <a:pPr algn="r">
              <a:lnSpc>
                <a:spcPct val="100000"/>
              </a:lnSpc>
              <a:spcBef>
                <a:spcPts val="99"/>
              </a:spcBef>
            </a:pPr>
            <a:r>
              <a:rPr sz="860" b="1" spc="-66">
                <a:latin typeface="Calibri"/>
                <a:cs typeface="Calibri"/>
              </a:rPr>
              <a:t>-</a:t>
            </a:r>
            <a:endParaRPr sz="860">
              <a:latin typeface="Calibri"/>
              <a:cs typeface="Calibri"/>
            </a:endParaRPr>
          </a:p>
          <a:p>
            <a:pPr algn="r">
              <a:lnSpc>
                <a:spcPct val="100000"/>
              </a:lnSpc>
              <a:spcBef>
                <a:spcPts val="159"/>
              </a:spcBef>
              <a:tabLst>
                <a:tab pos="612668" algn="l"/>
                <a:tab pos="1037922" algn="l"/>
              </a:tabLst>
            </a:pPr>
            <a:r>
              <a:rPr sz="860" spc="-66">
                <a:latin typeface="Calibri"/>
                <a:cs typeface="Calibri"/>
              </a:rPr>
              <a:t>$</a:t>
            </a:r>
            <a:r>
              <a:rPr sz="860">
                <a:latin typeface="Calibri"/>
                <a:cs typeface="Calibri"/>
              </a:rPr>
              <a:t>	</a:t>
            </a: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292" name="object 292"/>
          <p:cNvSpPr txBox="1"/>
          <p:nvPr/>
        </p:nvSpPr>
        <p:spPr>
          <a:xfrm>
            <a:off x="8998099" y="6649571"/>
            <a:ext cx="48577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69,405.00</a:t>
            </a:r>
            <a:endParaRPr sz="860">
              <a:latin typeface="Calibri"/>
              <a:cs typeface="Calibri"/>
            </a:endParaRPr>
          </a:p>
        </p:txBody>
      </p:sp>
      <p:sp>
        <p:nvSpPr>
          <p:cNvPr id="293" name="object 293"/>
          <p:cNvSpPr txBox="1"/>
          <p:nvPr/>
        </p:nvSpPr>
        <p:spPr>
          <a:xfrm>
            <a:off x="8689469" y="664957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94" name="object 294"/>
          <p:cNvSpPr txBox="1"/>
          <p:nvPr/>
        </p:nvSpPr>
        <p:spPr>
          <a:xfrm>
            <a:off x="9728295" y="6649571"/>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95" name="object 295"/>
          <p:cNvSpPr txBox="1"/>
          <p:nvPr/>
        </p:nvSpPr>
        <p:spPr>
          <a:xfrm>
            <a:off x="10744932" y="6649571"/>
            <a:ext cx="48577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74,405.00</a:t>
            </a:r>
            <a:endParaRPr sz="860">
              <a:latin typeface="Calibri"/>
              <a:cs typeface="Calibri"/>
            </a:endParaRPr>
          </a:p>
        </p:txBody>
      </p:sp>
      <p:sp>
        <p:nvSpPr>
          <p:cNvPr id="296" name="object 296"/>
          <p:cNvSpPr txBox="1"/>
          <p:nvPr/>
        </p:nvSpPr>
        <p:spPr>
          <a:xfrm>
            <a:off x="10436303" y="664957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297" name="object 297"/>
          <p:cNvSpPr txBox="1"/>
          <p:nvPr/>
        </p:nvSpPr>
        <p:spPr>
          <a:xfrm>
            <a:off x="11475068" y="6649571"/>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298" name="object 298"/>
          <p:cNvSpPr txBox="1"/>
          <p:nvPr/>
        </p:nvSpPr>
        <p:spPr>
          <a:xfrm>
            <a:off x="12491705" y="6649571"/>
            <a:ext cx="485775" cy="151014"/>
          </a:xfrm>
          <a:prstGeom prst="rect">
            <a:avLst/>
          </a:prstGeom>
        </p:spPr>
        <p:txBody>
          <a:bodyPr vert="horz" wrap="square" lIns="0" tIns="18490" rIns="0" bIns="0" rtlCol="0">
            <a:spAutoFit/>
          </a:bodyPr>
          <a:lstStyle/>
          <a:p>
            <a:pPr marL="16808">
              <a:lnSpc>
                <a:spcPct val="100000"/>
              </a:lnSpc>
              <a:spcBef>
                <a:spcPts val="146"/>
              </a:spcBef>
            </a:pPr>
            <a:r>
              <a:rPr sz="860" spc="-13">
                <a:latin typeface="Calibri"/>
                <a:cs typeface="Calibri"/>
              </a:rPr>
              <a:t>81,190.00</a:t>
            </a:r>
            <a:endParaRPr sz="860">
              <a:latin typeface="Calibri"/>
              <a:cs typeface="Calibri"/>
            </a:endParaRPr>
          </a:p>
        </p:txBody>
      </p:sp>
      <p:sp>
        <p:nvSpPr>
          <p:cNvPr id="299" name="object 299"/>
          <p:cNvSpPr txBox="1"/>
          <p:nvPr/>
        </p:nvSpPr>
        <p:spPr>
          <a:xfrm>
            <a:off x="12183076" y="6649571"/>
            <a:ext cx="89927"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300" name="object 300"/>
          <p:cNvSpPr txBox="1"/>
          <p:nvPr/>
        </p:nvSpPr>
        <p:spPr>
          <a:xfrm>
            <a:off x="13221841" y="6649568"/>
            <a:ext cx="479892" cy="151014"/>
          </a:xfrm>
          <a:prstGeom prst="rect">
            <a:avLst/>
          </a:prstGeom>
        </p:spPr>
        <p:txBody>
          <a:bodyPr vert="horz" wrap="square" lIns="0" tIns="18490" rIns="0" bIns="0" rtlCol="0">
            <a:spAutoFit/>
          </a:bodyPr>
          <a:lstStyle/>
          <a:p>
            <a:pPr marL="16808">
              <a:lnSpc>
                <a:spcPct val="100000"/>
              </a:lnSpc>
              <a:spcBef>
                <a:spcPts val="146"/>
              </a:spcBef>
            </a:pPr>
            <a:r>
              <a:rPr sz="860">
                <a:latin typeface="Calibri"/>
                <a:cs typeface="Calibri"/>
              </a:rPr>
              <a:t>------------</a:t>
            </a:r>
            <a:r>
              <a:rPr sz="860" spc="-66">
                <a:latin typeface="Calibri"/>
                <a:cs typeface="Calibri"/>
              </a:rPr>
              <a:t>-</a:t>
            </a:r>
            <a:endParaRPr sz="860">
              <a:latin typeface="Calibri"/>
              <a:cs typeface="Calibri"/>
            </a:endParaRPr>
          </a:p>
        </p:txBody>
      </p:sp>
      <p:sp>
        <p:nvSpPr>
          <p:cNvPr id="301" name="object 301"/>
          <p:cNvSpPr txBox="1"/>
          <p:nvPr/>
        </p:nvSpPr>
        <p:spPr>
          <a:xfrm>
            <a:off x="13929849" y="6649568"/>
            <a:ext cx="794217" cy="151014"/>
          </a:xfrm>
          <a:prstGeom prst="rect">
            <a:avLst/>
          </a:prstGeom>
        </p:spPr>
        <p:txBody>
          <a:bodyPr vert="horz" wrap="square" lIns="0" tIns="18490" rIns="0" bIns="0" rtlCol="0">
            <a:spAutoFit/>
          </a:bodyPr>
          <a:lstStyle/>
          <a:p>
            <a:pPr marL="16808">
              <a:lnSpc>
                <a:spcPct val="100000"/>
              </a:lnSpc>
              <a:spcBef>
                <a:spcPts val="146"/>
              </a:spcBef>
              <a:tabLst>
                <a:tab pos="268095" algn="l"/>
              </a:tabLst>
            </a:pPr>
            <a:r>
              <a:rPr sz="860" spc="-66">
                <a:latin typeface="Calibri"/>
                <a:cs typeface="Calibri"/>
              </a:rPr>
              <a:t>$</a:t>
            </a:r>
            <a:r>
              <a:rPr sz="860">
                <a:latin typeface="Calibri"/>
                <a:cs typeface="Calibri"/>
              </a:rPr>
              <a:t>	</a:t>
            </a:r>
            <a:r>
              <a:rPr sz="860" spc="-13">
                <a:latin typeface="Calibri"/>
                <a:cs typeface="Calibri"/>
              </a:rPr>
              <a:t>225,000.00</a:t>
            </a:r>
            <a:endParaRPr sz="860">
              <a:latin typeface="Calibri"/>
              <a:cs typeface="Calibri"/>
            </a:endParaRPr>
          </a:p>
        </p:txBody>
      </p:sp>
      <p:sp>
        <p:nvSpPr>
          <p:cNvPr id="302" name="object 302"/>
          <p:cNvSpPr txBox="1"/>
          <p:nvPr/>
        </p:nvSpPr>
        <p:spPr>
          <a:xfrm>
            <a:off x="6498963" y="279699"/>
            <a:ext cx="4556032" cy="695885"/>
          </a:xfrm>
          <a:prstGeom prst="rect">
            <a:avLst/>
          </a:prstGeom>
        </p:spPr>
        <p:txBody>
          <a:bodyPr vert="horz" wrap="square" lIns="0" tIns="32777" rIns="0" bIns="0" rtlCol="0">
            <a:spAutoFit/>
          </a:bodyPr>
          <a:lstStyle/>
          <a:p>
            <a:pPr marL="731168" algn="ctr">
              <a:lnSpc>
                <a:spcPct val="100000"/>
              </a:lnSpc>
              <a:spcBef>
                <a:spcPts val="258"/>
              </a:spcBef>
            </a:pPr>
            <a:r>
              <a:rPr sz="860" b="1">
                <a:latin typeface="Calibri"/>
                <a:cs typeface="Calibri"/>
              </a:rPr>
              <a:t>OREGON HEALTH</a:t>
            </a:r>
            <a:r>
              <a:rPr sz="860" b="1" spc="13">
                <a:latin typeface="Calibri"/>
                <a:cs typeface="Calibri"/>
              </a:rPr>
              <a:t> </a:t>
            </a:r>
            <a:r>
              <a:rPr sz="860" b="1" spc="-13">
                <a:latin typeface="Calibri"/>
                <a:cs typeface="Calibri"/>
              </a:rPr>
              <a:t>AUTHORITY</a:t>
            </a:r>
            <a:endParaRPr sz="860">
              <a:latin typeface="Calibri"/>
              <a:cs typeface="Calibri"/>
            </a:endParaRPr>
          </a:p>
          <a:p>
            <a:pPr marL="730327" algn="ctr">
              <a:lnSpc>
                <a:spcPct val="100000"/>
              </a:lnSpc>
              <a:spcBef>
                <a:spcPts val="126"/>
              </a:spcBef>
            </a:pPr>
            <a:r>
              <a:rPr sz="860" b="1">
                <a:latin typeface="Calibri"/>
                <a:cs typeface="Calibri"/>
              </a:rPr>
              <a:t>PUBLIC</a:t>
            </a:r>
            <a:r>
              <a:rPr sz="860" b="1" spc="7">
                <a:latin typeface="Calibri"/>
                <a:cs typeface="Calibri"/>
              </a:rPr>
              <a:t> </a:t>
            </a:r>
            <a:r>
              <a:rPr sz="860" b="1">
                <a:latin typeface="Calibri"/>
                <a:cs typeface="Calibri"/>
              </a:rPr>
              <a:t>HEALTH</a:t>
            </a:r>
            <a:r>
              <a:rPr sz="860" b="1" spc="20">
                <a:latin typeface="Calibri"/>
                <a:cs typeface="Calibri"/>
              </a:rPr>
              <a:t> </a:t>
            </a:r>
            <a:r>
              <a:rPr sz="860" b="1">
                <a:latin typeface="Calibri"/>
                <a:cs typeface="Calibri"/>
              </a:rPr>
              <a:t>DIVISION</a:t>
            </a:r>
            <a:r>
              <a:rPr sz="860" b="1" spc="7">
                <a:latin typeface="Calibri"/>
                <a:cs typeface="Calibri"/>
              </a:rPr>
              <a:t> </a:t>
            </a:r>
            <a:r>
              <a:rPr sz="860" b="1">
                <a:latin typeface="Calibri"/>
                <a:cs typeface="Calibri"/>
              </a:rPr>
              <a:t>EXPENDITURE</a:t>
            </a:r>
            <a:r>
              <a:rPr sz="860" b="1" spc="7">
                <a:latin typeface="Calibri"/>
                <a:cs typeface="Calibri"/>
              </a:rPr>
              <a:t> </a:t>
            </a:r>
            <a:r>
              <a:rPr sz="860" b="1">
                <a:latin typeface="Calibri"/>
                <a:cs typeface="Calibri"/>
              </a:rPr>
              <a:t>AND</a:t>
            </a:r>
            <a:r>
              <a:rPr sz="860" b="1" spc="20">
                <a:latin typeface="Calibri"/>
                <a:cs typeface="Calibri"/>
              </a:rPr>
              <a:t> </a:t>
            </a:r>
            <a:r>
              <a:rPr sz="860" b="1">
                <a:latin typeface="Calibri"/>
                <a:cs typeface="Calibri"/>
              </a:rPr>
              <a:t>REVENUE</a:t>
            </a:r>
            <a:r>
              <a:rPr sz="860" b="1" spc="13">
                <a:latin typeface="Calibri"/>
                <a:cs typeface="Calibri"/>
              </a:rPr>
              <a:t> </a:t>
            </a:r>
            <a:r>
              <a:rPr sz="860" b="1" spc="-13">
                <a:latin typeface="Calibri"/>
                <a:cs typeface="Calibri"/>
              </a:rPr>
              <a:t>REPORT</a:t>
            </a:r>
            <a:endParaRPr sz="860">
              <a:latin typeface="Calibri"/>
              <a:cs typeface="Calibri"/>
            </a:endParaRPr>
          </a:p>
          <a:p>
            <a:pPr marL="1664037" algn="ctr">
              <a:lnSpc>
                <a:spcPct val="100000"/>
              </a:lnSpc>
              <a:spcBef>
                <a:spcPts val="159"/>
              </a:spcBef>
            </a:pPr>
            <a:r>
              <a:rPr sz="860" b="1">
                <a:latin typeface="Calibri"/>
                <a:cs typeface="Calibri"/>
              </a:rPr>
              <a:t>EMAIL</a:t>
            </a:r>
            <a:r>
              <a:rPr sz="860" b="1" spc="7">
                <a:latin typeface="Calibri"/>
                <a:cs typeface="Calibri"/>
              </a:rPr>
              <a:t> </a:t>
            </a:r>
            <a:r>
              <a:rPr sz="860" b="1">
                <a:latin typeface="Calibri"/>
                <a:cs typeface="Calibri"/>
              </a:rPr>
              <a:t>TO</a:t>
            </a:r>
            <a:r>
              <a:rPr sz="860" b="1" spc="199">
                <a:latin typeface="Calibri"/>
                <a:cs typeface="Calibri"/>
              </a:rPr>
              <a:t> </a:t>
            </a:r>
            <a:r>
              <a:rPr sz="860" b="1" spc="-13">
                <a:latin typeface="Calibri"/>
                <a:cs typeface="Calibri"/>
                <a:hlinkClick r:id="rId3"/>
              </a:rPr>
              <a:t>OHA-PHD.Expend</a:t>
            </a:r>
            <a:r>
              <a:rPr sz="860" b="1" spc="-13">
                <a:latin typeface="Calibri"/>
                <a:cs typeface="Calibri"/>
              </a:rPr>
              <a:t>R</a:t>
            </a:r>
            <a:r>
              <a:rPr sz="860" b="1" spc="-13">
                <a:latin typeface="Calibri"/>
                <a:cs typeface="Calibri"/>
                <a:hlinkClick r:id="rId3"/>
              </a:rPr>
              <a:t>evReport@</a:t>
            </a:r>
            <a:r>
              <a:rPr sz="860" b="1" spc="-13">
                <a:solidFill>
                  <a:srgbClr val="FF0000"/>
                </a:solidFill>
                <a:latin typeface="Calibri"/>
                <a:cs typeface="Calibri"/>
              </a:rPr>
              <a:t>odhso</a:t>
            </a:r>
            <a:r>
              <a:rPr sz="860" b="1" spc="-13">
                <a:solidFill>
                  <a:srgbClr val="FF0000"/>
                </a:solidFill>
                <a:latin typeface="Calibri"/>
                <a:cs typeface="Calibri"/>
                <a:hlinkClick r:id="rId3"/>
              </a:rPr>
              <a:t>ha</a:t>
            </a:r>
            <a:r>
              <a:rPr sz="860" b="1" spc="-13">
                <a:solidFill>
                  <a:srgbClr val="FF0000"/>
                </a:solidFill>
                <a:latin typeface="Calibri"/>
                <a:cs typeface="Calibri"/>
              </a:rPr>
              <a:t>.oregon.gov</a:t>
            </a:r>
            <a:endParaRPr sz="860">
              <a:latin typeface="Calibri"/>
              <a:cs typeface="Calibri"/>
            </a:endParaRPr>
          </a:p>
          <a:p>
            <a:pPr marL="16808">
              <a:lnSpc>
                <a:spcPct val="100000"/>
              </a:lnSpc>
              <a:spcBef>
                <a:spcPts val="662"/>
              </a:spcBef>
            </a:pPr>
            <a:r>
              <a:rPr sz="860" b="1">
                <a:latin typeface="Calibri"/>
                <a:cs typeface="Calibri"/>
              </a:rPr>
              <a:t>Agency:</a:t>
            </a:r>
            <a:r>
              <a:rPr sz="860" b="1" spc="159">
                <a:latin typeface="Calibri"/>
                <a:cs typeface="Calibri"/>
              </a:rPr>
              <a:t> </a:t>
            </a:r>
            <a:r>
              <a:rPr sz="860">
                <a:latin typeface="Calibri"/>
                <a:cs typeface="Calibri"/>
              </a:rPr>
              <a:t>WIC</a:t>
            </a:r>
            <a:r>
              <a:rPr sz="860" spc="-7">
                <a:latin typeface="Calibri"/>
                <a:cs typeface="Calibri"/>
              </a:rPr>
              <a:t> </a:t>
            </a:r>
            <a:r>
              <a:rPr sz="860" spc="-13">
                <a:latin typeface="Calibri"/>
                <a:cs typeface="Calibri"/>
              </a:rPr>
              <a:t>County</a:t>
            </a:r>
            <a:endParaRPr sz="860">
              <a:latin typeface="Calibri"/>
              <a:cs typeface="Calibri"/>
            </a:endParaRPr>
          </a:p>
        </p:txBody>
      </p:sp>
      <p:sp>
        <p:nvSpPr>
          <p:cNvPr id="303" name="object 303"/>
          <p:cNvSpPr txBox="1"/>
          <p:nvPr/>
        </p:nvSpPr>
        <p:spPr>
          <a:xfrm>
            <a:off x="6347683" y="1023994"/>
            <a:ext cx="1696010" cy="383241"/>
          </a:xfrm>
          <a:prstGeom prst="rect">
            <a:avLst/>
          </a:prstGeom>
        </p:spPr>
        <p:txBody>
          <a:bodyPr vert="horz" wrap="square" lIns="0" tIns="18490" rIns="0" bIns="0" rtlCol="0">
            <a:spAutoFit/>
          </a:bodyPr>
          <a:lstStyle/>
          <a:p>
            <a:pPr marL="105053">
              <a:lnSpc>
                <a:spcPct val="100000"/>
              </a:lnSpc>
              <a:spcBef>
                <a:spcPts val="146"/>
              </a:spcBef>
            </a:pPr>
            <a:r>
              <a:rPr sz="860" b="1">
                <a:latin typeface="Calibri"/>
                <a:cs typeface="Calibri"/>
              </a:rPr>
              <a:t>Program:</a:t>
            </a:r>
            <a:r>
              <a:rPr sz="860" b="1" spc="199">
                <a:latin typeface="Calibri"/>
                <a:cs typeface="Calibri"/>
              </a:rPr>
              <a:t> </a:t>
            </a:r>
            <a:r>
              <a:rPr sz="860">
                <a:latin typeface="Calibri"/>
                <a:cs typeface="Calibri"/>
              </a:rPr>
              <a:t>PE</a:t>
            </a:r>
            <a:r>
              <a:rPr sz="860" spc="26">
                <a:latin typeface="Calibri"/>
                <a:cs typeface="Calibri"/>
              </a:rPr>
              <a:t> </a:t>
            </a:r>
            <a:r>
              <a:rPr sz="860">
                <a:latin typeface="Calibri"/>
                <a:cs typeface="Calibri"/>
              </a:rPr>
              <a:t>140-02</a:t>
            </a:r>
            <a:r>
              <a:rPr sz="860" spc="20">
                <a:latin typeface="Calibri"/>
                <a:cs typeface="Calibri"/>
              </a:rPr>
              <a:t> </a:t>
            </a:r>
            <a:r>
              <a:rPr sz="860" spc="-33">
                <a:latin typeface="Calibri"/>
                <a:cs typeface="Calibri"/>
              </a:rPr>
              <a:t>WIC</a:t>
            </a:r>
            <a:endParaRPr sz="860">
              <a:latin typeface="Calibri"/>
              <a:cs typeface="Calibri"/>
            </a:endParaRPr>
          </a:p>
          <a:p>
            <a:pPr marL="16808">
              <a:lnSpc>
                <a:spcPct val="100000"/>
              </a:lnSpc>
              <a:spcBef>
                <a:spcPts val="662"/>
              </a:spcBef>
              <a:tabLst>
                <a:tab pos="1095071" algn="l"/>
              </a:tabLst>
            </a:pPr>
            <a:r>
              <a:rPr sz="860" b="1">
                <a:latin typeface="Calibri"/>
                <a:cs typeface="Calibri"/>
              </a:rPr>
              <a:t>Fiscal</a:t>
            </a:r>
            <a:r>
              <a:rPr sz="860" b="1" spc="-20">
                <a:latin typeface="Calibri"/>
                <a:cs typeface="Calibri"/>
              </a:rPr>
              <a:t> </a:t>
            </a:r>
            <a:r>
              <a:rPr sz="860" b="1" spc="-13">
                <a:latin typeface="Calibri"/>
                <a:cs typeface="Calibri"/>
              </a:rPr>
              <a:t>Year:</a:t>
            </a:r>
            <a:r>
              <a:rPr sz="860" b="1">
                <a:latin typeface="Calibri"/>
                <a:cs typeface="Calibri"/>
              </a:rPr>
              <a:t>	July 1,</a:t>
            </a:r>
            <a:r>
              <a:rPr sz="860" b="1" spc="377">
                <a:latin typeface="Calibri"/>
                <a:cs typeface="Calibri"/>
              </a:rPr>
              <a:t> </a:t>
            </a:r>
            <a:r>
              <a:rPr sz="860" b="1" spc="-26">
                <a:latin typeface="Calibri"/>
                <a:cs typeface="Calibri"/>
              </a:rPr>
              <a:t>2025</a:t>
            </a:r>
            <a:endParaRPr sz="860">
              <a:latin typeface="Calibri"/>
              <a:cs typeface="Calibri"/>
            </a:endParaRPr>
          </a:p>
        </p:txBody>
      </p:sp>
      <p:sp>
        <p:nvSpPr>
          <p:cNvPr id="304" name="object 304"/>
          <p:cNvSpPr txBox="1"/>
          <p:nvPr/>
        </p:nvSpPr>
        <p:spPr>
          <a:xfrm>
            <a:off x="8118662" y="1169557"/>
            <a:ext cx="2541493" cy="440871"/>
          </a:xfrm>
          <a:prstGeom prst="rect">
            <a:avLst/>
          </a:prstGeom>
        </p:spPr>
        <p:txBody>
          <a:bodyPr vert="horz" wrap="square" lIns="0" tIns="88246" rIns="0" bIns="0" rtlCol="0">
            <a:spAutoFit/>
          </a:bodyPr>
          <a:lstStyle/>
          <a:p>
            <a:pPr marL="926146">
              <a:lnSpc>
                <a:spcPct val="100000"/>
              </a:lnSpc>
              <a:spcBef>
                <a:spcPts val="695"/>
              </a:spcBef>
              <a:tabLst>
                <a:tab pos="1851451" algn="l"/>
              </a:tabLst>
            </a:pPr>
            <a:r>
              <a:rPr sz="860" b="1" spc="-33">
                <a:latin typeface="Calibri"/>
                <a:cs typeface="Calibri"/>
              </a:rPr>
              <a:t>to</a:t>
            </a:r>
            <a:r>
              <a:rPr sz="860" b="1">
                <a:latin typeface="Calibri"/>
                <a:cs typeface="Calibri"/>
              </a:rPr>
              <a:t>	June</a:t>
            </a:r>
            <a:r>
              <a:rPr sz="860" b="1" spc="7">
                <a:latin typeface="Calibri"/>
                <a:cs typeface="Calibri"/>
              </a:rPr>
              <a:t> </a:t>
            </a:r>
            <a:r>
              <a:rPr sz="860" b="1">
                <a:latin typeface="Calibri"/>
                <a:cs typeface="Calibri"/>
              </a:rPr>
              <a:t>30,</a:t>
            </a:r>
            <a:r>
              <a:rPr sz="860" b="1" spc="390">
                <a:latin typeface="Calibri"/>
                <a:cs typeface="Calibri"/>
              </a:rPr>
              <a:t> </a:t>
            </a:r>
            <a:r>
              <a:rPr sz="860" b="1" spc="-26">
                <a:latin typeface="Calibri"/>
                <a:cs typeface="Calibri"/>
              </a:rPr>
              <a:t>2026</a:t>
            </a:r>
            <a:endParaRPr sz="860">
              <a:latin typeface="Calibri"/>
              <a:cs typeface="Calibri"/>
            </a:endParaRPr>
          </a:p>
          <a:p>
            <a:pPr marL="16808">
              <a:lnSpc>
                <a:spcPct val="100000"/>
              </a:lnSpc>
              <a:spcBef>
                <a:spcPts val="635"/>
              </a:spcBef>
            </a:pPr>
            <a:r>
              <a:rPr sz="926" b="1">
                <a:solidFill>
                  <a:srgbClr val="FFFFFF"/>
                </a:solidFill>
                <a:latin typeface="Calibri"/>
                <a:cs typeface="Calibri"/>
              </a:rPr>
              <a:t>BREAKDOWN</a:t>
            </a:r>
            <a:r>
              <a:rPr sz="926" b="1" spc="79">
                <a:solidFill>
                  <a:srgbClr val="FFFFFF"/>
                </a:solidFill>
                <a:latin typeface="Calibri"/>
                <a:cs typeface="Calibri"/>
              </a:rPr>
              <a:t> </a:t>
            </a:r>
            <a:r>
              <a:rPr sz="926" b="1">
                <a:solidFill>
                  <a:srgbClr val="FFFFFF"/>
                </a:solidFill>
                <a:latin typeface="Calibri"/>
                <a:cs typeface="Calibri"/>
              </a:rPr>
              <a:t>BY</a:t>
            </a:r>
            <a:r>
              <a:rPr sz="926" b="1" spc="60">
                <a:solidFill>
                  <a:srgbClr val="FFFFFF"/>
                </a:solidFill>
                <a:latin typeface="Calibri"/>
                <a:cs typeface="Calibri"/>
              </a:rPr>
              <a:t> </a:t>
            </a:r>
            <a:r>
              <a:rPr sz="926" b="1">
                <a:solidFill>
                  <a:srgbClr val="FFFFFF"/>
                </a:solidFill>
                <a:latin typeface="Calibri"/>
                <a:cs typeface="Calibri"/>
              </a:rPr>
              <a:t>FISCAL</a:t>
            </a:r>
            <a:r>
              <a:rPr sz="926" b="1" spc="60">
                <a:solidFill>
                  <a:srgbClr val="FFFFFF"/>
                </a:solidFill>
                <a:latin typeface="Calibri"/>
                <a:cs typeface="Calibri"/>
              </a:rPr>
              <a:t> </a:t>
            </a:r>
            <a:r>
              <a:rPr sz="926" b="1">
                <a:solidFill>
                  <a:srgbClr val="FFFFFF"/>
                </a:solidFill>
                <a:latin typeface="Calibri"/>
                <a:cs typeface="Calibri"/>
              </a:rPr>
              <a:t>YEAR</a:t>
            </a:r>
            <a:r>
              <a:rPr sz="926" b="1" spc="73">
                <a:solidFill>
                  <a:srgbClr val="FFFFFF"/>
                </a:solidFill>
                <a:latin typeface="Calibri"/>
                <a:cs typeface="Calibri"/>
              </a:rPr>
              <a:t> </a:t>
            </a:r>
            <a:r>
              <a:rPr sz="926" b="1" spc="-13">
                <a:solidFill>
                  <a:srgbClr val="FFFFFF"/>
                </a:solidFill>
                <a:latin typeface="Calibri"/>
                <a:cs typeface="Calibri"/>
              </a:rPr>
              <a:t>QUARTER</a:t>
            </a:r>
            <a:endParaRPr sz="926">
              <a:latin typeface="Calibri"/>
              <a:cs typeface="Calibri"/>
            </a:endParaRPr>
          </a:p>
        </p:txBody>
      </p:sp>
      <p:sp>
        <p:nvSpPr>
          <p:cNvPr id="305" name="object 305"/>
          <p:cNvSpPr txBox="1"/>
          <p:nvPr/>
        </p:nvSpPr>
        <p:spPr>
          <a:xfrm>
            <a:off x="6109670" y="1612242"/>
            <a:ext cx="1586753" cy="476530"/>
          </a:xfrm>
          <a:prstGeom prst="rect">
            <a:avLst/>
          </a:prstGeom>
        </p:spPr>
        <p:txBody>
          <a:bodyPr vert="horz" wrap="square" lIns="0" tIns="28575" rIns="0" bIns="0" rtlCol="0">
            <a:spAutoFit/>
          </a:bodyPr>
          <a:lstStyle/>
          <a:p>
            <a:pPr marL="383233">
              <a:lnSpc>
                <a:spcPct val="100000"/>
              </a:lnSpc>
              <a:spcBef>
                <a:spcPts val="225"/>
              </a:spcBef>
            </a:pPr>
            <a:r>
              <a:rPr sz="926" b="1">
                <a:latin typeface="Calibri"/>
                <a:cs typeface="Calibri"/>
              </a:rPr>
              <a:t>Q1:</a:t>
            </a:r>
            <a:r>
              <a:rPr sz="926" b="1" spc="40">
                <a:latin typeface="Calibri"/>
                <a:cs typeface="Calibri"/>
              </a:rPr>
              <a:t> </a:t>
            </a:r>
            <a:r>
              <a:rPr sz="926" b="1">
                <a:latin typeface="Calibri"/>
                <a:cs typeface="Calibri"/>
              </a:rPr>
              <a:t>Jul,</a:t>
            </a:r>
            <a:r>
              <a:rPr sz="926" b="1" spc="26">
                <a:latin typeface="Calibri"/>
                <a:cs typeface="Calibri"/>
              </a:rPr>
              <a:t> </a:t>
            </a:r>
            <a:r>
              <a:rPr sz="926" b="1">
                <a:latin typeface="Calibri"/>
                <a:cs typeface="Calibri"/>
              </a:rPr>
              <a:t>Aug,</a:t>
            </a:r>
            <a:r>
              <a:rPr sz="926" b="1" spc="26">
                <a:latin typeface="Calibri"/>
                <a:cs typeface="Calibri"/>
              </a:rPr>
              <a:t> </a:t>
            </a:r>
            <a:r>
              <a:rPr sz="926" b="1" spc="-33">
                <a:latin typeface="Calibri"/>
                <a:cs typeface="Calibri"/>
              </a:rPr>
              <a:t>Sep</a:t>
            </a:r>
            <a:endParaRPr sz="926">
              <a:latin typeface="Calibri"/>
              <a:cs typeface="Calibri"/>
            </a:endParaRPr>
          </a:p>
          <a:p>
            <a:pPr marL="16808">
              <a:lnSpc>
                <a:spcPct val="100000"/>
              </a:lnSpc>
              <a:spcBef>
                <a:spcPts val="86"/>
              </a:spcBef>
            </a:pPr>
            <a:r>
              <a:rPr sz="860" b="1">
                <a:latin typeface="Calibri"/>
                <a:cs typeface="Calibri"/>
              </a:rPr>
              <a:t>Non-</a:t>
            </a:r>
            <a:r>
              <a:rPr sz="860" b="1" spc="-13">
                <a:latin typeface="Calibri"/>
                <a:cs typeface="Calibri"/>
              </a:rPr>
              <a:t>OHA/PHD</a:t>
            </a:r>
            <a:endParaRPr sz="860">
              <a:latin typeface="Calibri"/>
              <a:cs typeface="Calibri"/>
            </a:endParaRPr>
          </a:p>
          <a:p>
            <a:pPr marL="157999">
              <a:lnSpc>
                <a:spcPct val="100000"/>
              </a:lnSpc>
              <a:spcBef>
                <a:spcPts val="126"/>
              </a:spcBef>
              <a:tabLst>
                <a:tab pos="897571" algn="l"/>
              </a:tabLst>
            </a:pPr>
            <a:r>
              <a:rPr sz="860" b="1" spc="-13">
                <a:latin typeface="Calibri"/>
                <a:cs typeface="Calibri"/>
              </a:rPr>
              <a:t>Revenue</a:t>
            </a:r>
            <a:r>
              <a:rPr sz="860" b="1">
                <a:latin typeface="Calibri"/>
                <a:cs typeface="Calibri"/>
              </a:rPr>
              <a:t>	LPHA</a:t>
            </a:r>
            <a:r>
              <a:rPr sz="860" b="1" spc="-33">
                <a:latin typeface="Calibri"/>
                <a:cs typeface="Calibri"/>
              </a:rPr>
              <a:t> </a:t>
            </a:r>
            <a:r>
              <a:rPr sz="860" b="1" spc="-13">
                <a:latin typeface="Calibri"/>
                <a:cs typeface="Calibri"/>
              </a:rPr>
              <a:t>Revenue</a:t>
            </a:r>
            <a:endParaRPr sz="860">
              <a:latin typeface="Calibri"/>
              <a:cs typeface="Calibri"/>
            </a:endParaRPr>
          </a:p>
        </p:txBody>
      </p:sp>
      <p:sp>
        <p:nvSpPr>
          <p:cNvPr id="306" name="object 306"/>
          <p:cNvSpPr txBox="1"/>
          <p:nvPr/>
        </p:nvSpPr>
        <p:spPr>
          <a:xfrm>
            <a:off x="3511698" y="9691295"/>
            <a:ext cx="909357" cy="139186"/>
          </a:xfrm>
          <a:prstGeom prst="rect">
            <a:avLst/>
          </a:prstGeom>
        </p:spPr>
        <p:txBody>
          <a:bodyPr vert="horz" wrap="square" lIns="0" tIns="16809" rIns="0" bIns="0" rtlCol="0">
            <a:spAutoFit/>
          </a:bodyPr>
          <a:lstStyle/>
          <a:p>
            <a:pPr marL="16808">
              <a:lnSpc>
                <a:spcPct val="100000"/>
              </a:lnSpc>
              <a:spcBef>
                <a:spcPts val="132"/>
              </a:spcBef>
            </a:pPr>
            <a:r>
              <a:rPr sz="794">
                <a:latin typeface="Calibri"/>
                <a:cs typeface="Calibri"/>
              </a:rPr>
              <a:t>Form</a:t>
            </a:r>
            <a:r>
              <a:rPr sz="794" spc="13">
                <a:latin typeface="Calibri"/>
                <a:cs typeface="Calibri"/>
              </a:rPr>
              <a:t> </a:t>
            </a:r>
            <a:r>
              <a:rPr sz="794" spc="-13">
                <a:latin typeface="Calibri"/>
                <a:cs typeface="Calibri"/>
              </a:rPr>
              <a:t>Number</a:t>
            </a:r>
            <a:r>
              <a:rPr sz="794" spc="7">
                <a:latin typeface="Calibri"/>
                <a:cs typeface="Calibri"/>
              </a:rPr>
              <a:t> </a:t>
            </a:r>
            <a:r>
              <a:rPr sz="794" spc="-13">
                <a:latin typeface="Calibri"/>
                <a:cs typeface="Calibri"/>
              </a:rPr>
              <a:t>23-</a:t>
            </a:r>
            <a:r>
              <a:rPr sz="794" spc="-33">
                <a:latin typeface="Calibri"/>
                <a:cs typeface="Calibri"/>
              </a:rPr>
              <a:t>152</a:t>
            </a:r>
            <a:endParaRPr sz="794">
              <a:latin typeface="Calibri"/>
              <a:cs typeface="Calibri"/>
            </a:endParaRPr>
          </a:p>
        </p:txBody>
      </p:sp>
      <p:sp>
        <p:nvSpPr>
          <p:cNvPr id="307" name="object 307"/>
          <p:cNvSpPr txBox="1"/>
          <p:nvPr/>
        </p:nvSpPr>
        <p:spPr>
          <a:xfrm>
            <a:off x="14018559" y="9689279"/>
            <a:ext cx="739588" cy="139186"/>
          </a:xfrm>
          <a:prstGeom prst="rect">
            <a:avLst/>
          </a:prstGeom>
        </p:spPr>
        <p:txBody>
          <a:bodyPr vert="horz" wrap="square" lIns="0" tIns="16809" rIns="0" bIns="0" rtlCol="0">
            <a:spAutoFit/>
          </a:bodyPr>
          <a:lstStyle/>
          <a:p>
            <a:pPr marL="16808">
              <a:lnSpc>
                <a:spcPct val="100000"/>
              </a:lnSpc>
              <a:spcBef>
                <a:spcPts val="132"/>
              </a:spcBef>
            </a:pPr>
            <a:r>
              <a:rPr sz="794">
                <a:latin typeface="Calibri"/>
                <a:cs typeface="Calibri"/>
              </a:rPr>
              <a:t>Revised</a:t>
            </a:r>
            <a:r>
              <a:rPr sz="794" spc="-33">
                <a:latin typeface="Calibri"/>
                <a:cs typeface="Calibri"/>
              </a:rPr>
              <a:t> </a:t>
            </a:r>
            <a:r>
              <a:rPr sz="794">
                <a:solidFill>
                  <a:srgbClr val="FF0000"/>
                </a:solidFill>
                <a:latin typeface="Calibri"/>
                <a:cs typeface="Calibri"/>
              </a:rPr>
              <a:t>Oct</a:t>
            </a:r>
            <a:r>
              <a:rPr sz="794" spc="-26">
                <a:solidFill>
                  <a:srgbClr val="FF0000"/>
                </a:solidFill>
                <a:latin typeface="Calibri"/>
                <a:cs typeface="Calibri"/>
              </a:rPr>
              <a:t> 2024</a:t>
            </a:r>
            <a:endParaRPr sz="794">
              <a:latin typeface="Calibri"/>
              <a:cs typeface="Calibri"/>
            </a:endParaRPr>
          </a:p>
        </p:txBody>
      </p:sp>
      <p:graphicFrame>
        <p:nvGraphicFramePr>
          <p:cNvPr id="308" name="object 308"/>
          <p:cNvGraphicFramePr>
            <a:graphicFrameLocks noGrp="1"/>
          </p:cNvGraphicFramePr>
          <p:nvPr/>
        </p:nvGraphicFramePr>
        <p:xfrm>
          <a:off x="3501276" y="7276539"/>
          <a:ext cx="11255186" cy="2390213"/>
        </p:xfrm>
        <a:graphic>
          <a:graphicData uri="http://schemas.openxmlformats.org/drawingml/2006/table">
            <a:tbl>
              <a:tblPr firstRow="1" bandRow="1">
                <a:tableStyleId>{2D5ABB26-0587-4C30-8999-92F81FD0307C}</a:tableStyleId>
              </a:tblPr>
              <a:tblGrid>
                <a:gridCol w="248771">
                  <a:extLst>
                    <a:ext uri="{9D8B030D-6E8A-4147-A177-3AD203B41FA5}">
                      <a16:colId xmlns:a16="http://schemas.microsoft.com/office/drawing/2014/main" val="20000"/>
                    </a:ext>
                  </a:extLst>
                </a:gridCol>
                <a:gridCol w="2274234">
                  <a:extLst>
                    <a:ext uri="{9D8B030D-6E8A-4147-A177-3AD203B41FA5}">
                      <a16:colId xmlns:a16="http://schemas.microsoft.com/office/drawing/2014/main" val="20001"/>
                    </a:ext>
                  </a:extLst>
                </a:gridCol>
                <a:gridCol w="1690968">
                  <a:extLst>
                    <a:ext uri="{9D8B030D-6E8A-4147-A177-3AD203B41FA5}">
                      <a16:colId xmlns:a16="http://schemas.microsoft.com/office/drawing/2014/main" val="20002"/>
                    </a:ext>
                  </a:extLst>
                </a:gridCol>
                <a:gridCol w="55469">
                  <a:extLst>
                    <a:ext uri="{9D8B030D-6E8A-4147-A177-3AD203B41FA5}">
                      <a16:colId xmlns:a16="http://schemas.microsoft.com/office/drawing/2014/main" val="20003"/>
                    </a:ext>
                  </a:extLst>
                </a:gridCol>
                <a:gridCol w="1746437">
                  <a:extLst>
                    <a:ext uri="{9D8B030D-6E8A-4147-A177-3AD203B41FA5}">
                      <a16:colId xmlns:a16="http://schemas.microsoft.com/office/drawing/2014/main" val="20004"/>
                    </a:ext>
                  </a:extLst>
                </a:gridCol>
                <a:gridCol w="1746437">
                  <a:extLst>
                    <a:ext uri="{9D8B030D-6E8A-4147-A177-3AD203B41FA5}">
                      <a16:colId xmlns:a16="http://schemas.microsoft.com/office/drawing/2014/main" val="20005"/>
                    </a:ext>
                  </a:extLst>
                </a:gridCol>
                <a:gridCol w="1746435">
                  <a:extLst>
                    <a:ext uri="{9D8B030D-6E8A-4147-A177-3AD203B41FA5}">
                      <a16:colId xmlns:a16="http://schemas.microsoft.com/office/drawing/2014/main" val="20006"/>
                    </a:ext>
                  </a:extLst>
                </a:gridCol>
                <a:gridCol w="1746435">
                  <a:extLst>
                    <a:ext uri="{9D8B030D-6E8A-4147-A177-3AD203B41FA5}">
                      <a16:colId xmlns:a16="http://schemas.microsoft.com/office/drawing/2014/main" val="20007"/>
                    </a:ext>
                  </a:extLst>
                </a:gridCol>
              </a:tblGrid>
              <a:tr h="188259">
                <a:tc gridSpan="8">
                  <a:txBody>
                    <a:bodyPr/>
                    <a:lstStyle/>
                    <a:p>
                      <a:pPr marL="12700" algn="ctr">
                        <a:lnSpc>
                          <a:spcPct val="100000"/>
                        </a:lnSpc>
                        <a:spcBef>
                          <a:spcPts val="155"/>
                        </a:spcBef>
                      </a:pPr>
                      <a:r>
                        <a:rPr sz="900" b="1">
                          <a:latin typeface="Calibri"/>
                          <a:cs typeface="Calibri"/>
                        </a:rPr>
                        <a:t>WIC</a:t>
                      </a:r>
                      <a:r>
                        <a:rPr sz="900" b="1" spc="-15">
                          <a:latin typeface="Calibri"/>
                          <a:cs typeface="Calibri"/>
                        </a:rPr>
                        <a:t> </a:t>
                      </a:r>
                      <a:r>
                        <a:rPr sz="900" b="1" spc="-10">
                          <a:latin typeface="Calibri"/>
                          <a:cs typeface="Calibri"/>
                        </a:rPr>
                        <a:t>PROGRAM</a:t>
                      </a:r>
                      <a:r>
                        <a:rPr sz="900" b="1">
                          <a:latin typeface="Calibri"/>
                          <a:cs typeface="Calibri"/>
                        </a:rPr>
                        <a:t> ONLY:</a:t>
                      </a:r>
                      <a:r>
                        <a:rPr sz="900" b="1" spc="-5">
                          <a:latin typeface="Calibri"/>
                          <a:cs typeface="Calibri"/>
                        </a:rPr>
                        <a:t> </a:t>
                      </a:r>
                      <a:r>
                        <a:rPr sz="900" b="1">
                          <a:latin typeface="Calibri"/>
                          <a:cs typeface="Calibri"/>
                        </a:rPr>
                        <a:t>Enter</a:t>
                      </a:r>
                      <a:r>
                        <a:rPr sz="900" b="1" spc="-5">
                          <a:latin typeface="Calibri"/>
                          <a:cs typeface="Calibri"/>
                        </a:rPr>
                        <a:t> </a:t>
                      </a:r>
                      <a:r>
                        <a:rPr sz="900" b="1">
                          <a:latin typeface="Calibri"/>
                          <a:cs typeface="Calibri"/>
                        </a:rPr>
                        <a:t>the</a:t>
                      </a:r>
                      <a:r>
                        <a:rPr sz="900" b="1" spc="-5">
                          <a:latin typeface="Calibri"/>
                          <a:cs typeface="Calibri"/>
                        </a:rPr>
                        <a:t> </a:t>
                      </a:r>
                      <a:r>
                        <a:rPr sz="900" b="1" spc="-10">
                          <a:latin typeface="Calibri"/>
                          <a:cs typeface="Calibri"/>
                        </a:rPr>
                        <a:t>Public </a:t>
                      </a:r>
                      <a:r>
                        <a:rPr sz="900" b="1">
                          <a:latin typeface="Calibri"/>
                          <a:cs typeface="Calibri"/>
                        </a:rPr>
                        <a:t>Health</a:t>
                      </a:r>
                      <a:r>
                        <a:rPr sz="900" b="1" spc="-10">
                          <a:latin typeface="Calibri"/>
                          <a:cs typeface="Calibri"/>
                        </a:rPr>
                        <a:t> Division</a:t>
                      </a:r>
                      <a:r>
                        <a:rPr sz="900" b="1" spc="-5">
                          <a:latin typeface="Calibri"/>
                          <a:cs typeface="Calibri"/>
                        </a:rPr>
                        <a:t> </a:t>
                      </a:r>
                      <a:r>
                        <a:rPr sz="900" b="1" spc="-10">
                          <a:latin typeface="Calibri"/>
                          <a:cs typeface="Calibri"/>
                        </a:rPr>
                        <a:t>Expenditures</a:t>
                      </a:r>
                      <a:r>
                        <a:rPr sz="900" b="1" spc="-5">
                          <a:latin typeface="Calibri"/>
                          <a:cs typeface="Calibri"/>
                        </a:rPr>
                        <a:t> </a:t>
                      </a:r>
                      <a:r>
                        <a:rPr sz="900" b="1" spc="-10">
                          <a:latin typeface="Calibri"/>
                          <a:cs typeface="Calibri"/>
                        </a:rPr>
                        <a:t>breakdown </a:t>
                      </a:r>
                      <a:r>
                        <a:rPr sz="900" b="1">
                          <a:latin typeface="Calibri"/>
                          <a:cs typeface="Calibri"/>
                        </a:rPr>
                        <a:t>in</a:t>
                      </a:r>
                      <a:r>
                        <a:rPr sz="900" b="1" spc="-5">
                          <a:latin typeface="Calibri"/>
                          <a:cs typeface="Calibri"/>
                        </a:rPr>
                        <a:t> </a:t>
                      </a:r>
                      <a:r>
                        <a:rPr sz="900" b="1">
                          <a:latin typeface="Calibri"/>
                          <a:cs typeface="Calibri"/>
                        </a:rPr>
                        <a:t>the</a:t>
                      </a:r>
                      <a:r>
                        <a:rPr sz="900" b="1" spc="-5">
                          <a:latin typeface="Calibri"/>
                          <a:cs typeface="Calibri"/>
                        </a:rPr>
                        <a:t> </a:t>
                      </a:r>
                      <a:r>
                        <a:rPr sz="900" b="1" spc="-10">
                          <a:latin typeface="Calibri"/>
                          <a:cs typeface="Calibri"/>
                        </a:rPr>
                        <a:t>following</a:t>
                      </a:r>
                      <a:r>
                        <a:rPr sz="900" b="1" spc="-5">
                          <a:latin typeface="Calibri"/>
                          <a:cs typeface="Calibri"/>
                        </a:rPr>
                        <a:t> </a:t>
                      </a:r>
                      <a:r>
                        <a:rPr sz="900" b="1" spc="-10">
                          <a:latin typeface="Calibri"/>
                          <a:cs typeface="Calibri"/>
                        </a:rPr>
                        <a:t>categories</a:t>
                      </a:r>
                      <a:r>
                        <a:rPr sz="900" b="1" spc="-5">
                          <a:latin typeface="Calibri"/>
                          <a:cs typeface="Calibri"/>
                        </a:rPr>
                        <a:t> </a:t>
                      </a:r>
                      <a:r>
                        <a:rPr sz="900" b="1">
                          <a:latin typeface="Calibri"/>
                          <a:cs typeface="Calibri"/>
                        </a:rPr>
                        <a:t>for each</a:t>
                      </a:r>
                      <a:r>
                        <a:rPr sz="900" b="1" spc="-5">
                          <a:latin typeface="Calibri"/>
                          <a:cs typeface="Calibri"/>
                        </a:rPr>
                        <a:t> </a:t>
                      </a:r>
                      <a:r>
                        <a:rPr sz="900" b="1" spc="-10">
                          <a:latin typeface="Calibri"/>
                          <a:cs typeface="Calibri"/>
                        </a:rPr>
                        <a:t>quarter.</a:t>
                      </a:r>
                      <a:endParaRPr sz="900">
                        <a:latin typeface="Calibri"/>
                        <a:cs typeface="Calibri"/>
                      </a:endParaRPr>
                    </a:p>
                  </a:txBody>
                  <a:tcPr marL="0" marR="0" marT="0" marB="0">
                    <a:lnL w="9525">
                      <a:solidFill>
                        <a:srgbClr val="000000"/>
                      </a:solidFill>
                      <a:prstDash val="solid"/>
                    </a:lnL>
                    <a:lnR w="9525">
                      <a:solidFill>
                        <a:srgbClr val="000000"/>
                      </a:solidFill>
                      <a:prstDash val="solid"/>
                    </a:lnR>
                    <a:lnT w="57150">
                      <a:solidFill>
                        <a:srgbClr val="252525"/>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61365">
                <a:tc gridSpan="8">
                  <a:txBody>
                    <a:bodyPr/>
                    <a:lstStyle/>
                    <a:p>
                      <a:pPr marL="10160" algn="ctr">
                        <a:lnSpc>
                          <a:spcPts val="835"/>
                        </a:lnSpc>
                      </a:pPr>
                      <a:r>
                        <a:rPr sz="900" b="1">
                          <a:latin typeface="Calibri"/>
                          <a:cs typeface="Calibri"/>
                        </a:rPr>
                        <a:t>**</a:t>
                      </a:r>
                      <a:r>
                        <a:rPr sz="900" b="1" spc="-15">
                          <a:latin typeface="Calibri"/>
                          <a:cs typeface="Calibri"/>
                        </a:rPr>
                        <a:t> </a:t>
                      </a:r>
                      <a:r>
                        <a:rPr sz="900" b="1" spc="-10">
                          <a:latin typeface="Calibri"/>
                          <a:cs typeface="Calibri"/>
                        </a:rPr>
                        <a:t>General</a:t>
                      </a:r>
                      <a:r>
                        <a:rPr sz="900" b="1" spc="-20">
                          <a:latin typeface="Calibri"/>
                          <a:cs typeface="Calibri"/>
                        </a:rPr>
                        <a:t> </a:t>
                      </a:r>
                      <a:r>
                        <a:rPr sz="900" b="1">
                          <a:latin typeface="Calibri"/>
                          <a:cs typeface="Calibri"/>
                        </a:rPr>
                        <a:t>Ledger</a:t>
                      </a:r>
                      <a:r>
                        <a:rPr sz="900" b="1" spc="-10">
                          <a:latin typeface="Calibri"/>
                          <a:cs typeface="Calibri"/>
                        </a:rPr>
                        <a:t> </a:t>
                      </a:r>
                      <a:r>
                        <a:rPr sz="900" b="1">
                          <a:latin typeface="Calibri"/>
                          <a:cs typeface="Calibri"/>
                        </a:rPr>
                        <a:t>report</a:t>
                      </a:r>
                      <a:r>
                        <a:rPr sz="900" b="1" spc="-10">
                          <a:latin typeface="Calibri"/>
                          <a:cs typeface="Calibri"/>
                        </a:rPr>
                        <a:t> </a:t>
                      </a:r>
                      <a:r>
                        <a:rPr sz="900" b="1">
                          <a:latin typeface="Calibri"/>
                          <a:cs typeface="Calibri"/>
                        </a:rPr>
                        <a:t>is</a:t>
                      </a:r>
                      <a:r>
                        <a:rPr sz="900" b="1" spc="-15">
                          <a:latin typeface="Calibri"/>
                          <a:cs typeface="Calibri"/>
                        </a:rPr>
                        <a:t> </a:t>
                      </a:r>
                      <a:r>
                        <a:rPr sz="900" b="1" spc="-10">
                          <a:latin typeface="Calibri"/>
                          <a:cs typeface="Calibri"/>
                        </a:rPr>
                        <a:t>required</a:t>
                      </a:r>
                      <a:r>
                        <a:rPr sz="900" b="1" spc="-15">
                          <a:latin typeface="Calibri"/>
                          <a:cs typeface="Calibri"/>
                        </a:rPr>
                        <a:t> </a:t>
                      </a:r>
                      <a:r>
                        <a:rPr sz="900" b="1" spc="-10">
                          <a:latin typeface="Calibri"/>
                          <a:cs typeface="Calibri"/>
                        </a:rPr>
                        <a:t>effective </a:t>
                      </a:r>
                      <a:r>
                        <a:rPr sz="900" b="1">
                          <a:latin typeface="Calibri"/>
                          <a:cs typeface="Calibri"/>
                        </a:rPr>
                        <a:t>1/1/19</a:t>
                      </a:r>
                      <a:r>
                        <a:rPr sz="900" b="1" spc="-20">
                          <a:latin typeface="Calibri"/>
                          <a:cs typeface="Calibri"/>
                        </a:rPr>
                        <a:t> </a:t>
                      </a:r>
                      <a:r>
                        <a:rPr sz="900" b="1">
                          <a:latin typeface="Calibri"/>
                          <a:cs typeface="Calibri"/>
                        </a:rPr>
                        <a:t>and</a:t>
                      </a:r>
                      <a:r>
                        <a:rPr sz="900" b="1" spc="-15">
                          <a:latin typeface="Calibri"/>
                          <a:cs typeface="Calibri"/>
                        </a:rPr>
                        <a:t> </a:t>
                      </a:r>
                      <a:r>
                        <a:rPr sz="900" b="1">
                          <a:latin typeface="Calibri"/>
                          <a:cs typeface="Calibri"/>
                        </a:rPr>
                        <a:t>first</a:t>
                      </a:r>
                      <a:r>
                        <a:rPr sz="900" b="1" spc="-10">
                          <a:latin typeface="Calibri"/>
                          <a:cs typeface="Calibri"/>
                        </a:rPr>
                        <a:t> </a:t>
                      </a:r>
                      <a:r>
                        <a:rPr sz="900" b="1">
                          <a:latin typeface="Calibri"/>
                          <a:cs typeface="Calibri"/>
                        </a:rPr>
                        <a:t>report</a:t>
                      </a:r>
                      <a:r>
                        <a:rPr sz="900" b="1" spc="-15">
                          <a:latin typeface="Calibri"/>
                          <a:cs typeface="Calibri"/>
                        </a:rPr>
                        <a:t> </a:t>
                      </a:r>
                      <a:r>
                        <a:rPr sz="900" b="1" spc="-10">
                          <a:latin typeface="Calibri"/>
                          <a:cs typeface="Calibri"/>
                        </a:rPr>
                        <a:t>will</a:t>
                      </a:r>
                      <a:r>
                        <a:rPr sz="900" b="1" spc="-20">
                          <a:latin typeface="Calibri"/>
                          <a:cs typeface="Calibri"/>
                        </a:rPr>
                        <a:t> </a:t>
                      </a:r>
                      <a:r>
                        <a:rPr sz="900" b="1">
                          <a:latin typeface="Calibri"/>
                          <a:cs typeface="Calibri"/>
                        </a:rPr>
                        <a:t>be</a:t>
                      </a:r>
                      <a:r>
                        <a:rPr sz="900" b="1" spc="-10">
                          <a:latin typeface="Calibri"/>
                          <a:cs typeface="Calibri"/>
                        </a:rPr>
                        <a:t> </a:t>
                      </a:r>
                      <a:r>
                        <a:rPr sz="900" b="1">
                          <a:latin typeface="Calibri"/>
                          <a:cs typeface="Calibri"/>
                        </a:rPr>
                        <a:t>due</a:t>
                      </a:r>
                      <a:r>
                        <a:rPr sz="900" b="1" spc="-15">
                          <a:latin typeface="Calibri"/>
                          <a:cs typeface="Calibri"/>
                        </a:rPr>
                        <a:t> </a:t>
                      </a:r>
                      <a:r>
                        <a:rPr sz="900" b="1">
                          <a:latin typeface="Calibri"/>
                          <a:cs typeface="Calibri"/>
                        </a:rPr>
                        <a:t>with</a:t>
                      </a:r>
                      <a:r>
                        <a:rPr sz="900" b="1" spc="-15">
                          <a:latin typeface="Calibri"/>
                          <a:cs typeface="Calibri"/>
                        </a:rPr>
                        <a:t> </a:t>
                      </a:r>
                      <a:r>
                        <a:rPr sz="900" b="1">
                          <a:latin typeface="Calibri"/>
                          <a:cs typeface="Calibri"/>
                        </a:rPr>
                        <a:t>FY19</a:t>
                      </a:r>
                      <a:r>
                        <a:rPr sz="900" b="1" spc="-15">
                          <a:latin typeface="Calibri"/>
                          <a:cs typeface="Calibri"/>
                        </a:rPr>
                        <a:t> </a:t>
                      </a:r>
                      <a:r>
                        <a:rPr sz="900" b="1">
                          <a:latin typeface="Calibri"/>
                          <a:cs typeface="Calibri"/>
                        </a:rPr>
                        <a:t>Quarter</a:t>
                      </a:r>
                      <a:r>
                        <a:rPr sz="900" b="1" spc="-10">
                          <a:latin typeface="Calibri"/>
                          <a:cs typeface="Calibri"/>
                        </a:rPr>
                        <a:t> </a:t>
                      </a:r>
                      <a:r>
                        <a:rPr sz="900" b="1">
                          <a:latin typeface="Calibri"/>
                          <a:cs typeface="Calibri"/>
                        </a:rPr>
                        <a:t>3</a:t>
                      </a:r>
                      <a:r>
                        <a:rPr sz="900" b="1" spc="-20">
                          <a:latin typeface="Calibri"/>
                          <a:cs typeface="Calibri"/>
                        </a:rPr>
                        <a:t> </a:t>
                      </a:r>
                      <a:r>
                        <a:rPr sz="900" b="1" spc="-10">
                          <a:latin typeface="Calibri"/>
                          <a:cs typeface="Calibri"/>
                        </a:rPr>
                        <a:t>Expenditure reports**</a:t>
                      </a:r>
                      <a:endParaRPr sz="9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64726">
                <a:tc>
                  <a:txBody>
                    <a:bodyPr/>
                    <a:lstStyle/>
                    <a:p>
                      <a:pPr marL="8890" algn="ctr">
                        <a:lnSpc>
                          <a:spcPct val="100000"/>
                        </a:lnSpc>
                        <a:spcBef>
                          <a:spcPts val="70"/>
                        </a:spcBef>
                      </a:pPr>
                      <a:r>
                        <a:rPr sz="900" b="1" spc="-25">
                          <a:latin typeface="Calibri"/>
                          <a:cs typeface="Calibri"/>
                        </a:rPr>
                        <a:t>C.</a:t>
                      </a:r>
                      <a:endParaRPr sz="900">
                        <a:latin typeface="Calibri"/>
                        <a:cs typeface="Calibri"/>
                      </a:endParaRPr>
                    </a:p>
                  </a:txBody>
                  <a:tcPr marL="0" marR="0" marT="11766"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17145">
                        <a:lnSpc>
                          <a:spcPct val="100000"/>
                        </a:lnSpc>
                        <a:spcBef>
                          <a:spcPts val="20"/>
                        </a:spcBef>
                      </a:pPr>
                      <a:r>
                        <a:rPr sz="900" b="1" spc="-10">
                          <a:latin typeface="Calibri"/>
                          <a:cs typeface="Calibri"/>
                        </a:rPr>
                        <a:t>CATEGORY</a:t>
                      </a:r>
                      <a:endParaRPr sz="900">
                        <a:latin typeface="Calibri"/>
                        <a:cs typeface="Calibri"/>
                      </a:endParaRPr>
                    </a:p>
                  </a:txBody>
                  <a:tcPr marL="0" marR="0" marT="336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gridSpan="2">
                  <a:txBody>
                    <a:bodyPr/>
                    <a:lstStyle/>
                    <a:p>
                      <a:pPr marL="347345">
                        <a:lnSpc>
                          <a:spcPct val="100000"/>
                        </a:lnSpc>
                        <a:spcBef>
                          <a:spcPts val="20"/>
                        </a:spcBef>
                      </a:pPr>
                      <a:r>
                        <a:rPr sz="900" b="1">
                          <a:latin typeface="Calibri"/>
                          <a:cs typeface="Calibri"/>
                        </a:rPr>
                        <a:t>Q1:</a:t>
                      </a:r>
                      <a:r>
                        <a:rPr sz="900" b="1" spc="30">
                          <a:latin typeface="Calibri"/>
                          <a:cs typeface="Calibri"/>
                        </a:rPr>
                        <a:t> </a:t>
                      </a:r>
                      <a:r>
                        <a:rPr sz="900" b="1">
                          <a:latin typeface="Calibri"/>
                          <a:cs typeface="Calibri"/>
                        </a:rPr>
                        <a:t>Jul,</a:t>
                      </a:r>
                      <a:r>
                        <a:rPr sz="900" b="1" spc="20">
                          <a:latin typeface="Calibri"/>
                          <a:cs typeface="Calibri"/>
                        </a:rPr>
                        <a:t> </a:t>
                      </a:r>
                      <a:r>
                        <a:rPr sz="900" b="1">
                          <a:latin typeface="Calibri"/>
                          <a:cs typeface="Calibri"/>
                        </a:rPr>
                        <a:t>Aug,</a:t>
                      </a:r>
                      <a:r>
                        <a:rPr sz="900" b="1" spc="20">
                          <a:latin typeface="Calibri"/>
                          <a:cs typeface="Calibri"/>
                        </a:rPr>
                        <a:t> </a:t>
                      </a:r>
                      <a:r>
                        <a:rPr sz="900" b="1" spc="-25">
                          <a:latin typeface="Calibri"/>
                          <a:cs typeface="Calibri"/>
                        </a:rPr>
                        <a:t>Sep</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a:txBody>
                    <a:bodyPr/>
                    <a:lstStyle/>
                    <a:p>
                      <a:pPr marL="5715" algn="ctr">
                        <a:lnSpc>
                          <a:spcPct val="100000"/>
                        </a:lnSpc>
                        <a:spcBef>
                          <a:spcPts val="20"/>
                        </a:spcBef>
                      </a:pPr>
                      <a:r>
                        <a:rPr sz="900" b="1">
                          <a:latin typeface="Calibri"/>
                          <a:cs typeface="Calibri"/>
                        </a:rPr>
                        <a:t>Q2:</a:t>
                      </a:r>
                      <a:r>
                        <a:rPr sz="900" b="1" spc="45">
                          <a:latin typeface="Calibri"/>
                          <a:cs typeface="Calibri"/>
                        </a:rPr>
                        <a:t> </a:t>
                      </a:r>
                      <a:r>
                        <a:rPr sz="900" b="1">
                          <a:latin typeface="Calibri"/>
                          <a:cs typeface="Calibri"/>
                        </a:rPr>
                        <a:t>Oct,</a:t>
                      </a:r>
                      <a:r>
                        <a:rPr sz="900" b="1" spc="35">
                          <a:latin typeface="Calibri"/>
                          <a:cs typeface="Calibri"/>
                        </a:rPr>
                        <a:t> </a:t>
                      </a:r>
                      <a:r>
                        <a:rPr sz="900" b="1">
                          <a:latin typeface="Calibri"/>
                          <a:cs typeface="Calibri"/>
                        </a:rPr>
                        <a:t>Nov,</a:t>
                      </a:r>
                      <a:r>
                        <a:rPr sz="900" b="1" spc="40">
                          <a:latin typeface="Calibri"/>
                          <a:cs typeface="Calibri"/>
                        </a:rPr>
                        <a:t> </a:t>
                      </a:r>
                      <a:r>
                        <a:rPr sz="900" b="1" spc="-25">
                          <a:latin typeface="Calibri"/>
                          <a:cs typeface="Calibri"/>
                        </a:rPr>
                        <a:t>Dec</a:t>
                      </a:r>
                      <a:endParaRPr sz="900">
                        <a:latin typeface="Calibri"/>
                        <a:cs typeface="Calibri"/>
                      </a:endParaRPr>
                    </a:p>
                  </a:txBody>
                  <a:tcPr marL="0" marR="0" marT="3362"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4445" algn="ctr">
                        <a:lnSpc>
                          <a:spcPct val="100000"/>
                        </a:lnSpc>
                        <a:spcBef>
                          <a:spcPts val="20"/>
                        </a:spcBef>
                      </a:pPr>
                      <a:r>
                        <a:rPr sz="900" b="1">
                          <a:latin typeface="Calibri"/>
                          <a:cs typeface="Calibri"/>
                        </a:rPr>
                        <a:t>Q3:</a:t>
                      </a:r>
                      <a:r>
                        <a:rPr sz="900" b="1" spc="35">
                          <a:latin typeface="Calibri"/>
                          <a:cs typeface="Calibri"/>
                        </a:rPr>
                        <a:t> </a:t>
                      </a:r>
                      <a:r>
                        <a:rPr sz="900" b="1">
                          <a:latin typeface="Calibri"/>
                          <a:cs typeface="Calibri"/>
                        </a:rPr>
                        <a:t>Jan,</a:t>
                      </a:r>
                      <a:r>
                        <a:rPr sz="900" b="1" spc="30">
                          <a:latin typeface="Calibri"/>
                          <a:cs typeface="Calibri"/>
                        </a:rPr>
                        <a:t> </a:t>
                      </a:r>
                      <a:r>
                        <a:rPr sz="900" b="1">
                          <a:latin typeface="Calibri"/>
                          <a:cs typeface="Calibri"/>
                        </a:rPr>
                        <a:t>Feb,</a:t>
                      </a:r>
                      <a:r>
                        <a:rPr sz="900" b="1" spc="25">
                          <a:latin typeface="Calibri"/>
                          <a:cs typeface="Calibri"/>
                        </a:rPr>
                        <a:t> </a:t>
                      </a:r>
                      <a:r>
                        <a:rPr sz="900" b="1" spc="-25">
                          <a:latin typeface="Calibri"/>
                          <a:cs typeface="Calibri"/>
                        </a:rPr>
                        <a:t>Mar</a:t>
                      </a:r>
                      <a:endParaRPr sz="900">
                        <a:latin typeface="Calibri"/>
                        <a:cs typeface="Calibri"/>
                      </a:endParaRPr>
                    </a:p>
                  </a:txBody>
                  <a:tcPr marL="0" marR="0" marT="3362"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4445" algn="ctr">
                        <a:lnSpc>
                          <a:spcPct val="100000"/>
                        </a:lnSpc>
                        <a:spcBef>
                          <a:spcPts val="20"/>
                        </a:spcBef>
                      </a:pPr>
                      <a:r>
                        <a:rPr sz="900" b="1">
                          <a:latin typeface="Calibri"/>
                          <a:cs typeface="Calibri"/>
                        </a:rPr>
                        <a:t>Q4:</a:t>
                      </a:r>
                      <a:r>
                        <a:rPr sz="900" b="1" spc="30">
                          <a:latin typeface="Calibri"/>
                          <a:cs typeface="Calibri"/>
                        </a:rPr>
                        <a:t> </a:t>
                      </a:r>
                      <a:r>
                        <a:rPr sz="900" b="1">
                          <a:latin typeface="Calibri"/>
                          <a:cs typeface="Calibri"/>
                        </a:rPr>
                        <a:t>Apr,</a:t>
                      </a:r>
                      <a:r>
                        <a:rPr sz="900" b="1" spc="20">
                          <a:latin typeface="Calibri"/>
                          <a:cs typeface="Calibri"/>
                        </a:rPr>
                        <a:t> </a:t>
                      </a:r>
                      <a:r>
                        <a:rPr sz="900" b="1">
                          <a:latin typeface="Calibri"/>
                          <a:cs typeface="Calibri"/>
                        </a:rPr>
                        <a:t>May,</a:t>
                      </a:r>
                      <a:r>
                        <a:rPr sz="900" b="1" spc="25">
                          <a:latin typeface="Calibri"/>
                          <a:cs typeface="Calibri"/>
                        </a:rPr>
                        <a:t> </a:t>
                      </a:r>
                      <a:r>
                        <a:rPr sz="900" b="1" spc="-25">
                          <a:latin typeface="Calibri"/>
                          <a:cs typeface="Calibri"/>
                        </a:rPr>
                        <a:t>Jun</a:t>
                      </a:r>
                      <a:endParaRPr sz="900">
                        <a:latin typeface="Calibri"/>
                        <a:cs typeface="Calibri"/>
                      </a:endParaRPr>
                    </a:p>
                  </a:txBody>
                  <a:tcPr marL="0" marR="0" marT="3362"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5715" algn="ctr">
                        <a:lnSpc>
                          <a:spcPct val="100000"/>
                        </a:lnSpc>
                        <a:spcBef>
                          <a:spcPts val="20"/>
                        </a:spcBef>
                      </a:pPr>
                      <a:r>
                        <a:rPr sz="900" b="1">
                          <a:latin typeface="Calibri"/>
                          <a:cs typeface="Calibri"/>
                        </a:rPr>
                        <a:t>Fiscal</a:t>
                      </a:r>
                      <a:r>
                        <a:rPr sz="900" b="1" spc="30">
                          <a:latin typeface="Calibri"/>
                          <a:cs typeface="Calibri"/>
                        </a:rPr>
                        <a:t> </a:t>
                      </a:r>
                      <a:r>
                        <a:rPr sz="900" b="1">
                          <a:latin typeface="Calibri"/>
                          <a:cs typeface="Calibri"/>
                        </a:rPr>
                        <a:t>Year</a:t>
                      </a:r>
                      <a:r>
                        <a:rPr sz="900" b="1" spc="25">
                          <a:latin typeface="Calibri"/>
                          <a:cs typeface="Calibri"/>
                        </a:rPr>
                        <a:t> </a:t>
                      </a:r>
                      <a:r>
                        <a:rPr sz="900" b="1">
                          <a:latin typeface="Calibri"/>
                          <a:cs typeface="Calibri"/>
                        </a:rPr>
                        <a:t>To</a:t>
                      </a:r>
                      <a:r>
                        <a:rPr sz="900" b="1" spc="25">
                          <a:latin typeface="Calibri"/>
                          <a:cs typeface="Calibri"/>
                        </a:rPr>
                        <a:t> </a:t>
                      </a:r>
                      <a:r>
                        <a:rPr sz="900" b="1" spc="-20">
                          <a:latin typeface="Calibri"/>
                          <a:cs typeface="Calibri"/>
                        </a:rPr>
                        <a:t>Date</a:t>
                      </a:r>
                      <a:endParaRPr sz="900">
                        <a:latin typeface="Calibri"/>
                        <a:cs typeface="Calibri"/>
                      </a:endParaRPr>
                    </a:p>
                  </a:txBody>
                  <a:tcPr marL="0" marR="0" marT="336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extLst>
                  <a:ext uri="{0D108BD9-81ED-4DB2-BD59-A6C34878D82A}">
                    <a16:rowId xmlns:a16="http://schemas.microsoft.com/office/drawing/2014/main" val="10002"/>
                  </a:ext>
                </a:extLst>
              </a:tr>
              <a:tr h="152120">
                <a:tc>
                  <a:txBody>
                    <a:bodyPr/>
                    <a:lstStyle/>
                    <a:p>
                      <a:pPr marL="9525" algn="ctr">
                        <a:lnSpc>
                          <a:spcPts val="770"/>
                        </a:lnSpc>
                        <a:spcBef>
                          <a:spcPts val="35"/>
                        </a:spcBef>
                      </a:pPr>
                      <a:r>
                        <a:rPr sz="900" spc="-25">
                          <a:latin typeface="Calibri"/>
                          <a:cs typeface="Calibri"/>
                        </a:rPr>
                        <a:t>1.</a:t>
                      </a:r>
                      <a:endParaRPr sz="900">
                        <a:latin typeface="Calibri"/>
                        <a:cs typeface="Calibri"/>
                      </a:endParaRPr>
                    </a:p>
                  </a:txBody>
                  <a:tcPr marL="0" marR="0" marT="588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75">
                        <a:lnSpc>
                          <a:spcPts val="770"/>
                        </a:lnSpc>
                        <a:spcBef>
                          <a:spcPts val="35"/>
                        </a:spcBef>
                      </a:pPr>
                      <a:r>
                        <a:rPr sz="900">
                          <a:latin typeface="Calibri"/>
                          <a:cs typeface="Calibri"/>
                        </a:rPr>
                        <a:t>Client</a:t>
                      </a:r>
                      <a:r>
                        <a:rPr sz="900" spc="-5">
                          <a:latin typeface="Calibri"/>
                          <a:cs typeface="Calibri"/>
                        </a:rPr>
                        <a:t> </a:t>
                      </a:r>
                      <a:r>
                        <a:rPr sz="900" spc="-10">
                          <a:latin typeface="Calibri"/>
                          <a:cs typeface="Calibri"/>
                        </a:rPr>
                        <a:t>Services</a:t>
                      </a:r>
                      <a:endParaRPr sz="900">
                        <a:latin typeface="Calibri"/>
                        <a:cs typeface="Calibri"/>
                      </a:endParaRPr>
                    </a:p>
                  </a:txBody>
                  <a:tcPr marL="0" marR="0" marT="5883"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rowSpan="6">
                  <a:txBody>
                    <a:bodyPr/>
                    <a:lstStyle/>
                    <a:p>
                      <a:pPr marL="48260" marR="67945">
                        <a:lnSpc>
                          <a:spcPct val="103699"/>
                        </a:lnSpc>
                        <a:spcBef>
                          <a:spcPts val="370"/>
                        </a:spcBef>
                      </a:pPr>
                      <a:r>
                        <a:rPr sz="900" spc="10">
                          <a:latin typeface="Calibri"/>
                          <a:cs typeface="Calibri"/>
                        </a:rPr>
                        <a:t>Break out</a:t>
                      </a:r>
                      <a:r>
                        <a:rPr sz="900" spc="15">
                          <a:latin typeface="Calibri"/>
                          <a:cs typeface="Calibri"/>
                        </a:rPr>
                        <a:t> </a:t>
                      </a:r>
                      <a:r>
                        <a:rPr sz="900" spc="10">
                          <a:latin typeface="Calibri"/>
                          <a:cs typeface="Calibri"/>
                        </a:rPr>
                        <a:t>by</a:t>
                      </a:r>
                      <a:r>
                        <a:rPr sz="900" spc="25">
                          <a:latin typeface="Calibri"/>
                          <a:cs typeface="Calibri"/>
                        </a:rPr>
                        <a:t> </a:t>
                      </a:r>
                      <a:r>
                        <a:rPr sz="900" spc="10">
                          <a:latin typeface="Calibri"/>
                          <a:cs typeface="Calibri"/>
                        </a:rPr>
                        <a:t>activity</a:t>
                      </a:r>
                      <a:r>
                        <a:rPr sz="900" spc="5">
                          <a:latin typeface="Calibri"/>
                          <a:cs typeface="Calibri"/>
                        </a:rPr>
                        <a:t> </a:t>
                      </a:r>
                      <a:r>
                        <a:rPr sz="900" spc="10">
                          <a:latin typeface="Calibri"/>
                          <a:cs typeface="Calibri"/>
                        </a:rPr>
                        <a:t>utilizing </a:t>
                      </a:r>
                      <a:r>
                        <a:rPr sz="900" spc="-25">
                          <a:latin typeface="Calibri"/>
                          <a:cs typeface="Calibri"/>
                        </a:rPr>
                        <a:t>the</a:t>
                      </a:r>
                      <a:r>
                        <a:rPr sz="900" spc="500">
                          <a:latin typeface="Calibri"/>
                          <a:cs typeface="Calibri"/>
                        </a:rPr>
                        <a:t> </a:t>
                      </a:r>
                      <a:r>
                        <a:rPr sz="900" spc="10">
                          <a:latin typeface="Calibri"/>
                          <a:cs typeface="Calibri"/>
                        </a:rPr>
                        <a:t>Time</a:t>
                      </a:r>
                      <a:r>
                        <a:rPr sz="900" spc="40">
                          <a:latin typeface="Calibri"/>
                          <a:cs typeface="Calibri"/>
                        </a:rPr>
                        <a:t> </a:t>
                      </a:r>
                      <a:r>
                        <a:rPr sz="900" spc="10">
                          <a:latin typeface="Calibri"/>
                          <a:cs typeface="Calibri"/>
                        </a:rPr>
                        <a:t>Study</a:t>
                      </a:r>
                      <a:r>
                        <a:rPr sz="900" spc="30">
                          <a:latin typeface="Calibri"/>
                          <a:cs typeface="Calibri"/>
                        </a:rPr>
                        <a:t> </a:t>
                      </a:r>
                      <a:r>
                        <a:rPr sz="900" spc="10">
                          <a:latin typeface="Calibri"/>
                          <a:cs typeface="Calibri"/>
                        </a:rPr>
                        <a:t>Summary.</a:t>
                      </a:r>
                      <a:r>
                        <a:rPr sz="900" spc="45">
                          <a:latin typeface="Calibri"/>
                          <a:cs typeface="Calibri"/>
                        </a:rPr>
                        <a:t> </a:t>
                      </a:r>
                      <a:r>
                        <a:rPr sz="900" spc="-20">
                          <a:latin typeface="Calibri"/>
                          <a:cs typeface="Calibri"/>
                        </a:rPr>
                        <a:t>Total</a:t>
                      </a:r>
                      <a:r>
                        <a:rPr sz="900" spc="500">
                          <a:latin typeface="Calibri"/>
                          <a:cs typeface="Calibri"/>
                        </a:rPr>
                        <a:t> </a:t>
                      </a:r>
                      <a:r>
                        <a:rPr sz="900" spc="20">
                          <a:latin typeface="Calibri"/>
                          <a:cs typeface="Calibri"/>
                        </a:rPr>
                        <a:t>matches the </a:t>
                      </a:r>
                      <a:r>
                        <a:rPr sz="900" spc="-10">
                          <a:latin typeface="Calibri"/>
                          <a:cs typeface="Calibri"/>
                        </a:rPr>
                        <a:t>Reimbursable</a:t>
                      </a:r>
                      <a:r>
                        <a:rPr sz="900" spc="500">
                          <a:latin typeface="Calibri"/>
                          <a:cs typeface="Calibri"/>
                        </a:rPr>
                        <a:t> </a:t>
                      </a:r>
                      <a:r>
                        <a:rPr sz="900" spc="10">
                          <a:latin typeface="Calibri"/>
                          <a:cs typeface="Calibri"/>
                        </a:rPr>
                        <a:t>amount</a:t>
                      </a:r>
                      <a:r>
                        <a:rPr sz="900" spc="50">
                          <a:latin typeface="Calibri"/>
                          <a:cs typeface="Calibri"/>
                        </a:rPr>
                        <a:t> </a:t>
                      </a:r>
                      <a:r>
                        <a:rPr sz="900" spc="10">
                          <a:latin typeface="Calibri"/>
                          <a:cs typeface="Calibri"/>
                        </a:rPr>
                        <a:t>reported</a:t>
                      </a:r>
                      <a:r>
                        <a:rPr sz="900" spc="45">
                          <a:latin typeface="Calibri"/>
                          <a:cs typeface="Calibri"/>
                        </a:rPr>
                        <a:t> </a:t>
                      </a:r>
                      <a:r>
                        <a:rPr sz="900" spc="10">
                          <a:latin typeface="Calibri"/>
                          <a:cs typeface="Calibri"/>
                        </a:rPr>
                        <a:t>each</a:t>
                      </a:r>
                      <a:r>
                        <a:rPr sz="900" spc="85">
                          <a:latin typeface="Calibri"/>
                          <a:cs typeface="Calibri"/>
                        </a:rPr>
                        <a:t> </a:t>
                      </a:r>
                      <a:r>
                        <a:rPr sz="900" spc="-10">
                          <a:latin typeface="Calibri"/>
                          <a:cs typeface="Calibri"/>
                        </a:rPr>
                        <a:t>quarter.</a:t>
                      </a:r>
                      <a:endParaRPr sz="900">
                        <a:latin typeface="Calibri"/>
                        <a:cs typeface="Calibri"/>
                      </a:endParaRPr>
                    </a:p>
                  </a:txBody>
                  <a:tcPr marL="0" marR="0" marT="62193"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10160" algn="ctr">
                        <a:lnSpc>
                          <a:spcPts val="770"/>
                        </a:lnSpc>
                        <a:spcBef>
                          <a:spcPts val="35"/>
                        </a:spcBef>
                        <a:tabLst>
                          <a:tab pos="892810" algn="l"/>
                        </a:tabLst>
                      </a:pPr>
                      <a:r>
                        <a:rPr sz="900" spc="-50">
                          <a:latin typeface="Calibri"/>
                          <a:cs typeface="Calibri"/>
                        </a:rPr>
                        <a:t>$</a:t>
                      </a:r>
                      <a:r>
                        <a:rPr sz="900">
                          <a:latin typeface="Calibri"/>
                          <a:cs typeface="Calibri"/>
                        </a:rPr>
                        <a:t>	</a:t>
                      </a:r>
                      <a:r>
                        <a:rPr sz="900" spc="-10">
                          <a:latin typeface="Calibri"/>
                          <a:cs typeface="Calibri"/>
                        </a:rPr>
                        <a:t>13,750.05</a:t>
                      </a:r>
                      <a:endParaRPr sz="900">
                        <a:latin typeface="Calibri"/>
                        <a:cs typeface="Calibri"/>
                      </a:endParaRPr>
                    </a:p>
                  </a:txBody>
                  <a:tcPr marL="0" marR="0" marT="5883"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spcBef>
                          <a:spcPts val="35"/>
                        </a:spcBef>
                        <a:tabLst>
                          <a:tab pos="892810" algn="l"/>
                        </a:tabLst>
                      </a:pPr>
                      <a:r>
                        <a:rPr sz="900" spc="-50">
                          <a:latin typeface="Calibri"/>
                          <a:cs typeface="Calibri"/>
                        </a:rPr>
                        <a:t>$</a:t>
                      </a:r>
                      <a:r>
                        <a:rPr sz="900">
                          <a:latin typeface="Calibri"/>
                          <a:cs typeface="Calibri"/>
                        </a:rPr>
                        <a:t>	</a:t>
                      </a:r>
                      <a:r>
                        <a:rPr sz="900" spc="-10">
                          <a:latin typeface="Calibri"/>
                          <a:cs typeface="Calibri"/>
                        </a:rPr>
                        <a:t>14,740.61</a:t>
                      </a:r>
                      <a:endParaRPr sz="900">
                        <a:latin typeface="Calibri"/>
                        <a:cs typeface="Calibri"/>
                      </a:endParaRPr>
                    </a:p>
                  </a:txBody>
                  <a:tcPr marL="0" marR="0" marT="5883"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spcBef>
                          <a:spcPts val="35"/>
                        </a:spcBef>
                        <a:tabLst>
                          <a:tab pos="892810" algn="l"/>
                        </a:tabLst>
                      </a:pPr>
                      <a:r>
                        <a:rPr sz="900" spc="-50">
                          <a:latin typeface="Calibri"/>
                          <a:cs typeface="Calibri"/>
                        </a:rPr>
                        <a:t>$</a:t>
                      </a:r>
                      <a:r>
                        <a:rPr sz="900">
                          <a:latin typeface="Calibri"/>
                          <a:cs typeface="Calibri"/>
                        </a:rPr>
                        <a:t>	</a:t>
                      </a:r>
                      <a:r>
                        <a:rPr sz="900" spc="-10">
                          <a:latin typeface="Calibri"/>
                          <a:cs typeface="Calibri"/>
                        </a:rPr>
                        <a:t>16,084.81</a:t>
                      </a:r>
                      <a:endParaRPr sz="900">
                        <a:latin typeface="Calibri"/>
                        <a:cs typeface="Calibri"/>
                      </a:endParaRPr>
                    </a:p>
                  </a:txBody>
                  <a:tcPr marL="0" marR="0" marT="5883"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spcBef>
                          <a:spcPts val="35"/>
                        </a:spcBef>
                        <a:tabLst>
                          <a:tab pos="892810" algn="l"/>
                        </a:tabLst>
                      </a:pPr>
                      <a:r>
                        <a:rPr sz="900" spc="-50">
                          <a:latin typeface="Calibri"/>
                          <a:cs typeface="Calibri"/>
                        </a:rPr>
                        <a:t>$</a:t>
                      </a:r>
                      <a:r>
                        <a:rPr sz="900">
                          <a:latin typeface="Calibri"/>
                          <a:cs typeface="Calibri"/>
                        </a:rPr>
                        <a:t>	</a:t>
                      </a:r>
                      <a:r>
                        <a:rPr sz="900" spc="-10">
                          <a:latin typeface="Calibri"/>
                          <a:cs typeface="Calibri"/>
                        </a:rPr>
                        <a:t>44,575.47</a:t>
                      </a:r>
                      <a:endParaRPr sz="900">
                        <a:latin typeface="Calibri"/>
                        <a:cs typeface="Calibri"/>
                      </a:endParaRPr>
                    </a:p>
                  </a:txBody>
                  <a:tcPr marL="0" marR="0" marT="5883"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147077">
                <a:tc>
                  <a:txBody>
                    <a:bodyPr/>
                    <a:lstStyle/>
                    <a:p>
                      <a:pPr marL="9525" algn="ctr">
                        <a:lnSpc>
                          <a:spcPts val="770"/>
                        </a:lnSpc>
                      </a:pPr>
                      <a:r>
                        <a:rPr sz="900" spc="-25">
                          <a:latin typeface="Calibri"/>
                          <a:cs typeface="Calibri"/>
                        </a:rPr>
                        <a:t>2.</a:t>
                      </a:r>
                      <a:endParaRPr sz="9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75">
                        <a:lnSpc>
                          <a:spcPts val="770"/>
                        </a:lnSpc>
                      </a:pPr>
                      <a:r>
                        <a:rPr sz="900">
                          <a:latin typeface="Calibri"/>
                          <a:cs typeface="Calibri"/>
                        </a:rPr>
                        <a:t>Nutrition</a:t>
                      </a:r>
                      <a:r>
                        <a:rPr sz="900" spc="15">
                          <a:latin typeface="Calibri"/>
                          <a:cs typeface="Calibri"/>
                        </a:rPr>
                        <a:t> </a:t>
                      </a:r>
                      <a:r>
                        <a:rPr sz="900" spc="-10">
                          <a:latin typeface="Calibri"/>
                          <a:cs typeface="Calibri"/>
                        </a:rPr>
                        <a:t>Services</a:t>
                      </a:r>
                      <a:endParaRPr sz="900">
                        <a:latin typeface="Calibri"/>
                        <a:cs typeface="Calibri"/>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4699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21,607.22</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23,163.82</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25,276.13</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70,047.17</a:t>
                      </a:r>
                      <a:endParaRPr sz="900">
                        <a:latin typeface="Calibri"/>
                        <a:cs typeface="Calibri"/>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147077">
                <a:tc>
                  <a:txBody>
                    <a:bodyPr/>
                    <a:lstStyle/>
                    <a:p>
                      <a:pPr marL="9525" algn="ctr">
                        <a:lnSpc>
                          <a:spcPts val="770"/>
                        </a:lnSpc>
                      </a:pPr>
                      <a:r>
                        <a:rPr sz="900" spc="-25">
                          <a:latin typeface="Calibri"/>
                          <a:cs typeface="Calibri"/>
                        </a:rPr>
                        <a:t>3.</a:t>
                      </a:r>
                      <a:endParaRPr sz="9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75">
                        <a:lnSpc>
                          <a:spcPts val="770"/>
                        </a:lnSpc>
                      </a:pPr>
                      <a:r>
                        <a:rPr sz="900">
                          <a:latin typeface="Calibri"/>
                          <a:cs typeface="Calibri"/>
                        </a:rPr>
                        <a:t>Breastfeeding</a:t>
                      </a:r>
                      <a:r>
                        <a:rPr sz="900" spc="20">
                          <a:latin typeface="Calibri"/>
                          <a:cs typeface="Calibri"/>
                        </a:rPr>
                        <a:t> </a:t>
                      </a:r>
                      <a:r>
                        <a:rPr sz="900" spc="-10">
                          <a:latin typeface="Calibri"/>
                          <a:cs typeface="Calibri"/>
                        </a:rPr>
                        <a:t>Promotion</a:t>
                      </a:r>
                      <a:endParaRPr sz="900">
                        <a:latin typeface="Calibri"/>
                        <a:cs typeface="Calibri"/>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4699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11,785.75</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12,634.82</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13,786.98</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ts val="770"/>
                        </a:lnSpc>
                        <a:tabLst>
                          <a:tab pos="892810" algn="l"/>
                        </a:tabLst>
                      </a:pPr>
                      <a:r>
                        <a:rPr sz="900" spc="-50">
                          <a:latin typeface="Calibri"/>
                          <a:cs typeface="Calibri"/>
                        </a:rPr>
                        <a:t>$</a:t>
                      </a:r>
                      <a:r>
                        <a:rPr sz="900">
                          <a:latin typeface="Calibri"/>
                          <a:cs typeface="Calibri"/>
                        </a:rPr>
                        <a:t>	</a:t>
                      </a:r>
                      <a:r>
                        <a:rPr sz="900" spc="-10">
                          <a:latin typeface="Calibri"/>
                          <a:cs typeface="Calibri"/>
                        </a:rPr>
                        <a:t>38,207.55</a:t>
                      </a:r>
                      <a:endParaRPr sz="900">
                        <a:latin typeface="Calibri"/>
                        <a:cs typeface="Calibri"/>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149599">
                <a:tc>
                  <a:txBody>
                    <a:bodyPr/>
                    <a:lstStyle/>
                    <a:p>
                      <a:pPr marL="9525" algn="ctr">
                        <a:lnSpc>
                          <a:spcPts val="760"/>
                        </a:lnSpc>
                      </a:pPr>
                      <a:r>
                        <a:rPr sz="900" spc="-25">
                          <a:latin typeface="Calibri"/>
                          <a:cs typeface="Calibri"/>
                        </a:rPr>
                        <a:t>4.</a:t>
                      </a:r>
                      <a:endParaRPr sz="9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15875">
                        <a:lnSpc>
                          <a:spcPts val="760"/>
                        </a:lnSpc>
                      </a:pPr>
                      <a:r>
                        <a:rPr sz="900">
                          <a:latin typeface="Calibri"/>
                          <a:cs typeface="Calibri"/>
                        </a:rPr>
                        <a:t>General </a:t>
                      </a:r>
                      <a:r>
                        <a:rPr sz="900" spc="-10">
                          <a:latin typeface="Calibri"/>
                          <a:cs typeface="Calibri"/>
                        </a:rPr>
                        <a:t>Administration</a:t>
                      </a:r>
                      <a:endParaRPr sz="900">
                        <a:latin typeface="Calibri"/>
                        <a:cs typeface="Calibri"/>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4699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solidFill>
                      <a:srgbClr val="92D050"/>
                    </a:solidFill>
                  </a:tcPr>
                </a:tc>
                <a:tc>
                  <a:txBody>
                    <a:bodyPr/>
                    <a:lstStyle/>
                    <a:p>
                      <a:pPr marL="10160" algn="ctr">
                        <a:lnSpc>
                          <a:spcPts val="760"/>
                        </a:lnSpc>
                        <a:tabLst>
                          <a:tab pos="892810" algn="l"/>
                        </a:tabLst>
                      </a:pPr>
                      <a:r>
                        <a:rPr sz="900" spc="-50">
                          <a:latin typeface="Calibri"/>
                          <a:cs typeface="Calibri"/>
                        </a:rPr>
                        <a:t>$</a:t>
                      </a:r>
                      <a:r>
                        <a:rPr sz="900">
                          <a:latin typeface="Calibri"/>
                          <a:cs typeface="Calibri"/>
                        </a:rPr>
                        <a:t>	</a:t>
                      </a:r>
                      <a:r>
                        <a:rPr sz="900" spc="-10">
                          <a:latin typeface="Calibri"/>
                          <a:cs typeface="Calibri"/>
                        </a:rPr>
                        <a:t>22,261.98</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a:txBody>
                    <a:bodyPr/>
                    <a:lstStyle/>
                    <a:p>
                      <a:pPr marL="10160" algn="ctr">
                        <a:lnSpc>
                          <a:spcPts val="760"/>
                        </a:lnSpc>
                        <a:tabLst>
                          <a:tab pos="892810" algn="l"/>
                        </a:tabLst>
                      </a:pPr>
                      <a:r>
                        <a:rPr sz="900" spc="-50">
                          <a:latin typeface="Calibri"/>
                          <a:cs typeface="Calibri"/>
                        </a:rPr>
                        <a:t>$</a:t>
                      </a:r>
                      <a:r>
                        <a:rPr sz="900">
                          <a:latin typeface="Calibri"/>
                          <a:cs typeface="Calibri"/>
                        </a:rPr>
                        <a:t>	</a:t>
                      </a:r>
                      <a:r>
                        <a:rPr sz="900" spc="-10">
                          <a:latin typeface="Calibri"/>
                          <a:cs typeface="Calibri"/>
                        </a:rPr>
                        <a:t>23,865.75</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a:txBody>
                    <a:bodyPr/>
                    <a:lstStyle/>
                    <a:p>
                      <a:pPr marL="10160" algn="ctr">
                        <a:lnSpc>
                          <a:spcPts val="760"/>
                        </a:lnSpc>
                        <a:tabLst>
                          <a:tab pos="892810" algn="l"/>
                        </a:tabLst>
                      </a:pPr>
                      <a:r>
                        <a:rPr sz="900" spc="-50">
                          <a:latin typeface="Calibri"/>
                          <a:cs typeface="Calibri"/>
                        </a:rPr>
                        <a:t>$</a:t>
                      </a:r>
                      <a:r>
                        <a:rPr sz="900">
                          <a:latin typeface="Calibri"/>
                          <a:cs typeface="Calibri"/>
                        </a:rPr>
                        <a:t>	</a:t>
                      </a:r>
                      <a:r>
                        <a:rPr sz="900" spc="-10">
                          <a:latin typeface="Calibri"/>
                          <a:cs typeface="Calibri"/>
                        </a:rPr>
                        <a:t>26,042.08</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a:txBody>
                    <a:bodyPr/>
                    <a:lstStyle/>
                    <a:p>
                      <a:pPr marL="10160" algn="ctr">
                        <a:lnSpc>
                          <a:spcPts val="760"/>
                        </a:lnSpc>
                        <a:tabLst>
                          <a:tab pos="892810" algn="l"/>
                        </a:tabLst>
                      </a:pPr>
                      <a:r>
                        <a:rPr sz="900" spc="-50">
                          <a:latin typeface="Calibri"/>
                          <a:cs typeface="Calibri"/>
                        </a:rPr>
                        <a:t>$</a:t>
                      </a:r>
                      <a:r>
                        <a:rPr sz="900">
                          <a:latin typeface="Calibri"/>
                          <a:cs typeface="Calibri"/>
                        </a:rPr>
                        <a:t>	</a:t>
                      </a:r>
                      <a:r>
                        <a:rPr sz="900" spc="-10">
                          <a:latin typeface="Calibri"/>
                          <a:cs typeface="Calibri"/>
                        </a:rPr>
                        <a:t>72,169.81</a:t>
                      </a:r>
                      <a:endParaRPr sz="900">
                        <a:latin typeface="Calibri"/>
                        <a:cs typeface="Calibri"/>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151279">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925830">
                        <a:lnSpc>
                          <a:spcPts val="765"/>
                        </a:lnSpc>
                      </a:pPr>
                      <a:r>
                        <a:rPr sz="900" b="1">
                          <a:latin typeface="Calibri"/>
                          <a:cs typeface="Calibri"/>
                        </a:rPr>
                        <a:t>TOTAL</a:t>
                      </a:r>
                      <a:r>
                        <a:rPr sz="900" b="1" spc="-15">
                          <a:latin typeface="Calibri"/>
                          <a:cs typeface="Calibri"/>
                        </a:rPr>
                        <a:t> </a:t>
                      </a:r>
                      <a:r>
                        <a:rPr sz="900" b="1">
                          <a:latin typeface="Calibri"/>
                          <a:cs typeface="Calibri"/>
                        </a:rPr>
                        <a:t>WIC</a:t>
                      </a:r>
                      <a:r>
                        <a:rPr sz="900" b="1" spc="-10">
                          <a:latin typeface="Calibri"/>
                          <a:cs typeface="Calibri"/>
                        </a:rPr>
                        <a:t> PROGRAM</a:t>
                      </a:r>
                      <a:endParaRPr sz="900">
                        <a:latin typeface="Calibri"/>
                        <a:cs typeface="Calibri"/>
                      </a:endParaRPr>
                    </a:p>
                  </a:txBody>
                  <a:tcPr marL="0" marR="0" marT="0" marB="0">
                    <a:lnL w="9525">
                      <a:solidFill>
                        <a:srgbClr val="000000"/>
                      </a:solidFill>
                      <a:prstDash val="solid"/>
                    </a:lnL>
                    <a:lnR w="28575">
                      <a:solidFill>
                        <a:srgbClr val="000000"/>
                      </a:solidFill>
                      <a:prstDash val="solid"/>
                    </a:lnR>
                    <a:lnT w="19050">
                      <a:solidFill>
                        <a:srgbClr val="000000"/>
                      </a:solidFill>
                      <a:prstDash val="solid"/>
                    </a:lnT>
                    <a:lnB w="9525">
                      <a:solidFill>
                        <a:srgbClr val="000000"/>
                      </a:solidFill>
                      <a:prstDash val="solid"/>
                    </a:lnB>
                  </a:tcPr>
                </a:tc>
                <a:tc vMerge="1">
                  <a:txBody>
                    <a:bodyPr/>
                    <a:lstStyle/>
                    <a:p>
                      <a:endParaRPr/>
                    </a:p>
                  </a:txBody>
                  <a:tcPr marL="0" marR="0" marT="4699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19050">
                      <a:solidFill>
                        <a:srgbClr val="000000"/>
                      </a:solidFill>
                      <a:prstDash val="solid"/>
                    </a:lnT>
                    <a:lnB w="9525">
                      <a:solidFill>
                        <a:srgbClr val="000000"/>
                      </a:solidFill>
                      <a:prstDash val="solid"/>
                    </a:lnB>
                    <a:solidFill>
                      <a:srgbClr val="92D050"/>
                    </a:solidFill>
                  </a:tcPr>
                </a:tc>
                <a:tc>
                  <a:txBody>
                    <a:bodyPr/>
                    <a:lstStyle/>
                    <a:p>
                      <a:pPr marL="10160" algn="ctr">
                        <a:lnSpc>
                          <a:spcPts val="765"/>
                        </a:lnSpc>
                        <a:tabLst>
                          <a:tab pos="892810" algn="l"/>
                        </a:tabLst>
                      </a:pPr>
                      <a:r>
                        <a:rPr sz="900" spc="-50">
                          <a:latin typeface="Calibri"/>
                          <a:cs typeface="Calibri"/>
                        </a:rPr>
                        <a:t>$</a:t>
                      </a:r>
                      <a:r>
                        <a:rPr sz="900">
                          <a:latin typeface="Calibri"/>
                          <a:cs typeface="Calibri"/>
                        </a:rPr>
                        <a:t>	</a:t>
                      </a:r>
                      <a:r>
                        <a:rPr sz="900" spc="-10">
                          <a:latin typeface="Calibri"/>
                          <a:cs typeface="Calibri"/>
                        </a:rPr>
                        <a:t>69,405.00</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19050">
                      <a:solidFill>
                        <a:srgbClr val="000000"/>
                      </a:solidFill>
                      <a:prstDash val="solid"/>
                    </a:lnT>
                    <a:lnB w="9525">
                      <a:solidFill>
                        <a:srgbClr val="000000"/>
                      </a:solidFill>
                      <a:prstDash val="solid"/>
                    </a:lnB>
                    <a:solidFill>
                      <a:srgbClr val="92D050"/>
                    </a:solidFill>
                  </a:tcPr>
                </a:tc>
                <a:tc>
                  <a:txBody>
                    <a:bodyPr/>
                    <a:lstStyle/>
                    <a:p>
                      <a:pPr marL="10160" algn="ctr">
                        <a:lnSpc>
                          <a:spcPts val="765"/>
                        </a:lnSpc>
                        <a:tabLst>
                          <a:tab pos="892810" algn="l"/>
                        </a:tabLst>
                      </a:pPr>
                      <a:r>
                        <a:rPr sz="900" spc="-50">
                          <a:latin typeface="Calibri"/>
                          <a:cs typeface="Calibri"/>
                        </a:rPr>
                        <a:t>$</a:t>
                      </a:r>
                      <a:r>
                        <a:rPr sz="900">
                          <a:latin typeface="Calibri"/>
                          <a:cs typeface="Calibri"/>
                        </a:rPr>
                        <a:t>	</a:t>
                      </a:r>
                      <a:r>
                        <a:rPr sz="900" spc="-10">
                          <a:latin typeface="Calibri"/>
                          <a:cs typeface="Calibri"/>
                        </a:rPr>
                        <a:t>74,405.00</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19050">
                      <a:solidFill>
                        <a:srgbClr val="000000"/>
                      </a:solidFill>
                      <a:prstDash val="solid"/>
                    </a:lnT>
                    <a:lnB w="9525">
                      <a:solidFill>
                        <a:srgbClr val="000000"/>
                      </a:solidFill>
                      <a:prstDash val="solid"/>
                    </a:lnB>
                    <a:solidFill>
                      <a:srgbClr val="92D050"/>
                    </a:solidFill>
                  </a:tcPr>
                </a:tc>
                <a:tc>
                  <a:txBody>
                    <a:bodyPr/>
                    <a:lstStyle/>
                    <a:p>
                      <a:pPr marL="10160" algn="ctr">
                        <a:lnSpc>
                          <a:spcPts val="765"/>
                        </a:lnSpc>
                        <a:tabLst>
                          <a:tab pos="892810" algn="l"/>
                        </a:tabLst>
                      </a:pPr>
                      <a:r>
                        <a:rPr sz="900" spc="-50">
                          <a:latin typeface="Calibri"/>
                          <a:cs typeface="Calibri"/>
                        </a:rPr>
                        <a:t>$</a:t>
                      </a:r>
                      <a:r>
                        <a:rPr sz="900">
                          <a:latin typeface="Calibri"/>
                          <a:cs typeface="Calibri"/>
                        </a:rPr>
                        <a:t>	</a:t>
                      </a:r>
                      <a:r>
                        <a:rPr sz="900" spc="-10">
                          <a:latin typeface="Calibri"/>
                          <a:cs typeface="Calibri"/>
                        </a:rPr>
                        <a:t>81,190.00</a:t>
                      </a:r>
                      <a:endParaRPr sz="900">
                        <a:latin typeface="Calibri"/>
                        <a:cs typeface="Calibri"/>
                      </a:endParaRPr>
                    </a:p>
                  </a:txBody>
                  <a:tcPr marL="0" marR="0" marT="0" marB="0">
                    <a:lnL w="28575">
                      <a:solidFill>
                        <a:srgbClr val="000000"/>
                      </a:solidFill>
                      <a:prstDash val="solid"/>
                    </a:lnL>
                    <a:lnR w="28575">
                      <a:solidFill>
                        <a:srgbClr val="000000"/>
                      </a:solidFill>
                      <a:prstDash val="solid"/>
                    </a:lnR>
                    <a:lnT w="19050">
                      <a:solidFill>
                        <a:srgbClr val="000000"/>
                      </a:solidFill>
                      <a:prstDash val="solid"/>
                    </a:lnT>
                    <a:lnB w="9525">
                      <a:solidFill>
                        <a:srgbClr val="000000"/>
                      </a:solidFill>
                      <a:prstDash val="solid"/>
                    </a:lnB>
                    <a:solidFill>
                      <a:srgbClr val="92D050"/>
                    </a:solidFill>
                  </a:tcPr>
                </a:tc>
                <a:tc>
                  <a:txBody>
                    <a:bodyPr/>
                    <a:lstStyle/>
                    <a:p>
                      <a:pPr marL="6985" algn="ctr">
                        <a:lnSpc>
                          <a:spcPts val="765"/>
                        </a:lnSpc>
                        <a:tabLst>
                          <a:tab pos="849630" algn="l"/>
                        </a:tabLst>
                      </a:pPr>
                      <a:r>
                        <a:rPr sz="900" spc="-50">
                          <a:latin typeface="Calibri"/>
                          <a:cs typeface="Calibri"/>
                        </a:rPr>
                        <a:t>$</a:t>
                      </a:r>
                      <a:r>
                        <a:rPr sz="900">
                          <a:latin typeface="Calibri"/>
                          <a:cs typeface="Calibri"/>
                        </a:rPr>
                        <a:t>	</a:t>
                      </a:r>
                      <a:r>
                        <a:rPr sz="900" spc="-10">
                          <a:latin typeface="Calibri"/>
                          <a:cs typeface="Calibri"/>
                        </a:rPr>
                        <a:t>225,000.00</a:t>
                      </a:r>
                      <a:endParaRPr sz="900">
                        <a:latin typeface="Calibri"/>
                        <a:cs typeface="Calibri"/>
                      </a:endParaRPr>
                    </a:p>
                  </a:txBody>
                  <a:tcPr marL="0" marR="0" marT="0" marB="0">
                    <a:lnL w="2857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92D050"/>
                    </a:solidFill>
                  </a:tcPr>
                </a:tc>
                <a:extLst>
                  <a:ext uri="{0D108BD9-81ED-4DB2-BD59-A6C34878D82A}">
                    <a16:rowId xmlns:a16="http://schemas.microsoft.com/office/drawing/2014/main" val="10007"/>
                  </a:ext>
                </a:extLst>
              </a:tr>
              <a:tr h="154640">
                <a:tc>
                  <a:txBody>
                    <a:bodyPr/>
                    <a:lstStyle/>
                    <a:p>
                      <a:pPr marL="9525" algn="ctr">
                        <a:lnSpc>
                          <a:spcPct val="100000"/>
                        </a:lnSpc>
                        <a:spcBef>
                          <a:spcPts val="10"/>
                        </a:spcBef>
                      </a:pPr>
                      <a:r>
                        <a:rPr sz="900" b="1" spc="-25">
                          <a:latin typeface="Calibri"/>
                          <a:cs typeface="Calibri"/>
                        </a:rPr>
                        <a:t>D.</a:t>
                      </a:r>
                      <a:endParaRPr sz="900">
                        <a:latin typeface="Calibri"/>
                        <a:cs typeface="Calibri"/>
                      </a:endParaRPr>
                    </a:p>
                  </a:txBody>
                  <a:tcPr marL="0" marR="0" marT="168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15875">
                        <a:lnSpc>
                          <a:spcPct val="100000"/>
                        </a:lnSpc>
                        <a:spcBef>
                          <a:spcPts val="10"/>
                        </a:spcBef>
                      </a:pPr>
                      <a:r>
                        <a:rPr sz="900" b="1" spc="-10">
                          <a:latin typeface="Calibri"/>
                          <a:cs typeface="Calibri"/>
                        </a:rPr>
                        <a:t>CERTIFICATE</a:t>
                      </a:r>
                      <a:endParaRPr sz="900">
                        <a:latin typeface="Calibri"/>
                        <a:cs typeface="Calibri"/>
                      </a:endParaRPr>
                    </a:p>
                  </a:txBody>
                  <a:tcPr marL="0" marR="0" marT="1681"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D9D9D9"/>
                    </a:solidFill>
                  </a:tcPr>
                </a:tc>
                <a:tc vMerge="1">
                  <a:txBody>
                    <a:bodyPr/>
                    <a:lstStyle/>
                    <a:p>
                      <a:endParaRPr/>
                    </a:p>
                  </a:txBody>
                  <a:tcPr marL="0" marR="0" marT="4699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5">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974071">
                <a:tc gridSpan="8">
                  <a:txBody>
                    <a:bodyPr/>
                    <a:lstStyle/>
                    <a:p>
                      <a:pPr marL="16510" marR="1873250">
                        <a:lnSpc>
                          <a:spcPct val="112300"/>
                        </a:lnSpc>
                        <a:spcBef>
                          <a:spcPts val="430"/>
                        </a:spcBef>
                      </a:pPr>
                      <a:r>
                        <a:rPr sz="900">
                          <a:latin typeface="Calibri"/>
                          <a:cs typeface="Calibri"/>
                        </a:rPr>
                        <a:t>I</a:t>
                      </a:r>
                      <a:r>
                        <a:rPr sz="900" spc="5">
                          <a:latin typeface="Calibri"/>
                          <a:cs typeface="Calibri"/>
                        </a:rPr>
                        <a:t> </a:t>
                      </a:r>
                      <a:r>
                        <a:rPr sz="900">
                          <a:latin typeface="Calibri"/>
                          <a:cs typeface="Calibri"/>
                        </a:rPr>
                        <a:t>certify</a:t>
                      </a:r>
                      <a:r>
                        <a:rPr sz="900" spc="10">
                          <a:latin typeface="Calibri"/>
                          <a:cs typeface="Calibri"/>
                        </a:rPr>
                        <a:t> </a:t>
                      </a:r>
                      <a:r>
                        <a:rPr sz="900">
                          <a:latin typeface="Calibri"/>
                          <a:cs typeface="Calibri"/>
                        </a:rPr>
                        <a:t>to</a:t>
                      </a:r>
                      <a:r>
                        <a:rPr sz="900" spc="5">
                          <a:latin typeface="Calibri"/>
                          <a:cs typeface="Calibri"/>
                        </a:rPr>
                        <a:t> </a:t>
                      </a:r>
                      <a:r>
                        <a:rPr sz="900">
                          <a:latin typeface="Calibri"/>
                          <a:cs typeface="Calibri"/>
                        </a:rPr>
                        <a:t>the</a:t>
                      </a:r>
                      <a:r>
                        <a:rPr sz="900" spc="5">
                          <a:latin typeface="Calibri"/>
                          <a:cs typeface="Calibri"/>
                        </a:rPr>
                        <a:t> </a:t>
                      </a:r>
                      <a:r>
                        <a:rPr sz="900">
                          <a:latin typeface="Calibri"/>
                          <a:cs typeface="Calibri"/>
                        </a:rPr>
                        <a:t>best of</a:t>
                      </a:r>
                      <a:r>
                        <a:rPr sz="900" spc="5">
                          <a:latin typeface="Calibri"/>
                          <a:cs typeface="Calibri"/>
                        </a:rPr>
                        <a:t> </a:t>
                      </a:r>
                      <a:r>
                        <a:rPr sz="900">
                          <a:latin typeface="Calibri"/>
                          <a:cs typeface="Calibri"/>
                        </a:rPr>
                        <a:t>my</a:t>
                      </a:r>
                      <a:r>
                        <a:rPr sz="900" spc="10">
                          <a:latin typeface="Calibri"/>
                          <a:cs typeface="Calibri"/>
                        </a:rPr>
                        <a:t> </a:t>
                      </a:r>
                      <a:r>
                        <a:rPr sz="900">
                          <a:latin typeface="Calibri"/>
                          <a:cs typeface="Calibri"/>
                        </a:rPr>
                        <a:t>knowledge and</a:t>
                      </a:r>
                      <a:r>
                        <a:rPr sz="900" spc="10">
                          <a:latin typeface="Calibri"/>
                          <a:cs typeface="Calibri"/>
                        </a:rPr>
                        <a:t> </a:t>
                      </a:r>
                      <a:r>
                        <a:rPr sz="900">
                          <a:latin typeface="Calibri"/>
                          <a:cs typeface="Calibri"/>
                        </a:rPr>
                        <a:t>belief</a:t>
                      </a:r>
                      <a:r>
                        <a:rPr sz="900" spc="5">
                          <a:latin typeface="Calibri"/>
                          <a:cs typeface="Calibri"/>
                        </a:rPr>
                        <a:t> </a:t>
                      </a:r>
                      <a:r>
                        <a:rPr sz="900">
                          <a:latin typeface="Calibri"/>
                          <a:cs typeface="Calibri"/>
                        </a:rPr>
                        <a:t>that</a:t>
                      </a:r>
                      <a:r>
                        <a:rPr sz="900" spc="5">
                          <a:latin typeface="Calibri"/>
                          <a:cs typeface="Calibri"/>
                        </a:rPr>
                        <a:t> </a:t>
                      </a:r>
                      <a:r>
                        <a:rPr sz="900">
                          <a:latin typeface="Calibri"/>
                          <a:cs typeface="Calibri"/>
                        </a:rPr>
                        <a:t>the report</a:t>
                      </a:r>
                      <a:r>
                        <a:rPr sz="900" spc="5">
                          <a:latin typeface="Calibri"/>
                          <a:cs typeface="Calibri"/>
                        </a:rPr>
                        <a:t> </a:t>
                      </a:r>
                      <a:r>
                        <a:rPr sz="900">
                          <a:latin typeface="Calibri"/>
                          <a:cs typeface="Calibri"/>
                        </a:rPr>
                        <a:t>is</a:t>
                      </a:r>
                      <a:r>
                        <a:rPr sz="900" spc="10">
                          <a:latin typeface="Calibri"/>
                          <a:cs typeface="Calibri"/>
                        </a:rPr>
                        <a:t> </a:t>
                      </a:r>
                      <a:r>
                        <a:rPr sz="900">
                          <a:latin typeface="Calibri"/>
                          <a:cs typeface="Calibri"/>
                        </a:rPr>
                        <a:t>true,</a:t>
                      </a:r>
                      <a:r>
                        <a:rPr sz="900" spc="15">
                          <a:latin typeface="Calibri"/>
                          <a:cs typeface="Calibri"/>
                        </a:rPr>
                        <a:t> </a:t>
                      </a:r>
                      <a:r>
                        <a:rPr sz="900">
                          <a:latin typeface="Calibri"/>
                          <a:cs typeface="Calibri"/>
                        </a:rPr>
                        <a:t>complete and</a:t>
                      </a:r>
                      <a:r>
                        <a:rPr sz="900" spc="10">
                          <a:latin typeface="Calibri"/>
                          <a:cs typeface="Calibri"/>
                        </a:rPr>
                        <a:t> </a:t>
                      </a:r>
                      <a:r>
                        <a:rPr sz="900">
                          <a:latin typeface="Calibri"/>
                          <a:cs typeface="Calibri"/>
                        </a:rPr>
                        <a:t>accurate,</a:t>
                      </a:r>
                      <a:r>
                        <a:rPr sz="900" spc="15">
                          <a:latin typeface="Calibri"/>
                          <a:cs typeface="Calibri"/>
                        </a:rPr>
                        <a:t> </a:t>
                      </a:r>
                      <a:r>
                        <a:rPr sz="900">
                          <a:latin typeface="Calibri"/>
                          <a:cs typeface="Calibri"/>
                        </a:rPr>
                        <a:t>and</a:t>
                      </a:r>
                      <a:r>
                        <a:rPr sz="900" spc="5">
                          <a:latin typeface="Calibri"/>
                          <a:cs typeface="Calibri"/>
                        </a:rPr>
                        <a:t> </a:t>
                      </a:r>
                      <a:r>
                        <a:rPr sz="900">
                          <a:latin typeface="Calibri"/>
                          <a:cs typeface="Calibri"/>
                        </a:rPr>
                        <a:t>the</a:t>
                      </a:r>
                      <a:r>
                        <a:rPr sz="900" spc="5">
                          <a:latin typeface="Calibri"/>
                          <a:cs typeface="Calibri"/>
                        </a:rPr>
                        <a:t> </a:t>
                      </a:r>
                      <a:r>
                        <a:rPr sz="900">
                          <a:latin typeface="Calibri"/>
                          <a:cs typeface="Calibri"/>
                        </a:rPr>
                        <a:t>expenditures,</a:t>
                      </a:r>
                      <a:r>
                        <a:rPr sz="900" spc="10">
                          <a:latin typeface="Calibri"/>
                          <a:cs typeface="Calibri"/>
                        </a:rPr>
                        <a:t> </a:t>
                      </a:r>
                      <a:r>
                        <a:rPr sz="900">
                          <a:latin typeface="Calibri"/>
                          <a:cs typeface="Calibri"/>
                        </a:rPr>
                        <a:t>disbursements</a:t>
                      </a:r>
                      <a:r>
                        <a:rPr sz="900" spc="15">
                          <a:latin typeface="Calibri"/>
                          <a:cs typeface="Calibri"/>
                        </a:rPr>
                        <a:t> </a:t>
                      </a:r>
                      <a:r>
                        <a:rPr sz="900">
                          <a:latin typeface="Calibri"/>
                          <a:cs typeface="Calibri"/>
                        </a:rPr>
                        <a:t>and</a:t>
                      </a:r>
                      <a:r>
                        <a:rPr sz="900" spc="5">
                          <a:latin typeface="Calibri"/>
                          <a:cs typeface="Calibri"/>
                        </a:rPr>
                        <a:t> </a:t>
                      </a:r>
                      <a:r>
                        <a:rPr sz="900">
                          <a:latin typeface="Calibri"/>
                          <a:cs typeface="Calibri"/>
                        </a:rPr>
                        <a:t>cash</a:t>
                      </a:r>
                      <a:r>
                        <a:rPr sz="900" spc="10">
                          <a:latin typeface="Calibri"/>
                          <a:cs typeface="Calibri"/>
                        </a:rPr>
                        <a:t> </a:t>
                      </a:r>
                      <a:r>
                        <a:rPr sz="900">
                          <a:latin typeface="Calibri"/>
                          <a:cs typeface="Calibri"/>
                        </a:rPr>
                        <a:t>receipts</a:t>
                      </a:r>
                      <a:r>
                        <a:rPr sz="900" spc="10">
                          <a:latin typeface="Calibri"/>
                          <a:cs typeface="Calibri"/>
                        </a:rPr>
                        <a:t> </a:t>
                      </a:r>
                      <a:r>
                        <a:rPr sz="900">
                          <a:latin typeface="Calibri"/>
                          <a:cs typeface="Calibri"/>
                        </a:rPr>
                        <a:t>are</a:t>
                      </a:r>
                      <a:r>
                        <a:rPr sz="900" spc="5">
                          <a:latin typeface="Calibri"/>
                          <a:cs typeface="Calibri"/>
                        </a:rPr>
                        <a:t> </a:t>
                      </a:r>
                      <a:r>
                        <a:rPr sz="900">
                          <a:latin typeface="Calibri"/>
                          <a:cs typeface="Calibri"/>
                        </a:rPr>
                        <a:t>for the</a:t>
                      </a:r>
                      <a:r>
                        <a:rPr sz="900" spc="5">
                          <a:latin typeface="Calibri"/>
                          <a:cs typeface="Calibri"/>
                        </a:rPr>
                        <a:t> </a:t>
                      </a:r>
                      <a:r>
                        <a:rPr sz="900">
                          <a:latin typeface="Calibri"/>
                          <a:cs typeface="Calibri"/>
                        </a:rPr>
                        <a:t>purposes</a:t>
                      </a:r>
                      <a:r>
                        <a:rPr sz="900" spc="10">
                          <a:latin typeface="Calibri"/>
                          <a:cs typeface="Calibri"/>
                        </a:rPr>
                        <a:t> </a:t>
                      </a:r>
                      <a:r>
                        <a:rPr sz="900">
                          <a:latin typeface="Calibri"/>
                          <a:cs typeface="Calibri"/>
                        </a:rPr>
                        <a:t>and</a:t>
                      </a:r>
                      <a:r>
                        <a:rPr sz="900" spc="10">
                          <a:latin typeface="Calibri"/>
                          <a:cs typeface="Calibri"/>
                        </a:rPr>
                        <a:t> </a:t>
                      </a:r>
                      <a:r>
                        <a:rPr sz="900">
                          <a:latin typeface="Calibri"/>
                          <a:cs typeface="Calibri"/>
                        </a:rPr>
                        <a:t>objectives</a:t>
                      </a:r>
                      <a:r>
                        <a:rPr sz="900" spc="10">
                          <a:latin typeface="Calibri"/>
                          <a:cs typeface="Calibri"/>
                        </a:rPr>
                        <a:t> </a:t>
                      </a:r>
                      <a:r>
                        <a:rPr sz="900">
                          <a:latin typeface="Calibri"/>
                          <a:cs typeface="Calibri"/>
                        </a:rPr>
                        <a:t>set</a:t>
                      </a:r>
                      <a:r>
                        <a:rPr sz="900" spc="5">
                          <a:latin typeface="Calibri"/>
                          <a:cs typeface="Calibri"/>
                        </a:rPr>
                        <a:t> </a:t>
                      </a:r>
                      <a:r>
                        <a:rPr sz="900" spc="-10">
                          <a:latin typeface="Calibri"/>
                          <a:cs typeface="Calibri"/>
                        </a:rPr>
                        <a:t>forth</a:t>
                      </a:r>
                      <a:r>
                        <a:rPr sz="900" spc="500">
                          <a:latin typeface="Calibri"/>
                          <a:cs typeface="Calibri"/>
                        </a:rPr>
                        <a:t> </a:t>
                      </a:r>
                      <a:r>
                        <a:rPr sz="900">
                          <a:latin typeface="Calibri"/>
                          <a:cs typeface="Calibri"/>
                        </a:rPr>
                        <a:t>in</a:t>
                      </a:r>
                      <a:r>
                        <a:rPr sz="900" spc="5">
                          <a:latin typeface="Calibri"/>
                          <a:cs typeface="Calibri"/>
                        </a:rPr>
                        <a:t> </a:t>
                      </a:r>
                      <a:r>
                        <a:rPr sz="900">
                          <a:latin typeface="Calibri"/>
                          <a:cs typeface="Calibri"/>
                        </a:rPr>
                        <a:t>the terms</a:t>
                      </a:r>
                      <a:r>
                        <a:rPr sz="900" spc="10">
                          <a:latin typeface="Calibri"/>
                          <a:cs typeface="Calibri"/>
                        </a:rPr>
                        <a:t> </a:t>
                      </a:r>
                      <a:r>
                        <a:rPr sz="900">
                          <a:latin typeface="Calibri"/>
                          <a:cs typeface="Calibri"/>
                        </a:rPr>
                        <a:t>and</a:t>
                      </a:r>
                      <a:r>
                        <a:rPr sz="900" spc="5">
                          <a:latin typeface="Calibri"/>
                          <a:cs typeface="Calibri"/>
                        </a:rPr>
                        <a:t> </a:t>
                      </a:r>
                      <a:r>
                        <a:rPr sz="900">
                          <a:latin typeface="Calibri"/>
                          <a:cs typeface="Calibri"/>
                        </a:rPr>
                        <a:t>conditions</a:t>
                      </a:r>
                      <a:r>
                        <a:rPr sz="900" spc="10">
                          <a:latin typeface="Calibri"/>
                          <a:cs typeface="Calibri"/>
                        </a:rPr>
                        <a:t> </a:t>
                      </a:r>
                      <a:r>
                        <a:rPr sz="900">
                          <a:latin typeface="Calibri"/>
                          <a:cs typeface="Calibri"/>
                        </a:rPr>
                        <a:t>of</a:t>
                      </a:r>
                      <a:r>
                        <a:rPr sz="900" spc="5">
                          <a:latin typeface="Calibri"/>
                          <a:cs typeface="Calibri"/>
                        </a:rPr>
                        <a:t> </a:t>
                      </a:r>
                      <a:r>
                        <a:rPr sz="900">
                          <a:latin typeface="Calibri"/>
                          <a:cs typeface="Calibri"/>
                        </a:rPr>
                        <a:t>the federal</a:t>
                      </a:r>
                      <a:r>
                        <a:rPr sz="900" spc="10">
                          <a:latin typeface="Calibri"/>
                          <a:cs typeface="Calibri"/>
                        </a:rPr>
                        <a:t> </a:t>
                      </a:r>
                      <a:r>
                        <a:rPr sz="900">
                          <a:latin typeface="Calibri"/>
                          <a:cs typeface="Calibri"/>
                        </a:rPr>
                        <a:t>award.</a:t>
                      </a:r>
                      <a:r>
                        <a:rPr sz="900" spc="5">
                          <a:latin typeface="Calibri"/>
                          <a:cs typeface="Calibri"/>
                        </a:rPr>
                        <a:t> </a:t>
                      </a:r>
                      <a:r>
                        <a:rPr sz="900">
                          <a:latin typeface="Calibri"/>
                          <a:cs typeface="Calibri"/>
                        </a:rPr>
                        <a:t>I</a:t>
                      </a:r>
                      <a:r>
                        <a:rPr sz="900" spc="5">
                          <a:latin typeface="Calibri"/>
                          <a:cs typeface="Calibri"/>
                        </a:rPr>
                        <a:t> </a:t>
                      </a:r>
                      <a:r>
                        <a:rPr sz="900">
                          <a:latin typeface="Calibri"/>
                          <a:cs typeface="Calibri"/>
                        </a:rPr>
                        <a:t>am</a:t>
                      </a:r>
                      <a:r>
                        <a:rPr sz="900" spc="5">
                          <a:latin typeface="Calibri"/>
                          <a:cs typeface="Calibri"/>
                        </a:rPr>
                        <a:t> </a:t>
                      </a:r>
                      <a:r>
                        <a:rPr sz="900">
                          <a:latin typeface="Calibri"/>
                          <a:cs typeface="Calibri"/>
                        </a:rPr>
                        <a:t>aware that any</a:t>
                      </a:r>
                      <a:r>
                        <a:rPr sz="900" spc="5">
                          <a:latin typeface="Calibri"/>
                          <a:cs typeface="Calibri"/>
                        </a:rPr>
                        <a:t> </a:t>
                      </a:r>
                      <a:r>
                        <a:rPr sz="900">
                          <a:latin typeface="Calibri"/>
                          <a:cs typeface="Calibri"/>
                        </a:rPr>
                        <a:t>false,</a:t>
                      </a:r>
                      <a:r>
                        <a:rPr sz="900" spc="15">
                          <a:latin typeface="Calibri"/>
                          <a:cs typeface="Calibri"/>
                        </a:rPr>
                        <a:t> </a:t>
                      </a:r>
                      <a:r>
                        <a:rPr sz="900">
                          <a:latin typeface="Calibri"/>
                          <a:cs typeface="Calibri"/>
                        </a:rPr>
                        <a:t>fictitious</a:t>
                      </a:r>
                      <a:r>
                        <a:rPr sz="900" spc="10">
                          <a:latin typeface="Calibri"/>
                          <a:cs typeface="Calibri"/>
                        </a:rPr>
                        <a:t> </a:t>
                      </a:r>
                      <a:r>
                        <a:rPr sz="900">
                          <a:latin typeface="Calibri"/>
                          <a:cs typeface="Calibri"/>
                        </a:rPr>
                        <a:t>or fraudulent information,</a:t>
                      </a:r>
                      <a:r>
                        <a:rPr sz="900" spc="10">
                          <a:latin typeface="Calibri"/>
                          <a:cs typeface="Calibri"/>
                        </a:rPr>
                        <a:t> </a:t>
                      </a:r>
                      <a:r>
                        <a:rPr sz="900">
                          <a:latin typeface="Calibri"/>
                          <a:cs typeface="Calibri"/>
                        </a:rPr>
                        <a:t>or the omission</a:t>
                      </a:r>
                      <a:r>
                        <a:rPr sz="900" spc="5">
                          <a:latin typeface="Calibri"/>
                          <a:cs typeface="Calibri"/>
                        </a:rPr>
                        <a:t> </a:t>
                      </a:r>
                      <a:r>
                        <a:rPr sz="900">
                          <a:latin typeface="Calibri"/>
                          <a:cs typeface="Calibri"/>
                        </a:rPr>
                        <a:t>of</a:t>
                      </a:r>
                      <a:r>
                        <a:rPr sz="900" spc="5">
                          <a:latin typeface="Calibri"/>
                          <a:cs typeface="Calibri"/>
                        </a:rPr>
                        <a:t> </a:t>
                      </a:r>
                      <a:r>
                        <a:rPr sz="900">
                          <a:latin typeface="Calibri"/>
                          <a:cs typeface="Calibri"/>
                        </a:rPr>
                        <a:t>any</a:t>
                      </a:r>
                      <a:r>
                        <a:rPr sz="900" spc="5">
                          <a:latin typeface="Calibri"/>
                          <a:cs typeface="Calibri"/>
                        </a:rPr>
                        <a:t> </a:t>
                      </a:r>
                      <a:r>
                        <a:rPr sz="900">
                          <a:latin typeface="Calibri"/>
                          <a:cs typeface="Calibri"/>
                        </a:rPr>
                        <a:t>material</a:t>
                      </a:r>
                      <a:r>
                        <a:rPr sz="900" spc="10">
                          <a:latin typeface="Calibri"/>
                          <a:cs typeface="Calibri"/>
                        </a:rPr>
                        <a:t> </a:t>
                      </a:r>
                      <a:r>
                        <a:rPr sz="900">
                          <a:latin typeface="Calibri"/>
                          <a:cs typeface="Calibri"/>
                        </a:rPr>
                        <a:t>fact,</a:t>
                      </a:r>
                      <a:r>
                        <a:rPr sz="900" spc="10">
                          <a:latin typeface="Calibri"/>
                          <a:cs typeface="Calibri"/>
                        </a:rPr>
                        <a:t> </a:t>
                      </a:r>
                      <a:r>
                        <a:rPr sz="900">
                          <a:latin typeface="Calibri"/>
                          <a:cs typeface="Calibri"/>
                        </a:rPr>
                        <a:t>may</a:t>
                      </a:r>
                      <a:r>
                        <a:rPr sz="900" spc="10">
                          <a:latin typeface="Calibri"/>
                          <a:cs typeface="Calibri"/>
                        </a:rPr>
                        <a:t> </a:t>
                      </a:r>
                      <a:r>
                        <a:rPr sz="900">
                          <a:latin typeface="Calibri"/>
                          <a:cs typeface="Calibri"/>
                        </a:rPr>
                        <a:t>subject me to</a:t>
                      </a:r>
                      <a:r>
                        <a:rPr sz="900" spc="5">
                          <a:latin typeface="Calibri"/>
                          <a:cs typeface="Calibri"/>
                        </a:rPr>
                        <a:t> </a:t>
                      </a:r>
                      <a:r>
                        <a:rPr sz="900">
                          <a:latin typeface="Calibri"/>
                          <a:cs typeface="Calibri"/>
                        </a:rPr>
                        <a:t>criminal,</a:t>
                      </a:r>
                      <a:r>
                        <a:rPr sz="900" spc="10">
                          <a:latin typeface="Calibri"/>
                          <a:cs typeface="Calibri"/>
                        </a:rPr>
                        <a:t> </a:t>
                      </a:r>
                      <a:r>
                        <a:rPr sz="900">
                          <a:latin typeface="Calibri"/>
                          <a:cs typeface="Calibri"/>
                        </a:rPr>
                        <a:t>civil</a:t>
                      </a:r>
                      <a:r>
                        <a:rPr sz="900" spc="10">
                          <a:latin typeface="Calibri"/>
                          <a:cs typeface="Calibri"/>
                        </a:rPr>
                        <a:t> </a:t>
                      </a:r>
                      <a:r>
                        <a:rPr sz="900" spc="-25">
                          <a:latin typeface="Calibri"/>
                          <a:cs typeface="Calibri"/>
                        </a:rPr>
                        <a:t>or</a:t>
                      </a:r>
                      <a:r>
                        <a:rPr sz="900" spc="500">
                          <a:latin typeface="Calibri"/>
                          <a:cs typeface="Calibri"/>
                        </a:rPr>
                        <a:t> </a:t>
                      </a:r>
                      <a:r>
                        <a:rPr sz="900">
                          <a:latin typeface="Calibri"/>
                          <a:cs typeface="Calibri"/>
                        </a:rPr>
                        <a:t>administrative penalties</a:t>
                      </a:r>
                      <a:r>
                        <a:rPr sz="900" spc="15">
                          <a:latin typeface="Calibri"/>
                          <a:cs typeface="Calibri"/>
                        </a:rPr>
                        <a:t> </a:t>
                      </a:r>
                      <a:r>
                        <a:rPr sz="900">
                          <a:latin typeface="Calibri"/>
                          <a:cs typeface="Calibri"/>
                        </a:rPr>
                        <a:t>for</a:t>
                      </a:r>
                      <a:r>
                        <a:rPr sz="900" spc="5">
                          <a:latin typeface="Calibri"/>
                          <a:cs typeface="Calibri"/>
                        </a:rPr>
                        <a:t> </a:t>
                      </a:r>
                      <a:r>
                        <a:rPr sz="900">
                          <a:latin typeface="Calibri"/>
                          <a:cs typeface="Calibri"/>
                        </a:rPr>
                        <a:t>fraud,</a:t>
                      </a:r>
                      <a:r>
                        <a:rPr sz="900" spc="15">
                          <a:latin typeface="Calibri"/>
                          <a:cs typeface="Calibri"/>
                        </a:rPr>
                        <a:t> </a:t>
                      </a:r>
                      <a:r>
                        <a:rPr sz="900">
                          <a:latin typeface="Calibri"/>
                          <a:cs typeface="Calibri"/>
                        </a:rPr>
                        <a:t>false</a:t>
                      </a:r>
                      <a:r>
                        <a:rPr sz="900" spc="5">
                          <a:latin typeface="Calibri"/>
                          <a:cs typeface="Calibri"/>
                        </a:rPr>
                        <a:t> </a:t>
                      </a:r>
                      <a:r>
                        <a:rPr sz="900">
                          <a:latin typeface="Calibri"/>
                          <a:cs typeface="Calibri"/>
                        </a:rPr>
                        <a:t>statements,</a:t>
                      </a:r>
                      <a:r>
                        <a:rPr sz="900" spc="15">
                          <a:latin typeface="Calibri"/>
                          <a:cs typeface="Calibri"/>
                        </a:rPr>
                        <a:t> </a:t>
                      </a:r>
                      <a:r>
                        <a:rPr sz="900">
                          <a:latin typeface="Calibri"/>
                          <a:cs typeface="Calibri"/>
                        </a:rPr>
                        <a:t>false</a:t>
                      </a:r>
                      <a:r>
                        <a:rPr sz="900" spc="5">
                          <a:latin typeface="Calibri"/>
                          <a:cs typeface="Calibri"/>
                        </a:rPr>
                        <a:t> </a:t>
                      </a:r>
                      <a:r>
                        <a:rPr sz="900">
                          <a:latin typeface="Calibri"/>
                          <a:cs typeface="Calibri"/>
                        </a:rPr>
                        <a:t>claims</a:t>
                      </a:r>
                      <a:r>
                        <a:rPr sz="900" spc="15">
                          <a:latin typeface="Calibri"/>
                          <a:cs typeface="Calibri"/>
                        </a:rPr>
                        <a:t> </a:t>
                      </a:r>
                      <a:r>
                        <a:rPr sz="900">
                          <a:latin typeface="Calibri"/>
                          <a:cs typeface="Calibri"/>
                        </a:rPr>
                        <a:t>or</a:t>
                      </a:r>
                      <a:r>
                        <a:rPr sz="900" spc="5">
                          <a:latin typeface="Calibri"/>
                          <a:cs typeface="Calibri"/>
                        </a:rPr>
                        <a:t> </a:t>
                      </a:r>
                      <a:r>
                        <a:rPr sz="900">
                          <a:latin typeface="Calibri"/>
                          <a:cs typeface="Calibri"/>
                        </a:rPr>
                        <a:t>otherwise.</a:t>
                      </a:r>
                      <a:r>
                        <a:rPr sz="900" spc="10">
                          <a:latin typeface="Calibri"/>
                          <a:cs typeface="Calibri"/>
                        </a:rPr>
                        <a:t> </a:t>
                      </a:r>
                      <a:r>
                        <a:rPr sz="900">
                          <a:latin typeface="Calibri"/>
                          <a:cs typeface="Calibri"/>
                        </a:rPr>
                        <a:t>(2</a:t>
                      </a:r>
                      <a:r>
                        <a:rPr sz="900" spc="10">
                          <a:latin typeface="Calibri"/>
                          <a:cs typeface="Calibri"/>
                        </a:rPr>
                        <a:t> </a:t>
                      </a:r>
                      <a:r>
                        <a:rPr sz="900">
                          <a:latin typeface="Calibri"/>
                          <a:cs typeface="Calibri"/>
                        </a:rPr>
                        <a:t>CFR</a:t>
                      </a:r>
                      <a:r>
                        <a:rPr sz="900" spc="10">
                          <a:latin typeface="Calibri"/>
                          <a:cs typeface="Calibri"/>
                        </a:rPr>
                        <a:t> </a:t>
                      </a:r>
                      <a:r>
                        <a:rPr sz="900" spc="-10">
                          <a:latin typeface="Calibri"/>
                          <a:cs typeface="Calibri"/>
                        </a:rPr>
                        <a:t>200.415)</a:t>
                      </a:r>
                      <a:endParaRPr sz="900">
                        <a:latin typeface="Calibri"/>
                        <a:cs typeface="Calibri"/>
                      </a:endParaRPr>
                    </a:p>
                    <a:p>
                      <a:pPr>
                        <a:lnSpc>
                          <a:spcPct val="100000"/>
                        </a:lnSpc>
                        <a:spcBef>
                          <a:spcPts val="220"/>
                        </a:spcBef>
                      </a:pPr>
                      <a:endParaRPr sz="900">
                        <a:latin typeface="Times New Roman"/>
                        <a:cs typeface="Times New Roman"/>
                      </a:endParaRPr>
                    </a:p>
                    <a:p>
                      <a:pPr marL="203835">
                        <a:lnSpc>
                          <a:spcPct val="100000"/>
                        </a:lnSpc>
                        <a:spcBef>
                          <a:spcPts val="5"/>
                        </a:spcBef>
                        <a:tabLst>
                          <a:tab pos="1922780" algn="l"/>
                          <a:tab pos="5222240" algn="l"/>
                          <a:tab pos="8125459" algn="l"/>
                        </a:tabLst>
                      </a:pPr>
                      <a:r>
                        <a:rPr sz="900">
                          <a:latin typeface="Calibri"/>
                          <a:cs typeface="Calibri"/>
                        </a:rPr>
                        <a:t>Mary</a:t>
                      </a:r>
                      <a:r>
                        <a:rPr sz="900" spc="-5">
                          <a:latin typeface="Calibri"/>
                          <a:cs typeface="Calibri"/>
                        </a:rPr>
                        <a:t> </a:t>
                      </a:r>
                      <a:r>
                        <a:rPr sz="900" spc="-10">
                          <a:latin typeface="Calibri"/>
                          <a:cs typeface="Calibri"/>
                        </a:rPr>
                        <a:t>Smith</a:t>
                      </a:r>
                      <a:r>
                        <a:rPr sz="900">
                          <a:latin typeface="Calibri"/>
                          <a:cs typeface="Calibri"/>
                        </a:rPr>
                        <a:t>	503-111-</a:t>
                      </a:r>
                      <a:r>
                        <a:rPr sz="900" spc="-20">
                          <a:latin typeface="Calibri"/>
                          <a:cs typeface="Calibri"/>
                        </a:rPr>
                        <a:t>1111</a:t>
                      </a:r>
                      <a:r>
                        <a:rPr sz="900">
                          <a:latin typeface="Calibri"/>
                          <a:cs typeface="Calibri"/>
                        </a:rPr>
                        <a:t>	</a:t>
                      </a:r>
                      <a:r>
                        <a:rPr sz="900" i="1">
                          <a:latin typeface="Calibri"/>
                          <a:cs typeface="Calibri"/>
                        </a:rPr>
                        <a:t>Jo</a:t>
                      </a:r>
                      <a:r>
                        <a:rPr sz="900" i="1" spc="-10">
                          <a:latin typeface="Calibri"/>
                          <a:cs typeface="Calibri"/>
                        </a:rPr>
                        <a:t> Jones</a:t>
                      </a:r>
                      <a:r>
                        <a:rPr sz="900" i="1">
                          <a:latin typeface="Calibri"/>
                          <a:cs typeface="Calibri"/>
                        </a:rPr>
                        <a:t>	</a:t>
                      </a:r>
                      <a:r>
                        <a:rPr sz="900" spc="-10">
                          <a:latin typeface="Calibri"/>
                          <a:cs typeface="Calibri"/>
                        </a:rPr>
                        <a:t>8/20/2026</a:t>
                      </a:r>
                      <a:endParaRPr sz="900">
                        <a:latin typeface="Calibri"/>
                        <a:cs typeface="Calibri"/>
                      </a:endParaRPr>
                    </a:p>
                    <a:p>
                      <a:pPr marL="203835">
                        <a:lnSpc>
                          <a:spcPct val="100000"/>
                        </a:lnSpc>
                        <a:spcBef>
                          <a:spcPts val="70"/>
                        </a:spcBef>
                        <a:tabLst>
                          <a:tab pos="2299335" algn="l"/>
                          <a:tab pos="5222240" algn="l"/>
                          <a:tab pos="7642225" algn="l"/>
                        </a:tabLst>
                      </a:pPr>
                      <a:r>
                        <a:rPr sz="900" b="1">
                          <a:latin typeface="Calibri"/>
                          <a:cs typeface="Calibri"/>
                        </a:rPr>
                        <a:t>PREPARED</a:t>
                      </a:r>
                      <a:r>
                        <a:rPr sz="900" b="1" spc="5">
                          <a:latin typeface="Calibri"/>
                          <a:cs typeface="Calibri"/>
                        </a:rPr>
                        <a:t> </a:t>
                      </a:r>
                      <a:r>
                        <a:rPr sz="900" b="1" spc="-25">
                          <a:latin typeface="Calibri"/>
                          <a:cs typeface="Calibri"/>
                        </a:rPr>
                        <a:t>BY</a:t>
                      </a:r>
                      <a:r>
                        <a:rPr sz="900" b="1">
                          <a:latin typeface="Calibri"/>
                          <a:cs typeface="Calibri"/>
                        </a:rPr>
                        <a:t>	</a:t>
                      </a:r>
                      <a:r>
                        <a:rPr sz="900" b="1" spc="-20">
                          <a:latin typeface="Calibri"/>
                          <a:cs typeface="Calibri"/>
                        </a:rPr>
                        <a:t>PHONE</a:t>
                      </a:r>
                      <a:r>
                        <a:rPr sz="900" b="1">
                          <a:latin typeface="Calibri"/>
                          <a:cs typeface="Calibri"/>
                        </a:rPr>
                        <a:t>	AUTHORIZED AGENT</a:t>
                      </a:r>
                      <a:r>
                        <a:rPr sz="900" b="1" spc="-5">
                          <a:latin typeface="Calibri"/>
                          <a:cs typeface="Calibri"/>
                        </a:rPr>
                        <a:t> </a:t>
                      </a:r>
                      <a:r>
                        <a:rPr sz="900" b="1" spc="-10">
                          <a:latin typeface="Calibri"/>
                          <a:cs typeface="Calibri"/>
                        </a:rPr>
                        <a:t>SIGNATURE</a:t>
                      </a:r>
                      <a:r>
                        <a:rPr sz="900" b="1">
                          <a:latin typeface="Calibri"/>
                          <a:cs typeface="Calibri"/>
                        </a:rPr>
                        <a:t>	</a:t>
                      </a:r>
                      <a:r>
                        <a:rPr sz="900" b="1" spc="-20">
                          <a:latin typeface="Calibri"/>
                          <a:cs typeface="Calibri"/>
                        </a:rPr>
                        <a:t>DATE</a:t>
                      </a:r>
                      <a:endParaRPr sz="900">
                        <a:latin typeface="Calibri"/>
                        <a:cs typeface="Calibri"/>
                      </a:endParaRPr>
                    </a:p>
                  </a:txBody>
                  <a:tcPr marL="0" marR="0" marT="0"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309" name="object 309"/>
          <p:cNvSpPr txBox="1"/>
          <p:nvPr/>
        </p:nvSpPr>
        <p:spPr>
          <a:xfrm>
            <a:off x="8197326" y="1621044"/>
            <a:ext cx="2662518" cy="162843"/>
          </a:xfrm>
          <a:prstGeom prst="rect">
            <a:avLst/>
          </a:prstGeom>
        </p:spPr>
        <p:txBody>
          <a:bodyPr vert="horz" wrap="square" lIns="0" tIns="20171" rIns="0" bIns="0" rtlCol="0">
            <a:spAutoFit/>
          </a:bodyPr>
          <a:lstStyle/>
          <a:p>
            <a:pPr marL="16808">
              <a:lnSpc>
                <a:spcPct val="100000"/>
              </a:lnSpc>
              <a:spcBef>
                <a:spcPts val="159"/>
              </a:spcBef>
              <a:tabLst>
                <a:tab pos="1767409" algn="l"/>
              </a:tabLst>
            </a:pPr>
            <a:r>
              <a:rPr sz="926" b="1">
                <a:latin typeface="Calibri"/>
                <a:cs typeface="Calibri"/>
              </a:rPr>
              <a:t>Q2:</a:t>
            </a:r>
            <a:r>
              <a:rPr sz="926" b="1" spc="60">
                <a:latin typeface="Calibri"/>
                <a:cs typeface="Calibri"/>
              </a:rPr>
              <a:t> </a:t>
            </a:r>
            <a:r>
              <a:rPr sz="926" b="1">
                <a:latin typeface="Calibri"/>
                <a:cs typeface="Calibri"/>
              </a:rPr>
              <a:t>Oct,</a:t>
            </a:r>
            <a:r>
              <a:rPr sz="926" b="1" spc="46">
                <a:latin typeface="Calibri"/>
                <a:cs typeface="Calibri"/>
              </a:rPr>
              <a:t> </a:t>
            </a:r>
            <a:r>
              <a:rPr sz="926" b="1">
                <a:latin typeface="Calibri"/>
                <a:cs typeface="Calibri"/>
              </a:rPr>
              <a:t>Nov,</a:t>
            </a:r>
            <a:r>
              <a:rPr sz="926" b="1" spc="53">
                <a:latin typeface="Calibri"/>
                <a:cs typeface="Calibri"/>
              </a:rPr>
              <a:t> </a:t>
            </a:r>
            <a:r>
              <a:rPr sz="926" b="1" spc="-33">
                <a:latin typeface="Calibri"/>
                <a:cs typeface="Calibri"/>
              </a:rPr>
              <a:t>Dec</a:t>
            </a:r>
            <a:r>
              <a:rPr sz="926" b="1">
                <a:latin typeface="Calibri"/>
                <a:cs typeface="Calibri"/>
              </a:rPr>
              <a:t>	Q3:</a:t>
            </a:r>
            <a:r>
              <a:rPr sz="926" b="1" spc="46">
                <a:latin typeface="Calibri"/>
                <a:cs typeface="Calibri"/>
              </a:rPr>
              <a:t> </a:t>
            </a:r>
            <a:r>
              <a:rPr sz="926" b="1">
                <a:latin typeface="Calibri"/>
                <a:cs typeface="Calibri"/>
              </a:rPr>
              <a:t>Jan,</a:t>
            </a:r>
            <a:r>
              <a:rPr sz="926" b="1" spc="40">
                <a:latin typeface="Calibri"/>
                <a:cs typeface="Calibri"/>
              </a:rPr>
              <a:t> </a:t>
            </a:r>
            <a:r>
              <a:rPr sz="926" b="1">
                <a:latin typeface="Calibri"/>
                <a:cs typeface="Calibri"/>
              </a:rPr>
              <a:t>Feb,</a:t>
            </a:r>
            <a:r>
              <a:rPr sz="926" b="1" spc="33">
                <a:latin typeface="Calibri"/>
                <a:cs typeface="Calibri"/>
              </a:rPr>
              <a:t> </a:t>
            </a:r>
            <a:r>
              <a:rPr sz="926" b="1" spc="-33">
                <a:latin typeface="Calibri"/>
                <a:cs typeface="Calibri"/>
              </a:rPr>
              <a:t>Mar</a:t>
            </a:r>
            <a:endParaRPr sz="926">
              <a:latin typeface="Calibri"/>
              <a:cs typeface="Calibri"/>
            </a:endParaRPr>
          </a:p>
        </p:txBody>
      </p:sp>
      <p:sp>
        <p:nvSpPr>
          <p:cNvPr id="310" name="object 310"/>
          <p:cNvSpPr txBox="1"/>
          <p:nvPr/>
        </p:nvSpPr>
        <p:spPr>
          <a:xfrm>
            <a:off x="11349989" y="1612242"/>
            <a:ext cx="1586753" cy="476530"/>
          </a:xfrm>
          <a:prstGeom prst="rect">
            <a:avLst/>
          </a:prstGeom>
        </p:spPr>
        <p:txBody>
          <a:bodyPr vert="horz" wrap="square" lIns="0" tIns="28575" rIns="0" bIns="0" rtlCol="0">
            <a:spAutoFit/>
          </a:bodyPr>
          <a:lstStyle/>
          <a:p>
            <a:pPr marL="352977">
              <a:lnSpc>
                <a:spcPct val="100000"/>
              </a:lnSpc>
              <a:spcBef>
                <a:spcPts val="225"/>
              </a:spcBef>
            </a:pPr>
            <a:r>
              <a:rPr sz="926" b="1">
                <a:latin typeface="Calibri"/>
                <a:cs typeface="Calibri"/>
              </a:rPr>
              <a:t>Q4:</a:t>
            </a:r>
            <a:r>
              <a:rPr sz="926" b="1" spc="40">
                <a:latin typeface="Calibri"/>
                <a:cs typeface="Calibri"/>
              </a:rPr>
              <a:t> </a:t>
            </a:r>
            <a:r>
              <a:rPr sz="926" b="1">
                <a:latin typeface="Calibri"/>
                <a:cs typeface="Calibri"/>
              </a:rPr>
              <a:t>Apr,</a:t>
            </a:r>
            <a:r>
              <a:rPr sz="926" b="1" spc="26">
                <a:latin typeface="Calibri"/>
                <a:cs typeface="Calibri"/>
              </a:rPr>
              <a:t> </a:t>
            </a:r>
            <a:r>
              <a:rPr sz="926" b="1">
                <a:latin typeface="Calibri"/>
                <a:cs typeface="Calibri"/>
              </a:rPr>
              <a:t>May,</a:t>
            </a:r>
            <a:r>
              <a:rPr sz="926" b="1" spc="33">
                <a:latin typeface="Calibri"/>
                <a:cs typeface="Calibri"/>
              </a:rPr>
              <a:t> </a:t>
            </a:r>
            <a:r>
              <a:rPr sz="926" b="1" spc="-33">
                <a:latin typeface="Calibri"/>
                <a:cs typeface="Calibri"/>
              </a:rPr>
              <a:t>Jun</a:t>
            </a:r>
            <a:endParaRPr sz="926">
              <a:latin typeface="Calibri"/>
              <a:cs typeface="Calibri"/>
            </a:endParaRPr>
          </a:p>
          <a:p>
            <a:pPr marL="16808">
              <a:lnSpc>
                <a:spcPct val="100000"/>
              </a:lnSpc>
              <a:spcBef>
                <a:spcPts val="86"/>
              </a:spcBef>
            </a:pPr>
            <a:r>
              <a:rPr sz="860" b="1">
                <a:latin typeface="Calibri"/>
                <a:cs typeface="Calibri"/>
              </a:rPr>
              <a:t>Non-</a:t>
            </a:r>
            <a:r>
              <a:rPr sz="860" b="1" spc="-13">
                <a:latin typeface="Calibri"/>
                <a:cs typeface="Calibri"/>
              </a:rPr>
              <a:t>OHA/PHD</a:t>
            </a:r>
            <a:endParaRPr sz="860">
              <a:latin typeface="Calibri"/>
              <a:cs typeface="Calibri"/>
            </a:endParaRPr>
          </a:p>
          <a:p>
            <a:pPr marL="157999">
              <a:lnSpc>
                <a:spcPct val="100000"/>
              </a:lnSpc>
              <a:spcBef>
                <a:spcPts val="126"/>
              </a:spcBef>
              <a:tabLst>
                <a:tab pos="897571" algn="l"/>
              </a:tabLst>
            </a:pPr>
            <a:r>
              <a:rPr sz="860" b="1" spc="-13">
                <a:latin typeface="Calibri"/>
                <a:cs typeface="Calibri"/>
              </a:rPr>
              <a:t>Revenue</a:t>
            </a:r>
            <a:r>
              <a:rPr sz="860" b="1">
                <a:latin typeface="Calibri"/>
                <a:cs typeface="Calibri"/>
              </a:rPr>
              <a:t>	LPHA</a:t>
            </a:r>
            <a:r>
              <a:rPr sz="860" b="1" spc="-33">
                <a:latin typeface="Calibri"/>
                <a:cs typeface="Calibri"/>
              </a:rPr>
              <a:t> </a:t>
            </a:r>
            <a:r>
              <a:rPr sz="860" b="1" spc="-13">
                <a:latin typeface="Calibri"/>
                <a:cs typeface="Calibri"/>
              </a:rPr>
              <a:t>Revenue</a:t>
            </a:r>
            <a:endParaRPr sz="860">
              <a:latin typeface="Calibri"/>
              <a:cs typeface="Calibri"/>
            </a:endParaRPr>
          </a:p>
        </p:txBody>
      </p:sp>
      <p:sp>
        <p:nvSpPr>
          <p:cNvPr id="311" name="object 311"/>
          <p:cNvSpPr txBox="1"/>
          <p:nvPr/>
        </p:nvSpPr>
        <p:spPr>
          <a:xfrm>
            <a:off x="13096762" y="1612242"/>
            <a:ext cx="1586753" cy="476530"/>
          </a:xfrm>
          <a:prstGeom prst="rect">
            <a:avLst/>
          </a:prstGeom>
        </p:spPr>
        <p:txBody>
          <a:bodyPr vert="horz" wrap="square" lIns="0" tIns="28575" rIns="0" bIns="0" rtlCol="0">
            <a:spAutoFit/>
          </a:bodyPr>
          <a:lstStyle/>
          <a:p>
            <a:pPr marL="325244">
              <a:lnSpc>
                <a:spcPct val="100000"/>
              </a:lnSpc>
              <a:spcBef>
                <a:spcPts val="225"/>
              </a:spcBef>
            </a:pPr>
            <a:r>
              <a:rPr sz="926" b="1">
                <a:latin typeface="Calibri"/>
                <a:cs typeface="Calibri"/>
              </a:rPr>
              <a:t>Fiscal</a:t>
            </a:r>
            <a:r>
              <a:rPr sz="926" b="1" spc="40">
                <a:latin typeface="Calibri"/>
                <a:cs typeface="Calibri"/>
              </a:rPr>
              <a:t> </a:t>
            </a:r>
            <a:r>
              <a:rPr sz="926" b="1">
                <a:latin typeface="Calibri"/>
                <a:cs typeface="Calibri"/>
              </a:rPr>
              <a:t>Year</a:t>
            </a:r>
            <a:r>
              <a:rPr sz="926" b="1" spc="33">
                <a:latin typeface="Calibri"/>
                <a:cs typeface="Calibri"/>
              </a:rPr>
              <a:t> </a:t>
            </a:r>
            <a:r>
              <a:rPr sz="926" b="1">
                <a:latin typeface="Calibri"/>
                <a:cs typeface="Calibri"/>
              </a:rPr>
              <a:t>To</a:t>
            </a:r>
            <a:r>
              <a:rPr sz="926" b="1" spc="33">
                <a:latin typeface="Calibri"/>
                <a:cs typeface="Calibri"/>
              </a:rPr>
              <a:t> </a:t>
            </a:r>
            <a:r>
              <a:rPr sz="926" b="1" spc="-26">
                <a:latin typeface="Calibri"/>
                <a:cs typeface="Calibri"/>
              </a:rPr>
              <a:t>Date</a:t>
            </a:r>
            <a:endParaRPr sz="926">
              <a:latin typeface="Calibri"/>
              <a:cs typeface="Calibri"/>
            </a:endParaRPr>
          </a:p>
          <a:p>
            <a:pPr marL="16808">
              <a:lnSpc>
                <a:spcPct val="100000"/>
              </a:lnSpc>
              <a:spcBef>
                <a:spcPts val="86"/>
              </a:spcBef>
            </a:pPr>
            <a:r>
              <a:rPr sz="860" b="1">
                <a:latin typeface="Calibri"/>
                <a:cs typeface="Calibri"/>
              </a:rPr>
              <a:t>Non-</a:t>
            </a:r>
            <a:r>
              <a:rPr sz="860" b="1" spc="-13">
                <a:latin typeface="Calibri"/>
                <a:cs typeface="Calibri"/>
              </a:rPr>
              <a:t>OHA/PHD</a:t>
            </a:r>
            <a:endParaRPr sz="860">
              <a:latin typeface="Calibri"/>
              <a:cs typeface="Calibri"/>
            </a:endParaRPr>
          </a:p>
          <a:p>
            <a:pPr marL="157999">
              <a:lnSpc>
                <a:spcPct val="100000"/>
              </a:lnSpc>
              <a:spcBef>
                <a:spcPts val="126"/>
              </a:spcBef>
              <a:tabLst>
                <a:tab pos="897571" algn="l"/>
              </a:tabLst>
            </a:pPr>
            <a:r>
              <a:rPr sz="860" b="1" spc="-13">
                <a:latin typeface="Calibri"/>
                <a:cs typeface="Calibri"/>
              </a:rPr>
              <a:t>Revenue</a:t>
            </a:r>
            <a:r>
              <a:rPr sz="860" b="1">
                <a:latin typeface="Calibri"/>
                <a:cs typeface="Calibri"/>
              </a:rPr>
              <a:t>	LPHA</a:t>
            </a:r>
            <a:r>
              <a:rPr sz="860" b="1" spc="-33">
                <a:latin typeface="Calibri"/>
                <a:cs typeface="Calibri"/>
              </a:rPr>
              <a:t> </a:t>
            </a:r>
            <a:r>
              <a:rPr sz="860" b="1" spc="-13">
                <a:latin typeface="Calibri"/>
                <a:cs typeface="Calibri"/>
              </a:rPr>
              <a:t>Revenue</a:t>
            </a:r>
            <a:endParaRPr sz="860">
              <a:latin typeface="Calibri"/>
              <a:cs typeface="Calibri"/>
            </a:endParaRPr>
          </a:p>
        </p:txBody>
      </p:sp>
      <p:sp>
        <p:nvSpPr>
          <p:cNvPr id="312" name="object 312"/>
          <p:cNvSpPr txBox="1"/>
          <p:nvPr/>
        </p:nvSpPr>
        <p:spPr>
          <a:xfrm>
            <a:off x="5232250" y="4019325"/>
            <a:ext cx="935411" cy="151014"/>
          </a:xfrm>
          <a:prstGeom prst="rect">
            <a:avLst/>
          </a:prstGeom>
        </p:spPr>
        <p:txBody>
          <a:bodyPr vert="horz" wrap="square" lIns="0" tIns="18490" rIns="0" bIns="0" rtlCol="0">
            <a:spAutoFit/>
          </a:bodyPr>
          <a:lstStyle/>
          <a:p>
            <a:pPr marL="16808">
              <a:lnSpc>
                <a:spcPct val="100000"/>
              </a:lnSpc>
              <a:spcBef>
                <a:spcPts val="146"/>
              </a:spcBef>
            </a:pPr>
            <a:r>
              <a:rPr sz="860" b="1">
                <a:latin typeface="Calibri"/>
                <a:cs typeface="Calibri"/>
              </a:rPr>
              <a:t>TOTAL</a:t>
            </a:r>
            <a:r>
              <a:rPr sz="860" b="1" spc="-7">
                <a:latin typeface="Calibri"/>
                <a:cs typeface="Calibri"/>
              </a:rPr>
              <a:t> </a:t>
            </a:r>
            <a:r>
              <a:rPr sz="860" b="1">
                <a:latin typeface="Calibri"/>
                <a:cs typeface="Calibri"/>
              </a:rPr>
              <a:t>REVENUE</a:t>
            </a:r>
            <a:r>
              <a:rPr sz="860" b="1" spc="536">
                <a:latin typeface="Calibri"/>
                <a:cs typeface="Calibri"/>
              </a:rPr>
              <a:t> </a:t>
            </a:r>
            <a:r>
              <a:rPr sz="860" spc="-66">
                <a:latin typeface="Calibri"/>
                <a:cs typeface="Calibri"/>
              </a:rPr>
              <a:t>$</a:t>
            </a:r>
            <a:endParaRPr sz="860">
              <a:latin typeface="Calibri"/>
              <a:cs typeface="Calibri"/>
            </a:endParaRPr>
          </a:p>
        </p:txBody>
      </p:sp>
      <p:sp>
        <p:nvSpPr>
          <p:cNvPr id="313" name="object 313"/>
          <p:cNvSpPr txBox="1"/>
          <p:nvPr/>
        </p:nvSpPr>
        <p:spPr>
          <a:xfrm>
            <a:off x="7555902" y="4019325"/>
            <a:ext cx="358868" cy="151014"/>
          </a:xfrm>
          <a:prstGeom prst="rect">
            <a:avLst/>
          </a:prstGeom>
        </p:spPr>
        <p:txBody>
          <a:bodyPr vert="horz" wrap="square" lIns="0" tIns="18490" rIns="0" bIns="0" rtlCol="0">
            <a:spAutoFit/>
          </a:bodyPr>
          <a:lstStyle/>
          <a:p>
            <a:pPr marL="16808">
              <a:lnSpc>
                <a:spcPct val="100000"/>
              </a:lnSpc>
              <a:spcBef>
                <a:spcPts val="146"/>
              </a:spcBef>
              <a:tabLst>
                <a:tab pos="284903"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314" name="object 314"/>
          <p:cNvSpPr txBox="1"/>
          <p:nvPr/>
        </p:nvSpPr>
        <p:spPr>
          <a:xfrm>
            <a:off x="9302676" y="4019325"/>
            <a:ext cx="358868" cy="151014"/>
          </a:xfrm>
          <a:prstGeom prst="rect">
            <a:avLst/>
          </a:prstGeom>
        </p:spPr>
        <p:txBody>
          <a:bodyPr vert="horz" wrap="square" lIns="0" tIns="18490" rIns="0" bIns="0" rtlCol="0">
            <a:spAutoFit/>
          </a:bodyPr>
          <a:lstStyle/>
          <a:p>
            <a:pPr marL="16808">
              <a:lnSpc>
                <a:spcPct val="100000"/>
              </a:lnSpc>
              <a:spcBef>
                <a:spcPts val="146"/>
              </a:spcBef>
              <a:tabLst>
                <a:tab pos="284903"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315" name="object 315"/>
          <p:cNvSpPr txBox="1"/>
          <p:nvPr/>
        </p:nvSpPr>
        <p:spPr>
          <a:xfrm>
            <a:off x="11049448" y="4019325"/>
            <a:ext cx="358868" cy="151014"/>
          </a:xfrm>
          <a:prstGeom prst="rect">
            <a:avLst/>
          </a:prstGeom>
        </p:spPr>
        <p:txBody>
          <a:bodyPr vert="horz" wrap="square" lIns="0" tIns="18490" rIns="0" bIns="0" rtlCol="0">
            <a:spAutoFit/>
          </a:bodyPr>
          <a:lstStyle/>
          <a:p>
            <a:pPr marL="16808">
              <a:lnSpc>
                <a:spcPct val="100000"/>
              </a:lnSpc>
              <a:spcBef>
                <a:spcPts val="146"/>
              </a:spcBef>
              <a:tabLst>
                <a:tab pos="284903"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316" name="object 316"/>
          <p:cNvSpPr txBox="1"/>
          <p:nvPr/>
        </p:nvSpPr>
        <p:spPr>
          <a:xfrm>
            <a:off x="14542995" y="4019325"/>
            <a:ext cx="68076" cy="151014"/>
          </a:xfrm>
          <a:prstGeom prst="rect">
            <a:avLst/>
          </a:prstGeom>
        </p:spPr>
        <p:txBody>
          <a:bodyPr vert="horz" wrap="square" lIns="0" tIns="18490" rIns="0" bIns="0" rtlCol="0">
            <a:spAutoFit/>
          </a:bodyPr>
          <a:lstStyle/>
          <a:p>
            <a:pPr marL="16808">
              <a:lnSpc>
                <a:spcPct val="100000"/>
              </a:lnSpc>
              <a:spcBef>
                <a:spcPts val="146"/>
              </a:spcBef>
            </a:pPr>
            <a:r>
              <a:rPr sz="860" spc="-66">
                <a:latin typeface="Calibri"/>
                <a:cs typeface="Calibri"/>
              </a:rPr>
              <a:t>-</a:t>
            </a:r>
            <a:endParaRPr sz="860">
              <a:latin typeface="Calibri"/>
              <a:cs typeface="Calibri"/>
            </a:endParaRPr>
          </a:p>
        </p:txBody>
      </p:sp>
      <p:sp>
        <p:nvSpPr>
          <p:cNvPr id="317" name="object 317"/>
          <p:cNvSpPr txBox="1"/>
          <p:nvPr/>
        </p:nvSpPr>
        <p:spPr>
          <a:xfrm>
            <a:off x="12796222" y="4019325"/>
            <a:ext cx="358868" cy="151014"/>
          </a:xfrm>
          <a:prstGeom prst="rect">
            <a:avLst/>
          </a:prstGeom>
        </p:spPr>
        <p:txBody>
          <a:bodyPr vert="horz" wrap="square" lIns="0" tIns="18490" rIns="0" bIns="0" rtlCol="0">
            <a:spAutoFit/>
          </a:bodyPr>
          <a:lstStyle/>
          <a:p>
            <a:pPr marL="16808">
              <a:lnSpc>
                <a:spcPct val="100000"/>
              </a:lnSpc>
              <a:spcBef>
                <a:spcPts val="146"/>
              </a:spcBef>
              <a:tabLst>
                <a:tab pos="284903" algn="l"/>
              </a:tabLst>
            </a:pPr>
            <a:r>
              <a:rPr sz="860" spc="-66">
                <a:latin typeface="Calibri"/>
                <a:cs typeface="Calibri"/>
              </a:rPr>
              <a:t>-</a:t>
            </a:r>
            <a:r>
              <a:rPr sz="860">
                <a:latin typeface="Calibri"/>
                <a:cs typeface="Calibri"/>
              </a:rPr>
              <a:t>	</a:t>
            </a:r>
            <a:r>
              <a:rPr sz="860" spc="-66">
                <a:latin typeface="Calibri"/>
                <a:cs typeface="Calibri"/>
              </a:rPr>
              <a:t>$</a:t>
            </a:r>
            <a:endParaRPr sz="860">
              <a:latin typeface="Calibri"/>
              <a:cs typeface="Calibri"/>
            </a:endParaRPr>
          </a:p>
        </p:txBody>
      </p:sp>
      <p:sp>
        <p:nvSpPr>
          <p:cNvPr id="318" name="object 318"/>
          <p:cNvSpPr txBox="1"/>
          <p:nvPr/>
        </p:nvSpPr>
        <p:spPr>
          <a:xfrm>
            <a:off x="6476776" y="4243220"/>
            <a:ext cx="867335" cy="162843"/>
          </a:xfrm>
          <a:prstGeom prst="rect">
            <a:avLst/>
          </a:prstGeom>
        </p:spPr>
        <p:txBody>
          <a:bodyPr vert="horz" wrap="square" lIns="0" tIns="20171" rIns="0" bIns="0" rtlCol="0">
            <a:spAutoFit/>
          </a:bodyPr>
          <a:lstStyle/>
          <a:p>
            <a:pPr marL="16808">
              <a:lnSpc>
                <a:spcPct val="100000"/>
              </a:lnSpc>
              <a:spcBef>
                <a:spcPts val="159"/>
              </a:spcBef>
            </a:pPr>
            <a:r>
              <a:rPr sz="926" b="1">
                <a:latin typeface="Calibri"/>
                <a:cs typeface="Calibri"/>
              </a:rPr>
              <a:t>Q1:</a:t>
            </a:r>
            <a:r>
              <a:rPr sz="926" b="1" spc="40">
                <a:latin typeface="Calibri"/>
                <a:cs typeface="Calibri"/>
              </a:rPr>
              <a:t> </a:t>
            </a:r>
            <a:r>
              <a:rPr sz="926" b="1">
                <a:latin typeface="Calibri"/>
                <a:cs typeface="Calibri"/>
              </a:rPr>
              <a:t>Jul,</a:t>
            </a:r>
            <a:r>
              <a:rPr sz="926" b="1" spc="26">
                <a:latin typeface="Calibri"/>
                <a:cs typeface="Calibri"/>
              </a:rPr>
              <a:t> </a:t>
            </a:r>
            <a:r>
              <a:rPr sz="926" b="1">
                <a:latin typeface="Calibri"/>
                <a:cs typeface="Calibri"/>
              </a:rPr>
              <a:t>Aug,</a:t>
            </a:r>
            <a:r>
              <a:rPr sz="926" b="1" spc="26">
                <a:latin typeface="Calibri"/>
                <a:cs typeface="Calibri"/>
              </a:rPr>
              <a:t> </a:t>
            </a:r>
            <a:r>
              <a:rPr sz="926" b="1" spc="-33">
                <a:latin typeface="Calibri"/>
                <a:cs typeface="Calibri"/>
              </a:rPr>
              <a:t>Sep</a:t>
            </a:r>
            <a:endParaRPr sz="926">
              <a:latin typeface="Calibri"/>
              <a:cs typeface="Calibri"/>
            </a:endParaRPr>
          </a:p>
        </p:txBody>
      </p:sp>
      <p:sp>
        <p:nvSpPr>
          <p:cNvPr id="319" name="object 319"/>
          <p:cNvSpPr txBox="1"/>
          <p:nvPr/>
        </p:nvSpPr>
        <p:spPr>
          <a:xfrm>
            <a:off x="8197326" y="4243220"/>
            <a:ext cx="921964" cy="162843"/>
          </a:xfrm>
          <a:prstGeom prst="rect">
            <a:avLst/>
          </a:prstGeom>
        </p:spPr>
        <p:txBody>
          <a:bodyPr vert="horz" wrap="square" lIns="0" tIns="20171" rIns="0" bIns="0" rtlCol="0">
            <a:spAutoFit/>
          </a:bodyPr>
          <a:lstStyle/>
          <a:p>
            <a:pPr marL="16808">
              <a:lnSpc>
                <a:spcPct val="100000"/>
              </a:lnSpc>
              <a:spcBef>
                <a:spcPts val="159"/>
              </a:spcBef>
            </a:pPr>
            <a:r>
              <a:rPr sz="926" b="1">
                <a:latin typeface="Calibri"/>
                <a:cs typeface="Calibri"/>
              </a:rPr>
              <a:t>Q2:</a:t>
            </a:r>
            <a:r>
              <a:rPr sz="926" b="1" spc="60">
                <a:latin typeface="Calibri"/>
                <a:cs typeface="Calibri"/>
              </a:rPr>
              <a:t> </a:t>
            </a:r>
            <a:r>
              <a:rPr sz="926" b="1">
                <a:latin typeface="Calibri"/>
                <a:cs typeface="Calibri"/>
              </a:rPr>
              <a:t>Oct,</a:t>
            </a:r>
            <a:r>
              <a:rPr sz="926" b="1" spc="46">
                <a:latin typeface="Calibri"/>
                <a:cs typeface="Calibri"/>
              </a:rPr>
              <a:t> </a:t>
            </a:r>
            <a:r>
              <a:rPr sz="926" b="1">
                <a:latin typeface="Calibri"/>
                <a:cs typeface="Calibri"/>
              </a:rPr>
              <a:t>Nov,</a:t>
            </a:r>
            <a:r>
              <a:rPr sz="926" b="1" spc="53">
                <a:latin typeface="Calibri"/>
                <a:cs typeface="Calibri"/>
              </a:rPr>
              <a:t> </a:t>
            </a:r>
            <a:r>
              <a:rPr sz="926" b="1" spc="-33">
                <a:latin typeface="Calibri"/>
                <a:cs typeface="Calibri"/>
              </a:rPr>
              <a:t>Dec</a:t>
            </a:r>
            <a:endParaRPr sz="926">
              <a:latin typeface="Calibri"/>
              <a:cs typeface="Calibri"/>
            </a:endParaRPr>
          </a:p>
        </p:txBody>
      </p:sp>
      <p:sp>
        <p:nvSpPr>
          <p:cNvPr id="320" name="object 320"/>
          <p:cNvSpPr txBox="1"/>
          <p:nvPr/>
        </p:nvSpPr>
        <p:spPr>
          <a:xfrm>
            <a:off x="9948133" y="4243220"/>
            <a:ext cx="911879" cy="162843"/>
          </a:xfrm>
          <a:prstGeom prst="rect">
            <a:avLst/>
          </a:prstGeom>
        </p:spPr>
        <p:txBody>
          <a:bodyPr vert="horz" wrap="square" lIns="0" tIns="20171" rIns="0" bIns="0" rtlCol="0">
            <a:spAutoFit/>
          </a:bodyPr>
          <a:lstStyle/>
          <a:p>
            <a:pPr marL="16808">
              <a:lnSpc>
                <a:spcPct val="100000"/>
              </a:lnSpc>
              <a:spcBef>
                <a:spcPts val="159"/>
              </a:spcBef>
            </a:pPr>
            <a:r>
              <a:rPr sz="926" b="1">
                <a:latin typeface="Calibri"/>
                <a:cs typeface="Calibri"/>
              </a:rPr>
              <a:t>Q3:</a:t>
            </a:r>
            <a:r>
              <a:rPr sz="926" b="1" spc="46">
                <a:latin typeface="Calibri"/>
                <a:cs typeface="Calibri"/>
              </a:rPr>
              <a:t> </a:t>
            </a:r>
            <a:r>
              <a:rPr sz="926" b="1">
                <a:latin typeface="Calibri"/>
                <a:cs typeface="Calibri"/>
              </a:rPr>
              <a:t>Jan,</a:t>
            </a:r>
            <a:r>
              <a:rPr sz="926" b="1" spc="40">
                <a:latin typeface="Calibri"/>
                <a:cs typeface="Calibri"/>
              </a:rPr>
              <a:t> </a:t>
            </a:r>
            <a:r>
              <a:rPr sz="926" b="1">
                <a:latin typeface="Calibri"/>
                <a:cs typeface="Calibri"/>
              </a:rPr>
              <a:t>Feb,</a:t>
            </a:r>
            <a:r>
              <a:rPr sz="926" b="1" spc="33">
                <a:latin typeface="Calibri"/>
                <a:cs typeface="Calibri"/>
              </a:rPr>
              <a:t> </a:t>
            </a:r>
            <a:r>
              <a:rPr sz="926" b="1" spc="-33">
                <a:latin typeface="Calibri"/>
                <a:cs typeface="Calibri"/>
              </a:rPr>
              <a:t>Mar</a:t>
            </a:r>
            <a:endParaRPr sz="926">
              <a:latin typeface="Calibri"/>
              <a:cs typeface="Calibri"/>
            </a:endParaRPr>
          </a:p>
        </p:txBody>
      </p:sp>
      <p:sp>
        <p:nvSpPr>
          <p:cNvPr id="321" name="object 321"/>
          <p:cNvSpPr txBox="1"/>
          <p:nvPr/>
        </p:nvSpPr>
        <p:spPr>
          <a:xfrm>
            <a:off x="11686839" y="4243220"/>
            <a:ext cx="927847" cy="162843"/>
          </a:xfrm>
          <a:prstGeom prst="rect">
            <a:avLst/>
          </a:prstGeom>
        </p:spPr>
        <p:txBody>
          <a:bodyPr vert="horz" wrap="square" lIns="0" tIns="20171" rIns="0" bIns="0" rtlCol="0">
            <a:spAutoFit/>
          </a:bodyPr>
          <a:lstStyle/>
          <a:p>
            <a:pPr marL="16808">
              <a:lnSpc>
                <a:spcPct val="100000"/>
              </a:lnSpc>
              <a:spcBef>
                <a:spcPts val="159"/>
              </a:spcBef>
            </a:pPr>
            <a:r>
              <a:rPr sz="926" b="1">
                <a:latin typeface="Calibri"/>
                <a:cs typeface="Calibri"/>
              </a:rPr>
              <a:t>Q4:</a:t>
            </a:r>
            <a:r>
              <a:rPr sz="926" b="1" spc="40">
                <a:latin typeface="Calibri"/>
                <a:cs typeface="Calibri"/>
              </a:rPr>
              <a:t> </a:t>
            </a:r>
            <a:r>
              <a:rPr sz="926" b="1">
                <a:latin typeface="Calibri"/>
                <a:cs typeface="Calibri"/>
              </a:rPr>
              <a:t>Apr,</a:t>
            </a:r>
            <a:r>
              <a:rPr sz="926" b="1" spc="26">
                <a:latin typeface="Calibri"/>
                <a:cs typeface="Calibri"/>
              </a:rPr>
              <a:t> </a:t>
            </a:r>
            <a:r>
              <a:rPr sz="926" b="1">
                <a:latin typeface="Calibri"/>
                <a:cs typeface="Calibri"/>
              </a:rPr>
              <a:t>May,</a:t>
            </a:r>
            <a:r>
              <a:rPr sz="926" b="1" spc="33">
                <a:latin typeface="Calibri"/>
                <a:cs typeface="Calibri"/>
              </a:rPr>
              <a:t> </a:t>
            </a:r>
            <a:r>
              <a:rPr sz="926" b="1" spc="-33">
                <a:latin typeface="Calibri"/>
                <a:cs typeface="Calibri"/>
              </a:rPr>
              <a:t>Jun</a:t>
            </a:r>
            <a:endParaRPr sz="926">
              <a:latin typeface="Calibri"/>
              <a:cs typeface="Calibri"/>
            </a:endParaRPr>
          </a:p>
        </p:txBody>
      </p:sp>
      <p:sp>
        <p:nvSpPr>
          <p:cNvPr id="322" name="object 322"/>
          <p:cNvSpPr txBox="1"/>
          <p:nvPr/>
        </p:nvSpPr>
        <p:spPr>
          <a:xfrm>
            <a:off x="13405373" y="4243220"/>
            <a:ext cx="985838" cy="162843"/>
          </a:xfrm>
          <a:prstGeom prst="rect">
            <a:avLst/>
          </a:prstGeom>
        </p:spPr>
        <p:txBody>
          <a:bodyPr vert="horz" wrap="square" lIns="0" tIns="20171" rIns="0" bIns="0" rtlCol="0">
            <a:spAutoFit/>
          </a:bodyPr>
          <a:lstStyle/>
          <a:p>
            <a:pPr marL="16808">
              <a:lnSpc>
                <a:spcPct val="100000"/>
              </a:lnSpc>
              <a:spcBef>
                <a:spcPts val="159"/>
              </a:spcBef>
            </a:pPr>
            <a:r>
              <a:rPr sz="926" b="1">
                <a:latin typeface="Calibri"/>
                <a:cs typeface="Calibri"/>
              </a:rPr>
              <a:t>Fiscal</a:t>
            </a:r>
            <a:r>
              <a:rPr sz="926" b="1" spc="40">
                <a:latin typeface="Calibri"/>
                <a:cs typeface="Calibri"/>
              </a:rPr>
              <a:t> </a:t>
            </a:r>
            <a:r>
              <a:rPr sz="926" b="1">
                <a:latin typeface="Calibri"/>
                <a:cs typeface="Calibri"/>
              </a:rPr>
              <a:t>Year</a:t>
            </a:r>
            <a:r>
              <a:rPr sz="926" b="1" spc="33">
                <a:latin typeface="Calibri"/>
                <a:cs typeface="Calibri"/>
              </a:rPr>
              <a:t> </a:t>
            </a:r>
            <a:r>
              <a:rPr sz="926" b="1">
                <a:latin typeface="Calibri"/>
                <a:cs typeface="Calibri"/>
              </a:rPr>
              <a:t>To</a:t>
            </a:r>
            <a:r>
              <a:rPr sz="926" b="1" spc="33">
                <a:latin typeface="Calibri"/>
                <a:cs typeface="Calibri"/>
              </a:rPr>
              <a:t> </a:t>
            </a:r>
            <a:r>
              <a:rPr sz="926" b="1" spc="-26">
                <a:latin typeface="Calibri"/>
                <a:cs typeface="Calibri"/>
              </a:rPr>
              <a:t>Date</a:t>
            </a:r>
            <a:endParaRPr sz="926">
              <a:latin typeface="Calibri"/>
              <a:cs typeface="Calibri"/>
            </a:endParaRPr>
          </a:p>
        </p:txBody>
      </p:sp>
      <p:sp>
        <p:nvSpPr>
          <p:cNvPr id="323" name="object 323"/>
          <p:cNvSpPr txBox="1"/>
          <p:nvPr/>
        </p:nvSpPr>
        <p:spPr>
          <a:xfrm>
            <a:off x="3818293" y="6869460"/>
            <a:ext cx="2154890" cy="304664"/>
          </a:xfrm>
          <a:prstGeom prst="rect">
            <a:avLst/>
          </a:prstGeom>
        </p:spPr>
        <p:txBody>
          <a:bodyPr vert="horz" wrap="square" lIns="0" tIns="15968" rIns="0" bIns="0" rtlCol="0">
            <a:spAutoFit/>
          </a:bodyPr>
          <a:lstStyle/>
          <a:p>
            <a:pPr marL="423573" marR="6723" indent="-407605">
              <a:lnSpc>
                <a:spcPct val="112300"/>
              </a:lnSpc>
              <a:spcBef>
                <a:spcPts val="126"/>
              </a:spcBef>
            </a:pPr>
            <a:r>
              <a:rPr sz="860" b="1">
                <a:latin typeface="Calibri"/>
                <a:cs typeface="Calibri"/>
              </a:rPr>
              <a:t>Check</a:t>
            </a:r>
            <a:r>
              <a:rPr sz="860" b="1" spc="7">
                <a:latin typeface="Calibri"/>
                <a:cs typeface="Calibri"/>
              </a:rPr>
              <a:t> </a:t>
            </a:r>
            <a:r>
              <a:rPr sz="860" b="1">
                <a:latin typeface="Calibri"/>
                <a:cs typeface="Calibri"/>
              </a:rPr>
              <a:t>Box</a:t>
            </a:r>
            <a:r>
              <a:rPr sz="860" b="1" spc="7">
                <a:latin typeface="Calibri"/>
                <a:cs typeface="Calibri"/>
              </a:rPr>
              <a:t> </a:t>
            </a:r>
            <a:r>
              <a:rPr sz="860" b="1">
                <a:latin typeface="Calibri"/>
                <a:cs typeface="Calibri"/>
              </a:rPr>
              <a:t>if</a:t>
            </a:r>
            <a:r>
              <a:rPr sz="860" b="1" spc="7">
                <a:latin typeface="Calibri"/>
                <a:cs typeface="Calibri"/>
              </a:rPr>
              <a:t> </a:t>
            </a:r>
            <a:r>
              <a:rPr sz="860" b="1">
                <a:latin typeface="Calibri"/>
                <a:cs typeface="Calibri"/>
              </a:rPr>
              <a:t>amounts</a:t>
            </a:r>
            <a:r>
              <a:rPr sz="860" b="1" spc="20">
                <a:latin typeface="Calibri"/>
                <a:cs typeface="Calibri"/>
              </a:rPr>
              <a:t> </a:t>
            </a:r>
            <a:r>
              <a:rPr sz="860" b="1">
                <a:latin typeface="Calibri"/>
                <a:cs typeface="Calibri"/>
              </a:rPr>
              <a:t>have</a:t>
            </a:r>
            <a:r>
              <a:rPr sz="860" b="1" spc="20">
                <a:latin typeface="Calibri"/>
                <a:cs typeface="Calibri"/>
              </a:rPr>
              <a:t> </a:t>
            </a:r>
            <a:r>
              <a:rPr sz="860" b="1">
                <a:latin typeface="Calibri"/>
                <a:cs typeface="Calibri"/>
              </a:rPr>
              <a:t>been</a:t>
            </a:r>
            <a:r>
              <a:rPr sz="860" b="1" spc="26">
                <a:latin typeface="Calibri"/>
                <a:cs typeface="Calibri"/>
              </a:rPr>
              <a:t> </a:t>
            </a:r>
            <a:r>
              <a:rPr sz="860" b="1">
                <a:latin typeface="Calibri"/>
                <a:cs typeface="Calibri"/>
              </a:rPr>
              <a:t>revised</a:t>
            </a:r>
            <a:r>
              <a:rPr sz="860" b="1" spc="20">
                <a:latin typeface="Calibri"/>
                <a:cs typeface="Calibri"/>
              </a:rPr>
              <a:t> </a:t>
            </a:r>
            <a:r>
              <a:rPr sz="860" b="1" spc="-26">
                <a:latin typeface="Calibri"/>
                <a:cs typeface="Calibri"/>
              </a:rPr>
              <a:t>since</a:t>
            </a:r>
            <a:r>
              <a:rPr sz="860" b="1" spc="662">
                <a:latin typeface="Calibri"/>
                <a:cs typeface="Calibri"/>
              </a:rPr>
              <a:t> </a:t>
            </a:r>
            <a:r>
              <a:rPr sz="860" b="1">
                <a:latin typeface="Calibri"/>
                <a:cs typeface="Calibri"/>
              </a:rPr>
              <a:t>report</a:t>
            </a:r>
            <a:r>
              <a:rPr sz="860" b="1" spc="53">
                <a:latin typeface="Calibri"/>
                <a:cs typeface="Calibri"/>
              </a:rPr>
              <a:t> </a:t>
            </a:r>
            <a:r>
              <a:rPr sz="860" b="1">
                <a:latin typeface="Calibri"/>
                <a:cs typeface="Calibri"/>
              </a:rPr>
              <a:t>previously</a:t>
            </a:r>
            <a:r>
              <a:rPr sz="860" b="1" spc="60">
                <a:latin typeface="Calibri"/>
                <a:cs typeface="Calibri"/>
              </a:rPr>
              <a:t> </a:t>
            </a:r>
            <a:r>
              <a:rPr sz="860" b="1" spc="-13">
                <a:latin typeface="Calibri"/>
                <a:cs typeface="Calibri"/>
              </a:rPr>
              <a:t>submitted</a:t>
            </a:r>
            <a:endParaRPr sz="860">
              <a:latin typeface="Calibri"/>
              <a:cs typeface="Calibri"/>
            </a:endParaRPr>
          </a:p>
        </p:txBody>
      </p:sp>
      <p:sp>
        <p:nvSpPr>
          <p:cNvPr id="324" name="object 324"/>
          <p:cNvSpPr txBox="1"/>
          <p:nvPr/>
        </p:nvSpPr>
        <p:spPr>
          <a:xfrm>
            <a:off x="6908427" y="2381473"/>
            <a:ext cx="865654" cy="452910"/>
          </a:xfrm>
          <a:prstGeom prst="rect">
            <a:avLst/>
          </a:prstGeom>
        </p:spPr>
        <p:txBody>
          <a:bodyPr vert="horz" wrap="square" lIns="0" tIns="15968" rIns="0" bIns="0" rtlCol="0">
            <a:spAutoFit/>
          </a:bodyPr>
          <a:lstStyle/>
          <a:p>
            <a:pPr marL="16808" marR="6723" indent="23532">
              <a:lnSpc>
                <a:spcPct val="112300"/>
              </a:lnSpc>
              <a:spcBef>
                <a:spcPts val="126"/>
              </a:spcBef>
            </a:pPr>
            <a:r>
              <a:rPr sz="860">
                <a:latin typeface="Calibri"/>
                <a:cs typeface="Calibri"/>
              </a:rPr>
              <a:t>No LPHA</a:t>
            </a:r>
            <a:r>
              <a:rPr sz="860" spc="7">
                <a:latin typeface="Calibri"/>
                <a:cs typeface="Calibri"/>
              </a:rPr>
              <a:t> </a:t>
            </a:r>
            <a:r>
              <a:rPr sz="860" spc="-13">
                <a:latin typeface="Calibri"/>
                <a:cs typeface="Calibri"/>
              </a:rPr>
              <a:t>Revenue</a:t>
            </a:r>
            <a:r>
              <a:rPr sz="860" spc="662">
                <a:latin typeface="Calibri"/>
                <a:cs typeface="Calibri"/>
              </a:rPr>
              <a:t> </a:t>
            </a:r>
            <a:r>
              <a:rPr sz="860">
                <a:latin typeface="Calibri"/>
                <a:cs typeface="Calibri"/>
              </a:rPr>
              <a:t>should</a:t>
            </a:r>
            <a:r>
              <a:rPr sz="860" spc="46">
                <a:latin typeface="Calibri"/>
                <a:cs typeface="Calibri"/>
              </a:rPr>
              <a:t> </a:t>
            </a:r>
            <a:r>
              <a:rPr sz="860" spc="-33">
                <a:latin typeface="Calibri"/>
                <a:cs typeface="Calibri"/>
              </a:rPr>
              <a:t>be</a:t>
            </a:r>
            <a:r>
              <a:rPr sz="860" spc="662">
                <a:latin typeface="Calibri"/>
                <a:cs typeface="Calibri"/>
              </a:rPr>
              <a:t> </a:t>
            </a:r>
            <a:r>
              <a:rPr sz="860" spc="-13">
                <a:latin typeface="Calibri"/>
                <a:cs typeface="Calibri"/>
              </a:rPr>
              <a:t>reported</a:t>
            </a:r>
            <a:endParaRPr sz="860">
              <a:latin typeface="Calibri"/>
              <a:cs typeface="Calibri"/>
            </a:endParaRPr>
          </a:p>
        </p:txBody>
      </p:sp>
      <p:sp>
        <p:nvSpPr>
          <p:cNvPr id="325" name="object 325"/>
          <p:cNvSpPr txBox="1"/>
          <p:nvPr/>
        </p:nvSpPr>
        <p:spPr>
          <a:xfrm>
            <a:off x="8655200" y="2381473"/>
            <a:ext cx="865654" cy="452910"/>
          </a:xfrm>
          <a:prstGeom prst="rect">
            <a:avLst/>
          </a:prstGeom>
        </p:spPr>
        <p:txBody>
          <a:bodyPr vert="horz" wrap="square" lIns="0" tIns="15968" rIns="0" bIns="0" rtlCol="0">
            <a:spAutoFit/>
          </a:bodyPr>
          <a:lstStyle/>
          <a:p>
            <a:pPr marL="16808" marR="6723" indent="23532">
              <a:lnSpc>
                <a:spcPct val="112300"/>
              </a:lnSpc>
              <a:spcBef>
                <a:spcPts val="126"/>
              </a:spcBef>
            </a:pPr>
            <a:r>
              <a:rPr sz="860">
                <a:latin typeface="Calibri"/>
                <a:cs typeface="Calibri"/>
              </a:rPr>
              <a:t>No LPHA</a:t>
            </a:r>
            <a:r>
              <a:rPr sz="860" spc="7">
                <a:latin typeface="Calibri"/>
                <a:cs typeface="Calibri"/>
              </a:rPr>
              <a:t> </a:t>
            </a:r>
            <a:r>
              <a:rPr sz="860" spc="-13">
                <a:latin typeface="Calibri"/>
                <a:cs typeface="Calibri"/>
              </a:rPr>
              <a:t>Revenue</a:t>
            </a:r>
            <a:r>
              <a:rPr sz="860" spc="662">
                <a:latin typeface="Calibri"/>
                <a:cs typeface="Calibri"/>
              </a:rPr>
              <a:t> </a:t>
            </a:r>
            <a:r>
              <a:rPr sz="860">
                <a:latin typeface="Calibri"/>
                <a:cs typeface="Calibri"/>
              </a:rPr>
              <a:t>should</a:t>
            </a:r>
            <a:r>
              <a:rPr sz="860" spc="46">
                <a:latin typeface="Calibri"/>
                <a:cs typeface="Calibri"/>
              </a:rPr>
              <a:t> </a:t>
            </a:r>
            <a:r>
              <a:rPr sz="860" spc="-33">
                <a:latin typeface="Calibri"/>
                <a:cs typeface="Calibri"/>
              </a:rPr>
              <a:t>be</a:t>
            </a:r>
            <a:r>
              <a:rPr sz="860" spc="662">
                <a:latin typeface="Calibri"/>
                <a:cs typeface="Calibri"/>
              </a:rPr>
              <a:t> </a:t>
            </a:r>
            <a:r>
              <a:rPr sz="860" spc="-13">
                <a:latin typeface="Calibri"/>
                <a:cs typeface="Calibri"/>
              </a:rPr>
              <a:t>reported</a:t>
            </a:r>
            <a:endParaRPr sz="860">
              <a:latin typeface="Calibri"/>
              <a:cs typeface="Calibri"/>
            </a:endParaRPr>
          </a:p>
        </p:txBody>
      </p:sp>
      <p:sp>
        <p:nvSpPr>
          <p:cNvPr id="326" name="object 326"/>
          <p:cNvSpPr txBox="1"/>
          <p:nvPr/>
        </p:nvSpPr>
        <p:spPr>
          <a:xfrm>
            <a:off x="10401971" y="2381473"/>
            <a:ext cx="865654" cy="452910"/>
          </a:xfrm>
          <a:prstGeom prst="rect">
            <a:avLst/>
          </a:prstGeom>
        </p:spPr>
        <p:txBody>
          <a:bodyPr vert="horz" wrap="square" lIns="0" tIns="15968" rIns="0" bIns="0" rtlCol="0">
            <a:spAutoFit/>
          </a:bodyPr>
          <a:lstStyle/>
          <a:p>
            <a:pPr marL="16808" marR="6723" indent="23532">
              <a:lnSpc>
                <a:spcPct val="112300"/>
              </a:lnSpc>
              <a:spcBef>
                <a:spcPts val="126"/>
              </a:spcBef>
            </a:pPr>
            <a:r>
              <a:rPr sz="860">
                <a:latin typeface="Calibri"/>
                <a:cs typeface="Calibri"/>
              </a:rPr>
              <a:t>No LPHA</a:t>
            </a:r>
            <a:r>
              <a:rPr sz="860" spc="7">
                <a:latin typeface="Calibri"/>
                <a:cs typeface="Calibri"/>
              </a:rPr>
              <a:t> </a:t>
            </a:r>
            <a:r>
              <a:rPr sz="860" spc="-13">
                <a:latin typeface="Calibri"/>
                <a:cs typeface="Calibri"/>
              </a:rPr>
              <a:t>Revenue</a:t>
            </a:r>
            <a:r>
              <a:rPr sz="860" spc="662">
                <a:latin typeface="Calibri"/>
                <a:cs typeface="Calibri"/>
              </a:rPr>
              <a:t> </a:t>
            </a:r>
            <a:r>
              <a:rPr sz="860">
                <a:latin typeface="Calibri"/>
                <a:cs typeface="Calibri"/>
              </a:rPr>
              <a:t>should</a:t>
            </a:r>
            <a:r>
              <a:rPr sz="860" spc="46">
                <a:latin typeface="Calibri"/>
                <a:cs typeface="Calibri"/>
              </a:rPr>
              <a:t> </a:t>
            </a:r>
            <a:r>
              <a:rPr sz="860" spc="-33">
                <a:latin typeface="Calibri"/>
                <a:cs typeface="Calibri"/>
              </a:rPr>
              <a:t>be</a:t>
            </a:r>
            <a:r>
              <a:rPr sz="860" spc="662">
                <a:latin typeface="Calibri"/>
                <a:cs typeface="Calibri"/>
              </a:rPr>
              <a:t> </a:t>
            </a:r>
            <a:r>
              <a:rPr sz="860" spc="-13">
                <a:latin typeface="Calibri"/>
                <a:cs typeface="Calibri"/>
              </a:rPr>
              <a:t>reported</a:t>
            </a:r>
            <a:endParaRPr sz="860">
              <a:latin typeface="Calibri"/>
              <a:cs typeface="Calibri"/>
            </a:endParaRPr>
          </a:p>
        </p:txBody>
      </p:sp>
      <p:sp>
        <p:nvSpPr>
          <p:cNvPr id="327" name="object 327"/>
          <p:cNvSpPr txBox="1"/>
          <p:nvPr/>
        </p:nvSpPr>
        <p:spPr>
          <a:xfrm>
            <a:off x="12148746" y="2381473"/>
            <a:ext cx="865654" cy="452910"/>
          </a:xfrm>
          <a:prstGeom prst="rect">
            <a:avLst/>
          </a:prstGeom>
        </p:spPr>
        <p:txBody>
          <a:bodyPr vert="horz" wrap="square" lIns="0" tIns="15968" rIns="0" bIns="0" rtlCol="0">
            <a:spAutoFit/>
          </a:bodyPr>
          <a:lstStyle/>
          <a:p>
            <a:pPr marL="16808" marR="6723" indent="23532">
              <a:lnSpc>
                <a:spcPct val="112300"/>
              </a:lnSpc>
              <a:spcBef>
                <a:spcPts val="126"/>
              </a:spcBef>
            </a:pPr>
            <a:r>
              <a:rPr sz="860">
                <a:latin typeface="Calibri"/>
                <a:cs typeface="Calibri"/>
              </a:rPr>
              <a:t>No LPHA</a:t>
            </a:r>
            <a:r>
              <a:rPr sz="860" spc="7">
                <a:latin typeface="Calibri"/>
                <a:cs typeface="Calibri"/>
              </a:rPr>
              <a:t> </a:t>
            </a:r>
            <a:r>
              <a:rPr sz="860" spc="-13">
                <a:latin typeface="Calibri"/>
                <a:cs typeface="Calibri"/>
              </a:rPr>
              <a:t>Revenue</a:t>
            </a:r>
            <a:r>
              <a:rPr sz="860" spc="662">
                <a:latin typeface="Calibri"/>
                <a:cs typeface="Calibri"/>
              </a:rPr>
              <a:t> </a:t>
            </a:r>
            <a:r>
              <a:rPr sz="860">
                <a:latin typeface="Calibri"/>
                <a:cs typeface="Calibri"/>
              </a:rPr>
              <a:t>should</a:t>
            </a:r>
            <a:r>
              <a:rPr sz="860" spc="40">
                <a:latin typeface="Calibri"/>
                <a:cs typeface="Calibri"/>
              </a:rPr>
              <a:t> </a:t>
            </a:r>
            <a:r>
              <a:rPr sz="860" spc="-33">
                <a:latin typeface="Calibri"/>
                <a:cs typeface="Calibri"/>
              </a:rPr>
              <a:t>be</a:t>
            </a:r>
            <a:r>
              <a:rPr sz="860" spc="662">
                <a:latin typeface="Calibri"/>
                <a:cs typeface="Calibri"/>
              </a:rPr>
              <a:t> </a:t>
            </a:r>
            <a:r>
              <a:rPr sz="860" spc="-13">
                <a:latin typeface="Calibri"/>
                <a:cs typeface="Calibri"/>
              </a:rPr>
              <a:t>reported</a:t>
            </a:r>
            <a:endParaRPr sz="860">
              <a:latin typeface="Calibri"/>
              <a:cs typeface="Calibri"/>
            </a:endParaRPr>
          </a:p>
        </p:txBody>
      </p:sp>
      <p:sp>
        <p:nvSpPr>
          <p:cNvPr id="328" name="object 328"/>
          <p:cNvSpPr txBox="1"/>
          <p:nvPr/>
        </p:nvSpPr>
        <p:spPr>
          <a:xfrm>
            <a:off x="13895517" y="2381473"/>
            <a:ext cx="865654" cy="452910"/>
          </a:xfrm>
          <a:prstGeom prst="rect">
            <a:avLst/>
          </a:prstGeom>
        </p:spPr>
        <p:txBody>
          <a:bodyPr vert="horz" wrap="square" lIns="0" tIns="15968" rIns="0" bIns="0" rtlCol="0">
            <a:spAutoFit/>
          </a:bodyPr>
          <a:lstStyle/>
          <a:p>
            <a:pPr marL="16808" marR="6723" indent="23532">
              <a:lnSpc>
                <a:spcPct val="112300"/>
              </a:lnSpc>
              <a:spcBef>
                <a:spcPts val="126"/>
              </a:spcBef>
            </a:pPr>
            <a:r>
              <a:rPr sz="860">
                <a:latin typeface="Calibri"/>
                <a:cs typeface="Calibri"/>
              </a:rPr>
              <a:t>No LPHA</a:t>
            </a:r>
            <a:r>
              <a:rPr sz="860" spc="7">
                <a:latin typeface="Calibri"/>
                <a:cs typeface="Calibri"/>
              </a:rPr>
              <a:t> </a:t>
            </a:r>
            <a:r>
              <a:rPr sz="860" spc="-13">
                <a:latin typeface="Calibri"/>
                <a:cs typeface="Calibri"/>
              </a:rPr>
              <a:t>Revenue</a:t>
            </a:r>
            <a:r>
              <a:rPr sz="860" spc="662">
                <a:latin typeface="Calibri"/>
                <a:cs typeface="Calibri"/>
              </a:rPr>
              <a:t> </a:t>
            </a:r>
            <a:r>
              <a:rPr sz="860">
                <a:latin typeface="Calibri"/>
                <a:cs typeface="Calibri"/>
              </a:rPr>
              <a:t>should</a:t>
            </a:r>
            <a:r>
              <a:rPr sz="860" spc="40">
                <a:latin typeface="Calibri"/>
                <a:cs typeface="Calibri"/>
              </a:rPr>
              <a:t> </a:t>
            </a:r>
            <a:r>
              <a:rPr sz="860" spc="-33">
                <a:latin typeface="Calibri"/>
                <a:cs typeface="Calibri"/>
              </a:rPr>
              <a:t>be</a:t>
            </a:r>
            <a:r>
              <a:rPr sz="860" spc="662">
                <a:latin typeface="Calibri"/>
                <a:cs typeface="Calibri"/>
              </a:rPr>
              <a:t> </a:t>
            </a:r>
            <a:r>
              <a:rPr sz="860" spc="-13">
                <a:latin typeface="Calibri"/>
                <a:cs typeface="Calibri"/>
              </a:rPr>
              <a:t>reported</a:t>
            </a:r>
            <a:endParaRPr sz="860">
              <a:latin typeface="Calibri"/>
              <a:cs typeface="Calibri"/>
            </a:endParaRPr>
          </a:p>
        </p:txBody>
      </p:sp>
      <p:pic>
        <p:nvPicPr>
          <p:cNvPr id="329" name="object 329"/>
          <p:cNvPicPr/>
          <p:nvPr/>
        </p:nvPicPr>
        <p:blipFill>
          <a:blip r:embed="rId4" cstate="print"/>
          <a:stretch>
            <a:fillRect/>
          </a:stretch>
        </p:blipFill>
        <p:spPr>
          <a:xfrm>
            <a:off x="8109652" y="6948767"/>
            <a:ext cx="373962" cy="187585"/>
          </a:xfrm>
          <a:prstGeom prst="rect">
            <a:avLst/>
          </a:prstGeom>
        </p:spPr>
      </p:pic>
      <p:pic>
        <p:nvPicPr>
          <p:cNvPr id="330" name="object 330"/>
          <p:cNvPicPr/>
          <p:nvPr/>
        </p:nvPicPr>
        <p:blipFill>
          <a:blip r:embed="rId5" cstate="print"/>
          <a:stretch>
            <a:fillRect/>
          </a:stretch>
        </p:blipFill>
        <p:spPr>
          <a:xfrm>
            <a:off x="8957624" y="6948767"/>
            <a:ext cx="372752" cy="187586"/>
          </a:xfrm>
          <a:prstGeom prst="rect">
            <a:avLst/>
          </a:prstGeom>
        </p:spPr>
      </p:pic>
      <p:pic>
        <p:nvPicPr>
          <p:cNvPr id="331" name="object 331"/>
          <p:cNvPicPr/>
          <p:nvPr/>
        </p:nvPicPr>
        <p:blipFill>
          <a:blip r:embed="rId4" cstate="print"/>
          <a:stretch>
            <a:fillRect/>
          </a:stretch>
        </p:blipFill>
        <p:spPr>
          <a:xfrm>
            <a:off x="9856424" y="6948767"/>
            <a:ext cx="373961" cy="187585"/>
          </a:xfrm>
          <a:prstGeom prst="rect">
            <a:avLst/>
          </a:prstGeom>
        </p:spPr>
      </p:pic>
      <p:pic>
        <p:nvPicPr>
          <p:cNvPr id="332" name="object 332"/>
          <p:cNvPicPr/>
          <p:nvPr/>
        </p:nvPicPr>
        <p:blipFill>
          <a:blip r:embed="rId5" cstate="print"/>
          <a:stretch>
            <a:fillRect/>
          </a:stretch>
        </p:blipFill>
        <p:spPr>
          <a:xfrm>
            <a:off x="10704396" y="6948767"/>
            <a:ext cx="372752" cy="187586"/>
          </a:xfrm>
          <a:prstGeom prst="rect">
            <a:avLst/>
          </a:prstGeom>
        </p:spPr>
      </p:pic>
      <p:pic>
        <p:nvPicPr>
          <p:cNvPr id="333" name="object 333"/>
          <p:cNvPicPr/>
          <p:nvPr/>
        </p:nvPicPr>
        <p:blipFill>
          <a:blip r:embed="rId4" cstate="print"/>
          <a:stretch>
            <a:fillRect/>
          </a:stretch>
        </p:blipFill>
        <p:spPr>
          <a:xfrm>
            <a:off x="11603199" y="6948767"/>
            <a:ext cx="373962" cy="187585"/>
          </a:xfrm>
          <a:prstGeom prst="rect">
            <a:avLst/>
          </a:prstGeom>
        </p:spPr>
      </p:pic>
      <p:pic>
        <p:nvPicPr>
          <p:cNvPr id="334" name="object 334"/>
          <p:cNvPicPr/>
          <p:nvPr/>
        </p:nvPicPr>
        <p:blipFill>
          <a:blip r:embed="rId5" cstate="print"/>
          <a:stretch>
            <a:fillRect/>
          </a:stretch>
        </p:blipFill>
        <p:spPr>
          <a:xfrm>
            <a:off x="12451169" y="6948767"/>
            <a:ext cx="372752" cy="187586"/>
          </a:xfrm>
          <a:prstGeom prst="rect">
            <a:avLst/>
          </a:prstGeom>
        </p:spPr>
      </p:pic>
      <p:grpSp>
        <p:nvGrpSpPr>
          <p:cNvPr id="335" name="object 335"/>
          <p:cNvGrpSpPr/>
          <p:nvPr/>
        </p:nvGrpSpPr>
        <p:grpSpPr>
          <a:xfrm>
            <a:off x="3492200" y="968187"/>
            <a:ext cx="11285444" cy="6168838"/>
            <a:chOff x="758951" y="731519"/>
            <a:chExt cx="8526780" cy="4660900"/>
          </a:xfrm>
        </p:grpSpPr>
        <p:sp>
          <p:nvSpPr>
            <p:cNvPr id="336" name="object 336"/>
            <p:cNvSpPr/>
            <p:nvPr/>
          </p:nvSpPr>
          <p:spPr>
            <a:xfrm>
              <a:off x="758952" y="1101851"/>
              <a:ext cx="8526780" cy="948055"/>
            </a:xfrm>
            <a:custGeom>
              <a:avLst/>
              <a:gdLst/>
              <a:ahLst/>
              <a:cxnLst/>
              <a:rect l="l" t="t" r="r" b="b"/>
              <a:pathLst>
                <a:path w="8526780" h="948055">
                  <a:moveTo>
                    <a:pt x="7620" y="249961"/>
                  </a:moveTo>
                  <a:lnTo>
                    <a:pt x="0" y="249961"/>
                  </a:lnTo>
                  <a:lnTo>
                    <a:pt x="0" y="271259"/>
                  </a:lnTo>
                  <a:lnTo>
                    <a:pt x="0" y="478536"/>
                  </a:lnTo>
                  <a:lnTo>
                    <a:pt x="7620" y="478536"/>
                  </a:lnTo>
                  <a:lnTo>
                    <a:pt x="7620" y="271272"/>
                  </a:lnTo>
                  <a:lnTo>
                    <a:pt x="7620" y="249961"/>
                  </a:lnTo>
                  <a:close/>
                </a:path>
                <a:path w="8526780" h="948055">
                  <a:moveTo>
                    <a:pt x="7620" y="21361"/>
                  </a:moveTo>
                  <a:lnTo>
                    <a:pt x="0" y="21361"/>
                  </a:lnTo>
                  <a:lnTo>
                    <a:pt x="0" y="124968"/>
                  </a:lnTo>
                  <a:lnTo>
                    <a:pt x="0" y="146304"/>
                  </a:lnTo>
                  <a:lnTo>
                    <a:pt x="0" y="249936"/>
                  </a:lnTo>
                  <a:lnTo>
                    <a:pt x="7620" y="249936"/>
                  </a:lnTo>
                  <a:lnTo>
                    <a:pt x="7620" y="146304"/>
                  </a:lnTo>
                  <a:lnTo>
                    <a:pt x="7620" y="124968"/>
                  </a:lnTo>
                  <a:lnTo>
                    <a:pt x="7620" y="21361"/>
                  </a:lnTo>
                  <a:close/>
                </a:path>
                <a:path w="8526780" h="948055">
                  <a:moveTo>
                    <a:pt x="21336" y="492264"/>
                  </a:moveTo>
                  <a:lnTo>
                    <a:pt x="13716" y="492264"/>
                  </a:lnTo>
                  <a:lnTo>
                    <a:pt x="13716" y="499872"/>
                  </a:lnTo>
                  <a:lnTo>
                    <a:pt x="21336" y="499872"/>
                  </a:lnTo>
                  <a:lnTo>
                    <a:pt x="21336" y="492264"/>
                  </a:lnTo>
                  <a:close/>
                </a:path>
                <a:path w="8526780" h="948055">
                  <a:moveTo>
                    <a:pt x="21336" y="478561"/>
                  </a:moveTo>
                  <a:lnTo>
                    <a:pt x="13716" y="478561"/>
                  </a:lnTo>
                  <a:lnTo>
                    <a:pt x="13716" y="486156"/>
                  </a:lnTo>
                  <a:lnTo>
                    <a:pt x="21336" y="486156"/>
                  </a:lnTo>
                  <a:lnTo>
                    <a:pt x="21336" y="478561"/>
                  </a:lnTo>
                  <a:close/>
                </a:path>
                <a:path w="8526780" h="948055">
                  <a:moveTo>
                    <a:pt x="21336" y="263664"/>
                  </a:moveTo>
                  <a:lnTo>
                    <a:pt x="13716" y="263664"/>
                  </a:lnTo>
                  <a:lnTo>
                    <a:pt x="13716" y="271259"/>
                  </a:lnTo>
                  <a:lnTo>
                    <a:pt x="13716" y="478536"/>
                  </a:lnTo>
                  <a:lnTo>
                    <a:pt x="21336" y="478536"/>
                  </a:lnTo>
                  <a:lnTo>
                    <a:pt x="21336" y="271272"/>
                  </a:lnTo>
                  <a:lnTo>
                    <a:pt x="21336" y="263664"/>
                  </a:lnTo>
                  <a:close/>
                </a:path>
                <a:path w="8526780" h="948055">
                  <a:moveTo>
                    <a:pt x="21336" y="249961"/>
                  </a:moveTo>
                  <a:lnTo>
                    <a:pt x="13716" y="249961"/>
                  </a:lnTo>
                  <a:lnTo>
                    <a:pt x="13716" y="257556"/>
                  </a:lnTo>
                  <a:lnTo>
                    <a:pt x="21336" y="257556"/>
                  </a:lnTo>
                  <a:lnTo>
                    <a:pt x="21336" y="249961"/>
                  </a:lnTo>
                  <a:close/>
                </a:path>
                <a:path w="8526780" h="948055">
                  <a:moveTo>
                    <a:pt x="21336" y="138684"/>
                  </a:moveTo>
                  <a:lnTo>
                    <a:pt x="13716" y="138684"/>
                  </a:lnTo>
                  <a:lnTo>
                    <a:pt x="13716" y="146304"/>
                  </a:lnTo>
                  <a:lnTo>
                    <a:pt x="13716" y="249936"/>
                  </a:lnTo>
                  <a:lnTo>
                    <a:pt x="21336" y="249936"/>
                  </a:lnTo>
                  <a:lnTo>
                    <a:pt x="21336" y="146304"/>
                  </a:lnTo>
                  <a:lnTo>
                    <a:pt x="21336" y="138684"/>
                  </a:lnTo>
                  <a:close/>
                </a:path>
                <a:path w="8526780" h="948055">
                  <a:moveTo>
                    <a:pt x="21336" y="21361"/>
                  </a:moveTo>
                  <a:lnTo>
                    <a:pt x="13716" y="21361"/>
                  </a:lnTo>
                  <a:lnTo>
                    <a:pt x="13716" y="124968"/>
                  </a:lnTo>
                  <a:lnTo>
                    <a:pt x="13716" y="132600"/>
                  </a:lnTo>
                  <a:lnTo>
                    <a:pt x="21336" y="132600"/>
                  </a:lnTo>
                  <a:lnTo>
                    <a:pt x="21336" y="124968"/>
                  </a:lnTo>
                  <a:lnTo>
                    <a:pt x="21336" y="21361"/>
                  </a:lnTo>
                  <a:close/>
                </a:path>
                <a:path w="8526780" h="948055">
                  <a:moveTo>
                    <a:pt x="21336" y="13728"/>
                  </a:moveTo>
                  <a:lnTo>
                    <a:pt x="13716" y="13728"/>
                  </a:lnTo>
                  <a:lnTo>
                    <a:pt x="13716" y="21348"/>
                  </a:lnTo>
                  <a:lnTo>
                    <a:pt x="21336" y="21348"/>
                  </a:lnTo>
                  <a:lnTo>
                    <a:pt x="21336" y="13728"/>
                  </a:lnTo>
                  <a:close/>
                </a:path>
                <a:path w="8526780" h="948055">
                  <a:moveTo>
                    <a:pt x="21336" y="0"/>
                  </a:moveTo>
                  <a:lnTo>
                    <a:pt x="0" y="0"/>
                  </a:lnTo>
                  <a:lnTo>
                    <a:pt x="0" y="7620"/>
                  </a:lnTo>
                  <a:lnTo>
                    <a:pt x="0" y="21348"/>
                  </a:lnTo>
                  <a:lnTo>
                    <a:pt x="7620" y="21348"/>
                  </a:lnTo>
                  <a:lnTo>
                    <a:pt x="7620" y="7620"/>
                  </a:lnTo>
                  <a:lnTo>
                    <a:pt x="21336" y="7620"/>
                  </a:lnTo>
                  <a:lnTo>
                    <a:pt x="21336" y="0"/>
                  </a:lnTo>
                  <a:close/>
                </a:path>
                <a:path w="8526780" h="948055">
                  <a:moveTo>
                    <a:pt x="202679" y="271259"/>
                  </a:moveTo>
                  <a:lnTo>
                    <a:pt x="195072" y="271259"/>
                  </a:lnTo>
                  <a:lnTo>
                    <a:pt x="195072" y="478536"/>
                  </a:lnTo>
                  <a:lnTo>
                    <a:pt x="202679" y="478536"/>
                  </a:lnTo>
                  <a:lnTo>
                    <a:pt x="202679" y="271259"/>
                  </a:lnTo>
                  <a:close/>
                </a:path>
                <a:path w="8526780" h="948055">
                  <a:moveTo>
                    <a:pt x="1906524" y="600456"/>
                  </a:moveTo>
                  <a:lnTo>
                    <a:pt x="202679" y="600456"/>
                  </a:lnTo>
                  <a:lnTo>
                    <a:pt x="202679" y="499872"/>
                  </a:lnTo>
                  <a:lnTo>
                    <a:pt x="195072" y="499872"/>
                  </a:lnTo>
                  <a:lnTo>
                    <a:pt x="195072" y="600456"/>
                  </a:lnTo>
                  <a:lnTo>
                    <a:pt x="21336" y="600456"/>
                  </a:lnTo>
                  <a:lnTo>
                    <a:pt x="21336" y="608076"/>
                  </a:lnTo>
                  <a:lnTo>
                    <a:pt x="195072" y="608076"/>
                  </a:lnTo>
                  <a:lnTo>
                    <a:pt x="195072" y="711720"/>
                  </a:lnTo>
                  <a:lnTo>
                    <a:pt x="21336" y="711720"/>
                  </a:lnTo>
                  <a:lnTo>
                    <a:pt x="21336" y="719328"/>
                  </a:lnTo>
                  <a:lnTo>
                    <a:pt x="195072" y="719328"/>
                  </a:lnTo>
                  <a:lnTo>
                    <a:pt x="195072" y="822960"/>
                  </a:lnTo>
                  <a:lnTo>
                    <a:pt x="21336" y="822960"/>
                  </a:lnTo>
                  <a:lnTo>
                    <a:pt x="21336" y="830580"/>
                  </a:lnTo>
                  <a:lnTo>
                    <a:pt x="195072" y="830580"/>
                  </a:lnTo>
                  <a:lnTo>
                    <a:pt x="195072" y="932688"/>
                  </a:lnTo>
                  <a:lnTo>
                    <a:pt x="21336" y="932688"/>
                  </a:lnTo>
                  <a:lnTo>
                    <a:pt x="21336" y="947928"/>
                  </a:lnTo>
                  <a:lnTo>
                    <a:pt x="1906524" y="947928"/>
                  </a:lnTo>
                  <a:lnTo>
                    <a:pt x="1906524" y="932688"/>
                  </a:lnTo>
                  <a:lnTo>
                    <a:pt x="202679" y="932688"/>
                  </a:lnTo>
                  <a:lnTo>
                    <a:pt x="202679" y="830580"/>
                  </a:lnTo>
                  <a:lnTo>
                    <a:pt x="1906524" y="830580"/>
                  </a:lnTo>
                  <a:lnTo>
                    <a:pt x="1906524" y="822960"/>
                  </a:lnTo>
                  <a:lnTo>
                    <a:pt x="202679" y="822960"/>
                  </a:lnTo>
                  <a:lnTo>
                    <a:pt x="202679" y="719328"/>
                  </a:lnTo>
                  <a:lnTo>
                    <a:pt x="1906524" y="719328"/>
                  </a:lnTo>
                  <a:lnTo>
                    <a:pt x="1906524" y="711720"/>
                  </a:lnTo>
                  <a:lnTo>
                    <a:pt x="202679" y="711720"/>
                  </a:lnTo>
                  <a:lnTo>
                    <a:pt x="202679" y="608076"/>
                  </a:lnTo>
                  <a:lnTo>
                    <a:pt x="1906524" y="608076"/>
                  </a:lnTo>
                  <a:lnTo>
                    <a:pt x="1906524" y="600456"/>
                  </a:lnTo>
                  <a:close/>
                </a:path>
                <a:path w="8526780" h="948055">
                  <a:moveTo>
                    <a:pt x="1927860" y="271272"/>
                  </a:moveTo>
                  <a:lnTo>
                    <a:pt x="1906524" y="271272"/>
                  </a:lnTo>
                  <a:lnTo>
                    <a:pt x="1906524" y="478536"/>
                  </a:lnTo>
                  <a:lnTo>
                    <a:pt x="1927860" y="478536"/>
                  </a:lnTo>
                  <a:lnTo>
                    <a:pt x="1927860" y="271272"/>
                  </a:lnTo>
                  <a:close/>
                </a:path>
                <a:path w="8526780" h="948055">
                  <a:moveTo>
                    <a:pt x="1927860" y="146304"/>
                  </a:moveTo>
                  <a:lnTo>
                    <a:pt x="1906524" y="146304"/>
                  </a:lnTo>
                  <a:lnTo>
                    <a:pt x="1906524" y="249936"/>
                  </a:lnTo>
                  <a:lnTo>
                    <a:pt x="1927860" y="249936"/>
                  </a:lnTo>
                  <a:lnTo>
                    <a:pt x="1927860" y="146304"/>
                  </a:lnTo>
                  <a:close/>
                </a:path>
                <a:path w="8526780" h="948055">
                  <a:moveTo>
                    <a:pt x="2581656" y="499872"/>
                  </a:moveTo>
                  <a:lnTo>
                    <a:pt x="2574036" y="499872"/>
                  </a:lnTo>
                  <a:lnTo>
                    <a:pt x="2574036" y="600456"/>
                  </a:lnTo>
                  <a:lnTo>
                    <a:pt x="1927860" y="600456"/>
                  </a:lnTo>
                  <a:lnTo>
                    <a:pt x="1927860" y="608076"/>
                  </a:lnTo>
                  <a:lnTo>
                    <a:pt x="2574036" y="608076"/>
                  </a:lnTo>
                  <a:lnTo>
                    <a:pt x="2574036" y="711720"/>
                  </a:lnTo>
                  <a:lnTo>
                    <a:pt x="1927860" y="711720"/>
                  </a:lnTo>
                  <a:lnTo>
                    <a:pt x="1927860" y="719328"/>
                  </a:lnTo>
                  <a:lnTo>
                    <a:pt x="2574036" y="719328"/>
                  </a:lnTo>
                  <a:lnTo>
                    <a:pt x="2574036" y="822960"/>
                  </a:lnTo>
                  <a:lnTo>
                    <a:pt x="1927860" y="822960"/>
                  </a:lnTo>
                  <a:lnTo>
                    <a:pt x="1927860" y="830580"/>
                  </a:lnTo>
                  <a:lnTo>
                    <a:pt x="2574036" y="830580"/>
                  </a:lnTo>
                  <a:lnTo>
                    <a:pt x="2574036" y="932688"/>
                  </a:lnTo>
                  <a:lnTo>
                    <a:pt x="2581656" y="932688"/>
                  </a:lnTo>
                  <a:lnTo>
                    <a:pt x="2581656" y="830580"/>
                  </a:lnTo>
                  <a:lnTo>
                    <a:pt x="2581656" y="822960"/>
                  </a:lnTo>
                  <a:lnTo>
                    <a:pt x="2581656" y="719328"/>
                  </a:lnTo>
                  <a:lnTo>
                    <a:pt x="2581656" y="711720"/>
                  </a:lnTo>
                  <a:lnTo>
                    <a:pt x="2581656" y="608076"/>
                  </a:lnTo>
                  <a:lnTo>
                    <a:pt x="2581656" y="600456"/>
                  </a:lnTo>
                  <a:lnTo>
                    <a:pt x="2581656" y="499872"/>
                  </a:lnTo>
                  <a:close/>
                </a:path>
                <a:path w="8526780" h="948055">
                  <a:moveTo>
                    <a:pt x="2581656" y="271259"/>
                  </a:moveTo>
                  <a:lnTo>
                    <a:pt x="2574036" y="271259"/>
                  </a:lnTo>
                  <a:lnTo>
                    <a:pt x="2574036" y="478536"/>
                  </a:lnTo>
                  <a:lnTo>
                    <a:pt x="2581656" y="478536"/>
                  </a:lnTo>
                  <a:lnTo>
                    <a:pt x="2581656" y="271259"/>
                  </a:lnTo>
                  <a:close/>
                </a:path>
                <a:path w="8526780" h="948055">
                  <a:moveTo>
                    <a:pt x="3247644" y="271272"/>
                  </a:moveTo>
                  <a:lnTo>
                    <a:pt x="3226308" y="271272"/>
                  </a:lnTo>
                  <a:lnTo>
                    <a:pt x="3226308" y="478536"/>
                  </a:lnTo>
                  <a:lnTo>
                    <a:pt x="3247644" y="478536"/>
                  </a:lnTo>
                  <a:lnTo>
                    <a:pt x="3247644" y="271272"/>
                  </a:lnTo>
                  <a:close/>
                </a:path>
                <a:path w="8526780" h="948055">
                  <a:moveTo>
                    <a:pt x="3247644" y="146304"/>
                  </a:moveTo>
                  <a:lnTo>
                    <a:pt x="3226308" y="146304"/>
                  </a:lnTo>
                  <a:lnTo>
                    <a:pt x="3226308" y="249936"/>
                  </a:lnTo>
                  <a:lnTo>
                    <a:pt x="3247644" y="249936"/>
                  </a:lnTo>
                  <a:lnTo>
                    <a:pt x="3247644" y="146304"/>
                  </a:lnTo>
                  <a:close/>
                </a:path>
                <a:path w="8526780" h="948055">
                  <a:moveTo>
                    <a:pt x="3901427" y="271259"/>
                  </a:moveTo>
                  <a:lnTo>
                    <a:pt x="3893820" y="271259"/>
                  </a:lnTo>
                  <a:lnTo>
                    <a:pt x="3893820" y="478536"/>
                  </a:lnTo>
                  <a:lnTo>
                    <a:pt x="3901427" y="478536"/>
                  </a:lnTo>
                  <a:lnTo>
                    <a:pt x="3901427" y="271259"/>
                  </a:lnTo>
                  <a:close/>
                </a:path>
                <a:path w="8526780" h="948055">
                  <a:moveTo>
                    <a:pt x="3901440" y="822960"/>
                  </a:moveTo>
                  <a:lnTo>
                    <a:pt x="3247644" y="822960"/>
                  </a:lnTo>
                  <a:lnTo>
                    <a:pt x="3247644" y="830580"/>
                  </a:lnTo>
                  <a:lnTo>
                    <a:pt x="3901440" y="830580"/>
                  </a:lnTo>
                  <a:lnTo>
                    <a:pt x="3901440" y="822960"/>
                  </a:lnTo>
                  <a:close/>
                </a:path>
                <a:path w="8526780" h="948055">
                  <a:moveTo>
                    <a:pt x="3901440" y="711720"/>
                  </a:moveTo>
                  <a:lnTo>
                    <a:pt x="3247644" y="711720"/>
                  </a:lnTo>
                  <a:lnTo>
                    <a:pt x="3247644" y="719328"/>
                  </a:lnTo>
                  <a:lnTo>
                    <a:pt x="3901440" y="719328"/>
                  </a:lnTo>
                  <a:lnTo>
                    <a:pt x="3901440" y="711720"/>
                  </a:lnTo>
                  <a:close/>
                </a:path>
                <a:path w="8526780" h="948055">
                  <a:moveTo>
                    <a:pt x="3901440" y="600456"/>
                  </a:moveTo>
                  <a:lnTo>
                    <a:pt x="3247644" y="600456"/>
                  </a:lnTo>
                  <a:lnTo>
                    <a:pt x="3247644" y="608076"/>
                  </a:lnTo>
                  <a:lnTo>
                    <a:pt x="3901440" y="608076"/>
                  </a:lnTo>
                  <a:lnTo>
                    <a:pt x="3901440" y="600456"/>
                  </a:lnTo>
                  <a:close/>
                </a:path>
                <a:path w="8526780" h="948055">
                  <a:moveTo>
                    <a:pt x="4567428" y="271272"/>
                  </a:moveTo>
                  <a:lnTo>
                    <a:pt x="4546092" y="271272"/>
                  </a:lnTo>
                  <a:lnTo>
                    <a:pt x="4546092" y="478536"/>
                  </a:lnTo>
                  <a:lnTo>
                    <a:pt x="4567428" y="478536"/>
                  </a:lnTo>
                  <a:lnTo>
                    <a:pt x="4567428" y="271272"/>
                  </a:lnTo>
                  <a:close/>
                </a:path>
                <a:path w="8526780" h="948055">
                  <a:moveTo>
                    <a:pt x="4567428" y="146304"/>
                  </a:moveTo>
                  <a:lnTo>
                    <a:pt x="4546092" y="146304"/>
                  </a:lnTo>
                  <a:lnTo>
                    <a:pt x="4546092" y="249936"/>
                  </a:lnTo>
                  <a:lnTo>
                    <a:pt x="4567428" y="249936"/>
                  </a:lnTo>
                  <a:lnTo>
                    <a:pt x="4567428" y="146304"/>
                  </a:lnTo>
                  <a:close/>
                </a:path>
                <a:path w="8526780" h="948055">
                  <a:moveTo>
                    <a:pt x="5221224" y="822960"/>
                  </a:moveTo>
                  <a:lnTo>
                    <a:pt x="4567428" y="822960"/>
                  </a:lnTo>
                  <a:lnTo>
                    <a:pt x="4567428" y="830580"/>
                  </a:lnTo>
                  <a:lnTo>
                    <a:pt x="5221224" y="830580"/>
                  </a:lnTo>
                  <a:lnTo>
                    <a:pt x="5221224" y="822960"/>
                  </a:lnTo>
                  <a:close/>
                </a:path>
                <a:path w="8526780" h="948055">
                  <a:moveTo>
                    <a:pt x="5221224" y="711720"/>
                  </a:moveTo>
                  <a:lnTo>
                    <a:pt x="4567428" y="711720"/>
                  </a:lnTo>
                  <a:lnTo>
                    <a:pt x="4567428" y="719328"/>
                  </a:lnTo>
                  <a:lnTo>
                    <a:pt x="5221224" y="719328"/>
                  </a:lnTo>
                  <a:lnTo>
                    <a:pt x="5221224" y="711720"/>
                  </a:lnTo>
                  <a:close/>
                </a:path>
                <a:path w="8526780" h="948055">
                  <a:moveTo>
                    <a:pt x="5221224" y="600456"/>
                  </a:moveTo>
                  <a:lnTo>
                    <a:pt x="4567428" y="600456"/>
                  </a:lnTo>
                  <a:lnTo>
                    <a:pt x="4567428" y="608076"/>
                  </a:lnTo>
                  <a:lnTo>
                    <a:pt x="5221224" y="608076"/>
                  </a:lnTo>
                  <a:lnTo>
                    <a:pt x="5221224" y="600456"/>
                  </a:lnTo>
                  <a:close/>
                </a:path>
                <a:path w="8526780" h="948055">
                  <a:moveTo>
                    <a:pt x="5221224" y="271259"/>
                  </a:moveTo>
                  <a:lnTo>
                    <a:pt x="5213604" y="271259"/>
                  </a:lnTo>
                  <a:lnTo>
                    <a:pt x="5213604" y="478536"/>
                  </a:lnTo>
                  <a:lnTo>
                    <a:pt x="5221224" y="478536"/>
                  </a:lnTo>
                  <a:lnTo>
                    <a:pt x="5221224" y="271259"/>
                  </a:lnTo>
                  <a:close/>
                </a:path>
                <a:path w="8526780" h="948055">
                  <a:moveTo>
                    <a:pt x="5887199" y="271272"/>
                  </a:moveTo>
                  <a:lnTo>
                    <a:pt x="5865876" y="271272"/>
                  </a:lnTo>
                  <a:lnTo>
                    <a:pt x="5865876" y="478536"/>
                  </a:lnTo>
                  <a:lnTo>
                    <a:pt x="5887199" y="478536"/>
                  </a:lnTo>
                  <a:lnTo>
                    <a:pt x="5887199" y="271272"/>
                  </a:lnTo>
                  <a:close/>
                </a:path>
                <a:path w="8526780" h="948055">
                  <a:moveTo>
                    <a:pt x="5887199" y="146304"/>
                  </a:moveTo>
                  <a:lnTo>
                    <a:pt x="5865876" y="146304"/>
                  </a:lnTo>
                  <a:lnTo>
                    <a:pt x="5865876" y="249936"/>
                  </a:lnTo>
                  <a:lnTo>
                    <a:pt x="5887199" y="249936"/>
                  </a:lnTo>
                  <a:lnTo>
                    <a:pt x="5887199" y="146304"/>
                  </a:lnTo>
                  <a:close/>
                </a:path>
                <a:path w="8526780" h="948055">
                  <a:moveTo>
                    <a:pt x="6541008" y="822960"/>
                  </a:moveTo>
                  <a:lnTo>
                    <a:pt x="5887212" y="822960"/>
                  </a:lnTo>
                  <a:lnTo>
                    <a:pt x="5887212" y="830580"/>
                  </a:lnTo>
                  <a:lnTo>
                    <a:pt x="6541008" y="830580"/>
                  </a:lnTo>
                  <a:lnTo>
                    <a:pt x="6541008" y="822960"/>
                  </a:lnTo>
                  <a:close/>
                </a:path>
                <a:path w="8526780" h="948055">
                  <a:moveTo>
                    <a:pt x="6541008" y="711720"/>
                  </a:moveTo>
                  <a:lnTo>
                    <a:pt x="5887212" y="711720"/>
                  </a:lnTo>
                  <a:lnTo>
                    <a:pt x="5887212" y="719328"/>
                  </a:lnTo>
                  <a:lnTo>
                    <a:pt x="6541008" y="719328"/>
                  </a:lnTo>
                  <a:lnTo>
                    <a:pt x="6541008" y="711720"/>
                  </a:lnTo>
                  <a:close/>
                </a:path>
                <a:path w="8526780" h="948055">
                  <a:moveTo>
                    <a:pt x="6541008" y="600456"/>
                  </a:moveTo>
                  <a:lnTo>
                    <a:pt x="5887212" y="600456"/>
                  </a:lnTo>
                  <a:lnTo>
                    <a:pt x="5887212" y="608076"/>
                  </a:lnTo>
                  <a:lnTo>
                    <a:pt x="6541008" y="608076"/>
                  </a:lnTo>
                  <a:lnTo>
                    <a:pt x="6541008" y="600456"/>
                  </a:lnTo>
                  <a:close/>
                </a:path>
                <a:path w="8526780" h="948055">
                  <a:moveTo>
                    <a:pt x="6541008" y="271259"/>
                  </a:moveTo>
                  <a:lnTo>
                    <a:pt x="6533388" y="271259"/>
                  </a:lnTo>
                  <a:lnTo>
                    <a:pt x="6533388" y="478536"/>
                  </a:lnTo>
                  <a:lnTo>
                    <a:pt x="6541008" y="478536"/>
                  </a:lnTo>
                  <a:lnTo>
                    <a:pt x="6541008" y="271259"/>
                  </a:lnTo>
                  <a:close/>
                </a:path>
                <a:path w="8526780" h="948055">
                  <a:moveTo>
                    <a:pt x="7206983" y="271272"/>
                  </a:moveTo>
                  <a:lnTo>
                    <a:pt x="7185660" y="271272"/>
                  </a:lnTo>
                  <a:lnTo>
                    <a:pt x="7185660" y="478536"/>
                  </a:lnTo>
                  <a:lnTo>
                    <a:pt x="7206983" y="478536"/>
                  </a:lnTo>
                  <a:lnTo>
                    <a:pt x="7206983" y="271272"/>
                  </a:lnTo>
                  <a:close/>
                </a:path>
                <a:path w="8526780" h="948055">
                  <a:moveTo>
                    <a:pt x="7206983" y="146304"/>
                  </a:moveTo>
                  <a:lnTo>
                    <a:pt x="7185660" y="146304"/>
                  </a:lnTo>
                  <a:lnTo>
                    <a:pt x="7185660" y="249936"/>
                  </a:lnTo>
                  <a:lnTo>
                    <a:pt x="7206983" y="249936"/>
                  </a:lnTo>
                  <a:lnTo>
                    <a:pt x="7206983" y="146304"/>
                  </a:lnTo>
                  <a:close/>
                </a:path>
                <a:path w="8526780" h="948055">
                  <a:moveTo>
                    <a:pt x="7860779" y="271259"/>
                  </a:moveTo>
                  <a:lnTo>
                    <a:pt x="7853172" y="271259"/>
                  </a:lnTo>
                  <a:lnTo>
                    <a:pt x="7853172" y="478536"/>
                  </a:lnTo>
                  <a:lnTo>
                    <a:pt x="7860779" y="478536"/>
                  </a:lnTo>
                  <a:lnTo>
                    <a:pt x="7860779" y="271259"/>
                  </a:lnTo>
                  <a:close/>
                </a:path>
                <a:path w="8526780" h="948055">
                  <a:moveTo>
                    <a:pt x="8513064" y="263664"/>
                  </a:moveTo>
                  <a:lnTo>
                    <a:pt x="8505444" y="263664"/>
                  </a:lnTo>
                  <a:lnTo>
                    <a:pt x="8505444" y="271259"/>
                  </a:lnTo>
                  <a:lnTo>
                    <a:pt x="8505444" y="478536"/>
                  </a:lnTo>
                  <a:lnTo>
                    <a:pt x="8513064" y="478536"/>
                  </a:lnTo>
                  <a:lnTo>
                    <a:pt x="8513064" y="271272"/>
                  </a:lnTo>
                  <a:lnTo>
                    <a:pt x="8513064" y="263664"/>
                  </a:lnTo>
                  <a:close/>
                </a:path>
                <a:path w="8526780" h="948055">
                  <a:moveTo>
                    <a:pt x="8513064" y="249961"/>
                  </a:moveTo>
                  <a:lnTo>
                    <a:pt x="8505444" y="249961"/>
                  </a:lnTo>
                  <a:lnTo>
                    <a:pt x="8505444" y="257556"/>
                  </a:lnTo>
                  <a:lnTo>
                    <a:pt x="8513064" y="257556"/>
                  </a:lnTo>
                  <a:lnTo>
                    <a:pt x="8513064" y="249961"/>
                  </a:lnTo>
                  <a:close/>
                </a:path>
                <a:path w="8526780" h="948055">
                  <a:moveTo>
                    <a:pt x="8513064" y="138684"/>
                  </a:moveTo>
                  <a:lnTo>
                    <a:pt x="8505444" y="138684"/>
                  </a:lnTo>
                  <a:lnTo>
                    <a:pt x="8505444" y="146304"/>
                  </a:lnTo>
                  <a:lnTo>
                    <a:pt x="8505444" y="249936"/>
                  </a:lnTo>
                  <a:lnTo>
                    <a:pt x="8513064" y="249936"/>
                  </a:lnTo>
                  <a:lnTo>
                    <a:pt x="8513064" y="146304"/>
                  </a:lnTo>
                  <a:lnTo>
                    <a:pt x="8513064" y="138684"/>
                  </a:lnTo>
                  <a:close/>
                </a:path>
                <a:path w="8526780" h="948055">
                  <a:moveTo>
                    <a:pt x="8513064" y="21361"/>
                  </a:moveTo>
                  <a:lnTo>
                    <a:pt x="8505444" y="21361"/>
                  </a:lnTo>
                  <a:lnTo>
                    <a:pt x="8505444" y="124968"/>
                  </a:lnTo>
                  <a:lnTo>
                    <a:pt x="8505444" y="132600"/>
                  </a:lnTo>
                  <a:lnTo>
                    <a:pt x="8513064" y="132600"/>
                  </a:lnTo>
                  <a:lnTo>
                    <a:pt x="8513064" y="124968"/>
                  </a:lnTo>
                  <a:lnTo>
                    <a:pt x="8513064" y="21361"/>
                  </a:lnTo>
                  <a:close/>
                </a:path>
                <a:path w="8526780" h="948055">
                  <a:moveTo>
                    <a:pt x="8513064" y="13728"/>
                  </a:moveTo>
                  <a:lnTo>
                    <a:pt x="8505444" y="13728"/>
                  </a:lnTo>
                  <a:lnTo>
                    <a:pt x="8505444" y="21348"/>
                  </a:lnTo>
                  <a:lnTo>
                    <a:pt x="8513064" y="21348"/>
                  </a:lnTo>
                  <a:lnTo>
                    <a:pt x="8513064" y="13728"/>
                  </a:lnTo>
                  <a:close/>
                </a:path>
                <a:path w="8526780" h="948055">
                  <a:moveTo>
                    <a:pt x="8526780" y="249961"/>
                  </a:moveTo>
                  <a:lnTo>
                    <a:pt x="8519160" y="249961"/>
                  </a:lnTo>
                  <a:lnTo>
                    <a:pt x="8519160" y="271259"/>
                  </a:lnTo>
                  <a:lnTo>
                    <a:pt x="8519160" y="478536"/>
                  </a:lnTo>
                  <a:lnTo>
                    <a:pt x="8526780" y="478536"/>
                  </a:lnTo>
                  <a:lnTo>
                    <a:pt x="8526780" y="271272"/>
                  </a:lnTo>
                  <a:lnTo>
                    <a:pt x="8526780" y="249961"/>
                  </a:lnTo>
                  <a:close/>
                </a:path>
                <a:path w="8526780" h="948055">
                  <a:moveTo>
                    <a:pt x="8526780" y="21361"/>
                  </a:moveTo>
                  <a:lnTo>
                    <a:pt x="8519160" y="21361"/>
                  </a:lnTo>
                  <a:lnTo>
                    <a:pt x="8519160" y="124968"/>
                  </a:lnTo>
                  <a:lnTo>
                    <a:pt x="8519160" y="146304"/>
                  </a:lnTo>
                  <a:lnTo>
                    <a:pt x="8519160" y="249936"/>
                  </a:lnTo>
                  <a:lnTo>
                    <a:pt x="8526780" y="249936"/>
                  </a:lnTo>
                  <a:lnTo>
                    <a:pt x="8526780" y="146304"/>
                  </a:lnTo>
                  <a:lnTo>
                    <a:pt x="8526780" y="124968"/>
                  </a:lnTo>
                  <a:lnTo>
                    <a:pt x="8526780" y="21361"/>
                  </a:lnTo>
                  <a:close/>
                </a:path>
                <a:path w="8526780" h="948055">
                  <a:moveTo>
                    <a:pt x="8526780" y="12"/>
                  </a:moveTo>
                  <a:lnTo>
                    <a:pt x="8519160" y="12"/>
                  </a:lnTo>
                  <a:lnTo>
                    <a:pt x="8519160" y="21348"/>
                  </a:lnTo>
                  <a:lnTo>
                    <a:pt x="8526780" y="21348"/>
                  </a:lnTo>
                  <a:lnTo>
                    <a:pt x="8526780" y="12"/>
                  </a:lnTo>
                  <a:close/>
                </a:path>
              </a:pathLst>
            </a:custGeom>
            <a:solidFill>
              <a:srgbClr val="000000"/>
            </a:solidFill>
          </p:spPr>
          <p:txBody>
            <a:bodyPr wrap="square" lIns="0" tIns="0" rIns="0" bIns="0" rtlCol="0"/>
            <a:lstStyle/>
            <a:p>
              <a:endParaRPr/>
            </a:p>
          </p:txBody>
        </p:sp>
        <p:sp>
          <p:nvSpPr>
            <p:cNvPr id="337" name="object 337"/>
            <p:cNvSpPr/>
            <p:nvPr/>
          </p:nvSpPr>
          <p:spPr>
            <a:xfrm>
              <a:off x="758952" y="1580413"/>
              <a:ext cx="8526780" cy="1583690"/>
            </a:xfrm>
            <a:custGeom>
              <a:avLst/>
              <a:gdLst/>
              <a:ahLst/>
              <a:cxnLst/>
              <a:rect l="l" t="t" r="r" b="b"/>
              <a:pathLst>
                <a:path w="8526780" h="1583689">
                  <a:moveTo>
                    <a:pt x="7620" y="0"/>
                  </a:moveTo>
                  <a:lnTo>
                    <a:pt x="0" y="0"/>
                  </a:lnTo>
                  <a:lnTo>
                    <a:pt x="0" y="21310"/>
                  </a:lnTo>
                  <a:lnTo>
                    <a:pt x="7620" y="21310"/>
                  </a:lnTo>
                  <a:lnTo>
                    <a:pt x="7620" y="0"/>
                  </a:lnTo>
                  <a:close/>
                </a:path>
                <a:path w="8526780" h="1583689">
                  <a:moveTo>
                    <a:pt x="21336" y="1575790"/>
                  </a:moveTo>
                  <a:lnTo>
                    <a:pt x="13716" y="1575790"/>
                  </a:lnTo>
                  <a:lnTo>
                    <a:pt x="13716" y="1583410"/>
                  </a:lnTo>
                  <a:lnTo>
                    <a:pt x="21336" y="1583410"/>
                  </a:lnTo>
                  <a:lnTo>
                    <a:pt x="21336" y="1575790"/>
                  </a:lnTo>
                  <a:close/>
                </a:path>
                <a:path w="8526780" h="1583689">
                  <a:moveTo>
                    <a:pt x="21336" y="13703"/>
                  </a:moveTo>
                  <a:lnTo>
                    <a:pt x="13716" y="13703"/>
                  </a:lnTo>
                  <a:lnTo>
                    <a:pt x="13716" y="21310"/>
                  </a:lnTo>
                  <a:lnTo>
                    <a:pt x="21336" y="21310"/>
                  </a:lnTo>
                  <a:lnTo>
                    <a:pt x="21336" y="13703"/>
                  </a:lnTo>
                  <a:close/>
                </a:path>
                <a:path w="8526780" h="1583689">
                  <a:moveTo>
                    <a:pt x="1906524" y="568426"/>
                  </a:moveTo>
                  <a:lnTo>
                    <a:pt x="202679" y="568426"/>
                  </a:lnTo>
                  <a:lnTo>
                    <a:pt x="202679" y="469366"/>
                  </a:lnTo>
                  <a:lnTo>
                    <a:pt x="195072" y="469366"/>
                  </a:lnTo>
                  <a:lnTo>
                    <a:pt x="195072" y="568426"/>
                  </a:lnTo>
                  <a:lnTo>
                    <a:pt x="21336" y="568426"/>
                  </a:lnTo>
                  <a:lnTo>
                    <a:pt x="21336" y="583666"/>
                  </a:lnTo>
                  <a:lnTo>
                    <a:pt x="195072" y="583666"/>
                  </a:lnTo>
                  <a:lnTo>
                    <a:pt x="195072" y="684250"/>
                  </a:lnTo>
                  <a:lnTo>
                    <a:pt x="21336" y="684250"/>
                  </a:lnTo>
                  <a:lnTo>
                    <a:pt x="21336" y="691870"/>
                  </a:lnTo>
                  <a:lnTo>
                    <a:pt x="195072" y="691870"/>
                  </a:lnTo>
                  <a:lnTo>
                    <a:pt x="195072" y="795515"/>
                  </a:lnTo>
                  <a:lnTo>
                    <a:pt x="21336" y="795515"/>
                  </a:lnTo>
                  <a:lnTo>
                    <a:pt x="21336" y="803122"/>
                  </a:lnTo>
                  <a:lnTo>
                    <a:pt x="195072" y="803122"/>
                  </a:lnTo>
                  <a:lnTo>
                    <a:pt x="195072" y="906754"/>
                  </a:lnTo>
                  <a:lnTo>
                    <a:pt x="21336" y="906754"/>
                  </a:lnTo>
                  <a:lnTo>
                    <a:pt x="21336" y="914374"/>
                  </a:lnTo>
                  <a:lnTo>
                    <a:pt x="195072" y="914374"/>
                  </a:lnTo>
                  <a:lnTo>
                    <a:pt x="195072" y="1018006"/>
                  </a:lnTo>
                  <a:lnTo>
                    <a:pt x="21336" y="1018006"/>
                  </a:lnTo>
                  <a:lnTo>
                    <a:pt x="21336" y="1025626"/>
                  </a:lnTo>
                  <a:lnTo>
                    <a:pt x="195072" y="1025626"/>
                  </a:lnTo>
                  <a:lnTo>
                    <a:pt x="195072" y="1129271"/>
                  </a:lnTo>
                  <a:lnTo>
                    <a:pt x="21336" y="1129271"/>
                  </a:lnTo>
                  <a:lnTo>
                    <a:pt x="21336" y="1136878"/>
                  </a:lnTo>
                  <a:lnTo>
                    <a:pt x="195072" y="1136878"/>
                  </a:lnTo>
                  <a:lnTo>
                    <a:pt x="195072" y="1240510"/>
                  </a:lnTo>
                  <a:lnTo>
                    <a:pt x="21336" y="1240510"/>
                  </a:lnTo>
                  <a:lnTo>
                    <a:pt x="21336" y="1248130"/>
                  </a:lnTo>
                  <a:lnTo>
                    <a:pt x="195072" y="1248130"/>
                  </a:lnTo>
                  <a:lnTo>
                    <a:pt x="195072" y="1354810"/>
                  </a:lnTo>
                  <a:lnTo>
                    <a:pt x="21336" y="1354810"/>
                  </a:lnTo>
                  <a:lnTo>
                    <a:pt x="21336" y="1362430"/>
                  </a:lnTo>
                  <a:lnTo>
                    <a:pt x="195072" y="1362430"/>
                  </a:lnTo>
                  <a:lnTo>
                    <a:pt x="195072" y="1464538"/>
                  </a:lnTo>
                  <a:lnTo>
                    <a:pt x="21336" y="1464538"/>
                  </a:lnTo>
                  <a:lnTo>
                    <a:pt x="21336" y="1479778"/>
                  </a:lnTo>
                  <a:lnTo>
                    <a:pt x="1906524" y="1479778"/>
                  </a:lnTo>
                  <a:lnTo>
                    <a:pt x="1906524" y="1464538"/>
                  </a:lnTo>
                  <a:lnTo>
                    <a:pt x="202679" y="1464538"/>
                  </a:lnTo>
                  <a:lnTo>
                    <a:pt x="202679" y="1362430"/>
                  </a:lnTo>
                  <a:lnTo>
                    <a:pt x="1906524" y="1362430"/>
                  </a:lnTo>
                  <a:lnTo>
                    <a:pt x="1906524" y="1354810"/>
                  </a:lnTo>
                  <a:lnTo>
                    <a:pt x="202679" y="1354810"/>
                  </a:lnTo>
                  <a:lnTo>
                    <a:pt x="202679" y="1248130"/>
                  </a:lnTo>
                  <a:lnTo>
                    <a:pt x="1906524" y="1248130"/>
                  </a:lnTo>
                  <a:lnTo>
                    <a:pt x="1906524" y="1240510"/>
                  </a:lnTo>
                  <a:lnTo>
                    <a:pt x="202679" y="1240510"/>
                  </a:lnTo>
                  <a:lnTo>
                    <a:pt x="202679" y="1136878"/>
                  </a:lnTo>
                  <a:lnTo>
                    <a:pt x="1906524" y="1136878"/>
                  </a:lnTo>
                  <a:lnTo>
                    <a:pt x="1906524" y="1129271"/>
                  </a:lnTo>
                  <a:lnTo>
                    <a:pt x="202679" y="1129271"/>
                  </a:lnTo>
                  <a:lnTo>
                    <a:pt x="202679" y="1025626"/>
                  </a:lnTo>
                  <a:lnTo>
                    <a:pt x="1906524" y="1025626"/>
                  </a:lnTo>
                  <a:lnTo>
                    <a:pt x="1906524" y="1018006"/>
                  </a:lnTo>
                  <a:lnTo>
                    <a:pt x="202679" y="1018006"/>
                  </a:lnTo>
                  <a:lnTo>
                    <a:pt x="202679" y="914374"/>
                  </a:lnTo>
                  <a:lnTo>
                    <a:pt x="1906524" y="914374"/>
                  </a:lnTo>
                  <a:lnTo>
                    <a:pt x="1906524" y="906754"/>
                  </a:lnTo>
                  <a:lnTo>
                    <a:pt x="202679" y="906754"/>
                  </a:lnTo>
                  <a:lnTo>
                    <a:pt x="202679" y="803122"/>
                  </a:lnTo>
                  <a:lnTo>
                    <a:pt x="1906524" y="803122"/>
                  </a:lnTo>
                  <a:lnTo>
                    <a:pt x="1906524" y="795515"/>
                  </a:lnTo>
                  <a:lnTo>
                    <a:pt x="202679" y="795515"/>
                  </a:lnTo>
                  <a:lnTo>
                    <a:pt x="202679" y="691870"/>
                  </a:lnTo>
                  <a:lnTo>
                    <a:pt x="1906524" y="691870"/>
                  </a:lnTo>
                  <a:lnTo>
                    <a:pt x="1906524" y="684250"/>
                  </a:lnTo>
                  <a:lnTo>
                    <a:pt x="202679" y="684250"/>
                  </a:lnTo>
                  <a:lnTo>
                    <a:pt x="202679" y="583666"/>
                  </a:lnTo>
                  <a:lnTo>
                    <a:pt x="1906524" y="583666"/>
                  </a:lnTo>
                  <a:lnTo>
                    <a:pt x="1906524" y="568426"/>
                  </a:lnTo>
                  <a:close/>
                </a:path>
                <a:path w="8526780" h="1583689">
                  <a:moveTo>
                    <a:pt x="2416949" y="1464538"/>
                  </a:moveTo>
                  <a:lnTo>
                    <a:pt x="1927860" y="1464538"/>
                  </a:lnTo>
                  <a:lnTo>
                    <a:pt x="1927860" y="1479778"/>
                  </a:lnTo>
                  <a:lnTo>
                    <a:pt x="2416949" y="1479778"/>
                  </a:lnTo>
                  <a:lnTo>
                    <a:pt x="2416949" y="1464538"/>
                  </a:lnTo>
                  <a:close/>
                </a:path>
                <a:path w="8526780" h="1583689">
                  <a:moveTo>
                    <a:pt x="2416949" y="1350238"/>
                  </a:moveTo>
                  <a:lnTo>
                    <a:pt x="1927860" y="1350238"/>
                  </a:lnTo>
                  <a:lnTo>
                    <a:pt x="1927860" y="1365478"/>
                  </a:lnTo>
                  <a:lnTo>
                    <a:pt x="2416949" y="1365478"/>
                  </a:lnTo>
                  <a:lnTo>
                    <a:pt x="2416949" y="1350238"/>
                  </a:lnTo>
                  <a:close/>
                </a:path>
                <a:path w="8526780" h="1583689">
                  <a:moveTo>
                    <a:pt x="2416949" y="1240510"/>
                  </a:moveTo>
                  <a:lnTo>
                    <a:pt x="1927860" y="1240510"/>
                  </a:lnTo>
                  <a:lnTo>
                    <a:pt x="1927860" y="1248130"/>
                  </a:lnTo>
                  <a:lnTo>
                    <a:pt x="2416949" y="1248130"/>
                  </a:lnTo>
                  <a:lnTo>
                    <a:pt x="2416949" y="1240510"/>
                  </a:lnTo>
                  <a:close/>
                </a:path>
                <a:path w="8526780" h="1583689">
                  <a:moveTo>
                    <a:pt x="2416949" y="1129271"/>
                  </a:moveTo>
                  <a:lnTo>
                    <a:pt x="1927860" y="1129271"/>
                  </a:lnTo>
                  <a:lnTo>
                    <a:pt x="1927860" y="1136878"/>
                  </a:lnTo>
                  <a:lnTo>
                    <a:pt x="2416949" y="1136878"/>
                  </a:lnTo>
                  <a:lnTo>
                    <a:pt x="2416949" y="1129271"/>
                  </a:lnTo>
                  <a:close/>
                </a:path>
                <a:path w="8526780" h="1583689">
                  <a:moveTo>
                    <a:pt x="2416949" y="1018006"/>
                  </a:moveTo>
                  <a:lnTo>
                    <a:pt x="1927860" y="1018006"/>
                  </a:lnTo>
                  <a:lnTo>
                    <a:pt x="1927860" y="1025626"/>
                  </a:lnTo>
                  <a:lnTo>
                    <a:pt x="2416949" y="1025626"/>
                  </a:lnTo>
                  <a:lnTo>
                    <a:pt x="2416949" y="1018006"/>
                  </a:lnTo>
                  <a:close/>
                </a:path>
                <a:path w="8526780" h="1583689">
                  <a:moveTo>
                    <a:pt x="2416949" y="906754"/>
                  </a:moveTo>
                  <a:lnTo>
                    <a:pt x="1927860" y="906754"/>
                  </a:lnTo>
                  <a:lnTo>
                    <a:pt x="1927860" y="914374"/>
                  </a:lnTo>
                  <a:lnTo>
                    <a:pt x="2416949" y="914374"/>
                  </a:lnTo>
                  <a:lnTo>
                    <a:pt x="2416949" y="906754"/>
                  </a:lnTo>
                  <a:close/>
                </a:path>
                <a:path w="8526780" h="1583689">
                  <a:moveTo>
                    <a:pt x="2416949" y="795515"/>
                  </a:moveTo>
                  <a:lnTo>
                    <a:pt x="1927860" y="795515"/>
                  </a:lnTo>
                  <a:lnTo>
                    <a:pt x="1927860" y="803122"/>
                  </a:lnTo>
                  <a:lnTo>
                    <a:pt x="2416949" y="803122"/>
                  </a:lnTo>
                  <a:lnTo>
                    <a:pt x="2416949" y="795515"/>
                  </a:lnTo>
                  <a:close/>
                </a:path>
                <a:path w="8526780" h="1583689">
                  <a:moveTo>
                    <a:pt x="2416949" y="684250"/>
                  </a:moveTo>
                  <a:lnTo>
                    <a:pt x="1927860" y="684250"/>
                  </a:lnTo>
                  <a:lnTo>
                    <a:pt x="1927860" y="691870"/>
                  </a:lnTo>
                  <a:lnTo>
                    <a:pt x="2416949" y="691870"/>
                  </a:lnTo>
                  <a:lnTo>
                    <a:pt x="2416949" y="684250"/>
                  </a:lnTo>
                  <a:close/>
                </a:path>
                <a:path w="8526780" h="1583689">
                  <a:moveTo>
                    <a:pt x="3226308" y="568426"/>
                  </a:moveTo>
                  <a:lnTo>
                    <a:pt x="2581656" y="568426"/>
                  </a:lnTo>
                  <a:lnTo>
                    <a:pt x="2581656" y="469366"/>
                  </a:lnTo>
                  <a:lnTo>
                    <a:pt x="2581656" y="454126"/>
                  </a:lnTo>
                  <a:lnTo>
                    <a:pt x="2581656" y="21310"/>
                  </a:lnTo>
                  <a:lnTo>
                    <a:pt x="2574036" y="21310"/>
                  </a:lnTo>
                  <a:lnTo>
                    <a:pt x="2574036" y="454126"/>
                  </a:lnTo>
                  <a:lnTo>
                    <a:pt x="1927860" y="454126"/>
                  </a:lnTo>
                  <a:lnTo>
                    <a:pt x="1927860" y="469366"/>
                  </a:lnTo>
                  <a:lnTo>
                    <a:pt x="2574036" y="469366"/>
                  </a:lnTo>
                  <a:lnTo>
                    <a:pt x="2574036" y="568426"/>
                  </a:lnTo>
                  <a:lnTo>
                    <a:pt x="1927860" y="568426"/>
                  </a:lnTo>
                  <a:lnTo>
                    <a:pt x="1927860" y="583666"/>
                  </a:lnTo>
                  <a:lnTo>
                    <a:pt x="2574036" y="583666"/>
                  </a:lnTo>
                  <a:lnTo>
                    <a:pt x="2574036" y="657301"/>
                  </a:lnTo>
                  <a:lnTo>
                    <a:pt x="2581656" y="657301"/>
                  </a:lnTo>
                  <a:lnTo>
                    <a:pt x="2581656" y="583666"/>
                  </a:lnTo>
                  <a:lnTo>
                    <a:pt x="3226308" y="583666"/>
                  </a:lnTo>
                  <a:lnTo>
                    <a:pt x="3226308" y="568426"/>
                  </a:lnTo>
                  <a:close/>
                </a:path>
                <a:path w="8526780" h="1583689">
                  <a:moveTo>
                    <a:pt x="4546092" y="1464538"/>
                  </a:moveTo>
                  <a:lnTo>
                    <a:pt x="3358172" y="1464538"/>
                  </a:lnTo>
                  <a:lnTo>
                    <a:pt x="3358172" y="1479778"/>
                  </a:lnTo>
                  <a:lnTo>
                    <a:pt x="4546092" y="1479778"/>
                  </a:lnTo>
                  <a:lnTo>
                    <a:pt x="4546092" y="1464538"/>
                  </a:lnTo>
                  <a:close/>
                </a:path>
                <a:path w="8526780" h="1583689">
                  <a:moveTo>
                    <a:pt x="4546092" y="568426"/>
                  </a:moveTo>
                  <a:lnTo>
                    <a:pt x="3901427" y="568426"/>
                  </a:lnTo>
                  <a:lnTo>
                    <a:pt x="3901427" y="469366"/>
                  </a:lnTo>
                  <a:lnTo>
                    <a:pt x="3901440" y="454126"/>
                  </a:lnTo>
                  <a:lnTo>
                    <a:pt x="3901427" y="21310"/>
                  </a:lnTo>
                  <a:lnTo>
                    <a:pt x="3893820" y="21310"/>
                  </a:lnTo>
                  <a:lnTo>
                    <a:pt x="3893820" y="454126"/>
                  </a:lnTo>
                  <a:lnTo>
                    <a:pt x="3247644" y="454126"/>
                  </a:lnTo>
                  <a:lnTo>
                    <a:pt x="3247644" y="469366"/>
                  </a:lnTo>
                  <a:lnTo>
                    <a:pt x="3893820" y="469366"/>
                  </a:lnTo>
                  <a:lnTo>
                    <a:pt x="3893820" y="568426"/>
                  </a:lnTo>
                  <a:lnTo>
                    <a:pt x="3247644" y="568426"/>
                  </a:lnTo>
                  <a:lnTo>
                    <a:pt x="3247644" y="583666"/>
                  </a:lnTo>
                  <a:lnTo>
                    <a:pt x="3893820" y="583666"/>
                  </a:lnTo>
                  <a:lnTo>
                    <a:pt x="3893820" y="684250"/>
                  </a:lnTo>
                  <a:lnTo>
                    <a:pt x="3358172" y="684250"/>
                  </a:lnTo>
                  <a:lnTo>
                    <a:pt x="3358172" y="691870"/>
                  </a:lnTo>
                  <a:lnTo>
                    <a:pt x="3893820" y="691870"/>
                  </a:lnTo>
                  <a:lnTo>
                    <a:pt x="3893820" y="795515"/>
                  </a:lnTo>
                  <a:lnTo>
                    <a:pt x="3358172" y="795515"/>
                  </a:lnTo>
                  <a:lnTo>
                    <a:pt x="3358172" y="803122"/>
                  </a:lnTo>
                  <a:lnTo>
                    <a:pt x="3893820" y="803122"/>
                  </a:lnTo>
                  <a:lnTo>
                    <a:pt x="3893820" y="906754"/>
                  </a:lnTo>
                  <a:lnTo>
                    <a:pt x="3358172" y="906754"/>
                  </a:lnTo>
                  <a:lnTo>
                    <a:pt x="3358172" y="914374"/>
                  </a:lnTo>
                  <a:lnTo>
                    <a:pt x="3893820" y="914374"/>
                  </a:lnTo>
                  <a:lnTo>
                    <a:pt x="3893820" y="1018006"/>
                  </a:lnTo>
                  <a:lnTo>
                    <a:pt x="3358172" y="1018006"/>
                  </a:lnTo>
                  <a:lnTo>
                    <a:pt x="3358172" y="1025626"/>
                  </a:lnTo>
                  <a:lnTo>
                    <a:pt x="3893820" y="1025626"/>
                  </a:lnTo>
                  <a:lnTo>
                    <a:pt x="3893820" y="1129271"/>
                  </a:lnTo>
                  <a:lnTo>
                    <a:pt x="3358172" y="1129271"/>
                  </a:lnTo>
                  <a:lnTo>
                    <a:pt x="3358172" y="1136878"/>
                  </a:lnTo>
                  <a:lnTo>
                    <a:pt x="3893820" y="1136878"/>
                  </a:lnTo>
                  <a:lnTo>
                    <a:pt x="3893820" y="1240510"/>
                  </a:lnTo>
                  <a:lnTo>
                    <a:pt x="3358172" y="1240510"/>
                  </a:lnTo>
                  <a:lnTo>
                    <a:pt x="3358172" y="1248130"/>
                  </a:lnTo>
                  <a:lnTo>
                    <a:pt x="3893820" y="1248130"/>
                  </a:lnTo>
                  <a:lnTo>
                    <a:pt x="3893820" y="1350238"/>
                  </a:lnTo>
                  <a:lnTo>
                    <a:pt x="3358172" y="1350238"/>
                  </a:lnTo>
                  <a:lnTo>
                    <a:pt x="3358172" y="1365478"/>
                  </a:lnTo>
                  <a:lnTo>
                    <a:pt x="4546092" y="1365478"/>
                  </a:lnTo>
                  <a:lnTo>
                    <a:pt x="4546092" y="1350238"/>
                  </a:lnTo>
                  <a:lnTo>
                    <a:pt x="3901427" y="1350238"/>
                  </a:lnTo>
                  <a:lnTo>
                    <a:pt x="3901427" y="1248130"/>
                  </a:lnTo>
                  <a:lnTo>
                    <a:pt x="4546092" y="1248130"/>
                  </a:lnTo>
                  <a:lnTo>
                    <a:pt x="4546092" y="1240510"/>
                  </a:lnTo>
                  <a:lnTo>
                    <a:pt x="3901427" y="1240510"/>
                  </a:lnTo>
                  <a:lnTo>
                    <a:pt x="3901427" y="1136878"/>
                  </a:lnTo>
                  <a:lnTo>
                    <a:pt x="4546092" y="1136878"/>
                  </a:lnTo>
                  <a:lnTo>
                    <a:pt x="4546092" y="1129271"/>
                  </a:lnTo>
                  <a:lnTo>
                    <a:pt x="3901427" y="1129271"/>
                  </a:lnTo>
                  <a:lnTo>
                    <a:pt x="3901427" y="1025626"/>
                  </a:lnTo>
                  <a:lnTo>
                    <a:pt x="4546092" y="1025626"/>
                  </a:lnTo>
                  <a:lnTo>
                    <a:pt x="4546092" y="1018006"/>
                  </a:lnTo>
                  <a:lnTo>
                    <a:pt x="3901427" y="1018006"/>
                  </a:lnTo>
                  <a:lnTo>
                    <a:pt x="3901427" y="914374"/>
                  </a:lnTo>
                  <a:lnTo>
                    <a:pt x="4546092" y="914374"/>
                  </a:lnTo>
                  <a:lnTo>
                    <a:pt x="4546092" y="906754"/>
                  </a:lnTo>
                  <a:lnTo>
                    <a:pt x="3901427" y="906754"/>
                  </a:lnTo>
                  <a:lnTo>
                    <a:pt x="3901427" y="803122"/>
                  </a:lnTo>
                  <a:lnTo>
                    <a:pt x="4546092" y="803122"/>
                  </a:lnTo>
                  <a:lnTo>
                    <a:pt x="4546092" y="795515"/>
                  </a:lnTo>
                  <a:lnTo>
                    <a:pt x="3901427" y="795515"/>
                  </a:lnTo>
                  <a:lnTo>
                    <a:pt x="3901427" y="691870"/>
                  </a:lnTo>
                  <a:lnTo>
                    <a:pt x="4546092" y="691870"/>
                  </a:lnTo>
                  <a:lnTo>
                    <a:pt x="4546092" y="684250"/>
                  </a:lnTo>
                  <a:lnTo>
                    <a:pt x="3901427" y="684250"/>
                  </a:lnTo>
                  <a:lnTo>
                    <a:pt x="3901427" y="583666"/>
                  </a:lnTo>
                  <a:lnTo>
                    <a:pt x="4546092" y="583666"/>
                  </a:lnTo>
                  <a:lnTo>
                    <a:pt x="4546092" y="568426"/>
                  </a:lnTo>
                  <a:close/>
                </a:path>
                <a:path w="8526780" h="1583689">
                  <a:moveTo>
                    <a:pt x="5865876" y="1464538"/>
                  </a:moveTo>
                  <a:lnTo>
                    <a:pt x="4567428" y="1464538"/>
                  </a:lnTo>
                  <a:lnTo>
                    <a:pt x="4567428" y="1479778"/>
                  </a:lnTo>
                  <a:lnTo>
                    <a:pt x="5865876" y="1479778"/>
                  </a:lnTo>
                  <a:lnTo>
                    <a:pt x="5865876" y="1464538"/>
                  </a:lnTo>
                  <a:close/>
                </a:path>
                <a:path w="8526780" h="1583689">
                  <a:moveTo>
                    <a:pt x="5865876" y="568426"/>
                  </a:moveTo>
                  <a:lnTo>
                    <a:pt x="5221224" y="568426"/>
                  </a:lnTo>
                  <a:lnTo>
                    <a:pt x="5221224" y="469366"/>
                  </a:lnTo>
                  <a:lnTo>
                    <a:pt x="5221224" y="454126"/>
                  </a:lnTo>
                  <a:lnTo>
                    <a:pt x="5221224" y="21310"/>
                  </a:lnTo>
                  <a:lnTo>
                    <a:pt x="5213604" y="21310"/>
                  </a:lnTo>
                  <a:lnTo>
                    <a:pt x="5213604" y="454126"/>
                  </a:lnTo>
                  <a:lnTo>
                    <a:pt x="4567428" y="454126"/>
                  </a:lnTo>
                  <a:lnTo>
                    <a:pt x="4567428" y="469366"/>
                  </a:lnTo>
                  <a:lnTo>
                    <a:pt x="5213604" y="469366"/>
                  </a:lnTo>
                  <a:lnTo>
                    <a:pt x="5213604" y="568426"/>
                  </a:lnTo>
                  <a:lnTo>
                    <a:pt x="4567428" y="568426"/>
                  </a:lnTo>
                  <a:lnTo>
                    <a:pt x="4567428" y="583666"/>
                  </a:lnTo>
                  <a:lnTo>
                    <a:pt x="5213604" y="583666"/>
                  </a:lnTo>
                  <a:lnTo>
                    <a:pt x="5213604" y="684250"/>
                  </a:lnTo>
                  <a:lnTo>
                    <a:pt x="4567428" y="684250"/>
                  </a:lnTo>
                  <a:lnTo>
                    <a:pt x="4567428" y="691870"/>
                  </a:lnTo>
                  <a:lnTo>
                    <a:pt x="5213604" y="691870"/>
                  </a:lnTo>
                  <a:lnTo>
                    <a:pt x="5213604" y="795515"/>
                  </a:lnTo>
                  <a:lnTo>
                    <a:pt x="4567428" y="795515"/>
                  </a:lnTo>
                  <a:lnTo>
                    <a:pt x="4567428" y="803122"/>
                  </a:lnTo>
                  <a:lnTo>
                    <a:pt x="5213604" y="803122"/>
                  </a:lnTo>
                  <a:lnTo>
                    <a:pt x="5213604" y="906754"/>
                  </a:lnTo>
                  <a:lnTo>
                    <a:pt x="4567428" y="906754"/>
                  </a:lnTo>
                  <a:lnTo>
                    <a:pt x="4567428" y="914374"/>
                  </a:lnTo>
                  <a:lnTo>
                    <a:pt x="5213604" y="914374"/>
                  </a:lnTo>
                  <a:lnTo>
                    <a:pt x="5213604" y="1018006"/>
                  </a:lnTo>
                  <a:lnTo>
                    <a:pt x="4567428" y="1018006"/>
                  </a:lnTo>
                  <a:lnTo>
                    <a:pt x="4567428" y="1025626"/>
                  </a:lnTo>
                  <a:lnTo>
                    <a:pt x="5213604" y="1025626"/>
                  </a:lnTo>
                  <a:lnTo>
                    <a:pt x="5213604" y="1129271"/>
                  </a:lnTo>
                  <a:lnTo>
                    <a:pt x="4567428" y="1129271"/>
                  </a:lnTo>
                  <a:lnTo>
                    <a:pt x="4567428" y="1136878"/>
                  </a:lnTo>
                  <a:lnTo>
                    <a:pt x="5213604" y="1136878"/>
                  </a:lnTo>
                  <a:lnTo>
                    <a:pt x="5213604" y="1240510"/>
                  </a:lnTo>
                  <a:lnTo>
                    <a:pt x="4567428" y="1240510"/>
                  </a:lnTo>
                  <a:lnTo>
                    <a:pt x="4567428" y="1248130"/>
                  </a:lnTo>
                  <a:lnTo>
                    <a:pt x="5213604" y="1248130"/>
                  </a:lnTo>
                  <a:lnTo>
                    <a:pt x="5213604" y="1350238"/>
                  </a:lnTo>
                  <a:lnTo>
                    <a:pt x="4567428" y="1350238"/>
                  </a:lnTo>
                  <a:lnTo>
                    <a:pt x="4567428" y="1365478"/>
                  </a:lnTo>
                  <a:lnTo>
                    <a:pt x="5865876" y="1365478"/>
                  </a:lnTo>
                  <a:lnTo>
                    <a:pt x="5865876" y="1350238"/>
                  </a:lnTo>
                  <a:lnTo>
                    <a:pt x="5221224" y="1350238"/>
                  </a:lnTo>
                  <a:lnTo>
                    <a:pt x="5221224" y="1248130"/>
                  </a:lnTo>
                  <a:lnTo>
                    <a:pt x="5865876" y="1248130"/>
                  </a:lnTo>
                  <a:lnTo>
                    <a:pt x="5865876" y="1240510"/>
                  </a:lnTo>
                  <a:lnTo>
                    <a:pt x="5221224" y="1240510"/>
                  </a:lnTo>
                  <a:lnTo>
                    <a:pt x="5221224" y="1136878"/>
                  </a:lnTo>
                  <a:lnTo>
                    <a:pt x="5865876" y="1136878"/>
                  </a:lnTo>
                  <a:lnTo>
                    <a:pt x="5865876" y="1129271"/>
                  </a:lnTo>
                  <a:lnTo>
                    <a:pt x="5221224" y="1129271"/>
                  </a:lnTo>
                  <a:lnTo>
                    <a:pt x="5221224" y="1025626"/>
                  </a:lnTo>
                  <a:lnTo>
                    <a:pt x="5865876" y="1025626"/>
                  </a:lnTo>
                  <a:lnTo>
                    <a:pt x="5865876" y="1018006"/>
                  </a:lnTo>
                  <a:lnTo>
                    <a:pt x="5221224" y="1018006"/>
                  </a:lnTo>
                  <a:lnTo>
                    <a:pt x="5221224" y="914374"/>
                  </a:lnTo>
                  <a:lnTo>
                    <a:pt x="5865876" y="914374"/>
                  </a:lnTo>
                  <a:lnTo>
                    <a:pt x="5865876" y="906754"/>
                  </a:lnTo>
                  <a:lnTo>
                    <a:pt x="5221224" y="906754"/>
                  </a:lnTo>
                  <a:lnTo>
                    <a:pt x="5221224" y="803122"/>
                  </a:lnTo>
                  <a:lnTo>
                    <a:pt x="5865876" y="803122"/>
                  </a:lnTo>
                  <a:lnTo>
                    <a:pt x="5865876" y="795515"/>
                  </a:lnTo>
                  <a:lnTo>
                    <a:pt x="5221224" y="795515"/>
                  </a:lnTo>
                  <a:lnTo>
                    <a:pt x="5221224" y="691870"/>
                  </a:lnTo>
                  <a:lnTo>
                    <a:pt x="5865876" y="691870"/>
                  </a:lnTo>
                  <a:lnTo>
                    <a:pt x="5865876" y="684250"/>
                  </a:lnTo>
                  <a:lnTo>
                    <a:pt x="5221224" y="684250"/>
                  </a:lnTo>
                  <a:lnTo>
                    <a:pt x="5221224" y="583666"/>
                  </a:lnTo>
                  <a:lnTo>
                    <a:pt x="5865876" y="583666"/>
                  </a:lnTo>
                  <a:lnTo>
                    <a:pt x="5865876" y="568426"/>
                  </a:lnTo>
                  <a:close/>
                </a:path>
                <a:path w="8526780" h="1583689">
                  <a:moveTo>
                    <a:pt x="7185660" y="1464538"/>
                  </a:moveTo>
                  <a:lnTo>
                    <a:pt x="5887212" y="1464538"/>
                  </a:lnTo>
                  <a:lnTo>
                    <a:pt x="5887212" y="1479778"/>
                  </a:lnTo>
                  <a:lnTo>
                    <a:pt x="7185660" y="1479778"/>
                  </a:lnTo>
                  <a:lnTo>
                    <a:pt x="7185660" y="1464538"/>
                  </a:lnTo>
                  <a:close/>
                </a:path>
                <a:path w="8526780" h="1583689">
                  <a:moveTo>
                    <a:pt x="7185660" y="568426"/>
                  </a:moveTo>
                  <a:lnTo>
                    <a:pt x="6541008" y="568426"/>
                  </a:lnTo>
                  <a:lnTo>
                    <a:pt x="6541008" y="469366"/>
                  </a:lnTo>
                  <a:lnTo>
                    <a:pt x="6541008" y="454126"/>
                  </a:lnTo>
                  <a:lnTo>
                    <a:pt x="6541008" y="21310"/>
                  </a:lnTo>
                  <a:lnTo>
                    <a:pt x="6533388" y="21310"/>
                  </a:lnTo>
                  <a:lnTo>
                    <a:pt x="6533388" y="454126"/>
                  </a:lnTo>
                  <a:lnTo>
                    <a:pt x="5887212" y="454126"/>
                  </a:lnTo>
                  <a:lnTo>
                    <a:pt x="5887212" y="469366"/>
                  </a:lnTo>
                  <a:lnTo>
                    <a:pt x="6533388" y="469366"/>
                  </a:lnTo>
                  <a:lnTo>
                    <a:pt x="6533388" y="568426"/>
                  </a:lnTo>
                  <a:lnTo>
                    <a:pt x="5887212" y="568426"/>
                  </a:lnTo>
                  <a:lnTo>
                    <a:pt x="5887212" y="583666"/>
                  </a:lnTo>
                  <a:lnTo>
                    <a:pt x="6533388" y="583666"/>
                  </a:lnTo>
                  <a:lnTo>
                    <a:pt x="6533388" y="684250"/>
                  </a:lnTo>
                  <a:lnTo>
                    <a:pt x="5887212" y="684250"/>
                  </a:lnTo>
                  <a:lnTo>
                    <a:pt x="5887212" y="691870"/>
                  </a:lnTo>
                  <a:lnTo>
                    <a:pt x="6533388" y="691870"/>
                  </a:lnTo>
                  <a:lnTo>
                    <a:pt x="6533388" y="795515"/>
                  </a:lnTo>
                  <a:lnTo>
                    <a:pt x="5887212" y="795515"/>
                  </a:lnTo>
                  <a:lnTo>
                    <a:pt x="5887212" y="803122"/>
                  </a:lnTo>
                  <a:lnTo>
                    <a:pt x="6533388" y="803122"/>
                  </a:lnTo>
                  <a:lnTo>
                    <a:pt x="6533388" y="906754"/>
                  </a:lnTo>
                  <a:lnTo>
                    <a:pt x="5887212" y="906754"/>
                  </a:lnTo>
                  <a:lnTo>
                    <a:pt x="5887212" y="914374"/>
                  </a:lnTo>
                  <a:lnTo>
                    <a:pt x="6533388" y="914374"/>
                  </a:lnTo>
                  <a:lnTo>
                    <a:pt x="6533388" y="1018006"/>
                  </a:lnTo>
                  <a:lnTo>
                    <a:pt x="5887212" y="1018006"/>
                  </a:lnTo>
                  <a:lnTo>
                    <a:pt x="5887212" y="1025626"/>
                  </a:lnTo>
                  <a:lnTo>
                    <a:pt x="6533388" y="1025626"/>
                  </a:lnTo>
                  <a:lnTo>
                    <a:pt x="6533388" y="1129271"/>
                  </a:lnTo>
                  <a:lnTo>
                    <a:pt x="5887212" y="1129271"/>
                  </a:lnTo>
                  <a:lnTo>
                    <a:pt x="5887212" y="1136878"/>
                  </a:lnTo>
                  <a:lnTo>
                    <a:pt x="6533388" y="1136878"/>
                  </a:lnTo>
                  <a:lnTo>
                    <a:pt x="6533388" y="1240510"/>
                  </a:lnTo>
                  <a:lnTo>
                    <a:pt x="5887212" y="1240510"/>
                  </a:lnTo>
                  <a:lnTo>
                    <a:pt x="5887212" y="1248130"/>
                  </a:lnTo>
                  <a:lnTo>
                    <a:pt x="6533388" y="1248130"/>
                  </a:lnTo>
                  <a:lnTo>
                    <a:pt x="6533388" y="1350238"/>
                  </a:lnTo>
                  <a:lnTo>
                    <a:pt x="5887212" y="1350238"/>
                  </a:lnTo>
                  <a:lnTo>
                    <a:pt x="5887212" y="1365478"/>
                  </a:lnTo>
                  <a:lnTo>
                    <a:pt x="7185660" y="1365478"/>
                  </a:lnTo>
                  <a:lnTo>
                    <a:pt x="7185660" y="1350238"/>
                  </a:lnTo>
                  <a:lnTo>
                    <a:pt x="6541008" y="1350238"/>
                  </a:lnTo>
                  <a:lnTo>
                    <a:pt x="6541008" y="1248130"/>
                  </a:lnTo>
                  <a:lnTo>
                    <a:pt x="7185660" y="1248130"/>
                  </a:lnTo>
                  <a:lnTo>
                    <a:pt x="7185660" y="1240510"/>
                  </a:lnTo>
                  <a:lnTo>
                    <a:pt x="6541008" y="1240510"/>
                  </a:lnTo>
                  <a:lnTo>
                    <a:pt x="6541008" y="1136878"/>
                  </a:lnTo>
                  <a:lnTo>
                    <a:pt x="7185660" y="1136878"/>
                  </a:lnTo>
                  <a:lnTo>
                    <a:pt x="7185660" y="1129271"/>
                  </a:lnTo>
                  <a:lnTo>
                    <a:pt x="6541008" y="1129271"/>
                  </a:lnTo>
                  <a:lnTo>
                    <a:pt x="6541008" y="1025626"/>
                  </a:lnTo>
                  <a:lnTo>
                    <a:pt x="7185660" y="1025626"/>
                  </a:lnTo>
                  <a:lnTo>
                    <a:pt x="7185660" y="1018006"/>
                  </a:lnTo>
                  <a:lnTo>
                    <a:pt x="6541008" y="1018006"/>
                  </a:lnTo>
                  <a:lnTo>
                    <a:pt x="6541008" y="914374"/>
                  </a:lnTo>
                  <a:lnTo>
                    <a:pt x="7185660" y="914374"/>
                  </a:lnTo>
                  <a:lnTo>
                    <a:pt x="7185660" y="906754"/>
                  </a:lnTo>
                  <a:lnTo>
                    <a:pt x="6541008" y="906754"/>
                  </a:lnTo>
                  <a:lnTo>
                    <a:pt x="6541008" y="803122"/>
                  </a:lnTo>
                  <a:lnTo>
                    <a:pt x="7185660" y="803122"/>
                  </a:lnTo>
                  <a:lnTo>
                    <a:pt x="7185660" y="795515"/>
                  </a:lnTo>
                  <a:lnTo>
                    <a:pt x="6541008" y="795515"/>
                  </a:lnTo>
                  <a:lnTo>
                    <a:pt x="6541008" y="691870"/>
                  </a:lnTo>
                  <a:lnTo>
                    <a:pt x="7185660" y="691870"/>
                  </a:lnTo>
                  <a:lnTo>
                    <a:pt x="7185660" y="684250"/>
                  </a:lnTo>
                  <a:lnTo>
                    <a:pt x="6541008" y="684250"/>
                  </a:lnTo>
                  <a:lnTo>
                    <a:pt x="6541008" y="583666"/>
                  </a:lnTo>
                  <a:lnTo>
                    <a:pt x="7185660" y="583666"/>
                  </a:lnTo>
                  <a:lnTo>
                    <a:pt x="7185660" y="568426"/>
                  </a:lnTo>
                  <a:close/>
                </a:path>
                <a:path w="8526780" h="1583689">
                  <a:moveTo>
                    <a:pt x="7860779" y="583666"/>
                  </a:moveTo>
                  <a:lnTo>
                    <a:pt x="7853172" y="583666"/>
                  </a:lnTo>
                  <a:lnTo>
                    <a:pt x="7853172" y="1350238"/>
                  </a:lnTo>
                  <a:lnTo>
                    <a:pt x="7860779" y="1350238"/>
                  </a:lnTo>
                  <a:lnTo>
                    <a:pt x="7860779" y="583666"/>
                  </a:lnTo>
                  <a:close/>
                </a:path>
                <a:path w="8526780" h="1583689">
                  <a:moveTo>
                    <a:pt x="7860779" y="469366"/>
                  </a:moveTo>
                  <a:lnTo>
                    <a:pt x="7853172" y="469366"/>
                  </a:lnTo>
                  <a:lnTo>
                    <a:pt x="7853172" y="568426"/>
                  </a:lnTo>
                  <a:lnTo>
                    <a:pt x="7860779" y="568426"/>
                  </a:lnTo>
                  <a:lnTo>
                    <a:pt x="7860779" y="469366"/>
                  </a:lnTo>
                  <a:close/>
                </a:path>
                <a:path w="8526780" h="1583689">
                  <a:moveTo>
                    <a:pt x="7860779" y="21310"/>
                  </a:moveTo>
                  <a:lnTo>
                    <a:pt x="7853172" y="21310"/>
                  </a:lnTo>
                  <a:lnTo>
                    <a:pt x="7853172" y="454126"/>
                  </a:lnTo>
                  <a:lnTo>
                    <a:pt x="7860779" y="454126"/>
                  </a:lnTo>
                  <a:lnTo>
                    <a:pt x="7860779" y="21310"/>
                  </a:lnTo>
                  <a:close/>
                </a:path>
                <a:path w="8526780" h="1583689">
                  <a:moveTo>
                    <a:pt x="8526780" y="21310"/>
                  </a:moveTo>
                  <a:lnTo>
                    <a:pt x="8505444" y="21310"/>
                  </a:lnTo>
                  <a:lnTo>
                    <a:pt x="8505444" y="1464538"/>
                  </a:lnTo>
                  <a:lnTo>
                    <a:pt x="8526780" y="1464538"/>
                  </a:lnTo>
                  <a:lnTo>
                    <a:pt x="8526780" y="21310"/>
                  </a:lnTo>
                  <a:close/>
                </a:path>
              </a:pathLst>
            </a:custGeom>
            <a:solidFill>
              <a:srgbClr val="000000"/>
            </a:solidFill>
          </p:spPr>
          <p:txBody>
            <a:bodyPr wrap="square" lIns="0" tIns="0" rIns="0" bIns="0" rtlCol="0"/>
            <a:lstStyle/>
            <a:p>
              <a:endParaRPr/>
            </a:p>
          </p:txBody>
        </p:sp>
        <p:sp>
          <p:nvSpPr>
            <p:cNvPr id="338" name="object 338"/>
            <p:cNvSpPr/>
            <p:nvPr/>
          </p:nvSpPr>
          <p:spPr>
            <a:xfrm>
              <a:off x="758952" y="1580413"/>
              <a:ext cx="8526780" cy="2117090"/>
            </a:xfrm>
            <a:custGeom>
              <a:avLst/>
              <a:gdLst/>
              <a:ahLst/>
              <a:cxnLst/>
              <a:rect l="l" t="t" r="r" b="b"/>
              <a:pathLst>
                <a:path w="8526780" h="2117090">
                  <a:moveTo>
                    <a:pt x="7620" y="1627619"/>
                  </a:moveTo>
                  <a:lnTo>
                    <a:pt x="0" y="1627619"/>
                  </a:lnTo>
                  <a:lnTo>
                    <a:pt x="0" y="1648942"/>
                  </a:lnTo>
                  <a:lnTo>
                    <a:pt x="0" y="1752574"/>
                  </a:lnTo>
                  <a:lnTo>
                    <a:pt x="0" y="1773910"/>
                  </a:lnTo>
                  <a:lnTo>
                    <a:pt x="0" y="1981174"/>
                  </a:lnTo>
                  <a:lnTo>
                    <a:pt x="7620" y="1981174"/>
                  </a:lnTo>
                  <a:lnTo>
                    <a:pt x="7620" y="1773910"/>
                  </a:lnTo>
                  <a:lnTo>
                    <a:pt x="7620" y="1752574"/>
                  </a:lnTo>
                  <a:lnTo>
                    <a:pt x="7620" y="1648942"/>
                  </a:lnTo>
                  <a:lnTo>
                    <a:pt x="7620" y="1627619"/>
                  </a:lnTo>
                  <a:close/>
                </a:path>
                <a:path w="8526780" h="2117090">
                  <a:moveTo>
                    <a:pt x="7620" y="1597139"/>
                  </a:moveTo>
                  <a:lnTo>
                    <a:pt x="0" y="1597139"/>
                  </a:lnTo>
                  <a:lnTo>
                    <a:pt x="0" y="1627606"/>
                  </a:lnTo>
                  <a:lnTo>
                    <a:pt x="7620" y="1627606"/>
                  </a:lnTo>
                  <a:lnTo>
                    <a:pt x="7620" y="1597139"/>
                  </a:lnTo>
                  <a:close/>
                </a:path>
                <a:path w="8526780" h="2117090">
                  <a:moveTo>
                    <a:pt x="7620" y="21310"/>
                  </a:moveTo>
                  <a:lnTo>
                    <a:pt x="0" y="21310"/>
                  </a:lnTo>
                  <a:lnTo>
                    <a:pt x="0" y="1575790"/>
                  </a:lnTo>
                  <a:lnTo>
                    <a:pt x="0" y="1597126"/>
                  </a:lnTo>
                  <a:lnTo>
                    <a:pt x="7620" y="1597126"/>
                  </a:lnTo>
                  <a:lnTo>
                    <a:pt x="7620" y="1575790"/>
                  </a:lnTo>
                  <a:lnTo>
                    <a:pt x="7620" y="21310"/>
                  </a:lnTo>
                  <a:close/>
                </a:path>
                <a:path w="8526780" h="2117090">
                  <a:moveTo>
                    <a:pt x="21336" y="1994890"/>
                  </a:moveTo>
                  <a:lnTo>
                    <a:pt x="13716" y="1994890"/>
                  </a:lnTo>
                  <a:lnTo>
                    <a:pt x="13716" y="2002510"/>
                  </a:lnTo>
                  <a:lnTo>
                    <a:pt x="21336" y="2002510"/>
                  </a:lnTo>
                  <a:lnTo>
                    <a:pt x="21336" y="1994890"/>
                  </a:lnTo>
                  <a:close/>
                </a:path>
                <a:path w="8526780" h="2117090">
                  <a:moveTo>
                    <a:pt x="21336" y="1766290"/>
                  </a:moveTo>
                  <a:lnTo>
                    <a:pt x="13716" y="1766290"/>
                  </a:lnTo>
                  <a:lnTo>
                    <a:pt x="13716" y="1773910"/>
                  </a:lnTo>
                  <a:lnTo>
                    <a:pt x="13716" y="1981174"/>
                  </a:lnTo>
                  <a:lnTo>
                    <a:pt x="13716" y="1988794"/>
                  </a:lnTo>
                  <a:lnTo>
                    <a:pt x="21336" y="1988794"/>
                  </a:lnTo>
                  <a:lnTo>
                    <a:pt x="21336" y="1981174"/>
                  </a:lnTo>
                  <a:lnTo>
                    <a:pt x="21336" y="1773910"/>
                  </a:lnTo>
                  <a:lnTo>
                    <a:pt x="21336" y="1766290"/>
                  </a:lnTo>
                  <a:close/>
                </a:path>
                <a:path w="8526780" h="2117090">
                  <a:moveTo>
                    <a:pt x="21336" y="1641335"/>
                  </a:moveTo>
                  <a:lnTo>
                    <a:pt x="13716" y="1641335"/>
                  </a:lnTo>
                  <a:lnTo>
                    <a:pt x="13716" y="1648942"/>
                  </a:lnTo>
                  <a:lnTo>
                    <a:pt x="13716" y="1752574"/>
                  </a:lnTo>
                  <a:lnTo>
                    <a:pt x="13716" y="1760194"/>
                  </a:lnTo>
                  <a:lnTo>
                    <a:pt x="21336" y="1760194"/>
                  </a:lnTo>
                  <a:lnTo>
                    <a:pt x="21336" y="1752574"/>
                  </a:lnTo>
                  <a:lnTo>
                    <a:pt x="21336" y="1648942"/>
                  </a:lnTo>
                  <a:lnTo>
                    <a:pt x="21336" y="1641335"/>
                  </a:lnTo>
                  <a:close/>
                </a:path>
                <a:path w="8526780" h="2117090">
                  <a:moveTo>
                    <a:pt x="21336" y="1627619"/>
                  </a:moveTo>
                  <a:lnTo>
                    <a:pt x="13716" y="1627619"/>
                  </a:lnTo>
                  <a:lnTo>
                    <a:pt x="13716" y="1635226"/>
                  </a:lnTo>
                  <a:lnTo>
                    <a:pt x="21336" y="1635226"/>
                  </a:lnTo>
                  <a:lnTo>
                    <a:pt x="21336" y="1627619"/>
                  </a:lnTo>
                  <a:close/>
                </a:path>
                <a:path w="8526780" h="2117090">
                  <a:moveTo>
                    <a:pt x="21336" y="1597139"/>
                  </a:moveTo>
                  <a:lnTo>
                    <a:pt x="13716" y="1597139"/>
                  </a:lnTo>
                  <a:lnTo>
                    <a:pt x="13716" y="1627606"/>
                  </a:lnTo>
                  <a:lnTo>
                    <a:pt x="21336" y="1627606"/>
                  </a:lnTo>
                  <a:lnTo>
                    <a:pt x="21336" y="1597139"/>
                  </a:lnTo>
                  <a:close/>
                </a:path>
                <a:path w="8526780" h="2117090">
                  <a:moveTo>
                    <a:pt x="21336" y="1589506"/>
                  </a:moveTo>
                  <a:lnTo>
                    <a:pt x="13716" y="1589506"/>
                  </a:lnTo>
                  <a:lnTo>
                    <a:pt x="13716" y="1597126"/>
                  </a:lnTo>
                  <a:lnTo>
                    <a:pt x="21336" y="1597126"/>
                  </a:lnTo>
                  <a:lnTo>
                    <a:pt x="21336" y="1589506"/>
                  </a:lnTo>
                  <a:close/>
                </a:path>
                <a:path w="8526780" h="2117090">
                  <a:moveTo>
                    <a:pt x="21336" y="21310"/>
                  </a:moveTo>
                  <a:lnTo>
                    <a:pt x="13716" y="21310"/>
                  </a:lnTo>
                  <a:lnTo>
                    <a:pt x="13716" y="1575790"/>
                  </a:lnTo>
                  <a:lnTo>
                    <a:pt x="13716" y="1583410"/>
                  </a:lnTo>
                  <a:lnTo>
                    <a:pt x="21336" y="1583410"/>
                  </a:lnTo>
                  <a:lnTo>
                    <a:pt x="21336" y="1575790"/>
                  </a:lnTo>
                  <a:lnTo>
                    <a:pt x="21336" y="21310"/>
                  </a:lnTo>
                  <a:close/>
                </a:path>
                <a:path w="8526780" h="2117090">
                  <a:moveTo>
                    <a:pt x="202679" y="1773910"/>
                  </a:moveTo>
                  <a:lnTo>
                    <a:pt x="195072" y="1773910"/>
                  </a:lnTo>
                  <a:lnTo>
                    <a:pt x="195072" y="1981174"/>
                  </a:lnTo>
                  <a:lnTo>
                    <a:pt x="202679" y="1981174"/>
                  </a:lnTo>
                  <a:lnTo>
                    <a:pt x="202679" y="1773910"/>
                  </a:lnTo>
                  <a:close/>
                </a:path>
                <a:path w="8526780" h="2117090">
                  <a:moveTo>
                    <a:pt x="202679" y="1479778"/>
                  </a:moveTo>
                  <a:lnTo>
                    <a:pt x="195072" y="1479778"/>
                  </a:lnTo>
                  <a:lnTo>
                    <a:pt x="195072" y="1575790"/>
                  </a:lnTo>
                  <a:lnTo>
                    <a:pt x="202679" y="1575790"/>
                  </a:lnTo>
                  <a:lnTo>
                    <a:pt x="202679" y="1479778"/>
                  </a:lnTo>
                  <a:close/>
                </a:path>
                <a:path w="8526780" h="2117090">
                  <a:moveTo>
                    <a:pt x="1906524" y="2101570"/>
                  </a:moveTo>
                  <a:lnTo>
                    <a:pt x="202679" y="2101570"/>
                  </a:lnTo>
                  <a:lnTo>
                    <a:pt x="202679" y="2002536"/>
                  </a:lnTo>
                  <a:lnTo>
                    <a:pt x="195072" y="2002536"/>
                  </a:lnTo>
                  <a:lnTo>
                    <a:pt x="195072" y="2101570"/>
                  </a:lnTo>
                  <a:lnTo>
                    <a:pt x="21336" y="2101570"/>
                  </a:lnTo>
                  <a:lnTo>
                    <a:pt x="21336" y="2116810"/>
                  </a:lnTo>
                  <a:lnTo>
                    <a:pt x="1906524" y="2116810"/>
                  </a:lnTo>
                  <a:lnTo>
                    <a:pt x="1906524" y="2101570"/>
                  </a:lnTo>
                  <a:close/>
                </a:path>
                <a:path w="8526780" h="2117090">
                  <a:moveTo>
                    <a:pt x="1927860" y="1773910"/>
                  </a:moveTo>
                  <a:lnTo>
                    <a:pt x="1906524" y="1773910"/>
                  </a:lnTo>
                  <a:lnTo>
                    <a:pt x="1906524" y="1981174"/>
                  </a:lnTo>
                  <a:lnTo>
                    <a:pt x="1927860" y="1981174"/>
                  </a:lnTo>
                  <a:lnTo>
                    <a:pt x="1927860" y="1773910"/>
                  </a:lnTo>
                  <a:close/>
                </a:path>
                <a:path w="8526780" h="2117090">
                  <a:moveTo>
                    <a:pt x="1927860" y="1648942"/>
                  </a:moveTo>
                  <a:lnTo>
                    <a:pt x="1906524" y="1648942"/>
                  </a:lnTo>
                  <a:lnTo>
                    <a:pt x="1906524" y="1752574"/>
                  </a:lnTo>
                  <a:lnTo>
                    <a:pt x="1927860" y="1752574"/>
                  </a:lnTo>
                  <a:lnTo>
                    <a:pt x="1927860" y="1648942"/>
                  </a:lnTo>
                  <a:close/>
                </a:path>
                <a:path w="8526780" h="2117090">
                  <a:moveTo>
                    <a:pt x="1927860" y="21310"/>
                  </a:moveTo>
                  <a:lnTo>
                    <a:pt x="1906524" y="21310"/>
                  </a:lnTo>
                  <a:lnTo>
                    <a:pt x="1906524" y="1575790"/>
                  </a:lnTo>
                  <a:lnTo>
                    <a:pt x="1927860" y="1575790"/>
                  </a:lnTo>
                  <a:lnTo>
                    <a:pt x="1927860" y="21310"/>
                  </a:lnTo>
                  <a:close/>
                </a:path>
                <a:path w="8526780" h="2117090">
                  <a:moveTo>
                    <a:pt x="2581656" y="1773910"/>
                  </a:moveTo>
                  <a:lnTo>
                    <a:pt x="2574036" y="1773910"/>
                  </a:lnTo>
                  <a:lnTo>
                    <a:pt x="2574036" y="1981174"/>
                  </a:lnTo>
                  <a:lnTo>
                    <a:pt x="2581656" y="1981174"/>
                  </a:lnTo>
                  <a:lnTo>
                    <a:pt x="2581656" y="1773910"/>
                  </a:lnTo>
                  <a:close/>
                </a:path>
                <a:path w="8526780" h="2117090">
                  <a:moveTo>
                    <a:pt x="3226308" y="2101570"/>
                  </a:moveTo>
                  <a:lnTo>
                    <a:pt x="2581656" y="2101570"/>
                  </a:lnTo>
                  <a:lnTo>
                    <a:pt x="2581656" y="2002536"/>
                  </a:lnTo>
                  <a:lnTo>
                    <a:pt x="2574036" y="2002536"/>
                  </a:lnTo>
                  <a:lnTo>
                    <a:pt x="2574036" y="2101570"/>
                  </a:lnTo>
                  <a:lnTo>
                    <a:pt x="1927860" y="2101570"/>
                  </a:lnTo>
                  <a:lnTo>
                    <a:pt x="1927860" y="2116810"/>
                  </a:lnTo>
                  <a:lnTo>
                    <a:pt x="3226308" y="2116810"/>
                  </a:lnTo>
                  <a:lnTo>
                    <a:pt x="3226308" y="2101570"/>
                  </a:lnTo>
                  <a:close/>
                </a:path>
                <a:path w="8526780" h="2117090">
                  <a:moveTo>
                    <a:pt x="3247644" y="1773910"/>
                  </a:moveTo>
                  <a:lnTo>
                    <a:pt x="3226308" y="1773910"/>
                  </a:lnTo>
                  <a:lnTo>
                    <a:pt x="3226308" y="1981174"/>
                  </a:lnTo>
                  <a:lnTo>
                    <a:pt x="3247644" y="1981174"/>
                  </a:lnTo>
                  <a:lnTo>
                    <a:pt x="3247644" y="1773910"/>
                  </a:lnTo>
                  <a:close/>
                </a:path>
                <a:path w="8526780" h="2117090">
                  <a:moveTo>
                    <a:pt x="3247644" y="1648942"/>
                  </a:moveTo>
                  <a:lnTo>
                    <a:pt x="3226308" y="1648942"/>
                  </a:lnTo>
                  <a:lnTo>
                    <a:pt x="3226308" y="1752574"/>
                  </a:lnTo>
                  <a:lnTo>
                    <a:pt x="3247644" y="1752574"/>
                  </a:lnTo>
                  <a:lnTo>
                    <a:pt x="3247644" y="1648942"/>
                  </a:lnTo>
                  <a:close/>
                </a:path>
                <a:path w="8526780" h="2117090">
                  <a:moveTo>
                    <a:pt x="3247644" y="1484287"/>
                  </a:moveTo>
                  <a:lnTo>
                    <a:pt x="3226308" y="1484287"/>
                  </a:lnTo>
                  <a:lnTo>
                    <a:pt x="3226308" y="1575790"/>
                  </a:lnTo>
                  <a:lnTo>
                    <a:pt x="3247644" y="1575790"/>
                  </a:lnTo>
                  <a:lnTo>
                    <a:pt x="3247644" y="1484287"/>
                  </a:lnTo>
                  <a:close/>
                </a:path>
                <a:path w="8526780" h="2117090">
                  <a:moveTo>
                    <a:pt x="3247644" y="21310"/>
                  </a:moveTo>
                  <a:lnTo>
                    <a:pt x="3226308" y="21310"/>
                  </a:lnTo>
                  <a:lnTo>
                    <a:pt x="3226308" y="657301"/>
                  </a:lnTo>
                  <a:lnTo>
                    <a:pt x="3247644" y="657301"/>
                  </a:lnTo>
                  <a:lnTo>
                    <a:pt x="3247644" y="21310"/>
                  </a:lnTo>
                  <a:close/>
                </a:path>
                <a:path w="8526780" h="2117090">
                  <a:moveTo>
                    <a:pt x="3901427" y="1773910"/>
                  </a:moveTo>
                  <a:lnTo>
                    <a:pt x="3893820" y="1773910"/>
                  </a:lnTo>
                  <a:lnTo>
                    <a:pt x="3893820" y="1981174"/>
                  </a:lnTo>
                  <a:lnTo>
                    <a:pt x="3901427" y="1981174"/>
                  </a:lnTo>
                  <a:lnTo>
                    <a:pt x="3901427" y="1773910"/>
                  </a:lnTo>
                  <a:close/>
                </a:path>
                <a:path w="8526780" h="2117090">
                  <a:moveTo>
                    <a:pt x="3901427" y="1365478"/>
                  </a:moveTo>
                  <a:lnTo>
                    <a:pt x="3893820" y="1365478"/>
                  </a:lnTo>
                  <a:lnTo>
                    <a:pt x="3893820" y="1464538"/>
                  </a:lnTo>
                  <a:lnTo>
                    <a:pt x="3901427" y="1464538"/>
                  </a:lnTo>
                  <a:lnTo>
                    <a:pt x="3901427" y="1365478"/>
                  </a:lnTo>
                  <a:close/>
                </a:path>
                <a:path w="8526780" h="2117090">
                  <a:moveTo>
                    <a:pt x="4546092" y="2101570"/>
                  </a:moveTo>
                  <a:lnTo>
                    <a:pt x="3901427" y="2101570"/>
                  </a:lnTo>
                  <a:lnTo>
                    <a:pt x="3901427" y="2002536"/>
                  </a:lnTo>
                  <a:lnTo>
                    <a:pt x="3893820" y="2002536"/>
                  </a:lnTo>
                  <a:lnTo>
                    <a:pt x="3893820" y="2101570"/>
                  </a:lnTo>
                  <a:lnTo>
                    <a:pt x="3247644" y="2101570"/>
                  </a:lnTo>
                  <a:lnTo>
                    <a:pt x="3247644" y="2116810"/>
                  </a:lnTo>
                  <a:lnTo>
                    <a:pt x="4546092" y="2116810"/>
                  </a:lnTo>
                  <a:lnTo>
                    <a:pt x="4546092" y="2101570"/>
                  </a:lnTo>
                  <a:close/>
                </a:path>
                <a:path w="8526780" h="2117090">
                  <a:moveTo>
                    <a:pt x="4567428" y="1773910"/>
                  </a:moveTo>
                  <a:lnTo>
                    <a:pt x="4546092" y="1773910"/>
                  </a:lnTo>
                  <a:lnTo>
                    <a:pt x="4546092" y="1981174"/>
                  </a:lnTo>
                  <a:lnTo>
                    <a:pt x="4567428" y="1981174"/>
                  </a:lnTo>
                  <a:lnTo>
                    <a:pt x="4567428" y="1773910"/>
                  </a:lnTo>
                  <a:close/>
                </a:path>
                <a:path w="8526780" h="2117090">
                  <a:moveTo>
                    <a:pt x="4567428" y="1648942"/>
                  </a:moveTo>
                  <a:lnTo>
                    <a:pt x="4546092" y="1648942"/>
                  </a:lnTo>
                  <a:lnTo>
                    <a:pt x="4546092" y="1752574"/>
                  </a:lnTo>
                  <a:lnTo>
                    <a:pt x="4567428" y="1752574"/>
                  </a:lnTo>
                  <a:lnTo>
                    <a:pt x="4567428" y="1648942"/>
                  </a:lnTo>
                  <a:close/>
                </a:path>
                <a:path w="8526780" h="2117090">
                  <a:moveTo>
                    <a:pt x="4567428" y="21310"/>
                  </a:moveTo>
                  <a:lnTo>
                    <a:pt x="4546092" y="21310"/>
                  </a:lnTo>
                  <a:lnTo>
                    <a:pt x="4546092" y="1575790"/>
                  </a:lnTo>
                  <a:lnTo>
                    <a:pt x="4567428" y="1575790"/>
                  </a:lnTo>
                  <a:lnTo>
                    <a:pt x="4567428" y="21310"/>
                  </a:lnTo>
                  <a:close/>
                </a:path>
                <a:path w="8526780" h="2117090">
                  <a:moveTo>
                    <a:pt x="5221224" y="1365478"/>
                  </a:moveTo>
                  <a:lnTo>
                    <a:pt x="5213604" y="1365478"/>
                  </a:lnTo>
                  <a:lnTo>
                    <a:pt x="5213604" y="1464538"/>
                  </a:lnTo>
                  <a:lnTo>
                    <a:pt x="5221224" y="1464538"/>
                  </a:lnTo>
                  <a:lnTo>
                    <a:pt x="5221224" y="1365478"/>
                  </a:lnTo>
                  <a:close/>
                </a:path>
                <a:path w="8526780" h="2117090">
                  <a:moveTo>
                    <a:pt x="5887199" y="1648942"/>
                  </a:moveTo>
                  <a:lnTo>
                    <a:pt x="5865876" y="1648942"/>
                  </a:lnTo>
                  <a:lnTo>
                    <a:pt x="5865876" y="1752574"/>
                  </a:lnTo>
                  <a:lnTo>
                    <a:pt x="5887199" y="1752574"/>
                  </a:lnTo>
                  <a:lnTo>
                    <a:pt x="5887199" y="1648942"/>
                  </a:lnTo>
                  <a:close/>
                </a:path>
                <a:path w="8526780" h="2117090">
                  <a:moveTo>
                    <a:pt x="5887199" y="21310"/>
                  </a:moveTo>
                  <a:lnTo>
                    <a:pt x="5865876" y="21310"/>
                  </a:lnTo>
                  <a:lnTo>
                    <a:pt x="5865876" y="1575790"/>
                  </a:lnTo>
                  <a:lnTo>
                    <a:pt x="5887199" y="1575790"/>
                  </a:lnTo>
                  <a:lnTo>
                    <a:pt x="5887199" y="21310"/>
                  </a:lnTo>
                  <a:close/>
                </a:path>
                <a:path w="8526780" h="2117090">
                  <a:moveTo>
                    <a:pt x="6541008" y="1365478"/>
                  </a:moveTo>
                  <a:lnTo>
                    <a:pt x="6533388" y="1365478"/>
                  </a:lnTo>
                  <a:lnTo>
                    <a:pt x="6533388" y="1464538"/>
                  </a:lnTo>
                  <a:lnTo>
                    <a:pt x="6541008" y="1464538"/>
                  </a:lnTo>
                  <a:lnTo>
                    <a:pt x="6541008" y="1365478"/>
                  </a:lnTo>
                  <a:close/>
                </a:path>
                <a:path w="8526780" h="2117090">
                  <a:moveTo>
                    <a:pt x="7206983" y="1648942"/>
                  </a:moveTo>
                  <a:lnTo>
                    <a:pt x="7185660" y="1648942"/>
                  </a:lnTo>
                  <a:lnTo>
                    <a:pt x="7185660" y="1752574"/>
                  </a:lnTo>
                  <a:lnTo>
                    <a:pt x="7206983" y="1752574"/>
                  </a:lnTo>
                  <a:lnTo>
                    <a:pt x="7206983" y="1648942"/>
                  </a:lnTo>
                  <a:close/>
                </a:path>
                <a:path w="8526780" h="2117090">
                  <a:moveTo>
                    <a:pt x="7206983" y="21310"/>
                  </a:moveTo>
                  <a:lnTo>
                    <a:pt x="7185660" y="21310"/>
                  </a:lnTo>
                  <a:lnTo>
                    <a:pt x="7185660" y="1575790"/>
                  </a:lnTo>
                  <a:lnTo>
                    <a:pt x="7206983" y="1575790"/>
                  </a:lnTo>
                  <a:lnTo>
                    <a:pt x="7206983" y="21310"/>
                  </a:lnTo>
                  <a:close/>
                </a:path>
                <a:path w="8526780" h="2117090">
                  <a:moveTo>
                    <a:pt x="7860779" y="1365478"/>
                  </a:moveTo>
                  <a:lnTo>
                    <a:pt x="7853172" y="1365478"/>
                  </a:lnTo>
                  <a:lnTo>
                    <a:pt x="7853172" y="1464538"/>
                  </a:lnTo>
                  <a:lnTo>
                    <a:pt x="7860779" y="1464538"/>
                  </a:lnTo>
                  <a:lnTo>
                    <a:pt x="7860779" y="1365478"/>
                  </a:lnTo>
                  <a:close/>
                </a:path>
                <a:path w="8526780" h="2117090">
                  <a:moveTo>
                    <a:pt x="8513064" y="1981174"/>
                  </a:moveTo>
                  <a:lnTo>
                    <a:pt x="8505444" y="1981174"/>
                  </a:lnTo>
                  <a:lnTo>
                    <a:pt x="8505444" y="1988794"/>
                  </a:lnTo>
                  <a:lnTo>
                    <a:pt x="8513064" y="1988794"/>
                  </a:lnTo>
                  <a:lnTo>
                    <a:pt x="8513064" y="1981174"/>
                  </a:lnTo>
                  <a:close/>
                </a:path>
                <a:path w="8526780" h="2117090">
                  <a:moveTo>
                    <a:pt x="8513064" y="1766290"/>
                  </a:moveTo>
                  <a:lnTo>
                    <a:pt x="8505444" y="1766290"/>
                  </a:lnTo>
                  <a:lnTo>
                    <a:pt x="8505444" y="1773910"/>
                  </a:lnTo>
                  <a:lnTo>
                    <a:pt x="8513064" y="1773910"/>
                  </a:lnTo>
                  <a:lnTo>
                    <a:pt x="8513064" y="1766290"/>
                  </a:lnTo>
                  <a:close/>
                </a:path>
                <a:path w="8526780" h="2117090">
                  <a:moveTo>
                    <a:pt x="8513064" y="1641335"/>
                  </a:moveTo>
                  <a:lnTo>
                    <a:pt x="8505444" y="1641335"/>
                  </a:lnTo>
                  <a:lnTo>
                    <a:pt x="8505444" y="1648942"/>
                  </a:lnTo>
                  <a:lnTo>
                    <a:pt x="8505444" y="1752574"/>
                  </a:lnTo>
                  <a:lnTo>
                    <a:pt x="8505444" y="1760194"/>
                  </a:lnTo>
                  <a:lnTo>
                    <a:pt x="8513064" y="1760194"/>
                  </a:lnTo>
                  <a:lnTo>
                    <a:pt x="8513064" y="1752574"/>
                  </a:lnTo>
                  <a:lnTo>
                    <a:pt x="8513064" y="1648942"/>
                  </a:lnTo>
                  <a:lnTo>
                    <a:pt x="8513064" y="1641335"/>
                  </a:lnTo>
                  <a:close/>
                </a:path>
                <a:path w="8526780" h="2117090">
                  <a:moveTo>
                    <a:pt x="8513064" y="1627619"/>
                  </a:moveTo>
                  <a:lnTo>
                    <a:pt x="8505444" y="1627619"/>
                  </a:lnTo>
                  <a:lnTo>
                    <a:pt x="8505444" y="1635226"/>
                  </a:lnTo>
                  <a:lnTo>
                    <a:pt x="8513064" y="1635226"/>
                  </a:lnTo>
                  <a:lnTo>
                    <a:pt x="8513064" y="1627619"/>
                  </a:lnTo>
                  <a:close/>
                </a:path>
                <a:path w="8526780" h="2117090">
                  <a:moveTo>
                    <a:pt x="8513064" y="1597139"/>
                  </a:moveTo>
                  <a:lnTo>
                    <a:pt x="8505444" y="1597139"/>
                  </a:lnTo>
                  <a:lnTo>
                    <a:pt x="8505444" y="1627606"/>
                  </a:lnTo>
                  <a:lnTo>
                    <a:pt x="8513064" y="1627606"/>
                  </a:lnTo>
                  <a:lnTo>
                    <a:pt x="8513064" y="1597139"/>
                  </a:lnTo>
                  <a:close/>
                </a:path>
                <a:path w="8526780" h="2117090">
                  <a:moveTo>
                    <a:pt x="8513064" y="1589506"/>
                  </a:moveTo>
                  <a:lnTo>
                    <a:pt x="8505444" y="1589506"/>
                  </a:lnTo>
                  <a:lnTo>
                    <a:pt x="8505444" y="1597126"/>
                  </a:lnTo>
                  <a:lnTo>
                    <a:pt x="8513064" y="1597126"/>
                  </a:lnTo>
                  <a:lnTo>
                    <a:pt x="8513064" y="1589506"/>
                  </a:lnTo>
                  <a:close/>
                </a:path>
                <a:path w="8526780" h="2117090">
                  <a:moveTo>
                    <a:pt x="8513064" y="1479778"/>
                  </a:moveTo>
                  <a:lnTo>
                    <a:pt x="8505444" y="1479778"/>
                  </a:lnTo>
                  <a:lnTo>
                    <a:pt x="8505444" y="1575790"/>
                  </a:lnTo>
                  <a:lnTo>
                    <a:pt x="8505444" y="1583410"/>
                  </a:lnTo>
                  <a:lnTo>
                    <a:pt x="8513064" y="1583410"/>
                  </a:lnTo>
                  <a:lnTo>
                    <a:pt x="8513064" y="1575790"/>
                  </a:lnTo>
                  <a:lnTo>
                    <a:pt x="8513064" y="1479778"/>
                  </a:lnTo>
                  <a:close/>
                </a:path>
                <a:path w="8526780" h="2117090">
                  <a:moveTo>
                    <a:pt x="8513064" y="0"/>
                  </a:moveTo>
                  <a:lnTo>
                    <a:pt x="8505444" y="0"/>
                  </a:lnTo>
                  <a:lnTo>
                    <a:pt x="8505444" y="7594"/>
                  </a:lnTo>
                  <a:lnTo>
                    <a:pt x="8513064" y="7594"/>
                  </a:lnTo>
                  <a:lnTo>
                    <a:pt x="8513064" y="0"/>
                  </a:lnTo>
                  <a:close/>
                </a:path>
                <a:path w="8526780" h="2117090">
                  <a:moveTo>
                    <a:pt x="8526780" y="1627619"/>
                  </a:moveTo>
                  <a:lnTo>
                    <a:pt x="8519160" y="1627619"/>
                  </a:lnTo>
                  <a:lnTo>
                    <a:pt x="8519160" y="1648942"/>
                  </a:lnTo>
                  <a:lnTo>
                    <a:pt x="8519160" y="1752574"/>
                  </a:lnTo>
                  <a:lnTo>
                    <a:pt x="8519160" y="1773910"/>
                  </a:lnTo>
                  <a:lnTo>
                    <a:pt x="8526780" y="1773910"/>
                  </a:lnTo>
                  <a:lnTo>
                    <a:pt x="8526780" y="1752574"/>
                  </a:lnTo>
                  <a:lnTo>
                    <a:pt x="8526780" y="1648942"/>
                  </a:lnTo>
                  <a:lnTo>
                    <a:pt x="8526780" y="1627619"/>
                  </a:lnTo>
                  <a:close/>
                </a:path>
                <a:path w="8526780" h="2117090">
                  <a:moveTo>
                    <a:pt x="8526780" y="1597139"/>
                  </a:moveTo>
                  <a:lnTo>
                    <a:pt x="8519160" y="1597139"/>
                  </a:lnTo>
                  <a:lnTo>
                    <a:pt x="8519160" y="1627606"/>
                  </a:lnTo>
                  <a:lnTo>
                    <a:pt x="8526780" y="1627606"/>
                  </a:lnTo>
                  <a:lnTo>
                    <a:pt x="8526780" y="1597139"/>
                  </a:lnTo>
                  <a:close/>
                </a:path>
                <a:path w="8526780" h="2117090">
                  <a:moveTo>
                    <a:pt x="8526780" y="1479778"/>
                  </a:moveTo>
                  <a:lnTo>
                    <a:pt x="8519160" y="1479778"/>
                  </a:lnTo>
                  <a:lnTo>
                    <a:pt x="8519160" y="1575790"/>
                  </a:lnTo>
                  <a:lnTo>
                    <a:pt x="8519160" y="1597126"/>
                  </a:lnTo>
                  <a:lnTo>
                    <a:pt x="8526780" y="1597126"/>
                  </a:lnTo>
                  <a:lnTo>
                    <a:pt x="8526780" y="1575790"/>
                  </a:lnTo>
                  <a:lnTo>
                    <a:pt x="8526780" y="1479778"/>
                  </a:lnTo>
                  <a:close/>
                </a:path>
                <a:path w="8526780" h="2117090">
                  <a:moveTo>
                    <a:pt x="8526780" y="0"/>
                  </a:moveTo>
                  <a:lnTo>
                    <a:pt x="8519160" y="0"/>
                  </a:lnTo>
                  <a:lnTo>
                    <a:pt x="8519160" y="21310"/>
                  </a:lnTo>
                  <a:lnTo>
                    <a:pt x="8526780" y="21310"/>
                  </a:lnTo>
                  <a:lnTo>
                    <a:pt x="8526780" y="0"/>
                  </a:lnTo>
                  <a:close/>
                </a:path>
              </a:pathLst>
            </a:custGeom>
            <a:solidFill>
              <a:srgbClr val="000000"/>
            </a:solidFill>
          </p:spPr>
          <p:txBody>
            <a:bodyPr wrap="square" lIns="0" tIns="0" rIns="0" bIns="0" rtlCol="0"/>
            <a:lstStyle/>
            <a:p>
              <a:endParaRPr/>
            </a:p>
          </p:txBody>
        </p:sp>
        <p:sp>
          <p:nvSpPr>
            <p:cNvPr id="339" name="object 339"/>
            <p:cNvSpPr/>
            <p:nvPr/>
          </p:nvSpPr>
          <p:spPr>
            <a:xfrm>
              <a:off x="780288" y="3354323"/>
              <a:ext cx="8505825" cy="1452880"/>
            </a:xfrm>
            <a:custGeom>
              <a:avLst/>
              <a:gdLst/>
              <a:ahLst/>
              <a:cxnLst/>
              <a:rect l="l" t="t" r="r" b="b"/>
              <a:pathLst>
                <a:path w="8505825" h="1452879">
                  <a:moveTo>
                    <a:pt x="181343" y="1353324"/>
                  </a:moveTo>
                  <a:lnTo>
                    <a:pt x="173736" y="1353324"/>
                  </a:lnTo>
                  <a:lnTo>
                    <a:pt x="173736" y="1452372"/>
                  </a:lnTo>
                  <a:lnTo>
                    <a:pt x="181343" y="1452372"/>
                  </a:lnTo>
                  <a:lnTo>
                    <a:pt x="181343" y="1353324"/>
                  </a:lnTo>
                  <a:close/>
                </a:path>
                <a:path w="8505825" h="1452879">
                  <a:moveTo>
                    <a:pt x="181343" y="1239024"/>
                  </a:moveTo>
                  <a:lnTo>
                    <a:pt x="173736" y="1239024"/>
                  </a:lnTo>
                  <a:lnTo>
                    <a:pt x="173736" y="1338072"/>
                  </a:lnTo>
                  <a:lnTo>
                    <a:pt x="181343" y="1338072"/>
                  </a:lnTo>
                  <a:lnTo>
                    <a:pt x="181343" y="1239024"/>
                  </a:lnTo>
                  <a:close/>
                </a:path>
                <a:path w="8505825" h="1452879">
                  <a:moveTo>
                    <a:pt x="181343" y="1124724"/>
                  </a:moveTo>
                  <a:lnTo>
                    <a:pt x="173736" y="1124724"/>
                  </a:lnTo>
                  <a:lnTo>
                    <a:pt x="173736" y="1223772"/>
                  </a:lnTo>
                  <a:lnTo>
                    <a:pt x="181343" y="1223772"/>
                  </a:lnTo>
                  <a:lnTo>
                    <a:pt x="181343" y="1124724"/>
                  </a:lnTo>
                  <a:close/>
                </a:path>
                <a:path w="8505825" h="1452879">
                  <a:moveTo>
                    <a:pt x="1885188" y="1338084"/>
                  </a:moveTo>
                  <a:lnTo>
                    <a:pt x="0" y="1338084"/>
                  </a:lnTo>
                  <a:lnTo>
                    <a:pt x="0" y="1353312"/>
                  </a:lnTo>
                  <a:lnTo>
                    <a:pt x="1885188" y="1353312"/>
                  </a:lnTo>
                  <a:lnTo>
                    <a:pt x="1885188" y="1338084"/>
                  </a:lnTo>
                  <a:close/>
                </a:path>
                <a:path w="8505825" h="1452879">
                  <a:moveTo>
                    <a:pt x="1885188" y="1223784"/>
                  </a:moveTo>
                  <a:lnTo>
                    <a:pt x="0" y="1223784"/>
                  </a:lnTo>
                  <a:lnTo>
                    <a:pt x="0" y="1239012"/>
                  </a:lnTo>
                  <a:lnTo>
                    <a:pt x="1885188" y="1239012"/>
                  </a:lnTo>
                  <a:lnTo>
                    <a:pt x="1885188" y="1223784"/>
                  </a:lnTo>
                  <a:close/>
                </a:path>
                <a:path w="8505825" h="1452879">
                  <a:moveTo>
                    <a:pt x="1885188" y="443496"/>
                  </a:moveTo>
                  <a:lnTo>
                    <a:pt x="181343" y="443496"/>
                  </a:lnTo>
                  <a:lnTo>
                    <a:pt x="181343" y="342925"/>
                  </a:lnTo>
                  <a:lnTo>
                    <a:pt x="173736" y="342925"/>
                  </a:lnTo>
                  <a:lnTo>
                    <a:pt x="173736" y="443496"/>
                  </a:lnTo>
                  <a:lnTo>
                    <a:pt x="0" y="443496"/>
                  </a:lnTo>
                  <a:lnTo>
                    <a:pt x="0" y="451104"/>
                  </a:lnTo>
                  <a:lnTo>
                    <a:pt x="173736" y="451104"/>
                  </a:lnTo>
                  <a:lnTo>
                    <a:pt x="173736" y="554736"/>
                  </a:lnTo>
                  <a:lnTo>
                    <a:pt x="0" y="554736"/>
                  </a:lnTo>
                  <a:lnTo>
                    <a:pt x="0" y="562356"/>
                  </a:lnTo>
                  <a:lnTo>
                    <a:pt x="173736" y="562356"/>
                  </a:lnTo>
                  <a:lnTo>
                    <a:pt x="173736" y="665988"/>
                  </a:lnTo>
                  <a:lnTo>
                    <a:pt x="0" y="665988"/>
                  </a:lnTo>
                  <a:lnTo>
                    <a:pt x="0" y="673608"/>
                  </a:lnTo>
                  <a:lnTo>
                    <a:pt x="173736" y="673608"/>
                  </a:lnTo>
                  <a:lnTo>
                    <a:pt x="173736" y="777252"/>
                  </a:lnTo>
                  <a:lnTo>
                    <a:pt x="0" y="777252"/>
                  </a:lnTo>
                  <a:lnTo>
                    <a:pt x="0" y="784860"/>
                  </a:lnTo>
                  <a:lnTo>
                    <a:pt x="173736" y="784860"/>
                  </a:lnTo>
                  <a:lnTo>
                    <a:pt x="173736" y="888492"/>
                  </a:lnTo>
                  <a:lnTo>
                    <a:pt x="0" y="888492"/>
                  </a:lnTo>
                  <a:lnTo>
                    <a:pt x="0" y="896112"/>
                  </a:lnTo>
                  <a:lnTo>
                    <a:pt x="173736" y="896112"/>
                  </a:lnTo>
                  <a:lnTo>
                    <a:pt x="173736" y="1109484"/>
                  </a:lnTo>
                  <a:lnTo>
                    <a:pt x="0" y="1109484"/>
                  </a:lnTo>
                  <a:lnTo>
                    <a:pt x="0" y="1124712"/>
                  </a:lnTo>
                  <a:lnTo>
                    <a:pt x="1885188" y="1124712"/>
                  </a:lnTo>
                  <a:lnTo>
                    <a:pt x="1885188" y="1109484"/>
                  </a:lnTo>
                  <a:lnTo>
                    <a:pt x="181343" y="1109484"/>
                  </a:lnTo>
                  <a:lnTo>
                    <a:pt x="181343" y="896112"/>
                  </a:lnTo>
                  <a:lnTo>
                    <a:pt x="1885188" y="896112"/>
                  </a:lnTo>
                  <a:lnTo>
                    <a:pt x="1885188" y="888492"/>
                  </a:lnTo>
                  <a:lnTo>
                    <a:pt x="181343" y="888492"/>
                  </a:lnTo>
                  <a:lnTo>
                    <a:pt x="181343" y="784860"/>
                  </a:lnTo>
                  <a:lnTo>
                    <a:pt x="1885188" y="784860"/>
                  </a:lnTo>
                  <a:lnTo>
                    <a:pt x="1885188" y="777252"/>
                  </a:lnTo>
                  <a:lnTo>
                    <a:pt x="181343" y="777252"/>
                  </a:lnTo>
                  <a:lnTo>
                    <a:pt x="181343" y="673608"/>
                  </a:lnTo>
                  <a:lnTo>
                    <a:pt x="1885188" y="673608"/>
                  </a:lnTo>
                  <a:lnTo>
                    <a:pt x="1885188" y="665988"/>
                  </a:lnTo>
                  <a:lnTo>
                    <a:pt x="181343" y="665988"/>
                  </a:lnTo>
                  <a:lnTo>
                    <a:pt x="181343" y="562356"/>
                  </a:lnTo>
                  <a:lnTo>
                    <a:pt x="1885188" y="562356"/>
                  </a:lnTo>
                  <a:lnTo>
                    <a:pt x="1885188" y="554736"/>
                  </a:lnTo>
                  <a:lnTo>
                    <a:pt x="181343" y="554736"/>
                  </a:lnTo>
                  <a:lnTo>
                    <a:pt x="181343" y="451104"/>
                  </a:lnTo>
                  <a:lnTo>
                    <a:pt x="1885188" y="451104"/>
                  </a:lnTo>
                  <a:lnTo>
                    <a:pt x="1885188" y="443496"/>
                  </a:lnTo>
                  <a:close/>
                </a:path>
                <a:path w="8505825" h="1452879">
                  <a:moveTo>
                    <a:pt x="2403678" y="888492"/>
                  </a:moveTo>
                  <a:lnTo>
                    <a:pt x="1906524" y="888492"/>
                  </a:lnTo>
                  <a:lnTo>
                    <a:pt x="1906524" y="896112"/>
                  </a:lnTo>
                  <a:lnTo>
                    <a:pt x="2403678" y="896112"/>
                  </a:lnTo>
                  <a:lnTo>
                    <a:pt x="2403678" y="888492"/>
                  </a:lnTo>
                  <a:close/>
                </a:path>
                <a:path w="8505825" h="1452879">
                  <a:moveTo>
                    <a:pt x="2405481" y="1338084"/>
                  </a:moveTo>
                  <a:lnTo>
                    <a:pt x="1906524" y="1338084"/>
                  </a:lnTo>
                  <a:lnTo>
                    <a:pt x="1906524" y="1353312"/>
                  </a:lnTo>
                  <a:lnTo>
                    <a:pt x="2405481" y="1353312"/>
                  </a:lnTo>
                  <a:lnTo>
                    <a:pt x="2405481" y="1338084"/>
                  </a:lnTo>
                  <a:close/>
                </a:path>
                <a:path w="8505825" h="1452879">
                  <a:moveTo>
                    <a:pt x="2405481" y="1223784"/>
                  </a:moveTo>
                  <a:lnTo>
                    <a:pt x="1906524" y="1223784"/>
                  </a:lnTo>
                  <a:lnTo>
                    <a:pt x="1906524" y="1239012"/>
                  </a:lnTo>
                  <a:lnTo>
                    <a:pt x="2405481" y="1239012"/>
                  </a:lnTo>
                  <a:lnTo>
                    <a:pt x="2405481" y="1223784"/>
                  </a:lnTo>
                  <a:close/>
                </a:path>
                <a:path w="8505825" h="1452879">
                  <a:moveTo>
                    <a:pt x="2560320" y="1124724"/>
                  </a:moveTo>
                  <a:lnTo>
                    <a:pt x="2552700" y="1124724"/>
                  </a:lnTo>
                  <a:lnTo>
                    <a:pt x="2552700" y="1147152"/>
                  </a:lnTo>
                  <a:lnTo>
                    <a:pt x="2560320" y="1147152"/>
                  </a:lnTo>
                  <a:lnTo>
                    <a:pt x="2560320" y="1124724"/>
                  </a:lnTo>
                  <a:close/>
                </a:path>
                <a:path w="8505825" h="1452879">
                  <a:moveTo>
                    <a:pt x="3204972" y="1109484"/>
                  </a:moveTo>
                  <a:lnTo>
                    <a:pt x="1906524" y="1109484"/>
                  </a:lnTo>
                  <a:lnTo>
                    <a:pt x="1906524" y="1124712"/>
                  </a:lnTo>
                  <a:lnTo>
                    <a:pt x="3204972" y="1124712"/>
                  </a:lnTo>
                  <a:lnTo>
                    <a:pt x="3204972" y="1109484"/>
                  </a:lnTo>
                  <a:close/>
                </a:path>
                <a:path w="8505825" h="1452879">
                  <a:moveTo>
                    <a:pt x="3204972" y="443496"/>
                  </a:moveTo>
                  <a:lnTo>
                    <a:pt x="2560320" y="443496"/>
                  </a:lnTo>
                  <a:lnTo>
                    <a:pt x="2560320" y="342925"/>
                  </a:lnTo>
                  <a:lnTo>
                    <a:pt x="2552700" y="342925"/>
                  </a:lnTo>
                  <a:lnTo>
                    <a:pt x="2552700" y="443496"/>
                  </a:lnTo>
                  <a:lnTo>
                    <a:pt x="1906524" y="443496"/>
                  </a:lnTo>
                  <a:lnTo>
                    <a:pt x="1906524" y="451104"/>
                  </a:lnTo>
                  <a:lnTo>
                    <a:pt x="2552700" y="451104"/>
                  </a:lnTo>
                  <a:lnTo>
                    <a:pt x="2552700" y="554736"/>
                  </a:lnTo>
                  <a:lnTo>
                    <a:pt x="1906524" y="554736"/>
                  </a:lnTo>
                  <a:lnTo>
                    <a:pt x="1906524" y="562356"/>
                  </a:lnTo>
                  <a:lnTo>
                    <a:pt x="2552700" y="562356"/>
                  </a:lnTo>
                  <a:lnTo>
                    <a:pt x="2552700" y="665988"/>
                  </a:lnTo>
                  <a:lnTo>
                    <a:pt x="1906524" y="665988"/>
                  </a:lnTo>
                  <a:lnTo>
                    <a:pt x="1906524" y="673608"/>
                  </a:lnTo>
                  <a:lnTo>
                    <a:pt x="2552700" y="673608"/>
                  </a:lnTo>
                  <a:lnTo>
                    <a:pt x="2552700" y="777252"/>
                  </a:lnTo>
                  <a:lnTo>
                    <a:pt x="1906524" y="777252"/>
                  </a:lnTo>
                  <a:lnTo>
                    <a:pt x="1906524" y="784860"/>
                  </a:lnTo>
                  <a:lnTo>
                    <a:pt x="2552700" y="784860"/>
                  </a:lnTo>
                  <a:lnTo>
                    <a:pt x="2552700" y="795528"/>
                  </a:lnTo>
                  <a:lnTo>
                    <a:pt x="2560320" y="795528"/>
                  </a:lnTo>
                  <a:lnTo>
                    <a:pt x="2560320" y="784860"/>
                  </a:lnTo>
                  <a:lnTo>
                    <a:pt x="3204972" y="784860"/>
                  </a:lnTo>
                  <a:lnTo>
                    <a:pt x="3204972" y="777252"/>
                  </a:lnTo>
                  <a:lnTo>
                    <a:pt x="2560320" y="777252"/>
                  </a:lnTo>
                  <a:lnTo>
                    <a:pt x="2560320" y="673608"/>
                  </a:lnTo>
                  <a:lnTo>
                    <a:pt x="3204972" y="673608"/>
                  </a:lnTo>
                  <a:lnTo>
                    <a:pt x="3204972" y="665988"/>
                  </a:lnTo>
                  <a:lnTo>
                    <a:pt x="2560320" y="665988"/>
                  </a:lnTo>
                  <a:lnTo>
                    <a:pt x="2560320" y="562356"/>
                  </a:lnTo>
                  <a:lnTo>
                    <a:pt x="3204972" y="562356"/>
                  </a:lnTo>
                  <a:lnTo>
                    <a:pt x="3204972" y="554736"/>
                  </a:lnTo>
                  <a:lnTo>
                    <a:pt x="2560320" y="554736"/>
                  </a:lnTo>
                  <a:lnTo>
                    <a:pt x="2560320" y="451104"/>
                  </a:lnTo>
                  <a:lnTo>
                    <a:pt x="3204972" y="451104"/>
                  </a:lnTo>
                  <a:lnTo>
                    <a:pt x="3204972" y="443496"/>
                  </a:lnTo>
                  <a:close/>
                </a:path>
                <a:path w="8505825" h="1452879">
                  <a:moveTo>
                    <a:pt x="3880091" y="1239024"/>
                  </a:moveTo>
                  <a:lnTo>
                    <a:pt x="3872484" y="1239024"/>
                  </a:lnTo>
                  <a:lnTo>
                    <a:pt x="3872484" y="1338072"/>
                  </a:lnTo>
                  <a:lnTo>
                    <a:pt x="3880091" y="1338072"/>
                  </a:lnTo>
                  <a:lnTo>
                    <a:pt x="3880091" y="1239024"/>
                  </a:lnTo>
                  <a:close/>
                </a:path>
                <a:path w="8505825" h="1452879">
                  <a:moveTo>
                    <a:pt x="3880091" y="1124724"/>
                  </a:moveTo>
                  <a:lnTo>
                    <a:pt x="3872484" y="1124724"/>
                  </a:lnTo>
                  <a:lnTo>
                    <a:pt x="3872484" y="1223772"/>
                  </a:lnTo>
                  <a:lnTo>
                    <a:pt x="3880091" y="1223772"/>
                  </a:lnTo>
                  <a:lnTo>
                    <a:pt x="3880091" y="1124724"/>
                  </a:lnTo>
                  <a:close/>
                </a:path>
                <a:path w="8505825" h="1452879">
                  <a:moveTo>
                    <a:pt x="4524756" y="1338084"/>
                  </a:moveTo>
                  <a:lnTo>
                    <a:pt x="3411118" y="1338084"/>
                  </a:lnTo>
                  <a:lnTo>
                    <a:pt x="3411118" y="1353312"/>
                  </a:lnTo>
                  <a:lnTo>
                    <a:pt x="4524756" y="1353312"/>
                  </a:lnTo>
                  <a:lnTo>
                    <a:pt x="4524756" y="1338084"/>
                  </a:lnTo>
                  <a:close/>
                </a:path>
                <a:path w="8505825" h="1452879">
                  <a:moveTo>
                    <a:pt x="4524756" y="1223784"/>
                  </a:moveTo>
                  <a:lnTo>
                    <a:pt x="3411118" y="1223784"/>
                  </a:lnTo>
                  <a:lnTo>
                    <a:pt x="3411118" y="1239012"/>
                  </a:lnTo>
                  <a:lnTo>
                    <a:pt x="4524756" y="1239012"/>
                  </a:lnTo>
                  <a:lnTo>
                    <a:pt x="4524756" y="1223784"/>
                  </a:lnTo>
                  <a:close/>
                </a:path>
                <a:path w="8505825" h="1452879">
                  <a:moveTo>
                    <a:pt x="4524756" y="443496"/>
                  </a:moveTo>
                  <a:lnTo>
                    <a:pt x="3880091" y="443496"/>
                  </a:lnTo>
                  <a:lnTo>
                    <a:pt x="3880091" y="342925"/>
                  </a:lnTo>
                  <a:lnTo>
                    <a:pt x="3872484" y="342925"/>
                  </a:lnTo>
                  <a:lnTo>
                    <a:pt x="3872484" y="443496"/>
                  </a:lnTo>
                  <a:lnTo>
                    <a:pt x="3226308" y="443496"/>
                  </a:lnTo>
                  <a:lnTo>
                    <a:pt x="3226308" y="451104"/>
                  </a:lnTo>
                  <a:lnTo>
                    <a:pt x="3872484" y="451104"/>
                  </a:lnTo>
                  <a:lnTo>
                    <a:pt x="3872484" y="554736"/>
                  </a:lnTo>
                  <a:lnTo>
                    <a:pt x="3226308" y="554736"/>
                  </a:lnTo>
                  <a:lnTo>
                    <a:pt x="3226308" y="562356"/>
                  </a:lnTo>
                  <a:lnTo>
                    <a:pt x="3872484" y="562356"/>
                  </a:lnTo>
                  <a:lnTo>
                    <a:pt x="3872484" y="665988"/>
                  </a:lnTo>
                  <a:lnTo>
                    <a:pt x="3226308" y="665988"/>
                  </a:lnTo>
                  <a:lnTo>
                    <a:pt x="3226308" y="673608"/>
                  </a:lnTo>
                  <a:lnTo>
                    <a:pt x="3872484" y="673608"/>
                  </a:lnTo>
                  <a:lnTo>
                    <a:pt x="3872484" y="777252"/>
                  </a:lnTo>
                  <a:lnTo>
                    <a:pt x="3226308" y="777252"/>
                  </a:lnTo>
                  <a:lnTo>
                    <a:pt x="3226308" y="784860"/>
                  </a:lnTo>
                  <a:lnTo>
                    <a:pt x="3872484" y="784860"/>
                  </a:lnTo>
                  <a:lnTo>
                    <a:pt x="3872484" y="888492"/>
                  </a:lnTo>
                  <a:lnTo>
                    <a:pt x="3419792" y="888492"/>
                  </a:lnTo>
                  <a:lnTo>
                    <a:pt x="3419792" y="896112"/>
                  </a:lnTo>
                  <a:lnTo>
                    <a:pt x="3872484" y="896112"/>
                  </a:lnTo>
                  <a:lnTo>
                    <a:pt x="3872484" y="1109484"/>
                  </a:lnTo>
                  <a:lnTo>
                    <a:pt x="3226308" y="1109484"/>
                  </a:lnTo>
                  <a:lnTo>
                    <a:pt x="3226308" y="1124712"/>
                  </a:lnTo>
                  <a:lnTo>
                    <a:pt x="4524756" y="1124712"/>
                  </a:lnTo>
                  <a:lnTo>
                    <a:pt x="4524756" y="1109484"/>
                  </a:lnTo>
                  <a:lnTo>
                    <a:pt x="3880091" y="1109484"/>
                  </a:lnTo>
                  <a:lnTo>
                    <a:pt x="3880091" y="896112"/>
                  </a:lnTo>
                  <a:lnTo>
                    <a:pt x="4524756" y="896112"/>
                  </a:lnTo>
                  <a:lnTo>
                    <a:pt x="4524756" y="888492"/>
                  </a:lnTo>
                  <a:lnTo>
                    <a:pt x="3880091" y="888492"/>
                  </a:lnTo>
                  <a:lnTo>
                    <a:pt x="3880091" y="784860"/>
                  </a:lnTo>
                  <a:lnTo>
                    <a:pt x="4524756" y="784860"/>
                  </a:lnTo>
                  <a:lnTo>
                    <a:pt x="4524756" y="777252"/>
                  </a:lnTo>
                  <a:lnTo>
                    <a:pt x="3880091" y="777252"/>
                  </a:lnTo>
                  <a:lnTo>
                    <a:pt x="3880091" y="673608"/>
                  </a:lnTo>
                  <a:lnTo>
                    <a:pt x="4524756" y="673608"/>
                  </a:lnTo>
                  <a:lnTo>
                    <a:pt x="4524756" y="665988"/>
                  </a:lnTo>
                  <a:lnTo>
                    <a:pt x="3880091" y="665988"/>
                  </a:lnTo>
                  <a:lnTo>
                    <a:pt x="3880091" y="562356"/>
                  </a:lnTo>
                  <a:lnTo>
                    <a:pt x="4524756" y="562356"/>
                  </a:lnTo>
                  <a:lnTo>
                    <a:pt x="4524756" y="554736"/>
                  </a:lnTo>
                  <a:lnTo>
                    <a:pt x="3880091" y="554736"/>
                  </a:lnTo>
                  <a:lnTo>
                    <a:pt x="3880091" y="451104"/>
                  </a:lnTo>
                  <a:lnTo>
                    <a:pt x="4524756" y="451104"/>
                  </a:lnTo>
                  <a:lnTo>
                    <a:pt x="4524756" y="443496"/>
                  </a:lnTo>
                  <a:close/>
                </a:path>
                <a:path w="8505825" h="1452879">
                  <a:moveTo>
                    <a:pt x="4524756" y="327660"/>
                  </a:moveTo>
                  <a:lnTo>
                    <a:pt x="3226308" y="327660"/>
                  </a:lnTo>
                  <a:lnTo>
                    <a:pt x="3226308" y="342900"/>
                  </a:lnTo>
                  <a:lnTo>
                    <a:pt x="4524756" y="342900"/>
                  </a:lnTo>
                  <a:lnTo>
                    <a:pt x="4524756" y="327660"/>
                  </a:lnTo>
                  <a:close/>
                </a:path>
                <a:path w="8505825" h="1452879">
                  <a:moveTo>
                    <a:pt x="5199888" y="1239024"/>
                  </a:moveTo>
                  <a:lnTo>
                    <a:pt x="5192268" y="1239024"/>
                  </a:lnTo>
                  <a:lnTo>
                    <a:pt x="5192268" y="1338072"/>
                  </a:lnTo>
                  <a:lnTo>
                    <a:pt x="5199888" y="1338072"/>
                  </a:lnTo>
                  <a:lnTo>
                    <a:pt x="5199888" y="1239024"/>
                  </a:lnTo>
                  <a:close/>
                </a:path>
                <a:path w="8505825" h="1452879">
                  <a:moveTo>
                    <a:pt x="5199888" y="1124724"/>
                  </a:moveTo>
                  <a:lnTo>
                    <a:pt x="5192268" y="1124724"/>
                  </a:lnTo>
                  <a:lnTo>
                    <a:pt x="5192268" y="1223772"/>
                  </a:lnTo>
                  <a:lnTo>
                    <a:pt x="5199888" y="1223772"/>
                  </a:lnTo>
                  <a:lnTo>
                    <a:pt x="5199888" y="1124724"/>
                  </a:lnTo>
                  <a:close/>
                </a:path>
                <a:path w="8505825" h="1452879">
                  <a:moveTo>
                    <a:pt x="5199888" y="0"/>
                  </a:moveTo>
                  <a:lnTo>
                    <a:pt x="5192268" y="0"/>
                  </a:lnTo>
                  <a:lnTo>
                    <a:pt x="5192268" y="207264"/>
                  </a:lnTo>
                  <a:lnTo>
                    <a:pt x="5199888" y="207264"/>
                  </a:lnTo>
                  <a:lnTo>
                    <a:pt x="5199888" y="0"/>
                  </a:lnTo>
                  <a:close/>
                </a:path>
                <a:path w="8505825" h="1452879">
                  <a:moveTo>
                    <a:pt x="5844540" y="1338084"/>
                  </a:moveTo>
                  <a:lnTo>
                    <a:pt x="4546092" y="1338084"/>
                  </a:lnTo>
                  <a:lnTo>
                    <a:pt x="4546092" y="1353312"/>
                  </a:lnTo>
                  <a:lnTo>
                    <a:pt x="5844540" y="1353312"/>
                  </a:lnTo>
                  <a:lnTo>
                    <a:pt x="5844540" y="1338084"/>
                  </a:lnTo>
                  <a:close/>
                </a:path>
                <a:path w="8505825" h="1452879">
                  <a:moveTo>
                    <a:pt x="5844540" y="1223784"/>
                  </a:moveTo>
                  <a:lnTo>
                    <a:pt x="4546092" y="1223784"/>
                  </a:lnTo>
                  <a:lnTo>
                    <a:pt x="4546092" y="1239012"/>
                  </a:lnTo>
                  <a:lnTo>
                    <a:pt x="5844540" y="1239012"/>
                  </a:lnTo>
                  <a:lnTo>
                    <a:pt x="5844540" y="1223784"/>
                  </a:lnTo>
                  <a:close/>
                </a:path>
                <a:path w="8505825" h="1452879">
                  <a:moveTo>
                    <a:pt x="5844540" y="443496"/>
                  </a:moveTo>
                  <a:lnTo>
                    <a:pt x="5199888" y="443496"/>
                  </a:lnTo>
                  <a:lnTo>
                    <a:pt x="5199888" y="342925"/>
                  </a:lnTo>
                  <a:lnTo>
                    <a:pt x="5192268" y="342925"/>
                  </a:lnTo>
                  <a:lnTo>
                    <a:pt x="5192268" y="443496"/>
                  </a:lnTo>
                  <a:lnTo>
                    <a:pt x="4546092" y="443496"/>
                  </a:lnTo>
                  <a:lnTo>
                    <a:pt x="4546092" y="451104"/>
                  </a:lnTo>
                  <a:lnTo>
                    <a:pt x="5192268" y="451104"/>
                  </a:lnTo>
                  <a:lnTo>
                    <a:pt x="5192268" y="554736"/>
                  </a:lnTo>
                  <a:lnTo>
                    <a:pt x="4546092" y="554736"/>
                  </a:lnTo>
                  <a:lnTo>
                    <a:pt x="4546092" y="562356"/>
                  </a:lnTo>
                  <a:lnTo>
                    <a:pt x="5192268" y="562356"/>
                  </a:lnTo>
                  <a:lnTo>
                    <a:pt x="5192268" y="665988"/>
                  </a:lnTo>
                  <a:lnTo>
                    <a:pt x="4546092" y="665988"/>
                  </a:lnTo>
                  <a:lnTo>
                    <a:pt x="4546092" y="673608"/>
                  </a:lnTo>
                  <a:lnTo>
                    <a:pt x="5192268" y="673608"/>
                  </a:lnTo>
                  <a:lnTo>
                    <a:pt x="5192268" y="777252"/>
                  </a:lnTo>
                  <a:lnTo>
                    <a:pt x="4546092" y="777252"/>
                  </a:lnTo>
                  <a:lnTo>
                    <a:pt x="4546092" y="784860"/>
                  </a:lnTo>
                  <a:lnTo>
                    <a:pt x="5192268" y="784860"/>
                  </a:lnTo>
                  <a:lnTo>
                    <a:pt x="5192268" y="888492"/>
                  </a:lnTo>
                  <a:lnTo>
                    <a:pt x="4546092" y="888492"/>
                  </a:lnTo>
                  <a:lnTo>
                    <a:pt x="4546092" y="896112"/>
                  </a:lnTo>
                  <a:lnTo>
                    <a:pt x="5192268" y="896112"/>
                  </a:lnTo>
                  <a:lnTo>
                    <a:pt x="5192268" y="1109484"/>
                  </a:lnTo>
                  <a:lnTo>
                    <a:pt x="4546092" y="1109484"/>
                  </a:lnTo>
                  <a:lnTo>
                    <a:pt x="4546092" y="1124712"/>
                  </a:lnTo>
                  <a:lnTo>
                    <a:pt x="5844540" y="1124712"/>
                  </a:lnTo>
                  <a:lnTo>
                    <a:pt x="5844540" y="1109484"/>
                  </a:lnTo>
                  <a:lnTo>
                    <a:pt x="5199888" y="1109484"/>
                  </a:lnTo>
                  <a:lnTo>
                    <a:pt x="5199888" y="896112"/>
                  </a:lnTo>
                  <a:lnTo>
                    <a:pt x="5844540" y="896112"/>
                  </a:lnTo>
                  <a:lnTo>
                    <a:pt x="5844540" y="888492"/>
                  </a:lnTo>
                  <a:lnTo>
                    <a:pt x="5199888" y="888492"/>
                  </a:lnTo>
                  <a:lnTo>
                    <a:pt x="5199888" y="784860"/>
                  </a:lnTo>
                  <a:lnTo>
                    <a:pt x="5844540" y="784860"/>
                  </a:lnTo>
                  <a:lnTo>
                    <a:pt x="5844540" y="777252"/>
                  </a:lnTo>
                  <a:lnTo>
                    <a:pt x="5199888" y="777252"/>
                  </a:lnTo>
                  <a:lnTo>
                    <a:pt x="5199888" y="673608"/>
                  </a:lnTo>
                  <a:lnTo>
                    <a:pt x="5844540" y="673608"/>
                  </a:lnTo>
                  <a:lnTo>
                    <a:pt x="5844540" y="665988"/>
                  </a:lnTo>
                  <a:lnTo>
                    <a:pt x="5199888" y="665988"/>
                  </a:lnTo>
                  <a:lnTo>
                    <a:pt x="5199888" y="562356"/>
                  </a:lnTo>
                  <a:lnTo>
                    <a:pt x="5844540" y="562356"/>
                  </a:lnTo>
                  <a:lnTo>
                    <a:pt x="5844540" y="554736"/>
                  </a:lnTo>
                  <a:lnTo>
                    <a:pt x="5199888" y="554736"/>
                  </a:lnTo>
                  <a:lnTo>
                    <a:pt x="5199888" y="451104"/>
                  </a:lnTo>
                  <a:lnTo>
                    <a:pt x="5844540" y="451104"/>
                  </a:lnTo>
                  <a:lnTo>
                    <a:pt x="5844540" y="443496"/>
                  </a:lnTo>
                  <a:close/>
                </a:path>
                <a:path w="8505825" h="1452879">
                  <a:moveTo>
                    <a:pt x="5844540" y="327660"/>
                  </a:moveTo>
                  <a:lnTo>
                    <a:pt x="5199888" y="327660"/>
                  </a:lnTo>
                  <a:lnTo>
                    <a:pt x="5199888" y="228625"/>
                  </a:lnTo>
                  <a:lnTo>
                    <a:pt x="5192268" y="228625"/>
                  </a:lnTo>
                  <a:lnTo>
                    <a:pt x="5192268" y="327660"/>
                  </a:lnTo>
                  <a:lnTo>
                    <a:pt x="4546092" y="327660"/>
                  </a:lnTo>
                  <a:lnTo>
                    <a:pt x="4546092" y="342900"/>
                  </a:lnTo>
                  <a:lnTo>
                    <a:pt x="5844540" y="342900"/>
                  </a:lnTo>
                  <a:lnTo>
                    <a:pt x="5844540" y="327660"/>
                  </a:lnTo>
                  <a:close/>
                </a:path>
                <a:path w="8505825" h="1452879">
                  <a:moveTo>
                    <a:pt x="5865863" y="0"/>
                  </a:moveTo>
                  <a:lnTo>
                    <a:pt x="5844540" y="0"/>
                  </a:lnTo>
                  <a:lnTo>
                    <a:pt x="5844540" y="207264"/>
                  </a:lnTo>
                  <a:lnTo>
                    <a:pt x="5865863" y="207264"/>
                  </a:lnTo>
                  <a:lnTo>
                    <a:pt x="5865863" y="0"/>
                  </a:lnTo>
                  <a:close/>
                </a:path>
                <a:path w="8505825" h="1452879">
                  <a:moveTo>
                    <a:pt x="6519672" y="1239024"/>
                  </a:moveTo>
                  <a:lnTo>
                    <a:pt x="6512052" y="1239024"/>
                  </a:lnTo>
                  <a:lnTo>
                    <a:pt x="6512052" y="1338072"/>
                  </a:lnTo>
                  <a:lnTo>
                    <a:pt x="6519672" y="1338072"/>
                  </a:lnTo>
                  <a:lnTo>
                    <a:pt x="6519672" y="1239024"/>
                  </a:lnTo>
                  <a:close/>
                </a:path>
                <a:path w="8505825" h="1452879">
                  <a:moveTo>
                    <a:pt x="6519672" y="1124724"/>
                  </a:moveTo>
                  <a:lnTo>
                    <a:pt x="6512052" y="1124724"/>
                  </a:lnTo>
                  <a:lnTo>
                    <a:pt x="6512052" y="1223772"/>
                  </a:lnTo>
                  <a:lnTo>
                    <a:pt x="6519672" y="1223772"/>
                  </a:lnTo>
                  <a:lnTo>
                    <a:pt x="6519672" y="1124724"/>
                  </a:lnTo>
                  <a:close/>
                </a:path>
                <a:path w="8505825" h="1452879">
                  <a:moveTo>
                    <a:pt x="6519672" y="0"/>
                  </a:moveTo>
                  <a:lnTo>
                    <a:pt x="6512052" y="0"/>
                  </a:lnTo>
                  <a:lnTo>
                    <a:pt x="6512052" y="207264"/>
                  </a:lnTo>
                  <a:lnTo>
                    <a:pt x="6519672" y="207264"/>
                  </a:lnTo>
                  <a:lnTo>
                    <a:pt x="6519672" y="0"/>
                  </a:lnTo>
                  <a:close/>
                </a:path>
                <a:path w="8505825" h="1452879">
                  <a:moveTo>
                    <a:pt x="7164324" y="1338084"/>
                  </a:moveTo>
                  <a:lnTo>
                    <a:pt x="5865876" y="1338084"/>
                  </a:lnTo>
                  <a:lnTo>
                    <a:pt x="5865876" y="1353312"/>
                  </a:lnTo>
                  <a:lnTo>
                    <a:pt x="7164324" y="1353312"/>
                  </a:lnTo>
                  <a:lnTo>
                    <a:pt x="7164324" y="1338084"/>
                  </a:lnTo>
                  <a:close/>
                </a:path>
                <a:path w="8505825" h="1452879">
                  <a:moveTo>
                    <a:pt x="7164324" y="1223784"/>
                  </a:moveTo>
                  <a:lnTo>
                    <a:pt x="5865876" y="1223784"/>
                  </a:lnTo>
                  <a:lnTo>
                    <a:pt x="5865876" y="1239012"/>
                  </a:lnTo>
                  <a:lnTo>
                    <a:pt x="7164324" y="1239012"/>
                  </a:lnTo>
                  <a:lnTo>
                    <a:pt x="7164324" y="1223784"/>
                  </a:lnTo>
                  <a:close/>
                </a:path>
                <a:path w="8505825" h="1452879">
                  <a:moveTo>
                    <a:pt x="7164324" y="443496"/>
                  </a:moveTo>
                  <a:lnTo>
                    <a:pt x="6519672" y="443496"/>
                  </a:lnTo>
                  <a:lnTo>
                    <a:pt x="6519672" y="342925"/>
                  </a:lnTo>
                  <a:lnTo>
                    <a:pt x="6512052" y="342925"/>
                  </a:lnTo>
                  <a:lnTo>
                    <a:pt x="6512052" y="443496"/>
                  </a:lnTo>
                  <a:lnTo>
                    <a:pt x="5865876" y="443496"/>
                  </a:lnTo>
                  <a:lnTo>
                    <a:pt x="5865876" y="451104"/>
                  </a:lnTo>
                  <a:lnTo>
                    <a:pt x="6512052" y="451104"/>
                  </a:lnTo>
                  <a:lnTo>
                    <a:pt x="6512052" y="554736"/>
                  </a:lnTo>
                  <a:lnTo>
                    <a:pt x="5865876" y="554736"/>
                  </a:lnTo>
                  <a:lnTo>
                    <a:pt x="5865876" y="562356"/>
                  </a:lnTo>
                  <a:lnTo>
                    <a:pt x="6512052" y="562356"/>
                  </a:lnTo>
                  <a:lnTo>
                    <a:pt x="6512052" y="665988"/>
                  </a:lnTo>
                  <a:lnTo>
                    <a:pt x="5865876" y="665988"/>
                  </a:lnTo>
                  <a:lnTo>
                    <a:pt x="5865876" y="673608"/>
                  </a:lnTo>
                  <a:lnTo>
                    <a:pt x="6512052" y="673608"/>
                  </a:lnTo>
                  <a:lnTo>
                    <a:pt x="6512052" y="777252"/>
                  </a:lnTo>
                  <a:lnTo>
                    <a:pt x="5865876" y="777252"/>
                  </a:lnTo>
                  <a:lnTo>
                    <a:pt x="5865876" y="784860"/>
                  </a:lnTo>
                  <a:lnTo>
                    <a:pt x="6512052" y="784860"/>
                  </a:lnTo>
                  <a:lnTo>
                    <a:pt x="6512052" y="888492"/>
                  </a:lnTo>
                  <a:lnTo>
                    <a:pt x="5865876" y="888492"/>
                  </a:lnTo>
                  <a:lnTo>
                    <a:pt x="5865876" y="896112"/>
                  </a:lnTo>
                  <a:lnTo>
                    <a:pt x="6512052" y="896112"/>
                  </a:lnTo>
                  <a:lnTo>
                    <a:pt x="6512052" y="1109484"/>
                  </a:lnTo>
                  <a:lnTo>
                    <a:pt x="5865876" y="1109484"/>
                  </a:lnTo>
                  <a:lnTo>
                    <a:pt x="5865876" y="1124712"/>
                  </a:lnTo>
                  <a:lnTo>
                    <a:pt x="7164324" y="1124712"/>
                  </a:lnTo>
                  <a:lnTo>
                    <a:pt x="7164324" y="1109484"/>
                  </a:lnTo>
                  <a:lnTo>
                    <a:pt x="6519672" y="1109484"/>
                  </a:lnTo>
                  <a:lnTo>
                    <a:pt x="6519672" y="896112"/>
                  </a:lnTo>
                  <a:lnTo>
                    <a:pt x="7164324" y="896112"/>
                  </a:lnTo>
                  <a:lnTo>
                    <a:pt x="7164324" y="888492"/>
                  </a:lnTo>
                  <a:lnTo>
                    <a:pt x="6519672" y="888492"/>
                  </a:lnTo>
                  <a:lnTo>
                    <a:pt x="6519672" y="784860"/>
                  </a:lnTo>
                  <a:lnTo>
                    <a:pt x="7164324" y="784860"/>
                  </a:lnTo>
                  <a:lnTo>
                    <a:pt x="7164324" y="777252"/>
                  </a:lnTo>
                  <a:lnTo>
                    <a:pt x="6519672" y="777252"/>
                  </a:lnTo>
                  <a:lnTo>
                    <a:pt x="6519672" y="673608"/>
                  </a:lnTo>
                  <a:lnTo>
                    <a:pt x="7164324" y="673608"/>
                  </a:lnTo>
                  <a:lnTo>
                    <a:pt x="7164324" y="665988"/>
                  </a:lnTo>
                  <a:lnTo>
                    <a:pt x="6519672" y="665988"/>
                  </a:lnTo>
                  <a:lnTo>
                    <a:pt x="6519672" y="562356"/>
                  </a:lnTo>
                  <a:lnTo>
                    <a:pt x="7164324" y="562356"/>
                  </a:lnTo>
                  <a:lnTo>
                    <a:pt x="7164324" y="554736"/>
                  </a:lnTo>
                  <a:lnTo>
                    <a:pt x="6519672" y="554736"/>
                  </a:lnTo>
                  <a:lnTo>
                    <a:pt x="6519672" y="451104"/>
                  </a:lnTo>
                  <a:lnTo>
                    <a:pt x="7164324" y="451104"/>
                  </a:lnTo>
                  <a:lnTo>
                    <a:pt x="7164324" y="443496"/>
                  </a:lnTo>
                  <a:close/>
                </a:path>
                <a:path w="8505825" h="1452879">
                  <a:moveTo>
                    <a:pt x="7164324" y="327660"/>
                  </a:moveTo>
                  <a:lnTo>
                    <a:pt x="6519672" y="327660"/>
                  </a:lnTo>
                  <a:lnTo>
                    <a:pt x="6519672" y="228625"/>
                  </a:lnTo>
                  <a:lnTo>
                    <a:pt x="6512052" y="228625"/>
                  </a:lnTo>
                  <a:lnTo>
                    <a:pt x="6512052" y="327660"/>
                  </a:lnTo>
                  <a:lnTo>
                    <a:pt x="5865876" y="327660"/>
                  </a:lnTo>
                  <a:lnTo>
                    <a:pt x="5865876" y="342900"/>
                  </a:lnTo>
                  <a:lnTo>
                    <a:pt x="7164324" y="342900"/>
                  </a:lnTo>
                  <a:lnTo>
                    <a:pt x="7164324" y="327660"/>
                  </a:lnTo>
                  <a:close/>
                </a:path>
                <a:path w="8505825" h="1452879">
                  <a:moveTo>
                    <a:pt x="7185647" y="0"/>
                  </a:moveTo>
                  <a:lnTo>
                    <a:pt x="7164324" y="0"/>
                  </a:lnTo>
                  <a:lnTo>
                    <a:pt x="7164324" y="207264"/>
                  </a:lnTo>
                  <a:lnTo>
                    <a:pt x="7185647" y="207264"/>
                  </a:lnTo>
                  <a:lnTo>
                    <a:pt x="7185647" y="0"/>
                  </a:lnTo>
                  <a:close/>
                </a:path>
                <a:path w="8505825" h="1452879">
                  <a:moveTo>
                    <a:pt x="7839443" y="1239024"/>
                  </a:moveTo>
                  <a:lnTo>
                    <a:pt x="7831836" y="1239024"/>
                  </a:lnTo>
                  <a:lnTo>
                    <a:pt x="7831836" y="1338072"/>
                  </a:lnTo>
                  <a:lnTo>
                    <a:pt x="7839443" y="1338072"/>
                  </a:lnTo>
                  <a:lnTo>
                    <a:pt x="7839443" y="1239024"/>
                  </a:lnTo>
                  <a:close/>
                </a:path>
                <a:path w="8505825" h="1452879">
                  <a:moveTo>
                    <a:pt x="7839443" y="1124724"/>
                  </a:moveTo>
                  <a:lnTo>
                    <a:pt x="7831836" y="1124724"/>
                  </a:lnTo>
                  <a:lnTo>
                    <a:pt x="7831836" y="1223772"/>
                  </a:lnTo>
                  <a:lnTo>
                    <a:pt x="7839443" y="1223772"/>
                  </a:lnTo>
                  <a:lnTo>
                    <a:pt x="7839443" y="1124724"/>
                  </a:lnTo>
                  <a:close/>
                </a:path>
                <a:path w="8505825" h="1452879">
                  <a:moveTo>
                    <a:pt x="7839443" y="342925"/>
                  </a:moveTo>
                  <a:lnTo>
                    <a:pt x="7831836" y="342925"/>
                  </a:lnTo>
                  <a:lnTo>
                    <a:pt x="7831836" y="1109484"/>
                  </a:lnTo>
                  <a:lnTo>
                    <a:pt x="7839443" y="1109484"/>
                  </a:lnTo>
                  <a:lnTo>
                    <a:pt x="7839443" y="342925"/>
                  </a:lnTo>
                  <a:close/>
                </a:path>
                <a:path w="8505825" h="1452879">
                  <a:moveTo>
                    <a:pt x="7839443" y="228625"/>
                  </a:moveTo>
                  <a:lnTo>
                    <a:pt x="7831836" y="228625"/>
                  </a:lnTo>
                  <a:lnTo>
                    <a:pt x="7831836" y="327660"/>
                  </a:lnTo>
                  <a:lnTo>
                    <a:pt x="7839443" y="327660"/>
                  </a:lnTo>
                  <a:lnTo>
                    <a:pt x="7839443" y="228625"/>
                  </a:lnTo>
                  <a:close/>
                </a:path>
                <a:path w="8505825" h="1452879">
                  <a:moveTo>
                    <a:pt x="7839443" y="0"/>
                  </a:moveTo>
                  <a:lnTo>
                    <a:pt x="7831836" y="0"/>
                  </a:lnTo>
                  <a:lnTo>
                    <a:pt x="7831836" y="207264"/>
                  </a:lnTo>
                  <a:lnTo>
                    <a:pt x="7839443" y="207264"/>
                  </a:lnTo>
                  <a:lnTo>
                    <a:pt x="7839443" y="0"/>
                  </a:lnTo>
                  <a:close/>
                </a:path>
                <a:path w="8505825" h="1452879">
                  <a:moveTo>
                    <a:pt x="8491728" y="0"/>
                  </a:moveTo>
                  <a:lnTo>
                    <a:pt x="8484108" y="0"/>
                  </a:lnTo>
                  <a:lnTo>
                    <a:pt x="8484108" y="207264"/>
                  </a:lnTo>
                  <a:lnTo>
                    <a:pt x="8491728" y="207264"/>
                  </a:lnTo>
                  <a:lnTo>
                    <a:pt x="8491728" y="0"/>
                  </a:lnTo>
                  <a:close/>
                </a:path>
                <a:path w="8505825" h="1452879">
                  <a:moveTo>
                    <a:pt x="8505444" y="0"/>
                  </a:moveTo>
                  <a:lnTo>
                    <a:pt x="8497824" y="0"/>
                  </a:lnTo>
                  <a:lnTo>
                    <a:pt x="8497824" y="207264"/>
                  </a:lnTo>
                  <a:lnTo>
                    <a:pt x="8505444" y="207264"/>
                  </a:lnTo>
                  <a:lnTo>
                    <a:pt x="8505444" y="0"/>
                  </a:lnTo>
                  <a:close/>
                </a:path>
              </a:pathLst>
            </a:custGeom>
            <a:solidFill>
              <a:srgbClr val="000000"/>
            </a:solidFill>
          </p:spPr>
          <p:txBody>
            <a:bodyPr wrap="square" lIns="0" tIns="0" rIns="0" bIns="0" rtlCol="0"/>
            <a:lstStyle/>
            <a:p>
              <a:endParaRPr/>
            </a:p>
          </p:txBody>
        </p:sp>
        <p:sp>
          <p:nvSpPr>
            <p:cNvPr id="340" name="object 340"/>
            <p:cNvSpPr/>
            <p:nvPr/>
          </p:nvSpPr>
          <p:spPr>
            <a:xfrm>
              <a:off x="758952" y="731519"/>
              <a:ext cx="8526780" cy="4430395"/>
            </a:xfrm>
            <a:custGeom>
              <a:avLst/>
              <a:gdLst/>
              <a:ahLst/>
              <a:cxnLst/>
              <a:rect l="l" t="t" r="r" b="b"/>
              <a:pathLst>
                <a:path w="8526780" h="4430395">
                  <a:moveTo>
                    <a:pt x="202679" y="3976128"/>
                  </a:moveTo>
                  <a:lnTo>
                    <a:pt x="195072" y="3976128"/>
                  </a:lnTo>
                  <a:lnTo>
                    <a:pt x="195072" y="4075176"/>
                  </a:lnTo>
                  <a:lnTo>
                    <a:pt x="202679" y="4075176"/>
                  </a:lnTo>
                  <a:lnTo>
                    <a:pt x="202679" y="3976128"/>
                  </a:lnTo>
                  <a:close/>
                </a:path>
                <a:path w="8526780" h="4430395">
                  <a:moveTo>
                    <a:pt x="2426817" y="4075188"/>
                  </a:moveTo>
                  <a:lnTo>
                    <a:pt x="1927860" y="4075188"/>
                  </a:lnTo>
                  <a:lnTo>
                    <a:pt x="1927860" y="2851404"/>
                  </a:lnTo>
                  <a:lnTo>
                    <a:pt x="1906524" y="2851404"/>
                  </a:lnTo>
                  <a:lnTo>
                    <a:pt x="1906524" y="4415028"/>
                  </a:lnTo>
                  <a:lnTo>
                    <a:pt x="202679" y="4415028"/>
                  </a:lnTo>
                  <a:lnTo>
                    <a:pt x="202679" y="4315968"/>
                  </a:lnTo>
                  <a:lnTo>
                    <a:pt x="1906524" y="4315968"/>
                  </a:lnTo>
                  <a:lnTo>
                    <a:pt x="1906524" y="4300728"/>
                  </a:lnTo>
                  <a:lnTo>
                    <a:pt x="202679" y="4300728"/>
                  </a:lnTo>
                  <a:lnTo>
                    <a:pt x="202679" y="4198620"/>
                  </a:lnTo>
                  <a:lnTo>
                    <a:pt x="1906524" y="4198620"/>
                  </a:lnTo>
                  <a:lnTo>
                    <a:pt x="1906524" y="4191012"/>
                  </a:lnTo>
                  <a:lnTo>
                    <a:pt x="202679" y="4191012"/>
                  </a:lnTo>
                  <a:lnTo>
                    <a:pt x="202679" y="4090416"/>
                  </a:lnTo>
                  <a:lnTo>
                    <a:pt x="1906524" y="4090416"/>
                  </a:lnTo>
                  <a:lnTo>
                    <a:pt x="1906524" y="4075188"/>
                  </a:lnTo>
                  <a:lnTo>
                    <a:pt x="195072" y="4075188"/>
                  </a:lnTo>
                  <a:lnTo>
                    <a:pt x="195072" y="4090416"/>
                  </a:lnTo>
                  <a:lnTo>
                    <a:pt x="195072" y="4191012"/>
                  </a:lnTo>
                  <a:lnTo>
                    <a:pt x="195072" y="4198620"/>
                  </a:lnTo>
                  <a:lnTo>
                    <a:pt x="195072" y="4300728"/>
                  </a:lnTo>
                  <a:lnTo>
                    <a:pt x="195072" y="4315968"/>
                  </a:lnTo>
                  <a:lnTo>
                    <a:pt x="195072" y="4415028"/>
                  </a:lnTo>
                  <a:lnTo>
                    <a:pt x="21336" y="4415028"/>
                  </a:lnTo>
                  <a:lnTo>
                    <a:pt x="21336" y="4315968"/>
                  </a:lnTo>
                  <a:lnTo>
                    <a:pt x="195072" y="4315968"/>
                  </a:lnTo>
                  <a:lnTo>
                    <a:pt x="195072" y="4300728"/>
                  </a:lnTo>
                  <a:lnTo>
                    <a:pt x="21336" y="4300728"/>
                  </a:lnTo>
                  <a:lnTo>
                    <a:pt x="21336" y="4198620"/>
                  </a:lnTo>
                  <a:lnTo>
                    <a:pt x="195072" y="4198620"/>
                  </a:lnTo>
                  <a:lnTo>
                    <a:pt x="195072" y="4191012"/>
                  </a:lnTo>
                  <a:lnTo>
                    <a:pt x="21336" y="4191012"/>
                  </a:lnTo>
                  <a:lnTo>
                    <a:pt x="21336" y="4090416"/>
                  </a:lnTo>
                  <a:lnTo>
                    <a:pt x="195072" y="4090416"/>
                  </a:lnTo>
                  <a:lnTo>
                    <a:pt x="195072" y="4075188"/>
                  </a:lnTo>
                  <a:lnTo>
                    <a:pt x="21336" y="4075188"/>
                  </a:lnTo>
                  <a:lnTo>
                    <a:pt x="21336" y="2851404"/>
                  </a:lnTo>
                  <a:lnTo>
                    <a:pt x="21336" y="2843784"/>
                  </a:lnTo>
                  <a:lnTo>
                    <a:pt x="13716" y="2843784"/>
                  </a:lnTo>
                  <a:lnTo>
                    <a:pt x="13716" y="2851404"/>
                  </a:lnTo>
                  <a:lnTo>
                    <a:pt x="13716" y="4415028"/>
                  </a:lnTo>
                  <a:lnTo>
                    <a:pt x="7620" y="4415028"/>
                  </a:lnTo>
                  <a:lnTo>
                    <a:pt x="7620" y="2851404"/>
                  </a:lnTo>
                  <a:lnTo>
                    <a:pt x="7620" y="2830068"/>
                  </a:lnTo>
                  <a:lnTo>
                    <a:pt x="0" y="2830068"/>
                  </a:lnTo>
                  <a:lnTo>
                    <a:pt x="0" y="2851404"/>
                  </a:lnTo>
                  <a:lnTo>
                    <a:pt x="0" y="4415028"/>
                  </a:lnTo>
                  <a:lnTo>
                    <a:pt x="0" y="4430268"/>
                  </a:lnTo>
                  <a:lnTo>
                    <a:pt x="1906524" y="4430268"/>
                  </a:lnTo>
                  <a:lnTo>
                    <a:pt x="1927860" y="4430268"/>
                  </a:lnTo>
                  <a:lnTo>
                    <a:pt x="2426817" y="4430268"/>
                  </a:lnTo>
                  <a:lnTo>
                    <a:pt x="2426817" y="4415028"/>
                  </a:lnTo>
                  <a:lnTo>
                    <a:pt x="1927860" y="4415028"/>
                  </a:lnTo>
                  <a:lnTo>
                    <a:pt x="1927860" y="4315968"/>
                  </a:lnTo>
                  <a:lnTo>
                    <a:pt x="2426817" y="4315968"/>
                  </a:lnTo>
                  <a:lnTo>
                    <a:pt x="2426817" y="4300728"/>
                  </a:lnTo>
                  <a:lnTo>
                    <a:pt x="1927860" y="4300728"/>
                  </a:lnTo>
                  <a:lnTo>
                    <a:pt x="1927860" y="4198620"/>
                  </a:lnTo>
                  <a:lnTo>
                    <a:pt x="2426817" y="4198620"/>
                  </a:lnTo>
                  <a:lnTo>
                    <a:pt x="2426817" y="4191012"/>
                  </a:lnTo>
                  <a:lnTo>
                    <a:pt x="1927860" y="4191012"/>
                  </a:lnTo>
                  <a:lnTo>
                    <a:pt x="1927860" y="4090416"/>
                  </a:lnTo>
                  <a:lnTo>
                    <a:pt x="2426817" y="4090416"/>
                  </a:lnTo>
                  <a:lnTo>
                    <a:pt x="2426817" y="4075188"/>
                  </a:lnTo>
                  <a:close/>
                </a:path>
                <a:path w="8526780" h="4430395">
                  <a:moveTo>
                    <a:pt x="3247644" y="3739261"/>
                  </a:moveTo>
                  <a:lnTo>
                    <a:pt x="3226308" y="3739261"/>
                  </a:lnTo>
                  <a:lnTo>
                    <a:pt x="3226308" y="3769957"/>
                  </a:lnTo>
                  <a:lnTo>
                    <a:pt x="3247644" y="3769957"/>
                  </a:lnTo>
                  <a:lnTo>
                    <a:pt x="3247644" y="3739261"/>
                  </a:lnTo>
                  <a:close/>
                </a:path>
                <a:path w="8526780" h="4430395">
                  <a:moveTo>
                    <a:pt x="3247644" y="2851404"/>
                  </a:moveTo>
                  <a:lnTo>
                    <a:pt x="3226308" y="2851404"/>
                  </a:lnTo>
                  <a:lnTo>
                    <a:pt x="3226308" y="3418332"/>
                  </a:lnTo>
                  <a:lnTo>
                    <a:pt x="3247644" y="3418332"/>
                  </a:lnTo>
                  <a:lnTo>
                    <a:pt x="3247644" y="2851404"/>
                  </a:lnTo>
                  <a:close/>
                </a:path>
                <a:path w="8526780" h="4430395">
                  <a:moveTo>
                    <a:pt x="3901427" y="3976128"/>
                  </a:moveTo>
                  <a:lnTo>
                    <a:pt x="3893820" y="3976128"/>
                  </a:lnTo>
                  <a:lnTo>
                    <a:pt x="3893820" y="4075176"/>
                  </a:lnTo>
                  <a:lnTo>
                    <a:pt x="3901427" y="4075176"/>
                  </a:lnTo>
                  <a:lnTo>
                    <a:pt x="3901427" y="3976128"/>
                  </a:lnTo>
                  <a:close/>
                </a:path>
                <a:path w="8526780" h="4430395">
                  <a:moveTo>
                    <a:pt x="5221224" y="3976128"/>
                  </a:moveTo>
                  <a:lnTo>
                    <a:pt x="5213604" y="3976128"/>
                  </a:lnTo>
                  <a:lnTo>
                    <a:pt x="5213604" y="4075176"/>
                  </a:lnTo>
                  <a:lnTo>
                    <a:pt x="5221224" y="4075176"/>
                  </a:lnTo>
                  <a:lnTo>
                    <a:pt x="5221224" y="3976128"/>
                  </a:lnTo>
                  <a:close/>
                </a:path>
                <a:path w="8526780" h="4430395">
                  <a:moveTo>
                    <a:pt x="5887199" y="2851404"/>
                  </a:moveTo>
                  <a:lnTo>
                    <a:pt x="5865876" y="2851404"/>
                  </a:lnTo>
                  <a:lnTo>
                    <a:pt x="5865876" y="4075188"/>
                  </a:lnTo>
                  <a:lnTo>
                    <a:pt x="5865876" y="4090416"/>
                  </a:lnTo>
                  <a:lnTo>
                    <a:pt x="5865876" y="4415028"/>
                  </a:lnTo>
                  <a:lnTo>
                    <a:pt x="5221224" y="4415028"/>
                  </a:lnTo>
                  <a:lnTo>
                    <a:pt x="5221224" y="4315968"/>
                  </a:lnTo>
                  <a:lnTo>
                    <a:pt x="5865876" y="4315968"/>
                  </a:lnTo>
                  <a:lnTo>
                    <a:pt x="5865876" y="4300728"/>
                  </a:lnTo>
                  <a:lnTo>
                    <a:pt x="5221224" y="4300728"/>
                  </a:lnTo>
                  <a:lnTo>
                    <a:pt x="5221224" y="4198620"/>
                  </a:lnTo>
                  <a:lnTo>
                    <a:pt x="5865876" y="4198620"/>
                  </a:lnTo>
                  <a:lnTo>
                    <a:pt x="5865876" y="4191012"/>
                  </a:lnTo>
                  <a:lnTo>
                    <a:pt x="5221224" y="4191012"/>
                  </a:lnTo>
                  <a:lnTo>
                    <a:pt x="5221224" y="4090416"/>
                  </a:lnTo>
                  <a:lnTo>
                    <a:pt x="5865876" y="4090416"/>
                  </a:lnTo>
                  <a:lnTo>
                    <a:pt x="5865876" y="4075188"/>
                  </a:lnTo>
                  <a:lnTo>
                    <a:pt x="5213604" y="4075188"/>
                  </a:lnTo>
                  <a:lnTo>
                    <a:pt x="5213604" y="4090416"/>
                  </a:lnTo>
                  <a:lnTo>
                    <a:pt x="5213604" y="4191012"/>
                  </a:lnTo>
                  <a:lnTo>
                    <a:pt x="5213604" y="4198620"/>
                  </a:lnTo>
                  <a:lnTo>
                    <a:pt x="5213604" y="4300728"/>
                  </a:lnTo>
                  <a:lnTo>
                    <a:pt x="5213604" y="4315968"/>
                  </a:lnTo>
                  <a:lnTo>
                    <a:pt x="5213604" y="4415028"/>
                  </a:lnTo>
                  <a:lnTo>
                    <a:pt x="4567428" y="4415028"/>
                  </a:lnTo>
                  <a:lnTo>
                    <a:pt x="4567428" y="4315968"/>
                  </a:lnTo>
                  <a:lnTo>
                    <a:pt x="5213604" y="4315968"/>
                  </a:lnTo>
                  <a:lnTo>
                    <a:pt x="5213604" y="4300728"/>
                  </a:lnTo>
                  <a:lnTo>
                    <a:pt x="4567428" y="4300728"/>
                  </a:lnTo>
                  <a:lnTo>
                    <a:pt x="4567428" y="4198620"/>
                  </a:lnTo>
                  <a:lnTo>
                    <a:pt x="5213604" y="4198620"/>
                  </a:lnTo>
                  <a:lnTo>
                    <a:pt x="5213604" y="4191012"/>
                  </a:lnTo>
                  <a:lnTo>
                    <a:pt x="4567428" y="4191012"/>
                  </a:lnTo>
                  <a:lnTo>
                    <a:pt x="4567428" y="4090416"/>
                  </a:lnTo>
                  <a:lnTo>
                    <a:pt x="5213604" y="4090416"/>
                  </a:lnTo>
                  <a:lnTo>
                    <a:pt x="5213604" y="4075188"/>
                  </a:lnTo>
                  <a:lnTo>
                    <a:pt x="4567428" y="4075188"/>
                  </a:lnTo>
                  <a:lnTo>
                    <a:pt x="4567428" y="2851404"/>
                  </a:lnTo>
                  <a:lnTo>
                    <a:pt x="4546092" y="2851404"/>
                  </a:lnTo>
                  <a:lnTo>
                    <a:pt x="4546092" y="4415028"/>
                  </a:lnTo>
                  <a:lnTo>
                    <a:pt x="3901427" y="4415028"/>
                  </a:lnTo>
                  <a:lnTo>
                    <a:pt x="3901427" y="4315968"/>
                  </a:lnTo>
                  <a:lnTo>
                    <a:pt x="4546092" y="4315968"/>
                  </a:lnTo>
                  <a:lnTo>
                    <a:pt x="4546092" y="4300728"/>
                  </a:lnTo>
                  <a:lnTo>
                    <a:pt x="3901427" y="4300728"/>
                  </a:lnTo>
                  <a:lnTo>
                    <a:pt x="3901427" y="4198620"/>
                  </a:lnTo>
                  <a:lnTo>
                    <a:pt x="4546092" y="4198620"/>
                  </a:lnTo>
                  <a:lnTo>
                    <a:pt x="4546092" y="4191012"/>
                  </a:lnTo>
                  <a:lnTo>
                    <a:pt x="3901427" y="4191012"/>
                  </a:lnTo>
                  <a:lnTo>
                    <a:pt x="3901427" y="4090416"/>
                  </a:lnTo>
                  <a:lnTo>
                    <a:pt x="4546092" y="4090416"/>
                  </a:lnTo>
                  <a:lnTo>
                    <a:pt x="4546092" y="4075188"/>
                  </a:lnTo>
                  <a:lnTo>
                    <a:pt x="3432454" y="4075188"/>
                  </a:lnTo>
                  <a:lnTo>
                    <a:pt x="3432454" y="4090416"/>
                  </a:lnTo>
                  <a:lnTo>
                    <a:pt x="3893820" y="4090416"/>
                  </a:lnTo>
                  <a:lnTo>
                    <a:pt x="3893820" y="4191012"/>
                  </a:lnTo>
                  <a:lnTo>
                    <a:pt x="3432454" y="4191012"/>
                  </a:lnTo>
                  <a:lnTo>
                    <a:pt x="3432454" y="4198620"/>
                  </a:lnTo>
                  <a:lnTo>
                    <a:pt x="3893820" y="4198620"/>
                  </a:lnTo>
                  <a:lnTo>
                    <a:pt x="3893820" y="4300728"/>
                  </a:lnTo>
                  <a:lnTo>
                    <a:pt x="3432454" y="4300728"/>
                  </a:lnTo>
                  <a:lnTo>
                    <a:pt x="3432454" y="4315968"/>
                  </a:lnTo>
                  <a:lnTo>
                    <a:pt x="3893820" y="4315968"/>
                  </a:lnTo>
                  <a:lnTo>
                    <a:pt x="3893820" y="4415028"/>
                  </a:lnTo>
                  <a:lnTo>
                    <a:pt x="3432454" y="4415028"/>
                  </a:lnTo>
                  <a:lnTo>
                    <a:pt x="3432454" y="4430268"/>
                  </a:lnTo>
                  <a:lnTo>
                    <a:pt x="4546092" y="4430268"/>
                  </a:lnTo>
                  <a:lnTo>
                    <a:pt x="4567428" y="4430268"/>
                  </a:lnTo>
                  <a:lnTo>
                    <a:pt x="5865876" y="4430268"/>
                  </a:lnTo>
                  <a:lnTo>
                    <a:pt x="5887199" y="4430268"/>
                  </a:lnTo>
                  <a:lnTo>
                    <a:pt x="5887199" y="2851404"/>
                  </a:lnTo>
                  <a:close/>
                </a:path>
                <a:path w="8526780" h="4430395">
                  <a:moveTo>
                    <a:pt x="6537960" y="326136"/>
                  </a:moveTo>
                  <a:lnTo>
                    <a:pt x="2577084" y="326136"/>
                  </a:lnTo>
                  <a:lnTo>
                    <a:pt x="2577084" y="333756"/>
                  </a:lnTo>
                  <a:lnTo>
                    <a:pt x="6537960" y="333756"/>
                  </a:lnTo>
                  <a:lnTo>
                    <a:pt x="6537960" y="326136"/>
                  </a:lnTo>
                  <a:close/>
                </a:path>
                <a:path w="8526780" h="4430395">
                  <a:moveTo>
                    <a:pt x="6537960" y="163080"/>
                  </a:moveTo>
                  <a:lnTo>
                    <a:pt x="2577084" y="163080"/>
                  </a:lnTo>
                  <a:lnTo>
                    <a:pt x="2577084" y="170688"/>
                  </a:lnTo>
                  <a:lnTo>
                    <a:pt x="6537960" y="170688"/>
                  </a:lnTo>
                  <a:lnTo>
                    <a:pt x="6537960" y="163080"/>
                  </a:lnTo>
                  <a:close/>
                </a:path>
                <a:path w="8526780" h="4430395">
                  <a:moveTo>
                    <a:pt x="6537960" y="0"/>
                  </a:moveTo>
                  <a:lnTo>
                    <a:pt x="2577084" y="0"/>
                  </a:lnTo>
                  <a:lnTo>
                    <a:pt x="2577084" y="7620"/>
                  </a:lnTo>
                  <a:lnTo>
                    <a:pt x="6537960" y="7620"/>
                  </a:lnTo>
                  <a:lnTo>
                    <a:pt x="6537960" y="0"/>
                  </a:lnTo>
                  <a:close/>
                </a:path>
                <a:path w="8526780" h="4430395">
                  <a:moveTo>
                    <a:pt x="6541008" y="3976128"/>
                  </a:moveTo>
                  <a:lnTo>
                    <a:pt x="6533388" y="3976128"/>
                  </a:lnTo>
                  <a:lnTo>
                    <a:pt x="6533388" y="4075176"/>
                  </a:lnTo>
                  <a:lnTo>
                    <a:pt x="6541008" y="4075176"/>
                  </a:lnTo>
                  <a:lnTo>
                    <a:pt x="6541008" y="3976128"/>
                  </a:lnTo>
                  <a:close/>
                </a:path>
                <a:path w="8526780" h="4430395">
                  <a:moveTo>
                    <a:pt x="7206983" y="2851404"/>
                  </a:moveTo>
                  <a:lnTo>
                    <a:pt x="7185660" y="2851404"/>
                  </a:lnTo>
                  <a:lnTo>
                    <a:pt x="7185660" y="4075188"/>
                  </a:lnTo>
                  <a:lnTo>
                    <a:pt x="7185660" y="4090416"/>
                  </a:lnTo>
                  <a:lnTo>
                    <a:pt x="7185660" y="4415028"/>
                  </a:lnTo>
                  <a:lnTo>
                    <a:pt x="6541008" y="4415028"/>
                  </a:lnTo>
                  <a:lnTo>
                    <a:pt x="6541008" y="4315968"/>
                  </a:lnTo>
                  <a:lnTo>
                    <a:pt x="7185660" y="4315968"/>
                  </a:lnTo>
                  <a:lnTo>
                    <a:pt x="7185660" y="4300728"/>
                  </a:lnTo>
                  <a:lnTo>
                    <a:pt x="6541008" y="4300728"/>
                  </a:lnTo>
                  <a:lnTo>
                    <a:pt x="6541008" y="4198620"/>
                  </a:lnTo>
                  <a:lnTo>
                    <a:pt x="7185660" y="4198620"/>
                  </a:lnTo>
                  <a:lnTo>
                    <a:pt x="7185660" y="4191012"/>
                  </a:lnTo>
                  <a:lnTo>
                    <a:pt x="6541008" y="4191012"/>
                  </a:lnTo>
                  <a:lnTo>
                    <a:pt x="6541008" y="4090416"/>
                  </a:lnTo>
                  <a:lnTo>
                    <a:pt x="7185660" y="4090416"/>
                  </a:lnTo>
                  <a:lnTo>
                    <a:pt x="7185660" y="4075188"/>
                  </a:lnTo>
                  <a:lnTo>
                    <a:pt x="5887212" y="4075188"/>
                  </a:lnTo>
                  <a:lnTo>
                    <a:pt x="5887212" y="4090416"/>
                  </a:lnTo>
                  <a:lnTo>
                    <a:pt x="6533388" y="4090416"/>
                  </a:lnTo>
                  <a:lnTo>
                    <a:pt x="6533388" y="4191012"/>
                  </a:lnTo>
                  <a:lnTo>
                    <a:pt x="5887212" y="4191012"/>
                  </a:lnTo>
                  <a:lnTo>
                    <a:pt x="5887212" y="4198620"/>
                  </a:lnTo>
                  <a:lnTo>
                    <a:pt x="6533388" y="4198620"/>
                  </a:lnTo>
                  <a:lnTo>
                    <a:pt x="6533388" y="4300728"/>
                  </a:lnTo>
                  <a:lnTo>
                    <a:pt x="5887212" y="4300728"/>
                  </a:lnTo>
                  <a:lnTo>
                    <a:pt x="5887212" y="4315968"/>
                  </a:lnTo>
                  <a:lnTo>
                    <a:pt x="6533388" y="4315968"/>
                  </a:lnTo>
                  <a:lnTo>
                    <a:pt x="6533388" y="4415028"/>
                  </a:lnTo>
                  <a:lnTo>
                    <a:pt x="5887212" y="4415028"/>
                  </a:lnTo>
                  <a:lnTo>
                    <a:pt x="5887212" y="4430268"/>
                  </a:lnTo>
                  <a:lnTo>
                    <a:pt x="7185660" y="4430268"/>
                  </a:lnTo>
                  <a:lnTo>
                    <a:pt x="7206983" y="4430268"/>
                  </a:lnTo>
                  <a:lnTo>
                    <a:pt x="7206983" y="2851404"/>
                  </a:lnTo>
                  <a:close/>
                </a:path>
                <a:path w="8526780" h="4430395">
                  <a:moveTo>
                    <a:pt x="7860779" y="4315968"/>
                  </a:moveTo>
                  <a:lnTo>
                    <a:pt x="7853172" y="4315968"/>
                  </a:lnTo>
                  <a:lnTo>
                    <a:pt x="7853172" y="4415028"/>
                  </a:lnTo>
                  <a:lnTo>
                    <a:pt x="7860779" y="4415028"/>
                  </a:lnTo>
                  <a:lnTo>
                    <a:pt x="7860779" y="4315968"/>
                  </a:lnTo>
                  <a:close/>
                </a:path>
                <a:path w="8526780" h="4430395">
                  <a:moveTo>
                    <a:pt x="7860779" y="4090428"/>
                  </a:moveTo>
                  <a:lnTo>
                    <a:pt x="7853172" y="4090428"/>
                  </a:lnTo>
                  <a:lnTo>
                    <a:pt x="7853172" y="4198620"/>
                  </a:lnTo>
                  <a:lnTo>
                    <a:pt x="7860779" y="4198620"/>
                  </a:lnTo>
                  <a:lnTo>
                    <a:pt x="7860779" y="4090428"/>
                  </a:lnTo>
                  <a:close/>
                </a:path>
                <a:path w="8526780" h="4430395">
                  <a:moveTo>
                    <a:pt x="7860779" y="3976128"/>
                  </a:moveTo>
                  <a:lnTo>
                    <a:pt x="7853172" y="3976128"/>
                  </a:lnTo>
                  <a:lnTo>
                    <a:pt x="7853172" y="4075176"/>
                  </a:lnTo>
                  <a:lnTo>
                    <a:pt x="7860779" y="4075176"/>
                  </a:lnTo>
                  <a:lnTo>
                    <a:pt x="7860779" y="3976128"/>
                  </a:lnTo>
                  <a:close/>
                </a:path>
                <a:path w="8526780" h="4430395">
                  <a:moveTo>
                    <a:pt x="7860792" y="1193292"/>
                  </a:moveTo>
                  <a:lnTo>
                    <a:pt x="7206996" y="1193292"/>
                  </a:lnTo>
                  <a:lnTo>
                    <a:pt x="7206996" y="1200912"/>
                  </a:lnTo>
                  <a:lnTo>
                    <a:pt x="7860792" y="1200912"/>
                  </a:lnTo>
                  <a:lnTo>
                    <a:pt x="7860792" y="1193292"/>
                  </a:lnTo>
                  <a:close/>
                </a:path>
                <a:path w="8526780" h="4430395">
                  <a:moveTo>
                    <a:pt x="7860792" y="1082052"/>
                  </a:moveTo>
                  <a:lnTo>
                    <a:pt x="7206996" y="1082052"/>
                  </a:lnTo>
                  <a:lnTo>
                    <a:pt x="7206996" y="1089660"/>
                  </a:lnTo>
                  <a:lnTo>
                    <a:pt x="7860792" y="1089660"/>
                  </a:lnTo>
                  <a:lnTo>
                    <a:pt x="7860792" y="1082052"/>
                  </a:lnTo>
                  <a:close/>
                </a:path>
                <a:path w="8526780" h="4430395">
                  <a:moveTo>
                    <a:pt x="7860792" y="970788"/>
                  </a:moveTo>
                  <a:lnTo>
                    <a:pt x="7206996" y="970788"/>
                  </a:lnTo>
                  <a:lnTo>
                    <a:pt x="7206996" y="978408"/>
                  </a:lnTo>
                  <a:lnTo>
                    <a:pt x="7860792" y="978408"/>
                  </a:lnTo>
                  <a:lnTo>
                    <a:pt x="7860792" y="970788"/>
                  </a:lnTo>
                  <a:close/>
                </a:path>
                <a:path w="8526780" h="4430395">
                  <a:moveTo>
                    <a:pt x="8505431" y="862596"/>
                  </a:moveTo>
                  <a:lnTo>
                    <a:pt x="21336" y="862596"/>
                  </a:lnTo>
                  <a:lnTo>
                    <a:pt x="21336" y="870204"/>
                  </a:lnTo>
                  <a:lnTo>
                    <a:pt x="8505431" y="870204"/>
                  </a:lnTo>
                  <a:lnTo>
                    <a:pt x="8505431" y="862596"/>
                  </a:lnTo>
                  <a:close/>
                </a:path>
                <a:path w="8526780" h="4430395">
                  <a:moveTo>
                    <a:pt x="8505431" y="848893"/>
                  </a:moveTo>
                  <a:lnTo>
                    <a:pt x="21336" y="848893"/>
                  </a:lnTo>
                  <a:lnTo>
                    <a:pt x="21336" y="856488"/>
                  </a:lnTo>
                  <a:lnTo>
                    <a:pt x="8505431" y="856488"/>
                  </a:lnTo>
                  <a:lnTo>
                    <a:pt x="8505431" y="848893"/>
                  </a:lnTo>
                  <a:close/>
                </a:path>
                <a:path w="8526780" h="4430395">
                  <a:moveTo>
                    <a:pt x="8505431" y="633996"/>
                  </a:moveTo>
                  <a:lnTo>
                    <a:pt x="21336" y="633996"/>
                  </a:lnTo>
                  <a:lnTo>
                    <a:pt x="21336" y="641604"/>
                  </a:lnTo>
                  <a:lnTo>
                    <a:pt x="8505431" y="641604"/>
                  </a:lnTo>
                  <a:lnTo>
                    <a:pt x="8505431" y="633996"/>
                  </a:lnTo>
                  <a:close/>
                </a:path>
                <a:path w="8526780" h="4430395">
                  <a:moveTo>
                    <a:pt x="8505431" y="620293"/>
                  </a:moveTo>
                  <a:lnTo>
                    <a:pt x="21336" y="620293"/>
                  </a:lnTo>
                  <a:lnTo>
                    <a:pt x="21336" y="627888"/>
                  </a:lnTo>
                  <a:lnTo>
                    <a:pt x="8505431" y="627888"/>
                  </a:lnTo>
                  <a:lnTo>
                    <a:pt x="8505431" y="620293"/>
                  </a:lnTo>
                  <a:close/>
                </a:path>
                <a:path w="8526780" h="4430395">
                  <a:moveTo>
                    <a:pt x="8505431" y="509016"/>
                  </a:moveTo>
                  <a:lnTo>
                    <a:pt x="21336" y="509016"/>
                  </a:lnTo>
                  <a:lnTo>
                    <a:pt x="21336" y="516636"/>
                  </a:lnTo>
                  <a:lnTo>
                    <a:pt x="8505431" y="516636"/>
                  </a:lnTo>
                  <a:lnTo>
                    <a:pt x="8505431" y="509016"/>
                  </a:lnTo>
                  <a:close/>
                </a:path>
                <a:path w="8526780" h="4430395">
                  <a:moveTo>
                    <a:pt x="8505431" y="495300"/>
                  </a:moveTo>
                  <a:lnTo>
                    <a:pt x="21336" y="495300"/>
                  </a:lnTo>
                  <a:lnTo>
                    <a:pt x="21336" y="502932"/>
                  </a:lnTo>
                  <a:lnTo>
                    <a:pt x="8505431" y="502932"/>
                  </a:lnTo>
                  <a:lnTo>
                    <a:pt x="8505431" y="495300"/>
                  </a:lnTo>
                  <a:close/>
                </a:path>
                <a:path w="8526780" h="4430395">
                  <a:moveTo>
                    <a:pt x="8505431" y="384060"/>
                  </a:moveTo>
                  <a:lnTo>
                    <a:pt x="21336" y="384060"/>
                  </a:lnTo>
                  <a:lnTo>
                    <a:pt x="21336" y="391680"/>
                  </a:lnTo>
                  <a:lnTo>
                    <a:pt x="8505431" y="391680"/>
                  </a:lnTo>
                  <a:lnTo>
                    <a:pt x="8505431" y="384060"/>
                  </a:lnTo>
                  <a:close/>
                </a:path>
                <a:path w="8526780" h="4430395">
                  <a:moveTo>
                    <a:pt x="8505431" y="370332"/>
                  </a:moveTo>
                  <a:lnTo>
                    <a:pt x="21336" y="370332"/>
                  </a:lnTo>
                  <a:lnTo>
                    <a:pt x="21336" y="377952"/>
                  </a:lnTo>
                  <a:lnTo>
                    <a:pt x="8505431" y="377952"/>
                  </a:lnTo>
                  <a:lnTo>
                    <a:pt x="8505431" y="370332"/>
                  </a:lnTo>
                  <a:close/>
                </a:path>
                <a:path w="8526780" h="4430395">
                  <a:moveTo>
                    <a:pt x="8513064" y="2843784"/>
                  </a:moveTo>
                  <a:lnTo>
                    <a:pt x="8505444" y="2843784"/>
                  </a:lnTo>
                  <a:lnTo>
                    <a:pt x="8505444" y="2851404"/>
                  </a:lnTo>
                  <a:lnTo>
                    <a:pt x="8505444" y="4415028"/>
                  </a:lnTo>
                  <a:lnTo>
                    <a:pt x="8513064" y="4415028"/>
                  </a:lnTo>
                  <a:lnTo>
                    <a:pt x="8513064" y="2851404"/>
                  </a:lnTo>
                  <a:lnTo>
                    <a:pt x="8513064" y="2843784"/>
                  </a:lnTo>
                  <a:close/>
                </a:path>
                <a:path w="8526780" h="4430395">
                  <a:moveTo>
                    <a:pt x="8513064" y="848893"/>
                  </a:moveTo>
                  <a:lnTo>
                    <a:pt x="8505444" y="848893"/>
                  </a:lnTo>
                  <a:lnTo>
                    <a:pt x="8505444" y="856488"/>
                  </a:lnTo>
                  <a:lnTo>
                    <a:pt x="8513064" y="856488"/>
                  </a:lnTo>
                  <a:lnTo>
                    <a:pt x="8513064" y="848893"/>
                  </a:lnTo>
                  <a:close/>
                </a:path>
                <a:path w="8526780" h="4430395">
                  <a:moveTo>
                    <a:pt x="8513064" y="633996"/>
                  </a:moveTo>
                  <a:lnTo>
                    <a:pt x="8505444" y="633996"/>
                  </a:lnTo>
                  <a:lnTo>
                    <a:pt x="8505444" y="641604"/>
                  </a:lnTo>
                  <a:lnTo>
                    <a:pt x="8513064" y="641604"/>
                  </a:lnTo>
                  <a:lnTo>
                    <a:pt x="8513064" y="633996"/>
                  </a:lnTo>
                  <a:close/>
                </a:path>
                <a:path w="8526780" h="4430395">
                  <a:moveTo>
                    <a:pt x="8513064" y="620293"/>
                  </a:moveTo>
                  <a:lnTo>
                    <a:pt x="8505444" y="620293"/>
                  </a:lnTo>
                  <a:lnTo>
                    <a:pt x="8505444" y="627888"/>
                  </a:lnTo>
                  <a:lnTo>
                    <a:pt x="8513064" y="627888"/>
                  </a:lnTo>
                  <a:lnTo>
                    <a:pt x="8513064" y="620293"/>
                  </a:lnTo>
                  <a:close/>
                </a:path>
                <a:path w="8526780" h="4430395">
                  <a:moveTo>
                    <a:pt x="8513064" y="509016"/>
                  </a:moveTo>
                  <a:lnTo>
                    <a:pt x="8505444" y="509016"/>
                  </a:lnTo>
                  <a:lnTo>
                    <a:pt x="8505444" y="516636"/>
                  </a:lnTo>
                  <a:lnTo>
                    <a:pt x="8513064" y="516636"/>
                  </a:lnTo>
                  <a:lnTo>
                    <a:pt x="8513064" y="509016"/>
                  </a:lnTo>
                  <a:close/>
                </a:path>
                <a:path w="8526780" h="4430395">
                  <a:moveTo>
                    <a:pt x="8513064" y="495300"/>
                  </a:moveTo>
                  <a:lnTo>
                    <a:pt x="8505444" y="495300"/>
                  </a:lnTo>
                  <a:lnTo>
                    <a:pt x="8505444" y="502932"/>
                  </a:lnTo>
                  <a:lnTo>
                    <a:pt x="8513064" y="502932"/>
                  </a:lnTo>
                  <a:lnTo>
                    <a:pt x="8513064" y="495300"/>
                  </a:lnTo>
                  <a:close/>
                </a:path>
                <a:path w="8526780" h="4430395">
                  <a:moveTo>
                    <a:pt x="8513064" y="384060"/>
                  </a:moveTo>
                  <a:lnTo>
                    <a:pt x="8505444" y="384060"/>
                  </a:lnTo>
                  <a:lnTo>
                    <a:pt x="8505444" y="391680"/>
                  </a:lnTo>
                  <a:lnTo>
                    <a:pt x="8513064" y="391680"/>
                  </a:lnTo>
                  <a:lnTo>
                    <a:pt x="8513064" y="384060"/>
                  </a:lnTo>
                  <a:close/>
                </a:path>
                <a:path w="8526780" h="4430395">
                  <a:moveTo>
                    <a:pt x="8526780" y="2830068"/>
                  </a:moveTo>
                  <a:lnTo>
                    <a:pt x="8519160" y="2830068"/>
                  </a:lnTo>
                  <a:lnTo>
                    <a:pt x="8519160" y="2851404"/>
                  </a:lnTo>
                  <a:lnTo>
                    <a:pt x="8519160" y="4415028"/>
                  </a:lnTo>
                  <a:lnTo>
                    <a:pt x="8526780" y="4415028"/>
                  </a:lnTo>
                  <a:lnTo>
                    <a:pt x="8526780" y="2851404"/>
                  </a:lnTo>
                  <a:lnTo>
                    <a:pt x="8526780" y="2830068"/>
                  </a:lnTo>
                  <a:close/>
                </a:path>
                <a:path w="8526780" h="4430395">
                  <a:moveTo>
                    <a:pt x="8526780" y="862596"/>
                  </a:moveTo>
                  <a:lnTo>
                    <a:pt x="8505444" y="862596"/>
                  </a:lnTo>
                  <a:lnTo>
                    <a:pt x="8505444" y="870204"/>
                  </a:lnTo>
                  <a:lnTo>
                    <a:pt x="8526780" y="870204"/>
                  </a:lnTo>
                  <a:lnTo>
                    <a:pt x="8526780" y="862596"/>
                  </a:lnTo>
                  <a:close/>
                </a:path>
                <a:path w="8526780" h="4430395">
                  <a:moveTo>
                    <a:pt x="8526780" y="370332"/>
                  </a:moveTo>
                  <a:lnTo>
                    <a:pt x="8505444" y="370332"/>
                  </a:lnTo>
                  <a:lnTo>
                    <a:pt x="8505444" y="377952"/>
                  </a:lnTo>
                  <a:lnTo>
                    <a:pt x="8526780" y="377952"/>
                  </a:lnTo>
                  <a:lnTo>
                    <a:pt x="8526780" y="370332"/>
                  </a:lnTo>
                  <a:close/>
                </a:path>
              </a:pathLst>
            </a:custGeom>
            <a:solidFill>
              <a:srgbClr val="000000"/>
            </a:solidFill>
          </p:spPr>
          <p:txBody>
            <a:bodyPr wrap="square" lIns="0" tIns="0" rIns="0" bIns="0" rtlCol="0"/>
            <a:lstStyle/>
            <a:p>
              <a:endParaRPr/>
            </a:p>
          </p:txBody>
        </p:sp>
        <p:sp>
          <p:nvSpPr>
            <p:cNvPr id="341" name="object 341"/>
            <p:cNvSpPr/>
            <p:nvPr/>
          </p:nvSpPr>
          <p:spPr>
            <a:xfrm>
              <a:off x="780288" y="1924811"/>
              <a:ext cx="8505825" cy="3237230"/>
            </a:xfrm>
            <a:custGeom>
              <a:avLst/>
              <a:gdLst/>
              <a:ahLst/>
              <a:cxnLst/>
              <a:rect l="l" t="t" r="r" b="b"/>
              <a:pathLst>
                <a:path w="8505825" h="3237229">
                  <a:moveTo>
                    <a:pt x="7839456" y="109728"/>
                  </a:moveTo>
                  <a:lnTo>
                    <a:pt x="7185660" y="109728"/>
                  </a:lnTo>
                  <a:lnTo>
                    <a:pt x="7185660" y="124968"/>
                  </a:lnTo>
                  <a:lnTo>
                    <a:pt x="7839456" y="124968"/>
                  </a:lnTo>
                  <a:lnTo>
                    <a:pt x="7839456" y="109728"/>
                  </a:lnTo>
                  <a:close/>
                </a:path>
                <a:path w="8505825" h="3237229">
                  <a:moveTo>
                    <a:pt x="7839456" y="0"/>
                  </a:moveTo>
                  <a:lnTo>
                    <a:pt x="7185660" y="0"/>
                  </a:lnTo>
                  <a:lnTo>
                    <a:pt x="7185660" y="7620"/>
                  </a:lnTo>
                  <a:lnTo>
                    <a:pt x="7839456" y="7620"/>
                  </a:lnTo>
                  <a:lnTo>
                    <a:pt x="7839456" y="0"/>
                  </a:lnTo>
                  <a:close/>
                </a:path>
                <a:path w="8505825" h="3237229">
                  <a:moveTo>
                    <a:pt x="8484095" y="1650492"/>
                  </a:moveTo>
                  <a:lnTo>
                    <a:pt x="0" y="1650492"/>
                  </a:lnTo>
                  <a:lnTo>
                    <a:pt x="0" y="1658112"/>
                  </a:lnTo>
                  <a:lnTo>
                    <a:pt x="8484095" y="1658112"/>
                  </a:lnTo>
                  <a:lnTo>
                    <a:pt x="8484095" y="1650492"/>
                  </a:lnTo>
                  <a:close/>
                </a:path>
                <a:path w="8505825" h="3237229">
                  <a:moveTo>
                    <a:pt x="8484095" y="1636776"/>
                  </a:moveTo>
                  <a:lnTo>
                    <a:pt x="0" y="1636776"/>
                  </a:lnTo>
                  <a:lnTo>
                    <a:pt x="0" y="1644396"/>
                  </a:lnTo>
                  <a:lnTo>
                    <a:pt x="8484095" y="1644396"/>
                  </a:lnTo>
                  <a:lnTo>
                    <a:pt x="8484095" y="1636776"/>
                  </a:lnTo>
                  <a:close/>
                </a:path>
                <a:path w="8505825" h="3237229">
                  <a:moveTo>
                    <a:pt x="8484095" y="1421892"/>
                  </a:moveTo>
                  <a:lnTo>
                    <a:pt x="0" y="1421892"/>
                  </a:lnTo>
                  <a:lnTo>
                    <a:pt x="0" y="1429512"/>
                  </a:lnTo>
                  <a:lnTo>
                    <a:pt x="8484095" y="1429512"/>
                  </a:lnTo>
                  <a:lnTo>
                    <a:pt x="8484095" y="1421892"/>
                  </a:lnTo>
                  <a:close/>
                </a:path>
                <a:path w="8505825" h="3237229">
                  <a:moveTo>
                    <a:pt x="8484095" y="1408176"/>
                  </a:moveTo>
                  <a:lnTo>
                    <a:pt x="0" y="1408176"/>
                  </a:lnTo>
                  <a:lnTo>
                    <a:pt x="0" y="1415796"/>
                  </a:lnTo>
                  <a:lnTo>
                    <a:pt x="8484095" y="1415796"/>
                  </a:lnTo>
                  <a:lnTo>
                    <a:pt x="8484095" y="1408176"/>
                  </a:lnTo>
                  <a:close/>
                </a:path>
                <a:path w="8505825" h="3237229">
                  <a:moveTo>
                    <a:pt x="8484095" y="1296936"/>
                  </a:moveTo>
                  <a:lnTo>
                    <a:pt x="0" y="1296936"/>
                  </a:lnTo>
                  <a:lnTo>
                    <a:pt x="0" y="1304544"/>
                  </a:lnTo>
                  <a:lnTo>
                    <a:pt x="8484095" y="1304544"/>
                  </a:lnTo>
                  <a:lnTo>
                    <a:pt x="8484095" y="1296936"/>
                  </a:lnTo>
                  <a:close/>
                </a:path>
                <a:path w="8505825" h="3237229">
                  <a:moveTo>
                    <a:pt x="8484095" y="1283220"/>
                  </a:moveTo>
                  <a:lnTo>
                    <a:pt x="0" y="1283220"/>
                  </a:lnTo>
                  <a:lnTo>
                    <a:pt x="0" y="1290828"/>
                  </a:lnTo>
                  <a:lnTo>
                    <a:pt x="8484095" y="1290828"/>
                  </a:lnTo>
                  <a:lnTo>
                    <a:pt x="8484095" y="1283220"/>
                  </a:lnTo>
                  <a:close/>
                </a:path>
                <a:path w="8505825" h="3237229">
                  <a:moveTo>
                    <a:pt x="8484095" y="1245108"/>
                  </a:moveTo>
                  <a:lnTo>
                    <a:pt x="0" y="1245108"/>
                  </a:lnTo>
                  <a:lnTo>
                    <a:pt x="0" y="1252728"/>
                  </a:lnTo>
                  <a:lnTo>
                    <a:pt x="8484095" y="1252728"/>
                  </a:lnTo>
                  <a:lnTo>
                    <a:pt x="8484095" y="1245108"/>
                  </a:lnTo>
                  <a:close/>
                </a:path>
                <a:path w="8505825" h="3237229">
                  <a:moveTo>
                    <a:pt x="8484095" y="1231392"/>
                  </a:moveTo>
                  <a:lnTo>
                    <a:pt x="0" y="1231392"/>
                  </a:lnTo>
                  <a:lnTo>
                    <a:pt x="0" y="1239012"/>
                  </a:lnTo>
                  <a:lnTo>
                    <a:pt x="8484095" y="1239012"/>
                  </a:lnTo>
                  <a:lnTo>
                    <a:pt x="8484095" y="1231392"/>
                  </a:lnTo>
                  <a:close/>
                </a:path>
                <a:path w="8505825" h="3237229">
                  <a:moveTo>
                    <a:pt x="8484108" y="3107436"/>
                  </a:moveTo>
                  <a:lnTo>
                    <a:pt x="7185660" y="3107436"/>
                  </a:lnTo>
                  <a:lnTo>
                    <a:pt x="7185660" y="3122676"/>
                  </a:lnTo>
                  <a:lnTo>
                    <a:pt x="8484108" y="3122676"/>
                  </a:lnTo>
                  <a:lnTo>
                    <a:pt x="8484108" y="3107436"/>
                  </a:lnTo>
                  <a:close/>
                </a:path>
                <a:path w="8505825" h="3237229">
                  <a:moveTo>
                    <a:pt x="8484108" y="2997720"/>
                  </a:moveTo>
                  <a:lnTo>
                    <a:pt x="7185660" y="2997720"/>
                  </a:lnTo>
                  <a:lnTo>
                    <a:pt x="7185660" y="3005328"/>
                  </a:lnTo>
                  <a:lnTo>
                    <a:pt x="8484108" y="3005328"/>
                  </a:lnTo>
                  <a:lnTo>
                    <a:pt x="8484108" y="2997720"/>
                  </a:lnTo>
                  <a:close/>
                </a:path>
                <a:path w="8505825" h="3237229">
                  <a:moveTo>
                    <a:pt x="8484108" y="2881896"/>
                  </a:moveTo>
                  <a:lnTo>
                    <a:pt x="7185660" y="2881896"/>
                  </a:lnTo>
                  <a:lnTo>
                    <a:pt x="7185660" y="2897124"/>
                  </a:lnTo>
                  <a:lnTo>
                    <a:pt x="8484108" y="2897124"/>
                  </a:lnTo>
                  <a:lnTo>
                    <a:pt x="8484108" y="2881896"/>
                  </a:lnTo>
                  <a:close/>
                </a:path>
                <a:path w="8505825" h="3237229">
                  <a:moveTo>
                    <a:pt x="8484108" y="2767596"/>
                  </a:moveTo>
                  <a:lnTo>
                    <a:pt x="7185660" y="2767596"/>
                  </a:lnTo>
                  <a:lnTo>
                    <a:pt x="7185660" y="2782824"/>
                  </a:lnTo>
                  <a:lnTo>
                    <a:pt x="8484108" y="2782824"/>
                  </a:lnTo>
                  <a:lnTo>
                    <a:pt x="8484108" y="2767596"/>
                  </a:lnTo>
                  <a:close/>
                </a:path>
                <a:path w="8505825" h="3237229">
                  <a:moveTo>
                    <a:pt x="8484108" y="2653296"/>
                  </a:moveTo>
                  <a:lnTo>
                    <a:pt x="7185660" y="2653296"/>
                  </a:lnTo>
                  <a:lnTo>
                    <a:pt x="7185660" y="2668524"/>
                  </a:lnTo>
                  <a:lnTo>
                    <a:pt x="8484108" y="2668524"/>
                  </a:lnTo>
                  <a:lnTo>
                    <a:pt x="8484108" y="2653296"/>
                  </a:lnTo>
                  <a:close/>
                </a:path>
                <a:path w="8505825" h="3237229">
                  <a:moveTo>
                    <a:pt x="8484108" y="2538996"/>
                  </a:moveTo>
                  <a:lnTo>
                    <a:pt x="7185660" y="2538996"/>
                  </a:lnTo>
                  <a:lnTo>
                    <a:pt x="7185660" y="2554224"/>
                  </a:lnTo>
                  <a:lnTo>
                    <a:pt x="8484108" y="2554224"/>
                  </a:lnTo>
                  <a:lnTo>
                    <a:pt x="8484108" y="2538996"/>
                  </a:lnTo>
                  <a:close/>
                </a:path>
                <a:path w="8505825" h="3237229">
                  <a:moveTo>
                    <a:pt x="8484108" y="2318004"/>
                  </a:moveTo>
                  <a:lnTo>
                    <a:pt x="7185660" y="2318004"/>
                  </a:lnTo>
                  <a:lnTo>
                    <a:pt x="7185660" y="2325624"/>
                  </a:lnTo>
                  <a:lnTo>
                    <a:pt x="8484108" y="2325624"/>
                  </a:lnTo>
                  <a:lnTo>
                    <a:pt x="8484108" y="2318004"/>
                  </a:lnTo>
                  <a:close/>
                </a:path>
                <a:path w="8505825" h="3237229">
                  <a:moveTo>
                    <a:pt x="8484108" y="2206764"/>
                  </a:moveTo>
                  <a:lnTo>
                    <a:pt x="7185660" y="2206764"/>
                  </a:lnTo>
                  <a:lnTo>
                    <a:pt x="7185660" y="2214372"/>
                  </a:lnTo>
                  <a:lnTo>
                    <a:pt x="8484108" y="2214372"/>
                  </a:lnTo>
                  <a:lnTo>
                    <a:pt x="8484108" y="2206764"/>
                  </a:lnTo>
                  <a:close/>
                </a:path>
                <a:path w="8505825" h="3237229">
                  <a:moveTo>
                    <a:pt x="8484108" y="2095500"/>
                  </a:moveTo>
                  <a:lnTo>
                    <a:pt x="7185660" y="2095500"/>
                  </a:lnTo>
                  <a:lnTo>
                    <a:pt x="7185660" y="2103120"/>
                  </a:lnTo>
                  <a:lnTo>
                    <a:pt x="8484108" y="2103120"/>
                  </a:lnTo>
                  <a:lnTo>
                    <a:pt x="8484108" y="2095500"/>
                  </a:lnTo>
                  <a:close/>
                </a:path>
                <a:path w="8505825" h="3237229">
                  <a:moveTo>
                    <a:pt x="8484108" y="1984248"/>
                  </a:moveTo>
                  <a:lnTo>
                    <a:pt x="7185660" y="1984248"/>
                  </a:lnTo>
                  <a:lnTo>
                    <a:pt x="7185660" y="1991868"/>
                  </a:lnTo>
                  <a:lnTo>
                    <a:pt x="8484108" y="1991868"/>
                  </a:lnTo>
                  <a:lnTo>
                    <a:pt x="8484108" y="1984248"/>
                  </a:lnTo>
                  <a:close/>
                </a:path>
                <a:path w="8505825" h="3237229">
                  <a:moveTo>
                    <a:pt x="8484108" y="1873008"/>
                  </a:moveTo>
                  <a:lnTo>
                    <a:pt x="7185660" y="1873008"/>
                  </a:lnTo>
                  <a:lnTo>
                    <a:pt x="7185660" y="1880616"/>
                  </a:lnTo>
                  <a:lnTo>
                    <a:pt x="8484108" y="1880616"/>
                  </a:lnTo>
                  <a:lnTo>
                    <a:pt x="8484108" y="1873008"/>
                  </a:lnTo>
                  <a:close/>
                </a:path>
                <a:path w="8505825" h="3237229">
                  <a:moveTo>
                    <a:pt x="8484108" y="1757172"/>
                  </a:moveTo>
                  <a:lnTo>
                    <a:pt x="7185660" y="1757172"/>
                  </a:lnTo>
                  <a:lnTo>
                    <a:pt x="7185660" y="1772412"/>
                  </a:lnTo>
                  <a:lnTo>
                    <a:pt x="8484108" y="1772412"/>
                  </a:lnTo>
                  <a:lnTo>
                    <a:pt x="8484108" y="1757172"/>
                  </a:lnTo>
                  <a:close/>
                </a:path>
                <a:path w="8505825" h="3237229">
                  <a:moveTo>
                    <a:pt x="8484108" y="1005840"/>
                  </a:moveTo>
                  <a:lnTo>
                    <a:pt x="7185660" y="1005840"/>
                  </a:lnTo>
                  <a:lnTo>
                    <a:pt x="7185660" y="1021080"/>
                  </a:lnTo>
                  <a:lnTo>
                    <a:pt x="8484108" y="1021080"/>
                  </a:lnTo>
                  <a:lnTo>
                    <a:pt x="8484108" y="1005840"/>
                  </a:lnTo>
                  <a:close/>
                </a:path>
                <a:path w="8505825" h="3237229">
                  <a:moveTo>
                    <a:pt x="8484108" y="896112"/>
                  </a:moveTo>
                  <a:lnTo>
                    <a:pt x="7185660" y="896112"/>
                  </a:lnTo>
                  <a:lnTo>
                    <a:pt x="7185660" y="903732"/>
                  </a:lnTo>
                  <a:lnTo>
                    <a:pt x="8484108" y="903732"/>
                  </a:lnTo>
                  <a:lnTo>
                    <a:pt x="8484108" y="896112"/>
                  </a:lnTo>
                  <a:close/>
                </a:path>
                <a:path w="8505825" h="3237229">
                  <a:moveTo>
                    <a:pt x="8484108" y="784872"/>
                  </a:moveTo>
                  <a:lnTo>
                    <a:pt x="7185660" y="784872"/>
                  </a:lnTo>
                  <a:lnTo>
                    <a:pt x="7185660" y="792480"/>
                  </a:lnTo>
                  <a:lnTo>
                    <a:pt x="8484108" y="792480"/>
                  </a:lnTo>
                  <a:lnTo>
                    <a:pt x="8484108" y="784872"/>
                  </a:lnTo>
                  <a:close/>
                </a:path>
                <a:path w="8505825" h="3237229">
                  <a:moveTo>
                    <a:pt x="8484108" y="673608"/>
                  </a:moveTo>
                  <a:lnTo>
                    <a:pt x="7185660" y="673608"/>
                  </a:lnTo>
                  <a:lnTo>
                    <a:pt x="7185660" y="681228"/>
                  </a:lnTo>
                  <a:lnTo>
                    <a:pt x="8484108" y="681228"/>
                  </a:lnTo>
                  <a:lnTo>
                    <a:pt x="8484108" y="673608"/>
                  </a:lnTo>
                  <a:close/>
                </a:path>
                <a:path w="8505825" h="3237229">
                  <a:moveTo>
                    <a:pt x="8484108" y="562356"/>
                  </a:moveTo>
                  <a:lnTo>
                    <a:pt x="7185660" y="562356"/>
                  </a:lnTo>
                  <a:lnTo>
                    <a:pt x="7185660" y="569976"/>
                  </a:lnTo>
                  <a:lnTo>
                    <a:pt x="8484108" y="569976"/>
                  </a:lnTo>
                  <a:lnTo>
                    <a:pt x="8484108" y="562356"/>
                  </a:lnTo>
                  <a:close/>
                </a:path>
                <a:path w="8505825" h="3237229">
                  <a:moveTo>
                    <a:pt x="8484108" y="451116"/>
                  </a:moveTo>
                  <a:lnTo>
                    <a:pt x="7185660" y="451116"/>
                  </a:lnTo>
                  <a:lnTo>
                    <a:pt x="7185660" y="458724"/>
                  </a:lnTo>
                  <a:lnTo>
                    <a:pt x="8484108" y="458724"/>
                  </a:lnTo>
                  <a:lnTo>
                    <a:pt x="8484108" y="451116"/>
                  </a:lnTo>
                  <a:close/>
                </a:path>
                <a:path w="8505825" h="3237229">
                  <a:moveTo>
                    <a:pt x="8484108" y="339852"/>
                  </a:moveTo>
                  <a:lnTo>
                    <a:pt x="7185660" y="339852"/>
                  </a:lnTo>
                  <a:lnTo>
                    <a:pt x="7185660" y="347472"/>
                  </a:lnTo>
                  <a:lnTo>
                    <a:pt x="8484108" y="347472"/>
                  </a:lnTo>
                  <a:lnTo>
                    <a:pt x="8484108" y="339852"/>
                  </a:lnTo>
                  <a:close/>
                </a:path>
                <a:path w="8505825" h="3237229">
                  <a:moveTo>
                    <a:pt x="8484108" y="224028"/>
                  </a:moveTo>
                  <a:lnTo>
                    <a:pt x="7185660" y="224028"/>
                  </a:lnTo>
                  <a:lnTo>
                    <a:pt x="7185660" y="239268"/>
                  </a:lnTo>
                  <a:lnTo>
                    <a:pt x="8484108" y="239268"/>
                  </a:lnTo>
                  <a:lnTo>
                    <a:pt x="8484108" y="224028"/>
                  </a:lnTo>
                  <a:close/>
                </a:path>
                <a:path w="8505825" h="3237229">
                  <a:moveTo>
                    <a:pt x="8491728" y="1650492"/>
                  </a:moveTo>
                  <a:lnTo>
                    <a:pt x="8484108" y="1650492"/>
                  </a:lnTo>
                  <a:lnTo>
                    <a:pt x="8484108" y="1658112"/>
                  </a:lnTo>
                  <a:lnTo>
                    <a:pt x="8491728" y="1658112"/>
                  </a:lnTo>
                  <a:lnTo>
                    <a:pt x="8491728" y="1650492"/>
                  </a:lnTo>
                  <a:close/>
                </a:path>
                <a:path w="8505825" h="3237229">
                  <a:moveTo>
                    <a:pt x="8491728" y="1636776"/>
                  </a:moveTo>
                  <a:lnTo>
                    <a:pt x="8484108" y="1636776"/>
                  </a:lnTo>
                  <a:lnTo>
                    <a:pt x="8484108" y="1644396"/>
                  </a:lnTo>
                  <a:lnTo>
                    <a:pt x="8491728" y="1644396"/>
                  </a:lnTo>
                  <a:lnTo>
                    <a:pt x="8491728" y="1636776"/>
                  </a:lnTo>
                  <a:close/>
                </a:path>
                <a:path w="8505825" h="3237229">
                  <a:moveTo>
                    <a:pt x="8491728" y="1421892"/>
                  </a:moveTo>
                  <a:lnTo>
                    <a:pt x="8484108" y="1421892"/>
                  </a:lnTo>
                  <a:lnTo>
                    <a:pt x="8484108" y="1429512"/>
                  </a:lnTo>
                  <a:lnTo>
                    <a:pt x="8491728" y="1429512"/>
                  </a:lnTo>
                  <a:lnTo>
                    <a:pt x="8491728" y="1421892"/>
                  </a:lnTo>
                  <a:close/>
                </a:path>
                <a:path w="8505825" h="3237229">
                  <a:moveTo>
                    <a:pt x="8491728" y="1408176"/>
                  </a:moveTo>
                  <a:lnTo>
                    <a:pt x="8484108" y="1408176"/>
                  </a:lnTo>
                  <a:lnTo>
                    <a:pt x="8484108" y="1415796"/>
                  </a:lnTo>
                  <a:lnTo>
                    <a:pt x="8491728" y="1415796"/>
                  </a:lnTo>
                  <a:lnTo>
                    <a:pt x="8491728" y="1408176"/>
                  </a:lnTo>
                  <a:close/>
                </a:path>
                <a:path w="8505825" h="3237229">
                  <a:moveTo>
                    <a:pt x="8491728" y="1296936"/>
                  </a:moveTo>
                  <a:lnTo>
                    <a:pt x="8484108" y="1296936"/>
                  </a:lnTo>
                  <a:lnTo>
                    <a:pt x="8484108" y="1304544"/>
                  </a:lnTo>
                  <a:lnTo>
                    <a:pt x="8491728" y="1304544"/>
                  </a:lnTo>
                  <a:lnTo>
                    <a:pt x="8491728" y="1296936"/>
                  </a:lnTo>
                  <a:close/>
                </a:path>
                <a:path w="8505825" h="3237229">
                  <a:moveTo>
                    <a:pt x="8491728" y="1283220"/>
                  </a:moveTo>
                  <a:lnTo>
                    <a:pt x="8484108" y="1283220"/>
                  </a:lnTo>
                  <a:lnTo>
                    <a:pt x="8484108" y="1290828"/>
                  </a:lnTo>
                  <a:lnTo>
                    <a:pt x="8491728" y="1290828"/>
                  </a:lnTo>
                  <a:lnTo>
                    <a:pt x="8491728" y="1283220"/>
                  </a:lnTo>
                  <a:close/>
                </a:path>
                <a:path w="8505825" h="3237229">
                  <a:moveTo>
                    <a:pt x="8491728" y="1245108"/>
                  </a:moveTo>
                  <a:lnTo>
                    <a:pt x="8484108" y="1245108"/>
                  </a:lnTo>
                  <a:lnTo>
                    <a:pt x="8484108" y="1252728"/>
                  </a:lnTo>
                  <a:lnTo>
                    <a:pt x="8491728" y="1252728"/>
                  </a:lnTo>
                  <a:lnTo>
                    <a:pt x="8491728" y="1245108"/>
                  </a:lnTo>
                  <a:close/>
                </a:path>
                <a:path w="8505825" h="3237229">
                  <a:moveTo>
                    <a:pt x="8491728" y="1231392"/>
                  </a:moveTo>
                  <a:lnTo>
                    <a:pt x="8484108" y="1231392"/>
                  </a:lnTo>
                  <a:lnTo>
                    <a:pt x="8484108" y="1239012"/>
                  </a:lnTo>
                  <a:lnTo>
                    <a:pt x="8491728" y="1239012"/>
                  </a:lnTo>
                  <a:lnTo>
                    <a:pt x="8491728" y="1231392"/>
                  </a:lnTo>
                  <a:close/>
                </a:path>
                <a:path w="8505825" h="3237229">
                  <a:moveTo>
                    <a:pt x="8505444" y="3221736"/>
                  </a:moveTo>
                  <a:lnTo>
                    <a:pt x="7185660" y="3221736"/>
                  </a:lnTo>
                  <a:lnTo>
                    <a:pt x="7185660" y="3236976"/>
                  </a:lnTo>
                  <a:lnTo>
                    <a:pt x="8505444" y="3236976"/>
                  </a:lnTo>
                  <a:lnTo>
                    <a:pt x="8505444" y="3221736"/>
                  </a:lnTo>
                  <a:close/>
                </a:path>
                <a:path w="8505825" h="3237229">
                  <a:moveTo>
                    <a:pt x="8505444" y="1120140"/>
                  </a:moveTo>
                  <a:lnTo>
                    <a:pt x="7185660" y="1120140"/>
                  </a:lnTo>
                  <a:lnTo>
                    <a:pt x="7185660" y="1135380"/>
                  </a:lnTo>
                  <a:lnTo>
                    <a:pt x="8505444" y="1135380"/>
                  </a:lnTo>
                  <a:lnTo>
                    <a:pt x="8505444" y="1120140"/>
                  </a:lnTo>
                  <a:close/>
                </a:path>
              </a:pathLst>
            </a:custGeom>
            <a:solidFill>
              <a:srgbClr val="000000"/>
            </a:solidFill>
          </p:spPr>
          <p:txBody>
            <a:bodyPr wrap="square" lIns="0" tIns="0" rIns="0" bIns="0" rtlCol="0"/>
            <a:lstStyle/>
            <a:p>
              <a:endParaRPr/>
            </a:p>
          </p:txBody>
        </p:sp>
        <p:pic>
          <p:nvPicPr>
            <p:cNvPr id="342" name="object 342"/>
            <p:cNvPicPr/>
            <p:nvPr/>
          </p:nvPicPr>
          <p:blipFill>
            <a:blip r:embed="rId4" cstate="print"/>
            <a:stretch>
              <a:fillRect/>
            </a:stretch>
          </p:blipFill>
          <p:spPr>
            <a:xfrm>
              <a:off x="2927908" y="5250179"/>
              <a:ext cx="282549" cy="141731"/>
            </a:xfrm>
            <a:prstGeom prst="rect">
              <a:avLst/>
            </a:prstGeom>
          </p:spPr>
        </p:pic>
        <p:pic>
          <p:nvPicPr>
            <p:cNvPr id="343" name="object 343"/>
            <p:cNvPicPr/>
            <p:nvPr/>
          </p:nvPicPr>
          <p:blipFill>
            <a:blip r:embed="rId5" cstate="print"/>
            <a:stretch>
              <a:fillRect/>
            </a:stretch>
          </p:blipFill>
          <p:spPr>
            <a:xfrm>
              <a:off x="3568598" y="5250179"/>
              <a:ext cx="281635" cy="141732"/>
            </a:xfrm>
            <a:prstGeom prst="rect">
              <a:avLst/>
            </a:prstGeom>
          </p:spPr>
        </p:pic>
        <p:sp>
          <p:nvSpPr>
            <p:cNvPr id="344" name="object 344"/>
            <p:cNvSpPr/>
            <p:nvPr/>
          </p:nvSpPr>
          <p:spPr>
            <a:xfrm>
              <a:off x="7289292" y="780287"/>
              <a:ext cx="1321435" cy="316865"/>
            </a:xfrm>
            <a:custGeom>
              <a:avLst/>
              <a:gdLst/>
              <a:ahLst/>
              <a:cxnLst/>
              <a:rect l="l" t="t" r="r" b="b"/>
              <a:pathLst>
                <a:path w="1321434" h="316865">
                  <a:moveTo>
                    <a:pt x="1321180" y="0"/>
                  </a:moveTo>
                  <a:lnTo>
                    <a:pt x="0" y="0"/>
                  </a:lnTo>
                  <a:lnTo>
                    <a:pt x="0" y="316382"/>
                  </a:lnTo>
                  <a:lnTo>
                    <a:pt x="1321180" y="316382"/>
                  </a:lnTo>
                  <a:lnTo>
                    <a:pt x="1321180" y="0"/>
                  </a:lnTo>
                  <a:close/>
                </a:path>
              </a:pathLst>
            </a:custGeom>
            <a:solidFill>
              <a:srgbClr val="FFFF00"/>
            </a:solidFill>
          </p:spPr>
          <p:txBody>
            <a:bodyPr wrap="square" lIns="0" tIns="0" rIns="0" bIns="0" rtlCol="0"/>
            <a:lstStyle/>
            <a:p>
              <a:endParaRPr/>
            </a:p>
          </p:txBody>
        </p:sp>
        <p:sp>
          <p:nvSpPr>
            <p:cNvPr id="345" name="object 345"/>
            <p:cNvSpPr/>
            <p:nvPr/>
          </p:nvSpPr>
          <p:spPr>
            <a:xfrm>
              <a:off x="7289292" y="780287"/>
              <a:ext cx="1321435" cy="316865"/>
            </a:xfrm>
            <a:custGeom>
              <a:avLst/>
              <a:gdLst/>
              <a:ahLst/>
              <a:cxnLst/>
              <a:rect l="l" t="t" r="r" b="b"/>
              <a:pathLst>
                <a:path w="1321434" h="316865">
                  <a:moveTo>
                    <a:pt x="0" y="0"/>
                  </a:moveTo>
                  <a:lnTo>
                    <a:pt x="1321180" y="0"/>
                  </a:lnTo>
                  <a:lnTo>
                    <a:pt x="1321180" y="316382"/>
                  </a:lnTo>
                  <a:lnTo>
                    <a:pt x="0" y="316382"/>
                  </a:lnTo>
                  <a:lnTo>
                    <a:pt x="0" y="0"/>
                  </a:lnTo>
                  <a:close/>
                </a:path>
              </a:pathLst>
            </a:custGeom>
            <a:ln w="5715">
              <a:solidFill>
                <a:srgbClr val="000000"/>
              </a:solidFill>
            </a:ln>
          </p:spPr>
          <p:txBody>
            <a:bodyPr wrap="square" lIns="0" tIns="0" rIns="0" bIns="0" rtlCol="0"/>
            <a:lstStyle/>
            <a:p>
              <a:endParaRPr/>
            </a:p>
          </p:txBody>
        </p:sp>
      </p:grpSp>
      <p:sp>
        <p:nvSpPr>
          <p:cNvPr id="346" name="object 346"/>
          <p:cNvSpPr txBox="1"/>
          <p:nvPr/>
        </p:nvSpPr>
        <p:spPr>
          <a:xfrm>
            <a:off x="12263717" y="1044971"/>
            <a:ext cx="1426229" cy="305318"/>
          </a:xfrm>
          <a:prstGeom prst="rect">
            <a:avLst/>
          </a:prstGeom>
        </p:spPr>
        <p:txBody>
          <a:bodyPr vert="horz" wrap="square" lIns="0" tIns="20171" rIns="0" bIns="0" rtlCol="0">
            <a:spAutoFit/>
          </a:bodyPr>
          <a:lstStyle/>
          <a:p>
            <a:pPr marL="16808">
              <a:lnSpc>
                <a:spcPct val="100000"/>
              </a:lnSpc>
              <a:spcBef>
                <a:spcPts val="159"/>
              </a:spcBef>
            </a:pPr>
            <a:r>
              <a:rPr sz="926" spc="26">
                <a:latin typeface="Calibri"/>
                <a:cs typeface="Calibri"/>
              </a:rPr>
              <a:t>Based on</a:t>
            </a:r>
            <a:r>
              <a:rPr sz="926" spc="46">
                <a:latin typeface="Calibri"/>
                <a:cs typeface="Calibri"/>
              </a:rPr>
              <a:t> </a:t>
            </a:r>
            <a:r>
              <a:rPr sz="926" spc="26">
                <a:latin typeface="Calibri"/>
                <a:cs typeface="Calibri"/>
              </a:rPr>
              <a:t>award</a:t>
            </a:r>
            <a:r>
              <a:rPr sz="926" spc="33">
                <a:latin typeface="Calibri"/>
                <a:cs typeface="Calibri"/>
              </a:rPr>
              <a:t> </a:t>
            </a:r>
            <a:r>
              <a:rPr sz="926" spc="26">
                <a:latin typeface="Calibri"/>
                <a:cs typeface="Calibri"/>
              </a:rPr>
              <a:t>amount</a:t>
            </a:r>
            <a:r>
              <a:rPr sz="926" spc="40">
                <a:latin typeface="Calibri"/>
                <a:cs typeface="Calibri"/>
              </a:rPr>
              <a:t> </a:t>
            </a:r>
            <a:r>
              <a:rPr sz="926" spc="-33">
                <a:latin typeface="Calibri"/>
                <a:cs typeface="Calibri"/>
              </a:rPr>
              <a:t>of</a:t>
            </a:r>
            <a:endParaRPr sz="926">
              <a:latin typeface="Calibri"/>
              <a:cs typeface="Calibri"/>
            </a:endParaRPr>
          </a:p>
          <a:p>
            <a:pPr marL="161361">
              <a:lnSpc>
                <a:spcPct val="100000"/>
              </a:lnSpc>
              <a:spcBef>
                <a:spcPts val="46"/>
              </a:spcBef>
            </a:pPr>
            <a:r>
              <a:rPr sz="926" spc="-13">
                <a:latin typeface="Calibri"/>
                <a:cs typeface="Calibri"/>
              </a:rPr>
              <a:t>$225,00.00</a:t>
            </a:r>
            <a:endParaRPr sz="926">
              <a:latin typeface="Calibri"/>
              <a:cs typeface="Calibri"/>
            </a:endParaRPr>
          </a:p>
        </p:txBody>
      </p:sp>
      <p:grpSp>
        <p:nvGrpSpPr>
          <p:cNvPr id="347" name="object 347"/>
          <p:cNvGrpSpPr/>
          <p:nvPr/>
        </p:nvGrpSpPr>
        <p:grpSpPr>
          <a:xfrm>
            <a:off x="6687324" y="2957899"/>
            <a:ext cx="1253937" cy="1102658"/>
            <a:chOff x="3173044" y="2234857"/>
            <a:chExt cx="947419" cy="833119"/>
          </a:xfrm>
        </p:grpSpPr>
        <p:sp>
          <p:nvSpPr>
            <p:cNvPr id="348" name="object 348"/>
            <p:cNvSpPr/>
            <p:nvPr/>
          </p:nvSpPr>
          <p:spPr>
            <a:xfrm>
              <a:off x="3175901" y="2237714"/>
              <a:ext cx="941705" cy="827405"/>
            </a:xfrm>
            <a:custGeom>
              <a:avLst/>
              <a:gdLst/>
              <a:ahLst/>
              <a:cxnLst/>
              <a:rect l="l" t="t" r="r" b="b"/>
              <a:pathLst>
                <a:path w="941704" h="827405">
                  <a:moveTo>
                    <a:pt x="941222" y="0"/>
                  </a:moveTo>
                  <a:lnTo>
                    <a:pt x="0" y="0"/>
                  </a:lnTo>
                  <a:lnTo>
                    <a:pt x="0" y="826985"/>
                  </a:lnTo>
                  <a:lnTo>
                    <a:pt x="941222" y="826985"/>
                  </a:lnTo>
                  <a:lnTo>
                    <a:pt x="941222" y="0"/>
                  </a:lnTo>
                  <a:close/>
                </a:path>
              </a:pathLst>
            </a:custGeom>
            <a:solidFill>
              <a:srgbClr val="E6B8B8"/>
            </a:solidFill>
          </p:spPr>
          <p:txBody>
            <a:bodyPr wrap="square" lIns="0" tIns="0" rIns="0" bIns="0" rtlCol="0"/>
            <a:lstStyle/>
            <a:p>
              <a:endParaRPr/>
            </a:p>
          </p:txBody>
        </p:sp>
        <p:sp>
          <p:nvSpPr>
            <p:cNvPr id="349" name="object 349"/>
            <p:cNvSpPr/>
            <p:nvPr/>
          </p:nvSpPr>
          <p:spPr>
            <a:xfrm>
              <a:off x="3175901" y="2237714"/>
              <a:ext cx="941705" cy="827405"/>
            </a:xfrm>
            <a:custGeom>
              <a:avLst/>
              <a:gdLst/>
              <a:ahLst/>
              <a:cxnLst/>
              <a:rect l="l" t="t" r="r" b="b"/>
              <a:pathLst>
                <a:path w="941704" h="827405">
                  <a:moveTo>
                    <a:pt x="0" y="0"/>
                  </a:moveTo>
                  <a:lnTo>
                    <a:pt x="941222" y="0"/>
                  </a:lnTo>
                  <a:lnTo>
                    <a:pt x="941222" y="826985"/>
                  </a:lnTo>
                  <a:lnTo>
                    <a:pt x="0" y="826985"/>
                  </a:lnTo>
                  <a:lnTo>
                    <a:pt x="0" y="0"/>
                  </a:lnTo>
                  <a:close/>
                </a:path>
              </a:pathLst>
            </a:custGeom>
            <a:ln w="5715">
              <a:solidFill>
                <a:srgbClr val="000000"/>
              </a:solidFill>
            </a:ln>
          </p:spPr>
          <p:txBody>
            <a:bodyPr wrap="square" lIns="0" tIns="0" rIns="0" bIns="0" rtlCol="0"/>
            <a:lstStyle/>
            <a:p>
              <a:endParaRPr/>
            </a:p>
          </p:txBody>
        </p:sp>
      </p:grpSp>
      <p:sp>
        <p:nvSpPr>
          <p:cNvPr id="350" name="object 350"/>
          <p:cNvSpPr txBox="1"/>
          <p:nvPr/>
        </p:nvSpPr>
        <p:spPr>
          <a:xfrm>
            <a:off x="6746916" y="2973913"/>
            <a:ext cx="1047190" cy="162843"/>
          </a:xfrm>
          <a:prstGeom prst="rect">
            <a:avLst/>
          </a:prstGeom>
        </p:spPr>
        <p:txBody>
          <a:bodyPr vert="horz" wrap="square" lIns="0" tIns="20171" rIns="0" bIns="0" rtlCol="0">
            <a:spAutoFit/>
          </a:bodyPr>
          <a:lstStyle/>
          <a:p>
            <a:pPr marL="16808">
              <a:lnSpc>
                <a:spcPct val="100000"/>
              </a:lnSpc>
              <a:spcBef>
                <a:spcPts val="159"/>
              </a:spcBef>
            </a:pPr>
            <a:r>
              <a:rPr sz="926" spc="13">
                <a:latin typeface="Calibri"/>
                <a:cs typeface="Calibri"/>
              </a:rPr>
              <a:t>No</a:t>
            </a:r>
            <a:r>
              <a:rPr sz="926" spc="93">
                <a:latin typeface="Calibri"/>
                <a:cs typeface="Calibri"/>
              </a:rPr>
              <a:t> </a:t>
            </a:r>
            <a:r>
              <a:rPr sz="926" spc="13">
                <a:latin typeface="Calibri"/>
                <a:cs typeface="Calibri"/>
              </a:rPr>
              <a:t>Revenue</a:t>
            </a:r>
            <a:r>
              <a:rPr sz="926" spc="99">
                <a:latin typeface="Calibri"/>
                <a:cs typeface="Calibri"/>
              </a:rPr>
              <a:t> </a:t>
            </a:r>
            <a:r>
              <a:rPr sz="926" spc="-13">
                <a:latin typeface="Calibri"/>
                <a:cs typeface="Calibri"/>
              </a:rPr>
              <a:t>should</a:t>
            </a:r>
            <a:endParaRPr sz="926">
              <a:latin typeface="Calibri"/>
              <a:cs typeface="Calibri"/>
            </a:endParaRPr>
          </a:p>
        </p:txBody>
      </p:sp>
      <p:sp>
        <p:nvSpPr>
          <p:cNvPr id="351" name="object 351"/>
          <p:cNvSpPr txBox="1"/>
          <p:nvPr/>
        </p:nvSpPr>
        <p:spPr>
          <a:xfrm>
            <a:off x="6746917" y="3121562"/>
            <a:ext cx="1093414" cy="162843"/>
          </a:xfrm>
          <a:prstGeom prst="rect">
            <a:avLst/>
          </a:prstGeom>
        </p:spPr>
        <p:txBody>
          <a:bodyPr vert="horz" wrap="square" lIns="0" tIns="20171" rIns="0" bIns="0" rtlCol="0">
            <a:spAutoFit/>
          </a:bodyPr>
          <a:lstStyle/>
          <a:p>
            <a:pPr marL="16808">
              <a:lnSpc>
                <a:spcPct val="100000"/>
              </a:lnSpc>
              <a:spcBef>
                <a:spcPts val="159"/>
              </a:spcBef>
            </a:pPr>
            <a:r>
              <a:rPr sz="926">
                <a:latin typeface="Calibri"/>
                <a:cs typeface="Calibri"/>
              </a:rPr>
              <a:t>be</a:t>
            </a:r>
            <a:r>
              <a:rPr sz="926" spc="46">
                <a:latin typeface="Calibri"/>
                <a:cs typeface="Calibri"/>
              </a:rPr>
              <a:t> </a:t>
            </a:r>
            <a:r>
              <a:rPr sz="926">
                <a:latin typeface="Calibri"/>
                <a:cs typeface="Calibri"/>
              </a:rPr>
              <a:t>reported</a:t>
            </a:r>
            <a:r>
              <a:rPr sz="926" spc="46">
                <a:latin typeface="Calibri"/>
                <a:cs typeface="Calibri"/>
              </a:rPr>
              <a:t> </a:t>
            </a:r>
            <a:r>
              <a:rPr sz="926">
                <a:latin typeface="Calibri"/>
                <a:cs typeface="Calibri"/>
              </a:rPr>
              <a:t>to</a:t>
            </a:r>
            <a:r>
              <a:rPr sz="926" spc="53">
                <a:latin typeface="Calibri"/>
                <a:cs typeface="Calibri"/>
              </a:rPr>
              <a:t> </a:t>
            </a:r>
            <a:r>
              <a:rPr sz="926" spc="-13">
                <a:latin typeface="Calibri"/>
                <a:cs typeface="Calibri"/>
              </a:rPr>
              <a:t>offset</a:t>
            </a:r>
            <a:endParaRPr sz="926">
              <a:latin typeface="Calibri"/>
              <a:cs typeface="Calibri"/>
            </a:endParaRPr>
          </a:p>
        </p:txBody>
      </p:sp>
      <p:sp>
        <p:nvSpPr>
          <p:cNvPr id="352" name="object 352"/>
          <p:cNvSpPr txBox="1"/>
          <p:nvPr/>
        </p:nvSpPr>
        <p:spPr>
          <a:xfrm>
            <a:off x="6746916" y="3269210"/>
            <a:ext cx="788334" cy="162843"/>
          </a:xfrm>
          <a:prstGeom prst="rect">
            <a:avLst/>
          </a:prstGeom>
        </p:spPr>
        <p:txBody>
          <a:bodyPr vert="horz" wrap="square" lIns="0" tIns="20171" rIns="0" bIns="0" rtlCol="0">
            <a:spAutoFit/>
          </a:bodyPr>
          <a:lstStyle/>
          <a:p>
            <a:pPr marL="16808">
              <a:lnSpc>
                <a:spcPct val="100000"/>
              </a:lnSpc>
              <a:spcBef>
                <a:spcPts val="159"/>
              </a:spcBef>
            </a:pPr>
            <a:r>
              <a:rPr sz="926" spc="13">
                <a:latin typeface="Calibri"/>
                <a:cs typeface="Calibri"/>
              </a:rPr>
              <a:t>allowable</a:t>
            </a:r>
            <a:r>
              <a:rPr sz="926" spc="139">
                <a:latin typeface="Calibri"/>
                <a:cs typeface="Calibri"/>
              </a:rPr>
              <a:t> </a:t>
            </a:r>
            <a:r>
              <a:rPr sz="926" spc="-33">
                <a:latin typeface="Calibri"/>
                <a:cs typeface="Calibri"/>
              </a:rPr>
              <a:t>WIC</a:t>
            </a:r>
            <a:endParaRPr sz="926">
              <a:latin typeface="Calibri"/>
              <a:cs typeface="Calibri"/>
            </a:endParaRPr>
          </a:p>
        </p:txBody>
      </p:sp>
      <p:sp>
        <p:nvSpPr>
          <p:cNvPr id="353" name="object 353"/>
          <p:cNvSpPr txBox="1"/>
          <p:nvPr/>
        </p:nvSpPr>
        <p:spPr>
          <a:xfrm>
            <a:off x="6746916" y="3416859"/>
            <a:ext cx="1065679" cy="162843"/>
          </a:xfrm>
          <a:prstGeom prst="rect">
            <a:avLst/>
          </a:prstGeom>
        </p:spPr>
        <p:txBody>
          <a:bodyPr vert="horz" wrap="square" lIns="0" tIns="20171" rIns="0" bIns="0" rtlCol="0">
            <a:spAutoFit/>
          </a:bodyPr>
          <a:lstStyle/>
          <a:p>
            <a:pPr marL="16808">
              <a:lnSpc>
                <a:spcPct val="100000"/>
              </a:lnSpc>
              <a:spcBef>
                <a:spcPts val="159"/>
              </a:spcBef>
            </a:pPr>
            <a:r>
              <a:rPr sz="926">
                <a:latin typeface="Calibri"/>
                <a:cs typeface="Calibri"/>
              </a:rPr>
              <a:t>Award</a:t>
            </a:r>
            <a:r>
              <a:rPr sz="926" spc="86">
                <a:latin typeface="Calibri"/>
                <a:cs typeface="Calibri"/>
              </a:rPr>
              <a:t> </a:t>
            </a:r>
            <a:r>
              <a:rPr sz="926" spc="-13">
                <a:latin typeface="Calibri"/>
                <a:cs typeface="Calibri"/>
              </a:rPr>
              <a:t>expenditures</a:t>
            </a:r>
            <a:endParaRPr sz="926">
              <a:latin typeface="Calibri"/>
              <a:cs typeface="Calibri"/>
            </a:endParaRPr>
          </a:p>
        </p:txBody>
      </p:sp>
      <p:grpSp>
        <p:nvGrpSpPr>
          <p:cNvPr id="354" name="object 354"/>
          <p:cNvGrpSpPr/>
          <p:nvPr/>
        </p:nvGrpSpPr>
        <p:grpSpPr>
          <a:xfrm>
            <a:off x="6697996" y="5488669"/>
            <a:ext cx="1353110" cy="432827"/>
            <a:chOff x="3181108" y="4146994"/>
            <a:chExt cx="1022350" cy="327025"/>
          </a:xfrm>
        </p:grpSpPr>
        <p:sp>
          <p:nvSpPr>
            <p:cNvPr id="355" name="object 355"/>
            <p:cNvSpPr/>
            <p:nvPr/>
          </p:nvSpPr>
          <p:spPr>
            <a:xfrm>
              <a:off x="3183966" y="4149852"/>
              <a:ext cx="1016635" cy="321310"/>
            </a:xfrm>
            <a:custGeom>
              <a:avLst/>
              <a:gdLst/>
              <a:ahLst/>
              <a:cxnLst/>
              <a:rect l="l" t="t" r="r" b="b"/>
              <a:pathLst>
                <a:path w="1016635" h="321310">
                  <a:moveTo>
                    <a:pt x="1016114" y="0"/>
                  </a:moveTo>
                  <a:lnTo>
                    <a:pt x="0" y="0"/>
                  </a:lnTo>
                  <a:lnTo>
                    <a:pt x="0" y="320928"/>
                  </a:lnTo>
                  <a:lnTo>
                    <a:pt x="1016114" y="320928"/>
                  </a:lnTo>
                  <a:lnTo>
                    <a:pt x="1016114" y="0"/>
                  </a:lnTo>
                  <a:close/>
                </a:path>
              </a:pathLst>
            </a:custGeom>
            <a:solidFill>
              <a:srgbClr val="FFC000"/>
            </a:solidFill>
          </p:spPr>
          <p:txBody>
            <a:bodyPr wrap="square" lIns="0" tIns="0" rIns="0" bIns="0" rtlCol="0"/>
            <a:lstStyle/>
            <a:p>
              <a:endParaRPr/>
            </a:p>
          </p:txBody>
        </p:sp>
        <p:sp>
          <p:nvSpPr>
            <p:cNvPr id="356" name="object 356"/>
            <p:cNvSpPr/>
            <p:nvPr/>
          </p:nvSpPr>
          <p:spPr>
            <a:xfrm>
              <a:off x="3183966" y="4149852"/>
              <a:ext cx="1016635" cy="321310"/>
            </a:xfrm>
            <a:custGeom>
              <a:avLst/>
              <a:gdLst/>
              <a:ahLst/>
              <a:cxnLst/>
              <a:rect l="l" t="t" r="r" b="b"/>
              <a:pathLst>
                <a:path w="1016635" h="321310">
                  <a:moveTo>
                    <a:pt x="0" y="0"/>
                  </a:moveTo>
                  <a:lnTo>
                    <a:pt x="1016114" y="0"/>
                  </a:lnTo>
                  <a:lnTo>
                    <a:pt x="1016114" y="320928"/>
                  </a:lnTo>
                  <a:lnTo>
                    <a:pt x="0" y="320928"/>
                  </a:lnTo>
                  <a:lnTo>
                    <a:pt x="0" y="0"/>
                  </a:lnTo>
                  <a:close/>
                </a:path>
              </a:pathLst>
            </a:custGeom>
            <a:ln w="5715">
              <a:solidFill>
                <a:srgbClr val="000000"/>
              </a:solidFill>
            </a:ln>
          </p:spPr>
          <p:txBody>
            <a:bodyPr wrap="square" lIns="0" tIns="0" rIns="0" bIns="0" rtlCol="0"/>
            <a:lstStyle/>
            <a:p>
              <a:endParaRPr/>
            </a:p>
          </p:txBody>
        </p:sp>
      </p:grpSp>
      <p:sp>
        <p:nvSpPr>
          <p:cNvPr id="357" name="object 357"/>
          <p:cNvSpPr txBox="1"/>
          <p:nvPr/>
        </p:nvSpPr>
        <p:spPr>
          <a:xfrm>
            <a:off x="6757579" y="5504688"/>
            <a:ext cx="1094253" cy="306735"/>
          </a:xfrm>
          <a:prstGeom prst="rect">
            <a:avLst/>
          </a:prstGeom>
        </p:spPr>
        <p:txBody>
          <a:bodyPr vert="horz" wrap="square" lIns="0" tIns="13447" rIns="0" bIns="0" rtlCol="0">
            <a:spAutoFit/>
          </a:bodyPr>
          <a:lstStyle/>
          <a:p>
            <a:pPr marL="16808" marR="6723">
              <a:lnSpc>
                <a:spcPct val="104600"/>
              </a:lnSpc>
              <a:spcBef>
                <a:spcPts val="106"/>
              </a:spcBef>
            </a:pPr>
            <a:r>
              <a:rPr sz="926">
                <a:latin typeface="Calibri"/>
                <a:cs typeface="Calibri"/>
              </a:rPr>
              <a:t>2.e</a:t>
            </a:r>
            <a:r>
              <a:rPr sz="926" spc="53">
                <a:latin typeface="Calibri"/>
                <a:cs typeface="Calibri"/>
              </a:rPr>
              <a:t> </a:t>
            </a:r>
            <a:r>
              <a:rPr sz="926">
                <a:latin typeface="Calibri"/>
                <a:cs typeface="Calibri"/>
              </a:rPr>
              <a:t>Other:</a:t>
            </a:r>
            <a:r>
              <a:rPr sz="926" spc="73">
                <a:latin typeface="Calibri"/>
                <a:cs typeface="Calibri"/>
              </a:rPr>
              <a:t> </a:t>
            </a:r>
            <a:r>
              <a:rPr sz="926">
                <a:latin typeface="Calibri"/>
                <a:cs typeface="Calibri"/>
              </a:rPr>
              <a:t>Total</a:t>
            </a:r>
            <a:r>
              <a:rPr sz="926" spc="60">
                <a:latin typeface="Calibri"/>
                <a:cs typeface="Calibri"/>
              </a:rPr>
              <a:t> </a:t>
            </a:r>
            <a:r>
              <a:rPr sz="926" spc="-26">
                <a:latin typeface="Calibri"/>
                <a:cs typeface="Calibri"/>
              </a:rPr>
              <a:t>from</a:t>
            </a:r>
            <a:r>
              <a:rPr sz="926" spc="662">
                <a:latin typeface="Calibri"/>
                <a:cs typeface="Calibri"/>
              </a:rPr>
              <a:t> </a:t>
            </a:r>
            <a:r>
              <a:rPr sz="926">
                <a:latin typeface="Calibri"/>
                <a:cs typeface="Calibri"/>
              </a:rPr>
              <a:t>tab</a:t>
            </a:r>
            <a:r>
              <a:rPr sz="926" spc="66">
                <a:latin typeface="Calibri"/>
                <a:cs typeface="Calibri"/>
              </a:rPr>
              <a:t> </a:t>
            </a:r>
            <a:r>
              <a:rPr sz="926" spc="-33">
                <a:latin typeface="Calibri"/>
                <a:cs typeface="Calibri"/>
              </a:rPr>
              <a:t>2.</a:t>
            </a:r>
            <a:endParaRPr sz="926">
              <a:latin typeface="Calibri"/>
              <a:cs typeface="Calibri"/>
            </a:endParaRPr>
          </a:p>
        </p:txBody>
      </p:sp>
      <p:grpSp>
        <p:nvGrpSpPr>
          <p:cNvPr id="358" name="object 358"/>
          <p:cNvGrpSpPr/>
          <p:nvPr/>
        </p:nvGrpSpPr>
        <p:grpSpPr>
          <a:xfrm>
            <a:off x="6700384" y="5954055"/>
            <a:ext cx="1338823" cy="1059796"/>
            <a:chOff x="3182912" y="4498619"/>
            <a:chExt cx="1011555" cy="800735"/>
          </a:xfrm>
        </p:grpSpPr>
        <p:sp>
          <p:nvSpPr>
            <p:cNvPr id="359" name="object 359"/>
            <p:cNvSpPr/>
            <p:nvPr/>
          </p:nvSpPr>
          <p:spPr>
            <a:xfrm>
              <a:off x="3185769" y="4501476"/>
              <a:ext cx="1005840" cy="795020"/>
            </a:xfrm>
            <a:custGeom>
              <a:avLst/>
              <a:gdLst/>
              <a:ahLst/>
              <a:cxnLst/>
              <a:rect l="l" t="t" r="r" b="b"/>
              <a:pathLst>
                <a:path w="1005839" h="795020">
                  <a:moveTo>
                    <a:pt x="1005636" y="0"/>
                  </a:moveTo>
                  <a:lnTo>
                    <a:pt x="0" y="0"/>
                  </a:lnTo>
                  <a:lnTo>
                    <a:pt x="0" y="794423"/>
                  </a:lnTo>
                  <a:lnTo>
                    <a:pt x="1005636" y="794423"/>
                  </a:lnTo>
                  <a:lnTo>
                    <a:pt x="1005636" y="0"/>
                  </a:lnTo>
                  <a:close/>
                </a:path>
              </a:pathLst>
            </a:custGeom>
            <a:solidFill>
              <a:srgbClr val="B8D0EC"/>
            </a:solidFill>
          </p:spPr>
          <p:txBody>
            <a:bodyPr wrap="square" lIns="0" tIns="0" rIns="0" bIns="0" rtlCol="0"/>
            <a:lstStyle/>
            <a:p>
              <a:endParaRPr/>
            </a:p>
          </p:txBody>
        </p:sp>
        <p:sp>
          <p:nvSpPr>
            <p:cNvPr id="360" name="object 360"/>
            <p:cNvSpPr/>
            <p:nvPr/>
          </p:nvSpPr>
          <p:spPr>
            <a:xfrm>
              <a:off x="3185769" y="4501476"/>
              <a:ext cx="1005840" cy="795020"/>
            </a:xfrm>
            <a:custGeom>
              <a:avLst/>
              <a:gdLst/>
              <a:ahLst/>
              <a:cxnLst/>
              <a:rect l="l" t="t" r="r" b="b"/>
              <a:pathLst>
                <a:path w="1005839" h="795020">
                  <a:moveTo>
                    <a:pt x="0" y="0"/>
                  </a:moveTo>
                  <a:lnTo>
                    <a:pt x="1005649" y="0"/>
                  </a:lnTo>
                  <a:lnTo>
                    <a:pt x="1005649" y="794423"/>
                  </a:lnTo>
                  <a:lnTo>
                    <a:pt x="0" y="794423"/>
                  </a:lnTo>
                  <a:lnTo>
                    <a:pt x="0" y="0"/>
                  </a:lnTo>
                  <a:close/>
                </a:path>
              </a:pathLst>
            </a:custGeom>
            <a:ln w="5715">
              <a:solidFill>
                <a:srgbClr val="000000"/>
              </a:solidFill>
            </a:ln>
          </p:spPr>
          <p:txBody>
            <a:bodyPr wrap="square" lIns="0" tIns="0" rIns="0" bIns="0" rtlCol="0"/>
            <a:lstStyle/>
            <a:p>
              <a:endParaRPr/>
            </a:p>
          </p:txBody>
        </p:sp>
      </p:grpSp>
      <p:sp>
        <p:nvSpPr>
          <p:cNvPr id="361" name="object 361"/>
          <p:cNvSpPr txBox="1"/>
          <p:nvPr/>
        </p:nvSpPr>
        <p:spPr>
          <a:xfrm>
            <a:off x="6759971" y="5970081"/>
            <a:ext cx="1127871" cy="162843"/>
          </a:xfrm>
          <a:prstGeom prst="rect">
            <a:avLst/>
          </a:prstGeom>
        </p:spPr>
        <p:txBody>
          <a:bodyPr vert="horz" wrap="square" lIns="0" tIns="20171" rIns="0" bIns="0" rtlCol="0">
            <a:spAutoFit/>
          </a:bodyPr>
          <a:lstStyle/>
          <a:p>
            <a:pPr marL="16808">
              <a:lnSpc>
                <a:spcPct val="100000"/>
              </a:lnSpc>
              <a:spcBef>
                <a:spcPts val="159"/>
              </a:spcBef>
            </a:pPr>
            <a:r>
              <a:rPr sz="926">
                <a:latin typeface="Calibri"/>
                <a:cs typeface="Calibri"/>
              </a:rPr>
              <a:t>Line</a:t>
            </a:r>
            <a:r>
              <a:rPr sz="926" spc="139">
                <a:latin typeface="Calibri"/>
                <a:cs typeface="Calibri"/>
              </a:rPr>
              <a:t> </a:t>
            </a:r>
            <a:r>
              <a:rPr sz="926">
                <a:latin typeface="Calibri"/>
                <a:cs typeface="Calibri"/>
              </a:rPr>
              <a:t>4.a:</a:t>
            </a:r>
            <a:r>
              <a:rPr sz="926" spc="146">
                <a:latin typeface="Calibri"/>
                <a:cs typeface="Calibri"/>
              </a:rPr>
              <a:t> </a:t>
            </a:r>
            <a:r>
              <a:rPr sz="926">
                <a:latin typeface="Calibri"/>
                <a:cs typeface="Calibri"/>
              </a:rPr>
              <a:t>Indirect</a:t>
            </a:r>
            <a:r>
              <a:rPr sz="926" spc="151">
                <a:latin typeface="Calibri"/>
                <a:cs typeface="Calibri"/>
              </a:rPr>
              <a:t> </a:t>
            </a:r>
            <a:r>
              <a:rPr sz="926" spc="-26">
                <a:latin typeface="Calibri"/>
                <a:cs typeface="Calibri"/>
              </a:rPr>
              <a:t>rate</a:t>
            </a:r>
            <a:endParaRPr sz="926">
              <a:latin typeface="Calibri"/>
              <a:cs typeface="Calibri"/>
            </a:endParaRPr>
          </a:p>
        </p:txBody>
      </p:sp>
      <p:sp>
        <p:nvSpPr>
          <p:cNvPr id="362" name="object 362"/>
          <p:cNvSpPr txBox="1"/>
          <p:nvPr/>
        </p:nvSpPr>
        <p:spPr>
          <a:xfrm>
            <a:off x="6759970" y="6117729"/>
            <a:ext cx="754716" cy="162843"/>
          </a:xfrm>
          <a:prstGeom prst="rect">
            <a:avLst/>
          </a:prstGeom>
        </p:spPr>
        <p:txBody>
          <a:bodyPr vert="horz" wrap="square" lIns="0" tIns="20171" rIns="0" bIns="0" rtlCol="0">
            <a:spAutoFit/>
          </a:bodyPr>
          <a:lstStyle/>
          <a:p>
            <a:pPr marL="16808">
              <a:lnSpc>
                <a:spcPct val="100000"/>
              </a:lnSpc>
              <a:spcBef>
                <a:spcPts val="159"/>
              </a:spcBef>
            </a:pPr>
            <a:r>
              <a:rPr sz="926" spc="13">
                <a:latin typeface="Calibri"/>
                <a:cs typeface="Calibri"/>
              </a:rPr>
              <a:t>percentage</a:t>
            </a:r>
            <a:r>
              <a:rPr sz="926" spc="151">
                <a:latin typeface="Calibri"/>
                <a:cs typeface="Calibri"/>
              </a:rPr>
              <a:t> </a:t>
            </a:r>
            <a:r>
              <a:rPr sz="926" spc="-33">
                <a:latin typeface="Calibri"/>
                <a:cs typeface="Calibri"/>
              </a:rPr>
              <a:t>or</a:t>
            </a:r>
            <a:endParaRPr sz="926">
              <a:latin typeface="Calibri"/>
              <a:cs typeface="Calibri"/>
            </a:endParaRPr>
          </a:p>
        </p:txBody>
      </p:sp>
      <p:sp>
        <p:nvSpPr>
          <p:cNvPr id="363" name="object 363"/>
          <p:cNvSpPr txBox="1"/>
          <p:nvPr/>
        </p:nvSpPr>
        <p:spPr>
          <a:xfrm>
            <a:off x="6201110" y="6189681"/>
            <a:ext cx="1067360" cy="162971"/>
          </a:xfrm>
          <a:prstGeom prst="rect">
            <a:avLst/>
          </a:prstGeom>
        </p:spPr>
        <p:txBody>
          <a:bodyPr vert="horz" wrap="square" lIns="0" tIns="20171" rIns="0" bIns="0" rtlCol="0">
            <a:spAutoFit/>
          </a:bodyPr>
          <a:lstStyle/>
          <a:p>
            <a:pPr marL="50425">
              <a:lnSpc>
                <a:spcPct val="100000"/>
              </a:lnSpc>
              <a:spcBef>
                <a:spcPts val="159"/>
              </a:spcBef>
            </a:pPr>
            <a:r>
              <a:rPr sz="860">
                <a:latin typeface="Calibri"/>
                <a:cs typeface="Calibri"/>
              </a:rPr>
              <a:t>-------------</a:t>
            </a:r>
            <a:r>
              <a:rPr sz="860" spc="470">
                <a:latin typeface="Calibri"/>
                <a:cs typeface="Calibri"/>
              </a:rPr>
              <a:t> </a:t>
            </a:r>
            <a:r>
              <a:rPr sz="1390" spc="-20" baseline="-35714">
                <a:latin typeface="Calibri"/>
                <a:cs typeface="Calibri"/>
              </a:rPr>
              <a:t>method.</a:t>
            </a:r>
            <a:endParaRPr sz="1390" baseline="-35714">
              <a:latin typeface="Calibri"/>
              <a:cs typeface="Calibri"/>
            </a:endParaRPr>
          </a:p>
        </p:txBody>
      </p:sp>
      <p:sp>
        <p:nvSpPr>
          <p:cNvPr id="364" name="object 364"/>
          <p:cNvSpPr txBox="1"/>
          <p:nvPr/>
        </p:nvSpPr>
        <p:spPr>
          <a:xfrm>
            <a:off x="6201110" y="6488206"/>
            <a:ext cx="1666595" cy="330292"/>
          </a:xfrm>
          <a:prstGeom prst="rect">
            <a:avLst/>
          </a:prstGeom>
        </p:spPr>
        <p:txBody>
          <a:bodyPr vert="horz" wrap="square" lIns="0" tIns="20171" rIns="0" bIns="0" rtlCol="0">
            <a:spAutoFit/>
          </a:bodyPr>
          <a:lstStyle/>
          <a:p>
            <a:pPr marL="50425">
              <a:lnSpc>
                <a:spcPct val="100000"/>
              </a:lnSpc>
              <a:spcBef>
                <a:spcPts val="159"/>
              </a:spcBef>
            </a:pPr>
            <a:r>
              <a:rPr sz="860" b="1">
                <a:latin typeface="Calibri"/>
                <a:cs typeface="Calibri"/>
              </a:rPr>
              <a:t>-------------</a:t>
            </a:r>
            <a:r>
              <a:rPr sz="860" b="1" spc="582">
                <a:latin typeface="Calibri"/>
                <a:cs typeface="Calibri"/>
              </a:rPr>
              <a:t> </a:t>
            </a:r>
            <a:r>
              <a:rPr sz="1390" baseline="7936">
                <a:latin typeface="Calibri"/>
                <a:cs typeface="Calibri"/>
              </a:rPr>
              <a:t>Line</a:t>
            </a:r>
            <a:r>
              <a:rPr sz="1390" spc="40" baseline="7936">
                <a:latin typeface="Calibri"/>
                <a:cs typeface="Calibri"/>
              </a:rPr>
              <a:t> </a:t>
            </a:r>
            <a:r>
              <a:rPr sz="1390" baseline="7936">
                <a:latin typeface="Calibri"/>
                <a:cs typeface="Calibri"/>
              </a:rPr>
              <a:t>4.</a:t>
            </a:r>
            <a:r>
              <a:rPr sz="1390" spc="40" baseline="7936">
                <a:latin typeface="Calibri"/>
                <a:cs typeface="Calibri"/>
              </a:rPr>
              <a:t> </a:t>
            </a:r>
            <a:r>
              <a:rPr sz="1390" baseline="7936">
                <a:latin typeface="Calibri"/>
                <a:cs typeface="Calibri"/>
              </a:rPr>
              <a:t>Total</a:t>
            </a:r>
            <a:r>
              <a:rPr sz="1390" spc="49" baseline="7936">
                <a:latin typeface="Calibri"/>
                <a:cs typeface="Calibri"/>
              </a:rPr>
              <a:t> </a:t>
            </a:r>
            <a:r>
              <a:rPr sz="1390" spc="-20" baseline="7936">
                <a:latin typeface="Calibri"/>
                <a:cs typeface="Calibri"/>
              </a:rPr>
              <a:t>indirect</a:t>
            </a:r>
            <a:endParaRPr sz="1390" baseline="7936">
              <a:latin typeface="Calibri"/>
              <a:cs typeface="Calibri"/>
            </a:endParaRPr>
          </a:p>
          <a:p>
            <a:pPr marL="50425">
              <a:lnSpc>
                <a:spcPct val="100000"/>
              </a:lnSpc>
              <a:spcBef>
                <a:spcPts val="79"/>
              </a:spcBef>
            </a:pPr>
            <a:r>
              <a:rPr sz="860">
                <a:latin typeface="Calibri"/>
                <a:cs typeface="Calibri"/>
              </a:rPr>
              <a:t>-------------</a:t>
            </a:r>
            <a:r>
              <a:rPr sz="860" spc="582">
                <a:latin typeface="Calibri"/>
                <a:cs typeface="Calibri"/>
              </a:rPr>
              <a:t> </a:t>
            </a:r>
            <a:r>
              <a:rPr sz="1390" baseline="7936">
                <a:latin typeface="Calibri"/>
                <a:cs typeface="Calibri"/>
              </a:rPr>
              <a:t>dollar</a:t>
            </a:r>
            <a:r>
              <a:rPr sz="1390" spc="29" baseline="7936">
                <a:latin typeface="Calibri"/>
                <a:cs typeface="Calibri"/>
              </a:rPr>
              <a:t> </a:t>
            </a:r>
            <a:r>
              <a:rPr sz="1390" spc="-20" baseline="7936">
                <a:latin typeface="Calibri"/>
                <a:cs typeface="Calibri"/>
              </a:rPr>
              <a:t>amount</a:t>
            </a:r>
            <a:endParaRPr sz="1390" baseline="7936">
              <a:latin typeface="Calibri"/>
              <a:cs typeface="Calibri"/>
            </a:endParaRPr>
          </a:p>
        </p:txBody>
      </p:sp>
      <p:sp>
        <p:nvSpPr>
          <p:cNvPr id="365" name="object 365"/>
          <p:cNvSpPr txBox="1"/>
          <p:nvPr/>
        </p:nvSpPr>
        <p:spPr>
          <a:xfrm>
            <a:off x="6759971" y="6768836"/>
            <a:ext cx="1172415" cy="162843"/>
          </a:xfrm>
          <a:prstGeom prst="rect">
            <a:avLst/>
          </a:prstGeom>
        </p:spPr>
        <p:txBody>
          <a:bodyPr vert="horz" wrap="square" lIns="0" tIns="20171" rIns="0" bIns="0" rtlCol="0">
            <a:spAutoFit/>
          </a:bodyPr>
          <a:lstStyle/>
          <a:p>
            <a:pPr marL="16808">
              <a:lnSpc>
                <a:spcPct val="100000"/>
              </a:lnSpc>
              <a:spcBef>
                <a:spcPts val="159"/>
              </a:spcBef>
            </a:pPr>
            <a:r>
              <a:rPr sz="926" spc="13">
                <a:latin typeface="Calibri"/>
                <a:cs typeface="Calibri"/>
              </a:rPr>
              <a:t>reported</a:t>
            </a:r>
            <a:r>
              <a:rPr sz="926" spc="73">
                <a:latin typeface="Calibri"/>
                <a:cs typeface="Calibri"/>
              </a:rPr>
              <a:t> </a:t>
            </a:r>
            <a:r>
              <a:rPr sz="926" spc="13">
                <a:latin typeface="Calibri"/>
                <a:cs typeface="Calibri"/>
              </a:rPr>
              <a:t>each</a:t>
            </a:r>
            <a:r>
              <a:rPr sz="926" spc="79">
                <a:latin typeface="Calibri"/>
                <a:cs typeface="Calibri"/>
              </a:rPr>
              <a:t> </a:t>
            </a:r>
            <a:r>
              <a:rPr sz="926" spc="-13">
                <a:latin typeface="Calibri"/>
                <a:cs typeface="Calibri"/>
              </a:rPr>
              <a:t>quarter</a:t>
            </a:r>
            <a:endParaRPr sz="926">
              <a:latin typeface="Calibri"/>
              <a:cs typeface="Calibri"/>
            </a:endParaRPr>
          </a:p>
        </p:txBody>
      </p:sp>
    </p:spTree>
    <p:extLst>
      <p:ext uri="{BB962C8B-B14F-4D97-AF65-F5344CB8AC3E}">
        <p14:creationId xmlns:p14="http://schemas.microsoft.com/office/powerpoint/2010/main" val="400032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144971" y="342396"/>
          <a:ext cx="9063315" cy="726141"/>
        </p:xfrm>
        <a:graphic>
          <a:graphicData uri="http://schemas.openxmlformats.org/drawingml/2006/table">
            <a:tbl>
              <a:tblPr firstRow="1" bandRow="1">
                <a:tableStyleId>{2D5ABB26-0587-4C30-8999-92F81FD0307C}</a:tableStyleId>
              </a:tblPr>
              <a:tblGrid>
                <a:gridCol w="515190">
                  <a:extLst>
                    <a:ext uri="{9D8B030D-6E8A-4147-A177-3AD203B41FA5}">
                      <a16:colId xmlns:a16="http://schemas.microsoft.com/office/drawing/2014/main" val="20000"/>
                    </a:ext>
                  </a:extLst>
                </a:gridCol>
                <a:gridCol w="5866279">
                  <a:extLst>
                    <a:ext uri="{9D8B030D-6E8A-4147-A177-3AD203B41FA5}">
                      <a16:colId xmlns:a16="http://schemas.microsoft.com/office/drawing/2014/main" val="20001"/>
                    </a:ext>
                  </a:extLst>
                </a:gridCol>
                <a:gridCol w="2681846">
                  <a:extLst>
                    <a:ext uri="{9D8B030D-6E8A-4147-A177-3AD203B41FA5}">
                      <a16:colId xmlns:a16="http://schemas.microsoft.com/office/drawing/2014/main" val="20002"/>
                    </a:ext>
                  </a:extLst>
                </a:gridCol>
              </a:tblGrid>
              <a:tr h="153801">
                <a:tc gridSpan="3">
                  <a:txBody>
                    <a:bodyPr/>
                    <a:lstStyle/>
                    <a:p>
                      <a:pPr marL="1634489">
                        <a:lnSpc>
                          <a:spcPts val="765"/>
                        </a:lnSpc>
                      </a:pPr>
                      <a:r>
                        <a:rPr sz="1100" b="1">
                          <a:latin typeface="Calibri"/>
                          <a:cs typeface="Calibri"/>
                        </a:rPr>
                        <a:t>OREGON</a:t>
                      </a:r>
                      <a:r>
                        <a:rPr sz="1100" b="1" spc="-10">
                          <a:latin typeface="Calibri"/>
                          <a:cs typeface="Calibri"/>
                        </a:rPr>
                        <a:t> </a:t>
                      </a:r>
                      <a:r>
                        <a:rPr sz="1100" b="1">
                          <a:latin typeface="Calibri"/>
                          <a:cs typeface="Calibri"/>
                        </a:rPr>
                        <a:t>HEALTH</a:t>
                      </a:r>
                      <a:r>
                        <a:rPr sz="1100" b="1" spc="-10">
                          <a:latin typeface="Calibri"/>
                          <a:cs typeface="Calibri"/>
                        </a:rPr>
                        <a:t> AUTHORITY</a:t>
                      </a:r>
                      <a:endParaRPr sz="1100">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5652">
                <a:tc gridSpan="3">
                  <a:txBody>
                    <a:bodyPr/>
                    <a:lstStyle/>
                    <a:p>
                      <a:pPr marL="915669">
                        <a:lnSpc>
                          <a:spcPts val="875"/>
                        </a:lnSpc>
                      </a:pPr>
                      <a:r>
                        <a:rPr sz="1100" b="1">
                          <a:latin typeface="Calibri"/>
                          <a:cs typeface="Calibri"/>
                        </a:rPr>
                        <a:t>PUBLIC</a:t>
                      </a:r>
                      <a:r>
                        <a:rPr sz="1100" b="1" spc="-15">
                          <a:latin typeface="Calibri"/>
                          <a:cs typeface="Calibri"/>
                        </a:rPr>
                        <a:t> </a:t>
                      </a:r>
                      <a:r>
                        <a:rPr sz="1100" b="1">
                          <a:latin typeface="Calibri"/>
                          <a:cs typeface="Calibri"/>
                        </a:rPr>
                        <a:t>HEALTH</a:t>
                      </a:r>
                      <a:r>
                        <a:rPr sz="1100" b="1" spc="-5">
                          <a:latin typeface="Calibri"/>
                          <a:cs typeface="Calibri"/>
                        </a:rPr>
                        <a:t> </a:t>
                      </a:r>
                      <a:r>
                        <a:rPr sz="1100" b="1">
                          <a:latin typeface="Calibri"/>
                          <a:cs typeface="Calibri"/>
                        </a:rPr>
                        <a:t>DIVISION</a:t>
                      </a:r>
                      <a:r>
                        <a:rPr sz="1100" b="1" spc="-10">
                          <a:latin typeface="Calibri"/>
                          <a:cs typeface="Calibri"/>
                        </a:rPr>
                        <a:t> </a:t>
                      </a:r>
                      <a:r>
                        <a:rPr sz="1100" b="1">
                          <a:latin typeface="Calibri"/>
                          <a:cs typeface="Calibri"/>
                        </a:rPr>
                        <a:t>EXPENDITURE AND</a:t>
                      </a:r>
                      <a:r>
                        <a:rPr sz="1100" b="1" spc="-10">
                          <a:latin typeface="Calibri"/>
                          <a:cs typeface="Calibri"/>
                        </a:rPr>
                        <a:t> </a:t>
                      </a:r>
                      <a:r>
                        <a:rPr sz="1100" b="1">
                          <a:latin typeface="Calibri"/>
                          <a:cs typeface="Calibri"/>
                        </a:rPr>
                        <a:t>REVENUE </a:t>
                      </a:r>
                      <a:r>
                        <a:rPr sz="1100" b="1" spc="-10">
                          <a:latin typeface="Calibri"/>
                          <a:cs typeface="Calibri"/>
                        </a:rPr>
                        <a:t>REPORT</a:t>
                      </a:r>
                      <a:endParaRPr sz="1100">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03387">
                <a:tc>
                  <a:txBody>
                    <a:bodyPr/>
                    <a:lstStyle/>
                    <a:p>
                      <a:pPr>
                        <a:lnSpc>
                          <a:spcPct val="100000"/>
                        </a:lnSpc>
                      </a:pPr>
                      <a:endParaRPr sz="900">
                        <a:latin typeface="Times New Roman"/>
                        <a:cs typeface="Times New Roman"/>
                      </a:endParaRPr>
                    </a:p>
                  </a:txBody>
                  <a:tcPr marL="0" marR="0" marT="0" marB="0"/>
                </a:tc>
                <a:tc>
                  <a:txBody>
                    <a:bodyPr/>
                    <a:lstStyle/>
                    <a:p>
                      <a:pPr marR="2978785" algn="r">
                        <a:lnSpc>
                          <a:spcPts val="819"/>
                        </a:lnSpc>
                      </a:pPr>
                      <a:r>
                        <a:rPr sz="900" b="1">
                          <a:latin typeface="Calibri"/>
                          <a:cs typeface="Calibri"/>
                        </a:rPr>
                        <a:t>EMAIL</a:t>
                      </a:r>
                      <a:r>
                        <a:rPr sz="900" b="1" spc="70">
                          <a:latin typeface="Calibri"/>
                          <a:cs typeface="Calibri"/>
                        </a:rPr>
                        <a:t> </a:t>
                      </a:r>
                      <a:r>
                        <a:rPr sz="900" b="1" spc="-25">
                          <a:latin typeface="Calibri"/>
                          <a:cs typeface="Calibri"/>
                        </a:rPr>
                        <a:t>TO:</a:t>
                      </a:r>
                      <a:endParaRPr sz="900">
                        <a:latin typeface="Calibri"/>
                        <a:cs typeface="Calibri"/>
                      </a:endParaRPr>
                    </a:p>
                  </a:txBody>
                  <a:tcPr marL="0" marR="0" marT="0" marB="0"/>
                </a:tc>
                <a:tc>
                  <a:txBody>
                    <a:bodyPr/>
                    <a:lstStyle/>
                    <a:p>
                      <a:pPr marL="23495">
                        <a:lnSpc>
                          <a:spcPts val="819"/>
                        </a:lnSpc>
                      </a:pPr>
                      <a:r>
                        <a:rPr sz="900" b="1">
                          <a:latin typeface="Calibri"/>
                          <a:cs typeface="Calibri"/>
                          <a:hlinkClick r:id="rId3"/>
                        </a:rPr>
                        <a:t>OHA-</a:t>
                      </a:r>
                      <a:r>
                        <a:rPr sz="900" b="1" spc="-10">
                          <a:latin typeface="Calibri"/>
                          <a:cs typeface="Calibri"/>
                          <a:hlinkClick r:id="rId3"/>
                        </a:rPr>
                        <a:t>PHD.ExpendRevReport@</a:t>
                      </a:r>
                      <a:r>
                        <a:rPr sz="900" b="1" spc="-10">
                          <a:solidFill>
                            <a:srgbClr val="FF0000"/>
                          </a:solidFill>
                          <a:latin typeface="Calibri"/>
                          <a:cs typeface="Calibri"/>
                        </a:rPr>
                        <a:t>odhs</a:t>
                      </a:r>
                      <a:r>
                        <a:rPr sz="900" b="1" spc="-10">
                          <a:solidFill>
                            <a:srgbClr val="FF0000"/>
                          </a:solidFill>
                          <a:latin typeface="Calibri"/>
                          <a:cs typeface="Calibri"/>
                          <a:hlinkClick r:id="rId3"/>
                        </a:rPr>
                        <a:t>oh</a:t>
                      </a:r>
                      <a:r>
                        <a:rPr sz="900" b="1" spc="-10">
                          <a:solidFill>
                            <a:srgbClr val="FF0000"/>
                          </a:solidFill>
                          <a:latin typeface="Calibri"/>
                          <a:cs typeface="Calibri"/>
                        </a:rPr>
                        <a:t>a.oregon.gov</a:t>
                      </a:r>
                      <a:endParaRPr sz="900">
                        <a:latin typeface="Calibri"/>
                        <a:cs typeface="Calibri"/>
                      </a:endParaRPr>
                    </a:p>
                  </a:txBody>
                  <a:tcPr marL="0" marR="0" marT="0" marB="0"/>
                </a:tc>
                <a:extLst>
                  <a:ext uri="{0D108BD9-81ED-4DB2-BD59-A6C34878D82A}">
                    <a16:rowId xmlns:a16="http://schemas.microsoft.com/office/drawing/2014/main" val="10002"/>
                  </a:ext>
                </a:extLst>
              </a:tr>
              <a:tr h="193301">
                <a:tc>
                  <a:txBody>
                    <a:bodyPr/>
                    <a:lstStyle/>
                    <a:p>
                      <a:pPr marL="31750">
                        <a:lnSpc>
                          <a:spcPts val="900"/>
                        </a:lnSpc>
                        <a:spcBef>
                          <a:spcPts val="150"/>
                        </a:spcBef>
                      </a:pPr>
                      <a:r>
                        <a:rPr sz="1100" b="1" spc="-10">
                          <a:latin typeface="Calibri"/>
                          <a:cs typeface="Calibri"/>
                        </a:rPr>
                        <a:t>Agency:</a:t>
                      </a:r>
                      <a:endParaRPr sz="1100">
                        <a:latin typeface="Calibri"/>
                        <a:cs typeface="Calibri"/>
                      </a:endParaRPr>
                    </a:p>
                  </a:txBody>
                  <a:tcPr marL="0" marR="0" marT="25213" marB="0"/>
                </a:tc>
                <a:tc>
                  <a:txBody>
                    <a:bodyPr/>
                    <a:lstStyle/>
                    <a:p>
                      <a:pPr>
                        <a:lnSpc>
                          <a:spcPts val="900"/>
                        </a:lnSpc>
                        <a:spcBef>
                          <a:spcPts val="150"/>
                        </a:spcBef>
                        <a:tabLst>
                          <a:tab pos="4425950" algn="l"/>
                        </a:tabLst>
                      </a:pPr>
                      <a:r>
                        <a:rPr sz="1100" u="sng" spc="-25">
                          <a:uFill>
                            <a:solidFill>
                              <a:srgbClr val="000000"/>
                            </a:solidFill>
                          </a:uFill>
                          <a:latin typeface="Calibri"/>
                          <a:cs typeface="Calibri"/>
                        </a:rPr>
                        <a:t> </a:t>
                      </a:r>
                      <a:r>
                        <a:rPr sz="1100" u="sng">
                          <a:uFill>
                            <a:solidFill>
                              <a:srgbClr val="000000"/>
                            </a:solidFill>
                          </a:uFill>
                          <a:latin typeface="Calibri"/>
                          <a:cs typeface="Calibri"/>
                        </a:rPr>
                        <a:t>WIC </a:t>
                      </a:r>
                      <a:r>
                        <a:rPr sz="1100" u="sng" spc="-10">
                          <a:uFill>
                            <a:solidFill>
                              <a:srgbClr val="000000"/>
                            </a:solidFill>
                          </a:uFill>
                          <a:latin typeface="Calibri"/>
                          <a:cs typeface="Calibri"/>
                        </a:rPr>
                        <a:t>County</a:t>
                      </a:r>
                      <a:r>
                        <a:rPr sz="1100" u="sng">
                          <a:uFill>
                            <a:solidFill>
                              <a:srgbClr val="000000"/>
                            </a:solidFill>
                          </a:uFill>
                          <a:latin typeface="Calibri"/>
                          <a:cs typeface="Calibri"/>
                        </a:rPr>
                        <a:t>	</a:t>
                      </a:r>
                      <a:endParaRPr sz="1100">
                        <a:latin typeface="Calibri"/>
                        <a:cs typeface="Calibri"/>
                      </a:endParaRPr>
                    </a:p>
                  </a:txBody>
                  <a:tcPr marL="0" marR="0" marT="25213"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graphicFrame>
        <p:nvGraphicFramePr>
          <p:cNvPr id="3" name="object 3"/>
          <p:cNvGraphicFramePr>
            <a:graphicFrameLocks noGrp="1"/>
          </p:cNvGraphicFramePr>
          <p:nvPr/>
        </p:nvGraphicFramePr>
        <p:xfrm>
          <a:off x="6070337" y="1225867"/>
          <a:ext cx="6453747" cy="134471"/>
        </p:xfrm>
        <a:graphic>
          <a:graphicData uri="http://schemas.openxmlformats.org/drawingml/2006/table">
            <a:tbl>
              <a:tblPr firstRow="1" bandRow="1">
                <a:tableStyleId>{2D5ABB26-0587-4C30-8999-92F81FD0307C}</a:tableStyleId>
              </a:tblPr>
              <a:tblGrid>
                <a:gridCol w="589148">
                  <a:extLst>
                    <a:ext uri="{9D8B030D-6E8A-4147-A177-3AD203B41FA5}">
                      <a16:colId xmlns:a16="http://schemas.microsoft.com/office/drawing/2014/main" val="20000"/>
                    </a:ext>
                  </a:extLst>
                </a:gridCol>
                <a:gridCol w="5864599">
                  <a:extLst>
                    <a:ext uri="{9D8B030D-6E8A-4147-A177-3AD203B41FA5}">
                      <a16:colId xmlns:a16="http://schemas.microsoft.com/office/drawing/2014/main" val="20001"/>
                    </a:ext>
                  </a:extLst>
                </a:gridCol>
              </a:tblGrid>
              <a:tr h="134471">
                <a:tc>
                  <a:txBody>
                    <a:bodyPr/>
                    <a:lstStyle/>
                    <a:p>
                      <a:pPr marL="31750">
                        <a:lnSpc>
                          <a:spcPts val="705"/>
                        </a:lnSpc>
                      </a:pPr>
                      <a:r>
                        <a:rPr sz="1100" b="1" spc="-10">
                          <a:latin typeface="Calibri"/>
                          <a:cs typeface="Calibri"/>
                        </a:rPr>
                        <a:t>Program:</a:t>
                      </a:r>
                      <a:endParaRPr sz="1100">
                        <a:latin typeface="Calibri"/>
                        <a:cs typeface="Calibri"/>
                      </a:endParaRPr>
                    </a:p>
                  </a:txBody>
                  <a:tcPr marL="0" marR="0" marT="0" marB="0"/>
                </a:tc>
                <a:tc>
                  <a:txBody>
                    <a:bodyPr/>
                    <a:lstStyle/>
                    <a:p>
                      <a:pPr>
                        <a:lnSpc>
                          <a:spcPts val="705"/>
                        </a:lnSpc>
                        <a:tabLst>
                          <a:tab pos="4426585" algn="l"/>
                        </a:tabLst>
                      </a:pPr>
                      <a:r>
                        <a:rPr sz="1100" u="sng" spc="-20">
                          <a:uFill>
                            <a:solidFill>
                              <a:srgbClr val="000000"/>
                            </a:solidFill>
                          </a:uFill>
                          <a:latin typeface="Calibri"/>
                          <a:cs typeface="Calibri"/>
                        </a:rPr>
                        <a:t> </a:t>
                      </a:r>
                      <a:r>
                        <a:rPr sz="1100" u="sng">
                          <a:uFill>
                            <a:solidFill>
                              <a:srgbClr val="000000"/>
                            </a:solidFill>
                          </a:uFill>
                          <a:latin typeface="Calibri"/>
                          <a:cs typeface="Calibri"/>
                        </a:rPr>
                        <a:t>PE</a:t>
                      </a:r>
                      <a:r>
                        <a:rPr sz="1100" u="sng" spc="10">
                          <a:uFill>
                            <a:solidFill>
                              <a:srgbClr val="000000"/>
                            </a:solidFill>
                          </a:uFill>
                          <a:latin typeface="Calibri"/>
                          <a:cs typeface="Calibri"/>
                        </a:rPr>
                        <a:t> </a:t>
                      </a:r>
                      <a:r>
                        <a:rPr sz="1100" u="sng">
                          <a:uFill>
                            <a:solidFill>
                              <a:srgbClr val="000000"/>
                            </a:solidFill>
                          </a:uFill>
                          <a:latin typeface="Calibri"/>
                          <a:cs typeface="Calibri"/>
                        </a:rPr>
                        <a:t>140-02 </a:t>
                      </a:r>
                      <a:r>
                        <a:rPr sz="1100" u="sng" spc="-25">
                          <a:uFill>
                            <a:solidFill>
                              <a:srgbClr val="000000"/>
                            </a:solidFill>
                          </a:uFill>
                          <a:latin typeface="Calibri"/>
                          <a:cs typeface="Calibri"/>
                        </a:rPr>
                        <a:t>WIC</a:t>
                      </a:r>
                      <a:r>
                        <a:rPr sz="1100" u="sng">
                          <a:uFill>
                            <a:solidFill>
                              <a:srgbClr val="000000"/>
                            </a:solidFill>
                          </a:uFill>
                          <a:latin typeface="Calibri"/>
                          <a:cs typeface="Calibri"/>
                        </a:rPr>
                        <a:t>	</a:t>
                      </a:r>
                      <a:endParaRPr sz="1100">
                        <a:latin typeface="Calibri"/>
                        <a:cs typeface="Calibri"/>
                      </a:endParaRPr>
                    </a:p>
                  </a:txBody>
                  <a:tcPr marL="0" marR="0" marT="0" marB="0"/>
                </a:tc>
                <a:extLst>
                  <a:ext uri="{0D108BD9-81ED-4DB2-BD59-A6C34878D82A}">
                    <a16:rowId xmlns:a16="http://schemas.microsoft.com/office/drawing/2014/main" val="10000"/>
                  </a:ext>
                </a:extLst>
              </a:tr>
            </a:tbl>
          </a:graphicData>
        </a:graphic>
      </p:graphicFrame>
      <p:sp>
        <p:nvSpPr>
          <p:cNvPr id="4" name="object 4"/>
          <p:cNvSpPr txBox="1"/>
          <p:nvPr/>
        </p:nvSpPr>
        <p:spPr>
          <a:xfrm>
            <a:off x="14613542" y="4535692"/>
            <a:ext cx="826994" cy="152712"/>
          </a:xfrm>
          <a:prstGeom prst="rect">
            <a:avLst/>
          </a:prstGeom>
        </p:spPr>
        <p:txBody>
          <a:bodyPr vert="horz" wrap="square" lIns="0" tIns="20171" rIns="0" bIns="0" rtlCol="0">
            <a:spAutoFit/>
          </a:bodyPr>
          <a:lstStyle/>
          <a:p>
            <a:pPr marL="16808">
              <a:lnSpc>
                <a:spcPct val="100000"/>
              </a:lnSpc>
              <a:spcBef>
                <a:spcPts val="159"/>
              </a:spcBef>
            </a:pPr>
            <a:r>
              <a:rPr sz="860">
                <a:latin typeface="Calibri"/>
                <a:cs typeface="Calibri"/>
              </a:rPr>
              <a:t>Revised</a:t>
            </a:r>
            <a:r>
              <a:rPr sz="860" spc="53">
                <a:latin typeface="Calibri"/>
                <a:cs typeface="Calibri"/>
              </a:rPr>
              <a:t> </a:t>
            </a:r>
            <a:r>
              <a:rPr sz="860">
                <a:latin typeface="Calibri"/>
                <a:cs typeface="Calibri"/>
              </a:rPr>
              <a:t>Oct</a:t>
            </a:r>
            <a:r>
              <a:rPr sz="860" spc="79">
                <a:latin typeface="Calibri"/>
                <a:cs typeface="Calibri"/>
              </a:rPr>
              <a:t> </a:t>
            </a:r>
            <a:r>
              <a:rPr sz="860" spc="-26">
                <a:latin typeface="Calibri"/>
                <a:cs typeface="Calibri"/>
              </a:rPr>
              <a:t>2024</a:t>
            </a:r>
            <a:endParaRPr sz="860">
              <a:latin typeface="Calibri"/>
              <a:cs typeface="Calibri"/>
            </a:endParaRPr>
          </a:p>
        </p:txBody>
      </p:sp>
      <p:sp>
        <p:nvSpPr>
          <p:cNvPr id="5" name="object 5"/>
          <p:cNvSpPr txBox="1"/>
          <p:nvPr/>
        </p:nvSpPr>
        <p:spPr>
          <a:xfrm>
            <a:off x="2829934" y="4524951"/>
            <a:ext cx="10656794" cy="474341"/>
          </a:xfrm>
          <a:prstGeom prst="rect">
            <a:avLst/>
          </a:prstGeom>
        </p:spPr>
        <p:txBody>
          <a:bodyPr vert="horz" wrap="square" lIns="0" tIns="31096" rIns="0" bIns="0" rtlCol="0">
            <a:spAutoFit/>
          </a:bodyPr>
          <a:lstStyle/>
          <a:p>
            <a:pPr marL="16808">
              <a:lnSpc>
                <a:spcPct val="100000"/>
              </a:lnSpc>
              <a:spcBef>
                <a:spcPts val="245"/>
              </a:spcBef>
            </a:pPr>
            <a:r>
              <a:rPr sz="860">
                <a:latin typeface="Calibri"/>
                <a:cs typeface="Calibri"/>
              </a:rPr>
              <a:t>Form</a:t>
            </a:r>
            <a:r>
              <a:rPr sz="860" spc="66">
                <a:latin typeface="Calibri"/>
                <a:cs typeface="Calibri"/>
              </a:rPr>
              <a:t> </a:t>
            </a:r>
            <a:r>
              <a:rPr sz="860">
                <a:latin typeface="Calibri"/>
                <a:cs typeface="Calibri"/>
              </a:rPr>
              <a:t>Number</a:t>
            </a:r>
            <a:r>
              <a:rPr sz="860" spc="73">
                <a:latin typeface="Calibri"/>
                <a:cs typeface="Calibri"/>
              </a:rPr>
              <a:t> </a:t>
            </a:r>
            <a:r>
              <a:rPr sz="860">
                <a:latin typeface="Calibri"/>
                <a:cs typeface="Calibri"/>
              </a:rPr>
              <a:t>23-152</a:t>
            </a:r>
            <a:r>
              <a:rPr sz="860" spc="60">
                <a:latin typeface="Calibri"/>
                <a:cs typeface="Calibri"/>
              </a:rPr>
              <a:t> </a:t>
            </a:r>
            <a:r>
              <a:rPr sz="860">
                <a:latin typeface="Calibri"/>
                <a:cs typeface="Calibri"/>
              </a:rPr>
              <a:t>Other</a:t>
            </a:r>
            <a:r>
              <a:rPr sz="860" spc="73">
                <a:latin typeface="Calibri"/>
                <a:cs typeface="Calibri"/>
              </a:rPr>
              <a:t> </a:t>
            </a:r>
            <a:r>
              <a:rPr sz="860">
                <a:latin typeface="Calibri"/>
                <a:cs typeface="Calibri"/>
              </a:rPr>
              <a:t>S&amp;S</a:t>
            </a:r>
            <a:r>
              <a:rPr sz="860" spc="66">
                <a:latin typeface="Calibri"/>
                <a:cs typeface="Calibri"/>
              </a:rPr>
              <a:t> </a:t>
            </a:r>
            <a:r>
              <a:rPr sz="860" spc="-13">
                <a:latin typeface="Calibri"/>
                <a:cs typeface="Calibri"/>
              </a:rPr>
              <a:t>Expenditures</a:t>
            </a:r>
            <a:endParaRPr sz="860">
              <a:latin typeface="Calibri"/>
              <a:cs typeface="Calibri"/>
            </a:endParaRPr>
          </a:p>
          <a:p>
            <a:pPr marL="250446">
              <a:lnSpc>
                <a:spcPct val="100000"/>
              </a:lnSpc>
              <a:spcBef>
                <a:spcPts val="139"/>
              </a:spcBef>
            </a:pPr>
            <a:r>
              <a:rPr sz="926" b="1">
                <a:latin typeface="Calibri"/>
                <a:cs typeface="Calibri"/>
              </a:rPr>
              <a:t>*Note:</a:t>
            </a:r>
            <a:r>
              <a:rPr sz="926" b="1" spc="106">
                <a:latin typeface="Calibri"/>
                <a:cs typeface="Calibri"/>
              </a:rPr>
              <a:t> </a:t>
            </a:r>
            <a:r>
              <a:rPr sz="926" b="1">
                <a:latin typeface="Calibri"/>
                <a:cs typeface="Calibri"/>
              </a:rPr>
              <a:t>For</a:t>
            </a:r>
            <a:r>
              <a:rPr sz="926" b="1" spc="112">
                <a:latin typeface="Calibri"/>
                <a:cs typeface="Calibri"/>
              </a:rPr>
              <a:t> </a:t>
            </a:r>
            <a:r>
              <a:rPr sz="926" b="1">
                <a:latin typeface="Calibri"/>
                <a:cs typeface="Calibri"/>
              </a:rPr>
              <a:t>each</a:t>
            </a:r>
            <a:r>
              <a:rPr sz="926" b="1" spc="106">
                <a:latin typeface="Calibri"/>
                <a:cs typeface="Calibri"/>
              </a:rPr>
              <a:t> </a:t>
            </a:r>
            <a:r>
              <a:rPr sz="926" b="1">
                <a:latin typeface="Calibri"/>
                <a:cs typeface="Calibri"/>
              </a:rPr>
              <a:t>line</a:t>
            </a:r>
            <a:r>
              <a:rPr sz="926" b="1" spc="112">
                <a:latin typeface="Calibri"/>
                <a:cs typeface="Calibri"/>
              </a:rPr>
              <a:t> </a:t>
            </a:r>
            <a:r>
              <a:rPr sz="926" b="1">
                <a:latin typeface="Calibri"/>
                <a:cs typeface="Calibri"/>
              </a:rPr>
              <a:t>under</a:t>
            </a:r>
            <a:r>
              <a:rPr sz="926" b="1" spc="106">
                <a:latin typeface="Calibri"/>
                <a:cs typeface="Calibri"/>
              </a:rPr>
              <a:t> </a:t>
            </a:r>
            <a:r>
              <a:rPr sz="926" b="1">
                <a:latin typeface="Calibri"/>
                <a:cs typeface="Calibri"/>
              </a:rPr>
              <a:t>2e.</a:t>
            </a:r>
            <a:r>
              <a:rPr sz="926" b="1" spc="106">
                <a:latin typeface="Calibri"/>
                <a:cs typeface="Calibri"/>
              </a:rPr>
              <a:t> </a:t>
            </a:r>
            <a:r>
              <a:rPr sz="926" b="1">
                <a:latin typeface="Calibri"/>
                <a:cs typeface="Calibri"/>
              </a:rPr>
              <a:t>OTHER</a:t>
            </a:r>
            <a:r>
              <a:rPr sz="926" b="1" spc="99">
                <a:latin typeface="Calibri"/>
                <a:cs typeface="Calibri"/>
              </a:rPr>
              <a:t> </a:t>
            </a:r>
            <a:r>
              <a:rPr sz="926" b="1">
                <a:latin typeface="Calibri"/>
                <a:cs typeface="Calibri"/>
              </a:rPr>
              <a:t>SERVICES</a:t>
            </a:r>
            <a:r>
              <a:rPr sz="926" b="1" spc="106">
                <a:latin typeface="Calibri"/>
                <a:cs typeface="Calibri"/>
              </a:rPr>
              <a:t> </a:t>
            </a:r>
            <a:r>
              <a:rPr sz="926" b="1">
                <a:latin typeface="Calibri"/>
                <a:cs typeface="Calibri"/>
              </a:rPr>
              <a:t>&amp;</a:t>
            </a:r>
            <a:r>
              <a:rPr sz="926" b="1" spc="106">
                <a:latin typeface="Calibri"/>
                <a:cs typeface="Calibri"/>
              </a:rPr>
              <a:t> </a:t>
            </a:r>
            <a:r>
              <a:rPr sz="926" b="1">
                <a:latin typeface="Calibri"/>
                <a:cs typeface="Calibri"/>
              </a:rPr>
              <a:t>SUPPLIES,</a:t>
            </a:r>
            <a:r>
              <a:rPr sz="926" b="1" spc="106">
                <a:latin typeface="Calibri"/>
                <a:cs typeface="Calibri"/>
              </a:rPr>
              <a:t> </a:t>
            </a:r>
            <a:r>
              <a:rPr sz="926" b="1">
                <a:latin typeface="Calibri"/>
                <a:cs typeface="Calibri"/>
              </a:rPr>
              <a:t>enter</a:t>
            </a:r>
            <a:r>
              <a:rPr sz="926" b="1" spc="112">
                <a:latin typeface="Calibri"/>
                <a:cs typeface="Calibri"/>
              </a:rPr>
              <a:t> </a:t>
            </a:r>
            <a:r>
              <a:rPr sz="926" b="1">
                <a:latin typeface="Calibri"/>
                <a:cs typeface="Calibri"/>
              </a:rPr>
              <a:t>the</a:t>
            </a:r>
            <a:r>
              <a:rPr sz="926" b="1" spc="106">
                <a:latin typeface="Calibri"/>
                <a:cs typeface="Calibri"/>
              </a:rPr>
              <a:t> </a:t>
            </a:r>
            <a:r>
              <a:rPr sz="926" b="1">
                <a:latin typeface="Calibri"/>
                <a:cs typeface="Calibri"/>
              </a:rPr>
              <a:t>type</a:t>
            </a:r>
            <a:r>
              <a:rPr sz="926" b="1" spc="112">
                <a:latin typeface="Calibri"/>
                <a:cs typeface="Calibri"/>
              </a:rPr>
              <a:t> </a:t>
            </a:r>
            <a:r>
              <a:rPr sz="926" b="1">
                <a:latin typeface="Calibri"/>
                <a:cs typeface="Calibri"/>
              </a:rPr>
              <a:t>of</a:t>
            </a:r>
            <a:r>
              <a:rPr sz="926" b="1" spc="99">
                <a:latin typeface="Calibri"/>
                <a:cs typeface="Calibri"/>
              </a:rPr>
              <a:t> </a:t>
            </a:r>
            <a:r>
              <a:rPr sz="926" b="1">
                <a:latin typeface="Calibri"/>
                <a:cs typeface="Calibri"/>
              </a:rPr>
              <a:t>other</a:t>
            </a:r>
            <a:r>
              <a:rPr sz="926" b="1" spc="112">
                <a:latin typeface="Calibri"/>
                <a:cs typeface="Calibri"/>
              </a:rPr>
              <a:t> </a:t>
            </a:r>
            <a:r>
              <a:rPr sz="926" b="1">
                <a:latin typeface="Calibri"/>
                <a:cs typeface="Calibri"/>
              </a:rPr>
              <a:t>expenditures</a:t>
            </a:r>
            <a:r>
              <a:rPr sz="926" b="1" spc="99">
                <a:latin typeface="Calibri"/>
                <a:cs typeface="Calibri"/>
              </a:rPr>
              <a:t> </a:t>
            </a:r>
            <a:r>
              <a:rPr sz="926" b="1">
                <a:latin typeface="Calibri"/>
                <a:cs typeface="Calibri"/>
              </a:rPr>
              <a:t>and</a:t>
            </a:r>
            <a:r>
              <a:rPr sz="926" b="1" spc="106">
                <a:latin typeface="Calibri"/>
                <a:cs typeface="Calibri"/>
              </a:rPr>
              <a:t> </a:t>
            </a:r>
            <a:r>
              <a:rPr sz="926" b="1">
                <a:latin typeface="Calibri"/>
                <a:cs typeface="Calibri"/>
              </a:rPr>
              <a:t>the</a:t>
            </a:r>
            <a:r>
              <a:rPr sz="926" b="1" spc="112">
                <a:latin typeface="Calibri"/>
                <a:cs typeface="Calibri"/>
              </a:rPr>
              <a:t> </a:t>
            </a:r>
            <a:r>
              <a:rPr sz="926" b="1">
                <a:latin typeface="Calibri"/>
                <a:cs typeface="Calibri"/>
              </a:rPr>
              <a:t>amount</a:t>
            </a:r>
            <a:r>
              <a:rPr sz="926" b="1" spc="99">
                <a:latin typeface="Calibri"/>
                <a:cs typeface="Calibri"/>
              </a:rPr>
              <a:t> </a:t>
            </a:r>
            <a:r>
              <a:rPr sz="926" b="1">
                <a:latin typeface="Calibri"/>
                <a:cs typeface="Calibri"/>
              </a:rPr>
              <a:t>for</a:t>
            </a:r>
            <a:r>
              <a:rPr sz="926" b="1" spc="112">
                <a:latin typeface="Calibri"/>
                <a:cs typeface="Calibri"/>
              </a:rPr>
              <a:t> </a:t>
            </a:r>
            <a:r>
              <a:rPr sz="926" b="1">
                <a:latin typeface="Calibri"/>
                <a:cs typeface="Calibri"/>
              </a:rPr>
              <a:t>both</a:t>
            </a:r>
            <a:r>
              <a:rPr sz="926" b="1" spc="106">
                <a:latin typeface="Calibri"/>
                <a:cs typeface="Calibri"/>
              </a:rPr>
              <a:t> </a:t>
            </a:r>
            <a:r>
              <a:rPr sz="926" b="1">
                <a:latin typeface="Calibri"/>
                <a:cs typeface="Calibri"/>
              </a:rPr>
              <a:t>the</a:t>
            </a:r>
            <a:r>
              <a:rPr sz="926" b="1" spc="112">
                <a:latin typeface="Calibri"/>
                <a:cs typeface="Calibri"/>
              </a:rPr>
              <a:t> </a:t>
            </a:r>
            <a:r>
              <a:rPr sz="926" b="1">
                <a:latin typeface="Calibri"/>
                <a:cs typeface="Calibri"/>
              </a:rPr>
              <a:t>Non-OHA/PHD</a:t>
            </a:r>
            <a:r>
              <a:rPr sz="926" b="1" spc="93">
                <a:latin typeface="Calibri"/>
                <a:cs typeface="Calibri"/>
              </a:rPr>
              <a:t> </a:t>
            </a:r>
            <a:r>
              <a:rPr sz="926" b="1">
                <a:latin typeface="Calibri"/>
                <a:cs typeface="Calibri"/>
              </a:rPr>
              <a:t>Expenditures</a:t>
            </a:r>
            <a:r>
              <a:rPr sz="926" b="1" spc="99">
                <a:latin typeface="Calibri"/>
                <a:cs typeface="Calibri"/>
              </a:rPr>
              <a:t> </a:t>
            </a:r>
            <a:r>
              <a:rPr sz="926" b="1">
                <a:latin typeface="Calibri"/>
                <a:cs typeface="Calibri"/>
              </a:rPr>
              <a:t>column</a:t>
            </a:r>
            <a:r>
              <a:rPr sz="926" b="1" spc="106">
                <a:latin typeface="Calibri"/>
                <a:cs typeface="Calibri"/>
              </a:rPr>
              <a:t> </a:t>
            </a:r>
            <a:r>
              <a:rPr sz="926" b="1">
                <a:latin typeface="Calibri"/>
                <a:cs typeface="Calibri"/>
              </a:rPr>
              <a:t>and</a:t>
            </a:r>
            <a:r>
              <a:rPr sz="926" b="1" spc="112">
                <a:latin typeface="Calibri"/>
                <a:cs typeface="Calibri"/>
              </a:rPr>
              <a:t> </a:t>
            </a:r>
            <a:r>
              <a:rPr sz="926" b="1">
                <a:latin typeface="Calibri"/>
                <a:cs typeface="Calibri"/>
              </a:rPr>
              <a:t>OHA/PHD</a:t>
            </a:r>
            <a:r>
              <a:rPr sz="926" b="1" spc="93">
                <a:latin typeface="Calibri"/>
                <a:cs typeface="Calibri"/>
              </a:rPr>
              <a:t> </a:t>
            </a:r>
            <a:r>
              <a:rPr sz="926" b="1">
                <a:latin typeface="Calibri"/>
                <a:cs typeface="Calibri"/>
              </a:rPr>
              <a:t>Expenditures</a:t>
            </a:r>
            <a:r>
              <a:rPr sz="926" b="1" spc="99">
                <a:latin typeface="Calibri"/>
                <a:cs typeface="Calibri"/>
              </a:rPr>
              <a:t> </a:t>
            </a:r>
            <a:r>
              <a:rPr sz="926" b="1" spc="-13">
                <a:latin typeface="Calibri"/>
                <a:cs typeface="Calibri"/>
              </a:rPr>
              <a:t>Column.</a:t>
            </a:r>
            <a:endParaRPr sz="926">
              <a:latin typeface="Calibri"/>
              <a:cs typeface="Calibri"/>
            </a:endParaRPr>
          </a:p>
          <a:p>
            <a:pPr marL="250446">
              <a:lnSpc>
                <a:spcPct val="100000"/>
              </a:lnSpc>
              <a:spcBef>
                <a:spcPts val="146"/>
              </a:spcBef>
            </a:pPr>
            <a:r>
              <a:rPr sz="926" b="1">
                <a:latin typeface="Calibri"/>
                <a:cs typeface="Calibri"/>
              </a:rPr>
              <a:t>**Note:</a:t>
            </a:r>
            <a:r>
              <a:rPr sz="926" b="1" spc="99">
                <a:latin typeface="Calibri"/>
                <a:cs typeface="Calibri"/>
              </a:rPr>
              <a:t> </a:t>
            </a:r>
            <a:r>
              <a:rPr sz="926" b="1">
                <a:latin typeface="Calibri"/>
                <a:cs typeface="Calibri"/>
              </a:rPr>
              <a:t>The</a:t>
            </a:r>
            <a:r>
              <a:rPr sz="926" b="1" spc="106">
                <a:latin typeface="Calibri"/>
                <a:cs typeface="Calibri"/>
              </a:rPr>
              <a:t> </a:t>
            </a:r>
            <a:r>
              <a:rPr sz="926" b="1">
                <a:latin typeface="Calibri"/>
                <a:cs typeface="Calibri"/>
              </a:rPr>
              <a:t>Total</a:t>
            </a:r>
            <a:r>
              <a:rPr sz="926" b="1" spc="93">
                <a:latin typeface="Calibri"/>
                <a:cs typeface="Calibri"/>
              </a:rPr>
              <a:t> </a:t>
            </a:r>
            <a:r>
              <a:rPr sz="926" b="1">
                <a:latin typeface="Calibri"/>
                <a:cs typeface="Calibri"/>
              </a:rPr>
              <a:t>Other</a:t>
            </a:r>
            <a:r>
              <a:rPr sz="926" b="1" spc="106">
                <a:latin typeface="Calibri"/>
                <a:cs typeface="Calibri"/>
              </a:rPr>
              <a:t> </a:t>
            </a:r>
            <a:r>
              <a:rPr sz="926" b="1">
                <a:latin typeface="Calibri"/>
                <a:cs typeface="Calibri"/>
              </a:rPr>
              <a:t>S&amp;S</a:t>
            </a:r>
            <a:r>
              <a:rPr sz="926" b="1" spc="106">
                <a:latin typeface="Calibri"/>
                <a:cs typeface="Calibri"/>
              </a:rPr>
              <a:t> </a:t>
            </a:r>
            <a:r>
              <a:rPr sz="926" b="1">
                <a:latin typeface="Calibri"/>
                <a:cs typeface="Calibri"/>
              </a:rPr>
              <a:t>Expenditures</a:t>
            </a:r>
            <a:r>
              <a:rPr sz="926" b="1" spc="93">
                <a:latin typeface="Calibri"/>
                <a:cs typeface="Calibri"/>
              </a:rPr>
              <a:t> </a:t>
            </a:r>
            <a:r>
              <a:rPr sz="926" b="1">
                <a:latin typeface="Calibri"/>
                <a:cs typeface="Calibri"/>
              </a:rPr>
              <a:t>for</a:t>
            </a:r>
            <a:r>
              <a:rPr sz="926" b="1" spc="106">
                <a:latin typeface="Calibri"/>
                <a:cs typeface="Calibri"/>
              </a:rPr>
              <a:t> </a:t>
            </a:r>
            <a:r>
              <a:rPr sz="926" b="1">
                <a:latin typeface="Calibri"/>
                <a:cs typeface="Calibri"/>
              </a:rPr>
              <a:t>each</a:t>
            </a:r>
            <a:r>
              <a:rPr sz="926" b="1" spc="106">
                <a:latin typeface="Calibri"/>
                <a:cs typeface="Calibri"/>
              </a:rPr>
              <a:t> </a:t>
            </a:r>
            <a:r>
              <a:rPr sz="926" b="1">
                <a:latin typeface="Calibri"/>
                <a:cs typeface="Calibri"/>
              </a:rPr>
              <a:t>quarter</a:t>
            </a:r>
            <a:r>
              <a:rPr sz="926" b="1" spc="99">
                <a:latin typeface="Calibri"/>
                <a:cs typeface="Calibri"/>
              </a:rPr>
              <a:t> </a:t>
            </a:r>
            <a:r>
              <a:rPr sz="926" b="1">
                <a:latin typeface="Calibri"/>
                <a:cs typeface="Calibri"/>
              </a:rPr>
              <a:t>here</a:t>
            </a:r>
            <a:r>
              <a:rPr sz="926" b="1" spc="106">
                <a:latin typeface="Calibri"/>
                <a:cs typeface="Calibri"/>
              </a:rPr>
              <a:t> </a:t>
            </a:r>
            <a:r>
              <a:rPr sz="926" b="1">
                <a:latin typeface="Calibri"/>
                <a:cs typeface="Calibri"/>
              </a:rPr>
              <a:t>needs</a:t>
            </a:r>
            <a:r>
              <a:rPr sz="926" b="1" spc="93">
                <a:latin typeface="Calibri"/>
                <a:cs typeface="Calibri"/>
              </a:rPr>
              <a:t> </a:t>
            </a:r>
            <a:r>
              <a:rPr sz="926" b="1">
                <a:latin typeface="Calibri"/>
                <a:cs typeface="Calibri"/>
              </a:rPr>
              <a:t>to</a:t>
            </a:r>
            <a:r>
              <a:rPr sz="926" b="1" spc="106">
                <a:latin typeface="Calibri"/>
                <a:cs typeface="Calibri"/>
              </a:rPr>
              <a:t> </a:t>
            </a:r>
            <a:r>
              <a:rPr sz="926" b="1">
                <a:latin typeface="Calibri"/>
                <a:cs typeface="Calibri"/>
              </a:rPr>
              <a:t>be</a:t>
            </a:r>
            <a:r>
              <a:rPr sz="926" b="1" spc="106">
                <a:latin typeface="Calibri"/>
                <a:cs typeface="Calibri"/>
              </a:rPr>
              <a:t> </a:t>
            </a:r>
            <a:r>
              <a:rPr sz="926" b="1">
                <a:latin typeface="Calibri"/>
                <a:cs typeface="Calibri"/>
              </a:rPr>
              <a:t>entered</a:t>
            </a:r>
            <a:r>
              <a:rPr sz="926" b="1" spc="106">
                <a:latin typeface="Calibri"/>
                <a:cs typeface="Calibri"/>
              </a:rPr>
              <a:t> </a:t>
            </a:r>
            <a:r>
              <a:rPr sz="926" b="1">
                <a:latin typeface="Calibri"/>
                <a:cs typeface="Calibri"/>
              </a:rPr>
              <a:t>into</a:t>
            </a:r>
            <a:r>
              <a:rPr sz="926" b="1" spc="99">
                <a:latin typeface="Calibri"/>
                <a:cs typeface="Calibri"/>
              </a:rPr>
              <a:t> </a:t>
            </a:r>
            <a:r>
              <a:rPr sz="926" b="1">
                <a:latin typeface="Calibri"/>
                <a:cs typeface="Calibri"/>
              </a:rPr>
              <a:t>the</a:t>
            </a:r>
            <a:r>
              <a:rPr sz="926" b="1" spc="106">
                <a:latin typeface="Calibri"/>
                <a:cs typeface="Calibri"/>
              </a:rPr>
              <a:t> </a:t>
            </a:r>
            <a:r>
              <a:rPr sz="926" b="1">
                <a:latin typeface="Calibri"/>
                <a:cs typeface="Calibri"/>
              </a:rPr>
              <a:t>corresponding</a:t>
            </a:r>
            <a:r>
              <a:rPr sz="926" b="1" spc="106">
                <a:latin typeface="Calibri"/>
                <a:cs typeface="Calibri"/>
              </a:rPr>
              <a:t> </a:t>
            </a:r>
            <a:r>
              <a:rPr sz="926" b="1">
                <a:latin typeface="Calibri"/>
                <a:cs typeface="Calibri"/>
              </a:rPr>
              <a:t>cells</a:t>
            </a:r>
            <a:r>
              <a:rPr sz="926" b="1" spc="93">
                <a:latin typeface="Calibri"/>
                <a:cs typeface="Calibri"/>
              </a:rPr>
              <a:t> </a:t>
            </a:r>
            <a:r>
              <a:rPr sz="926" b="1">
                <a:latin typeface="Calibri"/>
                <a:cs typeface="Calibri"/>
              </a:rPr>
              <a:t>in</a:t>
            </a:r>
            <a:r>
              <a:rPr sz="926" b="1" spc="106">
                <a:latin typeface="Calibri"/>
                <a:cs typeface="Calibri"/>
              </a:rPr>
              <a:t> </a:t>
            </a:r>
            <a:r>
              <a:rPr sz="926" b="1" u="sng">
                <a:uFill>
                  <a:solidFill>
                    <a:srgbClr val="000000"/>
                  </a:solidFill>
                </a:uFill>
                <a:latin typeface="Calibri"/>
                <a:cs typeface="Calibri"/>
              </a:rPr>
              <a:t>Line</a:t>
            </a:r>
            <a:r>
              <a:rPr sz="926" b="1" u="sng" spc="106">
                <a:uFill>
                  <a:solidFill>
                    <a:srgbClr val="000000"/>
                  </a:solidFill>
                </a:uFill>
                <a:latin typeface="Calibri"/>
                <a:cs typeface="Calibri"/>
              </a:rPr>
              <a:t> </a:t>
            </a:r>
            <a:r>
              <a:rPr sz="926" b="1" u="sng">
                <a:uFill>
                  <a:solidFill>
                    <a:srgbClr val="000000"/>
                  </a:solidFill>
                </a:uFill>
                <a:latin typeface="Calibri"/>
                <a:cs typeface="Calibri"/>
              </a:rPr>
              <a:t>2e.</a:t>
            </a:r>
            <a:r>
              <a:rPr sz="926" b="1" u="sng" spc="93">
                <a:uFill>
                  <a:solidFill>
                    <a:srgbClr val="000000"/>
                  </a:solidFill>
                </a:uFill>
                <a:latin typeface="Calibri"/>
                <a:cs typeface="Calibri"/>
              </a:rPr>
              <a:t> </a:t>
            </a:r>
            <a:r>
              <a:rPr sz="926" b="1" u="sng">
                <a:uFill>
                  <a:solidFill>
                    <a:srgbClr val="000000"/>
                  </a:solidFill>
                </a:uFill>
                <a:latin typeface="Calibri"/>
                <a:cs typeface="Calibri"/>
              </a:rPr>
              <a:t>Other</a:t>
            </a:r>
            <a:r>
              <a:rPr sz="926" b="1" u="none" spc="112">
                <a:latin typeface="Calibri"/>
                <a:cs typeface="Calibri"/>
              </a:rPr>
              <a:t> </a:t>
            </a:r>
            <a:r>
              <a:rPr sz="926" b="1" u="none">
                <a:latin typeface="Calibri"/>
                <a:cs typeface="Calibri"/>
              </a:rPr>
              <a:t>under</a:t>
            </a:r>
            <a:r>
              <a:rPr sz="926" b="1" u="none" spc="106">
                <a:latin typeface="Calibri"/>
                <a:cs typeface="Calibri"/>
              </a:rPr>
              <a:t> </a:t>
            </a:r>
            <a:r>
              <a:rPr sz="926" b="1" u="none">
                <a:latin typeface="Calibri"/>
                <a:cs typeface="Calibri"/>
              </a:rPr>
              <a:t>the</a:t>
            </a:r>
            <a:r>
              <a:rPr sz="926" b="1" u="none" spc="106">
                <a:latin typeface="Calibri"/>
                <a:cs typeface="Calibri"/>
              </a:rPr>
              <a:t> </a:t>
            </a:r>
            <a:r>
              <a:rPr sz="926" b="1" u="none">
                <a:latin typeface="Calibri"/>
                <a:cs typeface="Calibri"/>
              </a:rPr>
              <a:t>Expenditure</a:t>
            </a:r>
            <a:r>
              <a:rPr sz="926" b="1" u="none" spc="99">
                <a:latin typeface="Calibri"/>
                <a:cs typeface="Calibri"/>
              </a:rPr>
              <a:t> </a:t>
            </a:r>
            <a:r>
              <a:rPr sz="926" b="1" u="none">
                <a:latin typeface="Calibri"/>
                <a:cs typeface="Calibri"/>
              </a:rPr>
              <a:t>Section</a:t>
            </a:r>
            <a:r>
              <a:rPr sz="926" b="1" u="none" spc="106">
                <a:latin typeface="Calibri"/>
                <a:cs typeface="Calibri"/>
              </a:rPr>
              <a:t> </a:t>
            </a:r>
            <a:r>
              <a:rPr sz="926" b="1" u="none">
                <a:latin typeface="Calibri"/>
                <a:cs typeface="Calibri"/>
              </a:rPr>
              <a:t>of</a:t>
            </a:r>
            <a:r>
              <a:rPr sz="926" b="1" u="none" spc="93">
                <a:latin typeface="Calibri"/>
                <a:cs typeface="Calibri"/>
              </a:rPr>
              <a:t> </a:t>
            </a:r>
            <a:r>
              <a:rPr sz="926" b="1" u="none">
                <a:latin typeface="Calibri"/>
                <a:cs typeface="Calibri"/>
              </a:rPr>
              <a:t>the</a:t>
            </a:r>
            <a:r>
              <a:rPr sz="926" b="1" u="none" spc="106">
                <a:latin typeface="Calibri"/>
                <a:cs typeface="Calibri"/>
              </a:rPr>
              <a:t> </a:t>
            </a:r>
            <a:r>
              <a:rPr sz="926" b="1" u="none">
                <a:latin typeface="Calibri"/>
                <a:cs typeface="Calibri"/>
              </a:rPr>
              <a:t>Expenditure</a:t>
            </a:r>
            <a:r>
              <a:rPr sz="926" b="1" u="none" spc="106">
                <a:latin typeface="Calibri"/>
                <a:cs typeface="Calibri"/>
              </a:rPr>
              <a:t> </a:t>
            </a:r>
            <a:r>
              <a:rPr sz="926" b="1" u="none">
                <a:latin typeface="Calibri"/>
                <a:cs typeface="Calibri"/>
              </a:rPr>
              <a:t>and</a:t>
            </a:r>
            <a:r>
              <a:rPr sz="926" b="1" u="none" spc="106">
                <a:latin typeface="Calibri"/>
                <a:cs typeface="Calibri"/>
              </a:rPr>
              <a:t> </a:t>
            </a:r>
            <a:r>
              <a:rPr sz="926" b="1" u="none">
                <a:latin typeface="Calibri"/>
                <a:cs typeface="Calibri"/>
              </a:rPr>
              <a:t>Revenue</a:t>
            </a:r>
            <a:r>
              <a:rPr sz="926" b="1" u="none" spc="99">
                <a:latin typeface="Calibri"/>
                <a:cs typeface="Calibri"/>
              </a:rPr>
              <a:t> </a:t>
            </a:r>
            <a:r>
              <a:rPr sz="926" b="1" u="none" spc="-13">
                <a:latin typeface="Calibri"/>
                <a:cs typeface="Calibri"/>
              </a:rPr>
              <a:t>Report.</a:t>
            </a:r>
            <a:endParaRPr sz="926">
              <a:latin typeface="Calibri"/>
              <a:cs typeface="Calibri"/>
            </a:endParaRPr>
          </a:p>
        </p:txBody>
      </p:sp>
      <p:sp>
        <p:nvSpPr>
          <p:cNvPr id="6" name="object 6"/>
          <p:cNvSpPr txBox="1"/>
          <p:nvPr/>
        </p:nvSpPr>
        <p:spPr>
          <a:xfrm>
            <a:off x="2831950" y="1451107"/>
            <a:ext cx="9703733" cy="350541"/>
          </a:xfrm>
          <a:prstGeom prst="rect">
            <a:avLst/>
          </a:prstGeom>
        </p:spPr>
        <p:txBody>
          <a:bodyPr vert="horz" wrap="square" lIns="0" tIns="31937" rIns="0" bIns="0" rtlCol="0">
            <a:spAutoFit/>
          </a:bodyPr>
          <a:lstStyle/>
          <a:p>
            <a:pPr marL="3175116">
              <a:lnSpc>
                <a:spcPct val="100000"/>
              </a:lnSpc>
              <a:spcBef>
                <a:spcPts val="251"/>
              </a:spcBef>
              <a:tabLst>
                <a:tab pos="4399612" algn="l"/>
                <a:tab pos="6214924" algn="l"/>
                <a:tab pos="7215027" algn="l"/>
                <a:tab pos="9685869" algn="l"/>
              </a:tabLst>
            </a:pPr>
            <a:r>
              <a:rPr sz="1059" b="1" spc="-13">
                <a:latin typeface="Calibri"/>
                <a:cs typeface="Calibri"/>
              </a:rPr>
              <a:t>Fiscal</a:t>
            </a:r>
            <a:r>
              <a:rPr sz="1059" b="1" spc="-7">
                <a:latin typeface="Calibri"/>
                <a:cs typeface="Calibri"/>
              </a:rPr>
              <a:t> </a:t>
            </a:r>
            <a:r>
              <a:rPr sz="1059" b="1">
                <a:latin typeface="Calibri"/>
                <a:cs typeface="Calibri"/>
              </a:rPr>
              <a:t>Year:</a:t>
            </a:r>
            <a:r>
              <a:rPr sz="1059" b="1" spc="-33">
                <a:latin typeface="Calibri"/>
                <a:cs typeface="Calibri"/>
              </a:rPr>
              <a:t> </a:t>
            </a:r>
            <a:r>
              <a:rPr sz="1059" b="1" u="sng">
                <a:uFill>
                  <a:solidFill>
                    <a:srgbClr val="000000"/>
                  </a:solidFill>
                </a:uFill>
                <a:latin typeface="Calibri"/>
                <a:cs typeface="Calibri"/>
              </a:rPr>
              <a:t>	July</a:t>
            </a:r>
            <a:r>
              <a:rPr sz="1059" b="1" u="sng" spc="-7">
                <a:uFill>
                  <a:solidFill>
                    <a:srgbClr val="000000"/>
                  </a:solidFill>
                </a:uFill>
                <a:latin typeface="Calibri"/>
                <a:cs typeface="Calibri"/>
              </a:rPr>
              <a:t> </a:t>
            </a:r>
            <a:r>
              <a:rPr sz="1059" b="1" u="sng">
                <a:uFill>
                  <a:solidFill>
                    <a:srgbClr val="000000"/>
                  </a:solidFill>
                </a:uFill>
                <a:latin typeface="Calibri"/>
                <a:cs typeface="Calibri"/>
              </a:rPr>
              <a:t>1,</a:t>
            </a:r>
            <a:r>
              <a:rPr sz="1059" b="1" u="sng" spc="377">
                <a:uFill>
                  <a:solidFill>
                    <a:srgbClr val="000000"/>
                  </a:solidFill>
                </a:uFill>
                <a:latin typeface="Calibri"/>
                <a:cs typeface="Calibri"/>
              </a:rPr>
              <a:t> </a:t>
            </a:r>
            <a:r>
              <a:rPr sz="1059" b="1" u="sng" spc="-26">
                <a:uFill>
                  <a:solidFill>
                    <a:srgbClr val="000000"/>
                  </a:solidFill>
                </a:uFill>
                <a:latin typeface="Calibri"/>
                <a:cs typeface="Calibri"/>
              </a:rPr>
              <a:t>2024</a:t>
            </a:r>
            <a:r>
              <a:rPr sz="1059" b="1" u="sng">
                <a:uFill>
                  <a:solidFill>
                    <a:srgbClr val="000000"/>
                  </a:solidFill>
                </a:uFill>
                <a:latin typeface="Calibri"/>
                <a:cs typeface="Calibri"/>
              </a:rPr>
              <a:t>	</a:t>
            </a:r>
            <a:r>
              <a:rPr sz="1059" b="1" u="sng" spc="-33">
                <a:uFill>
                  <a:solidFill>
                    <a:srgbClr val="000000"/>
                  </a:solidFill>
                </a:uFill>
                <a:latin typeface="Calibri"/>
                <a:cs typeface="Calibri"/>
              </a:rPr>
              <a:t>to</a:t>
            </a:r>
            <a:r>
              <a:rPr sz="1059" b="1" u="sng">
                <a:uFill>
                  <a:solidFill>
                    <a:srgbClr val="000000"/>
                  </a:solidFill>
                </a:uFill>
                <a:latin typeface="Calibri"/>
                <a:cs typeface="Calibri"/>
              </a:rPr>
              <a:t>	June 30,</a:t>
            </a:r>
            <a:r>
              <a:rPr sz="1059" b="1" u="sng" spc="404">
                <a:uFill>
                  <a:solidFill>
                    <a:srgbClr val="000000"/>
                  </a:solidFill>
                </a:uFill>
                <a:latin typeface="Calibri"/>
                <a:cs typeface="Calibri"/>
              </a:rPr>
              <a:t> </a:t>
            </a:r>
            <a:r>
              <a:rPr sz="1059" b="1" u="sng" spc="-26">
                <a:uFill>
                  <a:solidFill>
                    <a:srgbClr val="000000"/>
                  </a:solidFill>
                </a:uFill>
                <a:latin typeface="Calibri"/>
                <a:cs typeface="Calibri"/>
              </a:rPr>
              <a:t>2025</a:t>
            </a:r>
            <a:r>
              <a:rPr sz="1059" b="1" u="sng">
                <a:uFill>
                  <a:solidFill>
                    <a:srgbClr val="000000"/>
                  </a:solidFill>
                </a:uFill>
                <a:latin typeface="Calibri"/>
                <a:cs typeface="Calibri"/>
              </a:rPr>
              <a:t>	</a:t>
            </a:r>
            <a:endParaRPr sz="1059">
              <a:latin typeface="Calibri"/>
              <a:cs typeface="Calibri"/>
            </a:endParaRPr>
          </a:p>
          <a:p>
            <a:pPr marL="16808">
              <a:lnSpc>
                <a:spcPct val="100000"/>
              </a:lnSpc>
              <a:spcBef>
                <a:spcPts val="146"/>
              </a:spcBef>
            </a:pPr>
            <a:r>
              <a:rPr sz="926" b="1">
                <a:latin typeface="Calibri"/>
                <a:cs typeface="Calibri"/>
              </a:rPr>
              <a:t>OTHER</a:t>
            </a:r>
            <a:r>
              <a:rPr sz="926" b="1" spc="112">
                <a:latin typeface="Calibri"/>
                <a:cs typeface="Calibri"/>
              </a:rPr>
              <a:t> </a:t>
            </a:r>
            <a:r>
              <a:rPr sz="926" b="1">
                <a:latin typeface="Calibri"/>
                <a:cs typeface="Calibri"/>
              </a:rPr>
              <a:t>SERVICES</a:t>
            </a:r>
            <a:r>
              <a:rPr sz="926" b="1" spc="119">
                <a:latin typeface="Calibri"/>
                <a:cs typeface="Calibri"/>
              </a:rPr>
              <a:t> </a:t>
            </a:r>
            <a:r>
              <a:rPr sz="926" b="1">
                <a:latin typeface="Calibri"/>
                <a:cs typeface="Calibri"/>
              </a:rPr>
              <a:t>&amp;</a:t>
            </a:r>
            <a:r>
              <a:rPr sz="926" b="1" spc="112">
                <a:latin typeface="Calibri"/>
                <a:cs typeface="Calibri"/>
              </a:rPr>
              <a:t> </a:t>
            </a:r>
            <a:r>
              <a:rPr sz="926" b="1">
                <a:latin typeface="Calibri"/>
                <a:cs typeface="Calibri"/>
              </a:rPr>
              <a:t>SUPPLIES</a:t>
            </a:r>
            <a:r>
              <a:rPr sz="926" b="1" spc="126">
                <a:latin typeface="Calibri"/>
                <a:cs typeface="Calibri"/>
              </a:rPr>
              <a:t> </a:t>
            </a:r>
            <a:r>
              <a:rPr sz="926" b="1">
                <a:latin typeface="Calibri"/>
                <a:cs typeface="Calibri"/>
              </a:rPr>
              <a:t>EXPENDITURES</a:t>
            </a:r>
            <a:r>
              <a:rPr sz="926" b="1" spc="119">
                <a:latin typeface="Calibri"/>
                <a:cs typeface="Calibri"/>
              </a:rPr>
              <a:t> </a:t>
            </a:r>
            <a:r>
              <a:rPr sz="926" b="1" spc="-26">
                <a:latin typeface="Calibri"/>
                <a:cs typeface="Calibri"/>
              </a:rPr>
              <a:t>FORM</a:t>
            </a:r>
            <a:endParaRPr sz="926">
              <a:latin typeface="Calibri"/>
              <a:cs typeface="Calibri"/>
            </a:endParaRPr>
          </a:p>
        </p:txBody>
      </p:sp>
      <p:graphicFrame>
        <p:nvGraphicFramePr>
          <p:cNvPr id="7" name="object 7"/>
          <p:cNvGraphicFramePr>
            <a:graphicFrameLocks noGrp="1"/>
          </p:cNvGraphicFramePr>
          <p:nvPr/>
        </p:nvGraphicFramePr>
        <p:xfrm>
          <a:off x="2819503" y="1789140"/>
          <a:ext cx="12612503" cy="2667549"/>
        </p:xfrm>
        <a:graphic>
          <a:graphicData uri="http://schemas.openxmlformats.org/drawingml/2006/table">
            <a:tbl>
              <a:tblPr firstRow="1" bandRow="1">
                <a:tableStyleId>{2D5ABB26-0587-4C30-8999-92F81FD0307C}</a:tableStyleId>
              </a:tblPr>
              <a:tblGrid>
                <a:gridCol w="232802">
                  <a:extLst>
                    <a:ext uri="{9D8B030D-6E8A-4147-A177-3AD203B41FA5}">
                      <a16:colId xmlns:a16="http://schemas.microsoft.com/office/drawing/2014/main" val="20000"/>
                    </a:ext>
                  </a:extLst>
                </a:gridCol>
                <a:gridCol w="2624698">
                  <a:extLst>
                    <a:ext uri="{9D8B030D-6E8A-4147-A177-3AD203B41FA5}">
                      <a16:colId xmlns:a16="http://schemas.microsoft.com/office/drawing/2014/main" val="20001"/>
                    </a:ext>
                  </a:extLst>
                </a:gridCol>
                <a:gridCol w="559734">
                  <a:extLst>
                    <a:ext uri="{9D8B030D-6E8A-4147-A177-3AD203B41FA5}">
                      <a16:colId xmlns:a16="http://schemas.microsoft.com/office/drawing/2014/main" val="20002"/>
                    </a:ext>
                  </a:extLst>
                </a:gridCol>
                <a:gridCol w="416018">
                  <a:extLst>
                    <a:ext uri="{9D8B030D-6E8A-4147-A177-3AD203B41FA5}">
                      <a16:colId xmlns:a16="http://schemas.microsoft.com/office/drawing/2014/main" val="20003"/>
                    </a:ext>
                  </a:extLst>
                </a:gridCol>
                <a:gridCol w="695045">
                  <a:extLst>
                    <a:ext uri="{9D8B030D-6E8A-4147-A177-3AD203B41FA5}">
                      <a16:colId xmlns:a16="http://schemas.microsoft.com/office/drawing/2014/main" val="20004"/>
                    </a:ext>
                  </a:extLst>
                </a:gridCol>
                <a:gridCol w="278186">
                  <a:extLst>
                    <a:ext uri="{9D8B030D-6E8A-4147-A177-3AD203B41FA5}">
                      <a16:colId xmlns:a16="http://schemas.microsoft.com/office/drawing/2014/main" val="20005"/>
                    </a:ext>
                  </a:extLst>
                </a:gridCol>
                <a:gridCol w="976593">
                  <a:extLst>
                    <a:ext uri="{9D8B030D-6E8A-4147-A177-3AD203B41FA5}">
                      <a16:colId xmlns:a16="http://schemas.microsoft.com/office/drawing/2014/main" val="20006"/>
                    </a:ext>
                  </a:extLst>
                </a:gridCol>
                <a:gridCol w="974912">
                  <a:extLst>
                    <a:ext uri="{9D8B030D-6E8A-4147-A177-3AD203B41FA5}">
                      <a16:colId xmlns:a16="http://schemas.microsoft.com/office/drawing/2014/main" val="20007"/>
                    </a:ext>
                  </a:extLst>
                </a:gridCol>
                <a:gridCol w="976593">
                  <a:extLst>
                    <a:ext uri="{9D8B030D-6E8A-4147-A177-3AD203B41FA5}">
                      <a16:colId xmlns:a16="http://schemas.microsoft.com/office/drawing/2014/main" val="20008"/>
                    </a:ext>
                  </a:extLst>
                </a:gridCol>
                <a:gridCol w="974912">
                  <a:extLst>
                    <a:ext uri="{9D8B030D-6E8A-4147-A177-3AD203B41FA5}">
                      <a16:colId xmlns:a16="http://schemas.microsoft.com/office/drawing/2014/main" val="20009"/>
                    </a:ext>
                  </a:extLst>
                </a:gridCol>
                <a:gridCol w="976593">
                  <a:extLst>
                    <a:ext uri="{9D8B030D-6E8A-4147-A177-3AD203B41FA5}">
                      <a16:colId xmlns:a16="http://schemas.microsoft.com/office/drawing/2014/main" val="20010"/>
                    </a:ext>
                  </a:extLst>
                </a:gridCol>
                <a:gridCol w="974912">
                  <a:extLst>
                    <a:ext uri="{9D8B030D-6E8A-4147-A177-3AD203B41FA5}">
                      <a16:colId xmlns:a16="http://schemas.microsoft.com/office/drawing/2014/main" val="20011"/>
                    </a:ext>
                  </a:extLst>
                </a:gridCol>
                <a:gridCol w="976593">
                  <a:extLst>
                    <a:ext uri="{9D8B030D-6E8A-4147-A177-3AD203B41FA5}">
                      <a16:colId xmlns:a16="http://schemas.microsoft.com/office/drawing/2014/main" val="20012"/>
                    </a:ext>
                  </a:extLst>
                </a:gridCol>
                <a:gridCol w="974912">
                  <a:extLst>
                    <a:ext uri="{9D8B030D-6E8A-4147-A177-3AD203B41FA5}">
                      <a16:colId xmlns:a16="http://schemas.microsoft.com/office/drawing/2014/main" val="20013"/>
                    </a:ext>
                  </a:extLst>
                </a:gridCol>
              </a:tblGrid>
              <a:tr h="203387">
                <a:tc gridSpan="14">
                  <a:txBody>
                    <a:bodyPr/>
                    <a:lstStyle/>
                    <a:p>
                      <a:pPr marL="12065" algn="ctr">
                        <a:lnSpc>
                          <a:spcPct val="100000"/>
                        </a:lnSpc>
                        <a:spcBef>
                          <a:spcPts val="25"/>
                        </a:spcBef>
                      </a:pPr>
                      <a:r>
                        <a:rPr sz="1100" b="1">
                          <a:solidFill>
                            <a:srgbClr val="FFFFFF"/>
                          </a:solidFill>
                          <a:latin typeface="Calibri"/>
                          <a:cs typeface="Calibri"/>
                        </a:rPr>
                        <a:t>BREAKDOWN</a:t>
                      </a:r>
                      <a:r>
                        <a:rPr sz="1100" b="1" spc="-5">
                          <a:solidFill>
                            <a:srgbClr val="FFFFFF"/>
                          </a:solidFill>
                          <a:latin typeface="Calibri"/>
                          <a:cs typeface="Calibri"/>
                        </a:rPr>
                        <a:t> </a:t>
                      </a:r>
                      <a:r>
                        <a:rPr sz="1100" b="1">
                          <a:solidFill>
                            <a:srgbClr val="FFFFFF"/>
                          </a:solidFill>
                          <a:latin typeface="Calibri"/>
                          <a:cs typeface="Calibri"/>
                        </a:rPr>
                        <a:t>BY FISCAL YEAR </a:t>
                      </a:r>
                      <a:r>
                        <a:rPr sz="1100" b="1" spc="-10">
                          <a:solidFill>
                            <a:srgbClr val="FFFFFF"/>
                          </a:solidFill>
                          <a:latin typeface="Calibri"/>
                          <a:cs typeface="Calibri"/>
                        </a:rPr>
                        <a:t>QUARTER</a:t>
                      </a:r>
                      <a:endParaRPr sz="11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25252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4897">
                <a:tc gridSpan="2">
                  <a:txBody>
                    <a:bodyPr/>
                    <a:lstStyle/>
                    <a:p>
                      <a:pPr marL="19685">
                        <a:lnSpc>
                          <a:spcPct val="100000"/>
                        </a:lnSpc>
                      </a:pPr>
                      <a:r>
                        <a:rPr sz="1100" b="1">
                          <a:latin typeface="Calibri"/>
                          <a:cs typeface="Calibri"/>
                        </a:rPr>
                        <a:t>OTHER</a:t>
                      </a:r>
                      <a:r>
                        <a:rPr sz="1100" b="1" spc="-5">
                          <a:latin typeface="Calibri"/>
                          <a:cs typeface="Calibri"/>
                        </a:rPr>
                        <a:t> </a:t>
                      </a:r>
                      <a:r>
                        <a:rPr sz="1100" b="1">
                          <a:latin typeface="Calibri"/>
                          <a:cs typeface="Calibri"/>
                        </a:rPr>
                        <a:t>SERVICES &amp;</a:t>
                      </a:r>
                      <a:r>
                        <a:rPr sz="1100" b="1" spc="-5">
                          <a:latin typeface="Calibri"/>
                          <a:cs typeface="Calibri"/>
                        </a:rPr>
                        <a:t> </a:t>
                      </a:r>
                      <a:r>
                        <a:rPr sz="1100" b="1">
                          <a:latin typeface="Calibri"/>
                          <a:cs typeface="Calibri"/>
                        </a:rPr>
                        <a:t>SUPPLIES </a:t>
                      </a:r>
                      <a:r>
                        <a:rPr sz="1100" b="1" spc="-10">
                          <a:latin typeface="Calibri"/>
                          <a:cs typeface="Calibri"/>
                        </a:rPr>
                        <a:t>EXPENDITURES</a:t>
                      </a:r>
                      <a:endParaRPr sz="1100">
                        <a:latin typeface="Calibri"/>
                        <a:cs typeface="Calibri"/>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gridSpan="4">
                  <a:txBody>
                    <a:bodyPr/>
                    <a:lstStyle/>
                    <a:p>
                      <a:pPr marL="391160">
                        <a:lnSpc>
                          <a:spcPct val="100000"/>
                        </a:lnSpc>
                      </a:pPr>
                      <a:r>
                        <a:rPr sz="1100" b="1">
                          <a:latin typeface="Calibri"/>
                          <a:cs typeface="Calibri"/>
                        </a:rPr>
                        <a:t>Q1:</a:t>
                      </a:r>
                      <a:r>
                        <a:rPr sz="1100" b="1" spc="-20">
                          <a:latin typeface="Calibri"/>
                          <a:cs typeface="Calibri"/>
                        </a:rPr>
                        <a:t> </a:t>
                      </a:r>
                      <a:r>
                        <a:rPr sz="1100" b="1">
                          <a:latin typeface="Calibri"/>
                          <a:cs typeface="Calibri"/>
                        </a:rPr>
                        <a:t>Jul,</a:t>
                      </a:r>
                      <a:r>
                        <a:rPr sz="1100" b="1" spc="-15">
                          <a:latin typeface="Calibri"/>
                          <a:cs typeface="Calibri"/>
                        </a:rPr>
                        <a:t> </a:t>
                      </a:r>
                      <a:r>
                        <a:rPr sz="1100" b="1">
                          <a:latin typeface="Calibri"/>
                          <a:cs typeface="Calibri"/>
                        </a:rPr>
                        <a:t>Aug,</a:t>
                      </a:r>
                      <a:r>
                        <a:rPr sz="1100" b="1" spc="-15">
                          <a:latin typeface="Calibri"/>
                          <a:cs typeface="Calibri"/>
                        </a:rPr>
                        <a:t> </a:t>
                      </a:r>
                      <a:r>
                        <a:rPr sz="1100" b="1" spc="-25">
                          <a:latin typeface="Calibri"/>
                          <a:cs typeface="Calibri"/>
                        </a:rPr>
                        <a:t>Sep</a:t>
                      </a:r>
                      <a:endParaRPr sz="11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370205">
                        <a:lnSpc>
                          <a:spcPct val="100000"/>
                        </a:lnSpc>
                      </a:pPr>
                      <a:r>
                        <a:rPr sz="1100" b="1">
                          <a:latin typeface="Calibri"/>
                          <a:cs typeface="Calibri"/>
                        </a:rPr>
                        <a:t>Q2:</a:t>
                      </a:r>
                      <a:r>
                        <a:rPr sz="1100" b="1" spc="-20">
                          <a:latin typeface="Calibri"/>
                          <a:cs typeface="Calibri"/>
                        </a:rPr>
                        <a:t> </a:t>
                      </a:r>
                      <a:r>
                        <a:rPr sz="1100" b="1">
                          <a:latin typeface="Calibri"/>
                          <a:cs typeface="Calibri"/>
                        </a:rPr>
                        <a:t>Oct,</a:t>
                      </a:r>
                      <a:r>
                        <a:rPr sz="1100" b="1" spc="-15">
                          <a:latin typeface="Calibri"/>
                          <a:cs typeface="Calibri"/>
                        </a:rPr>
                        <a:t> </a:t>
                      </a:r>
                      <a:r>
                        <a:rPr sz="1100" b="1">
                          <a:latin typeface="Calibri"/>
                          <a:cs typeface="Calibri"/>
                        </a:rPr>
                        <a:t>Nov,</a:t>
                      </a:r>
                      <a:r>
                        <a:rPr sz="1100" b="1" spc="-15">
                          <a:latin typeface="Calibri"/>
                          <a:cs typeface="Calibri"/>
                        </a:rPr>
                        <a:t> </a:t>
                      </a:r>
                      <a:r>
                        <a:rPr sz="1100" b="1" spc="-25">
                          <a:latin typeface="Calibri"/>
                          <a:cs typeface="Calibri"/>
                        </a:rPr>
                        <a:t>Dec</a:t>
                      </a:r>
                      <a:endParaRPr sz="11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gridSpan="2">
                  <a:txBody>
                    <a:bodyPr/>
                    <a:lstStyle/>
                    <a:p>
                      <a:pPr marL="373380">
                        <a:lnSpc>
                          <a:spcPct val="100000"/>
                        </a:lnSpc>
                      </a:pPr>
                      <a:r>
                        <a:rPr sz="1100" b="1">
                          <a:latin typeface="Calibri"/>
                          <a:cs typeface="Calibri"/>
                        </a:rPr>
                        <a:t>Q3:</a:t>
                      </a:r>
                      <a:r>
                        <a:rPr sz="1100" b="1" spc="-15">
                          <a:latin typeface="Calibri"/>
                          <a:cs typeface="Calibri"/>
                        </a:rPr>
                        <a:t> </a:t>
                      </a:r>
                      <a:r>
                        <a:rPr sz="1100" b="1">
                          <a:latin typeface="Calibri"/>
                          <a:cs typeface="Calibri"/>
                        </a:rPr>
                        <a:t>Jan,</a:t>
                      </a:r>
                      <a:r>
                        <a:rPr sz="1100" b="1" spc="-10">
                          <a:latin typeface="Calibri"/>
                          <a:cs typeface="Calibri"/>
                        </a:rPr>
                        <a:t> </a:t>
                      </a:r>
                      <a:r>
                        <a:rPr sz="1100" b="1">
                          <a:latin typeface="Calibri"/>
                          <a:cs typeface="Calibri"/>
                        </a:rPr>
                        <a:t>Feb,</a:t>
                      </a:r>
                      <a:r>
                        <a:rPr sz="1100" b="1" spc="-10">
                          <a:latin typeface="Calibri"/>
                          <a:cs typeface="Calibri"/>
                        </a:rPr>
                        <a:t> </a:t>
                      </a:r>
                      <a:r>
                        <a:rPr sz="1100" b="1" spc="-25">
                          <a:latin typeface="Calibri"/>
                          <a:cs typeface="Calibri"/>
                        </a:rPr>
                        <a:t>Mar</a:t>
                      </a:r>
                      <a:endParaRPr sz="11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gridSpan="2">
                  <a:txBody>
                    <a:bodyPr/>
                    <a:lstStyle/>
                    <a:p>
                      <a:pPr marL="365760">
                        <a:lnSpc>
                          <a:spcPct val="100000"/>
                        </a:lnSpc>
                      </a:pPr>
                      <a:r>
                        <a:rPr sz="1100" b="1">
                          <a:latin typeface="Calibri"/>
                          <a:cs typeface="Calibri"/>
                        </a:rPr>
                        <a:t>Q4:</a:t>
                      </a:r>
                      <a:r>
                        <a:rPr sz="1100" b="1" spc="-20">
                          <a:latin typeface="Calibri"/>
                          <a:cs typeface="Calibri"/>
                        </a:rPr>
                        <a:t> </a:t>
                      </a:r>
                      <a:r>
                        <a:rPr sz="1100" b="1">
                          <a:latin typeface="Calibri"/>
                          <a:cs typeface="Calibri"/>
                        </a:rPr>
                        <a:t>Apr,</a:t>
                      </a:r>
                      <a:r>
                        <a:rPr sz="1100" b="1" spc="-10">
                          <a:latin typeface="Calibri"/>
                          <a:cs typeface="Calibri"/>
                        </a:rPr>
                        <a:t> </a:t>
                      </a:r>
                      <a:r>
                        <a:rPr sz="1100" b="1">
                          <a:latin typeface="Calibri"/>
                          <a:cs typeface="Calibri"/>
                        </a:rPr>
                        <a:t>May,</a:t>
                      </a:r>
                      <a:r>
                        <a:rPr sz="1100" b="1" spc="-15">
                          <a:latin typeface="Calibri"/>
                          <a:cs typeface="Calibri"/>
                        </a:rPr>
                        <a:t> </a:t>
                      </a:r>
                      <a:r>
                        <a:rPr sz="1100" b="1" spc="-25">
                          <a:latin typeface="Calibri"/>
                          <a:cs typeface="Calibri"/>
                        </a:rPr>
                        <a:t>Jun</a:t>
                      </a:r>
                      <a:endParaRPr sz="1100">
                        <a:latin typeface="Calibri"/>
                        <a:cs typeface="Calibri"/>
                      </a:endParaRPr>
                    </a:p>
                  </a:txBody>
                  <a:tcPr marL="0" marR="0" marT="0" marB="0">
                    <a:lnL w="2857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gridSpan="2">
                  <a:txBody>
                    <a:bodyPr/>
                    <a:lstStyle/>
                    <a:p>
                      <a:pPr marL="344170">
                        <a:lnSpc>
                          <a:spcPct val="100000"/>
                        </a:lnSpc>
                      </a:pPr>
                      <a:r>
                        <a:rPr sz="1100" b="1" spc="-10">
                          <a:latin typeface="Calibri"/>
                          <a:cs typeface="Calibri"/>
                        </a:rPr>
                        <a:t>Fiscal </a:t>
                      </a:r>
                      <a:r>
                        <a:rPr sz="1100" b="1">
                          <a:latin typeface="Calibri"/>
                          <a:cs typeface="Calibri"/>
                        </a:rPr>
                        <a:t>Year</a:t>
                      </a:r>
                      <a:r>
                        <a:rPr sz="1100" b="1" spc="10">
                          <a:latin typeface="Calibri"/>
                          <a:cs typeface="Calibri"/>
                        </a:rPr>
                        <a:t> </a:t>
                      </a:r>
                      <a:r>
                        <a:rPr sz="1100" b="1">
                          <a:latin typeface="Calibri"/>
                          <a:cs typeface="Calibri"/>
                        </a:rPr>
                        <a:t>To </a:t>
                      </a:r>
                      <a:r>
                        <a:rPr sz="1100" b="1" spc="-20">
                          <a:latin typeface="Calibri"/>
                          <a:cs typeface="Calibri"/>
                        </a:rPr>
                        <a:t>Date</a:t>
                      </a:r>
                      <a:endParaRPr sz="1100">
                        <a:latin typeface="Calibri"/>
                        <a:cs typeface="Calibri"/>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extLst>
                  <a:ext uri="{0D108BD9-81ED-4DB2-BD59-A6C34878D82A}">
                    <a16:rowId xmlns:a16="http://schemas.microsoft.com/office/drawing/2014/main" val="10001"/>
                  </a:ext>
                </a:extLst>
              </a:tr>
              <a:tr h="431146">
                <a:tc>
                  <a:txBody>
                    <a:bodyPr/>
                    <a:lstStyle/>
                    <a:p>
                      <a:pPr>
                        <a:lnSpc>
                          <a:spcPct val="100000"/>
                        </a:lnSpc>
                        <a:spcBef>
                          <a:spcPts val="760"/>
                        </a:spcBef>
                      </a:pPr>
                      <a:endParaRPr sz="900">
                        <a:latin typeface="Times New Roman"/>
                        <a:cs typeface="Times New Roman"/>
                      </a:endParaRPr>
                    </a:p>
                    <a:p>
                      <a:pPr marL="33020">
                        <a:lnSpc>
                          <a:spcPct val="100000"/>
                        </a:lnSpc>
                      </a:pPr>
                      <a:r>
                        <a:rPr sz="900" b="1" spc="-25">
                          <a:latin typeface="Calibri"/>
                          <a:cs typeface="Calibri"/>
                        </a:rPr>
                        <a:t>2e.</a:t>
                      </a:r>
                      <a:endParaRPr sz="900">
                        <a:latin typeface="Calibri"/>
                        <a:cs typeface="Calibri"/>
                      </a:endParaRPr>
                    </a:p>
                  </a:txBody>
                  <a:tcPr marL="0" marR="0" marT="127747"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a:lnSpc>
                          <a:spcPct val="100000"/>
                        </a:lnSpc>
                        <a:spcBef>
                          <a:spcPts val="760"/>
                        </a:spcBef>
                      </a:pPr>
                      <a:endParaRPr sz="900">
                        <a:latin typeface="Times New Roman"/>
                        <a:cs typeface="Times New Roman"/>
                      </a:endParaRPr>
                    </a:p>
                    <a:p>
                      <a:pPr marL="17145">
                        <a:lnSpc>
                          <a:spcPct val="100000"/>
                        </a:lnSpc>
                      </a:pPr>
                      <a:r>
                        <a:rPr sz="900" b="1">
                          <a:latin typeface="Calibri"/>
                          <a:cs typeface="Calibri"/>
                        </a:rPr>
                        <a:t>OTHER</a:t>
                      </a:r>
                      <a:r>
                        <a:rPr sz="900" b="1" spc="65">
                          <a:latin typeface="Calibri"/>
                          <a:cs typeface="Calibri"/>
                        </a:rPr>
                        <a:t> </a:t>
                      </a:r>
                      <a:r>
                        <a:rPr sz="900" b="1">
                          <a:latin typeface="Calibri"/>
                          <a:cs typeface="Calibri"/>
                        </a:rPr>
                        <a:t>SERVICES</a:t>
                      </a:r>
                      <a:r>
                        <a:rPr sz="900" b="1" spc="70">
                          <a:latin typeface="Calibri"/>
                          <a:cs typeface="Calibri"/>
                        </a:rPr>
                        <a:t> </a:t>
                      </a:r>
                      <a:r>
                        <a:rPr sz="900" b="1">
                          <a:latin typeface="Calibri"/>
                          <a:cs typeface="Calibri"/>
                        </a:rPr>
                        <a:t>&amp;</a:t>
                      </a:r>
                      <a:r>
                        <a:rPr sz="900" b="1" spc="65">
                          <a:latin typeface="Calibri"/>
                          <a:cs typeface="Calibri"/>
                        </a:rPr>
                        <a:t> </a:t>
                      </a:r>
                      <a:r>
                        <a:rPr sz="900" b="1" spc="-10">
                          <a:latin typeface="Calibri"/>
                          <a:cs typeface="Calibri"/>
                        </a:rPr>
                        <a:t>SUPPLIES*</a:t>
                      </a:r>
                      <a:endParaRPr sz="900">
                        <a:latin typeface="Calibri"/>
                        <a:cs typeface="Calibri"/>
                      </a:endParaRPr>
                    </a:p>
                  </a:txBody>
                  <a:tcPr marL="0" marR="0" marT="127747"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gridSpan="2">
                  <a:txBody>
                    <a:bodyPr/>
                    <a:lstStyle/>
                    <a:p>
                      <a:pPr marL="85090">
                        <a:lnSpc>
                          <a:spcPct val="100000"/>
                        </a:lnSpc>
                        <a:spcBef>
                          <a:spcPts val="509"/>
                        </a:spcBef>
                      </a:pPr>
                      <a:r>
                        <a:rPr sz="900" b="1">
                          <a:latin typeface="Calibri"/>
                          <a:cs typeface="Calibri"/>
                        </a:rPr>
                        <a:t>Non-</a:t>
                      </a:r>
                      <a:r>
                        <a:rPr sz="900" b="1" spc="-10">
                          <a:latin typeface="Calibri"/>
                          <a:cs typeface="Calibri"/>
                        </a:rPr>
                        <a:t>OHA/PHD</a:t>
                      </a:r>
                      <a:endParaRPr sz="900">
                        <a:latin typeface="Calibri"/>
                        <a:cs typeface="Calibri"/>
                      </a:endParaRPr>
                    </a:p>
                    <a:p>
                      <a:pPr marL="116839">
                        <a:lnSpc>
                          <a:spcPct val="100000"/>
                        </a:lnSpc>
                        <a:spcBef>
                          <a:spcPts val="130"/>
                        </a:spcBef>
                      </a:pPr>
                      <a:r>
                        <a:rPr sz="900" b="1" spc="-10">
                          <a:latin typeface="Calibri"/>
                          <a:cs typeface="Calibri"/>
                        </a:rPr>
                        <a:t>Expenditures</a:t>
                      </a:r>
                      <a:endParaRPr sz="900">
                        <a:latin typeface="Calibri"/>
                        <a:cs typeface="Calibri"/>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gridSpan="2">
                  <a:txBody>
                    <a:bodyPr/>
                    <a:lstStyle/>
                    <a:p>
                      <a:pPr marL="5080" algn="ctr">
                        <a:lnSpc>
                          <a:spcPct val="100000"/>
                        </a:lnSpc>
                        <a:spcBef>
                          <a:spcPts val="509"/>
                        </a:spcBef>
                      </a:pPr>
                      <a:r>
                        <a:rPr sz="900" b="1" spc="-10">
                          <a:latin typeface="Calibri"/>
                          <a:cs typeface="Calibri"/>
                        </a:rPr>
                        <a:t>OHA/PHD</a:t>
                      </a:r>
                      <a:endParaRPr sz="900">
                        <a:latin typeface="Calibri"/>
                        <a:cs typeface="Calibri"/>
                      </a:endParaRPr>
                    </a:p>
                    <a:p>
                      <a:pPr marL="5080" algn="ctr">
                        <a:lnSpc>
                          <a:spcPct val="100000"/>
                        </a:lnSpc>
                        <a:spcBef>
                          <a:spcPts val="130"/>
                        </a:spcBef>
                      </a:pPr>
                      <a:r>
                        <a:rPr sz="900" b="1" spc="-10">
                          <a:latin typeface="Calibri"/>
                          <a:cs typeface="Calibri"/>
                        </a:rPr>
                        <a:t>Expenditures</a:t>
                      </a:r>
                      <a:endParaRPr sz="900">
                        <a:latin typeface="Calibri"/>
                        <a:cs typeface="Calibri"/>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hMerge="1">
                  <a:txBody>
                    <a:bodyPr/>
                    <a:lstStyle/>
                    <a:p>
                      <a:endParaRPr/>
                    </a:p>
                  </a:txBody>
                  <a:tcPr marL="0" marR="0" marT="0" marB="0"/>
                </a:tc>
                <a:tc>
                  <a:txBody>
                    <a:bodyPr/>
                    <a:lstStyle/>
                    <a:p>
                      <a:pPr marL="85090">
                        <a:lnSpc>
                          <a:spcPct val="100000"/>
                        </a:lnSpc>
                        <a:spcBef>
                          <a:spcPts val="509"/>
                        </a:spcBef>
                      </a:pPr>
                      <a:r>
                        <a:rPr sz="900" b="1">
                          <a:latin typeface="Calibri"/>
                          <a:cs typeface="Calibri"/>
                        </a:rPr>
                        <a:t>Non-</a:t>
                      </a:r>
                      <a:r>
                        <a:rPr sz="900" b="1" spc="-10">
                          <a:latin typeface="Calibri"/>
                          <a:cs typeface="Calibri"/>
                        </a:rPr>
                        <a:t>OHA/PHD</a:t>
                      </a:r>
                      <a:endParaRPr sz="900">
                        <a:latin typeface="Calibri"/>
                        <a:cs typeface="Calibri"/>
                      </a:endParaRPr>
                    </a:p>
                    <a:p>
                      <a:pPr marL="116839">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4445" algn="ctr">
                        <a:lnSpc>
                          <a:spcPct val="100000"/>
                        </a:lnSpc>
                        <a:spcBef>
                          <a:spcPts val="509"/>
                        </a:spcBef>
                      </a:pPr>
                      <a:r>
                        <a:rPr sz="900" b="1" spc="-10">
                          <a:latin typeface="Calibri"/>
                          <a:cs typeface="Calibri"/>
                        </a:rPr>
                        <a:t>OHA/PHD</a:t>
                      </a:r>
                      <a:endParaRPr sz="900">
                        <a:latin typeface="Calibri"/>
                        <a:cs typeface="Calibri"/>
                      </a:endParaRPr>
                    </a:p>
                    <a:p>
                      <a:pPr marL="5080" algn="ctr">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85090">
                        <a:lnSpc>
                          <a:spcPct val="100000"/>
                        </a:lnSpc>
                        <a:spcBef>
                          <a:spcPts val="509"/>
                        </a:spcBef>
                      </a:pPr>
                      <a:r>
                        <a:rPr sz="900" b="1">
                          <a:latin typeface="Calibri"/>
                          <a:cs typeface="Calibri"/>
                        </a:rPr>
                        <a:t>Non-</a:t>
                      </a:r>
                      <a:r>
                        <a:rPr sz="900" b="1" spc="-10">
                          <a:latin typeface="Calibri"/>
                          <a:cs typeface="Calibri"/>
                        </a:rPr>
                        <a:t>OHA/PHD</a:t>
                      </a:r>
                      <a:endParaRPr sz="900">
                        <a:latin typeface="Calibri"/>
                        <a:cs typeface="Calibri"/>
                      </a:endParaRPr>
                    </a:p>
                    <a:p>
                      <a:pPr marL="116839">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4445" algn="ctr">
                        <a:lnSpc>
                          <a:spcPct val="100000"/>
                        </a:lnSpc>
                        <a:spcBef>
                          <a:spcPts val="509"/>
                        </a:spcBef>
                      </a:pPr>
                      <a:r>
                        <a:rPr sz="900" b="1" spc="-10">
                          <a:latin typeface="Calibri"/>
                          <a:cs typeface="Calibri"/>
                        </a:rPr>
                        <a:t>OHA/PHD</a:t>
                      </a:r>
                      <a:endParaRPr sz="900">
                        <a:latin typeface="Calibri"/>
                        <a:cs typeface="Calibri"/>
                      </a:endParaRPr>
                    </a:p>
                    <a:p>
                      <a:pPr marL="5080" algn="ctr">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85090">
                        <a:lnSpc>
                          <a:spcPct val="100000"/>
                        </a:lnSpc>
                        <a:spcBef>
                          <a:spcPts val="509"/>
                        </a:spcBef>
                      </a:pPr>
                      <a:r>
                        <a:rPr sz="900" b="1">
                          <a:latin typeface="Calibri"/>
                          <a:cs typeface="Calibri"/>
                        </a:rPr>
                        <a:t>Non-</a:t>
                      </a:r>
                      <a:r>
                        <a:rPr sz="900" b="1" spc="-10">
                          <a:latin typeface="Calibri"/>
                          <a:cs typeface="Calibri"/>
                        </a:rPr>
                        <a:t>OHA/PHD</a:t>
                      </a:r>
                      <a:endParaRPr sz="900">
                        <a:latin typeface="Calibri"/>
                        <a:cs typeface="Calibri"/>
                      </a:endParaRPr>
                    </a:p>
                    <a:p>
                      <a:pPr marL="116839">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4445" algn="ctr">
                        <a:lnSpc>
                          <a:spcPct val="100000"/>
                        </a:lnSpc>
                        <a:spcBef>
                          <a:spcPts val="509"/>
                        </a:spcBef>
                      </a:pPr>
                      <a:r>
                        <a:rPr sz="900" b="1" spc="-10">
                          <a:latin typeface="Calibri"/>
                          <a:cs typeface="Calibri"/>
                        </a:rPr>
                        <a:t>OHA/PHD</a:t>
                      </a:r>
                      <a:endParaRPr sz="900">
                        <a:latin typeface="Calibri"/>
                        <a:cs typeface="Calibri"/>
                      </a:endParaRPr>
                    </a:p>
                    <a:p>
                      <a:pPr marL="5080" algn="ctr">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84455">
                        <a:lnSpc>
                          <a:spcPct val="100000"/>
                        </a:lnSpc>
                        <a:spcBef>
                          <a:spcPts val="509"/>
                        </a:spcBef>
                      </a:pPr>
                      <a:r>
                        <a:rPr sz="900" b="1">
                          <a:latin typeface="Calibri"/>
                          <a:cs typeface="Calibri"/>
                        </a:rPr>
                        <a:t>Non-</a:t>
                      </a:r>
                      <a:r>
                        <a:rPr sz="900" b="1" spc="-10">
                          <a:latin typeface="Calibri"/>
                          <a:cs typeface="Calibri"/>
                        </a:rPr>
                        <a:t>OHA/PHD</a:t>
                      </a:r>
                      <a:endParaRPr sz="900">
                        <a:latin typeface="Calibri"/>
                        <a:cs typeface="Calibri"/>
                      </a:endParaRPr>
                    </a:p>
                    <a:p>
                      <a:pPr marL="116839">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4445" algn="ctr">
                        <a:lnSpc>
                          <a:spcPct val="100000"/>
                        </a:lnSpc>
                        <a:spcBef>
                          <a:spcPts val="509"/>
                        </a:spcBef>
                      </a:pPr>
                      <a:r>
                        <a:rPr sz="900" b="1" spc="-10">
                          <a:latin typeface="Calibri"/>
                          <a:cs typeface="Calibri"/>
                        </a:rPr>
                        <a:t>OHA/PHD</a:t>
                      </a:r>
                      <a:endParaRPr sz="900">
                        <a:latin typeface="Calibri"/>
                        <a:cs typeface="Calibri"/>
                      </a:endParaRPr>
                    </a:p>
                    <a:p>
                      <a:pPr marL="4445" algn="ctr">
                        <a:lnSpc>
                          <a:spcPct val="100000"/>
                        </a:lnSpc>
                        <a:spcBef>
                          <a:spcPts val="130"/>
                        </a:spcBef>
                      </a:pPr>
                      <a:r>
                        <a:rPr sz="900" b="1" spc="-10">
                          <a:latin typeface="Calibri"/>
                          <a:cs typeface="Calibri"/>
                        </a:rPr>
                        <a:t>Expenditures</a:t>
                      </a:r>
                      <a:endParaRPr sz="900">
                        <a:latin typeface="Calibri"/>
                        <a:cs typeface="Calibri"/>
                      </a:endParaRPr>
                    </a:p>
                  </a:txBody>
                  <a:tcPr marL="0" marR="0" marT="8572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extLst>
                  <a:ext uri="{0D108BD9-81ED-4DB2-BD59-A6C34878D82A}">
                    <a16:rowId xmlns:a16="http://schemas.microsoft.com/office/drawing/2014/main" val="10002"/>
                  </a:ext>
                </a:extLst>
              </a:tr>
              <a:tr h="169769">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65"/>
                        </a:spcBef>
                      </a:pPr>
                      <a:r>
                        <a:rPr sz="900">
                          <a:latin typeface="Calibri"/>
                          <a:cs typeface="Calibri"/>
                        </a:rPr>
                        <a:t>Admin</a:t>
                      </a:r>
                      <a:r>
                        <a:rPr sz="900" spc="65">
                          <a:latin typeface="Calibri"/>
                          <a:cs typeface="Calibri"/>
                        </a:rPr>
                        <a:t> </a:t>
                      </a:r>
                      <a:r>
                        <a:rPr sz="900">
                          <a:latin typeface="Calibri"/>
                          <a:cs typeface="Calibri"/>
                        </a:rPr>
                        <a:t>Cost</a:t>
                      </a:r>
                      <a:r>
                        <a:rPr sz="900" spc="55">
                          <a:latin typeface="Calibri"/>
                          <a:cs typeface="Calibri"/>
                        </a:rPr>
                        <a:t> </a:t>
                      </a:r>
                      <a:r>
                        <a:rPr sz="900" spc="-10">
                          <a:latin typeface="Calibri"/>
                          <a:cs typeface="Calibri"/>
                        </a:rPr>
                        <a:t>Allocation</a:t>
                      </a:r>
                      <a:endParaRPr sz="900">
                        <a:latin typeface="Calibri"/>
                        <a:cs typeface="Calibri"/>
                      </a:endParaRPr>
                    </a:p>
                  </a:txBody>
                  <a:tcPr marL="0" marR="0" marT="10926"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FFC000"/>
                    </a:solidFill>
                  </a:tcPr>
                </a:tc>
                <a:tc gridSpan="2">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000"/>
                    </a:solidFill>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FFC000"/>
                    </a:solidFill>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000"/>
                    </a:solidFill>
                  </a:tcPr>
                </a:tc>
                <a:tc>
                  <a:txBody>
                    <a:bodyPr/>
                    <a:lstStyle/>
                    <a:p>
                      <a:pPr algn="ctr">
                        <a:lnSpc>
                          <a:spcPct val="100000"/>
                        </a:lnSpc>
                        <a:spcBef>
                          <a:spcPts val="65"/>
                        </a:spcBef>
                        <a:tabLst>
                          <a:tab pos="313690" algn="l"/>
                        </a:tabLst>
                      </a:pPr>
                      <a:r>
                        <a:rPr sz="900" spc="-50">
                          <a:latin typeface="Calibri"/>
                          <a:cs typeface="Calibri"/>
                        </a:rPr>
                        <a:t>$</a:t>
                      </a:r>
                      <a:r>
                        <a:rPr sz="900">
                          <a:latin typeface="Calibri"/>
                          <a:cs typeface="Calibri"/>
                        </a:rPr>
                        <a:t>	</a:t>
                      </a:r>
                      <a:r>
                        <a:rPr sz="900" spc="-10">
                          <a:latin typeface="Calibri"/>
                          <a:cs typeface="Calibri"/>
                        </a:rPr>
                        <a:t>1,500.00</a:t>
                      </a:r>
                      <a:endParaRPr sz="900">
                        <a:latin typeface="Calibri"/>
                        <a:cs typeface="Calibri"/>
                      </a:endParaRPr>
                    </a:p>
                  </a:txBody>
                  <a:tcPr marL="0" marR="0" marT="10926"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FFC000"/>
                    </a:solidFill>
                  </a:tcPr>
                </a:tc>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000"/>
                    </a:solidFill>
                  </a:tcPr>
                </a:tc>
                <a:tc>
                  <a:txBody>
                    <a:bodyPr/>
                    <a:lstStyle/>
                    <a:p>
                      <a:pPr algn="ctr">
                        <a:lnSpc>
                          <a:spcPct val="100000"/>
                        </a:lnSpc>
                        <a:spcBef>
                          <a:spcPts val="65"/>
                        </a:spcBef>
                        <a:tabLst>
                          <a:tab pos="313690" algn="l"/>
                        </a:tabLst>
                      </a:pPr>
                      <a:r>
                        <a:rPr sz="900" spc="-50">
                          <a:latin typeface="Calibri"/>
                          <a:cs typeface="Calibri"/>
                        </a:rPr>
                        <a:t>$</a:t>
                      </a:r>
                      <a:r>
                        <a:rPr sz="900">
                          <a:latin typeface="Calibri"/>
                          <a:cs typeface="Calibri"/>
                        </a:rPr>
                        <a:t>	</a:t>
                      </a:r>
                      <a:r>
                        <a:rPr sz="900" spc="-10">
                          <a:latin typeface="Calibri"/>
                          <a:cs typeface="Calibri"/>
                        </a:rPr>
                        <a:t>1,000.00</a:t>
                      </a:r>
                      <a:endParaRPr sz="900">
                        <a:latin typeface="Calibri"/>
                        <a:cs typeface="Calibri"/>
                      </a:endParaRPr>
                    </a:p>
                  </a:txBody>
                  <a:tcPr marL="0" marR="0" marT="10926"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FFC000"/>
                    </a:solidFill>
                  </a:tcPr>
                </a:tc>
                <a:tc>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000"/>
                    </a:solidFill>
                  </a:tcPr>
                </a:tc>
                <a:tc>
                  <a:txBody>
                    <a:bodyPr/>
                    <a:lstStyle/>
                    <a:p>
                      <a:pPr algn="ctr">
                        <a:lnSpc>
                          <a:spcPct val="100000"/>
                        </a:lnSpc>
                        <a:spcBef>
                          <a:spcPts val="65"/>
                        </a:spcBef>
                        <a:tabLst>
                          <a:tab pos="313690" algn="l"/>
                        </a:tabLst>
                      </a:pPr>
                      <a:r>
                        <a:rPr sz="900" spc="-50">
                          <a:latin typeface="Calibri"/>
                          <a:cs typeface="Calibri"/>
                        </a:rPr>
                        <a:t>$</a:t>
                      </a:r>
                      <a:r>
                        <a:rPr sz="900">
                          <a:latin typeface="Calibri"/>
                          <a:cs typeface="Calibri"/>
                        </a:rPr>
                        <a:t>	</a:t>
                      </a:r>
                      <a:r>
                        <a:rPr sz="900" spc="-10">
                          <a:latin typeface="Calibri"/>
                          <a:cs typeface="Calibri"/>
                        </a:rPr>
                        <a:t>1,200.00</a:t>
                      </a:r>
                      <a:endParaRPr sz="900">
                        <a:latin typeface="Calibri"/>
                        <a:cs typeface="Calibri"/>
                      </a:endParaRPr>
                    </a:p>
                  </a:txBody>
                  <a:tcPr marL="0" marR="0" marT="10926"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solidFill>
                      <a:srgbClr val="FFC000"/>
                    </a:solidFill>
                  </a:tcPr>
                </a:tc>
                <a:tc>
                  <a:txBody>
                    <a:bodyPr/>
                    <a:lstStyle/>
                    <a:p>
                      <a:pPr marL="46355">
                        <a:lnSpc>
                          <a:spcPct val="100000"/>
                        </a:lnSpc>
                        <a:spcBef>
                          <a:spcPts val="6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10926"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000"/>
                    </a:solidFill>
                  </a:tcPr>
                </a:tc>
                <a:tc>
                  <a:txBody>
                    <a:bodyPr/>
                    <a:lstStyle/>
                    <a:p>
                      <a:pPr algn="ctr">
                        <a:lnSpc>
                          <a:spcPct val="100000"/>
                        </a:lnSpc>
                        <a:spcBef>
                          <a:spcPts val="65"/>
                        </a:spcBef>
                        <a:tabLst>
                          <a:tab pos="313690" algn="l"/>
                        </a:tabLst>
                      </a:pPr>
                      <a:r>
                        <a:rPr sz="900" spc="-50">
                          <a:latin typeface="Calibri"/>
                          <a:cs typeface="Calibri"/>
                        </a:rPr>
                        <a:t>$</a:t>
                      </a:r>
                      <a:r>
                        <a:rPr sz="900">
                          <a:latin typeface="Calibri"/>
                          <a:cs typeface="Calibri"/>
                        </a:rPr>
                        <a:t>	</a:t>
                      </a:r>
                      <a:r>
                        <a:rPr sz="900" spc="-10">
                          <a:latin typeface="Calibri"/>
                          <a:cs typeface="Calibri"/>
                        </a:rPr>
                        <a:t>3,700.00</a:t>
                      </a:r>
                      <a:endParaRPr sz="900">
                        <a:latin typeface="Calibri"/>
                        <a:cs typeface="Calibri"/>
                      </a:endParaRPr>
                    </a:p>
                  </a:txBody>
                  <a:tcPr marL="0" marR="0" marT="10926"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C000"/>
                    </a:solidFill>
                  </a:tcPr>
                </a:tc>
                <a:extLst>
                  <a:ext uri="{0D108BD9-81ED-4DB2-BD59-A6C34878D82A}">
                    <a16:rowId xmlns:a16="http://schemas.microsoft.com/office/drawing/2014/main" val="10003"/>
                  </a:ext>
                </a:extLst>
              </a:tr>
              <a:tr h="71438">
                <a:tc rowSpan="2">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gridSpan="2">
                  <a:txBody>
                    <a:bodyPr/>
                    <a:lstStyle/>
                    <a:p>
                      <a:pPr>
                        <a:lnSpc>
                          <a:spcPct val="100000"/>
                        </a:lnSpc>
                      </a:pPr>
                      <a:endParaRPr sz="1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solidFill>
                      <a:srgbClr val="FFC000"/>
                    </a:solidFill>
                  </a:tcPr>
                </a:tc>
                <a:tc hMerge="1">
                  <a:txBody>
                    <a:bodyPr/>
                    <a:lstStyle/>
                    <a:p>
                      <a:endParaRPr/>
                    </a:p>
                  </a:txBody>
                  <a:tcPr marL="0" marR="0" marT="0" marB="0"/>
                </a:tc>
                <a:tc gridSpan="2">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solidFill>
                      <a:srgbClr val="FFC000"/>
                    </a:solidFill>
                  </a:tcPr>
                </a:tc>
                <a:tc hMerge="1">
                  <a:txBody>
                    <a:bodyPr/>
                    <a:lstStyle/>
                    <a:p>
                      <a:endParaRPr/>
                    </a:p>
                  </a:txBody>
                  <a:tcPr marL="0" marR="0" marT="0" marB="0"/>
                </a:tc>
                <a:tc rowSpan="2">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46355">
                        <a:lnSpc>
                          <a:spcPct val="100000"/>
                        </a:lnSpc>
                        <a:spcBef>
                          <a:spcPts val="25"/>
                        </a:spcBef>
                        <a:tabLst>
                          <a:tab pos="565785"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91608">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3175"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L w="28575">
                      <a:solidFill>
                        <a:srgbClr val="000000"/>
                      </a:solidFill>
                      <a:prstDash val="solid"/>
                    </a:lnL>
                    <a:lnR w="6350">
                      <a:solidFill>
                        <a:srgbClr val="000000"/>
                      </a:solidFill>
                      <a:prstDash val="solid"/>
                    </a:lnR>
                    <a:lnB w="9525">
                      <a:solidFill>
                        <a:srgbClr val="000000"/>
                      </a:solidFill>
                      <a:prstDash val="solid"/>
                    </a:lnB>
                  </a:tcPr>
                </a:tc>
                <a:tc rowSpan="9" gridSpan="2">
                  <a:txBody>
                    <a:bodyPr/>
                    <a:lstStyle/>
                    <a:p>
                      <a:pPr marL="60960" marR="76835">
                        <a:lnSpc>
                          <a:spcPct val="102200"/>
                        </a:lnSpc>
                        <a:spcBef>
                          <a:spcPts val="175"/>
                        </a:spcBef>
                      </a:pPr>
                      <a:r>
                        <a:rPr sz="1100">
                          <a:latin typeface="Calibri"/>
                          <a:cs typeface="Calibri"/>
                        </a:rPr>
                        <a:t>Tab2.</a:t>
                      </a:r>
                      <a:r>
                        <a:rPr sz="1100" spc="10">
                          <a:latin typeface="Calibri"/>
                          <a:cs typeface="Calibri"/>
                        </a:rPr>
                        <a:t> </a:t>
                      </a:r>
                      <a:r>
                        <a:rPr sz="1100" spc="-10">
                          <a:latin typeface="Calibri"/>
                          <a:cs typeface="Calibri"/>
                        </a:rPr>
                        <a:t>Other:</a:t>
                      </a:r>
                      <a:r>
                        <a:rPr sz="1100" spc="500">
                          <a:latin typeface="Calibri"/>
                          <a:cs typeface="Calibri"/>
                        </a:rPr>
                        <a:t> </a:t>
                      </a:r>
                      <a:r>
                        <a:rPr sz="1100" spc="10">
                          <a:latin typeface="Calibri"/>
                          <a:cs typeface="Calibri"/>
                        </a:rPr>
                        <a:t>Allocated</a:t>
                      </a:r>
                      <a:r>
                        <a:rPr sz="1100" spc="90">
                          <a:latin typeface="Calibri"/>
                          <a:cs typeface="Calibri"/>
                        </a:rPr>
                        <a:t> </a:t>
                      </a:r>
                      <a:r>
                        <a:rPr sz="1100" spc="-10">
                          <a:latin typeface="Calibri"/>
                          <a:cs typeface="Calibri"/>
                        </a:rPr>
                        <a:t>direct</a:t>
                      </a:r>
                      <a:r>
                        <a:rPr sz="1100" spc="500">
                          <a:latin typeface="Calibri"/>
                          <a:cs typeface="Calibri"/>
                        </a:rPr>
                        <a:t> </a:t>
                      </a:r>
                      <a:r>
                        <a:rPr sz="1100">
                          <a:latin typeface="Calibri"/>
                          <a:cs typeface="Calibri"/>
                        </a:rPr>
                        <a:t>admin</a:t>
                      </a:r>
                      <a:r>
                        <a:rPr sz="1100" spc="100">
                          <a:latin typeface="Calibri"/>
                          <a:cs typeface="Calibri"/>
                        </a:rPr>
                        <a:t> </a:t>
                      </a:r>
                      <a:r>
                        <a:rPr sz="1100" spc="-10">
                          <a:latin typeface="Calibri"/>
                          <a:cs typeface="Calibri"/>
                        </a:rPr>
                        <a:t>costs</a:t>
                      </a:r>
                      <a:r>
                        <a:rPr sz="1100" spc="500">
                          <a:latin typeface="Calibri"/>
                          <a:cs typeface="Calibri"/>
                        </a:rPr>
                        <a:t> </a:t>
                      </a:r>
                      <a:r>
                        <a:rPr sz="1100" spc="10">
                          <a:latin typeface="Calibri"/>
                          <a:cs typeface="Calibri"/>
                        </a:rPr>
                        <a:t>included</a:t>
                      </a:r>
                      <a:r>
                        <a:rPr sz="1100" spc="25">
                          <a:latin typeface="Calibri"/>
                          <a:cs typeface="Calibri"/>
                        </a:rPr>
                        <a:t> </a:t>
                      </a:r>
                      <a:r>
                        <a:rPr sz="1100" spc="10">
                          <a:latin typeface="Calibri"/>
                          <a:cs typeface="Calibri"/>
                        </a:rPr>
                        <a:t>in</a:t>
                      </a:r>
                      <a:r>
                        <a:rPr sz="1100" spc="45">
                          <a:latin typeface="Calibri"/>
                          <a:cs typeface="Calibri"/>
                        </a:rPr>
                        <a:t> </a:t>
                      </a:r>
                      <a:r>
                        <a:rPr sz="1100" spc="-25">
                          <a:latin typeface="Calibri"/>
                          <a:cs typeface="Calibri"/>
                        </a:rPr>
                        <a:t>the</a:t>
                      </a:r>
                      <a:r>
                        <a:rPr sz="1100" spc="500">
                          <a:latin typeface="Calibri"/>
                          <a:cs typeface="Calibri"/>
                        </a:rPr>
                        <a:t> </a:t>
                      </a:r>
                      <a:r>
                        <a:rPr sz="1100">
                          <a:latin typeface="Calibri"/>
                          <a:cs typeface="Calibri"/>
                        </a:rPr>
                        <a:t>agency</a:t>
                      </a:r>
                      <a:r>
                        <a:rPr sz="1100" spc="125">
                          <a:latin typeface="Calibri"/>
                          <a:cs typeface="Calibri"/>
                        </a:rPr>
                        <a:t> </a:t>
                      </a:r>
                      <a:r>
                        <a:rPr sz="1100" spc="-10">
                          <a:latin typeface="Calibri"/>
                          <a:cs typeface="Calibri"/>
                        </a:rPr>
                        <a:t>Direct</a:t>
                      </a:r>
                      <a:r>
                        <a:rPr sz="1100" spc="50">
                          <a:latin typeface="Calibri"/>
                          <a:cs typeface="Calibri"/>
                        </a:rPr>
                        <a:t> Cost</a:t>
                      </a:r>
                      <a:r>
                        <a:rPr sz="1100" spc="-15">
                          <a:latin typeface="Calibri"/>
                          <a:cs typeface="Calibri"/>
                        </a:rPr>
                        <a:t> </a:t>
                      </a:r>
                      <a:r>
                        <a:rPr sz="1100" spc="-10">
                          <a:latin typeface="Calibri"/>
                          <a:cs typeface="Calibri"/>
                        </a:rPr>
                        <a:t>Allocation</a:t>
                      </a:r>
                      <a:r>
                        <a:rPr sz="1100" spc="500">
                          <a:latin typeface="Calibri"/>
                          <a:cs typeface="Calibri"/>
                        </a:rPr>
                        <a:t> </a:t>
                      </a:r>
                      <a:r>
                        <a:rPr sz="1100" spc="-20">
                          <a:latin typeface="Calibri"/>
                          <a:cs typeface="Calibri"/>
                        </a:rPr>
                        <a:t>Plan</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rowSpan="9" hMerge="1">
                  <a:txBody>
                    <a:bodyPr/>
                    <a:lstStyle/>
                    <a:p>
                      <a:endParaRPr/>
                    </a:p>
                  </a:txBody>
                  <a:tcPr marL="0" marR="0" marT="0" marB="0"/>
                </a:tc>
                <a:tc>
                  <a:txBody>
                    <a:bodyPr/>
                    <a:lstStyle/>
                    <a:p>
                      <a:pPr>
                        <a:lnSpc>
                          <a:spcPct val="100000"/>
                        </a:lnSpc>
                      </a:pPr>
                      <a:endParaRPr sz="400">
                        <a:latin typeface="Times New Roman"/>
                        <a:cs typeface="Times New Roman"/>
                      </a:endParaRPr>
                    </a:p>
                  </a:txBody>
                  <a:tcPr marL="0" marR="0" marT="0" marB="0">
                    <a:lnL w="6350">
                      <a:solidFill>
                        <a:srgbClr val="000000"/>
                      </a:solidFill>
                      <a:prstDash val="solid"/>
                    </a:lnL>
                    <a:lnR w="28575">
                      <a:solidFill>
                        <a:srgbClr val="000000"/>
                      </a:solidFill>
                      <a:prstDash val="solid"/>
                    </a:lnR>
                    <a:lnB w="9525">
                      <a:solidFill>
                        <a:srgbClr val="000000"/>
                      </a:solidFill>
                      <a:prstDash val="solid"/>
                    </a:lnB>
                  </a:tcPr>
                </a:tc>
                <a:tc vMerge="1">
                  <a:txBody>
                    <a:bodyPr/>
                    <a:lstStyle/>
                    <a:p>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3175"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31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163044">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7630" algn="ctr">
                        <a:lnSpc>
                          <a:spcPct val="100000"/>
                        </a:lnSpc>
                        <a:spcBef>
                          <a:spcPts val="25"/>
                        </a:spcBef>
                        <a:tabLst>
                          <a:tab pos="51943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163044">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7630" algn="ctr">
                        <a:lnSpc>
                          <a:spcPct val="100000"/>
                        </a:lnSpc>
                        <a:spcBef>
                          <a:spcPts val="25"/>
                        </a:spcBef>
                        <a:tabLst>
                          <a:tab pos="51943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163044">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7630" algn="ctr">
                        <a:lnSpc>
                          <a:spcPct val="100000"/>
                        </a:lnSpc>
                        <a:spcBef>
                          <a:spcPts val="25"/>
                        </a:spcBef>
                        <a:tabLst>
                          <a:tab pos="51943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163044">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7630" algn="ctr">
                        <a:lnSpc>
                          <a:spcPct val="100000"/>
                        </a:lnSpc>
                        <a:spcBef>
                          <a:spcPts val="25"/>
                        </a:spcBef>
                        <a:tabLst>
                          <a:tab pos="51943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163044">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7630" algn="ctr">
                        <a:lnSpc>
                          <a:spcPct val="100000"/>
                        </a:lnSpc>
                        <a:spcBef>
                          <a:spcPts val="25"/>
                        </a:spcBef>
                        <a:tabLst>
                          <a:tab pos="51943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163044">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7630" algn="ctr">
                        <a:lnSpc>
                          <a:spcPct val="100000"/>
                        </a:lnSpc>
                        <a:spcBef>
                          <a:spcPts val="25"/>
                        </a:spcBef>
                        <a:tabLst>
                          <a:tab pos="51943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163044">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3030">
                        <a:lnSpc>
                          <a:spcPct val="100000"/>
                        </a:lnSpc>
                        <a:spcBef>
                          <a:spcPts val="25"/>
                        </a:spcBef>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4202"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tc>
                  <a:txBody>
                    <a:bodyPr/>
                    <a:lstStyle/>
                    <a:p>
                      <a:pPr marL="46990">
                        <a:lnSpc>
                          <a:spcPct val="100000"/>
                        </a:lnSpc>
                        <a:spcBef>
                          <a:spcPts val="25"/>
                        </a:spcBef>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7630" algn="ctr">
                        <a:lnSpc>
                          <a:spcPct val="100000"/>
                        </a:lnSpc>
                        <a:spcBef>
                          <a:spcPts val="25"/>
                        </a:spcBef>
                        <a:tabLst>
                          <a:tab pos="51943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420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87406">
                <a:tc rowSpan="2">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rowSpan="2">
                  <a:txBody>
                    <a:bodyPr/>
                    <a:lstStyle/>
                    <a:p>
                      <a:pPr marL="113030">
                        <a:lnSpc>
                          <a:spcPts val="760"/>
                        </a:lnSpc>
                      </a:pPr>
                      <a:r>
                        <a:rPr sz="900">
                          <a:latin typeface="Calibri"/>
                          <a:cs typeface="Calibri"/>
                        </a:rPr>
                        <a:t>Enter</a:t>
                      </a:r>
                      <a:r>
                        <a:rPr sz="900" spc="45">
                          <a:latin typeface="Calibri"/>
                          <a:cs typeface="Calibri"/>
                        </a:rPr>
                        <a:t> </a:t>
                      </a:r>
                      <a:r>
                        <a:rPr sz="900">
                          <a:latin typeface="Calibri"/>
                          <a:cs typeface="Calibri"/>
                        </a:rPr>
                        <a:t>Other</a:t>
                      </a:r>
                      <a:r>
                        <a:rPr sz="900" spc="45">
                          <a:latin typeface="Calibri"/>
                          <a:cs typeface="Calibri"/>
                        </a:rPr>
                        <a:t> </a:t>
                      </a:r>
                      <a:r>
                        <a:rPr sz="900">
                          <a:latin typeface="Calibri"/>
                          <a:cs typeface="Calibri"/>
                        </a:rPr>
                        <a:t>S&amp;S</a:t>
                      </a:r>
                      <a:r>
                        <a:rPr sz="900" spc="45">
                          <a:latin typeface="Calibri"/>
                          <a:cs typeface="Calibri"/>
                        </a:rPr>
                        <a:t> </a:t>
                      </a:r>
                      <a:r>
                        <a:rPr sz="900" spc="-10">
                          <a:latin typeface="Calibri"/>
                          <a:cs typeface="Calibri"/>
                        </a:rPr>
                        <a:t>Category</a:t>
                      </a:r>
                      <a:endParaRPr sz="900">
                        <a:latin typeface="Calibri"/>
                        <a:cs typeface="Calibri"/>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28575">
                      <a:solidFill>
                        <a:srgbClr val="000000"/>
                      </a:solidFill>
                      <a:prstDash val="solid"/>
                    </a:lnL>
                    <a:lnR w="6350">
                      <a:solidFill>
                        <a:srgbClr val="000000"/>
                      </a:solidFill>
                      <a:prstDash val="solid"/>
                    </a:lnR>
                    <a:lnT w="9525">
                      <a:solidFill>
                        <a:srgbClr val="000000"/>
                      </a:solidFill>
                      <a:prstDash val="solid"/>
                    </a:lnT>
                  </a:tcPr>
                </a:tc>
                <a:tc gridSpan="2" vMerge="1">
                  <a:txBody>
                    <a:bodyPr/>
                    <a:lstStyle/>
                    <a:p>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solidFill>
                  </a:tcPr>
                </a:tc>
                <a:tc hMerge="1" vMerge="1">
                  <a:txBody>
                    <a:bodyPr/>
                    <a:lstStyle/>
                    <a:p>
                      <a:endParaRPr/>
                    </a:p>
                  </a:txBody>
                  <a:tcPr marL="0" marR="0" marT="0" marB="0"/>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28575">
                      <a:solidFill>
                        <a:srgbClr val="000000"/>
                      </a:solidFill>
                      <a:prstDash val="solid"/>
                    </a:lnR>
                    <a:lnT w="9525">
                      <a:solidFill>
                        <a:srgbClr val="000000"/>
                      </a:solidFill>
                      <a:prstDash val="solid"/>
                    </a:lnT>
                  </a:tcPr>
                </a:tc>
                <a:tc rowSpan="2">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900">
                        <a:latin typeface="Times New Roman"/>
                        <a:cs typeface="Times New Roman"/>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rowSpan="2">
                  <a:txBody>
                    <a:bodyPr/>
                    <a:lstStyle/>
                    <a:p>
                      <a:pPr marL="46990">
                        <a:lnSpc>
                          <a:spcPct val="100000"/>
                        </a:lnSpc>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rowSpan="2">
                  <a:txBody>
                    <a:bodyPr/>
                    <a:lstStyle/>
                    <a:p>
                      <a:pPr marL="46355">
                        <a:lnSpc>
                          <a:spcPct val="100000"/>
                        </a:lnSpc>
                        <a:tabLst>
                          <a:tab pos="565785"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13"/>
                  </a:ext>
                </a:extLst>
              </a:tr>
              <a:tr h="80682">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gridSpan="2">
                  <a:txBody>
                    <a:bodyPr/>
                    <a:lstStyle/>
                    <a:p>
                      <a:pPr>
                        <a:lnSpc>
                          <a:spcPct val="100000"/>
                        </a:lnSpc>
                      </a:pPr>
                      <a:endParaRPr sz="300">
                        <a:latin typeface="Times New Roman"/>
                        <a:cs typeface="Times New Roman"/>
                      </a:endParaRPr>
                    </a:p>
                  </a:txBody>
                  <a:tcPr marL="0" marR="0" marT="0" marB="0">
                    <a:lnL w="28575">
                      <a:solidFill>
                        <a:srgbClr val="000000"/>
                      </a:solidFill>
                      <a:prstDash val="solid"/>
                    </a:lnL>
                    <a:lnR w="9525">
                      <a:solidFill>
                        <a:srgbClr val="000000"/>
                      </a:solidFill>
                      <a:prstDash val="solid"/>
                    </a:lnR>
                    <a:lnB w="19050">
                      <a:solidFill>
                        <a:srgbClr val="000000"/>
                      </a:solidFill>
                      <a:prstDash val="solid"/>
                    </a:lnB>
                  </a:tcPr>
                </a:tc>
                <a:tc hMerge="1">
                  <a:txBody>
                    <a:bodyPr/>
                    <a:lstStyle/>
                    <a:p>
                      <a:endParaRPr/>
                    </a:p>
                  </a:txBody>
                  <a:tcPr marL="0" marR="0" marT="0" marB="0"/>
                </a:tc>
                <a:tc gridSpan="2">
                  <a:txBody>
                    <a:bodyPr/>
                    <a:lstStyle/>
                    <a:p>
                      <a:pPr>
                        <a:lnSpc>
                          <a:spcPct val="100000"/>
                        </a:lnSpc>
                      </a:pPr>
                      <a:endParaRPr sz="300">
                        <a:latin typeface="Times New Roman"/>
                        <a:cs typeface="Times New Roman"/>
                      </a:endParaRPr>
                    </a:p>
                  </a:txBody>
                  <a:tcPr marL="0" marR="0" marT="0" marB="0">
                    <a:lnL w="9525">
                      <a:solidFill>
                        <a:srgbClr val="000000"/>
                      </a:solidFill>
                      <a:prstDash val="solid"/>
                    </a:lnL>
                    <a:lnR w="28575">
                      <a:solidFill>
                        <a:srgbClr val="000000"/>
                      </a:solidFill>
                      <a:prstDash val="solid"/>
                    </a:lnR>
                    <a:lnB w="19050">
                      <a:solidFill>
                        <a:srgbClr val="000000"/>
                      </a:solidFill>
                      <a:prstDash val="solid"/>
                    </a:lnB>
                    <a:solidFill>
                      <a:srgbClr val="FFC000"/>
                    </a:solidFill>
                  </a:tcPr>
                </a:tc>
                <a:tc hMerge="1">
                  <a:txBody>
                    <a:bodyPr/>
                    <a:lstStyle/>
                    <a:p>
                      <a:endParaRPr/>
                    </a:p>
                  </a:txBody>
                  <a:tcPr marL="0" marR="0" marT="0" marB="0"/>
                </a:tc>
                <a:tc vMerge="1">
                  <a:txBody>
                    <a:bodyPr/>
                    <a:lstStyle/>
                    <a:p>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14"/>
                  </a:ext>
                </a:extLst>
              </a:tr>
              <a:tr h="205908">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76200">
                      <a:solidFill>
                        <a:srgbClr val="252525"/>
                      </a:solidFill>
                      <a:prstDash val="solid"/>
                    </a:lnB>
                  </a:tcPr>
                </a:tc>
                <a:tc>
                  <a:txBody>
                    <a:bodyPr/>
                    <a:lstStyle/>
                    <a:p>
                      <a:pPr marL="558165">
                        <a:lnSpc>
                          <a:spcPct val="100000"/>
                        </a:lnSpc>
                      </a:pPr>
                      <a:r>
                        <a:rPr sz="900" b="1">
                          <a:latin typeface="Calibri"/>
                          <a:cs typeface="Calibri"/>
                        </a:rPr>
                        <a:t>TOTAL</a:t>
                      </a:r>
                      <a:r>
                        <a:rPr sz="900" b="1" spc="65">
                          <a:latin typeface="Calibri"/>
                          <a:cs typeface="Calibri"/>
                        </a:rPr>
                        <a:t> </a:t>
                      </a:r>
                      <a:r>
                        <a:rPr sz="900" b="1">
                          <a:latin typeface="Calibri"/>
                          <a:cs typeface="Calibri"/>
                        </a:rPr>
                        <a:t>OTHER</a:t>
                      </a:r>
                      <a:r>
                        <a:rPr sz="900" b="1" spc="55">
                          <a:latin typeface="Calibri"/>
                          <a:cs typeface="Calibri"/>
                        </a:rPr>
                        <a:t> </a:t>
                      </a:r>
                      <a:r>
                        <a:rPr sz="900" b="1">
                          <a:latin typeface="Calibri"/>
                          <a:cs typeface="Calibri"/>
                        </a:rPr>
                        <a:t>S&amp;S</a:t>
                      </a:r>
                      <a:r>
                        <a:rPr sz="900" b="1" spc="65">
                          <a:latin typeface="Calibri"/>
                          <a:cs typeface="Calibri"/>
                        </a:rPr>
                        <a:t> </a:t>
                      </a:r>
                      <a:r>
                        <a:rPr sz="900" b="1" spc="-10">
                          <a:latin typeface="Calibri"/>
                          <a:cs typeface="Calibri"/>
                        </a:rPr>
                        <a:t>EXPENDITURES**</a:t>
                      </a:r>
                      <a:endParaRPr sz="900">
                        <a:latin typeface="Calibri"/>
                        <a:cs typeface="Calibri"/>
                      </a:endParaRPr>
                    </a:p>
                  </a:txBody>
                  <a:tcPr marL="0" marR="0" marT="0" marB="0">
                    <a:lnL w="9525">
                      <a:solidFill>
                        <a:srgbClr val="000000"/>
                      </a:solidFill>
                      <a:prstDash val="solid"/>
                    </a:lnL>
                    <a:lnR w="28575">
                      <a:solidFill>
                        <a:srgbClr val="000000"/>
                      </a:solidFill>
                      <a:prstDash val="solid"/>
                    </a:lnR>
                    <a:lnT w="19050">
                      <a:solidFill>
                        <a:srgbClr val="000000"/>
                      </a:solidFill>
                      <a:prstDash val="solid"/>
                    </a:lnT>
                    <a:lnB w="76200">
                      <a:solidFill>
                        <a:srgbClr val="252525"/>
                      </a:solidFill>
                      <a:prstDash val="solid"/>
                    </a:lnB>
                  </a:tcPr>
                </a:tc>
                <a:tc gridSpan="2">
                  <a:txBody>
                    <a:bodyPr/>
                    <a:lstStyle/>
                    <a:p>
                      <a:pPr marL="54610">
                        <a:lnSpc>
                          <a:spcPct val="100000"/>
                        </a:lnSpc>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28575">
                      <a:solidFill>
                        <a:srgbClr val="000000"/>
                      </a:solidFill>
                      <a:prstDash val="solid"/>
                    </a:lnL>
                    <a:lnR w="9525">
                      <a:solidFill>
                        <a:srgbClr val="000000"/>
                      </a:solidFill>
                      <a:prstDash val="solid"/>
                    </a:lnR>
                    <a:lnT w="19050">
                      <a:solidFill>
                        <a:srgbClr val="000000"/>
                      </a:solidFill>
                      <a:prstDash val="solid"/>
                    </a:lnT>
                    <a:lnB w="76200">
                      <a:solidFill>
                        <a:srgbClr val="252525"/>
                      </a:solidFill>
                      <a:prstDash val="solid"/>
                    </a:lnB>
                  </a:tcPr>
                </a:tc>
                <a:tc hMerge="1">
                  <a:txBody>
                    <a:bodyPr/>
                    <a:lstStyle/>
                    <a:p>
                      <a:endParaRPr/>
                    </a:p>
                  </a:txBody>
                  <a:tcPr marL="0" marR="0" marT="0" marB="0"/>
                </a:tc>
                <a:tc gridSpan="2">
                  <a:txBody>
                    <a:bodyPr/>
                    <a:lstStyle/>
                    <a:p>
                      <a:pPr marL="46355">
                        <a:lnSpc>
                          <a:spcPct val="100000"/>
                        </a:lnSpc>
                        <a:tabLst>
                          <a:tab pos="565785"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9525">
                      <a:solidFill>
                        <a:srgbClr val="000000"/>
                      </a:solidFill>
                      <a:prstDash val="solid"/>
                    </a:lnL>
                    <a:lnR w="28575">
                      <a:solidFill>
                        <a:srgbClr val="000000"/>
                      </a:solidFill>
                      <a:prstDash val="solid"/>
                    </a:lnR>
                    <a:lnT w="19050">
                      <a:solidFill>
                        <a:srgbClr val="000000"/>
                      </a:solidFill>
                      <a:prstDash val="solid"/>
                    </a:lnT>
                    <a:lnB w="76200">
                      <a:solidFill>
                        <a:srgbClr val="252525"/>
                      </a:solidFill>
                      <a:prstDash val="solid"/>
                    </a:lnB>
                  </a:tcPr>
                </a:tc>
                <a:tc hMerge="1">
                  <a:txBody>
                    <a:bodyPr/>
                    <a:lstStyle/>
                    <a:p>
                      <a:endParaRPr/>
                    </a:p>
                  </a:txBody>
                  <a:tcPr marL="0" marR="0" marT="0" marB="0"/>
                </a:tc>
                <a:tc>
                  <a:txBody>
                    <a:bodyPr/>
                    <a:lstStyle/>
                    <a:p>
                      <a:pPr marL="54610">
                        <a:lnSpc>
                          <a:spcPct val="100000"/>
                        </a:lnSpc>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28575">
                      <a:solidFill>
                        <a:srgbClr val="000000"/>
                      </a:solidFill>
                      <a:prstDash val="solid"/>
                    </a:lnL>
                    <a:lnR w="9525">
                      <a:solidFill>
                        <a:srgbClr val="000000"/>
                      </a:solidFill>
                      <a:prstDash val="solid"/>
                    </a:lnR>
                    <a:lnT w="19050">
                      <a:solidFill>
                        <a:srgbClr val="000000"/>
                      </a:solidFill>
                      <a:prstDash val="solid"/>
                    </a:lnT>
                    <a:lnB w="76200">
                      <a:solidFill>
                        <a:srgbClr val="252525"/>
                      </a:solidFill>
                      <a:prstDash val="solid"/>
                    </a:lnB>
                  </a:tcPr>
                </a:tc>
                <a:tc>
                  <a:txBody>
                    <a:bodyPr/>
                    <a:lstStyle/>
                    <a:p>
                      <a:pPr algn="ctr">
                        <a:lnSpc>
                          <a:spcPct val="100000"/>
                        </a:lnSpc>
                        <a:tabLst>
                          <a:tab pos="313690" algn="l"/>
                        </a:tabLst>
                      </a:pPr>
                      <a:r>
                        <a:rPr sz="900" spc="-50">
                          <a:latin typeface="Calibri"/>
                          <a:cs typeface="Calibri"/>
                        </a:rPr>
                        <a:t>$</a:t>
                      </a:r>
                      <a:r>
                        <a:rPr sz="900">
                          <a:latin typeface="Calibri"/>
                          <a:cs typeface="Calibri"/>
                        </a:rPr>
                        <a:t>	</a:t>
                      </a:r>
                      <a:r>
                        <a:rPr sz="900" spc="-10">
                          <a:latin typeface="Calibri"/>
                          <a:cs typeface="Calibri"/>
                        </a:rPr>
                        <a:t>1,500.00</a:t>
                      </a:r>
                      <a:endParaRPr sz="900">
                        <a:latin typeface="Calibri"/>
                        <a:cs typeface="Calibri"/>
                      </a:endParaRPr>
                    </a:p>
                  </a:txBody>
                  <a:tcPr marL="0" marR="0" marT="0" marB="0">
                    <a:lnL w="9525">
                      <a:solidFill>
                        <a:srgbClr val="000000"/>
                      </a:solidFill>
                      <a:prstDash val="solid"/>
                    </a:lnL>
                    <a:lnR w="28575">
                      <a:solidFill>
                        <a:srgbClr val="000000"/>
                      </a:solidFill>
                      <a:prstDash val="solid"/>
                    </a:lnR>
                    <a:lnT w="19050">
                      <a:solidFill>
                        <a:srgbClr val="000000"/>
                      </a:solidFill>
                      <a:prstDash val="solid"/>
                    </a:lnT>
                    <a:lnB w="76200">
                      <a:solidFill>
                        <a:srgbClr val="252525"/>
                      </a:solidFill>
                      <a:prstDash val="solid"/>
                    </a:lnB>
                  </a:tcPr>
                </a:tc>
                <a:tc>
                  <a:txBody>
                    <a:bodyPr/>
                    <a:lstStyle/>
                    <a:p>
                      <a:pPr marL="54610">
                        <a:lnSpc>
                          <a:spcPct val="100000"/>
                        </a:lnSpc>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28575">
                      <a:solidFill>
                        <a:srgbClr val="000000"/>
                      </a:solidFill>
                      <a:prstDash val="solid"/>
                    </a:lnL>
                    <a:lnR w="9525">
                      <a:solidFill>
                        <a:srgbClr val="000000"/>
                      </a:solidFill>
                      <a:prstDash val="solid"/>
                    </a:lnR>
                    <a:lnT w="19050">
                      <a:solidFill>
                        <a:srgbClr val="000000"/>
                      </a:solidFill>
                      <a:prstDash val="solid"/>
                    </a:lnT>
                    <a:lnB w="76200">
                      <a:solidFill>
                        <a:srgbClr val="252525"/>
                      </a:solidFill>
                      <a:prstDash val="solid"/>
                    </a:lnB>
                  </a:tcPr>
                </a:tc>
                <a:tc>
                  <a:txBody>
                    <a:bodyPr/>
                    <a:lstStyle/>
                    <a:p>
                      <a:pPr algn="ctr">
                        <a:lnSpc>
                          <a:spcPct val="100000"/>
                        </a:lnSpc>
                        <a:tabLst>
                          <a:tab pos="313690" algn="l"/>
                        </a:tabLst>
                      </a:pPr>
                      <a:r>
                        <a:rPr sz="900" spc="-50">
                          <a:latin typeface="Calibri"/>
                          <a:cs typeface="Calibri"/>
                        </a:rPr>
                        <a:t>$</a:t>
                      </a:r>
                      <a:r>
                        <a:rPr sz="900">
                          <a:latin typeface="Calibri"/>
                          <a:cs typeface="Calibri"/>
                        </a:rPr>
                        <a:t>	</a:t>
                      </a:r>
                      <a:r>
                        <a:rPr sz="900" spc="-10">
                          <a:latin typeface="Calibri"/>
                          <a:cs typeface="Calibri"/>
                        </a:rPr>
                        <a:t>1,000.00</a:t>
                      </a:r>
                      <a:endParaRPr sz="900">
                        <a:latin typeface="Calibri"/>
                        <a:cs typeface="Calibri"/>
                      </a:endParaRPr>
                    </a:p>
                  </a:txBody>
                  <a:tcPr marL="0" marR="0" marT="0" marB="0">
                    <a:lnL w="9525">
                      <a:solidFill>
                        <a:srgbClr val="000000"/>
                      </a:solidFill>
                      <a:prstDash val="solid"/>
                    </a:lnL>
                    <a:lnR w="28575">
                      <a:solidFill>
                        <a:srgbClr val="000000"/>
                      </a:solidFill>
                      <a:prstDash val="solid"/>
                    </a:lnR>
                    <a:lnT w="19050">
                      <a:solidFill>
                        <a:srgbClr val="000000"/>
                      </a:solidFill>
                      <a:prstDash val="solid"/>
                    </a:lnT>
                    <a:lnB w="76200">
                      <a:solidFill>
                        <a:srgbClr val="252525"/>
                      </a:solidFill>
                      <a:prstDash val="solid"/>
                    </a:lnB>
                  </a:tcPr>
                </a:tc>
                <a:tc>
                  <a:txBody>
                    <a:bodyPr/>
                    <a:lstStyle/>
                    <a:p>
                      <a:pPr marL="54610">
                        <a:lnSpc>
                          <a:spcPct val="100000"/>
                        </a:lnSpc>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28575">
                      <a:solidFill>
                        <a:srgbClr val="000000"/>
                      </a:solidFill>
                      <a:prstDash val="solid"/>
                    </a:lnL>
                    <a:lnR w="9525">
                      <a:solidFill>
                        <a:srgbClr val="000000"/>
                      </a:solidFill>
                      <a:prstDash val="solid"/>
                    </a:lnR>
                    <a:lnT w="19050">
                      <a:solidFill>
                        <a:srgbClr val="000000"/>
                      </a:solidFill>
                      <a:prstDash val="solid"/>
                    </a:lnT>
                    <a:lnB w="76200">
                      <a:solidFill>
                        <a:srgbClr val="252525"/>
                      </a:solidFill>
                      <a:prstDash val="solid"/>
                    </a:lnB>
                  </a:tcPr>
                </a:tc>
                <a:tc>
                  <a:txBody>
                    <a:bodyPr/>
                    <a:lstStyle/>
                    <a:p>
                      <a:pPr algn="ctr">
                        <a:lnSpc>
                          <a:spcPct val="100000"/>
                        </a:lnSpc>
                        <a:tabLst>
                          <a:tab pos="313690" algn="l"/>
                        </a:tabLst>
                      </a:pPr>
                      <a:r>
                        <a:rPr sz="900" spc="-50">
                          <a:latin typeface="Calibri"/>
                          <a:cs typeface="Calibri"/>
                        </a:rPr>
                        <a:t>$</a:t>
                      </a:r>
                      <a:r>
                        <a:rPr sz="900">
                          <a:latin typeface="Calibri"/>
                          <a:cs typeface="Calibri"/>
                        </a:rPr>
                        <a:t>	</a:t>
                      </a:r>
                      <a:r>
                        <a:rPr sz="900" spc="-10">
                          <a:latin typeface="Calibri"/>
                          <a:cs typeface="Calibri"/>
                        </a:rPr>
                        <a:t>1,200.00</a:t>
                      </a:r>
                      <a:endParaRPr sz="900">
                        <a:latin typeface="Calibri"/>
                        <a:cs typeface="Calibri"/>
                      </a:endParaRPr>
                    </a:p>
                  </a:txBody>
                  <a:tcPr marL="0" marR="0" marT="0" marB="0">
                    <a:lnL w="9525">
                      <a:solidFill>
                        <a:srgbClr val="000000"/>
                      </a:solidFill>
                      <a:prstDash val="solid"/>
                    </a:lnL>
                    <a:lnR w="28575">
                      <a:solidFill>
                        <a:srgbClr val="000000"/>
                      </a:solidFill>
                      <a:prstDash val="solid"/>
                    </a:lnR>
                    <a:lnT w="19050">
                      <a:solidFill>
                        <a:srgbClr val="000000"/>
                      </a:solidFill>
                      <a:prstDash val="solid"/>
                    </a:lnT>
                    <a:lnB w="76200">
                      <a:solidFill>
                        <a:srgbClr val="252525"/>
                      </a:solidFill>
                      <a:prstDash val="solid"/>
                    </a:lnB>
                  </a:tcPr>
                </a:tc>
                <a:tc>
                  <a:txBody>
                    <a:bodyPr/>
                    <a:lstStyle/>
                    <a:p>
                      <a:pPr marL="54610">
                        <a:lnSpc>
                          <a:spcPct val="100000"/>
                        </a:lnSpc>
                        <a:tabLst>
                          <a:tab pos="566420" algn="l"/>
                        </a:tabLst>
                      </a:pPr>
                      <a:r>
                        <a:rPr sz="900" spc="-50">
                          <a:latin typeface="Calibri"/>
                          <a:cs typeface="Calibri"/>
                        </a:rPr>
                        <a:t>$</a:t>
                      </a:r>
                      <a:r>
                        <a:rPr sz="900">
                          <a:latin typeface="Calibri"/>
                          <a:cs typeface="Calibri"/>
                        </a:rPr>
                        <a:t>	</a:t>
                      </a:r>
                      <a:r>
                        <a:rPr sz="900" spc="-50">
                          <a:latin typeface="Calibri"/>
                          <a:cs typeface="Calibri"/>
                        </a:rPr>
                        <a:t>-</a:t>
                      </a:r>
                      <a:endParaRPr sz="900">
                        <a:latin typeface="Calibri"/>
                        <a:cs typeface="Calibri"/>
                      </a:endParaRPr>
                    </a:p>
                  </a:txBody>
                  <a:tcPr marL="0" marR="0" marT="0" marB="0">
                    <a:lnL w="28575">
                      <a:solidFill>
                        <a:srgbClr val="000000"/>
                      </a:solidFill>
                      <a:prstDash val="solid"/>
                    </a:lnL>
                    <a:lnR w="9525">
                      <a:solidFill>
                        <a:srgbClr val="000000"/>
                      </a:solidFill>
                      <a:prstDash val="solid"/>
                    </a:lnR>
                    <a:lnT w="19050">
                      <a:solidFill>
                        <a:srgbClr val="000000"/>
                      </a:solidFill>
                      <a:prstDash val="solid"/>
                    </a:lnT>
                    <a:lnB w="76200">
                      <a:solidFill>
                        <a:srgbClr val="252525"/>
                      </a:solidFill>
                      <a:prstDash val="solid"/>
                    </a:lnB>
                  </a:tcPr>
                </a:tc>
                <a:tc>
                  <a:txBody>
                    <a:bodyPr/>
                    <a:lstStyle/>
                    <a:p>
                      <a:pPr algn="ctr">
                        <a:lnSpc>
                          <a:spcPct val="100000"/>
                        </a:lnSpc>
                        <a:tabLst>
                          <a:tab pos="313690" algn="l"/>
                        </a:tabLst>
                      </a:pPr>
                      <a:r>
                        <a:rPr sz="900" spc="-50">
                          <a:latin typeface="Calibri"/>
                          <a:cs typeface="Calibri"/>
                        </a:rPr>
                        <a:t>$</a:t>
                      </a:r>
                      <a:r>
                        <a:rPr sz="900">
                          <a:latin typeface="Calibri"/>
                          <a:cs typeface="Calibri"/>
                        </a:rPr>
                        <a:t>	</a:t>
                      </a:r>
                      <a:r>
                        <a:rPr sz="900" spc="-10">
                          <a:latin typeface="Calibri"/>
                          <a:cs typeface="Calibri"/>
                        </a:rPr>
                        <a:t>3,700.00</a:t>
                      </a:r>
                      <a:endParaRPr sz="900">
                        <a:latin typeface="Calibri"/>
                        <a:cs typeface="Calibri"/>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76200">
                      <a:solidFill>
                        <a:srgbClr val="252525"/>
                      </a:solidFill>
                      <a:prstDash val="soli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4818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a:grpSpLocks noChangeAspect="1"/>
          </p:cNvGrpSpPr>
          <p:nvPr/>
        </p:nvGrpSpPr>
        <p:grpSpPr>
          <a:xfrm>
            <a:off x="9007839" y="1468223"/>
            <a:ext cx="8373085" cy="8715789"/>
            <a:chOff x="0" y="0"/>
            <a:chExt cx="6827606" cy="7107055"/>
          </a:xfrm>
        </p:grpSpPr>
        <p:sp>
          <p:nvSpPr>
            <p:cNvPr id="4" name="Freeform 4"/>
            <p:cNvSpPr/>
            <p:nvPr/>
          </p:nvSpPr>
          <p:spPr>
            <a:xfrm>
              <a:off x="0" y="0"/>
              <a:ext cx="6827647" cy="7107047"/>
            </a:xfrm>
            <a:custGeom>
              <a:avLst/>
              <a:gdLst/>
              <a:ahLst/>
              <a:cxnLst/>
              <a:rect l="l" t="t" r="r" b="b"/>
              <a:pathLst>
                <a:path w="6827647" h="7107047">
                  <a:moveTo>
                    <a:pt x="0" y="0"/>
                  </a:moveTo>
                  <a:lnTo>
                    <a:pt x="6827647" y="0"/>
                  </a:lnTo>
                  <a:lnTo>
                    <a:pt x="6827647" y="7107047"/>
                  </a:lnTo>
                  <a:lnTo>
                    <a:pt x="0" y="7107047"/>
                  </a:lnTo>
                  <a:lnTo>
                    <a:pt x="0" y="0"/>
                  </a:lnTo>
                  <a:close/>
                </a:path>
              </a:pathLst>
            </a:custGeom>
            <a:blipFill>
              <a:blip r:embed="rId4"/>
              <a:stretch>
                <a:fillRect/>
              </a:stretch>
            </a:blipFill>
          </p:spPr>
          <p:txBody>
            <a:bodyPr/>
            <a:lstStyle/>
            <a:p>
              <a:endParaRPr lang="en-US"/>
            </a:p>
          </p:txBody>
        </p:sp>
      </p:grpSp>
      <p:grpSp>
        <p:nvGrpSpPr>
          <p:cNvPr id="5" name="Group 5"/>
          <p:cNvGrpSpPr>
            <a:grpSpLocks noChangeAspect="1"/>
          </p:cNvGrpSpPr>
          <p:nvPr/>
        </p:nvGrpSpPr>
        <p:grpSpPr>
          <a:xfrm>
            <a:off x="526118" y="1468223"/>
            <a:ext cx="7649301" cy="8715789"/>
            <a:chOff x="0" y="0"/>
            <a:chExt cx="6223058" cy="7090695"/>
          </a:xfrm>
        </p:grpSpPr>
        <p:sp>
          <p:nvSpPr>
            <p:cNvPr id="6" name="Freeform 6" descr="Graphical user interface, application  AI-generated content may be incorrect."/>
            <p:cNvSpPr/>
            <p:nvPr/>
          </p:nvSpPr>
          <p:spPr>
            <a:xfrm>
              <a:off x="0" y="0"/>
              <a:ext cx="6223000" cy="7090664"/>
            </a:xfrm>
            <a:custGeom>
              <a:avLst/>
              <a:gdLst/>
              <a:ahLst/>
              <a:cxnLst/>
              <a:rect l="l" t="t" r="r" b="b"/>
              <a:pathLst>
                <a:path w="6223000" h="7090664">
                  <a:moveTo>
                    <a:pt x="0" y="0"/>
                  </a:moveTo>
                  <a:lnTo>
                    <a:pt x="6223000" y="0"/>
                  </a:lnTo>
                  <a:lnTo>
                    <a:pt x="6223000" y="7090664"/>
                  </a:lnTo>
                  <a:lnTo>
                    <a:pt x="0" y="7090664"/>
                  </a:lnTo>
                  <a:lnTo>
                    <a:pt x="0" y="0"/>
                  </a:lnTo>
                  <a:close/>
                </a:path>
              </a:pathLst>
            </a:custGeom>
            <a:blipFill>
              <a:blip r:embed="rId5"/>
              <a:stretch>
                <a:fillRect l="-120195" t="-18556" r="-83159" b="-25653"/>
              </a:stretch>
            </a:blipFill>
          </p:spPr>
          <p:txBody>
            <a:bodyPr/>
            <a:lstStyle/>
            <a:p>
              <a:endParaRPr lang="en-US"/>
            </a:p>
          </p:txBody>
        </p:sp>
      </p:grpSp>
      <p:grpSp>
        <p:nvGrpSpPr>
          <p:cNvPr id="7" name="Group 7"/>
          <p:cNvGrpSpPr/>
          <p:nvPr/>
        </p:nvGrpSpPr>
        <p:grpSpPr>
          <a:xfrm>
            <a:off x="4484753" y="-316187"/>
            <a:ext cx="8709629" cy="1994349"/>
            <a:chOff x="0" y="0"/>
            <a:chExt cx="8774144" cy="2009122"/>
          </a:xfrm>
        </p:grpSpPr>
        <p:sp>
          <p:nvSpPr>
            <p:cNvPr id="8" name="Freeform 8"/>
            <p:cNvSpPr/>
            <p:nvPr/>
          </p:nvSpPr>
          <p:spPr>
            <a:xfrm>
              <a:off x="0" y="0"/>
              <a:ext cx="8774144" cy="2009122"/>
            </a:xfrm>
            <a:custGeom>
              <a:avLst/>
              <a:gdLst/>
              <a:ahLst/>
              <a:cxnLst/>
              <a:rect l="l" t="t" r="r" b="b"/>
              <a:pathLst>
                <a:path w="8774144" h="2009122">
                  <a:moveTo>
                    <a:pt x="0" y="0"/>
                  </a:moveTo>
                  <a:lnTo>
                    <a:pt x="8774144" y="0"/>
                  </a:lnTo>
                  <a:lnTo>
                    <a:pt x="8774144" y="2009122"/>
                  </a:lnTo>
                  <a:lnTo>
                    <a:pt x="0" y="2009122"/>
                  </a:lnTo>
                  <a:close/>
                </a:path>
              </a:pathLst>
            </a:custGeom>
            <a:solidFill>
              <a:srgbClr val="000000">
                <a:alpha val="0"/>
              </a:srgbClr>
            </a:solidFill>
          </p:spPr>
          <p:txBody>
            <a:bodyPr/>
            <a:lstStyle/>
            <a:p>
              <a:endParaRPr lang="en-US"/>
            </a:p>
          </p:txBody>
        </p:sp>
        <p:sp>
          <p:nvSpPr>
            <p:cNvPr id="9" name="TextBox 9"/>
            <p:cNvSpPr txBox="1"/>
            <p:nvPr/>
          </p:nvSpPr>
          <p:spPr>
            <a:xfrm>
              <a:off x="0" y="9525"/>
              <a:ext cx="8774144" cy="1999597"/>
            </a:xfrm>
            <a:prstGeom prst="rect">
              <a:avLst/>
            </a:prstGeom>
          </p:spPr>
          <p:txBody>
            <a:bodyPr lIns="0" tIns="0" rIns="0" bIns="0" rtlCol="0" anchor="ctr"/>
            <a:lstStyle/>
            <a:p>
              <a:pPr algn="ctr">
                <a:lnSpc>
                  <a:spcPts val="6503"/>
                </a:lnSpc>
              </a:pPr>
              <a:r>
                <a:rPr lang="en-US" sz="6022">
                  <a:solidFill>
                    <a:srgbClr val="000000"/>
                  </a:solidFill>
                  <a:latin typeface="Poppins"/>
                  <a:ea typeface="Poppins"/>
                  <a:cs typeface="Poppins"/>
                  <a:sym typeface="Poppins"/>
                </a:rPr>
                <a:t>Annual Budget forms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a:grpSpLocks noChangeAspect="1"/>
          </p:cNvGrpSpPr>
          <p:nvPr/>
        </p:nvGrpSpPr>
        <p:grpSpPr>
          <a:xfrm>
            <a:off x="219485" y="6215078"/>
            <a:ext cx="16555102" cy="3846135"/>
            <a:chOff x="0" y="0"/>
            <a:chExt cx="12562836" cy="2918639"/>
          </a:xfrm>
        </p:grpSpPr>
        <p:sp>
          <p:nvSpPr>
            <p:cNvPr id="4" name="Freeform 4"/>
            <p:cNvSpPr/>
            <p:nvPr/>
          </p:nvSpPr>
          <p:spPr>
            <a:xfrm>
              <a:off x="0" y="0"/>
              <a:ext cx="12562840" cy="2918587"/>
            </a:xfrm>
            <a:custGeom>
              <a:avLst/>
              <a:gdLst/>
              <a:ahLst/>
              <a:cxnLst/>
              <a:rect l="l" t="t" r="r" b="b"/>
              <a:pathLst>
                <a:path w="12562840" h="2918587">
                  <a:moveTo>
                    <a:pt x="0" y="0"/>
                  </a:moveTo>
                  <a:lnTo>
                    <a:pt x="12562840" y="0"/>
                  </a:lnTo>
                  <a:lnTo>
                    <a:pt x="12562840" y="2918587"/>
                  </a:lnTo>
                  <a:lnTo>
                    <a:pt x="0" y="2918587"/>
                  </a:lnTo>
                  <a:lnTo>
                    <a:pt x="0" y="0"/>
                  </a:lnTo>
                  <a:close/>
                </a:path>
              </a:pathLst>
            </a:custGeom>
            <a:blipFill>
              <a:blip r:embed="rId4"/>
              <a:stretch>
                <a:fillRect b="-1"/>
              </a:stretch>
            </a:blipFill>
          </p:spPr>
          <p:txBody>
            <a:bodyPr/>
            <a:lstStyle/>
            <a:p>
              <a:endParaRPr lang="en-US"/>
            </a:p>
          </p:txBody>
        </p:sp>
      </p:grpSp>
      <p:grpSp>
        <p:nvGrpSpPr>
          <p:cNvPr id="5" name="Group 5"/>
          <p:cNvGrpSpPr/>
          <p:nvPr/>
        </p:nvGrpSpPr>
        <p:grpSpPr>
          <a:xfrm>
            <a:off x="219485" y="5261783"/>
            <a:ext cx="3181093" cy="1469755"/>
            <a:chOff x="0" y="0"/>
            <a:chExt cx="3158672" cy="1459396"/>
          </a:xfrm>
        </p:grpSpPr>
        <p:sp>
          <p:nvSpPr>
            <p:cNvPr id="6" name="Freeform 6"/>
            <p:cNvSpPr/>
            <p:nvPr/>
          </p:nvSpPr>
          <p:spPr>
            <a:xfrm>
              <a:off x="0" y="0"/>
              <a:ext cx="3158617" cy="1459355"/>
            </a:xfrm>
            <a:custGeom>
              <a:avLst/>
              <a:gdLst/>
              <a:ahLst/>
              <a:cxnLst/>
              <a:rect l="l" t="t" r="r" b="b"/>
              <a:pathLst>
                <a:path w="3158617" h="1459355">
                  <a:moveTo>
                    <a:pt x="0" y="0"/>
                  </a:moveTo>
                  <a:lnTo>
                    <a:pt x="3158617" y="0"/>
                  </a:lnTo>
                  <a:lnTo>
                    <a:pt x="3158617" y="1459355"/>
                  </a:lnTo>
                  <a:lnTo>
                    <a:pt x="0" y="1459355"/>
                  </a:lnTo>
                  <a:close/>
                </a:path>
              </a:pathLst>
            </a:custGeom>
            <a:solidFill>
              <a:srgbClr val="CCFFCC"/>
            </a:solidFill>
          </p:spPr>
          <p:txBody>
            <a:bodyPr/>
            <a:lstStyle/>
            <a:p>
              <a:endParaRPr lang="en-US"/>
            </a:p>
          </p:txBody>
        </p:sp>
        <p:sp>
          <p:nvSpPr>
            <p:cNvPr id="7" name="TextBox 7"/>
            <p:cNvSpPr txBox="1"/>
            <p:nvPr/>
          </p:nvSpPr>
          <p:spPr>
            <a:xfrm>
              <a:off x="0" y="-19050"/>
              <a:ext cx="3158672" cy="1478446"/>
            </a:xfrm>
            <a:prstGeom prst="rect">
              <a:avLst/>
            </a:prstGeom>
          </p:spPr>
          <p:txBody>
            <a:bodyPr lIns="68214" tIns="68214" rIns="68214" bIns="68214" rtlCol="0" anchor="t"/>
            <a:lstStyle/>
            <a:p>
              <a:pPr algn="ctr">
                <a:lnSpc>
                  <a:spcPts val="2365"/>
                </a:lnSpc>
              </a:pPr>
              <a:r>
                <a:rPr lang="en-US" sz="1970">
                  <a:solidFill>
                    <a:srgbClr val="000000"/>
                  </a:solidFill>
                  <a:latin typeface="Poppins"/>
                  <a:ea typeface="Poppins"/>
                  <a:cs typeface="Poppins"/>
                  <a:sym typeface="Poppins"/>
                </a:rPr>
                <a:t>Percent applied to each activity based on  the Time Study Summary. Q2:</a:t>
              </a:r>
            </a:p>
          </p:txBody>
        </p:sp>
      </p:grpSp>
      <p:grpSp>
        <p:nvGrpSpPr>
          <p:cNvPr id="8" name="Group 8"/>
          <p:cNvGrpSpPr>
            <a:grpSpLocks noChangeAspect="1"/>
          </p:cNvGrpSpPr>
          <p:nvPr/>
        </p:nvGrpSpPr>
        <p:grpSpPr>
          <a:xfrm>
            <a:off x="9144000" y="835705"/>
            <a:ext cx="8935195" cy="9225508"/>
            <a:chOff x="0" y="0"/>
            <a:chExt cx="6522270" cy="6734184"/>
          </a:xfrm>
        </p:grpSpPr>
        <p:sp>
          <p:nvSpPr>
            <p:cNvPr id="9" name="Freeform 9"/>
            <p:cNvSpPr/>
            <p:nvPr/>
          </p:nvSpPr>
          <p:spPr>
            <a:xfrm>
              <a:off x="0" y="0"/>
              <a:ext cx="6522212" cy="6734175"/>
            </a:xfrm>
            <a:custGeom>
              <a:avLst/>
              <a:gdLst/>
              <a:ahLst/>
              <a:cxnLst/>
              <a:rect l="l" t="t" r="r" b="b"/>
              <a:pathLst>
                <a:path w="6522212" h="6734175">
                  <a:moveTo>
                    <a:pt x="0" y="0"/>
                  </a:moveTo>
                  <a:lnTo>
                    <a:pt x="6522212" y="0"/>
                  </a:lnTo>
                  <a:lnTo>
                    <a:pt x="6522212" y="6734175"/>
                  </a:lnTo>
                  <a:lnTo>
                    <a:pt x="0" y="6734175"/>
                  </a:lnTo>
                  <a:lnTo>
                    <a:pt x="0" y="0"/>
                  </a:lnTo>
                  <a:close/>
                </a:path>
              </a:pathLst>
            </a:custGeom>
            <a:blipFill>
              <a:blip r:embed="rId5"/>
              <a:stretch>
                <a:fillRect r="-958" b="-958"/>
              </a:stretch>
            </a:blipFill>
          </p:spPr>
          <p:txBody>
            <a:bodyPr/>
            <a:lstStyle/>
            <a:p>
              <a:endParaRPr lang="en-US"/>
            </a:p>
          </p:txBody>
        </p:sp>
      </p:grpSp>
      <p:grpSp>
        <p:nvGrpSpPr>
          <p:cNvPr id="10" name="Group 10"/>
          <p:cNvGrpSpPr/>
          <p:nvPr/>
        </p:nvGrpSpPr>
        <p:grpSpPr>
          <a:xfrm>
            <a:off x="11307428" y="9258300"/>
            <a:ext cx="4227805" cy="666149"/>
            <a:chOff x="0" y="0"/>
            <a:chExt cx="3341521" cy="526503"/>
          </a:xfrm>
        </p:grpSpPr>
        <p:sp>
          <p:nvSpPr>
            <p:cNvPr id="11" name="Freeform 11"/>
            <p:cNvSpPr/>
            <p:nvPr/>
          </p:nvSpPr>
          <p:spPr>
            <a:xfrm>
              <a:off x="0" y="0"/>
              <a:ext cx="3341417" cy="526385"/>
            </a:xfrm>
            <a:custGeom>
              <a:avLst/>
              <a:gdLst/>
              <a:ahLst/>
              <a:cxnLst/>
              <a:rect l="l" t="t" r="r" b="b"/>
              <a:pathLst>
                <a:path w="3341417" h="526385">
                  <a:moveTo>
                    <a:pt x="16918" y="0"/>
                  </a:moveTo>
                  <a:lnTo>
                    <a:pt x="3324499" y="0"/>
                  </a:lnTo>
                  <a:cubicBezTo>
                    <a:pt x="3333929" y="0"/>
                    <a:pt x="3341417" y="8609"/>
                    <a:pt x="3341417" y="19096"/>
                  </a:cubicBezTo>
                  <a:lnTo>
                    <a:pt x="3341417" y="507287"/>
                  </a:lnTo>
                  <a:cubicBezTo>
                    <a:pt x="3341417" y="517931"/>
                    <a:pt x="3333790" y="526383"/>
                    <a:pt x="3324499" y="526383"/>
                  </a:cubicBezTo>
                  <a:lnTo>
                    <a:pt x="16918" y="526383"/>
                  </a:lnTo>
                  <a:cubicBezTo>
                    <a:pt x="7627" y="526533"/>
                    <a:pt x="0" y="517931"/>
                    <a:pt x="0" y="507287"/>
                  </a:cubicBezTo>
                  <a:lnTo>
                    <a:pt x="0" y="19096"/>
                  </a:lnTo>
                  <a:cubicBezTo>
                    <a:pt x="0" y="8609"/>
                    <a:pt x="7627" y="0"/>
                    <a:pt x="16918" y="0"/>
                  </a:cubicBezTo>
                  <a:moveTo>
                    <a:pt x="16918" y="38348"/>
                  </a:moveTo>
                  <a:lnTo>
                    <a:pt x="16918" y="19096"/>
                  </a:lnTo>
                  <a:lnTo>
                    <a:pt x="33974" y="19096"/>
                  </a:lnTo>
                  <a:lnTo>
                    <a:pt x="33974" y="507287"/>
                  </a:lnTo>
                  <a:lnTo>
                    <a:pt x="16918" y="507287"/>
                  </a:lnTo>
                  <a:lnTo>
                    <a:pt x="16918" y="488192"/>
                  </a:lnTo>
                  <a:lnTo>
                    <a:pt x="3324499" y="488192"/>
                  </a:lnTo>
                  <a:lnTo>
                    <a:pt x="3324499" y="507287"/>
                  </a:lnTo>
                  <a:lnTo>
                    <a:pt x="3307581" y="507287"/>
                  </a:lnTo>
                  <a:lnTo>
                    <a:pt x="3307581" y="19096"/>
                  </a:lnTo>
                  <a:lnTo>
                    <a:pt x="3324499" y="19096"/>
                  </a:lnTo>
                  <a:lnTo>
                    <a:pt x="3324499" y="38348"/>
                  </a:lnTo>
                  <a:lnTo>
                    <a:pt x="16918" y="38348"/>
                  </a:lnTo>
                  <a:close/>
                </a:path>
              </a:pathLst>
            </a:custGeom>
            <a:solidFill>
              <a:srgbClr val="FF5757"/>
            </a:solidFill>
          </p:spPr>
          <p:txBody>
            <a:bodyPr/>
            <a:lstStyle/>
            <a:p>
              <a:endParaRPr lang="en-US"/>
            </a:p>
          </p:txBody>
        </p:sp>
      </p:grpSp>
      <p:grpSp>
        <p:nvGrpSpPr>
          <p:cNvPr id="12" name="Group 12"/>
          <p:cNvGrpSpPr/>
          <p:nvPr/>
        </p:nvGrpSpPr>
        <p:grpSpPr>
          <a:xfrm>
            <a:off x="2638630" y="174055"/>
            <a:ext cx="5483724" cy="548372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CD3B"/>
            </a:solidFill>
          </p:spPr>
          <p:txBody>
            <a:bodyPr/>
            <a:lstStyle/>
            <a:p>
              <a:endParaRPr lang="en-US"/>
            </a:p>
          </p:txBody>
        </p:sp>
        <p:sp>
          <p:nvSpPr>
            <p:cNvPr id="14" name="TextBox 14"/>
            <p:cNvSpPr txBox="1"/>
            <p:nvPr/>
          </p:nvSpPr>
          <p:spPr>
            <a:xfrm>
              <a:off x="76200" y="85725"/>
              <a:ext cx="660400" cy="650875"/>
            </a:xfrm>
            <a:prstGeom prst="rect">
              <a:avLst/>
            </a:prstGeom>
          </p:spPr>
          <p:txBody>
            <a:bodyPr lIns="68214" tIns="68214" rIns="68214" bIns="68214" rtlCol="0" anchor="ctr"/>
            <a:lstStyle/>
            <a:p>
              <a:pPr algn="ctr">
                <a:lnSpc>
                  <a:spcPts val="4158"/>
                </a:lnSpc>
              </a:pPr>
              <a:endParaRPr/>
            </a:p>
            <a:p>
              <a:pPr algn="ctr">
                <a:lnSpc>
                  <a:spcPts val="4158"/>
                </a:lnSpc>
              </a:pPr>
              <a:endParaRPr/>
            </a:p>
            <a:p>
              <a:pPr algn="ctr">
                <a:lnSpc>
                  <a:spcPts val="4158"/>
                </a:lnSpc>
              </a:pPr>
              <a:r>
                <a:rPr lang="en-US" sz="3850">
                  <a:solidFill>
                    <a:srgbClr val="000000"/>
                  </a:solidFill>
                  <a:latin typeface="Poppins"/>
                  <a:ea typeface="Poppins"/>
                  <a:cs typeface="Poppins"/>
                  <a:sym typeface="Poppins"/>
                </a:rPr>
                <a:t>Time Study Summary and Expenditure and Revenue Reporting</a:t>
              </a:r>
            </a:p>
          </p:txBody>
        </p:sp>
      </p:grpSp>
      <p:sp>
        <p:nvSpPr>
          <p:cNvPr id="15" name="Freeform 15"/>
          <p:cNvSpPr/>
          <p:nvPr/>
        </p:nvSpPr>
        <p:spPr>
          <a:xfrm rot="573388">
            <a:off x="9004707" y="8639825"/>
            <a:ext cx="3431265" cy="335978"/>
          </a:xfrm>
          <a:custGeom>
            <a:avLst/>
            <a:gdLst/>
            <a:ahLst/>
            <a:cxnLst/>
            <a:rect l="l" t="t" r="r" b="b"/>
            <a:pathLst>
              <a:path w="3431265" h="335978">
                <a:moveTo>
                  <a:pt x="0" y="0"/>
                </a:moveTo>
                <a:lnTo>
                  <a:pt x="3431265" y="0"/>
                </a:lnTo>
                <a:lnTo>
                  <a:pt x="3431265" y="335978"/>
                </a:lnTo>
                <a:lnTo>
                  <a:pt x="0" y="335978"/>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6" name="Freeform 16"/>
          <p:cNvSpPr/>
          <p:nvPr/>
        </p:nvSpPr>
        <p:spPr>
          <a:xfrm>
            <a:off x="4360756" y="666264"/>
            <a:ext cx="2039471" cy="1353467"/>
          </a:xfrm>
          <a:custGeom>
            <a:avLst/>
            <a:gdLst/>
            <a:ahLst/>
            <a:cxnLst/>
            <a:rect l="l" t="t" r="r" b="b"/>
            <a:pathLst>
              <a:path w="2039471" h="1353467">
                <a:moveTo>
                  <a:pt x="0" y="0"/>
                </a:moveTo>
                <a:lnTo>
                  <a:pt x="2039471" y="0"/>
                </a:lnTo>
                <a:lnTo>
                  <a:pt x="2039471" y="1353467"/>
                </a:lnTo>
                <a:lnTo>
                  <a:pt x="0" y="135346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29" b="-9829"/>
            </a:stretch>
          </a:blipFill>
        </p:spPr>
        <p:txBody>
          <a:bodyPr/>
          <a:lstStyle/>
          <a:p>
            <a:endParaRPr lang="en-US"/>
          </a:p>
        </p:txBody>
      </p:sp>
      <p:grpSp>
        <p:nvGrpSpPr>
          <p:cNvPr id="3" name="Group 3"/>
          <p:cNvGrpSpPr/>
          <p:nvPr/>
        </p:nvGrpSpPr>
        <p:grpSpPr>
          <a:xfrm>
            <a:off x="2967599" y="3834080"/>
            <a:ext cx="5581634" cy="3628062"/>
            <a:chOff x="0" y="0"/>
            <a:chExt cx="4744238" cy="3083755"/>
          </a:xfrm>
        </p:grpSpPr>
        <p:sp>
          <p:nvSpPr>
            <p:cNvPr id="4" name="Freeform 4"/>
            <p:cNvSpPr/>
            <p:nvPr/>
          </p:nvSpPr>
          <p:spPr>
            <a:xfrm>
              <a:off x="0" y="0"/>
              <a:ext cx="4744212" cy="3083814"/>
            </a:xfrm>
            <a:custGeom>
              <a:avLst/>
              <a:gdLst/>
              <a:ahLst/>
              <a:cxnLst/>
              <a:rect l="l" t="t" r="r" b="b"/>
              <a:pathLst>
                <a:path w="4744212" h="3083814">
                  <a:moveTo>
                    <a:pt x="0" y="513969"/>
                  </a:moveTo>
                  <a:cubicBezTo>
                    <a:pt x="0" y="230124"/>
                    <a:pt x="230124" y="0"/>
                    <a:pt x="513969" y="0"/>
                  </a:cubicBezTo>
                  <a:lnTo>
                    <a:pt x="4230243" y="0"/>
                  </a:lnTo>
                  <a:cubicBezTo>
                    <a:pt x="4514088" y="0"/>
                    <a:pt x="4744212" y="230124"/>
                    <a:pt x="4744212" y="513969"/>
                  </a:cubicBezTo>
                  <a:lnTo>
                    <a:pt x="4744212" y="2569845"/>
                  </a:lnTo>
                  <a:cubicBezTo>
                    <a:pt x="4744212" y="2853690"/>
                    <a:pt x="4514088" y="3083814"/>
                    <a:pt x="4230243" y="3083814"/>
                  </a:cubicBezTo>
                  <a:lnTo>
                    <a:pt x="513969" y="3083814"/>
                  </a:lnTo>
                  <a:cubicBezTo>
                    <a:pt x="230124" y="3083814"/>
                    <a:pt x="0" y="2853690"/>
                    <a:pt x="0" y="2569845"/>
                  </a:cubicBezTo>
                  <a:close/>
                </a:path>
              </a:pathLst>
            </a:custGeom>
            <a:solidFill>
              <a:srgbClr val="FF5757">
                <a:alpha val="70980"/>
              </a:srgbClr>
            </a:solidFill>
          </p:spPr>
          <p:txBody>
            <a:bodyPr/>
            <a:lstStyle/>
            <a:p>
              <a:endParaRPr lang="en-US"/>
            </a:p>
          </p:txBody>
        </p:sp>
      </p:grpSp>
      <p:grpSp>
        <p:nvGrpSpPr>
          <p:cNvPr id="5" name="Group 5"/>
          <p:cNvGrpSpPr/>
          <p:nvPr/>
        </p:nvGrpSpPr>
        <p:grpSpPr>
          <a:xfrm>
            <a:off x="3138615" y="4005095"/>
            <a:ext cx="5239603" cy="3286031"/>
            <a:chOff x="0" y="0"/>
            <a:chExt cx="6986137" cy="4381375"/>
          </a:xfrm>
        </p:grpSpPr>
        <p:sp>
          <p:nvSpPr>
            <p:cNvPr id="6" name="Freeform 6"/>
            <p:cNvSpPr/>
            <p:nvPr/>
          </p:nvSpPr>
          <p:spPr>
            <a:xfrm>
              <a:off x="0" y="0"/>
              <a:ext cx="6986137" cy="4381375"/>
            </a:xfrm>
            <a:custGeom>
              <a:avLst/>
              <a:gdLst/>
              <a:ahLst/>
              <a:cxnLst/>
              <a:rect l="l" t="t" r="r" b="b"/>
              <a:pathLst>
                <a:path w="6986137" h="4381375">
                  <a:moveTo>
                    <a:pt x="0" y="0"/>
                  </a:moveTo>
                  <a:lnTo>
                    <a:pt x="6986137" y="0"/>
                  </a:lnTo>
                  <a:lnTo>
                    <a:pt x="6986137" y="4381375"/>
                  </a:lnTo>
                  <a:lnTo>
                    <a:pt x="0" y="43813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0" y="0"/>
              <a:ext cx="6986137" cy="4381375"/>
              <a:chOff x="0" y="0"/>
              <a:chExt cx="4453521" cy="2793038"/>
            </a:xfrm>
          </p:grpSpPr>
          <p:sp>
            <p:nvSpPr>
              <p:cNvPr id="8" name="Freeform 8"/>
              <p:cNvSpPr/>
              <p:nvPr/>
            </p:nvSpPr>
            <p:spPr>
              <a:xfrm>
                <a:off x="0" y="0"/>
                <a:ext cx="4453522" cy="2793038"/>
              </a:xfrm>
              <a:custGeom>
                <a:avLst/>
                <a:gdLst/>
                <a:ahLst/>
                <a:cxnLst/>
                <a:rect l="l" t="t" r="r" b="b"/>
                <a:pathLst>
                  <a:path w="4453522" h="2793038">
                    <a:moveTo>
                      <a:pt x="0" y="0"/>
                    </a:moveTo>
                    <a:lnTo>
                      <a:pt x="4453522" y="0"/>
                    </a:lnTo>
                    <a:lnTo>
                      <a:pt x="4453522" y="2793038"/>
                    </a:lnTo>
                    <a:lnTo>
                      <a:pt x="0" y="2793038"/>
                    </a:lnTo>
                    <a:close/>
                  </a:path>
                </a:pathLst>
              </a:custGeom>
              <a:solidFill>
                <a:srgbClr val="000000">
                  <a:alpha val="0"/>
                </a:srgbClr>
              </a:solidFill>
            </p:spPr>
            <p:txBody>
              <a:bodyPr/>
              <a:lstStyle/>
              <a:p>
                <a:endParaRPr lang="en-US"/>
              </a:p>
            </p:txBody>
          </p:sp>
          <p:sp>
            <p:nvSpPr>
              <p:cNvPr id="9" name="TextBox 9"/>
              <p:cNvSpPr txBox="1"/>
              <p:nvPr/>
            </p:nvSpPr>
            <p:spPr>
              <a:xfrm>
                <a:off x="0" y="57150"/>
                <a:ext cx="4453521" cy="2735888"/>
              </a:xfrm>
              <a:prstGeom prst="rect">
                <a:avLst/>
              </a:prstGeom>
            </p:spPr>
            <p:txBody>
              <a:bodyPr lIns="0" tIns="0" rIns="0" bIns="0" rtlCol="0" anchor="ctr"/>
              <a:lstStyle/>
              <a:p>
                <a:pPr algn="ctr">
                  <a:lnSpc>
                    <a:spcPts val="4766"/>
                  </a:lnSpc>
                </a:pPr>
                <a:r>
                  <a:rPr lang="en-US" sz="4413">
                    <a:solidFill>
                      <a:srgbClr val="000000"/>
                    </a:solidFill>
                    <a:latin typeface="Aptos"/>
                    <a:ea typeface="Aptos"/>
                    <a:cs typeface="Aptos"/>
                    <a:sym typeface="Aptos"/>
                  </a:rPr>
                  <a:t>Missing Quarterly Expenditure and Revenue Reports </a:t>
                </a:r>
              </a:p>
            </p:txBody>
          </p:sp>
        </p:grpSp>
      </p:grpSp>
      <p:grpSp>
        <p:nvGrpSpPr>
          <p:cNvPr id="10" name="Group 10"/>
          <p:cNvGrpSpPr/>
          <p:nvPr/>
        </p:nvGrpSpPr>
        <p:grpSpPr>
          <a:xfrm>
            <a:off x="8894284" y="3834080"/>
            <a:ext cx="5581634" cy="3628062"/>
            <a:chOff x="0" y="0"/>
            <a:chExt cx="4744238" cy="3083755"/>
          </a:xfrm>
        </p:grpSpPr>
        <p:sp>
          <p:nvSpPr>
            <p:cNvPr id="11" name="Freeform 11"/>
            <p:cNvSpPr/>
            <p:nvPr/>
          </p:nvSpPr>
          <p:spPr>
            <a:xfrm>
              <a:off x="0" y="0"/>
              <a:ext cx="4744212" cy="3083814"/>
            </a:xfrm>
            <a:custGeom>
              <a:avLst/>
              <a:gdLst/>
              <a:ahLst/>
              <a:cxnLst/>
              <a:rect l="l" t="t" r="r" b="b"/>
              <a:pathLst>
                <a:path w="4744212" h="3083814">
                  <a:moveTo>
                    <a:pt x="0" y="513969"/>
                  </a:moveTo>
                  <a:cubicBezTo>
                    <a:pt x="0" y="230124"/>
                    <a:pt x="230124" y="0"/>
                    <a:pt x="513969" y="0"/>
                  </a:cubicBezTo>
                  <a:lnTo>
                    <a:pt x="4230243" y="0"/>
                  </a:lnTo>
                  <a:cubicBezTo>
                    <a:pt x="4514088" y="0"/>
                    <a:pt x="4744212" y="230124"/>
                    <a:pt x="4744212" y="513969"/>
                  </a:cubicBezTo>
                  <a:lnTo>
                    <a:pt x="4744212" y="2569845"/>
                  </a:lnTo>
                  <a:cubicBezTo>
                    <a:pt x="4744212" y="2853690"/>
                    <a:pt x="4514088" y="3083814"/>
                    <a:pt x="4230243" y="3083814"/>
                  </a:cubicBezTo>
                  <a:lnTo>
                    <a:pt x="513969" y="3083814"/>
                  </a:lnTo>
                  <a:cubicBezTo>
                    <a:pt x="230124" y="3083814"/>
                    <a:pt x="0" y="2853690"/>
                    <a:pt x="0" y="2569845"/>
                  </a:cubicBezTo>
                  <a:close/>
                </a:path>
              </a:pathLst>
            </a:custGeom>
            <a:solidFill>
              <a:srgbClr val="70AE02">
                <a:alpha val="58824"/>
              </a:srgbClr>
            </a:solidFill>
          </p:spPr>
          <p:txBody>
            <a:bodyPr/>
            <a:lstStyle/>
            <a:p>
              <a:endParaRPr lang="en-US"/>
            </a:p>
          </p:txBody>
        </p:sp>
      </p:grpSp>
      <p:grpSp>
        <p:nvGrpSpPr>
          <p:cNvPr id="12" name="Group 12"/>
          <p:cNvGrpSpPr/>
          <p:nvPr/>
        </p:nvGrpSpPr>
        <p:grpSpPr>
          <a:xfrm>
            <a:off x="9065299" y="4005095"/>
            <a:ext cx="5239603" cy="3286031"/>
            <a:chOff x="0" y="0"/>
            <a:chExt cx="6986137" cy="4381375"/>
          </a:xfrm>
        </p:grpSpPr>
        <p:sp>
          <p:nvSpPr>
            <p:cNvPr id="13" name="Freeform 13"/>
            <p:cNvSpPr/>
            <p:nvPr/>
          </p:nvSpPr>
          <p:spPr>
            <a:xfrm>
              <a:off x="0" y="0"/>
              <a:ext cx="6986137" cy="4381375"/>
            </a:xfrm>
            <a:custGeom>
              <a:avLst/>
              <a:gdLst/>
              <a:ahLst/>
              <a:cxnLst/>
              <a:rect l="l" t="t" r="r" b="b"/>
              <a:pathLst>
                <a:path w="6986137" h="4381375">
                  <a:moveTo>
                    <a:pt x="0" y="0"/>
                  </a:moveTo>
                  <a:lnTo>
                    <a:pt x="6986137" y="0"/>
                  </a:lnTo>
                  <a:lnTo>
                    <a:pt x="6986137" y="4381375"/>
                  </a:lnTo>
                  <a:lnTo>
                    <a:pt x="0" y="43813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0" y="0"/>
              <a:ext cx="6986137" cy="4381375"/>
              <a:chOff x="0" y="0"/>
              <a:chExt cx="4453521" cy="2793038"/>
            </a:xfrm>
          </p:grpSpPr>
          <p:sp>
            <p:nvSpPr>
              <p:cNvPr id="15" name="Freeform 15"/>
              <p:cNvSpPr/>
              <p:nvPr/>
            </p:nvSpPr>
            <p:spPr>
              <a:xfrm>
                <a:off x="0" y="0"/>
                <a:ext cx="4453522" cy="2793038"/>
              </a:xfrm>
              <a:custGeom>
                <a:avLst/>
                <a:gdLst/>
                <a:ahLst/>
                <a:cxnLst/>
                <a:rect l="l" t="t" r="r" b="b"/>
                <a:pathLst>
                  <a:path w="4453522" h="2793038">
                    <a:moveTo>
                      <a:pt x="0" y="0"/>
                    </a:moveTo>
                    <a:lnTo>
                      <a:pt x="4453522" y="0"/>
                    </a:lnTo>
                    <a:lnTo>
                      <a:pt x="4453522" y="2793038"/>
                    </a:lnTo>
                    <a:lnTo>
                      <a:pt x="0" y="2793038"/>
                    </a:lnTo>
                    <a:close/>
                  </a:path>
                </a:pathLst>
              </a:custGeom>
              <a:solidFill>
                <a:srgbClr val="000000">
                  <a:alpha val="0"/>
                </a:srgbClr>
              </a:solidFill>
            </p:spPr>
            <p:txBody>
              <a:bodyPr/>
              <a:lstStyle/>
              <a:p>
                <a:endParaRPr lang="en-US"/>
              </a:p>
            </p:txBody>
          </p:sp>
          <p:sp>
            <p:nvSpPr>
              <p:cNvPr id="16" name="TextBox 16"/>
              <p:cNvSpPr txBox="1"/>
              <p:nvPr/>
            </p:nvSpPr>
            <p:spPr>
              <a:xfrm>
                <a:off x="0" y="57150"/>
                <a:ext cx="4453521" cy="2735888"/>
              </a:xfrm>
              <a:prstGeom prst="rect">
                <a:avLst/>
              </a:prstGeom>
            </p:spPr>
            <p:txBody>
              <a:bodyPr lIns="0" tIns="0" rIns="0" bIns="0" rtlCol="0" anchor="ctr"/>
              <a:lstStyle/>
              <a:p>
                <a:pPr algn="ctr">
                  <a:lnSpc>
                    <a:spcPts val="4766"/>
                  </a:lnSpc>
                </a:pPr>
                <a:r>
                  <a:rPr lang="en-US" sz="4413">
                    <a:solidFill>
                      <a:srgbClr val="000000"/>
                    </a:solidFill>
                    <a:latin typeface="Aptos"/>
                    <a:ea typeface="Aptos"/>
                    <a:cs typeface="Aptos"/>
                    <a:sym typeface="Aptos"/>
                  </a:rPr>
                  <a:t>Underspent notices</a:t>
                </a:r>
              </a:p>
            </p:txBody>
          </p:sp>
        </p:grpSp>
      </p:grpSp>
      <p:sp>
        <p:nvSpPr>
          <p:cNvPr id="17" name="TextBox 17"/>
          <p:cNvSpPr txBox="1"/>
          <p:nvPr/>
        </p:nvSpPr>
        <p:spPr>
          <a:xfrm>
            <a:off x="2015616" y="582778"/>
            <a:ext cx="14256768" cy="901370"/>
          </a:xfrm>
          <a:prstGeom prst="rect">
            <a:avLst/>
          </a:prstGeom>
        </p:spPr>
        <p:txBody>
          <a:bodyPr lIns="0" tIns="0" rIns="0" bIns="0" rtlCol="0" anchor="t">
            <a:spAutoFit/>
          </a:bodyPr>
          <a:lstStyle/>
          <a:p>
            <a:pPr algn="ctr">
              <a:lnSpc>
                <a:spcPts val="6501"/>
              </a:lnSpc>
            </a:pPr>
            <a:r>
              <a:rPr lang="en-US" sz="6020">
                <a:solidFill>
                  <a:srgbClr val="000000"/>
                </a:solidFill>
                <a:latin typeface="Poppins"/>
                <a:ea typeface="Poppins"/>
                <a:cs typeface="Poppins"/>
                <a:sym typeface="Poppins"/>
              </a:rPr>
              <a:t>Avoid underspending your WIC grant</a:t>
            </a:r>
          </a:p>
        </p:txBody>
      </p:sp>
      <p:sp>
        <p:nvSpPr>
          <p:cNvPr id="18" name="TextBox 18"/>
          <p:cNvSpPr txBox="1"/>
          <p:nvPr/>
        </p:nvSpPr>
        <p:spPr>
          <a:xfrm>
            <a:off x="5758416" y="1805403"/>
            <a:ext cx="6771167" cy="869416"/>
          </a:xfrm>
          <a:prstGeom prst="rect">
            <a:avLst/>
          </a:prstGeom>
        </p:spPr>
        <p:txBody>
          <a:bodyPr lIns="0" tIns="0" rIns="0" bIns="0" rtlCol="0" anchor="t">
            <a:spAutoFit/>
          </a:bodyPr>
          <a:lstStyle/>
          <a:p>
            <a:pPr algn="l">
              <a:lnSpc>
                <a:spcPts val="6562"/>
              </a:lnSpc>
            </a:pPr>
            <a:r>
              <a:rPr lang="en-US" sz="5468">
                <a:solidFill>
                  <a:srgbClr val="000000"/>
                </a:solidFill>
                <a:latin typeface="Poppins"/>
                <a:ea typeface="Poppins"/>
                <a:cs typeface="Poppins"/>
                <a:sym typeface="Poppins"/>
              </a:rPr>
              <a:t>Things to consider</a:t>
            </a:r>
          </a:p>
        </p:txBody>
      </p:sp>
    </p:spTree>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https://www-auth.oregon.gov/oha/PH/HEALTHYPEOPLEFAMILIES/WIC/Documents/wic-coord/WIC-Fiscal-Training-For-LA-Coordinators-And-Fiscal-Staff-Part-2.pptx</Url>
      <Description>https://www.oregon.gov/oha/PH/HEALTHYPEOPLEFAMILIES/WIC/Documents/wic-coord/WIC-Fiscal-Training-For-LA-Coordinators-And-Fiscal-Staff-Part-2.pptx</Description>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078A69-2497-4C4E-ADAF-5B893B1A9CEA}">
  <ds:schemaRefs>
    <ds:schemaRef ds:uri="6486b52e-4bc1-4f27-a5d2-51c385101c9c"/>
    <ds:schemaRef ds:uri="e6e8db04-53e0-47d7-bd96-70fb2a57fd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70F805-C810-4DFE-B7A9-4096AC16EFF9}"/>
</file>

<file path=customXml/itemProps3.xml><?xml version="1.0" encoding="utf-8"?>
<ds:datastoreItem xmlns:ds="http://schemas.openxmlformats.org/officeDocument/2006/customXml" ds:itemID="{5E0D4944-2B4B-453E-8791-B2FC1CBD51E9}">
  <ds:schemaRefs>
    <ds:schemaRef ds:uri="http://schemas.microsoft.com/sharepoint/v3/contenttype/forms"/>
  </ds:schemaRefs>
</ds:datastoreItem>
</file>

<file path=docMetadata/LabelInfo.xml><?xml version="1.0" encoding="utf-8"?>
<clbl:labelList xmlns:clbl="http://schemas.microsoft.com/office/2020/mipLabelMetadata">
  <clbl:label id="{11a67c04-f371-4d71-a575-202b566caae1}" enabled="1" method="Privileged" siteId="{658e63e8-8d39-499c-8f48-13adc9452f4c}" contentBits="0" removed="0"/>
</clbl:labelList>
</file>

<file path=docProps/app.xml><?xml version="1.0" encoding="utf-8"?>
<Properties xmlns="http://schemas.openxmlformats.org/officeDocument/2006/extended-properties" xmlns:vt="http://schemas.openxmlformats.org/officeDocument/2006/docPropsVTypes">
  <TotalTime>0</TotalTime>
  <Words>4116</Words>
  <Application>Microsoft Office PowerPoint</Application>
  <PresentationFormat>Custom</PresentationFormat>
  <Paragraphs>690</Paragraphs>
  <Slides>20</Slides>
  <Notes>20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Poppins</vt:lpstr>
      <vt:lpstr>Arial</vt:lpstr>
      <vt:lpstr>Montserrat</vt:lpstr>
      <vt:lpstr>Times New Roman</vt:lpstr>
      <vt:lpstr>Avenir Next LT Pro</vt:lpstr>
      <vt:lpstr>Calibri</vt:lpstr>
      <vt:lpstr>Aptos</vt:lpstr>
      <vt:lpstr>AccentBoxVTI</vt:lpstr>
      <vt:lpstr>Office Theme</vt:lpstr>
      <vt:lpstr>PowerPoint Presentation</vt:lpstr>
      <vt:lpstr>PowerPoint Presentation</vt:lpstr>
      <vt:lpstr>PowerPoint Presentation</vt:lpstr>
      <vt:lpstr>NEW EXPENDITURE AND REVENUE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Farm Direct -05 Expenditure and Revenue Report</vt:lpstr>
      <vt:lpstr>PowerPoint Presentation</vt:lpstr>
      <vt:lpstr>PowerPoint Presentation</vt:lpstr>
      <vt:lpstr>PowerPoint Presentation</vt:lpstr>
      <vt:lpstr>PowerPoint Presentation</vt:lpstr>
      <vt:lpstr>PowerPoint Presentation</vt:lpstr>
      <vt:lpstr>We value your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WIC-Fiscal-Training-For-LA-Coordinators-And-Fiscal-Staff-Part-2</dc:title>
  <dc:creator>Shepherd Christine</dc:creator>
  <cp:lastModifiedBy>Shepherd Christine</cp:lastModifiedBy>
  <cp:revision>1</cp:revision>
  <dcterms:created xsi:type="dcterms:W3CDTF">2006-08-16T00:00:00Z</dcterms:created>
  <dcterms:modified xsi:type="dcterms:W3CDTF">2026-05-28T18:56:02Z</dcterms:modified>
  <dc:identifier>DAGvbn2sFzU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MediaServiceImageTags">
    <vt:lpwstr/>
  </property>
</Properties>
</file>